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703" r:id="rId3"/>
    <p:sldId id="747" r:id="rId4"/>
    <p:sldId id="748" r:id="rId5"/>
    <p:sldId id="749" r:id="rId6"/>
    <p:sldId id="750" r:id="rId7"/>
    <p:sldId id="751" r:id="rId8"/>
    <p:sldId id="752" r:id="rId9"/>
    <p:sldId id="753" r:id="rId10"/>
    <p:sldId id="754" r:id="rId11"/>
  </p:sldIdLst>
  <p:sldSz cx="9144000" cy="6858000" type="screen4x3"/>
  <p:notesSz cx="7026275" cy="9312275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20000"/>
      </a:spcBef>
      <a:spcAft>
        <a:spcPct val="0"/>
      </a:spcAft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20000"/>
      </a:spcBef>
      <a:spcAft>
        <a:spcPct val="0"/>
      </a:spcAft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20000"/>
      </a:spcBef>
      <a:spcAft>
        <a:spcPct val="0"/>
      </a:spcAft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20000"/>
      </a:spcBef>
      <a:spcAft>
        <a:spcPct val="0"/>
      </a:spcAft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3">
          <p15:clr>
            <a:srgbClr val="A4A3A4"/>
          </p15:clr>
        </p15:guide>
        <p15:guide id="2" pos="221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chard Hughes" initials="R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990000"/>
    <a:srgbClr val="000000"/>
    <a:srgbClr val="CC9900"/>
    <a:srgbClr val="003300"/>
    <a:srgbClr val="008000"/>
    <a:srgbClr val="FFFF99"/>
    <a:srgbClr val="800000"/>
    <a:srgbClr val="CCFF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5" autoAdjust="0"/>
    <p:restoredTop sz="95000" autoAdjust="0"/>
  </p:normalViewPr>
  <p:slideViewPr>
    <p:cSldViewPr>
      <p:cViewPr varScale="1">
        <p:scale>
          <a:sx n="84" d="100"/>
          <a:sy n="84" d="100"/>
        </p:scale>
        <p:origin x="1866" y="84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2028" y="-72"/>
      </p:cViewPr>
      <p:guideLst>
        <p:guide orient="horz" pos="2933"/>
        <p:guide pos="221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2" tIns="45787" rIns="91572" bIns="45787" numCol="1" anchor="t" anchorCtr="0" compatLnSpc="1">
            <a:prstTxWarp prst="textNoShape">
              <a:avLst/>
            </a:prstTxWarp>
          </a:bodyPr>
          <a:lstStyle>
            <a:lvl1pPr algn="l" defTabSz="914963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9776" y="0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2" tIns="45787" rIns="91572" bIns="45787" numCol="1" anchor="t" anchorCtr="0" compatLnSpc="1">
            <a:prstTxWarp prst="textNoShape">
              <a:avLst/>
            </a:prstTxWarp>
          </a:bodyPr>
          <a:lstStyle>
            <a:lvl1pPr algn="r" defTabSz="914963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5089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2" tIns="45787" rIns="91572" bIns="45787" numCol="1" anchor="b" anchorCtr="0" compatLnSpc="1">
            <a:prstTxWarp prst="textNoShape">
              <a:avLst/>
            </a:prstTxWarp>
          </a:bodyPr>
          <a:lstStyle>
            <a:lvl1pPr algn="l" defTabSz="914963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9776" y="8845089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2" tIns="45787" rIns="91572" bIns="45787" numCol="1" anchor="b" anchorCtr="0" compatLnSpc="1">
            <a:prstTxWarp prst="textNoShape">
              <a:avLst/>
            </a:prstTxWarp>
          </a:bodyPr>
          <a:lstStyle>
            <a:lvl1pPr algn="r" defTabSz="914963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68024AD-0859-4334-97C1-F4D52B28F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20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34" tIns="45268" rIns="90534" bIns="4526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9776" y="0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34" tIns="45268" rIns="90534" bIns="45268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54550" cy="3492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4" y="4423331"/>
            <a:ext cx="5621648" cy="4190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34" tIns="45268" rIns="90534" bIns="452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5089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34" tIns="45268" rIns="90534" bIns="45268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9776" y="8845089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34" tIns="45268" rIns="90534" bIns="45268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A0D58CA-9F49-4A27-A831-D9FED8A7D3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563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2739" y="4429623"/>
            <a:ext cx="5621648" cy="4190524"/>
          </a:xfrm>
          <a:noFill/>
          <a:ln/>
        </p:spPr>
        <p:txBody>
          <a:bodyPr/>
          <a:lstStyle/>
          <a:p>
            <a:pPr marL="226383" indent="-226383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917779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0D58CA-9F49-4A27-A831-D9FED8A7D32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085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 userDrawn="1"/>
        </p:nvSpPr>
        <p:spPr bwMode="auto">
          <a:xfrm>
            <a:off x="0" y="1612900"/>
            <a:ext cx="9144000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ffectLst/>
        </p:spPr>
        <p:txBody>
          <a:bodyPr/>
          <a:lstStyle/>
          <a:p>
            <a:pPr algn="r" eaLnBrk="1" hangingPunct="1">
              <a:spcBef>
                <a:spcPct val="0"/>
              </a:spcBef>
              <a:defRPr/>
            </a:pPr>
            <a:endParaRPr lang="en-US" b="0">
              <a:solidFill>
                <a:srgbClr val="0000FF"/>
              </a:solidFill>
            </a:endParaRPr>
          </a:p>
        </p:txBody>
      </p:sp>
      <p:pic>
        <p:nvPicPr>
          <p:cNvPr id="5" name="Picture 9" descr="webpi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5613" y="5738291"/>
            <a:ext cx="1315553" cy="88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66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B717C-996E-4190-B55D-12A35DF5A163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2D164-5F29-469B-8861-D62A45D36345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2F35A6-39C6-4B23-BE02-D3F3183FFD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55482-C772-471F-888F-D17740B4266D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DE2409-82F5-4F6B-8709-73BBA561B3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D4DE6-D746-4D10-A3E2-5656338BBD73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31C322-26C0-4973-B24B-58450906D3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76200"/>
            <a:ext cx="7467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4038600" cy="2300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038600" cy="2300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824288"/>
            <a:ext cx="4038600" cy="230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24288"/>
            <a:ext cx="4038600" cy="230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40547-E12F-4C00-A1A5-B3355315D668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56E41F-D730-4460-A095-8E441A0F53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76200"/>
            <a:ext cx="8229600" cy="6049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EFD2F-88D2-48AC-BB55-67DB362D0289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8A27A8-29AF-4DFD-9EE8-0FECFA2F62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D15ED6-5813-4013-A1F9-8A95C644CA1A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0AE2223-78B1-442A-9FF9-89E91986AB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844DB-2407-428D-9B61-4812B7C6EDC9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99FE57-B04B-4B7C-816D-A15AF53620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C1CD8-054F-444D-98CA-E1827D9039A5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D890B0-7E9D-4D94-9CDC-887F82336E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77F04-2CE7-4E5C-932A-6FDB1B93FDC3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8A304A-2A52-4088-8CAF-2E75BA7CCC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02329-849D-47EC-A156-2F474824BEBA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EE71F4-BD95-4845-9E24-D67667EF0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DD503-961D-4233-91FF-3D72F8A5134C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B17803-2800-4867-BEDA-65382B3594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B3DBD-0EFC-42BD-ADD1-FADAC954BEF2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3155D-84CD-48C0-9F06-F0DF4E61AB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1E31F-9BAC-4F06-958A-AAC24D557A3F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058960-875C-4DF9-BBA4-AFD8153C16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0F6BF-F85B-4650-83B6-A555BA4C70C8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91687-06A5-4701-B6D2-8EBA4AB424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7467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1A744E7-BC6A-4FCA-AA0B-CD8052C98A82}" type="datetime1">
              <a:rPr lang="en-US"/>
              <a:pPr>
                <a:defRPr/>
              </a:pPr>
              <a:t>6/5/2016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</a:lstStyle>
          <a:p>
            <a:fld id="{93240BDF-807B-469F-AA9A-587A43BB6CE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8" descr="fadlogo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001000" y="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ffectLst/>
        </p:spPr>
        <p:txBody>
          <a:bodyPr/>
          <a:lstStyle/>
          <a:p>
            <a:pPr algn="r" eaLnBrk="1" hangingPunct="1">
              <a:spcBef>
                <a:spcPct val="0"/>
              </a:spcBef>
              <a:defRPr/>
            </a:pPr>
            <a:endParaRPr lang="en-US" b="0">
              <a:solidFill>
                <a:srgbClr val="0000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9900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9900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9900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99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99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6600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scene3d>
              <a:camera prst="obliqueTop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/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sz="3200" dirty="0" smtClean="0">
                <a:solidFill>
                  <a:srgbClr val="800000"/>
                </a:solidFill>
              </a:rPr>
              <a:t>Slovakia Spending Reviews:</a:t>
            </a:r>
            <a:br>
              <a:rPr lang="en-US" sz="3200" dirty="0" smtClean="0">
                <a:solidFill>
                  <a:srgbClr val="800000"/>
                </a:solidFill>
              </a:rPr>
            </a:br>
            <a:r>
              <a:rPr lang="en-US" sz="3200" b="0" dirty="0" smtClean="0">
                <a:solidFill>
                  <a:srgbClr val="800000"/>
                </a:solidFill>
              </a:rPr>
              <a:t>Wrap-up Meeting</a:t>
            </a:r>
            <a:endParaRPr lang="en-US" sz="3200" b="0" dirty="0" smtClean="0">
              <a:solidFill>
                <a:srgbClr val="800000"/>
              </a:solidFill>
            </a:endParaRPr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1676400"/>
          </a:xfrm>
          <a:effectLst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lnSpc>
                <a:spcPct val="90000"/>
              </a:lnSpc>
            </a:pPr>
            <a:endParaRPr lang="en-US" sz="2000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0066"/>
                </a:solidFill>
              </a:rPr>
              <a:t>IMF-EC-OECD Mission Team</a:t>
            </a:r>
            <a:endParaRPr lang="en-US" sz="2000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000" b="0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b="0" dirty="0" smtClean="0">
                <a:solidFill>
                  <a:srgbClr val="996600"/>
                </a:solidFill>
              </a:rPr>
              <a:t>Bratislava</a:t>
            </a:r>
            <a:r>
              <a:rPr lang="en-US" sz="2000" b="0" dirty="0">
                <a:solidFill>
                  <a:srgbClr val="996600"/>
                </a:solidFill>
              </a:rPr>
              <a:t>, </a:t>
            </a:r>
            <a:r>
              <a:rPr lang="en-US" sz="2000" b="0" dirty="0" smtClean="0">
                <a:solidFill>
                  <a:srgbClr val="996600"/>
                </a:solidFill>
              </a:rPr>
              <a:t>6 June 2016</a:t>
            </a:r>
            <a:endParaRPr lang="en-US" sz="2000" b="0" dirty="0">
              <a:solidFill>
                <a:srgbClr val="99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7924800" cy="1066800"/>
          </a:xfrm>
        </p:spPr>
        <p:txBody>
          <a:bodyPr/>
          <a:lstStyle/>
          <a:p>
            <a:r>
              <a:rPr lang="en-US" dirty="0" smtClean="0"/>
              <a:t>IV. IT Spending Review</a:t>
            </a:r>
            <a:br>
              <a:rPr lang="en-US" dirty="0" smtClean="0"/>
            </a:br>
            <a:r>
              <a:rPr lang="en-US" dirty="0" smtClean="0">
                <a:solidFill>
                  <a:srgbClr val="000066"/>
                </a:solidFill>
              </a:rPr>
              <a:t>b. Recommendations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 smtClean="0">
                <a:solidFill>
                  <a:srgbClr val="990000"/>
                </a:solidFill>
              </a:rPr>
              <a:t>Ensure </a:t>
            </a:r>
            <a:r>
              <a:rPr lang="en-US" sz="1400" b="0" dirty="0">
                <a:solidFill>
                  <a:srgbClr val="990000"/>
                </a:solidFill>
              </a:rPr>
              <a:t>that the stewardship of IT </a:t>
            </a:r>
            <a:r>
              <a:rPr lang="en-US" sz="1400" b="0" dirty="0" smtClean="0">
                <a:solidFill>
                  <a:srgbClr val="990000"/>
                </a:solidFill>
              </a:rPr>
              <a:t>is </a:t>
            </a:r>
            <a:r>
              <a:rPr lang="en-US" sz="1400" b="0" dirty="0">
                <a:solidFill>
                  <a:srgbClr val="990000"/>
                </a:solidFill>
              </a:rPr>
              <a:t>structured, organized and equipped to best advance the potential enabling </a:t>
            </a:r>
            <a:r>
              <a:rPr lang="en-US" sz="1400" b="0" dirty="0" smtClean="0">
                <a:solidFill>
                  <a:srgbClr val="990000"/>
                </a:solidFill>
              </a:rPr>
              <a:t>effects </a:t>
            </a:r>
            <a:r>
              <a:rPr lang="en-US" sz="1400" b="0" dirty="0">
                <a:solidFill>
                  <a:srgbClr val="990000"/>
                </a:solidFill>
              </a:rPr>
              <a:t>on society and public </a:t>
            </a:r>
            <a:r>
              <a:rPr lang="en-US" sz="1400" b="0" dirty="0" smtClean="0">
                <a:solidFill>
                  <a:srgbClr val="990000"/>
                </a:solidFill>
              </a:rPr>
              <a:t>administration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 smtClean="0">
                <a:solidFill>
                  <a:srgbClr val="990000"/>
                </a:solidFill>
              </a:rPr>
              <a:t>Establish </a:t>
            </a:r>
            <a:r>
              <a:rPr lang="en-US" sz="1400" b="0" dirty="0">
                <a:solidFill>
                  <a:srgbClr val="990000"/>
                </a:solidFill>
              </a:rPr>
              <a:t>a core </a:t>
            </a:r>
            <a:r>
              <a:rPr lang="en-US" sz="1400" b="0" dirty="0" smtClean="0">
                <a:solidFill>
                  <a:srgbClr val="990000"/>
                </a:solidFill>
              </a:rPr>
              <a:t>enterprise </a:t>
            </a:r>
            <a:r>
              <a:rPr lang="en-US" sz="1400" b="0" dirty="0">
                <a:solidFill>
                  <a:srgbClr val="990000"/>
                </a:solidFill>
              </a:rPr>
              <a:t>mechanisms and practices to ensure consistent and coordinated alignment between IT spending and the government’s overall policy directions, objectives and </a:t>
            </a:r>
            <a:r>
              <a:rPr lang="en-US" sz="1400" b="0" dirty="0" smtClean="0">
                <a:solidFill>
                  <a:srgbClr val="990000"/>
                </a:solidFill>
              </a:rPr>
              <a:t>priorities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>
                <a:solidFill>
                  <a:srgbClr val="990000"/>
                </a:solidFill>
              </a:rPr>
              <a:t>E</a:t>
            </a:r>
            <a:r>
              <a:rPr lang="en-US" sz="1400" b="0" dirty="0" smtClean="0">
                <a:solidFill>
                  <a:srgbClr val="990000"/>
                </a:solidFill>
              </a:rPr>
              <a:t>nsure </a:t>
            </a:r>
            <a:r>
              <a:rPr lang="en-US" sz="1400" b="0" dirty="0">
                <a:solidFill>
                  <a:srgbClr val="990000"/>
                </a:solidFill>
              </a:rPr>
              <a:t>that </a:t>
            </a:r>
            <a:r>
              <a:rPr lang="en-US" sz="1400" b="0" dirty="0" smtClean="0">
                <a:solidFill>
                  <a:srgbClr val="990000"/>
                </a:solidFill>
              </a:rPr>
              <a:t>the policy </a:t>
            </a:r>
            <a:r>
              <a:rPr lang="en-US" sz="1400" b="0" dirty="0">
                <a:solidFill>
                  <a:srgbClr val="990000"/>
                </a:solidFill>
              </a:rPr>
              <a:t>framework for IT includes directives, practices, guidelines and “templates” that promote rigor and discipline in respect of </a:t>
            </a:r>
            <a:r>
              <a:rPr lang="en-US" sz="1400" b="0" dirty="0" smtClean="0">
                <a:solidFill>
                  <a:srgbClr val="990000"/>
                </a:solidFill>
              </a:rPr>
              <a:t>life-cycle </a:t>
            </a:r>
            <a:r>
              <a:rPr lang="en-US" sz="1400" b="0" dirty="0">
                <a:solidFill>
                  <a:srgbClr val="990000"/>
                </a:solidFill>
              </a:rPr>
              <a:t>management of </a:t>
            </a:r>
            <a:r>
              <a:rPr lang="en-US" sz="1400" b="0" dirty="0" smtClean="0">
                <a:solidFill>
                  <a:srgbClr val="990000"/>
                </a:solidFill>
              </a:rPr>
              <a:t>IT CAPEX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>
                <a:solidFill>
                  <a:srgbClr val="990000"/>
                </a:solidFill>
              </a:rPr>
              <a:t>S</a:t>
            </a:r>
            <a:r>
              <a:rPr lang="en-US" sz="1400" b="0" dirty="0" smtClean="0">
                <a:solidFill>
                  <a:srgbClr val="990000"/>
                </a:solidFill>
              </a:rPr>
              <a:t>et </a:t>
            </a:r>
            <a:r>
              <a:rPr lang="en-US" sz="1400" b="0" dirty="0">
                <a:solidFill>
                  <a:srgbClr val="990000"/>
                </a:solidFill>
              </a:rPr>
              <a:t>in motion a process aiming to achieve an operating culture, discipline and concrete results that ensure that IT </a:t>
            </a:r>
            <a:r>
              <a:rPr lang="en-US" sz="1400" b="0" dirty="0" smtClean="0">
                <a:solidFill>
                  <a:srgbClr val="990000"/>
                </a:solidFill>
              </a:rPr>
              <a:t>OPEX </a:t>
            </a:r>
            <a:r>
              <a:rPr lang="en-US" sz="1400" b="0" dirty="0">
                <a:solidFill>
                  <a:srgbClr val="990000"/>
                </a:solidFill>
              </a:rPr>
              <a:t>do not fund duplicate efforts and inefficient operating practices and </a:t>
            </a:r>
            <a:r>
              <a:rPr lang="en-US" sz="1400" b="0" dirty="0" smtClean="0">
                <a:solidFill>
                  <a:srgbClr val="990000"/>
                </a:solidFill>
              </a:rPr>
              <a:t>arrangements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>
                <a:solidFill>
                  <a:srgbClr val="990000"/>
                </a:solidFill>
              </a:rPr>
              <a:t>E</a:t>
            </a:r>
            <a:r>
              <a:rPr lang="en-US" sz="1400" b="0" dirty="0" smtClean="0">
                <a:solidFill>
                  <a:srgbClr val="990000"/>
                </a:solidFill>
              </a:rPr>
              <a:t>stablish </a:t>
            </a:r>
            <a:r>
              <a:rPr lang="en-US" sz="1400" b="0" dirty="0">
                <a:solidFill>
                  <a:srgbClr val="990000"/>
                </a:solidFill>
              </a:rPr>
              <a:t>provisions, guidelines and practices that ensure that IT resources can systematically be allocated or re-allocated from lower to higher value and impact </a:t>
            </a:r>
            <a:r>
              <a:rPr lang="en-US" sz="1400" b="0" dirty="0" smtClean="0">
                <a:solidFill>
                  <a:srgbClr val="990000"/>
                </a:solidFill>
              </a:rPr>
              <a:t>targets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>
                <a:solidFill>
                  <a:srgbClr val="990000"/>
                </a:solidFill>
              </a:rPr>
              <a:t>E</a:t>
            </a:r>
            <a:r>
              <a:rPr lang="en-US" sz="1400" b="0" dirty="0" smtClean="0">
                <a:solidFill>
                  <a:srgbClr val="990000"/>
                </a:solidFill>
              </a:rPr>
              <a:t>nsure </a:t>
            </a:r>
            <a:r>
              <a:rPr lang="en-US" sz="1400" b="0" dirty="0">
                <a:solidFill>
                  <a:srgbClr val="990000"/>
                </a:solidFill>
              </a:rPr>
              <a:t>that </a:t>
            </a:r>
            <a:r>
              <a:rPr lang="en-US" sz="1400" b="0" dirty="0" smtClean="0">
                <a:solidFill>
                  <a:srgbClr val="990000"/>
                </a:solidFill>
              </a:rPr>
              <a:t>the </a:t>
            </a:r>
            <a:r>
              <a:rPr lang="en-US" sz="1400" b="0" dirty="0">
                <a:solidFill>
                  <a:srgbClr val="990000"/>
                </a:solidFill>
              </a:rPr>
              <a:t>future framework for the stewardship of IT leads to the establishment and enforcement of clear roles, responsibilities and accountabilities for IT-enabled outcomes and for the value-for-money use of IT </a:t>
            </a:r>
            <a:r>
              <a:rPr lang="en-US" sz="1400" b="0" dirty="0" smtClean="0">
                <a:solidFill>
                  <a:srgbClr val="990000"/>
                </a:solidFill>
              </a:rPr>
              <a:t>resources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>
                <a:solidFill>
                  <a:srgbClr val="990000"/>
                </a:solidFill>
              </a:rPr>
              <a:t>S</a:t>
            </a:r>
            <a:r>
              <a:rPr lang="en-US" sz="1400" b="0" dirty="0" smtClean="0">
                <a:solidFill>
                  <a:srgbClr val="990000"/>
                </a:solidFill>
              </a:rPr>
              <a:t>et </a:t>
            </a:r>
            <a:r>
              <a:rPr lang="en-US" sz="1400" b="0" dirty="0">
                <a:solidFill>
                  <a:srgbClr val="990000"/>
                </a:solidFill>
              </a:rPr>
              <a:t>in motion a program designed to assure the provision of sufficient data </a:t>
            </a:r>
            <a:r>
              <a:rPr lang="en-US" sz="1400" b="0" dirty="0" smtClean="0">
                <a:solidFill>
                  <a:srgbClr val="990000"/>
                </a:solidFill>
              </a:rPr>
              <a:t>to </a:t>
            </a:r>
            <a:r>
              <a:rPr lang="en-US" sz="1400" b="0" dirty="0">
                <a:solidFill>
                  <a:srgbClr val="990000"/>
                </a:solidFill>
              </a:rPr>
              <a:t>support effective enterprise performance management in respect of IT OPEX </a:t>
            </a:r>
            <a:r>
              <a:rPr lang="en-US" sz="1400" b="0" dirty="0" smtClean="0">
                <a:solidFill>
                  <a:srgbClr val="990000"/>
                </a:solidFill>
              </a:rPr>
              <a:t>&amp; CAPEX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>
                <a:solidFill>
                  <a:srgbClr val="990000"/>
                </a:solidFill>
              </a:rPr>
              <a:t>I</a:t>
            </a:r>
            <a:r>
              <a:rPr lang="en-US" sz="1400" b="0" dirty="0" smtClean="0">
                <a:solidFill>
                  <a:srgbClr val="990000"/>
                </a:solidFill>
              </a:rPr>
              <a:t>nitiate </a:t>
            </a:r>
            <a:r>
              <a:rPr lang="en-US" sz="1400" b="0" dirty="0">
                <a:solidFill>
                  <a:srgbClr val="990000"/>
                </a:solidFill>
              </a:rPr>
              <a:t>efforts to fill capacity gaps in critical areas of IT management</a:t>
            </a:r>
            <a:endParaRPr lang="en-US" sz="1400" b="0" dirty="0" smtClean="0">
              <a:solidFill>
                <a:srgbClr val="99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FE57-B04B-4B7C-816D-A15AF53620B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4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7924800" cy="1066800"/>
          </a:xfrm>
        </p:spPr>
        <p:txBody>
          <a:bodyPr/>
          <a:lstStyle/>
          <a:p>
            <a:r>
              <a:rPr lang="en-US" sz="3600" dirty="0" smtClean="0"/>
              <a:t>Outline of the Presentation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914400" indent="-914400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sz="3600" b="0" dirty="0" smtClean="0">
                <a:solidFill>
                  <a:srgbClr val="990000"/>
                </a:solidFill>
              </a:rPr>
              <a:t>Spending Review Process</a:t>
            </a:r>
            <a:endParaRPr lang="en-US" sz="3600" b="0" dirty="0" smtClean="0">
              <a:solidFill>
                <a:srgbClr val="990000"/>
              </a:solidFill>
            </a:endParaRPr>
          </a:p>
          <a:p>
            <a:pPr marL="914400" indent="-914400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sz="3600" b="0" dirty="0" smtClean="0">
                <a:solidFill>
                  <a:srgbClr val="990000"/>
                </a:solidFill>
              </a:rPr>
              <a:t>Health Spending Review</a:t>
            </a:r>
            <a:endParaRPr lang="en-US" sz="3600" b="0" dirty="0" smtClean="0">
              <a:solidFill>
                <a:srgbClr val="990000"/>
              </a:solidFill>
            </a:endParaRPr>
          </a:p>
          <a:p>
            <a:pPr marL="914400" indent="-914400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sz="3600" b="0" dirty="0" smtClean="0">
                <a:solidFill>
                  <a:srgbClr val="990000"/>
                </a:solidFill>
              </a:rPr>
              <a:t>Transport Spending Review</a:t>
            </a:r>
            <a:endParaRPr lang="en-US" sz="3600" b="0" dirty="0" smtClean="0">
              <a:solidFill>
                <a:srgbClr val="990000"/>
              </a:solidFill>
            </a:endParaRPr>
          </a:p>
          <a:p>
            <a:pPr marL="914400" indent="-914400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sz="3600" b="0" dirty="0" smtClean="0">
                <a:solidFill>
                  <a:srgbClr val="990000"/>
                </a:solidFill>
              </a:rPr>
              <a:t>IT Spending Review</a:t>
            </a:r>
            <a:endParaRPr lang="en-US" sz="3600" b="0" dirty="0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7924800" cy="1066800"/>
          </a:xfrm>
        </p:spPr>
        <p:txBody>
          <a:bodyPr/>
          <a:lstStyle/>
          <a:p>
            <a:r>
              <a:rPr lang="en-US" dirty="0"/>
              <a:t>I. Spending Review </a:t>
            </a:r>
            <a:r>
              <a:rPr lang="en-US" dirty="0" smtClean="0"/>
              <a:t>Process</a:t>
            </a:r>
            <a:br>
              <a:rPr lang="en-US" dirty="0" smtClean="0"/>
            </a:br>
            <a:r>
              <a:rPr lang="en-US" dirty="0" smtClean="0">
                <a:solidFill>
                  <a:srgbClr val="000066"/>
                </a:solidFill>
              </a:rPr>
              <a:t>a. Issues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Engagement of line ministries (LMs) in the spending review process has been </a:t>
            </a:r>
            <a:r>
              <a:rPr lang="en-US" sz="2400" b="0" dirty="0" smtClean="0">
                <a:solidFill>
                  <a:srgbClr val="990000"/>
                </a:solidFill>
              </a:rPr>
              <a:t>mixed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The timetable for the first full round of reviews is </a:t>
            </a:r>
            <a:r>
              <a:rPr lang="en-US" sz="2400" b="0" dirty="0" smtClean="0">
                <a:solidFill>
                  <a:srgbClr val="990000"/>
                </a:solidFill>
              </a:rPr>
              <a:t>tight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Reviews need </a:t>
            </a:r>
            <a:r>
              <a:rPr lang="en-US" sz="2400" b="0" dirty="0" smtClean="0">
                <a:solidFill>
                  <a:srgbClr val="990000"/>
                </a:solidFill>
              </a:rPr>
              <a:t>both financial savings for the budget and service improvements for citizens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Most savings and wider efficiency gains will take several years to </a:t>
            </a:r>
            <a:r>
              <a:rPr lang="en-US" sz="2400" b="0" dirty="0" smtClean="0">
                <a:solidFill>
                  <a:srgbClr val="990000"/>
                </a:solidFill>
              </a:rPr>
              <a:t>materialize</a:t>
            </a:r>
            <a:endParaRPr lang="en-US" sz="2400" b="0" dirty="0">
              <a:solidFill>
                <a:srgbClr val="990000"/>
              </a:solidFill>
            </a:endParaRP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Reform implementation, value for money gains, and service improvements need to be monitored and reported on over </a:t>
            </a:r>
            <a:r>
              <a:rPr lang="en-US" sz="2400" b="0" dirty="0" smtClean="0">
                <a:solidFill>
                  <a:srgbClr val="990000"/>
                </a:solidFill>
              </a:rPr>
              <a:t>time </a:t>
            </a:r>
            <a:endParaRPr lang="en-US" sz="2400" b="0" dirty="0">
              <a:solidFill>
                <a:srgbClr val="99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FE57-B04B-4B7C-816D-A15AF53620B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21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7924800" cy="1066800"/>
          </a:xfrm>
        </p:spPr>
        <p:txBody>
          <a:bodyPr/>
          <a:lstStyle/>
          <a:p>
            <a:r>
              <a:rPr lang="en-US" dirty="0"/>
              <a:t>I. Spending Review </a:t>
            </a:r>
            <a:r>
              <a:rPr lang="en-US" dirty="0" smtClean="0"/>
              <a:t>Process</a:t>
            </a:r>
            <a:br>
              <a:rPr lang="en-US" dirty="0" smtClean="0"/>
            </a:br>
            <a:r>
              <a:rPr lang="en-US" dirty="0" smtClean="0">
                <a:solidFill>
                  <a:srgbClr val="000066"/>
                </a:solidFill>
              </a:rPr>
              <a:t>b. Recommendations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>
                <a:solidFill>
                  <a:srgbClr val="990000"/>
                </a:solidFill>
              </a:rPr>
              <a:t>Spending review analysis, conclusions, and recommendations should be jointly owned by the </a:t>
            </a:r>
            <a:r>
              <a:rPr lang="en-US" sz="2000" b="0" dirty="0" err="1">
                <a:solidFill>
                  <a:srgbClr val="990000"/>
                </a:solidFill>
              </a:rPr>
              <a:t>MoF</a:t>
            </a:r>
            <a:r>
              <a:rPr lang="en-US" sz="2000" b="0" dirty="0">
                <a:solidFill>
                  <a:srgbClr val="990000"/>
                </a:solidFill>
              </a:rPr>
              <a:t> and the line ministry at both ministerial and official </a:t>
            </a:r>
            <a:r>
              <a:rPr lang="en-US" sz="2000" b="0" dirty="0" smtClean="0">
                <a:solidFill>
                  <a:srgbClr val="990000"/>
                </a:solidFill>
              </a:rPr>
              <a:t>level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 smtClean="0">
                <a:solidFill>
                  <a:srgbClr val="990000"/>
                </a:solidFill>
              </a:rPr>
              <a:t>Spending </a:t>
            </a:r>
            <a:r>
              <a:rPr lang="en-US" sz="2000" b="0" dirty="0">
                <a:solidFill>
                  <a:srgbClr val="990000"/>
                </a:solidFill>
              </a:rPr>
              <a:t>review teams need to move quickly from data gathering and analysis to reform option </a:t>
            </a:r>
            <a:r>
              <a:rPr lang="en-US" sz="2000" b="0" dirty="0" smtClean="0">
                <a:solidFill>
                  <a:srgbClr val="990000"/>
                </a:solidFill>
              </a:rPr>
              <a:t>generation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>
                <a:solidFill>
                  <a:srgbClr val="990000"/>
                </a:solidFill>
              </a:rPr>
              <a:t>Spending review teams need to generate both “quick wins” and long-term efficiency </a:t>
            </a:r>
            <a:r>
              <a:rPr lang="en-US" sz="2000" b="0" dirty="0" smtClean="0">
                <a:solidFill>
                  <a:srgbClr val="990000"/>
                </a:solidFill>
              </a:rPr>
              <a:t>improvements</a:t>
            </a:r>
            <a:endParaRPr lang="en-US" sz="2000" b="0" i="1" dirty="0" smtClean="0">
              <a:solidFill>
                <a:srgbClr val="990000"/>
              </a:solidFill>
            </a:endParaRP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>
                <a:solidFill>
                  <a:srgbClr val="990000"/>
                </a:solidFill>
              </a:rPr>
              <a:t>Spending review savings need to be locked into fixed multi-year budgets for the ministries </a:t>
            </a:r>
            <a:r>
              <a:rPr lang="en-US" sz="2000" b="0" dirty="0" smtClean="0">
                <a:solidFill>
                  <a:srgbClr val="990000"/>
                </a:solidFill>
              </a:rPr>
              <a:t>concerned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>
                <a:solidFill>
                  <a:srgbClr val="990000"/>
                </a:solidFill>
              </a:rPr>
              <a:t>The </a:t>
            </a:r>
            <a:r>
              <a:rPr lang="en-US" sz="2000" b="0" dirty="0" err="1">
                <a:solidFill>
                  <a:srgbClr val="990000"/>
                </a:solidFill>
              </a:rPr>
              <a:t>MoF</a:t>
            </a:r>
            <a:r>
              <a:rPr lang="en-US" sz="2000" b="0" dirty="0">
                <a:solidFill>
                  <a:srgbClr val="990000"/>
                </a:solidFill>
              </a:rPr>
              <a:t> and Government Office need to establish joint arrangements for monitoring the implementation of spending review </a:t>
            </a:r>
            <a:r>
              <a:rPr lang="en-US" sz="2000" b="0" dirty="0" smtClean="0">
                <a:solidFill>
                  <a:srgbClr val="990000"/>
                </a:solidFill>
              </a:rPr>
              <a:t>recommendations</a:t>
            </a:r>
            <a:endParaRPr lang="en-US" sz="2000" b="0" dirty="0">
              <a:solidFill>
                <a:srgbClr val="99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FE57-B04B-4B7C-816D-A15AF53620B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30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7924800" cy="1066800"/>
          </a:xfrm>
        </p:spPr>
        <p:txBody>
          <a:bodyPr/>
          <a:lstStyle/>
          <a:p>
            <a:r>
              <a:rPr lang="en-US" dirty="0" smtClean="0"/>
              <a:t>II. Health Spending Review</a:t>
            </a:r>
            <a:br>
              <a:rPr lang="en-US" dirty="0" smtClean="0"/>
            </a:br>
            <a:r>
              <a:rPr lang="en-US" dirty="0" smtClean="0">
                <a:solidFill>
                  <a:srgbClr val="000066"/>
                </a:solidFill>
              </a:rPr>
              <a:t>a. Issues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High spending is pervasive throughout the health care system and is reinforced by soft budget constraints and lack of </a:t>
            </a:r>
            <a:r>
              <a:rPr lang="en-US" sz="2400" b="0" dirty="0" smtClean="0">
                <a:solidFill>
                  <a:srgbClr val="990000"/>
                </a:solidFill>
              </a:rPr>
              <a:t>competition</a:t>
            </a:r>
          </a:p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While hospitals have excess capacity, the capacity of the primary health care system is </a:t>
            </a:r>
            <a:r>
              <a:rPr lang="en-US" sz="2400" b="0" dirty="0" smtClean="0">
                <a:solidFill>
                  <a:srgbClr val="990000"/>
                </a:solidFill>
              </a:rPr>
              <a:t>strained</a:t>
            </a:r>
          </a:p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Stress on the primary health care system results in insufficient gatekeeping and an excessive number of hospital consultations</a:t>
            </a:r>
            <a:endParaRPr lang="en-US" sz="2400" b="0" dirty="0">
              <a:solidFill>
                <a:srgbClr val="99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FE57-B04B-4B7C-816D-A15AF53620B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2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7924800" cy="1066800"/>
          </a:xfrm>
        </p:spPr>
        <p:txBody>
          <a:bodyPr/>
          <a:lstStyle/>
          <a:p>
            <a:r>
              <a:rPr lang="en-US" dirty="0" smtClean="0"/>
              <a:t>II. Health Spending Review</a:t>
            </a:r>
            <a:br>
              <a:rPr lang="en-US" dirty="0" smtClean="0"/>
            </a:br>
            <a:r>
              <a:rPr lang="en-US" dirty="0">
                <a:solidFill>
                  <a:srgbClr val="000066"/>
                </a:solidFill>
              </a:rPr>
              <a:t>b</a:t>
            </a:r>
            <a:r>
              <a:rPr lang="en-US" dirty="0" smtClean="0">
                <a:solidFill>
                  <a:srgbClr val="000066"/>
                </a:solidFill>
              </a:rPr>
              <a:t>. Recommendations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>
                <a:solidFill>
                  <a:srgbClr val="990000"/>
                </a:solidFill>
              </a:rPr>
              <a:t>Use existing administrative data to help benchmark operational costs across </a:t>
            </a:r>
            <a:r>
              <a:rPr lang="en-US" sz="2000" b="0" dirty="0" smtClean="0">
                <a:solidFill>
                  <a:srgbClr val="990000"/>
                </a:solidFill>
              </a:rPr>
              <a:t>hospitals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>
                <a:solidFill>
                  <a:srgbClr val="990000"/>
                </a:solidFill>
              </a:rPr>
              <a:t>Develop a plan to downsize and modernize the hospital </a:t>
            </a:r>
            <a:r>
              <a:rPr lang="en-US" sz="2000" b="0" dirty="0" smtClean="0">
                <a:solidFill>
                  <a:srgbClr val="990000"/>
                </a:solidFill>
              </a:rPr>
              <a:t>system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 smtClean="0">
                <a:solidFill>
                  <a:srgbClr val="990000"/>
                </a:solidFill>
              </a:rPr>
              <a:t>Put greater focus on ways of incentivizing good practice by:</a:t>
            </a:r>
          </a:p>
          <a:p>
            <a:pPr marL="914400" lvl="1" indent="-233363">
              <a:spcBef>
                <a:spcPts val="1800"/>
              </a:spcBef>
              <a:buFont typeface="+mj-lt"/>
              <a:buAutoNum type="alphaLcPeriod"/>
            </a:pPr>
            <a:r>
              <a:rPr lang="en-US" sz="2000" dirty="0" smtClean="0"/>
              <a:t>piloting </a:t>
            </a:r>
            <a:r>
              <a:rPr lang="en-US" sz="2000" dirty="0"/>
              <a:t>improved incentive systems in private </a:t>
            </a:r>
            <a:r>
              <a:rPr lang="en-US" sz="2000" dirty="0" smtClean="0"/>
              <a:t>insurers</a:t>
            </a:r>
          </a:p>
          <a:p>
            <a:pPr marL="914400" lvl="1" indent="-233363">
              <a:spcBef>
                <a:spcPts val="1800"/>
              </a:spcBef>
              <a:buFont typeface="+mj-lt"/>
              <a:buAutoNum type="alphaLcPeriod"/>
            </a:pPr>
            <a:r>
              <a:rPr lang="en-US" sz="2000" dirty="0"/>
              <a:t>using reputational effects rather than financial </a:t>
            </a:r>
            <a:r>
              <a:rPr lang="en-US" sz="2000" dirty="0" smtClean="0"/>
              <a:t>incentives</a:t>
            </a:r>
          </a:p>
          <a:p>
            <a:pPr marL="914400" lvl="1" indent="-233363">
              <a:spcBef>
                <a:spcPts val="1800"/>
              </a:spcBef>
              <a:buFont typeface="+mj-lt"/>
              <a:buAutoNum type="alphaLcPeriod"/>
            </a:pPr>
            <a:r>
              <a:rPr lang="en-US" sz="2000" dirty="0" smtClean="0"/>
              <a:t>Imposing generic prescribing</a:t>
            </a:r>
          </a:p>
          <a:p>
            <a:pPr marL="914400" lvl="1" indent="-233363">
              <a:spcBef>
                <a:spcPts val="1800"/>
              </a:spcBef>
              <a:buFont typeface="+mj-lt"/>
              <a:buAutoNum type="alphaLcPeriod"/>
            </a:pPr>
            <a:r>
              <a:rPr lang="en-US" sz="2000" dirty="0" smtClean="0"/>
              <a:t>Reviewing the supply chain</a:t>
            </a:r>
          </a:p>
          <a:p>
            <a:pPr marL="914400" lvl="1" indent="-233363">
              <a:spcBef>
                <a:spcPts val="1800"/>
              </a:spcBef>
              <a:buFont typeface="+mj-lt"/>
              <a:buAutoNum type="alphaLcPeriod"/>
            </a:pPr>
            <a:r>
              <a:rPr lang="en-US" sz="2000" dirty="0" smtClean="0"/>
              <a:t>Making more efficient use of existing health staff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FE57-B04B-4B7C-816D-A15AF53620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95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7924800" cy="1066800"/>
          </a:xfrm>
        </p:spPr>
        <p:txBody>
          <a:bodyPr/>
          <a:lstStyle/>
          <a:p>
            <a:r>
              <a:rPr lang="en-US" dirty="0" smtClean="0"/>
              <a:t>III. Transport Spending Review</a:t>
            </a:r>
            <a:br>
              <a:rPr lang="en-US" dirty="0" smtClean="0"/>
            </a:br>
            <a:r>
              <a:rPr lang="en-US" dirty="0" smtClean="0">
                <a:solidFill>
                  <a:srgbClr val="000066"/>
                </a:solidFill>
              </a:rPr>
              <a:t>a. Issues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514350" indent="-514350">
              <a:spcBef>
                <a:spcPts val="30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Building consensus on the size and scope of opportunities within the transport sector. </a:t>
            </a:r>
            <a:endParaRPr lang="en-US" sz="2400" b="0" dirty="0" smtClean="0">
              <a:solidFill>
                <a:srgbClr val="990000"/>
              </a:solidFill>
            </a:endParaRPr>
          </a:p>
          <a:p>
            <a:pPr marL="514350" indent="-514350">
              <a:spcBef>
                <a:spcPts val="30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Focusing on specific areas within the budgets of the Ministry of Transport and agencies to deliver </a:t>
            </a:r>
            <a:r>
              <a:rPr lang="en-US" sz="2400" b="0" dirty="0" smtClean="0">
                <a:solidFill>
                  <a:srgbClr val="990000"/>
                </a:solidFill>
              </a:rPr>
              <a:t>savings</a:t>
            </a:r>
          </a:p>
          <a:p>
            <a:pPr marL="514350" indent="-514350">
              <a:spcBef>
                <a:spcPts val="30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Identifying how to deliver the improvements in efficiencies and the potential savings for </a:t>
            </a:r>
            <a:r>
              <a:rPr lang="en-US" sz="2400" b="0" dirty="0" smtClean="0">
                <a:solidFill>
                  <a:srgbClr val="990000"/>
                </a:solidFill>
              </a:rPr>
              <a:t>reprioritization</a:t>
            </a:r>
          </a:p>
          <a:p>
            <a:pPr marL="514350" indent="-514350">
              <a:spcBef>
                <a:spcPts val="3000"/>
              </a:spcBef>
              <a:buFont typeface="+mj-lt"/>
              <a:buAutoNum type="arabicPeriod"/>
            </a:pPr>
            <a:r>
              <a:rPr lang="en-US" sz="2400" b="0" dirty="0">
                <a:solidFill>
                  <a:srgbClr val="990000"/>
                </a:solidFill>
              </a:rPr>
              <a:t>The maintenance backlog creates very high spending pressures which will only worsen with lack of </a:t>
            </a:r>
            <a:r>
              <a:rPr lang="en-US" sz="2400" b="0" dirty="0" smtClean="0">
                <a:solidFill>
                  <a:srgbClr val="990000"/>
                </a:solidFill>
              </a:rPr>
              <a:t>action</a:t>
            </a:r>
            <a:endParaRPr lang="en-US" sz="2400" b="0" dirty="0">
              <a:solidFill>
                <a:srgbClr val="99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FE57-B04B-4B7C-816D-A15AF53620B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1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7924800" cy="1066800"/>
          </a:xfrm>
        </p:spPr>
        <p:txBody>
          <a:bodyPr/>
          <a:lstStyle/>
          <a:p>
            <a:r>
              <a:rPr lang="en-US" dirty="0" smtClean="0"/>
              <a:t>III. Transport Spending Review</a:t>
            </a:r>
            <a:br>
              <a:rPr lang="en-US" dirty="0" smtClean="0"/>
            </a:br>
            <a:r>
              <a:rPr lang="en-US" dirty="0" smtClean="0">
                <a:solidFill>
                  <a:srgbClr val="000066"/>
                </a:solidFill>
              </a:rPr>
              <a:t>b. Recommendations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 smtClean="0">
                <a:solidFill>
                  <a:srgbClr val="990000"/>
                </a:solidFill>
              </a:rPr>
              <a:t>Building </a:t>
            </a:r>
            <a:r>
              <a:rPr lang="en-US" sz="2000" b="0" dirty="0" err="1" smtClean="0">
                <a:solidFill>
                  <a:srgbClr val="990000"/>
                </a:solidFill>
              </a:rPr>
              <a:t>MoF-MoT</a:t>
            </a:r>
            <a:r>
              <a:rPr lang="en-US" sz="2000" b="0" dirty="0" smtClean="0">
                <a:solidFill>
                  <a:srgbClr val="990000"/>
                </a:solidFill>
              </a:rPr>
              <a:t> support for the spending review analysis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>
                <a:solidFill>
                  <a:srgbClr val="990000"/>
                </a:solidFill>
              </a:rPr>
              <a:t>Focus scrutiny on the different categories of transport expenditure rather than on the full range of transport projects</a:t>
            </a:r>
            <a:endParaRPr lang="en-US" sz="2000" b="0" dirty="0" smtClean="0">
              <a:solidFill>
                <a:srgbClr val="990000"/>
              </a:solidFill>
            </a:endParaRP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 smtClean="0">
                <a:solidFill>
                  <a:srgbClr val="990000"/>
                </a:solidFill>
              </a:rPr>
              <a:t>Focus investment in infrastructure projects better by making a move to a centrally agreed and shared cost-benefit analysis methodology</a:t>
            </a:r>
          </a:p>
          <a:p>
            <a:pPr marL="514350" lvl="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 smtClean="0">
                <a:solidFill>
                  <a:srgbClr val="990000"/>
                </a:solidFill>
              </a:rPr>
              <a:t>Consider </a:t>
            </a:r>
            <a:r>
              <a:rPr lang="en-US" sz="2000" b="0" dirty="0">
                <a:solidFill>
                  <a:srgbClr val="990000"/>
                </a:solidFill>
              </a:rPr>
              <a:t>a full range of options for realizing savings, not simply assuming institutional reform by</a:t>
            </a:r>
            <a:r>
              <a:rPr lang="en-US" sz="2000" b="0" dirty="0" smtClean="0">
                <a:solidFill>
                  <a:srgbClr val="990000"/>
                </a:solidFill>
              </a:rPr>
              <a:t>:</a:t>
            </a:r>
          </a:p>
          <a:p>
            <a:pPr marL="514350" lvl="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>
                <a:solidFill>
                  <a:srgbClr val="990000"/>
                </a:solidFill>
              </a:rPr>
              <a:t>Be explicit about the scale of the roads maintenance problems, the costs of leaving these unresolved, and the strategy for tackling </a:t>
            </a:r>
            <a:r>
              <a:rPr lang="en-US" sz="2000" b="0" dirty="0" smtClean="0">
                <a:solidFill>
                  <a:srgbClr val="990000"/>
                </a:solidFill>
              </a:rPr>
              <a:t>this</a:t>
            </a:r>
          </a:p>
          <a:p>
            <a:pPr marL="514350" lvl="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000" b="0" dirty="0">
                <a:solidFill>
                  <a:srgbClr val="990000"/>
                </a:solidFill>
              </a:rPr>
              <a:t>D</a:t>
            </a:r>
            <a:r>
              <a:rPr lang="en-US" sz="2000" b="0" dirty="0" smtClean="0">
                <a:solidFill>
                  <a:srgbClr val="990000"/>
                </a:solidFill>
              </a:rPr>
              <a:t>evelop </a:t>
            </a:r>
            <a:r>
              <a:rPr lang="en-US" sz="2000" b="0" dirty="0">
                <a:solidFill>
                  <a:srgbClr val="990000"/>
                </a:solidFill>
              </a:rPr>
              <a:t>a government-wide PPP policy if it means to make greater use of the private sector in infrastructure </a:t>
            </a:r>
            <a:r>
              <a:rPr lang="en-US" sz="2000" b="0" dirty="0" smtClean="0">
                <a:solidFill>
                  <a:srgbClr val="990000"/>
                </a:solidFill>
              </a:rPr>
              <a:t>provision</a:t>
            </a:r>
            <a:endParaRPr lang="en-US" sz="2000" b="0" dirty="0">
              <a:solidFill>
                <a:srgbClr val="99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FE57-B04B-4B7C-816D-A15AF53620B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69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7924800" cy="1066800"/>
          </a:xfrm>
        </p:spPr>
        <p:txBody>
          <a:bodyPr/>
          <a:lstStyle/>
          <a:p>
            <a:r>
              <a:rPr lang="en-US" dirty="0" smtClean="0"/>
              <a:t>IV. IT Spending Review</a:t>
            </a:r>
            <a:br>
              <a:rPr lang="en-US" dirty="0" smtClean="0"/>
            </a:br>
            <a:r>
              <a:rPr lang="en-US" dirty="0" smtClean="0">
                <a:solidFill>
                  <a:srgbClr val="000066"/>
                </a:solidFill>
              </a:rPr>
              <a:t>a. Issues</a:t>
            </a:r>
            <a:endParaRPr lang="en-US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endParaRPr lang="en-US" sz="1400" b="0" dirty="0" smtClean="0">
              <a:solidFill>
                <a:srgbClr val="990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1400" i="1" dirty="0">
                <a:solidFill>
                  <a:srgbClr val="000066"/>
                </a:solidFill>
              </a:rPr>
              <a:t>“If You Want To Walk Fast, Walk Alone. If You Want To Walk Far, Walk Together.” </a:t>
            </a:r>
            <a:endParaRPr lang="en-US" sz="1400" i="1" dirty="0" smtClean="0">
              <a:solidFill>
                <a:srgbClr val="000066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1400" i="1" dirty="0" smtClean="0">
                <a:solidFill>
                  <a:srgbClr val="000066"/>
                </a:solidFill>
              </a:rPr>
              <a:t>(</a:t>
            </a:r>
            <a:r>
              <a:rPr lang="en-US" sz="1400" i="1" dirty="0">
                <a:solidFill>
                  <a:srgbClr val="000066"/>
                </a:solidFill>
              </a:rPr>
              <a:t>African proverb)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 smtClean="0">
                <a:solidFill>
                  <a:srgbClr val="990000"/>
                </a:solidFill>
              </a:rPr>
              <a:t>The </a:t>
            </a:r>
            <a:r>
              <a:rPr lang="en-US" sz="1400" b="0" dirty="0">
                <a:solidFill>
                  <a:srgbClr val="990000"/>
                </a:solidFill>
              </a:rPr>
              <a:t>Slovak public administration </a:t>
            </a:r>
            <a:r>
              <a:rPr lang="en-US" sz="1400" b="0" dirty="0" smtClean="0">
                <a:solidFill>
                  <a:srgbClr val="990000"/>
                </a:solidFill>
              </a:rPr>
              <a:t>cannot effectively </a:t>
            </a:r>
            <a:r>
              <a:rPr lang="en-US" sz="1400" b="0" dirty="0">
                <a:solidFill>
                  <a:srgbClr val="990000"/>
                </a:solidFill>
              </a:rPr>
              <a:t>and economically leverage its IT resources to capitalize on the full potential “enabling effect” of IT on society and public </a:t>
            </a:r>
            <a:r>
              <a:rPr lang="en-US" sz="1400" b="0" dirty="0" smtClean="0">
                <a:solidFill>
                  <a:srgbClr val="990000"/>
                </a:solidFill>
              </a:rPr>
              <a:t>administration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>
                <a:solidFill>
                  <a:srgbClr val="990000"/>
                </a:solidFill>
              </a:rPr>
              <a:t>N</a:t>
            </a:r>
            <a:r>
              <a:rPr lang="en-US" sz="1400" b="0" dirty="0" smtClean="0">
                <a:solidFill>
                  <a:srgbClr val="990000"/>
                </a:solidFill>
              </a:rPr>
              <a:t>o </a:t>
            </a:r>
            <a:r>
              <a:rPr lang="en-US" sz="1400" b="0" dirty="0">
                <a:solidFill>
                  <a:srgbClr val="990000"/>
                </a:solidFill>
              </a:rPr>
              <a:t>mechanisms and practices to ensure consistent and coordinated alignment between IT spending and the government’s overall policy directions, objectives and priorities. </a:t>
            </a:r>
            <a:endParaRPr lang="en-US" sz="1400" b="0" dirty="0" smtClean="0">
              <a:solidFill>
                <a:srgbClr val="990000"/>
              </a:solidFill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>
                <a:solidFill>
                  <a:srgbClr val="990000"/>
                </a:solidFill>
              </a:rPr>
              <a:t>A</a:t>
            </a:r>
            <a:r>
              <a:rPr lang="en-US" sz="1400" b="0" dirty="0" smtClean="0">
                <a:solidFill>
                  <a:srgbClr val="990000"/>
                </a:solidFill>
              </a:rPr>
              <a:t>n </a:t>
            </a:r>
            <a:r>
              <a:rPr lang="en-US" sz="1400" b="0" dirty="0">
                <a:solidFill>
                  <a:srgbClr val="990000"/>
                </a:solidFill>
              </a:rPr>
              <a:t>absence of policies, rigorous practices, guidelines and an established discipline in respect of value-for-money management of IT capital </a:t>
            </a:r>
            <a:r>
              <a:rPr lang="en-US" sz="1400" b="0" dirty="0" smtClean="0">
                <a:solidFill>
                  <a:srgbClr val="990000"/>
                </a:solidFill>
              </a:rPr>
              <a:t>expenditures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>
                <a:solidFill>
                  <a:srgbClr val="990000"/>
                </a:solidFill>
              </a:rPr>
              <a:t>There is no consistent focus on ensuring that IT operational expenditures (OPEX) do not fund duplicate efforts and inefficient operating practices. </a:t>
            </a:r>
            <a:endParaRPr lang="en-US" sz="1400" b="0" dirty="0" smtClean="0">
              <a:solidFill>
                <a:srgbClr val="990000"/>
              </a:solidFill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>
                <a:solidFill>
                  <a:srgbClr val="990000"/>
                </a:solidFill>
              </a:rPr>
              <a:t>No mechanisms or consistent focus appear to exist in the Slovak government to ensure that IT resources can be systematically allocated or re-allocated from lower to higher value and impact targets. </a:t>
            </a:r>
            <a:endParaRPr lang="en-US" sz="1400" b="0" dirty="0" smtClean="0">
              <a:solidFill>
                <a:srgbClr val="990000"/>
              </a:solidFill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 smtClean="0">
                <a:solidFill>
                  <a:srgbClr val="990000"/>
                </a:solidFill>
              </a:rPr>
              <a:t>IT </a:t>
            </a:r>
            <a:r>
              <a:rPr lang="en-US" sz="1400" b="0" dirty="0">
                <a:solidFill>
                  <a:srgbClr val="990000"/>
                </a:solidFill>
              </a:rPr>
              <a:t>spending </a:t>
            </a:r>
            <a:r>
              <a:rPr lang="en-US" sz="1400" b="0" dirty="0" smtClean="0">
                <a:solidFill>
                  <a:srgbClr val="990000"/>
                </a:solidFill>
              </a:rPr>
              <a:t>is not </a:t>
            </a:r>
            <a:r>
              <a:rPr lang="en-US" sz="1400" b="0" dirty="0">
                <a:solidFill>
                  <a:srgbClr val="990000"/>
                </a:solidFill>
              </a:rPr>
              <a:t>supported by clear roles, responsibilities and accountabilities for IT outcomes and the efficient use of IT resources</a:t>
            </a:r>
            <a:r>
              <a:rPr lang="en-US" sz="1400" b="0" dirty="0" smtClean="0">
                <a:solidFill>
                  <a:srgbClr val="990000"/>
                </a:solidFill>
              </a:rPr>
              <a:t>.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 smtClean="0">
                <a:solidFill>
                  <a:srgbClr val="990000"/>
                </a:solidFill>
              </a:rPr>
              <a:t>Significant </a:t>
            </a:r>
            <a:r>
              <a:rPr lang="en-US" sz="1400" b="0" dirty="0">
                <a:solidFill>
                  <a:srgbClr val="990000"/>
                </a:solidFill>
              </a:rPr>
              <a:t>gaps in the data available </a:t>
            </a:r>
            <a:r>
              <a:rPr lang="en-US" sz="1400" b="0" dirty="0" smtClean="0">
                <a:solidFill>
                  <a:srgbClr val="990000"/>
                </a:solidFill>
              </a:rPr>
              <a:t>to </a:t>
            </a:r>
            <a:r>
              <a:rPr lang="en-US" sz="1400" b="0" dirty="0">
                <a:solidFill>
                  <a:srgbClr val="990000"/>
                </a:solidFill>
              </a:rPr>
              <a:t>support effective analysis, performance assessments and benchmarking in respect of government IT OPEX and CAPEX. </a:t>
            </a:r>
            <a:endParaRPr lang="en-US" sz="1400" b="0" dirty="0" smtClean="0">
              <a:solidFill>
                <a:srgbClr val="990000"/>
              </a:solidFill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1400" b="0" dirty="0">
                <a:solidFill>
                  <a:srgbClr val="990000"/>
                </a:solidFill>
              </a:rPr>
              <a:t>There is lack of capacity available in critical areas of IT management. </a:t>
            </a:r>
            <a:endParaRPr lang="en-US" sz="1400" b="0" dirty="0" smtClean="0">
              <a:solidFill>
                <a:srgbClr val="99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FE57-B04B-4B7C-816D-A15AF53620B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5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16218E"/>
      </a:dk1>
      <a:lt1>
        <a:srgbClr val="FFFFFF"/>
      </a:lt1>
      <a:dk2>
        <a:srgbClr val="002060"/>
      </a:dk2>
      <a:lt2>
        <a:srgbClr val="808080"/>
      </a:lt2>
      <a:accent1>
        <a:srgbClr val="920000"/>
      </a:accent1>
      <a:accent2>
        <a:srgbClr val="212165"/>
      </a:accent2>
      <a:accent3>
        <a:srgbClr val="D2AA00"/>
      </a:accent3>
      <a:accent4>
        <a:srgbClr val="F2F2F2"/>
      </a:accent4>
      <a:accent5>
        <a:srgbClr val="A5A5A5"/>
      </a:accent5>
      <a:accent6>
        <a:srgbClr val="2D2D8A"/>
      </a:accent6>
      <a:hlink>
        <a:srgbClr val="009999"/>
      </a:hlink>
      <a:folHlink>
        <a:srgbClr val="33339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34476</TotalTime>
  <Words>939</Words>
  <Application>Microsoft Office PowerPoint</Application>
  <PresentationFormat>On-screen Show (4:3)</PresentationFormat>
  <Paragraphs>77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Default Design</vt:lpstr>
      <vt:lpstr> Slovakia Spending Reviews: Wrap-up Meeting</vt:lpstr>
      <vt:lpstr>Outline of the Presentation</vt:lpstr>
      <vt:lpstr>I. Spending Review Process a. Issues</vt:lpstr>
      <vt:lpstr>I. Spending Review Process b. Recommendations</vt:lpstr>
      <vt:lpstr>II. Health Spending Review a. Issues</vt:lpstr>
      <vt:lpstr>II. Health Spending Review b. Recommendations</vt:lpstr>
      <vt:lpstr>III. Transport Spending Review a. Issues</vt:lpstr>
      <vt:lpstr>III. Transport Spending Review b. Recommendations</vt:lpstr>
      <vt:lpstr>IV. IT Spending Review a. Issues</vt:lpstr>
      <vt:lpstr>IV. IT Spending Review b. Recommendations</vt:lpstr>
    </vt:vector>
  </TitlesOfParts>
  <Company>International Monetary Fund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FAD is implementing the MTS - Presentation for Mr. Lipsky's visit to FAD</dc:title>
  <dc:creator>Ter-Minassian, Teresa</dc:creator>
  <cp:keywords>2007-04-19</cp:keywords>
  <cp:lastModifiedBy>Hughes, Richard</cp:lastModifiedBy>
  <cp:revision>1292</cp:revision>
  <dcterms:created xsi:type="dcterms:W3CDTF">2005-10-27T19:06:44Z</dcterms:created>
  <dcterms:modified xsi:type="dcterms:W3CDTF">2016-06-05T21:03:04Z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-1306819711</vt:i4>
  </property>
  <property fmtid="{D5CDD505-2E9C-101B-9397-08002B2CF9AE}" pid="3" name="_NewReviewCycle">
    <vt:lpwstr/>
  </property>
  <property fmtid="{D5CDD505-2E9C-101B-9397-08002B2CF9AE}" pid="4" name="_EmailSubject">
    <vt:lpwstr>Spending Review Mission Report and Presentation</vt:lpwstr>
  </property>
  <property fmtid="{D5CDD505-2E9C-101B-9397-08002B2CF9AE}" pid="5" name="_AuthorEmail">
    <vt:lpwstr>RHughes@imf.org</vt:lpwstr>
  </property>
  <property fmtid="{D5CDD505-2E9C-101B-9397-08002B2CF9AE}" pid="6" name="_AuthorEmailDisplayName">
    <vt:lpwstr>Hughes, Richard</vt:lpwstr>
  </property>
</Properties>
</file>