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0" r:id="rId2"/>
  </p:sldMasterIdLst>
  <p:notesMasterIdLst>
    <p:notesMasterId r:id="rId11"/>
  </p:notesMasterIdLst>
  <p:sldIdLst>
    <p:sldId id="256" r:id="rId3"/>
    <p:sldId id="257" r:id="rId4"/>
    <p:sldId id="258" r:id="rId5"/>
    <p:sldId id="261" r:id="rId6"/>
    <p:sldId id="260" r:id="rId7"/>
    <p:sldId id="259" r:id="rId8"/>
    <p:sldId id="262" r:id="rId9"/>
    <p:sldId id="263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99" d="100"/>
          <a:sy n="99" d="100"/>
        </p:scale>
        <p:origin x="-4600" y="-12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9384B66-9B1A-5640-AE82-BB425F4BE63C}" type="doc">
      <dgm:prSet loTypeId="urn:microsoft.com/office/officeart/2005/8/layout/lProcess1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A34C2707-AE0B-394E-A57E-CB7FEFB4B159}">
      <dgm:prSet phldrT="[Text]"/>
      <dgm:spPr/>
      <dgm:t>
        <a:bodyPr/>
        <a:lstStyle/>
        <a:p>
          <a:r>
            <a:rPr lang="en-US" dirty="0" smtClean="0"/>
            <a:t>1948 National Assistance Act</a:t>
          </a:r>
          <a:endParaRPr lang="en-US" dirty="0"/>
        </a:p>
      </dgm:t>
    </dgm:pt>
    <dgm:pt modelId="{E7A6CA37-3E8D-2D4C-A9A9-4BDC4EF0A310}" type="parTrans" cxnId="{8604531A-801C-444A-AEFB-DA181F1CDE4C}">
      <dgm:prSet/>
      <dgm:spPr/>
      <dgm:t>
        <a:bodyPr/>
        <a:lstStyle/>
        <a:p>
          <a:endParaRPr lang="en-US"/>
        </a:p>
      </dgm:t>
    </dgm:pt>
    <dgm:pt modelId="{D196AFFB-A510-0544-B6FF-9001CA932CC3}" type="sibTrans" cxnId="{8604531A-801C-444A-AEFB-DA181F1CDE4C}">
      <dgm:prSet/>
      <dgm:spPr/>
      <dgm:t>
        <a:bodyPr/>
        <a:lstStyle/>
        <a:p>
          <a:endParaRPr lang="en-US"/>
        </a:p>
      </dgm:t>
    </dgm:pt>
    <dgm:pt modelId="{F3785C12-9BDF-A74B-A7AD-741D128198B3}">
      <dgm:prSet phldrT="[Text]"/>
      <dgm:spPr/>
      <dgm:t>
        <a:bodyPr/>
        <a:lstStyle/>
        <a:p>
          <a:r>
            <a:rPr lang="en-US" dirty="0" smtClean="0"/>
            <a:t>1983 Regulation clarified limit on help with private care home fees</a:t>
          </a:r>
          <a:endParaRPr lang="en-US" dirty="0"/>
        </a:p>
      </dgm:t>
    </dgm:pt>
    <dgm:pt modelId="{A335D5D2-B442-824B-BF77-BB05051D0792}" type="parTrans" cxnId="{DA6B683B-9909-7148-B1BC-9FF01CC57905}">
      <dgm:prSet/>
      <dgm:spPr/>
      <dgm:t>
        <a:bodyPr/>
        <a:lstStyle/>
        <a:p>
          <a:endParaRPr lang="en-US"/>
        </a:p>
      </dgm:t>
    </dgm:pt>
    <dgm:pt modelId="{06248333-6DEB-614F-8EE8-A0B3E2E4BFEF}" type="sibTrans" cxnId="{DA6B683B-9909-7148-B1BC-9FF01CC57905}">
      <dgm:prSet/>
      <dgm:spPr/>
      <dgm:t>
        <a:bodyPr/>
        <a:lstStyle/>
        <a:p>
          <a:endParaRPr lang="en-US"/>
        </a:p>
      </dgm:t>
    </dgm:pt>
    <dgm:pt modelId="{73037EA5-7E49-5E46-8756-FA2C64B59910}">
      <dgm:prSet phldrT="[Text]"/>
      <dgm:spPr/>
      <dgm:t>
        <a:bodyPr/>
        <a:lstStyle/>
        <a:p>
          <a:r>
            <a:rPr lang="en-US" dirty="0" smtClean="0"/>
            <a:t>Private bed capacity grew 242% 1983-96</a:t>
          </a:r>
        </a:p>
        <a:p>
          <a:r>
            <a:rPr lang="en-US" dirty="0" smtClean="0"/>
            <a:t>Benefit Spend grew from £10m 1979 - £2bn 1991</a:t>
          </a:r>
          <a:endParaRPr lang="en-US" dirty="0"/>
        </a:p>
      </dgm:t>
    </dgm:pt>
    <dgm:pt modelId="{78758BB7-A79A-4646-8105-0797B83FDE3E}" type="parTrans" cxnId="{04B44C41-5DEE-8F48-9570-E20F6D5D8331}">
      <dgm:prSet/>
      <dgm:spPr/>
      <dgm:t>
        <a:bodyPr/>
        <a:lstStyle/>
        <a:p>
          <a:endParaRPr lang="en-US"/>
        </a:p>
      </dgm:t>
    </dgm:pt>
    <dgm:pt modelId="{64FDB332-312F-E74F-A0E9-518D09492B4D}" type="sibTrans" cxnId="{04B44C41-5DEE-8F48-9570-E20F6D5D8331}">
      <dgm:prSet/>
      <dgm:spPr/>
      <dgm:t>
        <a:bodyPr/>
        <a:lstStyle/>
        <a:p>
          <a:endParaRPr lang="en-US"/>
        </a:p>
      </dgm:t>
    </dgm:pt>
    <dgm:pt modelId="{668B1FEC-F607-104D-9419-222F3AB8C0AA}">
      <dgm:prSet phldrT="[Text]"/>
      <dgm:spPr/>
      <dgm:t>
        <a:bodyPr/>
        <a:lstStyle/>
        <a:p>
          <a:r>
            <a:rPr lang="en-US" dirty="0" smtClean="0"/>
            <a:t>1990 NHS &amp; Community Care Act</a:t>
          </a:r>
        </a:p>
        <a:p>
          <a:endParaRPr lang="en-US" dirty="0"/>
        </a:p>
      </dgm:t>
    </dgm:pt>
    <dgm:pt modelId="{67F03867-60CE-3746-BA89-F3C746B124DB}" type="parTrans" cxnId="{FD95E1DE-623E-6441-AB73-A40669A5CC37}">
      <dgm:prSet/>
      <dgm:spPr/>
      <dgm:t>
        <a:bodyPr/>
        <a:lstStyle/>
        <a:p>
          <a:endParaRPr lang="en-US"/>
        </a:p>
      </dgm:t>
    </dgm:pt>
    <dgm:pt modelId="{25F4CA81-47F6-974A-A36D-36C790B3BE17}" type="sibTrans" cxnId="{FD95E1DE-623E-6441-AB73-A40669A5CC37}">
      <dgm:prSet/>
      <dgm:spPr/>
      <dgm:t>
        <a:bodyPr/>
        <a:lstStyle/>
        <a:p>
          <a:endParaRPr lang="en-US"/>
        </a:p>
      </dgm:t>
    </dgm:pt>
    <dgm:pt modelId="{0AAC4FC3-6542-AE44-A97A-AE29ACA891D2}">
      <dgm:prSet phldrT="[Text]"/>
      <dgm:spPr/>
      <dgm:t>
        <a:bodyPr/>
        <a:lstStyle/>
        <a:p>
          <a:r>
            <a:rPr lang="en-US" dirty="0" smtClean="0"/>
            <a:t>1995 Guidance on NHS Responsibilities</a:t>
          </a:r>
          <a:endParaRPr lang="en-US" dirty="0"/>
        </a:p>
      </dgm:t>
    </dgm:pt>
    <dgm:pt modelId="{32ED3B55-D52A-8144-9A0C-6ED02123B7D4}" type="parTrans" cxnId="{33E15313-DFBF-1F4F-B6A8-C34CD40DC9A3}">
      <dgm:prSet/>
      <dgm:spPr/>
      <dgm:t>
        <a:bodyPr/>
        <a:lstStyle/>
        <a:p>
          <a:endParaRPr lang="en-US"/>
        </a:p>
      </dgm:t>
    </dgm:pt>
    <dgm:pt modelId="{C2CA72C7-0318-C541-A381-2CA65F80EDDE}" type="sibTrans" cxnId="{33E15313-DFBF-1F4F-B6A8-C34CD40DC9A3}">
      <dgm:prSet/>
      <dgm:spPr/>
      <dgm:t>
        <a:bodyPr/>
        <a:lstStyle/>
        <a:p>
          <a:endParaRPr lang="en-US"/>
        </a:p>
      </dgm:t>
    </dgm:pt>
    <dgm:pt modelId="{1BFCA130-DC2E-594F-B346-EC86BBEA1EA5}">
      <dgm:prSet phldrT="[Text]"/>
      <dgm:spPr/>
      <dgm:t>
        <a:bodyPr/>
        <a:lstStyle/>
        <a:p>
          <a:r>
            <a:rPr lang="en-US" dirty="0" smtClean="0"/>
            <a:t>1999 Royal Commission</a:t>
          </a:r>
        </a:p>
        <a:p>
          <a:r>
            <a:rPr lang="en-US" dirty="0" smtClean="0"/>
            <a:t>2011 </a:t>
          </a:r>
          <a:r>
            <a:rPr lang="en-US" dirty="0" err="1" smtClean="0"/>
            <a:t>Dilnot</a:t>
          </a:r>
          <a:r>
            <a:rPr lang="en-US" dirty="0" smtClean="0"/>
            <a:t> Commission</a:t>
          </a:r>
          <a:endParaRPr lang="en-US" dirty="0"/>
        </a:p>
      </dgm:t>
    </dgm:pt>
    <dgm:pt modelId="{546DDF47-A268-DE4E-B341-D1A6E58E5E4C}" type="parTrans" cxnId="{D74CEDC6-AA6B-634D-86F3-235E17DC8AF9}">
      <dgm:prSet/>
      <dgm:spPr/>
      <dgm:t>
        <a:bodyPr/>
        <a:lstStyle/>
        <a:p>
          <a:endParaRPr lang="en-US"/>
        </a:p>
      </dgm:t>
    </dgm:pt>
    <dgm:pt modelId="{C33649F4-7E21-FE4D-9DFD-E081105EB958}" type="sibTrans" cxnId="{D74CEDC6-AA6B-634D-86F3-235E17DC8AF9}">
      <dgm:prSet/>
      <dgm:spPr/>
      <dgm:t>
        <a:bodyPr/>
        <a:lstStyle/>
        <a:p>
          <a:endParaRPr lang="en-US"/>
        </a:p>
      </dgm:t>
    </dgm:pt>
    <dgm:pt modelId="{A55C1670-1987-B64B-A3A3-8489AFE97462}" type="pres">
      <dgm:prSet presAssocID="{29384B66-9B1A-5640-AE82-BB425F4BE63C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F69941AF-F8DB-6347-BAF6-44954C4F89E5}" type="pres">
      <dgm:prSet presAssocID="{A34C2707-AE0B-394E-A57E-CB7FEFB4B159}" presName="vertFlow" presStyleCnt="0"/>
      <dgm:spPr/>
    </dgm:pt>
    <dgm:pt modelId="{659A0A5B-3727-7449-8299-AAD1A1214B93}" type="pres">
      <dgm:prSet presAssocID="{A34C2707-AE0B-394E-A57E-CB7FEFB4B159}" presName="header" presStyleLbl="node1" presStyleIdx="0" presStyleCnt="2"/>
      <dgm:spPr/>
      <dgm:t>
        <a:bodyPr/>
        <a:lstStyle/>
        <a:p>
          <a:endParaRPr lang="en-US"/>
        </a:p>
      </dgm:t>
    </dgm:pt>
    <dgm:pt modelId="{4CC0E209-A34A-434A-B833-F50B3DC39C85}" type="pres">
      <dgm:prSet presAssocID="{A335D5D2-B442-824B-BF77-BB05051D0792}" presName="parTrans" presStyleLbl="sibTrans2D1" presStyleIdx="0" presStyleCnt="4"/>
      <dgm:spPr/>
      <dgm:t>
        <a:bodyPr/>
        <a:lstStyle/>
        <a:p>
          <a:endParaRPr lang="en-US"/>
        </a:p>
      </dgm:t>
    </dgm:pt>
    <dgm:pt modelId="{359049E5-993F-B54E-9C94-40E8FBC69C99}" type="pres">
      <dgm:prSet presAssocID="{F3785C12-9BDF-A74B-A7AD-741D128198B3}" presName="child" presStyleLbl="alignAccFollow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4A205F6-36B6-A24D-9908-954F944B6DF6}" type="pres">
      <dgm:prSet presAssocID="{06248333-6DEB-614F-8EE8-A0B3E2E4BFEF}" presName="sibTrans" presStyleLbl="sibTrans2D1" presStyleIdx="1" presStyleCnt="4"/>
      <dgm:spPr/>
      <dgm:t>
        <a:bodyPr/>
        <a:lstStyle/>
        <a:p>
          <a:endParaRPr lang="en-US"/>
        </a:p>
      </dgm:t>
    </dgm:pt>
    <dgm:pt modelId="{1608D9A3-B5DA-D142-A695-9EC9D471AA6A}" type="pres">
      <dgm:prSet presAssocID="{73037EA5-7E49-5E46-8756-FA2C64B59910}" presName="child" presStyleLbl="alignAccFollow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25F406D-CD84-8D43-AD1A-F1AD8584207C}" type="pres">
      <dgm:prSet presAssocID="{A34C2707-AE0B-394E-A57E-CB7FEFB4B159}" presName="hSp" presStyleCnt="0"/>
      <dgm:spPr/>
    </dgm:pt>
    <dgm:pt modelId="{55E9081A-B34E-DD4A-A55A-B9A6C247A172}" type="pres">
      <dgm:prSet presAssocID="{668B1FEC-F607-104D-9419-222F3AB8C0AA}" presName="vertFlow" presStyleCnt="0"/>
      <dgm:spPr/>
    </dgm:pt>
    <dgm:pt modelId="{DB9F3484-C652-FE4D-A75F-C1F00DBA398D}" type="pres">
      <dgm:prSet presAssocID="{668B1FEC-F607-104D-9419-222F3AB8C0AA}" presName="header" presStyleLbl="node1" presStyleIdx="1" presStyleCnt="2"/>
      <dgm:spPr/>
      <dgm:t>
        <a:bodyPr/>
        <a:lstStyle/>
        <a:p>
          <a:endParaRPr lang="en-US"/>
        </a:p>
      </dgm:t>
    </dgm:pt>
    <dgm:pt modelId="{9399C72F-1CB5-1048-8D86-34878B3DB2CB}" type="pres">
      <dgm:prSet presAssocID="{32ED3B55-D52A-8144-9A0C-6ED02123B7D4}" presName="parTrans" presStyleLbl="sibTrans2D1" presStyleIdx="2" presStyleCnt="4"/>
      <dgm:spPr/>
      <dgm:t>
        <a:bodyPr/>
        <a:lstStyle/>
        <a:p>
          <a:endParaRPr lang="en-US"/>
        </a:p>
      </dgm:t>
    </dgm:pt>
    <dgm:pt modelId="{F423E965-62F9-A249-A7B3-3BAD13E32EA0}" type="pres">
      <dgm:prSet presAssocID="{0AAC4FC3-6542-AE44-A97A-AE29ACA891D2}" presName="child" presStyleLbl="alignAccFollow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B24DDCD-D49A-7846-8EC8-125669A2CD0A}" type="pres">
      <dgm:prSet presAssocID="{C2CA72C7-0318-C541-A381-2CA65F80EDDE}" presName="sibTrans" presStyleLbl="sibTrans2D1" presStyleIdx="3" presStyleCnt="4"/>
      <dgm:spPr/>
      <dgm:t>
        <a:bodyPr/>
        <a:lstStyle/>
        <a:p>
          <a:endParaRPr lang="en-US"/>
        </a:p>
      </dgm:t>
    </dgm:pt>
    <dgm:pt modelId="{5CCC6B31-5A95-E545-83ED-61FA95D8A253}" type="pres">
      <dgm:prSet presAssocID="{1BFCA130-DC2E-594F-B346-EC86BBEA1EA5}" presName="child" presStyleLbl="alignAccFollow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282224B-A954-A342-8556-2FDBDBA21DB9}" type="presOf" srcId="{C2CA72C7-0318-C541-A381-2CA65F80EDDE}" destId="{8B24DDCD-D49A-7846-8EC8-125669A2CD0A}" srcOrd="0" destOrd="0" presId="urn:microsoft.com/office/officeart/2005/8/layout/lProcess1"/>
    <dgm:cxn modelId="{E9EBDDCE-A27F-D14B-8C0C-9B8BBDAB9B7C}" type="presOf" srcId="{32ED3B55-D52A-8144-9A0C-6ED02123B7D4}" destId="{9399C72F-1CB5-1048-8D86-34878B3DB2CB}" srcOrd="0" destOrd="0" presId="urn:microsoft.com/office/officeart/2005/8/layout/lProcess1"/>
    <dgm:cxn modelId="{33E15313-DFBF-1F4F-B6A8-C34CD40DC9A3}" srcId="{668B1FEC-F607-104D-9419-222F3AB8C0AA}" destId="{0AAC4FC3-6542-AE44-A97A-AE29ACA891D2}" srcOrd="0" destOrd="0" parTransId="{32ED3B55-D52A-8144-9A0C-6ED02123B7D4}" sibTransId="{C2CA72C7-0318-C541-A381-2CA65F80EDDE}"/>
    <dgm:cxn modelId="{3BC244DD-AE1B-2B47-9F1F-45A20F34D6F1}" type="presOf" srcId="{0AAC4FC3-6542-AE44-A97A-AE29ACA891D2}" destId="{F423E965-62F9-A249-A7B3-3BAD13E32EA0}" srcOrd="0" destOrd="0" presId="urn:microsoft.com/office/officeart/2005/8/layout/lProcess1"/>
    <dgm:cxn modelId="{ED683C0C-95A1-C64B-8917-D728B51C7A30}" type="presOf" srcId="{29384B66-9B1A-5640-AE82-BB425F4BE63C}" destId="{A55C1670-1987-B64B-A3A3-8489AFE97462}" srcOrd="0" destOrd="0" presId="urn:microsoft.com/office/officeart/2005/8/layout/lProcess1"/>
    <dgm:cxn modelId="{8604531A-801C-444A-AEFB-DA181F1CDE4C}" srcId="{29384B66-9B1A-5640-AE82-BB425F4BE63C}" destId="{A34C2707-AE0B-394E-A57E-CB7FEFB4B159}" srcOrd="0" destOrd="0" parTransId="{E7A6CA37-3E8D-2D4C-A9A9-4BDC4EF0A310}" sibTransId="{D196AFFB-A510-0544-B6FF-9001CA932CC3}"/>
    <dgm:cxn modelId="{6BB084D5-383A-354D-B706-36829F7664DD}" type="presOf" srcId="{1BFCA130-DC2E-594F-B346-EC86BBEA1EA5}" destId="{5CCC6B31-5A95-E545-83ED-61FA95D8A253}" srcOrd="0" destOrd="0" presId="urn:microsoft.com/office/officeart/2005/8/layout/lProcess1"/>
    <dgm:cxn modelId="{A1A8BBE5-F8A2-B34D-BBD0-48F5DF4AA4BA}" type="presOf" srcId="{73037EA5-7E49-5E46-8756-FA2C64B59910}" destId="{1608D9A3-B5DA-D142-A695-9EC9D471AA6A}" srcOrd="0" destOrd="0" presId="urn:microsoft.com/office/officeart/2005/8/layout/lProcess1"/>
    <dgm:cxn modelId="{6D2A1118-CAB9-3F48-A630-0BE1CE77675A}" type="presOf" srcId="{F3785C12-9BDF-A74B-A7AD-741D128198B3}" destId="{359049E5-993F-B54E-9C94-40E8FBC69C99}" srcOrd="0" destOrd="0" presId="urn:microsoft.com/office/officeart/2005/8/layout/lProcess1"/>
    <dgm:cxn modelId="{FD95E1DE-623E-6441-AB73-A40669A5CC37}" srcId="{29384B66-9B1A-5640-AE82-BB425F4BE63C}" destId="{668B1FEC-F607-104D-9419-222F3AB8C0AA}" srcOrd="1" destOrd="0" parTransId="{67F03867-60CE-3746-BA89-F3C746B124DB}" sibTransId="{25F4CA81-47F6-974A-A36D-36C790B3BE17}"/>
    <dgm:cxn modelId="{EC9A8131-29F1-9046-B25D-9C8779B7D9CC}" type="presOf" srcId="{06248333-6DEB-614F-8EE8-A0B3E2E4BFEF}" destId="{14A205F6-36B6-A24D-9908-954F944B6DF6}" srcOrd="0" destOrd="0" presId="urn:microsoft.com/office/officeart/2005/8/layout/lProcess1"/>
    <dgm:cxn modelId="{48CEC224-063D-774B-8629-08A45A3A391F}" type="presOf" srcId="{A34C2707-AE0B-394E-A57E-CB7FEFB4B159}" destId="{659A0A5B-3727-7449-8299-AAD1A1214B93}" srcOrd="0" destOrd="0" presId="urn:microsoft.com/office/officeart/2005/8/layout/lProcess1"/>
    <dgm:cxn modelId="{BAFD6AC6-1903-994E-A23F-2617B69722D7}" type="presOf" srcId="{668B1FEC-F607-104D-9419-222F3AB8C0AA}" destId="{DB9F3484-C652-FE4D-A75F-C1F00DBA398D}" srcOrd="0" destOrd="0" presId="urn:microsoft.com/office/officeart/2005/8/layout/lProcess1"/>
    <dgm:cxn modelId="{D74CEDC6-AA6B-634D-86F3-235E17DC8AF9}" srcId="{668B1FEC-F607-104D-9419-222F3AB8C0AA}" destId="{1BFCA130-DC2E-594F-B346-EC86BBEA1EA5}" srcOrd="1" destOrd="0" parTransId="{546DDF47-A268-DE4E-B341-D1A6E58E5E4C}" sibTransId="{C33649F4-7E21-FE4D-9DFD-E081105EB958}"/>
    <dgm:cxn modelId="{E335A9DB-2EB1-444B-854A-F3BABB20C09E}" type="presOf" srcId="{A335D5D2-B442-824B-BF77-BB05051D0792}" destId="{4CC0E209-A34A-434A-B833-F50B3DC39C85}" srcOrd="0" destOrd="0" presId="urn:microsoft.com/office/officeart/2005/8/layout/lProcess1"/>
    <dgm:cxn modelId="{DA6B683B-9909-7148-B1BC-9FF01CC57905}" srcId="{A34C2707-AE0B-394E-A57E-CB7FEFB4B159}" destId="{F3785C12-9BDF-A74B-A7AD-741D128198B3}" srcOrd="0" destOrd="0" parTransId="{A335D5D2-B442-824B-BF77-BB05051D0792}" sibTransId="{06248333-6DEB-614F-8EE8-A0B3E2E4BFEF}"/>
    <dgm:cxn modelId="{04B44C41-5DEE-8F48-9570-E20F6D5D8331}" srcId="{A34C2707-AE0B-394E-A57E-CB7FEFB4B159}" destId="{73037EA5-7E49-5E46-8756-FA2C64B59910}" srcOrd="1" destOrd="0" parTransId="{78758BB7-A79A-4646-8105-0797B83FDE3E}" sibTransId="{64FDB332-312F-E74F-A0E9-518D09492B4D}"/>
    <dgm:cxn modelId="{60C3C657-91F0-F141-B7C4-7A0956A1FBDC}" type="presParOf" srcId="{A55C1670-1987-B64B-A3A3-8489AFE97462}" destId="{F69941AF-F8DB-6347-BAF6-44954C4F89E5}" srcOrd="0" destOrd="0" presId="urn:microsoft.com/office/officeart/2005/8/layout/lProcess1"/>
    <dgm:cxn modelId="{23DDE7BC-6AC2-CD40-B938-10924AE1F031}" type="presParOf" srcId="{F69941AF-F8DB-6347-BAF6-44954C4F89E5}" destId="{659A0A5B-3727-7449-8299-AAD1A1214B93}" srcOrd="0" destOrd="0" presId="urn:microsoft.com/office/officeart/2005/8/layout/lProcess1"/>
    <dgm:cxn modelId="{6404D081-4FA4-2244-B72E-CE46436481D1}" type="presParOf" srcId="{F69941AF-F8DB-6347-BAF6-44954C4F89E5}" destId="{4CC0E209-A34A-434A-B833-F50B3DC39C85}" srcOrd="1" destOrd="0" presId="urn:microsoft.com/office/officeart/2005/8/layout/lProcess1"/>
    <dgm:cxn modelId="{3AE00446-CD44-D94F-87FE-58FD97835DA5}" type="presParOf" srcId="{F69941AF-F8DB-6347-BAF6-44954C4F89E5}" destId="{359049E5-993F-B54E-9C94-40E8FBC69C99}" srcOrd="2" destOrd="0" presId="urn:microsoft.com/office/officeart/2005/8/layout/lProcess1"/>
    <dgm:cxn modelId="{A79340D6-74DD-6344-99D2-95F7F8FE6DE3}" type="presParOf" srcId="{F69941AF-F8DB-6347-BAF6-44954C4F89E5}" destId="{14A205F6-36B6-A24D-9908-954F944B6DF6}" srcOrd="3" destOrd="0" presId="urn:microsoft.com/office/officeart/2005/8/layout/lProcess1"/>
    <dgm:cxn modelId="{6B9AEDC5-D55C-D042-BCD2-3443C114BDD2}" type="presParOf" srcId="{F69941AF-F8DB-6347-BAF6-44954C4F89E5}" destId="{1608D9A3-B5DA-D142-A695-9EC9D471AA6A}" srcOrd="4" destOrd="0" presId="urn:microsoft.com/office/officeart/2005/8/layout/lProcess1"/>
    <dgm:cxn modelId="{268E5EDB-4BDC-D84E-9CEA-3781453925E9}" type="presParOf" srcId="{A55C1670-1987-B64B-A3A3-8489AFE97462}" destId="{325F406D-CD84-8D43-AD1A-F1AD8584207C}" srcOrd="1" destOrd="0" presId="urn:microsoft.com/office/officeart/2005/8/layout/lProcess1"/>
    <dgm:cxn modelId="{30776C00-1954-0941-B295-46810FEF185A}" type="presParOf" srcId="{A55C1670-1987-B64B-A3A3-8489AFE97462}" destId="{55E9081A-B34E-DD4A-A55A-B9A6C247A172}" srcOrd="2" destOrd="0" presId="urn:microsoft.com/office/officeart/2005/8/layout/lProcess1"/>
    <dgm:cxn modelId="{1073678D-5CDD-DD4D-B88A-5C71B1713EB2}" type="presParOf" srcId="{55E9081A-B34E-DD4A-A55A-B9A6C247A172}" destId="{DB9F3484-C652-FE4D-A75F-C1F00DBA398D}" srcOrd="0" destOrd="0" presId="urn:microsoft.com/office/officeart/2005/8/layout/lProcess1"/>
    <dgm:cxn modelId="{06A97FCD-D432-024A-8039-6BDA8E83B8B0}" type="presParOf" srcId="{55E9081A-B34E-DD4A-A55A-B9A6C247A172}" destId="{9399C72F-1CB5-1048-8D86-34878B3DB2CB}" srcOrd="1" destOrd="0" presId="urn:microsoft.com/office/officeart/2005/8/layout/lProcess1"/>
    <dgm:cxn modelId="{7F28F066-82B8-494A-9A4F-C87AFDCE50A4}" type="presParOf" srcId="{55E9081A-B34E-DD4A-A55A-B9A6C247A172}" destId="{F423E965-62F9-A249-A7B3-3BAD13E32EA0}" srcOrd="2" destOrd="0" presId="urn:microsoft.com/office/officeart/2005/8/layout/lProcess1"/>
    <dgm:cxn modelId="{0CF84097-1AB8-9A43-8C51-828D9B6100FA}" type="presParOf" srcId="{55E9081A-B34E-DD4A-A55A-B9A6C247A172}" destId="{8B24DDCD-D49A-7846-8EC8-125669A2CD0A}" srcOrd="3" destOrd="0" presId="urn:microsoft.com/office/officeart/2005/8/layout/lProcess1"/>
    <dgm:cxn modelId="{E40CD86C-7079-1243-A626-AE1EC479FE59}" type="presParOf" srcId="{55E9081A-B34E-DD4A-A55A-B9A6C247A172}" destId="{5CCC6B31-5A95-E545-83ED-61FA95D8A253}" srcOrd="4" destOrd="0" presId="urn:microsoft.com/office/officeart/2005/8/layout/lProcess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F3BE609-D5CC-D24A-AB8B-03FF194CDB8F}" type="doc">
      <dgm:prSet loTypeId="urn:microsoft.com/office/officeart/2009/3/layout/StepUpProcess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8FF0780-7E9D-F544-8721-4E598C68AD87}">
      <dgm:prSet phldrT="[Text]" custT="1"/>
      <dgm:spPr/>
      <dgm:t>
        <a:bodyPr/>
        <a:lstStyle/>
        <a:p>
          <a:r>
            <a:rPr lang="en-US" sz="1800" dirty="0" smtClean="0">
              <a:solidFill>
                <a:srgbClr val="FF0000"/>
              </a:solidFill>
            </a:rPr>
            <a:t>Raise NHS Prescription Charge</a:t>
          </a:r>
        </a:p>
        <a:p>
          <a:endParaRPr lang="en-US" sz="900" dirty="0" smtClean="0"/>
        </a:p>
        <a:p>
          <a:r>
            <a:rPr lang="en-US" sz="1200" dirty="0" smtClean="0"/>
            <a:t>1979-80 Cost per item rose from 20p to £1</a:t>
          </a:r>
          <a:endParaRPr lang="en-US" sz="1200" dirty="0"/>
        </a:p>
      </dgm:t>
    </dgm:pt>
    <dgm:pt modelId="{3BAF9021-DBE6-2341-9BE8-42630695FFB1}" type="parTrans" cxnId="{86478E2E-9AD0-7041-8B15-0C7654E777CD}">
      <dgm:prSet/>
      <dgm:spPr/>
      <dgm:t>
        <a:bodyPr/>
        <a:lstStyle/>
        <a:p>
          <a:endParaRPr lang="en-US"/>
        </a:p>
      </dgm:t>
    </dgm:pt>
    <dgm:pt modelId="{A7F9AA45-EE82-0045-ADC1-BEDC061E47DE}" type="sibTrans" cxnId="{86478E2E-9AD0-7041-8B15-0C7654E777CD}">
      <dgm:prSet/>
      <dgm:spPr/>
      <dgm:t>
        <a:bodyPr/>
        <a:lstStyle/>
        <a:p>
          <a:endParaRPr lang="en-US"/>
        </a:p>
      </dgm:t>
    </dgm:pt>
    <dgm:pt modelId="{4E47AB3B-2C69-8443-A250-4BE233FEA388}">
      <dgm:prSet phldrT="[Text]" custT="1"/>
      <dgm:spPr/>
      <dgm:t>
        <a:bodyPr/>
        <a:lstStyle/>
        <a:p>
          <a:r>
            <a:rPr lang="en-US" sz="1800" dirty="0" smtClean="0">
              <a:solidFill>
                <a:srgbClr val="FF0000"/>
              </a:solidFill>
            </a:rPr>
            <a:t>Restrict Reimbursement</a:t>
          </a:r>
        </a:p>
        <a:p>
          <a:endParaRPr lang="en-US" sz="900" dirty="0" smtClean="0"/>
        </a:p>
        <a:p>
          <a:r>
            <a:rPr lang="en-US" sz="1200" dirty="0" smtClean="0"/>
            <a:t>1985 Limited List imposed to restrict reimbursable items</a:t>
          </a:r>
          <a:endParaRPr lang="en-US" sz="1200" dirty="0"/>
        </a:p>
      </dgm:t>
    </dgm:pt>
    <dgm:pt modelId="{698F665F-E726-8B4B-8C1D-DCE634923759}" type="parTrans" cxnId="{6DA9A319-D46C-5244-830B-373C9A8AFDB6}">
      <dgm:prSet/>
      <dgm:spPr/>
      <dgm:t>
        <a:bodyPr/>
        <a:lstStyle/>
        <a:p>
          <a:endParaRPr lang="en-US"/>
        </a:p>
      </dgm:t>
    </dgm:pt>
    <dgm:pt modelId="{EF779AC4-1A5D-7142-B633-731E4A7D8C7B}" type="sibTrans" cxnId="{6DA9A319-D46C-5244-830B-373C9A8AFDB6}">
      <dgm:prSet/>
      <dgm:spPr/>
      <dgm:t>
        <a:bodyPr/>
        <a:lstStyle/>
        <a:p>
          <a:endParaRPr lang="en-US"/>
        </a:p>
      </dgm:t>
    </dgm:pt>
    <dgm:pt modelId="{99B0D237-062C-C64D-B2C6-0CAA3139AAAC}">
      <dgm:prSet phldrT="[Text]" custT="1"/>
      <dgm:spPr/>
      <dgm:t>
        <a:bodyPr/>
        <a:lstStyle/>
        <a:p>
          <a:r>
            <a:rPr lang="en-US" sz="1800" dirty="0" smtClean="0">
              <a:solidFill>
                <a:srgbClr val="FF0000"/>
              </a:solidFill>
            </a:rPr>
            <a:t>Promote Switch</a:t>
          </a:r>
        </a:p>
        <a:p>
          <a:endParaRPr lang="en-US" sz="900" dirty="0" smtClean="0"/>
        </a:p>
        <a:p>
          <a:r>
            <a:rPr lang="en-US" sz="1200" dirty="0" smtClean="0"/>
            <a:t>1992 Streamlined process introduced to “switch” medicines from Prescription-Only Medicine to Pharmacy status (POM-P)</a:t>
          </a:r>
        </a:p>
        <a:p>
          <a:endParaRPr lang="en-US" sz="900" dirty="0" smtClean="0"/>
        </a:p>
        <a:p>
          <a:endParaRPr lang="en-US" sz="900" dirty="0"/>
        </a:p>
      </dgm:t>
    </dgm:pt>
    <dgm:pt modelId="{3AA83317-37F8-7342-8766-413A9668E8DE}" type="parTrans" cxnId="{671D2863-E274-3144-928D-C9D14A4A2C21}">
      <dgm:prSet/>
      <dgm:spPr/>
      <dgm:t>
        <a:bodyPr/>
        <a:lstStyle/>
        <a:p>
          <a:endParaRPr lang="en-US"/>
        </a:p>
      </dgm:t>
    </dgm:pt>
    <dgm:pt modelId="{AEA58AFD-50F3-494C-AAC1-51348CAD6D51}" type="sibTrans" cxnId="{671D2863-E274-3144-928D-C9D14A4A2C21}">
      <dgm:prSet/>
      <dgm:spPr/>
      <dgm:t>
        <a:bodyPr/>
        <a:lstStyle/>
        <a:p>
          <a:endParaRPr lang="en-US"/>
        </a:p>
      </dgm:t>
    </dgm:pt>
    <dgm:pt modelId="{AFB2565C-19B4-6E4E-8631-F4940203E5C9}">
      <dgm:prSet phldrT="[Text]" custT="1"/>
      <dgm:spPr/>
      <dgm:t>
        <a:bodyPr/>
        <a:lstStyle/>
        <a:p>
          <a:r>
            <a:rPr lang="en-US" sz="1800" dirty="0" smtClean="0">
              <a:solidFill>
                <a:srgbClr val="FF0000"/>
              </a:solidFill>
            </a:rPr>
            <a:t>Ration</a:t>
          </a:r>
        </a:p>
        <a:p>
          <a:endParaRPr lang="en-US" sz="1400" dirty="0" smtClean="0"/>
        </a:p>
        <a:p>
          <a:r>
            <a:rPr lang="en-US" sz="1200" dirty="0" smtClean="0"/>
            <a:t>1997 Creation of National Institute for Clinical Excellence (NICE)</a:t>
          </a:r>
          <a:endParaRPr lang="en-US" sz="1200" dirty="0"/>
        </a:p>
      </dgm:t>
    </dgm:pt>
    <dgm:pt modelId="{2CCB218F-D878-204E-9EB0-1257ED2ECD40}" type="parTrans" cxnId="{7CF59FA9-F2C5-DB40-AEE3-CC9091C0FB95}">
      <dgm:prSet/>
      <dgm:spPr/>
      <dgm:t>
        <a:bodyPr/>
        <a:lstStyle/>
        <a:p>
          <a:endParaRPr lang="en-US"/>
        </a:p>
      </dgm:t>
    </dgm:pt>
    <dgm:pt modelId="{F0D11156-8AC8-774F-BEF5-ED72D895D015}" type="sibTrans" cxnId="{7CF59FA9-F2C5-DB40-AEE3-CC9091C0FB95}">
      <dgm:prSet/>
      <dgm:spPr/>
      <dgm:t>
        <a:bodyPr/>
        <a:lstStyle/>
        <a:p>
          <a:endParaRPr lang="en-US"/>
        </a:p>
      </dgm:t>
    </dgm:pt>
    <dgm:pt modelId="{B4348A04-C900-6649-853D-1B426780F1EF}" type="pres">
      <dgm:prSet presAssocID="{CF3BE609-D5CC-D24A-AB8B-03FF194CDB8F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098E58EC-BBCF-144A-A1BC-D2B34A14D0EF}" type="pres">
      <dgm:prSet presAssocID="{F8FF0780-7E9D-F544-8721-4E598C68AD87}" presName="composite" presStyleCnt="0"/>
      <dgm:spPr/>
    </dgm:pt>
    <dgm:pt modelId="{964DE445-6299-7648-8A6E-FF5E5FD30C72}" type="pres">
      <dgm:prSet presAssocID="{F8FF0780-7E9D-F544-8721-4E598C68AD87}" presName="LShape" presStyleLbl="alignNode1" presStyleIdx="0" presStyleCnt="7"/>
      <dgm:spPr/>
    </dgm:pt>
    <dgm:pt modelId="{46B09759-62C5-104A-961B-CA772357A82D}" type="pres">
      <dgm:prSet presAssocID="{F8FF0780-7E9D-F544-8721-4E598C68AD87}" presName="ParentText" presStyleLbl="revTx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64C2E1F-D85F-EF45-8734-737399E44C0F}" type="pres">
      <dgm:prSet presAssocID="{F8FF0780-7E9D-F544-8721-4E598C68AD87}" presName="Triangle" presStyleLbl="alignNode1" presStyleIdx="1" presStyleCnt="7"/>
      <dgm:spPr/>
    </dgm:pt>
    <dgm:pt modelId="{5CAF45F3-A846-E741-8852-E2C158509C03}" type="pres">
      <dgm:prSet presAssocID="{A7F9AA45-EE82-0045-ADC1-BEDC061E47DE}" presName="sibTrans" presStyleCnt="0"/>
      <dgm:spPr/>
    </dgm:pt>
    <dgm:pt modelId="{A3C1D932-2CFE-BE42-93DF-CE76A10D4973}" type="pres">
      <dgm:prSet presAssocID="{A7F9AA45-EE82-0045-ADC1-BEDC061E47DE}" presName="space" presStyleCnt="0"/>
      <dgm:spPr/>
    </dgm:pt>
    <dgm:pt modelId="{A8D225B7-15D1-BE4A-BCDC-050C5A4DA5DA}" type="pres">
      <dgm:prSet presAssocID="{4E47AB3B-2C69-8443-A250-4BE233FEA388}" presName="composite" presStyleCnt="0"/>
      <dgm:spPr/>
    </dgm:pt>
    <dgm:pt modelId="{EA897268-882F-5A42-A0E8-C9E17EE47827}" type="pres">
      <dgm:prSet presAssocID="{4E47AB3B-2C69-8443-A250-4BE233FEA388}" presName="LShape" presStyleLbl="alignNode1" presStyleIdx="2" presStyleCnt="7"/>
      <dgm:spPr/>
    </dgm:pt>
    <dgm:pt modelId="{7F1D4844-3BEB-AE49-8424-65F036AD8828}" type="pres">
      <dgm:prSet presAssocID="{4E47AB3B-2C69-8443-A250-4BE233FEA388}" presName="ParentText" presStyleLbl="revTx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55A870C-4E4E-3E40-94ED-1802DAD2DE7F}" type="pres">
      <dgm:prSet presAssocID="{4E47AB3B-2C69-8443-A250-4BE233FEA388}" presName="Triangle" presStyleLbl="alignNode1" presStyleIdx="3" presStyleCnt="7"/>
      <dgm:spPr/>
    </dgm:pt>
    <dgm:pt modelId="{6C3F70BD-EF16-284D-91B3-A74D8208BD8E}" type="pres">
      <dgm:prSet presAssocID="{EF779AC4-1A5D-7142-B633-731E4A7D8C7B}" presName="sibTrans" presStyleCnt="0"/>
      <dgm:spPr/>
    </dgm:pt>
    <dgm:pt modelId="{38E0969B-0793-6043-A225-0F6396245E39}" type="pres">
      <dgm:prSet presAssocID="{EF779AC4-1A5D-7142-B633-731E4A7D8C7B}" presName="space" presStyleCnt="0"/>
      <dgm:spPr/>
    </dgm:pt>
    <dgm:pt modelId="{7CCAEE35-D833-0A45-8CD2-62FA968F7EFA}" type="pres">
      <dgm:prSet presAssocID="{99B0D237-062C-C64D-B2C6-0CAA3139AAAC}" presName="composite" presStyleCnt="0"/>
      <dgm:spPr/>
    </dgm:pt>
    <dgm:pt modelId="{F5EBD593-9CE1-C04A-9B86-4A6D1D8A9492}" type="pres">
      <dgm:prSet presAssocID="{99B0D237-062C-C64D-B2C6-0CAA3139AAAC}" presName="LShape" presStyleLbl="alignNode1" presStyleIdx="4" presStyleCnt="7"/>
      <dgm:spPr/>
    </dgm:pt>
    <dgm:pt modelId="{A1609461-ACE9-1D4D-AFC1-442184F68B11}" type="pres">
      <dgm:prSet presAssocID="{99B0D237-062C-C64D-B2C6-0CAA3139AAAC}" presName="ParentText" presStyleLbl="revTx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B9967F3-AA8F-D945-B6E4-D53598F21D6F}" type="pres">
      <dgm:prSet presAssocID="{99B0D237-062C-C64D-B2C6-0CAA3139AAAC}" presName="Triangle" presStyleLbl="alignNode1" presStyleIdx="5" presStyleCnt="7"/>
      <dgm:spPr/>
    </dgm:pt>
    <dgm:pt modelId="{F4436B06-8C93-204A-ADEE-237CDF55D71E}" type="pres">
      <dgm:prSet presAssocID="{AEA58AFD-50F3-494C-AAC1-51348CAD6D51}" presName="sibTrans" presStyleCnt="0"/>
      <dgm:spPr/>
    </dgm:pt>
    <dgm:pt modelId="{F536A901-8B09-2D47-A443-E06183A5F381}" type="pres">
      <dgm:prSet presAssocID="{AEA58AFD-50F3-494C-AAC1-51348CAD6D51}" presName="space" presStyleCnt="0"/>
      <dgm:spPr/>
    </dgm:pt>
    <dgm:pt modelId="{E81E9C45-FADC-834E-AF40-5E7FD0F359CE}" type="pres">
      <dgm:prSet presAssocID="{AFB2565C-19B4-6E4E-8631-F4940203E5C9}" presName="composite" presStyleCnt="0"/>
      <dgm:spPr/>
    </dgm:pt>
    <dgm:pt modelId="{657C0B95-E785-6C44-9F3D-0E8A52DB1555}" type="pres">
      <dgm:prSet presAssocID="{AFB2565C-19B4-6E4E-8631-F4940203E5C9}" presName="LShape" presStyleLbl="alignNode1" presStyleIdx="6" presStyleCnt="7"/>
      <dgm:spPr/>
    </dgm:pt>
    <dgm:pt modelId="{A1C1F1C3-01C7-2D4A-8D95-F8737341DC2D}" type="pres">
      <dgm:prSet presAssocID="{AFB2565C-19B4-6E4E-8631-F4940203E5C9}" presName="ParentText" presStyleLbl="revTx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D0355AA-4BC8-AC45-9C7B-2FB49EF577A4}" type="presOf" srcId="{AFB2565C-19B4-6E4E-8631-F4940203E5C9}" destId="{A1C1F1C3-01C7-2D4A-8D95-F8737341DC2D}" srcOrd="0" destOrd="0" presId="urn:microsoft.com/office/officeart/2009/3/layout/StepUpProcess"/>
    <dgm:cxn modelId="{86478E2E-9AD0-7041-8B15-0C7654E777CD}" srcId="{CF3BE609-D5CC-D24A-AB8B-03FF194CDB8F}" destId="{F8FF0780-7E9D-F544-8721-4E598C68AD87}" srcOrd="0" destOrd="0" parTransId="{3BAF9021-DBE6-2341-9BE8-42630695FFB1}" sibTransId="{A7F9AA45-EE82-0045-ADC1-BEDC061E47DE}"/>
    <dgm:cxn modelId="{C592B9A6-EB26-F849-8F23-4B8075B13155}" type="presOf" srcId="{F8FF0780-7E9D-F544-8721-4E598C68AD87}" destId="{46B09759-62C5-104A-961B-CA772357A82D}" srcOrd="0" destOrd="0" presId="urn:microsoft.com/office/officeart/2009/3/layout/StepUpProcess"/>
    <dgm:cxn modelId="{7CF59FA9-F2C5-DB40-AEE3-CC9091C0FB95}" srcId="{CF3BE609-D5CC-D24A-AB8B-03FF194CDB8F}" destId="{AFB2565C-19B4-6E4E-8631-F4940203E5C9}" srcOrd="3" destOrd="0" parTransId="{2CCB218F-D878-204E-9EB0-1257ED2ECD40}" sibTransId="{F0D11156-8AC8-774F-BEF5-ED72D895D015}"/>
    <dgm:cxn modelId="{A284CC4A-8275-E24B-931B-0D3ADBEA6D4C}" type="presOf" srcId="{4E47AB3B-2C69-8443-A250-4BE233FEA388}" destId="{7F1D4844-3BEB-AE49-8424-65F036AD8828}" srcOrd="0" destOrd="0" presId="urn:microsoft.com/office/officeart/2009/3/layout/StepUpProcess"/>
    <dgm:cxn modelId="{CA92F6A6-6E0F-6E4D-9536-C55AB971276F}" type="presOf" srcId="{99B0D237-062C-C64D-B2C6-0CAA3139AAAC}" destId="{A1609461-ACE9-1D4D-AFC1-442184F68B11}" srcOrd="0" destOrd="0" presId="urn:microsoft.com/office/officeart/2009/3/layout/StepUpProcess"/>
    <dgm:cxn modelId="{6DA9A319-D46C-5244-830B-373C9A8AFDB6}" srcId="{CF3BE609-D5CC-D24A-AB8B-03FF194CDB8F}" destId="{4E47AB3B-2C69-8443-A250-4BE233FEA388}" srcOrd="1" destOrd="0" parTransId="{698F665F-E726-8B4B-8C1D-DCE634923759}" sibTransId="{EF779AC4-1A5D-7142-B633-731E4A7D8C7B}"/>
    <dgm:cxn modelId="{63BB6ACE-0BD5-8A46-94E1-7140D3A5C5DA}" type="presOf" srcId="{CF3BE609-D5CC-D24A-AB8B-03FF194CDB8F}" destId="{B4348A04-C900-6649-853D-1B426780F1EF}" srcOrd="0" destOrd="0" presId="urn:microsoft.com/office/officeart/2009/3/layout/StepUpProcess"/>
    <dgm:cxn modelId="{671D2863-E274-3144-928D-C9D14A4A2C21}" srcId="{CF3BE609-D5CC-D24A-AB8B-03FF194CDB8F}" destId="{99B0D237-062C-C64D-B2C6-0CAA3139AAAC}" srcOrd="2" destOrd="0" parTransId="{3AA83317-37F8-7342-8766-413A9668E8DE}" sibTransId="{AEA58AFD-50F3-494C-AAC1-51348CAD6D51}"/>
    <dgm:cxn modelId="{2076B2CF-4361-374C-9E29-9D8AA2E25E7B}" type="presParOf" srcId="{B4348A04-C900-6649-853D-1B426780F1EF}" destId="{098E58EC-BBCF-144A-A1BC-D2B34A14D0EF}" srcOrd="0" destOrd="0" presId="urn:microsoft.com/office/officeart/2009/3/layout/StepUpProcess"/>
    <dgm:cxn modelId="{83608A5F-E0C7-E14A-BCFA-3B0C699ECFC2}" type="presParOf" srcId="{098E58EC-BBCF-144A-A1BC-D2B34A14D0EF}" destId="{964DE445-6299-7648-8A6E-FF5E5FD30C72}" srcOrd="0" destOrd="0" presId="urn:microsoft.com/office/officeart/2009/3/layout/StepUpProcess"/>
    <dgm:cxn modelId="{08A0860F-197D-3A43-91A6-4B1E9FE1804E}" type="presParOf" srcId="{098E58EC-BBCF-144A-A1BC-D2B34A14D0EF}" destId="{46B09759-62C5-104A-961B-CA772357A82D}" srcOrd="1" destOrd="0" presId="urn:microsoft.com/office/officeart/2009/3/layout/StepUpProcess"/>
    <dgm:cxn modelId="{E01B358C-8F03-144C-A346-752CD445F61A}" type="presParOf" srcId="{098E58EC-BBCF-144A-A1BC-D2B34A14D0EF}" destId="{864C2E1F-D85F-EF45-8734-737399E44C0F}" srcOrd="2" destOrd="0" presId="urn:microsoft.com/office/officeart/2009/3/layout/StepUpProcess"/>
    <dgm:cxn modelId="{33B2FCF9-8A68-7F45-A52A-A8F43471008F}" type="presParOf" srcId="{B4348A04-C900-6649-853D-1B426780F1EF}" destId="{5CAF45F3-A846-E741-8852-E2C158509C03}" srcOrd="1" destOrd="0" presId="urn:microsoft.com/office/officeart/2009/3/layout/StepUpProcess"/>
    <dgm:cxn modelId="{49D3EFDD-EE35-6845-8574-03E168E5B357}" type="presParOf" srcId="{5CAF45F3-A846-E741-8852-E2C158509C03}" destId="{A3C1D932-2CFE-BE42-93DF-CE76A10D4973}" srcOrd="0" destOrd="0" presId="urn:microsoft.com/office/officeart/2009/3/layout/StepUpProcess"/>
    <dgm:cxn modelId="{2E6E399E-B8C2-A845-A6F4-51EE3C869BF0}" type="presParOf" srcId="{B4348A04-C900-6649-853D-1B426780F1EF}" destId="{A8D225B7-15D1-BE4A-BCDC-050C5A4DA5DA}" srcOrd="2" destOrd="0" presId="urn:microsoft.com/office/officeart/2009/3/layout/StepUpProcess"/>
    <dgm:cxn modelId="{F6AFAF5F-0BEE-B649-8F8B-D514DFC87552}" type="presParOf" srcId="{A8D225B7-15D1-BE4A-BCDC-050C5A4DA5DA}" destId="{EA897268-882F-5A42-A0E8-C9E17EE47827}" srcOrd="0" destOrd="0" presId="urn:microsoft.com/office/officeart/2009/3/layout/StepUpProcess"/>
    <dgm:cxn modelId="{537944B1-AD8D-7344-AE32-7CA2581E16F1}" type="presParOf" srcId="{A8D225B7-15D1-BE4A-BCDC-050C5A4DA5DA}" destId="{7F1D4844-3BEB-AE49-8424-65F036AD8828}" srcOrd="1" destOrd="0" presId="urn:microsoft.com/office/officeart/2009/3/layout/StepUpProcess"/>
    <dgm:cxn modelId="{6D756EE8-F163-9643-8D93-7941E5AA9469}" type="presParOf" srcId="{A8D225B7-15D1-BE4A-BCDC-050C5A4DA5DA}" destId="{E55A870C-4E4E-3E40-94ED-1802DAD2DE7F}" srcOrd="2" destOrd="0" presId="urn:microsoft.com/office/officeart/2009/3/layout/StepUpProcess"/>
    <dgm:cxn modelId="{E6554C46-1399-0C49-8C99-6569450C0EBD}" type="presParOf" srcId="{B4348A04-C900-6649-853D-1B426780F1EF}" destId="{6C3F70BD-EF16-284D-91B3-A74D8208BD8E}" srcOrd="3" destOrd="0" presId="urn:microsoft.com/office/officeart/2009/3/layout/StepUpProcess"/>
    <dgm:cxn modelId="{67C1BA3E-7E9C-4B4C-86E3-5AD2773C2767}" type="presParOf" srcId="{6C3F70BD-EF16-284D-91B3-A74D8208BD8E}" destId="{38E0969B-0793-6043-A225-0F6396245E39}" srcOrd="0" destOrd="0" presId="urn:microsoft.com/office/officeart/2009/3/layout/StepUpProcess"/>
    <dgm:cxn modelId="{0BAB04B8-4C4E-E24A-8557-31852D2FEABE}" type="presParOf" srcId="{B4348A04-C900-6649-853D-1B426780F1EF}" destId="{7CCAEE35-D833-0A45-8CD2-62FA968F7EFA}" srcOrd="4" destOrd="0" presId="urn:microsoft.com/office/officeart/2009/3/layout/StepUpProcess"/>
    <dgm:cxn modelId="{48805846-CC96-5344-ACD0-7C28C96AB5C9}" type="presParOf" srcId="{7CCAEE35-D833-0A45-8CD2-62FA968F7EFA}" destId="{F5EBD593-9CE1-C04A-9B86-4A6D1D8A9492}" srcOrd="0" destOrd="0" presId="urn:microsoft.com/office/officeart/2009/3/layout/StepUpProcess"/>
    <dgm:cxn modelId="{CC0A3971-73C1-AE49-B9EA-25162D3A16FD}" type="presParOf" srcId="{7CCAEE35-D833-0A45-8CD2-62FA968F7EFA}" destId="{A1609461-ACE9-1D4D-AFC1-442184F68B11}" srcOrd="1" destOrd="0" presId="urn:microsoft.com/office/officeart/2009/3/layout/StepUpProcess"/>
    <dgm:cxn modelId="{E309BE26-DB66-0C4E-A894-FAECF6C9D721}" type="presParOf" srcId="{7CCAEE35-D833-0A45-8CD2-62FA968F7EFA}" destId="{EB9967F3-AA8F-D945-B6E4-D53598F21D6F}" srcOrd="2" destOrd="0" presId="urn:microsoft.com/office/officeart/2009/3/layout/StepUpProcess"/>
    <dgm:cxn modelId="{E62AAB63-4BF7-B747-8137-3B34EEA78464}" type="presParOf" srcId="{B4348A04-C900-6649-853D-1B426780F1EF}" destId="{F4436B06-8C93-204A-ADEE-237CDF55D71E}" srcOrd="5" destOrd="0" presId="urn:microsoft.com/office/officeart/2009/3/layout/StepUpProcess"/>
    <dgm:cxn modelId="{F461C56B-62F8-804B-99E3-20674987A172}" type="presParOf" srcId="{F4436B06-8C93-204A-ADEE-237CDF55D71E}" destId="{F536A901-8B09-2D47-A443-E06183A5F381}" srcOrd="0" destOrd="0" presId="urn:microsoft.com/office/officeart/2009/3/layout/StepUpProcess"/>
    <dgm:cxn modelId="{5BF3BF1B-30DE-E644-A5EE-E06471C6A5B5}" type="presParOf" srcId="{B4348A04-C900-6649-853D-1B426780F1EF}" destId="{E81E9C45-FADC-834E-AF40-5E7FD0F359CE}" srcOrd="6" destOrd="0" presId="urn:microsoft.com/office/officeart/2009/3/layout/StepUpProcess"/>
    <dgm:cxn modelId="{6762266B-337A-4445-A83A-B01329DE10A2}" type="presParOf" srcId="{E81E9C45-FADC-834E-AF40-5E7FD0F359CE}" destId="{657C0B95-E785-6C44-9F3D-0E8A52DB1555}" srcOrd="0" destOrd="0" presId="urn:microsoft.com/office/officeart/2009/3/layout/StepUpProcess"/>
    <dgm:cxn modelId="{8DF764F2-21EC-CA4F-9093-753BFABD9D6B}" type="presParOf" srcId="{E81E9C45-FADC-834E-AF40-5E7FD0F359CE}" destId="{A1C1F1C3-01C7-2D4A-8D95-F8737341DC2D}" srcOrd="1" destOrd="0" presId="urn:microsoft.com/office/officeart/2009/3/layout/StepUpProces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1">
  <dgm:title val=""/>
  <dgm:desc val=""/>
  <dgm:catLst>
    <dgm:cat type="process" pri="1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1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2"/>
      </dgm:ptLst>
      <dgm:cxnLst>
        <dgm:cxn modelId="3" srcId="0" destId="1" srcOrd="0" destOrd="0"/>
        <dgm:cxn modelId="4" srcId="0" destId="2" srcOrd="0" destOrd="0"/>
        <dgm:cxn modelId="5" srcId="1" destId="11" srcOrd="0" destOrd="0"/>
        <dgm:cxn modelId="6" srcId="2" destId="2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R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header" refType="h"/>
      <dgm:constr type="w" for="des" forName="header" refType="h" refFor="des" refForName="header" op="equ" fact="4"/>
      <dgm:constr type="h" for="des" forName="child" refType="h" refFor="des" refForName="header" op="equ"/>
      <dgm:constr type="w" for="des" forName="child" refType="w" refFor="des" refForName="header" op="equ"/>
      <dgm:constr type="w" for="ch" forName="hSp" refType="w" refFor="des" refForName="header" op="equ" fact="0.14"/>
      <dgm:constr type="h" for="des" forName="parTrans" refType="h" refFor="des" refForName="header" op="equ" fact="0.35"/>
      <dgm:constr type="h" for="des" forName="sibTrans" refType="h" refFor="des" refForName="parTrans" op="equ"/>
      <dgm:constr type="primFontSz" for="des" forName="child" op="equ" val="65"/>
      <dgm:constr type="primFontSz" for="des" forName="header" op="equ" val="65"/>
    </dgm:constrLst>
    <dgm:ruleLst/>
    <dgm:forEach name="Name4" axis="ch" ptType="node">
      <dgm:layoutNode name="vertFlow">
        <dgm:choose name="Name5">
          <dgm:if name="Name6" func="var" arg="dir" op="equ" val="norm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if>
          <dgm:else name="Name7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header" styleLbl="node1"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8" axis="ch" ptType="parTrans" cnt="1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w" refType="h"/>
              <dgm:constr type="connDist"/>
              <dgm:constr type="wArH" refType="h" fact="0.25"/>
              <dgm:constr type="hArH" refType="wArH" fact="2"/>
              <dgm:constr type="stemThick" refType="hArH" fact="0.667"/>
              <dgm:constr type="begPad" refType="connDist" fact="0.25"/>
              <dgm:constr type="endPad" refType="connDist" fact="0.25"/>
            </dgm:constrLst>
            <dgm:ruleLst/>
          </dgm:layoutNode>
        </dgm:forEach>
        <dgm:forEach name="Name9" axis="ch" ptType="node">
          <dgm:layoutNode name="child" styleLbl="alignAccFollowNode1">
            <dgm:varLst>
              <dgm:chMax val="0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  <dgm:forEach name="Name10" axis="followSib" ptType="sibTrans" cnt="1">
            <dgm:layoutNode name="sibTrans" styleLbl="sibTrans2D1">
              <dgm:alg type="conn">
                <dgm:param type="begPts" val="auto"/>
                <dgm:param type="endPts" val="auto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w" refType="h"/>
                <dgm:constr type="connDist"/>
                <dgm:constr type="wArH" refType="h" fact="0.25"/>
                <dgm:constr type="hArH" refType="wArH" fact="2"/>
                <dgm:constr type="stemThick" refType="hArH" fact="0.667"/>
                <dgm:constr type="begPad" refType="w" fact="0.25"/>
                <dgm:constr type="endPad" refType="w" fact="0.25"/>
              </dgm:constrLst>
              <dgm:ruleLst/>
            </dgm:layoutNode>
          </dgm:forEach>
        </dgm:forEach>
      </dgm:layoutNode>
      <dgm:choose name="Name11">
        <dgm:if name="Name12" axis="self" ptType="node" func="revPos" op="gte" val="2">
          <dgm:layoutNode name="h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3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9/3/layout/StepUpProcess">
  <dgm:title val=""/>
  <dgm:desc val=""/>
  <dgm:catLst>
    <dgm:cat type="process" pri="13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b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b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onstrLst>
      <dgm:constr type="alignOff" forName="rootnode" val="1"/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-0.765"/>
      <dgm:constr type="w" for="ch" forName="sibTrans" refType="w" fact="0.103"/>
      <dgm:constr type="h" for="ch" forName="sibTrans" refType="h" fact="0.103"/>
    </dgm:constrLst>
    <dgm:forEach name="nodesForEach" axis="ch" ptType="node">
      <dgm:layoutNode name="composite">
        <dgm:alg type="composite">
          <dgm:param type="ar" val="0.861"/>
        </dgm:alg>
        <dgm:shape xmlns:r="http://schemas.openxmlformats.org/officeDocument/2006/relationships" r:blip="">
          <dgm:adjLst/>
        </dgm:shape>
        <dgm:choose name="Name3">
          <dgm:if name="Name4" func="var" arg="dir" op="equ" val="norm">
            <dgm:constrLst>
              <dgm:constr type="l" for="ch" forName="LShape" refType="w" fact="0"/>
              <dgm:constr type="t" for="ch" forName="LShape" refType="h" fact="0.2347"/>
              <dgm:constr type="w" for="ch" forName="LShape" refType="w" fact="0.998"/>
              <dgm:constr type="h" for="ch" forName="LShape" refType="h" fact="0.5164"/>
              <dgm:constr type="r" for="ch" forName="ParentText" refType="w"/>
              <dgm:constr type="t" for="ch" forName="ParentText" refType="h" fact="0.32"/>
              <dgm:constr type="w" for="ch" forName="ParentText" refType="w" fact="0.901"/>
              <dgm:constr type="h" for="ch" forName="ParentText" refType="h" fact="0.68"/>
              <dgm:constr type="l" for="ch" forName="Triangle" refType="w" fact="0.83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if>
          <dgm:else name="Name5">
            <dgm:constrLst>
              <dgm:constr type="l" for="ch" forName="LShape" refType="w" fact="0.002"/>
              <dgm:constr type="t" for="ch" forName="LShape" refType="h" fact="0.2347"/>
              <dgm:constr type="w" for="ch" forName="LShape" refType="w"/>
              <dgm:constr type="h" for="ch" forName="LShape" refType="h" fact="0.5164"/>
              <dgm:constr type="l" for="ch" forName="ParentText" refType="w" fact="0"/>
              <dgm:constr type="t" for="ch" forName="ParentText" refType="h" fact="0.32"/>
              <dgm:constr type="w" for="ch" forName="ParentText" refType="w" fact="0.902"/>
              <dgm:constr type="h" for="ch" forName="ParentText" refType="h" fact="0.68"/>
              <dgm:constr type="l" for="ch" forName="Triangle" refType="w" fact="0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else>
        </dgm:choose>
        <dgm:layoutNode name="LShape" styleLbl="alignNode1">
          <dgm:alg type="sp"/>
          <dgm:choose name="Name6">
            <dgm:if name="Name7" func="var" arg="dir" op="equ" val="norm">
              <dgm:shape xmlns:r="http://schemas.openxmlformats.org/officeDocument/2006/relationships" rot="90" type="corner" r:blip="">
                <dgm:adjLst>
                  <dgm:adj idx="1" val="0.1612"/>
                  <dgm:adj idx="2" val="0.1611"/>
                </dgm:adjLst>
              </dgm:shape>
            </dgm:if>
            <dgm:else name="Name8">
              <dgm:shape xmlns:r="http://schemas.openxmlformats.org/officeDocument/2006/relationships" rot="180" type="corner" r:blip="">
                <dgm:adjLst>
                  <dgm:adj idx="1" val="0.1612"/>
                  <dgm:adj idx="2" val="0.1611"/>
                </dgm:adjLst>
              </dgm:shape>
            </dgm:else>
          </dgm:choose>
          <dgm:presOf/>
        </dgm:layoutNode>
        <dgm:layoutNode name="ParentText" styleLbl="revTx">
          <dgm:varLst>
            <dgm:chMax val="0"/>
            <dgm:chPref val="0"/>
            <dgm:bulletEnabled val="1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9">
          <dgm:if name="Name10" axis="followSib" ptType="node" func="cnt" op="gte" val="1">
            <dgm:layoutNode name="Triangle" styleLbl="alignNode1">
              <dgm:alg type="sp"/>
              <dgm:choose name="Name11">
                <dgm:if name="Name12" func="var" arg="dir" op="equ" val="norm">
                  <dgm:shape xmlns:r="http://schemas.openxmlformats.org/officeDocument/2006/relationships" type="triangle" r:blip="">
                    <dgm:adjLst>
                      <dgm:adj idx="1" val="1"/>
                    </dgm:adjLst>
                  </dgm:shape>
                </dgm:if>
                <dgm:else name="Name13">
                  <dgm:shape xmlns:r="http://schemas.openxmlformats.org/officeDocument/2006/relationships" rot="90" type="triangle" r:blip="">
                    <dgm:adjLst>
                      <dgm:adj idx="1" val="1"/>
                    </dgm:adjLst>
                  </dgm:shape>
                </dgm:else>
              </dgm:choose>
              <dgm:presOf/>
            </dgm:layoutNode>
          </dgm:if>
          <dgm:else name="Name14"/>
        </dgm:choose>
      </dgm:layoutNode>
      <dgm:forEach name="sibTransForEach" axis="followSib" ptType="sibTrans" cnt="1">
        <dgm:layoutNode name="sibTrans">
          <dgm:alg type="composite">
            <dgm:param type="ar" val="0.861"/>
          </dgm:alg>
          <dgm:constrLst>
            <dgm:constr type="w" for="ch" forName="space" refType="w"/>
            <dgm:constr type="h" for="ch" forName="space" refType="w"/>
          </dgm:constrLst>
          <dgm:layoutNode name="space" styleLbl="alignNode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C37BEB-6645-954C-BC60-7145B3C39582}" type="datetimeFigureOut">
              <a:rPr lang="en-US" smtClean="0"/>
              <a:t>5/31/2016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16A6B9-B097-0440-87B1-E110A32BA8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5742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16A6B9-B097-0440-87B1-E110A32BA86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24947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All health systems face considerable present bias, generating strong forces of loss aversion. Major reforms are unpopular, </a:t>
            </a:r>
            <a:r>
              <a:rPr lang="en-US" dirty="0" err="1" smtClean="0"/>
              <a:t>politicised</a:t>
            </a:r>
            <a:r>
              <a:rPr lang="en-US" dirty="0" smtClean="0"/>
              <a:t>, and often short-lived.</a:t>
            </a:r>
          </a:p>
          <a:p>
            <a:endParaRPr lang="en-US" dirty="0"/>
          </a:p>
          <a:p>
            <a:r>
              <a:rPr lang="en-US" dirty="0" smtClean="0"/>
              <a:t>By contrast, strategic incremental reform may reduce scope for opposition and </a:t>
            </a:r>
            <a:r>
              <a:rPr lang="en-US" dirty="0" err="1" smtClean="0"/>
              <a:t>politicisation</a:t>
            </a:r>
            <a:r>
              <a:rPr lang="en-US" dirty="0" smtClean="0"/>
              <a:t>. Also enables learning effects.</a:t>
            </a:r>
          </a:p>
          <a:p>
            <a:endParaRPr lang="en-US" dirty="0" smtClean="0"/>
          </a:p>
          <a:p>
            <a:r>
              <a:rPr lang="en-US" dirty="0" smtClean="0"/>
              <a:t>James Mahoney (NWU) &amp; Kathleen </a:t>
            </a:r>
            <a:r>
              <a:rPr lang="en-US" dirty="0" err="1" smtClean="0"/>
              <a:t>Thelen’s</a:t>
            </a:r>
            <a:r>
              <a:rPr lang="en-US" dirty="0" smtClean="0"/>
              <a:t> (MIT) typology of incremental reform offers a useful guide for policy review and reform strategies.</a:t>
            </a:r>
          </a:p>
          <a:p>
            <a:endParaRPr lang="en-US" dirty="0"/>
          </a:p>
          <a:p>
            <a:r>
              <a:rPr lang="en-US" dirty="0" smtClean="0"/>
              <a:t>Will use their typology to frame practical examples.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16A6B9-B097-0440-87B1-E110A32BA86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79308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16A6B9-B097-0440-87B1-E110A32BA86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97500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16A6B9-B097-0440-87B1-E110A32BA86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856652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16A6B9-B097-0440-87B1-E110A32BA86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284419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1983 </a:t>
            </a:r>
            <a:r>
              <a:rPr lang="en-US" dirty="0" err="1" smtClean="0"/>
              <a:t>Nurofen</a:t>
            </a:r>
            <a:r>
              <a:rPr lang="en-US" dirty="0" smtClean="0"/>
              <a:t>, Imodium, </a:t>
            </a:r>
            <a:r>
              <a:rPr lang="en-US" dirty="0" err="1" smtClean="0"/>
              <a:t>Triludan</a:t>
            </a:r>
            <a:r>
              <a:rPr lang="en-US" dirty="0" smtClean="0"/>
              <a:t> switched</a:t>
            </a:r>
          </a:p>
          <a:p>
            <a:endParaRPr lang="en-US" dirty="0"/>
          </a:p>
          <a:p>
            <a:r>
              <a:rPr lang="en-US" dirty="0" smtClean="0"/>
              <a:t>Note: Each step may be a small battle, but less likely to be reversed than major reforms.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16A6B9-B097-0440-87B1-E110A32BA86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71174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281214"/>
            <a:ext cx="7772400" cy="1470025"/>
          </a:xfrm>
        </p:spPr>
        <p:txBody>
          <a:bodyPr anchor="t">
            <a:normAutofit/>
          </a:bodyPr>
          <a:lstStyle>
            <a:lvl1pPr algn="l">
              <a:defRPr sz="4200" baseline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r>
              <a:rPr lang="en-GB" dirty="0" smtClean="0"/>
              <a:t>Title Arial 42pt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85800" y="1941285"/>
            <a:ext cx="7772400" cy="1297215"/>
          </a:xfrm>
        </p:spPr>
        <p:txBody>
          <a:bodyPr anchor="t"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800">
                <a:solidFill>
                  <a:srgbClr val="FF0000"/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 smtClean="0"/>
              <a:t>Subtitle Arial 28pt red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dirty="0" smtClean="0"/>
              <a:t>Title Arial 34pt red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457200" y="1600200"/>
            <a:ext cx="4038600" cy="452596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 smtClean="0"/>
              <a:t>Body text Arial 22pt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4648200" y="1600200"/>
            <a:ext cx="4038600" cy="452596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 smtClean="0"/>
              <a:t>Body text Arial 22pt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dirty="0" smtClean="0"/>
              <a:t>Title Arial 34pt red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0" hasCustomPrompt="1"/>
          </p:nvPr>
        </p:nvSpPr>
        <p:spPr>
          <a:xfrm>
            <a:off x="457200" y="1670050"/>
            <a:ext cx="8180388" cy="4508500"/>
          </a:xfrm>
        </p:spPr>
        <p:txBody>
          <a:bodyPr/>
          <a:lstStyle/>
          <a:p>
            <a:pPr lvl="0"/>
            <a:r>
              <a:rPr lang="en-GB" dirty="0" smtClean="0"/>
              <a:t>Body text Arial 26pt</a:t>
            </a:r>
          </a:p>
        </p:txBody>
      </p:sp>
    </p:spTree>
    <p:extLst>
      <p:ext uri="{BB962C8B-B14F-4D97-AF65-F5344CB8AC3E}">
        <p14:creationId xmlns:p14="http://schemas.microsoft.com/office/powerpoint/2010/main" val="40374070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6738"/>
          </a:xfrm>
        </p:spPr>
        <p:txBody>
          <a:bodyPr anchor="t">
            <a:noAutofit/>
          </a:bodyPr>
          <a:lstStyle>
            <a:lvl1pPr algn="l">
              <a:defRPr sz="2400" b="1" baseline="0"/>
            </a:lvl1pPr>
          </a:lstStyle>
          <a:p>
            <a:r>
              <a:rPr lang="en-GB" dirty="0" smtClean="0"/>
              <a:t>Title Arial 34pt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1792288" y="5367338"/>
            <a:ext cx="5486400" cy="804862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dirty="0" smtClean="0"/>
              <a:t>Body Arial 18pt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981371" cy="11430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 dirty="0" smtClean="0"/>
              <a:t>Title Arial 34pt red</a:t>
            </a:r>
            <a:endParaRPr lang="en-US" dirty="0"/>
          </a:p>
        </p:txBody>
      </p:sp>
      <p:sp>
        <p:nvSpPr>
          <p:cNvPr id="4" name="Tex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301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GB" dirty="0" smtClean="0"/>
              <a:t>Body text Arial 26pt</a:t>
            </a:r>
          </a:p>
          <a:p>
            <a:pPr lvl="0"/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2971916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6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981371" cy="11430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 dirty="0" smtClean="0"/>
              <a:t>Title Arial 34pt red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301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GB" dirty="0" smtClean="0"/>
              <a:t>Body text Arial 26pt</a:t>
            </a:r>
          </a:p>
          <a:p>
            <a:pPr lvl="0"/>
            <a:endParaRPr lang="en-GB" dirty="0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2" r:id="rId2"/>
    <p:sldLayoutId id="2147483673" r:id="rId3"/>
    <p:sldLayoutId id="2147483657" r:id="rId4"/>
  </p:sldLayoutIdLst>
  <p:txStyles>
    <p:titleStyle>
      <a:lvl1pPr algn="l" defTabSz="457200" rtl="0" eaLnBrk="1" latinLnBrk="0" hangingPunct="1">
        <a:spcBef>
          <a:spcPct val="0"/>
        </a:spcBef>
        <a:buNone/>
        <a:defRPr sz="3400" kern="1200">
          <a:solidFill>
            <a:srgbClr val="FF0000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None/>
        <a:defRPr sz="2600" b="0" kern="1200" baseline="0">
          <a:solidFill>
            <a:schemeClr val="tx1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 dirty="0" smtClean="0"/>
              <a:t>Title Arial 34pt red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Body text Arial 28pt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</p:sldLayoutIdLst>
  <p:txStyles>
    <p:titleStyle>
      <a:lvl1pPr algn="l" defTabSz="457200" rtl="0" eaLnBrk="1" latinLnBrk="0" hangingPunct="1">
        <a:spcBef>
          <a:spcPct val="0"/>
        </a:spcBef>
        <a:buNone/>
        <a:defRPr sz="3400" kern="1200" baseline="0">
          <a:solidFill>
            <a:srgbClr val="FF0000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None/>
        <a:defRPr sz="2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t.c.hockley@lse.ac.uk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6528" y="281214"/>
            <a:ext cx="8164073" cy="1470025"/>
          </a:xfrm>
        </p:spPr>
        <p:txBody>
          <a:bodyPr>
            <a:normAutofit/>
          </a:bodyPr>
          <a:lstStyle/>
          <a:p>
            <a:r>
              <a:rPr lang="en-US" dirty="0" smtClean="0"/>
              <a:t>Slovakia Spending Review</a:t>
            </a:r>
            <a:r>
              <a:rPr lang="en-US" dirty="0"/>
              <a:t/>
            </a:r>
            <a:br>
              <a:rPr lang="en-US" dirty="0"/>
            </a:br>
            <a:r>
              <a:rPr lang="en-US" sz="3600" dirty="0" smtClean="0"/>
              <a:t>Incremental Health Reform Strategies</a:t>
            </a:r>
            <a:endParaRPr lang="en-US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6528" y="1941285"/>
            <a:ext cx="8164074" cy="1297215"/>
          </a:xfrm>
        </p:spPr>
        <p:txBody>
          <a:bodyPr/>
          <a:lstStyle/>
          <a:p>
            <a:r>
              <a:rPr lang="en-US" dirty="0" smtClean="0"/>
              <a:t>Tony Hockley</a:t>
            </a:r>
          </a:p>
          <a:p>
            <a:r>
              <a:rPr lang="en-US" dirty="0" smtClean="0"/>
              <a:t>Bratislava 31st May 2016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395074" y="6018663"/>
            <a:ext cx="22655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hlinkClick r:id="rId3"/>
              </a:rPr>
              <a:t>t.c.hockley@lse.ac.uk</a:t>
            </a:r>
            <a:endParaRPr lang="en-GB" dirty="0" smtClean="0"/>
          </a:p>
          <a:p>
            <a:r>
              <a:rPr lang="en-GB" dirty="0" smtClean="0"/>
              <a:t>+44 77 68 23 73 89</a:t>
            </a:r>
            <a:endParaRPr lang="en-GB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Incremental Reform tactics</a:t>
            </a:r>
            <a:endParaRPr lang="en-US" dirty="0"/>
          </a:p>
        </p:txBody>
      </p:sp>
      <p:pic>
        <p:nvPicPr>
          <p:cNvPr id="4" name="Content Placeholder 3" descr="Screen Shot 2016-05-24 at 15.07.24.png"/>
          <p:cNvPicPr>
            <a:picLocks noGrp="1" noChangeAspect="1"/>
          </p:cNvPicPr>
          <p:nvPr>
            <p:ph sz="quarter" idx="10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418" b="-80662"/>
          <a:stretch/>
        </p:blipFill>
        <p:spPr>
          <a:xfrm>
            <a:off x="457200" y="1492670"/>
            <a:ext cx="8180388" cy="4508500"/>
          </a:xfrm>
        </p:spPr>
      </p:pic>
      <p:sp>
        <p:nvSpPr>
          <p:cNvPr id="5" name="TextBox 4"/>
          <p:cNvSpPr txBox="1"/>
          <p:nvPr/>
        </p:nvSpPr>
        <p:spPr>
          <a:xfrm>
            <a:off x="1864253" y="6152918"/>
            <a:ext cx="67733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Mahoney &amp; </a:t>
            </a:r>
            <a:r>
              <a:rPr lang="en-US" dirty="0" err="1" smtClean="0"/>
              <a:t>Thelen</a:t>
            </a:r>
            <a:r>
              <a:rPr lang="en-US" dirty="0" smtClean="0"/>
              <a:t> “Explaining Institutional Change” (2010) p16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57200" y="3700365"/>
            <a:ext cx="8180388" cy="203132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Displacement</a:t>
            </a:r>
            <a:r>
              <a:rPr lang="en-US" dirty="0" smtClean="0"/>
              <a:t>: the removal of existing rules and the introduction of new ones</a:t>
            </a:r>
          </a:p>
          <a:p>
            <a:endParaRPr lang="en-US" dirty="0">
              <a:solidFill>
                <a:srgbClr val="FF0000"/>
              </a:solidFill>
            </a:endParaRPr>
          </a:p>
          <a:p>
            <a:r>
              <a:rPr lang="en-US" dirty="0" smtClean="0">
                <a:solidFill>
                  <a:srgbClr val="FF0000"/>
                </a:solidFill>
              </a:rPr>
              <a:t>Layering</a:t>
            </a:r>
            <a:r>
              <a:rPr lang="en-US" dirty="0" smtClean="0"/>
              <a:t>: the introduction of new rules on top of or alongside existing ones</a:t>
            </a:r>
          </a:p>
          <a:p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smtClean="0">
                <a:solidFill>
                  <a:srgbClr val="FF0000"/>
                </a:solidFill>
              </a:rPr>
              <a:t>Drift</a:t>
            </a:r>
            <a:r>
              <a:rPr lang="en-US" dirty="0" smtClean="0"/>
              <a:t>:  changed impact of existing rules due to shifts in the environment</a:t>
            </a:r>
          </a:p>
          <a:p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smtClean="0">
                <a:solidFill>
                  <a:srgbClr val="FF0000"/>
                </a:solidFill>
              </a:rPr>
              <a:t>Conversion</a:t>
            </a:r>
            <a:r>
              <a:rPr lang="en-US" dirty="0" smtClean="0"/>
              <a:t>: changed enactment of existing rules due to their strategic redeployment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64265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Choosing a Gradualist Strategy</a:t>
            </a:r>
            <a:endParaRPr lang="en-US" dirty="0"/>
          </a:p>
        </p:txBody>
      </p:sp>
      <p:pic>
        <p:nvPicPr>
          <p:cNvPr id="4" name="Content Placeholder 3" descr="Screen Shot 2016-05-24 at 15.41.15.jpg"/>
          <p:cNvPicPr>
            <a:picLocks noGrp="1" noChangeAspect="1"/>
          </p:cNvPicPr>
          <p:nvPr>
            <p:ph sz="quarter" idx="10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34" t="151" b="5504"/>
          <a:stretch/>
        </p:blipFill>
        <p:spPr>
          <a:xfrm>
            <a:off x="751416" y="1428222"/>
            <a:ext cx="7886171" cy="4601633"/>
          </a:xfrm>
        </p:spPr>
      </p:pic>
      <p:sp>
        <p:nvSpPr>
          <p:cNvPr id="5" name="TextBox 4"/>
          <p:cNvSpPr txBox="1"/>
          <p:nvPr/>
        </p:nvSpPr>
        <p:spPr>
          <a:xfrm>
            <a:off x="4677833" y="6265333"/>
            <a:ext cx="37676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Mahoney &amp; </a:t>
            </a:r>
            <a:r>
              <a:rPr lang="en-US" dirty="0" err="1" smtClean="0"/>
              <a:t>Thelen</a:t>
            </a:r>
            <a:r>
              <a:rPr lang="en-US" dirty="0" smtClean="0"/>
              <a:t> (2010) p19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11315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Drift: </a:t>
            </a:r>
            <a:br>
              <a:rPr lang="en-US" dirty="0" smtClean="0"/>
            </a:br>
            <a:r>
              <a:rPr lang="en-US" dirty="0" smtClean="0"/>
              <a:t>Elderly Bed Capacity &amp; Cost</a:t>
            </a:r>
            <a:br>
              <a:rPr lang="en-US" dirty="0" smtClean="0"/>
            </a:b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0"/>
            <p:extLst>
              <p:ext uri="{D42A27DB-BD31-4B8C-83A1-F6EECF244321}">
                <p14:modId xmlns:p14="http://schemas.microsoft.com/office/powerpoint/2010/main" val="37972701"/>
              </p:ext>
            </p:extLst>
          </p:nvPr>
        </p:nvGraphicFramePr>
        <p:xfrm>
          <a:off x="457200" y="1670050"/>
          <a:ext cx="8180388" cy="45085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0198224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Hospital Geriatric Bed Supply</a:t>
            </a:r>
            <a:endParaRPr lang="en-US" dirty="0"/>
          </a:p>
        </p:txBody>
      </p:sp>
      <p:pic>
        <p:nvPicPr>
          <p:cNvPr id="4" name="Content Placeholder 3" descr="Screen Shot 2016-05-24 at 16.55.08.jpg"/>
          <p:cNvPicPr>
            <a:picLocks noGrp="1" noChangeAspect="1"/>
          </p:cNvPicPr>
          <p:nvPr>
            <p:ph sz="quarter" idx="10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34" b="-634"/>
          <a:stretch/>
        </p:blipFill>
        <p:spPr>
          <a:xfrm>
            <a:off x="340783" y="1068917"/>
            <a:ext cx="7268633" cy="4767704"/>
          </a:xfrm>
        </p:spPr>
      </p:pic>
      <p:sp>
        <p:nvSpPr>
          <p:cNvPr id="5" name="TextBox 4"/>
          <p:cNvSpPr txBox="1"/>
          <p:nvPr/>
        </p:nvSpPr>
        <p:spPr>
          <a:xfrm>
            <a:off x="4900083" y="5926667"/>
            <a:ext cx="27093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Audit Commission (1997)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94393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“Geriatric” Hospital Care</a:t>
            </a:r>
            <a:endParaRPr lang="en-US" dirty="0"/>
          </a:p>
        </p:txBody>
      </p:sp>
      <p:pic>
        <p:nvPicPr>
          <p:cNvPr id="4" name="Content Placeholder 3" descr="Screen Shot 2016-05-24 at 16.00.39.jpg"/>
          <p:cNvPicPr>
            <a:picLocks noGrp="1" noChangeAspect="1"/>
          </p:cNvPicPr>
          <p:nvPr>
            <p:ph sz="quarter" idx="10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-9151" b="-10344"/>
          <a:stretch/>
        </p:blipFill>
        <p:spPr>
          <a:xfrm>
            <a:off x="340784" y="1026583"/>
            <a:ext cx="7951513" cy="5736167"/>
          </a:xfrm>
        </p:spPr>
      </p:pic>
      <p:sp>
        <p:nvSpPr>
          <p:cNvPr id="6" name="Freeform 5"/>
          <p:cNvSpPr/>
          <p:nvPr/>
        </p:nvSpPr>
        <p:spPr>
          <a:xfrm>
            <a:off x="2307167" y="1587500"/>
            <a:ext cx="1651000" cy="1428750"/>
          </a:xfrm>
          <a:custGeom>
            <a:avLst/>
            <a:gdLst>
              <a:gd name="connsiteX0" fmla="*/ 1037166 w 1651000"/>
              <a:gd name="connsiteY0" fmla="*/ 52917 h 1428750"/>
              <a:gd name="connsiteX1" fmla="*/ 1037166 w 1651000"/>
              <a:gd name="connsiteY1" fmla="*/ 52917 h 1428750"/>
              <a:gd name="connsiteX2" fmla="*/ 846666 w 1651000"/>
              <a:gd name="connsiteY2" fmla="*/ 21167 h 1428750"/>
              <a:gd name="connsiteX3" fmla="*/ 814916 w 1651000"/>
              <a:gd name="connsiteY3" fmla="*/ 0 h 1428750"/>
              <a:gd name="connsiteX4" fmla="*/ 582083 w 1651000"/>
              <a:gd name="connsiteY4" fmla="*/ 21167 h 1428750"/>
              <a:gd name="connsiteX5" fmla="*/ 391583 w 1651000"/>
              <a:gd name="connsiteY5" fmla="*/ 42333 h 1428750"/>
              <a:gd name="connsiteX6" fmla="*/ 338666 w 1651000"/>
              <a:gd name="connsiteY6" fmla="*/ 84667 h 1428750"/>
              <a:gd name="connsiteX7" fmla="*/ 306916 w 1651000"/>
              <a:gd name="connsiteY7" fmla="*/ 95250 h 1428750"/>
              <a:gd name="connsiteX8" fmla="*/ 275166 w 1651000"/>
              <a:gd name="connsiteY8" fmla="*/ 127000 h 1428750"/>
              <a:gd name="connsiteX9" fmla="*/ 222250 w 1651000"/>
              <a:gd name="connsiteY9" fmla="*/ 158750 h 1428750"/>
              <a:gd name="connsiteX10" fmla="*/ 190500 w 1651000"/>
              <a:gd name="connsiteY10" fmla="*/ 190500 h 1428750"/>
              <a:gd name="connsiteX11" fmla="*/ 158750 w 1651000"/>
              <a:gd name="connsiteY11" fmla="*/ 211667 h 1428750"/>
              <a:gd name="connsiteX12" fmla="*/ 137583 w 1651000"/>
              <a:gd name="connsiteY12" fmla="*/ 243417 h 1428750"/>
              <a:gd name="connsiteX13" fmla="*/ 127000 w 1651000"/>
              <a:gd name="connsiteY13" fmla="*/ 275167 h 1428750"/>
              <a:gd name="connsiteX14" fmla="*/ 95250 w 1651000"/>
              <a:gd name="connsiteY14" fmla="*/ 285750 h 1428750"/>
              <a:gd name="connsiteX15" fmla="*/ 84666 w 1651000"/>
              <a:gd name="connsiteY15" fmla="*/ 317500 h 1428750"/>
              <a:gd name="connsiteX16" fmla="*/ 74083 w 1651000"/>
              <a:gd name="connsiteY16" fmla="*/ 359833 h 1428750"/>
              <a:gd name="connsiteX17" fmla="*/ 31750 w 1651000"/>
              <a:gd name="connsiteY17" fmla="*/ 433917 h 1428750"/>
              <a:gd name="connsiteX18" fmla="*/ 0 w 1651000"/>
              <a:gd name="connsiteY18" fmla="*/ 582083 h 1428750"/>
              <a:gd name="connsiteX19" fmla="*/ 10583 w 1651000"/>
              <a:gd name="connsiteY19" fmla="*/ 825500 h 1428750"/>
              <a:gd name="connsiteX20" fmla="*/ 31750 w 1651000"/>
              <a:gd name="connsiteY20" fmla="*/ 857250 h 1428750"/>
              <a:gd name="connsiteX21" fmla="*/ 116416 w 1651000"/>
              <a:gd name="connsiteY21" fmla="*/ 1005417 h 1428750"/>
              <a:gd name="connsiteX22" fmla="*/ 158750 w 1651000"/>
              <a:gd name="connsiteY22" fmla="*/ 1047750 h 1428750"/>
              <a:gd name="connsiteX23" fmla="*/ 190500 w 1651000"/>
              <a:gd name="connsiteY23" fmla="*/ 1079500 h 1428750"/>
              <a:gd name="connsiteX24" fmla="*/ 232833 w 1651000"/>
              <a:gd name="connsiteY24" fmla="*/ 1111250 h 1428750"/>
              <a:gd name="connsiteX25" fmla="*/ 264583 w 1651000"/>
              <a:gd name="connsiteY25" fmla="*/ 1143000 h 1428750"/>
              <a:gd name="connsiteX26" fmla="*/ 338666 w 1651000"/>
              <a:gd name="connsiteY26" fmla="*/ 1185333 h 1428750"/>
              <a:gd name="connsiteX27" fmla="*/ 381000 w 1651000"/>
              <a:gd name="connsiteY27" fmla="*/ 1227667 h 1428750"/>
              <a:gd name="connsiteX28" fmla="*/ 476250 w 1651000"/>
              <a:gd name="connsiteY28" fmla="*/ 1280583 h 1428750"/>
              <a:gd name="connsiteX29" fmla="*/ 539750 w 1651000"/>
              <a:gd name="connsiteY29" fmla="*/ 1322917 h 1428750"/>
              <a:gd name="connsiteX30" fmla="*/ 603250 w 1651000"/>
              <a:gd name="connsiteY30" fmla="*/ 1365250 h 1428750"/>
              <a:gd name="connsiteX31" fmla="*/ 645583 w 1651000"/>
              <a:gd name="connsiteY31" fmla="*/ 1375833 h 1428750"/>
              <a:gd name="connsiteX32" fmla="*/ 698500 w 1651000"/>
              <a:gd name="connsiteY32" fmla="*/ 1397000 h 1428750"/>
              <a:gd name="connsiteX33" fmla="*/ 793750 w 1651000"/>
              <a:gd name="connsiteY33" fmla="*/ 1407583 h 1428750"/>
              <a:gd name="connsiteX34" fmla="*/ 1026583 w 1651000"/>
              <a:gd name="connsiteY34" fmla="*/ 1428750 h 1428750"/>
              <a:gd name="connsiteX35" fmla="*/ 1418166 w 1651000"/>
              <a:gd name="connsiteY35" fmla="*/ 1418167 h 1428750"/>
              <a:gd name="connsiteX36" fmla="*/ 1449916 w 1651000"/>
              <a:gd name="connsiteY36" fmla="*/ 1397000 h 1428750"/>
              <a:gd name="connsiteX37" fmla="*/ 1502833 w 1651000"/>
              <a:gd name="connsiteY37" fmla="*/ 1344083 h 1428750"/>
              <a:gd name="connsiteX38" fmla="*/ 1524000 w 1651000"/>
              <a:gd name="connsiteY38" fmla="*/ 1312333 h 1428750"/>
              <a:gd name="connsiteX39" fmla="*/ 1555750 w 1651000"/>
              <a:gd name="connsiteY39" fmla="*/ 1280583 h 1428750"/>
              <a:gd name="connsiteX40" fmla="*/ 1576916 w 1651000"/>
              <a:gd name="connsiteY40" fmla="*/ 1227667 h 1428750"/>
              <a:gd name="connsiteX41" fmla="*/ 1608666 w 1651000"/>
              <a:gd name="connsiteY41" fmla="*/ 1185333 h 1428750"/>
              <a:gd name="connsiteX42" fmla="*/ 1629833 w 1651000"/>
              <a:gd name="connsiteY42" fmla="*/ 1068917 h 1428750"/>
              <a:gd name="connsiteX43" fmla="*/ 1651000 w 1651000"/>
              <a:gd name="connsiteY43" fmla="*/ 973667 h 1428750"/>
              <a:gd name="connsiteX44" fmla="*/ 1640416 w 1651000"/>
              <a:gd name="connsiteY44" fmla="*/ 645583 h 1428750"/>
              <a:gd name="connsiteX45" fmla="*/ 1629833 w 1651000"/>
              <a:gd name="connsiteY45" fmla="*/ 560917 h 1428750"/>
              <a:gd name="connsiteX46" fmla="*/ 1608666 w 1651000"/>
              <a:gd name="connsiteY46" fmla="*/ 497417 h 1428750"/>
              <a:gd name="connsiteX47" fmla="*/ 1566333 w 1651000"/>
              <a:gd name="connsiteY47" fmla="*/ 433917 h 1428750"/>
              <a:gd name="connsiteX48" fmla="*/ 1524000 w 1651000"/>
              <a:gd name="connsiteY48" fmla="*/ 391583 h 1428750"/>
              <a:gd name="connsiteX49" fmla="*/ 1513416 w 1651000"/>
              <a:gd name="connsiteY49" fmla="*/ 359833 h 1428750"/>
              <a:gd name="connsiteX50" fmla="*/ 1471083 w 1651000"/>
              <a:gd name="connsiteY50" fmla="*/ 338667 h 1428750"/>
              <a:gd name="connsiteX51" fmla="*/ 1439333 w 1651000"/>
              <a:gd name="connsiteY51" fmla="*/ 306917 h 1428750"/>
              <a:gd name="connsiteX52" fmla="*/ 1397000 w 1651000"/>
              <a:gd name="connsiteY52" fmla="*/ 243417 h 1428750"/>
              <a:gd name="connsiteX53" fmla="*/ 1365250 w 1651000"/>
              <a:gd name="connsiteY53" fmla="*/ 222250 h 1428750"/>
              <a:gd name="connsiteX54" fmla="*/ 1291166 w 1651000"/>
              <a:gd name="connsiteY54" fmla="*/ 169333 h 1428750"/>
              <a:gd name="connsiteX55" fmla="*/ 1248833 w 1651000"/>
              <a:gd name="connsiteY55" fmla="*/ 148167 h 1428750"/>
              <a:gd name="connsiteX56" fmla="*/ 1185333 w 1651000"/>
              <a:gd name="connsiteY56" fmla="*/ 127000 h 1428750"/>
              <a:gd name="connsiteX57" fmla="*/ 1153583 w 1651000"/>
              <a:gd name="connsiteY57" fmla="*/ 105833 h 1428750"/>
              <a:gd name="connsiteX58" fmla="*/ 1068916 w 1651000"/>
              <a:gd name="connsiteY58" fmla="*/ 84667 h 1428750"/>
              <a:gd name="connsiteX59" fmla="*/ 1037166 w 1651000"/>
              <a:gd name="connsiteY59" fmla="*/ 74083 h 1428750"/>
              <a:gd name="connsiteX60" fmla="*/ 973666 w 1651000"/>
              <a:gd name="connsiteY60" fmla="*/ 63500 h 1428750"/>
              <a:gd name="connsiteX61" fmla="*/ 899583 w 1651000"/>
              <a:gd name="connsiteY61" fmla="*/ 42333 h 1428750"/>
              <a:gd name="connsiteX62" fmla="*/ 783166 w 1651000"/>
              <a:gd name="connsiteY62" fmla="*/ 10583 h 1428750"/>
              <a:gd name="connsiteX63" fmla="*/ 772583 w 1651000"/>
              <a:gd name="connsiteY63" fmla="*/ 0 h 1428750"/>
              <a:gd name="connsiteX64" fmla="*/ 1248833 w 1651000"/>
              <a:gd name="connsiteY64" fmla="*/ 158750 h 1428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</a:cxnLst>
            <a:rect l="l" t="t" r="r" b="b"/>
            <a:pathLst>
              <a:path w="1651000" h="1428750">
                <a:moveTo>
                  <a:pt x="1037166" y="52917"/>
                </a:moveTo>
                <a:lnTo>
                  <a:pt x="1037166" y="52917"/>
                </a:lnTo>
                <a:cubicBezTo>
                  <a:pt x="973666" y="42334"/>
                  <a:pt x="909291" y="36078"/>
                  <a:pt x="846666" y="21167"/>
                </a:cubicBezTo>
                <a:cubicBezTo>
                  <a:pt x="834292" y="18221"/>
                  <a:pt x="827636" y="0"/>
                  <a:pt x="814916" y="0"/>
                </a:cubicBezTo>
                <a:cubicBezTo>
                  <a:pt x="736985" y="0"/>
                  <a:pt x="659627" y="13413"/>
                  <a:pt x="582083" y="21167"/>
                </a:cubicBezTo>
                <a:cubicBezTo>
                  <a:pt x="518509" y="27524"/>
                  <a:pt x="391583" y="42333"/>
                  <a:pt x="391583" y="42333"/>
                </a:cubicBezTo>
                <a:cubicBezTo>
                  <a:pt x="373944" y="56444"/>
                  <a:pt x="357821" y="72695"/>
                  <a:pt x="338666" y="84667"/>
                </a:cubicBezTo>
                <a:cubicBezTo>
                  <a:pt x="329206" y="90580"/>
                  <a:pt x="316198" y="89062"/>
                  <a:pt x="306916" y="95250"/>
                </a:cubicBezTo>
                <a:cubicBezTo>
                  <a:pt x="294463" y="103552"/>
                  <a:pt x="287140" y="118020"/>
                  <a:pt x="275166" y="127000"/>
                </a:cubicBezTo>
                <a:cubicBezTo>
                  <a:pt x="258710" y="139342"/>
                  <a:pt x="238706" y="146408"/>
                  <a:pt x="222250" y="158750"/>
                </a:cubicBezTo>
                <a:cubicBezTo>
                  <a:pt x="210276" y="167730"/>
                  <a:pt x="201998" y="180918"/>
                  <a:pt x="190500" y="190500"/>
                </a:cubicBezTo>
                <a:cubicBezTo>
                  <a:pt x="180729" y="198643"/>
                  <a:pt x="169333" y="204611"/>
                  <a:pt x="158750" y="211667"/>
                </a:cubicBezTo>
                <a:cubicBezTo>
                  <a:pt x="151694" y="222250"/>
                  <a:pt x="143271" y="232040"/>
                  <a:pt x="137583" y="243417"/>
                </a:cubicBezTo>
                <a:cubicBezTo>
                  <a:pt x="132594" y="253395"/>
                  <a:pt x="134888" y="267279"/>
                  <a:pt x="127000" y="275167"/>
                </a:cubicBezTo>
                <a:cubicBezTo>
                  <a:pt x="119112" y="283055"/>
                  <a:pt x="105833" y="282222"/>
                  <a:pt x="95250" y="285750"/>
                </a:cubicBezTo>
                <a:cubicBezTo>
                  <a:pt x="91722" y="296333"/>
                  <a:pt x="87731" y="306773"/>
                  <a:pt x="84666" y="317500"/>
                </a:cubicBezTo>
                <a:cubicBezTo>
                  <a:pt x="80670" y="331486"/>
                  <a:pt x="79813" y="346464"/>
                  <a:pt x="74083" y="359833"/>
                </a:cubicBezTo>
                <a:cubicBezTo>
                  <a:pt x="39240" y="441134"/>
                  <a:pt x="64713" y="335028"/>
                  <a:pt x="31750" y="433917"/>
                </a:cubicBezTo>
                <a:cubicBezTo>
                  <a:pt x="14167" y="486665"/>
                  <a:pt x="8882" y="528789"/>
                  <a:pt x="0" y="582083"/>
                </a:cubicBezTo>
                <a:cubicBezTo>
                  <a:pt x="3528" y="663222"/>
                  <a:pt x="1274" y="744820"/>
                  <a:pt x="10583" y="825500"/>
                </a:cubicBezTo>
                <a:cubicBezTo>
                  <a:pt x="12041" y="838136"/>
                  <a:pt x="26420" y="845701"/>
                  <a:pt x="31750" y="857250"/>
                </a:cubicBezTo>
                <a:cubicBezTo>
                  <a:pt x="95708" y="995826"/>
                  <a:pt x="39751" y="928750"/>
                  <a:pt x="116416" y="1005417"/>
                </a:cubicBezTo>
                <a:cubicBezTo>
                  <a:pt x="136576" y="1065894"/>
                  <a:pt x="110368" y="1015496"/>
                  <a:pt x="158750" y="1047750"/>
                </a:cubicBezTo>
                <a:cubicBezTo>
                  <a:pt x="171203" y="1056052"/>
                  <a:pt x="179136" y="1069760"/>
                  <a:pt x="190500" y="1079500"/>
                </a:cubicBezTo>
                <a:cubicBezTo>
                  <a:pt x="203892" y="1090979"/>
                  <a:pt x="219441" y="1099771"/>
                  <a:pt x="232833" y="1111250"/>
                </a:cubicBezTo>
                <a:cubicBezTo>
                  <a:pt x="244197" y="1120990"/>
                  <a:pt x="252404" y="1134300"/>
                  <a:pt x="264583" y="1143000"/>
                </a:cubicBezTo>
                <a:cubicBezTo>
                  <a:pt x="324633" y="1185893"/>
                  <a:pt x="288677" y="1142486"/>
                  <a:pt x="338666" y="1185333"/>
                </a:cubicBezTo>
                <a:cubicBezTo>
                  <a:pt x="353818" y="1198320"/>
                  <a:pt x="365417" y="1215200"/>
                  <a:pt x="381000" y="1227667"/>
                </a:cubicBezTo>
                <a:cubicBezTo>
                  <a:pt x="432987" y="1269257"/>
                  <a:pt x="429485" y="1264995"/>
                  <a:pt x="476250" y="1280583"/>
                </a:cubicBezTo>
                <a:cubicBezTo>
                  <a:pt x="546710" y="1351043"/>
                  <a:pt x="470828" y="1284627"/>
                  <a:pt x="539750" y="1322917"/>
                </a:cubicBezTo>
                <a:cubicBezTo>
                  <a:pt x="561988" y="1335271"/>
                  <a:pt x="578570" y="1359080"/>
                  <a:pt x="603250" y="1365250"/>
                </a:cubicBezTo>
                <a:cubicBezTo>
                  <a:pt x="617361" y="1368778"/>
                  <a:pt x="631784" y="1371233"/>
                  <a:pt x="645583" y="1375833"/>
                </a:cubicBezTo>
                <a:cubicBezTo>
                  <a:pt x="663606" y="1381841"/>
                  <a:pt x="679924" y="1393019"/>
                  <a:pt x="698500" y="1397000"/>
                </a:cubicBezTo>
                <a:cubicBezTo>
                  <a:pt x="729736" y="1403693"/>
                  <a:pt x="762023" y="1403850"/>
                  <a:pt x="793750" y="1407583"/>
                </a:cubicBezTo>
                <a:cubicBezTo>
                  <a:pt x="948851" y="1425831"/>
                  <a:pt x="812960" y="1413492"/>
                  <a:pt x="1026583" y="1428750"/>
                </a:cubicBezTo>
                <a:cubicBezTo>
                  <a:pt x="1157111" y="1425222"/>
                  <a:pt x="1287956" y="1427933"/>
                  <a:pt x="1418166" y="1418167"/>
                </a:cubicBezTo>
                <a:cubicBezTo>
                  <a:pt x="1430850" y="1417216"/>
                  <a:pt x="1440922" y="1405994"/>
                  <a:pt x="1449916" y="1397000"/>
                </a:cubicBezTo>
                <a:cubicBezTo>
                  <a:pt x="1520472" y="1326444"/>
                  <a:pt x="1418166" y="1400528"/>
                  <a:pt x="1502833" y="1344083"/>
                </a:cubicBezTo>
                <a:cubicBezTo>
                  <a:pt x="1509889" y="1333500"/>
                  <a:pt x="1515857" y="1322104"/>
                  <a:pt x="1524000" y="1312333"/>
                </a:cubicBezTo>
                <a:cubicBezTo>
                  <a:pt x="1533582" y="1300835"/>
                  <a:pt x="1547817" y="1293275"/>
                  <a:pt x="1555750" y="1280583"/>
                </a:cubicBezTo>
                <a:cubicBezTo>
                  <a:pt x="1565819" y="1264473"/>
                  <a:pt x="1567690" y="1244274"/>
                  <a:pt x="1576916" y="1227667"/>
                </a:cubicBezTo>
                <a:cubicBezTo>
                  <a:pt x="1585482" y="1212248"/>
                  <a:pt x="1598083" y="1199444"/>
                  <a:pt x="1608666" y="1185333"/>
                </a:cubicBezTo>
                <a:cubicBezTo>
                  <a:pt x="1613383" y="1157035"/>
                  <a:pt x="1622439" y="1098493"/>
                  <a:pt x="1629833" y="1068917"/>
                </a:cubicBezTo>
                <a:cubicBezTo>
                  <a:pt x="1655888" y="964695"/>
                  <a:pt x="1621873" y="1148417"/>
                  <a:pt x="1651000" y="973667"/>
                </a:cubicBezTo>
                <a:cubicBezTo>
                  <a:pt x="1647472" y="864306"/>
                  <a:pt x="1646020" y="754858"/>
                  <a:pt x="1640416" y="645583"/>
                </a:cubicBezTo>
                <a:cubicBezTo>
                  <a:pt x="1638959" y="617179"/>
                  <a:pt x="1635792" y="588727"/>
                  <a:pt x="1629833" y="560917"/>
                </a:cubicBezTo>
                <a:cubicBezTo>
                  <a:pt x="1625158" y="539101"/>
                  <a:pt x="1621042" y="515981"/>
                  <a:pt x="1608666" y="497417"/>
                </a:cubicBezTo>
                <a:lnTo>
                  <a:pt x="1566333" y="433917"/>
                </a:lnTo>
                <a:cubicBezTo>
                  <a:pt x="1538112" y="349253"/>
                  <a:pt x="1580443" y="448026"/>
                  <a:pt x="1524000" y="391583"/>
                </a:cubicBezTo>
                <a:cubicBezTo>
                  <a:pt x="1516112" y="383695"/>
                  <a:pt x="1521304" y="367721"/>
                  <a:pt x="1513416" y="359833"/>
                </a:cubicBezTo>
                <a:cubicBezTo>
                  <a:pt x="1502260" y="348677"/>
                  <a:pt x="1485194" y="345722"/>
                  <a:pt x="1471083" y="338667"/>
                </a:cubicBezTo>
                <a:cubicBezTo>
                  <a:pt x="1460500" y="328084"/>
                  <a:pt x="1448522" y="318731"/>
                  <a:pt x="1439333" y="306917"/>
                </a:cubicBezTo>
                <a:cubicBezTo>
                  <a:pt x="1423715" y="286837"/>
                  <a:pt x="1418167" y="257528"/>
                  <a:pt x="1397000" y="243417"/>
                </a:cubicBezTo>
                <a:cubicBezTo>
                  <a:pt x="1386417" y="236361"/>
                  <a:pt x="1375600" y="229643"/>
                  <a:pt x="1365250" y="222250"/>
                </a:cubicBezTo>
                <a:cubicBezTo>
                  <a:pt x="1342544" y="206031"/>
                  <a:pt x="1316101" y="183582"/>
                  <a:pt x="1291166" y="169333"/>
                </a:cubicBezTo>
                <a:cubicBezTo>
                  <a:pt x="1277468" y="161506"/>
                  <a:pt x="1263481" y="154026"/>
                  <a:pt x="1248833" y="148167"/>
                </a:cubicBezTo>
                <a:cubicBezTo>
                  <a:pt x="1228117" y="139881"/>
                  <a:pt x="1185333" y="127000"/>
                  <a:pt x="1185333" y="127000"/>
                </a:cubicBezTo>
                <a:cubicBezTo>
                  <a:pt x="1174750" y="119944"/>
                  <a:pt x="1164960" y="111521"/>
                  <a:pt x="1153583" y="105833"/>
                </a:cubicBezTo>
                <a:cubicBezTo>
                  <a:pt x="1129392" y="93737"/>
                  <a:pt x="1093067" y="90705"/>
                  <a:pt x="1068916" y="84667"/>
                </a:cubicBezTo>
                <a:cubicBezTo>
                  <a:pt x="1058093" y="81961"/>
                  <a:pt x="1048056" y="76503"/>
                  <a:pt x="1037166" y="74083"/>
                </a:cubicBezTo>
                <a:cubicBezTo>
                  <a:pt x="1016218" y="69428"/>
                  <a:pt x="994575" y="68325"/>
                  <a:pt x="973666" y="63500"/>
                </a:cubicBezTo>
                <a:cubicBezTo>
                  <a:pt x="948641" y="57725"/>
                  <a:pt x="924499" y="48562"/>
                  <a:pt x="899583" y="42333"/>
                </a:cubicBezTo>
                <a:cubicBezTo>
                  <a:pt x="838482" y="27058"/>
                  <a:pt x="846745" y="37831"/>
                  <a:pt x="783166" y="10583"/>
                </a:cubicBezTo>
                <a:cubicBezTo>
                  <a:pt x="778581" y="8618"/>
                  <a:pt x="776111" y="3528"/>
                  <a:pt x="772583" y="0"/>
                </a:cubicBezTo>
                <a:lnTo>
                  <a:pt x="1248833" y="158750"/>
                </a:lnTo>
              </a:path>
            </a:pathLst>
          </a:cu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684997" y="6297083"/>
            <a:ext cx="76073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“Analysis of UK Long Term Care Market” Technology Strategy Board (2013)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20625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Layering:</a:t>
            </a:r>
            <a:br>
              <a:rPr lang="en-US" dirty="0" smtClean="0"/>
            </a:br>
            <a:r>
              <a:rPr lang="en-US" dirty="0" smtClean="0"/>
              <a:t>Paying for Medicine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0"/>
            <p:extLst>
              <p:ext uri="{D42A27DB-BD31-4B8C-83A1-F6EECF244321}">
                <p14:modId xmlns:p14="http://schemas.microsoft.com/office/powerpoint/2010/main" val="2643977689"/>
              </p:ext>
            </p:extLst>
          </p:nvPr>
        </p:nvGraphicFramePr>
        <p:xfrm>
          <a:off x="457200" y="1670050"/>
          <a:ext cx="8180388" cy="45085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Striped Right Arrow 2"/>
          <p:cNvSpPr/>
          <p:nvPr/>
        </p:nvSpPr>
        <p:spPr>
          <a:xfrm>
            <a:off x="1164168" y="5397500"/>
            <a:ext cx="4243916" cy="781050"/>
          </a:xfrm>
          <a:prstGeom prst="stripedRight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588000" y="5111750"/>
            <a:ext cx="3175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UK Self-Medication Market £2.3bn (2014)</a:t>
            </a:r>
          </a:p>
          <a:p>
            <a:endParaRPr lang="en-US" dirty="0"/>
          </a:p>
          <a:p>
            <a:r>
              <a:rPr lang="en-US" dirty="0" smtClean="0"/>
              <a:t>970m items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84007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Reform Success Factors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>
            <a:normAutofit lnSpcReduction="10000"/>
          </a:bodyPr>
          <a:lstStyle/>
          <a:p>
            <a:pPr marL="457200" indent="-457200">
              <a:buFont typeface="Arial"/>
              <a:buChar char="•"/>
            </a:pPr>
            <a:r>
              <a:rPr lang="en-US" dirty="0" smtClean="0"/>
              <a:t>Provider Support</a:t>
            </a:r>
          </a:p>
          <a:p>
            <a:pPr marL="1714500" lvl="3" indent="-457200"/>
            <a:r>
              <a:rPr lang="en-US" dirty="0" smtClean="0"/>
              <a:t>Quality – Reward link</a:t>
            </a:r>
          </a:p>
          <a:p>
            <a:pPr marL="1714500" lvl="3" indent="-457200"/>
            <a:r>
              <a:rPr lang="en-US" dirty="0" smtClean="0"/>
              <a:t>Autonomy Enhancement</a:t>
            </a:r>
          </a:p>
          <a:p>
            <a:pPr marL="1714500" lvl="3" indent="-457200"/>
            <a:r>
              <a:rPr lang="en-US" dirty="0" smtClean="0"/>
              <a:t>Improved Status</a:t>
            </a:r>
          </a:p>
          <a:p>
            <a:pPr marL="1714500" lvl="3" indent="-457200"/>
            <a:r>
              <a:rPr lang="en-US" dirty="0" smtClean="0"/>
              <a:t>New opportunities</a:t>
            </a:r>
          </a:p>
          <a:p>
            <a:pPr marL="457200" indent="-457200">
              <a:buFont typeface="Arial"/>
              <a:buChar char="•"/>
            </a:pPr>
            <a:r>
              <a:rPr lang="en-US" dirty="0" smtClean="0"/>
              <a:t>User Support</a:t>
            </a:r>
          </a:p>
          <a:p>
            <a:pPr marL="1714500" lvl="3" indent="-457200"/>
            <a:r>
              <a:rPr lang="en-US" dirty="0" smtClean="0"/>
              <a:t>Quality gain</a:t>
            </a:r>
          </a:p>
          <a:p>
            <a:pPr marL="1714500" lvl="3" indent="-457200"/>
            <a:r>
              <a:rPr lang="en-US" dirty="0" smtClean="0"/>
              <a:t>Justifiable Cost</a:t>
            </a:r>
          </a:p>
          <a:p>
            <a:pPr marL="1714500" lvl="3" indent="-457200"/>
            <a:r>
              <a:rPr lang="en-US" dirty="0"/>
              <a:t>T</a:t>
            </a:r>
            <a:r>
              <a:rPr lang="en-US" dirty="0" smtClean="0"/>
              <a:t>echnological advance</a:t>
            </a:r>
          </a:p>
          <a:p>
            <a:pPr marL="1714500" lvl="3" indent="-457200"/>
            <a:endParaRPr lang="en-US" dirty="0"/>
          </a:p>
          <a:p>
            <a:pPr marL="457200" indent="-457200"/>
            <a:r>
              <a:rPr lang="en-US" dirty="0" smtClean="0"/>
              <a:t>Incremental reform: winning support for change</a:t>
            </a:r>
          </a:p>
          <a:p>
            <a:pPr marL="457200" indent="-457200"/>
            <a:r>
              <a:rPr lang="en-US" dirty="0" smtClean="0"/>
              <a:t>				= “new status quo”</a:t>
            </a:r>
          </a:p>
        </p:txBody>
      </p:sp>
    </p:spTree>
    <p:extLst>
      <p:ext uri="{BB962C8B-B14F-4D97-AF65-F5344CB8AC3E}">
        <p14:creationId xmlns:p14="http://schemas.microsoft.com/office/powerpoint/2010/main" val="2596797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334</TotalTime>
  <Words>387</Words>
  <Application>Microsoft Office PowerPoint</Application>
  <PresentationFormat>On-screen Show (4:3)</PresentationFormat>
  <Paragraphs>74</Paragraphs>
  <Slides>8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Office Theme</vt:lpstr>
      <vt:lpstr>Office Theme</vt:lpstr>
      <vt:lpstr>Slovakia Spending Review Incremental Health Reform Strategies</vt:lpstr>
      <vt:lpstr>Incremental Reform tactics</vt:lpstr>
      <vt:lpstr>Choosing a Gradualist Strategy</vt:lpstr>
      <vt:lpstr>Drift:  Elderly Bed Capacity &amp; Cost </vt:lpstr>
      <vt:lpstr>Hospital Geriatric Bed Supply</vt:lpstr>
      <vt:lpstr>“Geriatric” Hospital Care</vt:lpstr>
      <vt:lpstr>Layering: Paying for Medicine</vt:lpstr>
      <vt:lpstr>Reform Success Factors</vt:lpstr>
    </vt:vector>
  </TitlesOfParts>
  <Company>London School of Economics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Ailsa Drake</dc:creator>
  <cp:lastModifiedBy>Tony Hockley</cp:lastModifiedBy>
  <cp:revision>42</cp:revision>
  <dcterms:created xsi:type="dcterms:W3CDTF">2010-11-12T13:52:49Z</dcterms:created>
  <dcterms:modified xsi:type="dcterms:W3CDTF">2016-05-31T05:38:51Z</dcterms:modified>
</cp:coreProperties>
</file>