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9" r:id="rId1"/>
  </p:sldMasterIdLst>
  <p:sldIdLst>
    <p:sldId id="256" r:id="rId2"/>
    <p:sldId id="257" r:id="rId3"/>
    <p:sldId id="261" r:id="rId4"/>
    <p:sldId id="258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684" y="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5/31/2016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5/31/2016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PROGRAM « PHARE »</a:t>
            </a:r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xfrm>
            <a:off x="604705" y="3018718"/>
            <a:ext cx="6629400" cy="1427516"/>
          </a:xfrm>
        </p:spPr>
        <p:txBody>
          <a:bodyPr/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smtClean="0"/>
              <a:t>HOSPITAL PROCUREMENT</a:t>
            </a:r>
            <a:r>
              <a:rPr lang="fr-FR" sz="3200" dirty="0"/>
              <a:t/>
            </a:r>
            <a:br>
              <a:rPr lang="fr-FR" sz="3200" dirty="0"/>
            </a:br>
            <a:r>
              <a:rPr lang="fr-FR" sz="3200" dirty="0" smtClean="0"/>
              <a:t>FRENCH EXPERIENCE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14685" y="862492"/>
            <a:ext cx="20379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Patrick BROUDIC</a:t>
            </a:r>
          </a:p>
          <a:p>
            <a:pPr algn="ctr"/>
            <a:r>
              <a:rPr lang="fr-FR" dirty="0" smtClean="0"/>
              <a:t>Bratislava</a:t>
            </a:r>
          </a:p>
          <a:p>
            <a:pPr algn="ctr"/>
            <a:r>
              <a:rPr lang="fr-FR" dirty="0" err="1" smtClean="0"/>
              <a:t>June</a:t>
            </a:r>
            <a:r>
              <a:rPr lang="fr-FR" dirty="0" smtClean="0"/>
              <a:t> 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7317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dirty="0" smtClean="0"/>
              <a:t>The </a:t>
            </a:r>
            <a:r>
              <a:rPr lang="en-GB" dirty="0"/>
              <a:t>program PHARE</a:t>
            </a:r>
            <a:r>
              <a:rPr lang="en-GB" dirty="0" smtClean="0"/>
              <a:t> was initiated to </a:t>
            </a:r>
            <a:r>
              <a:rPr lang="en-GB" dirty="0"/>
              <a:t>carry the dynamics necessary for the development and for the structuring of the purchasing function within </a:t>
            </a:r>
            <a:r>
              <a:rPr lang="en-GB" dirty="0" smtClean="0"/>
              <a:t>hospitals. Launched by the </a:t>
            </a:r>
            <a:r>
              <a:rPr lang="en-GB" dirty="0"/>
              <a:t>French  Ministry of </a:t>
            </a:r>
            <a:r>
              <a:rPr lang="en-GB" dirty="0" smtClean="0"/>
              <a:t>Health in </a:t>
            </a:r>
            <a:r>
              <a:rPr lang="en-GB" dirty="0"/>
              <a:t>the beginning of October, </a:t>
            </a:r>
            <a:r>
              <a:rPr lang="en-GB" dirty="0" smtClean="0"/>
              <a:t>2011.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0509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RAISING THE PERFORMANCE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lvl="0" indent="0">
              <a:spcBef>
                <a:spcPts val="1680"/>
              </a:spcBef>
              <a:buNone/>
            </a:pPr>
            <a:r>
              <a:rPr lang="en-GB" dirty="0"/>
              <a:t>The  program « </a:t>
            </a:r>
            <a:r>
              <a:rPr lang="en-GB" dirty="0" smtClean="0"/>
              <a:t>PHARE” </a:t>
            </a:r>
            <a:r>
              <a:rPr lang="en-GB" dirty="0"/>
              <a:t>aims not </a:t>
            </a:r>
            <a:r>
              <a:rPr lang="en-GB" dirty="0" smtClean="0"/>
              <a:t>only to </a:t>
            </a:r>
            <a:r>
              <a:rPr lang="en-GB" dirty="0"/>
              <a:t>the realization of economic benefits for hospitals. It also </a:t>
            </a:r>
            <a:r>
              <a:rPr lang="en-GB" dirty="0" smtClean="0"/>
              <a:t>aims to raise </a:t>
            </a:r>
            <a:r>
              <a:rPr lang="en-GB" dirty="0"/>
              <a:t>their performance level:</a:t>
            </a:r>
            <a:endParaRPr lang="fr-FR" dirty="0"/>
          </a:p>
          <a:p>
            <a:pPr>
              <a:spcBef>
                <a:spcPts val="1680"/>
              </a:spcBef>
            </a:pPr>
            <a:r>
              <a:rPr lang="en-GB" dirty="0" smtClean="0"/>
              <a:t>by </a:t>
            </a:r>
            <a:r>
              <a:rPr lang="en-GB" dirty="0"/>
              <a:t>the access of all the </a:t>
            </a:r>
            <a:r>
              <a:rPr lang="en-GB" dirty="0" smtClean="0"/>
              <a:t>hospitals to group purchases; </a:t>
            </a:r>
          </a:p>
          <a:p>
            <a:pPr>
              <a:spcBef>
                <a:spcPts val="1680"/>
              </a:spcBef>
            </a:pPr>
            <a:r>
              <a:rPr lang="en-GB" dirty="0" smtClean="0"/>
              <a:t>by </a:t>
            </a:r>
            <a:r>
              <a:rPr lang="en-GB" dirty="0"/>
              <a:t>the identification of a person in charge </a:t>
            </a:r>
            <a:r>
              <a:rPr lang="en-GB" dirty="0" smtClean="0"/>
              <a:t>of purchases for each hospital or group </a:t>
            </a:r>
            <a:r>
              <a:rPr lang="en-GB" dirty="0"/>
              <a:t>of </a:t>
            </a:r>
            <a:r>
              <a:rPr lang="en-GB" dirty="0" smtClean="0"/>
              <a:t>hospitals </a:t>
            </a:r>
            <a:r>
              <a:rPr lang="en-GB" dirty="0"/>
              <a:t>for </a:t>
            </a:r>
            <a:r>
              <a:rPr lang="en-GB" dirty="0" smtClean="0"/>
              <a:t>the smallest of them;</a:t>
            </a:r>
            <a:endParaRPr lang="fr-FR" dirty="0"/>
          </a:p>
          <a:p>
            <a:pPr>
              <a:spcBef>
                <a:spcPts val="1680"/>
              </a:spcBef>
            </a:pPr>
            <a:r>
              <a:rPr lang="en-GB" dirty="0" smtClean="0"/>
              <a:t>by </a:t>
            </a:r>
            <a:r>
              <a:rPr lang="en-GB" dirty="0"/>
              <a:t>the institution of a real dialogue between </a:t>
            </a:r>
            <a:r>
              <a:rPr lang="en-GB" dirty="0" smtClean="0"/>
              <a:t>the </a:t>
            </a:r>
            <a:r>
              <a:rPr lang="en-GB" dirty="0"/>
              <a:t>person in charge </a:t>
            </a:r>
            <a:r>
              <a:rPr lang="en-GB" dirty="0" smtClean="0"/>
              <a:t>of purchases </a:t>
            </a:r>
            <a:r>
              <a:rPr lang="en-GB" dirty="0"/>
              <a:t>and the </a:t>
            </a:r>
            <a:r>
              <a:rPr lang="en-GB" dirty="0" smtClean="0"/>
              <a:t>prescribers </a:t>
            </a:r>
            <a:r>
              <a:rPr lang="en-GB" dirty="0"/>
              <a:t>within </a:t>
            </a:r>
            <a:r>
              <a:rPr lang="en-GB" dirty="0" smtClean="0"/>
              <a:t>hospitals. </a:t>
            </a:r>
            <a:r>
              <a:rPr lang="en-GB" dirty="0"/>
              <a:t>By his knowledge of the market, the </a:t>
            </a:r>
            <a:r>
              <a:rPr lang="en-GB" dirty="0" smtClean="0"/>
              <a:t>person in charge can </a:t>
            </a:r>
            <a:r>
              <a:rPr lang="en-GB" dirty="0"/>
              <a:t>help the </a:t>
            </a:r>
            <a:r>
              <a:rPr lang="en-GB" dirty="0" smtClean="0"/>
              <a:t>prescribers to </a:t>
            </a:r>
            <a:r>
              <a:rPr lang="en-GB" dirty="0" err="1" smtClean="0"/>
              <a:t>tranlate</a:t>
            </a:r>
            <a:r>
              <a:rPr lang="en-GB" dirty="0" smtClean="0"/>
              <a:t> </a:t>
            </a:r>
            <a:r>
              <a:rPr lang="en-GB" dirty="0"/>
              <a:t>their needs </a:t>
            </a:r>
            <a:r>
              <a:rPr lang="en-GB" dirty="0" smtClean="0"/>
              <a:t>into </a:t>
            </a:r>
            <a:r>
              <a:rPr lang="en-GB" dirty="0"/>
              <a:t>the best economic </a:t>
            </a:r>
            <a:r>
              <a:rPr lang="en-GB" dirty="0" smtClean="0"/>
              <a:t>offer</a:t>
            </a:r>
            <a:r>
              <a:rPr lang="fr-FR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320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6128" y="600036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en-GB" dirty="0"/>
              <a:t>The levers of a "successful" purchase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75890"/>
            <a:ext cx="8229600" cy="4373563"/>
          </a:xfrm>
        </p:spPr>
        <p:txBody>
          <a:bodyPr>
            <a:normAutofit/>
          </a:bodyPr>
          <a:lstStyle/>
          <a:p>
            <a:pPr>
              <a:spcBef>
                <a:spcPts val="1728"/>
              </a:spcBef>
            </a:pPr>
            <a:r>
              <a:rPr lang="en-GB" sz="2000" dirty="0"/>
              <a:t>The negotiation of the </a:t>
            </a:r>
            <a:r>
              <a:rPr lang="en-GB" sz="2000" dirty="0" smtClean="0"/>
              <a:t>prices, </a:t>
            </a:r>
            <a:r>
              <a:rPr lang="en-GB" sz="2000" dirty="0"/>
              <a:t>to obtain moderate and justified prices;</a:t>
            </a:r>
            <a:endParaRPr lang="fr-FR" sz="2000" dirty="0"/>
          </a:p>
          <a:p>
            <a:pPr>
              <a:spcBef>
                <a:spcPts val="1728"/>
              </a:spcBef>
            </a:pPr>
            <a:r>
              <a:rPr lang="en-GB" sz="2000" dirty="0"/>
              <a:t>The </a:t>
            </a:r>
            <a:r>
              <a:rPr lang="en-GB" sz="2000" dirty="0" smtClean="0"/>
              <a:t>standardization, </a:t>
            </a:r>
            <a:r>
              <a:rPr lang="en-GB" sz="2000" dirty="0"/>
              <a:t>which avoids generally additional costs connected to too specific or too sharp products;</a:t>
            </a:r>
            <a:endParaRPr lang="fr-FR" sz="2000" dirty="0"/>
          </a:p>
          <a:p>
            <a:pPr>
              <a:spcBef>
                <a:spcPts val="1728"/>
              </a:spcBef>
            </a:pPr>
            <a:r>
              <a:rPr lang="en-GB" sz="2000" dirty="0"/>
              <a:t>The reasoning in complete cost, favouring the anticipation on the life cycle of the bought products, on their precise conditions of use or installation and on their maintenance;</a:t>
            </a:r>
            <a:endParaRPr lang="fr-FR" sz="2000" dirty="0"/>
          </a:p>
          <a:p>
            <a:pPr>
              <a:spcBef>
                <a:spcPts val="1728"/>
              </a:spcBef>
            </a:pPr>
            <a:r>
              <a:rPr lang="en-GB" sz="2000" dirty="0" smtClean="0"/>
              <a:t>The </a:t>
            </a:r>
            <a:r>
              <a:rPr lang="en-GB" sz="2000" dirty="0"/>
              <a:t>good knowledge of products available on the market </a:t>
            </a:r>
            <a:r>
              <a:rPr lang="en-GB" sz="2000" dirty="0" smtClean="0"/>
              <a:t>for more competition </a:t>
            </a:r>
            <a:r>
              <a:rPr lang="en-GB" sz="2000" dirty="0"/>
              <a:t>between </a:t>
            </a:r>
            <a:r>
              <a:rPr lang="en-GB" sz="2000" dirty="0" smtClean="0"/>
              <a:t>suppliers</a:t>
            </a:r>
            <a:r>
              <a:rPr lang="en-GB" sz="2000" dirty="0"/>
              <a:t> </a:t>
            </a:r>
            <a:r>
              <a:rPr lang="en-GB" sz="2000" dirty="0" smtClean="0"/>
              <a:t>and to </a:t>
            </a:r>
            <a:r>
              <a:rPr lang="en-GB" sz="2000" dirty="0"/>
              <a:t>detect the innovations …</a:t>
            </a:r>
            <a:endParaRPr lang="fr-FR" sz="2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82573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Program management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176"/>
              </a:spcBef>
            </a:pPr>
            <a:r>
              <a:rPr lang="en-GB" sz="2000" dirty="0"/>
              <a:t>The program </a:t>
            </a:r>
            <a:r>
              <a:rPr lang="en-GB" sz="2000" dirty="0" smtClean="0"/>
              <a:t>PHARE associates all the stakeholders and decision makers. </a:t>
            </a:r>
          </a:p>
          <a:p>
            <a:pPr>
              <a:spcBef>
                <a:spcPts val="1176"/>
              </a:spcBef>
            </a:pPr>
            <a:r>
              <a:rPr lang="en-GB" sz="2000" dirty="0" smtClean="0"/>
              <a:t> The</a:t>
            </a:r>
            <a:r>
              <a:rPr lang="en-GB" sz="2000" dirty="0"/>
              <a:t> </a:t>
            </a:r>
            <a:r>
              <a:rPr lang="en-GB" sz="2000" dirty="0" smtClean="0"/>
              <a:t>driving of the program is made by specialists  experienced both in the private and public sectors. It associates purchasing managers of big private companies, hospital directors, hospital practitioners ...</a:t>
            </a:r>
          </a:p>
          <a:p>
            <a:pPr>
              <a:spcBef>
                <a:spcPts val="1176"/>
              </a:spcBef>
            </a:pPr>
            <a:r>
              <a:rPr lang="en-GB" sz="2000" dirty="0" smtClean="0"/>
              <a:t>These specialists are  involved in a national committee of hospital purchases. They meet every month to share and promote best practices.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87592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12 </a:t>
            </a:r>
            <a:r>
              <a:rPr lang="fr-FR" dirty="0"/>
              <a:t>best practice</a:t>
            </a:r>
            <a:br>
              <a:rPr lang="fr-FR" dirty="0"/>
            </a:br>
            <a:r>
              <a:rPr lang="fr-FR" dirty="0"/>
              <a:t>For a </a:t>
            </a:r>
            <a:r>
              <a:rPr lang="fr-FR" dirty="0" err="1"/>
              <a:t>successful</a:t>
            </a:r>
            <a:r>
              <a:rPr lang="fr-FR" dirty="0"/>
              <a:t> </a:t>
            </a:r>
            <a:r>
              <a:rPr lang="fr-FR" dirty="0" err="1" smtClean="0"/>
              <a:t>purchase</a:t>
            </a:r>
            <a:r>
              <a:rPr lang="fr-FR" dirty="0" smtClean="0"/>
              <a:t> (1)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1128"/>
              </a:spcBef>
            </a:pPr>
            <a:r>
              <a:rPr lang="en-GB" dirty="0"/>
              <a:t>N</a:t>
            </a:r>
            <a:r>
              <a:rPr lang="en-GB" dirty="0" smtClean="0"/>
              <a:t>°1: Organize systematically with the prescribers a common reflection to define the  real need</a:t>
            </a:r>
          </a:p>
          <a:p>
            <a:pPr>
              <a:spcBef>
                <a:spcPts val="1128"/>
              </a:spcBef>
            </a:pPr>
            <a:r>
              <a:rPr lang="en-GB" dirty="0" smtClean="0"/>
              <a:t>N°2: Identify </a:t>
            </a:r>
            <a:r>
              <a:rPr lang="en-GB" dirty="0"/>
              <a:t>all the </a:t>
            </a:r>
            <a:r>
              <a:rPr lang="en-GB" dirty="0" smtClean="0"/>
              <a:t>cost</a:t>
            </a:r>
            <a:r>
              <a:rPr lang="en-GB" dirty="0"/>
              <a:t>s</a:t>
            </a:r>
            <a:r>
              <a:rPr lang="en-GB" dirty="0" smtClean="0"/>
              <a:t> </a:t>
            </a:r>
            <a:r>
              <a:rPr lang="en-GB" dirty="0"/>
              <a:t>beyond the only acquisition costs</a:t>
            </a:r>
            <a:r>
              <a:rPr lang="en-GB" dirty="0" smtClean="0"/>
              <a:t>: </a:t>
            </a:r>
            <a:r>
              <a:rPr lang="en-GB" dirty="0"/>
              <a:t>implementation, </a:t>
            </a:r>
            <a:r>
              <a:rPr lang="en-GB" dirty="0" smtClean="0"/>
              <a:t>use, </a:t>
            </a:r>
            <a:r>
              <a:rPr lang="en-GB" dirty="0"/>
              <a:t>associated costs, costs of the end of life, etc</a:t>
            </a:r>
            <a:r>
              <a:rPr lang="en-GB" dirty="0" smtClean="0"/>
              <a:t>.</a:t>
            </a:r>
          </a:p>
          <a:p>
            <a:pPr>
              <a:spcBef>
                <a:spcPts val="1128"/>
              </a:spcBef>
            </a:pPr>
            <a:r>
              <a:rPr lang="en-GB" dirty="0"/>
              <a:t>N</a:t>
            </a:r>
            <a:r>
              <a:rPr lang="en-GB" dirty="0" smtClean="0"/>
              <a:t>°3: </a:t>
            </a:r>
            <a:r>
              <a:rPr lang="en-GB" dirty="0"/>
              <a:t>Define a target </a:t>
            </a:r>
            <a:r>
              <a:rPr lang="en-GB" dirty="0" smtClean="0"/>
              <a:t>price</a:t>
            </a:r>
          </a:p>
          <a:p>
            <a:pPr>
              <a:spcBef>
                <a:spcPts val="1128"/>
              </a:spcBef>
            </a:pPr>
            <a:r>
              <a:rPr lang="en-GB" dirty="0" smtClean="0"/>
              <a:t>N</a:t>
            </a:r>
            <a:r>
              <a:rPr lang="en-GB" dirty="0"/>
              <a:t>°4: A</a:t>
            </a:r>
            <a:r>
              <a:rPr lang="en-GB" dirty="0" smtClean="0"/>
              <a:t>nnual measuring </a:t>
            </a:r>
            <a:r>
              <a:rPr lang="en-GB" dirty="0"/>
              <a:t>of the impact of what was </a:t>
            </a:r>
            <a:r>
              <a:rPr lang="en-GB" dirty="0" smtClean="0"/>
              <a:t>improved</a:t>
            </a:r>
          </a:p>
          <a:p>
            <a:pPr>
              <a:spcBef>
                <a:spcPts val="1128"/>
              </a:spcBef>
            </a:pPr>
            <a:r>
              <a:rPr lang="en-GB" dirty="0"/>
              <a:t>N°</a:t>
            </a:r>
            <a:r>
              <a:rPr lang="en-GB" dirty="0" smtClean="0"/>
              <a:t>5: Define </a:t>
            </a:r>
            <a:r>
              <a:rPr lang="en-GB" dirty="0"/>
              <a:t>a level of allotment adapted </a:t>
            </a:r>
            <a:r>
              <a:rPr lang="en-GB" dirty="0" smtClean="0"/>
              <a:t>for most competition and assure </a:t>
            </a:r>
            <a:r>
              <a:rPr lang="en-GB" dirty="0"/>
              <a:t>a first level of </a:t>
            </a:r>
            <a:r>
              <a:rPr lang="en-GB" dirty="0" smtClean="0"/>
              <a:t>standardization</a:t>
            </a:r>
          </a:p>
          <a:p>
            <a:pPr>
              <a:spcBef>
                <a:spcPts val="1128"/>
              </a:spcBef>
            </a:pPr>
            <a:r>
              <a:rPr lang="en-GB" dirty="0" smtClean="0"/>
              <a:t>N°6</a:t>
            </a:r>
            <a:r>
              <a:rPr lang="en-GB" dirty="0"/>
              <a:t>: </a:t>
            </a:r>
            <a:r>
              <a:rPr lang="en-GB" dirty="0" smtClean="0"/>
              <a:t>Join </a:t>
            </a:r>
            <a:r>
              <a:rPr lang="en-GB" dirty="0"/>
              <a:t>clauses of promotional </a:t>
            </a:r>
            <a:r>
              <a:rPr lang="en-GB" dirty="0" smtClean="0"/>
              <a:t>price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6546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99744"/>
            <a:ext cx="8260672" cy="1039427"/>
          </a:xfrm>
        </p:spPr>
        <p:txBody>
          <a:bodyPr>
            <a:normAutofit fontScale="90000"/>
          </a:bodyPr>
          <a:lstStyle/>
          <a:p>
            <a:r>
              <a:rPr lang="fr-FR" dirty="0"/>
              <a:t>12 best practice</a:t>
            </a:r>
            <a:br>
              <a:rPr lang="fr-FR" dirty="0"/>
            </a:br>
            <a:r>
              <a:rPr lang="fr-FR" dirty="0"/>
              <a:t>For a </a:t>
            </a:r>
            <a:r>
              <a:rPr lang="fr-FR" dirty="0" err="1"/>
              <a:t>successful</a:t>
            </a:r>
            <a:r>
              <a:rPr lang="fr-FR" dirty="0"/>
              <a:t> </a:t>
            </a:r>
            <a:r>
              <a:rPr lang="fr-FR" dirty="0" err="1"/>
              <a:t>purchase</a:t>
            </a:r>
            <a:r>
              <a:rPr lang="fr-FR" dirty="0"/>
              <a:t> </a:t>
            </a:r>
            <a:r>
              <a:rPr lang="fr-FR" dirty="0" smtClean="0"/>
              <a:t>(2)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0713" indent="-350838">
              <a:spcBef>
                <a:spcPts val="1776"/>
              </a:spcBef>
              <a:tabLst>
                <a:tab pos="446088" algn="l"/>
              </a:tabLst>
            </a:pPr>
            <a:r>
              <a:rPr lang="en-GB" dirty="0" smtClean="0"/>
              <a:t>N°8: Anticipate the various times of a market: study of the offer, evaluation of the staff necessary for managing the market</a:t>
            </a:r>
          </a:p>
          <a:p>
            <a:pPr marL="620713" indent="-350838">
              <a:spcBef>
                <a:spcPts val="1776"/>
              </a:spcBef>
              <a:tabLst>
                <a:tab pos="446088" algn="l"/>
              </a:tabLst>
            </a:pPr>
            <a:r>
              <a:rPr lang="en-GB" dirty="0" smtClean="0"/>
              <a:t>N</a:t>
            </a:r>
            <a:r>
              <a:rPr lang="en-GB" dirty="0"/>
              <a:t>°9: Negotiate every time </a:t>
            </a:r>
            <a:r>
              <a:rPr lang="en-GB" dirty="0" smtClean="0"/>
              <a:t>the regulation permits it</a:t>
            </a:r>
          </a:p>
          <a:p>
            <a:pPr marL="620713" indent="-350838">
              <a:spcBef>
                <a:spcPts val="1776"/>
              </a:spcBef>
              <a:tabLst>
                <a:tab pos="446088" algn="l"/>
              </a:tabLst>
            </a:pPr>
            <a:r>
              <a:rPr lang="en-GB" dirty="0"/>
              <a:t>N°10: </a:t>
            </a:r>
            <a:r>
              <a:rPr lang="en-GB" dirty="0" smtClean="0"/>
              <a:t>Include in the </a:t>
            </a:r>
            <a:r>
              <a:rPr lang="en-GB" dirty="0"/>
              <a:t>m</a:t>
            </a:r>
            <a:r>
              <a:rPr lang="en-GB" dirty="0" smtClean="0"/>
              <a:t>arkets a clause </a:t>
            </a:r>
            <a:r>
              <a:rPr lang="en-GB" dirty="0"/>
              <a:t>of cooperation with the supplier during the execution of the </a:t>
            </a:r>
            <a:r>
              <a:rPr lang="en-GB" dirty="0" smtClean="0"/>
              <a:t>market</a:t>
            </a:r>
          </a:p>
          <a:p>
            <a:pPr marL="620713" indent="-350838">
              <a:spcBef>
                <a:spcPts val="1776"/>
              </a:spcBef>
              <a:tabLst>
                <a:tab pos="446088" algn="l"/>
              </a:tabLst>
            </a:pPr>
            <a:r>
              <a:rPr lang="en-GB" dirty="0"/>
              <a:t>N°11- Have a dynamic management of </a:t>
            </a:r>
            <a:r>
              <a:rPr lang="en-GB" dirty="0" smtClean="0"/>
              <a:t>markets</a:t>
            </a:r>
          </a:p>
          <a:p>
            <a:pPr marL="620713" indent="-350838">
              <a:spcBef>
                <a:spcPts val="1776"/>
              </a:spcBef>
              <a:tabLst>
                <a:tab pos="446088" algn="l"/>
              </a:tabLst>
            </a:pPr>
            <a:r>
              <a:rPr lang="en-GB" dirty="0"/>
              <a:t>N°12 - Facilitate the change </a:t>
            </a:r>
            <a:r>
              <a:rPr lang="en-GB" dirty="0" smtClean="0"/>
              <a:t>management inside hospitals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451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Workgroups on 10 themes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Computer servers</a:t>
            </a:r>
          </a:p>
          <a:p>
            <a:r>
              <a:rPr lang="en-GB" dirty="0" smtClean="0"/>
              <a:t>Energy</a:t>
            </a:r>
          </a:p>
          <a:p>
            <a:r>
              <a:rPr lang="en-GB" dirty="0" smtClean="0"/>
              <a:t>Food</a:t>
            </a:r>
          </a:p>
          <a:p>
            <a:r>
              <a:rPr lang="en-GB" dirty="0" smtClean="0"/>
              <a:t>Equipment of endoscopy</a:t>
            </a:r>
          </a:p>
          <a:p>
            <a:r>
              <a:rPr lang="en-GB" dirty="0" smtClean="0"/>
              <a:t>Solutions of impression</a:t>
            </a:r>
          </a:p>
          <a:p>
            <a:r>
              <a:rPr lang="en-GB" dirty="0" smtClean="0"/>
              <a:t>Medicines</a:t>
            </a:r>
          </a:p>
          <a:p>
            <a:r>
              <a:rPr lang="en-GB" dirty="0" smtClean="0"/>
              <a:t>Cleaning and household</a:t>
            </a:r>
          </a:p>
          <a:p>
            <a:r>
              <a:rPr lang="en-GB" dirty="0" smtClean="0"/>
              <a:t>Small not sterile medical surgical devices</a:t>
            </a:r>
          </a:p>
          <a:p>
            <a:r>
              <a:rPr lang="en-GB" dirty="0" smtClean="0"/>
              <a:t>Office supplies</a:t>
            </a:r>
          </a:p>
          <a:p>
            <a:r>
              <a:rPr lang="en-GB" dirty="0" smtClean="0"/>
              <a:t>Waste management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237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376"/>
              </a:spcBef>
            </a:pPr>
            <a:r>
              <a:rPr lang="en-GB" dirty="0" smtClean="0"/>
              <a:t>Amount of hospital purchase: 18 Billion €</a:t>
            </a:r>
          </a:p>
          <a:p>
            <a:pPr>
              <a:spcBef>
                <a:spcPts val="2376"/>
              </a:spcBef>
            </a:pPr>
            <a:r>
              <a:rPr lang="en-GB" dirty="0" smtClean="0"/>
              <a:t>Annual economies: </a:t>
            </a:r>
            <a:r>
              <a:rPr lang="en-GB" dirty="0" smtClean="0"/>
              <a:t>target of 900 </a:t>
            </a:r>
            <a:r>
              <a:rPr lang="en-GB" dirty="0" smtClean="0"/>
              <a:t>Million </a:t>
            </a:r>
            <a:r>
              <a:rPr lang="en-GB" dirty="0" smtClean="0"/>
              <a:t>€ (5%), estimate of materialized gains = 500 Million € at this stage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592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Apothicaire.thmx</Template>
  <TotalTime>147</TotalTime>
  <Words>429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Apothicaire</vt:lpstr>
      <vt:lpstr> HOSPITAL PROCUREMENT FRENCH EXPERIENCE</vt:lpstr>
      <vt:lpstr>context</vt:lpstr>
      <vt:lpstr>RAISING THE PERFORMANCE</vt:lpstr>
      <vt:lpstr>The levers of a "successful" purchase </vt:lpstr>
      <vt:lpstr>Program management</vt:lpstr>
      <vt:lpstr>12 best practice For a successful purchase (1) </vt:lpstr>
      <vt:lpstr>12 best practice For a successful purchase (2) </vt:lpstr>
      <vt:lpstr>Workgroups on 10 themes</vt:lpstr>
      <vt:lpstr>achievements</vt:lpstr>
    </vt:vector>
  </TitlesOfParts>
  <Company>PBC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HOSPITAL PROCUREMENT </dc:title>
  <dc:creator>Patrick Broudic</dc:creator>
  <cp:lastModifiedBy>WENDLING Claude (TFGR)</cp:lastModifiedBy>
  <cp:revision>15</cp:revision>
  <dcterms:created xsi:type="dcterms:W3CDTF">2016-05-30T17:53:01Z</dcterms:created>
  <dcterms:modified xsi:type="dcterms:W3CDTF">2016-05-31T06:31:54Z</dcterms:modified>
</cp:coreProperties>
</file>