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305" r:id="rId2"/>
    <p:sldId id="407" r:id="rId3"/>
    <p:sldId id="391" r:id="rId4"/>
    <p:sldId id="392" r:id="rId5"/>
    <p:sldId id="413" r:id="rId6"/>
    <p:sldId id="393" r:id="rId7"/>
    <p:sldId id="414" r:id="rId8"/>
    <p:sldId id="395" r:id="rId9"/>
    <p:sldId id="409" r:id="rId10"/>
    <p:sldId id="396" r:id="rId11"/>
    <p:sldId id="408" r:id="rId12"/>
    <p:sldId id="410" r:id="rId13"/>
    <p:sldId id="397" r:id="rId14"/>
    <p:sldId id="398" r:id="rId15"/>
    <p:sldId id="411" r:id="rId16"/>
    <p:sldId id="412" r:id="rId17"/>
    <p:sldId id="415" r:id="rId18"/>
  </p:sldIdLst>
  <p:sldSz cx="9144000" cy="6858000" type="screen4x3"/>
  <p:notesSz cx="6805613" cy="99441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65"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65"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65"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65"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65" charset="-128"/>
        <a:cs typeface="+mn-cs"/>
      </a:defRPr>
    </a:lvl5pPr>
    <a:lvl6pPr marL="2286000" algn="l" defTabSz="914400" rtl="0" eaLnBrk="1" latinLnBrk="0" hangingPunct="1">
      <a:defRPr kern="1200">
        <a:solidFill>
          <a:schemeClr val="tx1"/>
        </a:solidFill>
        <a:latin typeface="Arial" charset="0"/>
        <a:ea typeface="ＭＳ Ｐゴシック" pitchFamily="-65" charset="-128"/>
        <a:cs typeface="+mn-cs"/>
      </a:defRPr>
    </a:lvl6pPr>
    <a:lvl7pPr marL="2743200" algn="l" defTabSz="914400" rtl="0" eaLnBrk="1" latinLnBrk="0" hangingPunct="1">
      <a:defRPr kern="1200">
        <a:solidFill>
          <a:schemeClr val="tx1"/>
        </a:solidFill>
        <a:latin typeface="Arial" charset="0"/>
        <a:ea typeface="ＭＳ Ｐゴシック" pitchFamily="-65" charset="-128"/>
        <a:cs typeface="+mn-cs"/>
      </a:defRPr>
    </a:lvl7pPr>
    <a:lvl8pPr marL="3200400" algn="l" defTabSz="914400" rtl="0" eaLnBrk="1" latinLnBrk="0" hangingPunct="1">
      <a:defRPr kern="1200">
        <a:solidFill>
          <a:schemeClr val="tx1"/>
        </a:solidFill>
        <a:latin typeface="Arial" charset="0"/>
        <a:ea typeface="ＭＳ Ｐゴシック" pitchFamily="-65" charset="-128"/>
        <a:cs typeface="+mn-cs"/>
      </a:defRPr>
    </a:lvl8pPr>
    <a:lvl9pPr marL="3657600" algn="l" defTabSz="914400" rtl="0" eaLnBrk="1" latinLnBrk="0" hangingPunct="1">
      <a:defRPr kern="1200">
        <a:solidFill>
          <a:schemeClr val="tx1"/>
        </a:solidFill>
        <a:latin typeface="Arial" charset="0"/>
        <a:ea typeface="ＭＳ Ｐゴシック" pitchFamily="-65"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STERSON Sharon, ITF/TP" initials="SM" lastIdx="4" clrIdx="0"/>
  <p:cmAuthor id="1" name="KLOTH Michael, ITF/COM" initials="KMI"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C7CC2"/>
    <a:srgbClr val="1754AD"/>
    <a:srgbClr val="113D7E"/>
    <a:srgbClr val="00909D"/>
    <a:srgbClr val="939598"/>
    <a:srgbClr val="7BC143"/>
    <a:srgbClr val="007DC3"/>
    <a:srgbClr val="7BC042"/>
    <a:srgbClr val="59FFFF"/>
    <a:srgbClr val="193D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78" autoAdjust="0"/>
    <p:restoredTop sz="82561" autoAdjust="0"/>
  </p:normalViewPr>
  <p:slideViewPr>
    <p:cSldViewPr snapToObjects="1">
      <p:cViewPr>
        <p:scale>
          <a:sx n="110" d="100"/>
          <a:sy n="110" d="100"/>
        </p:scale>
        <p:origin x="-183" y="1110"/>
      </p:cViewPr>
      <p:guideLst>
        <p:guide orient="horz" pos="2160"/>
        <p:guide orient="horz" pos="799"/>
        <p:guide pos="5602"/>
        <p:guide pos="2880"/>
        <p:guide pos="158"/>
        <p:guide pos="385"/>
      </p:guideLst>
    </p:cSldViewPr>
  </p:slideViewPr>
  <p:outlineViewPr>
    <p:cViewPr>
      <p:scale>
        <a:sx n="33" d="100"/>
        <a:sy n="33" d="100"/>
      </p:scale>
      <p:origin x="0" y="19938"/>
    </p:cViewPr>
  </p:outlineViewPr>
  <p:notesTextViewPr>
    <p:cViewPr>
      <p:scale>
        <a:sx n="100" d="100"/>
        <a:sy n="100" d="100"/>
      </p:scale>
      <p:origin x="0" y="0"/>
    </p:cViewPr>
  </p:notesTextViewPr>
  <p:notesViewPr>
    <p:cSldViewPr snapToObjects="1">
      <p:cViewPr varScale="1">
        <p:scale>
          <a:sx n="90" d="100"/>
          <a:sy n="90" d="100"/>
        </p:scale>
        <p:origin x="-4143" y="-42"/>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 name="Date Placeholder 2"/>
          <p:cNvSpPr>
            <a:spLocks noGrp="1"/>
          </p:cNvSpPr>
          <p:nvPr>
            <p:ph type="dt" sz="quarter" idx="1"/>
          </p:nvPr>
        </p:nvSpPr>
        <p:spPr>
          <a:xfrm>
            <a:off x="3854939" y="0"/>
            <a:ext cx="2949099" cy="497205"/>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9FA199F8-2A81-4BC0-9B3F-B35A7C4F04AB}" type="datetime1">
              <a:rPr lang="en-US"/>
              <a:pPr>
                <a:defRPr/>
              </a:pPr>
              <a:t>01/06/2016</a:t>
            </a:fld>
            <a:endParaRPr lang="en-US"/>
          </a:p>
        </p:txBody>
      </p:sp>
      <p:sp>
        <p:nvSpPr>
          <p:cNvPr id="4" name="Footer Placeholder 3"/>
          <p:cNvSpPr>
            <a:spLocks noGrp="1"/>
          </p:cNvSpPr>
          <p:nvPr>
            <p:ph type="ftr" sz="quarter" idx="2"/>
          </p:nvPr>
        </p:nvSpPr>
        <p:spPr>
          <a:xfrm>
            <a:off x="0" y="9445169"/>
            <a:ext cx="2949099" cy="497205"/>
          </a:xfrm>
          <a:prstGeom prst="rect">
            <a:avLst/>
          </a:prstGeom>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5" name="Slide Number Placeholder 4"/>
          <p:cNvSpPr>
            <a:spLocks noGrp="1"/>
          </p:cNvSpPr>
          <p:nvPr>
            <p:ph type="sldNum" sz="quarter" idx="3"/>
          </p:nvPr>
        </p:nvSpPr>
        <p:spPr>
          <a:xfrm>
            <a:off x="3854939" y="9445169"/>
            <a:ext cx="2949099" cy="497205"/>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FC9AF1FA-212F-4C38-9A77-718FA61B3FD0}" type="slidenum">
              <a:rPr lang="en-US"/>
              <a:pPr>
                <a:defRPr/>
              </a:pPr>
              <a:t>‹#›</a:t>
            </a:fld>
            <a:endParaRPr lang="en-US"/>
          </a:p>
        </p:txBody>
      </p:sp>
    </p:spTree>
    <p:extLst>
      <p:ext uri="{BB962C8B-B14F-4D97-AF65-F5344CB8AC3E}">
        <p14:creationId xmlns:p14="http://schemas.microsoft.com/office/powerpoint/2010/main" val="6049717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3" name="Date Placeholder 2"/>
          <p:cNvSpPr>
            <a:spLocks noGrp="1"/>
          </p:cNvSpPr>
          <p:nvPr>
            <p:ph type="dt" idx="1"/>
          </p:nvPr>
        </p:nvSpPr>
        <p:spPr>
          <a:xfrm>
            <a:off x="3854939" y="0"/>
            <a:ext cx="2949099" cy="497205"/>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B4AC130D-E204-4DA8-B91F-1D1569CB3F9C}" type="datetime1">
              <a:rPr lang="en-US"/>
              <a:pPr>
                <a:defRPr/>
              </a:pPr>
              <a:t>01/06/2016</a:t>
            </a:fld>
            <a:endParaRPr lang="en-US"/>
          </a:p>
        </p:txBody>
      </p:sp>
      <p:sp>
        <p:nvSpPr>
          <p:cNvPr id="4" name="Slide Image Placeholder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0562" y="4723448"/>
            <a:ext cx="5444490" cy="4474845"/>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smtClean="0"/>
          </a:p>
        </p:txBody>
      </p:sp>
      <p:sp>
        <p:nvSpPr>
          <p:cNvPr id="6" name="Footer Placeholder 5"/>
          <p:cNvSpPr>
            <a:spLocks noGrp="1"/>
          </p:cNvSpPr>
          <p:nvPr>
            <p:ph type="ftr" sz="quarter" idx="4"/>
          </p:nvPr>
        </p:nvSpPr>
        <p:spPr>
          <a:xfrm>
            <a:off x="0" y="9445169"/>
            <a:ext cx="2949099" cy="497205"/>
          </a:xfrm>
          <a:prstGeom prst="rect">
            <a:avLst/>
          </a:prstGeom>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7" name="Slide Number Placeholder 6"/>
          <p:cNvSpPr>
            <a:spLocks noGrp="1"/>
          </p:cNvSpPr>
          <p:nvPr>
            <p:ph type="sldNum" sz="quarter" idx="5"/>
          </p:nvPr>
        </p:nvSpPr>
        <p:spPr>
          <a:xfrm>
            <a:off x="3854939" y="9445169"/>
            <a:ext cx="2949099" cy="497205"/>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AED8C3C6-D656-48FF-A6AB-E864B6688506}" type="slidenum">
              <a:rPr lang="en-US"/>
              <a:pPr>
                <a:defRPr/>
              </a:pPr>
              <a:t>‹#›</a:t>
            </a:fld>
            <a:endParaRPr lang="en-US"/>
          </a:p>
        </p:txBody>
      </p:sp>
    </p:spTree>
    <p:extLst>
      <p:ext uri="{BB962C8B-B14F-4D97-AF65-F5344CB8AC3E}">
        <p14:creationId xmlns:p14="http://schemas.microsoft.com/office/powerpoint/2010/main" val="36179325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ＭＳ Ｐゴシック" pitchFamily="-107"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ED8C3C6-D656-48FF-A6AB-E864B6688506}"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Operations risk we skip,</a:t>
            </a:r>
            <a:r>
              <a:rPr lang="en-GB" sz="1200" baseline="0" dirty="0" smtClean="0"/>
              <a:t> because there is absolutely no data on that available. </a:t>
            </a:r>
          </a:p>
          <a:p>
            <a:endParaRPr lang="en-GB" sz="1200" baseline="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dirty="0" smtClean="0"/>
              <a:t>For UK case studies (UK should be the most evolved PPP market, PFI=availability risk only; generalization possible from best case)</a:t>
            </a:r>
          </a:p>
          <a:p>
            <a:endParaRPr lang="en-GB" sz="1200" baseline="0" dirty="0" smtClean="0"/>
          </a:p>
          <a:p>
            <a:endParaRPr lang="en-GB" sz="1200" baseline="0" dirty="0" smtClean="0"/>
          </a:p>
          <a:p>
            <a:r>
              <a:rPr lang="en-GB" sz="1200" baseline="0" dirty="0" smtClean="0"/>
              <a:t>There is a more recent study by </a:t>
            </a:r>
            <a:r>
              <a:rPr lang="en-GB" sz="1200" baseline="0" dirty="0" err="1" smtClean="0"/>
              <a:t>edhec</a:t>
            </a:r>
            <a:r>
              <a:rPr lang="en-GB" sz="1200" baseline="0" dirty="0" smtClean="0"/>
              <a:t> institute, which covered the </a:t>
            </a:r>
            <a:r>
              <a:rPr lang="en-GB" sz="1200" baseline="0" dirty="0" err="1" smtClean="0"/>
              <a:t>cashflows</a:t>
            </a:r>
            <a:r>
              <a:rPr lang="en-GB" sz="1200" baseline="0" dirty="0" smtClean="0"/>
              <a:t> of over 200 projects, where the profitability and dividend </a:t>
            </a:r>
            <a:r>
              <a:rPr lang="en-GB" sz="1200" baseline="0" dirty="0" err="1" smtClean="0"/>
              <a:t>payouts</a:t>
            </a:r>
            <a:r>
              <a:rPr lang="en-GB" sz="1200" baseline="0" dirty="0" smtClean="0"/>
              <a:t> were just massive. </a:t>
            </a:r>
          </a:p>
          <a:p>
            <a:endParaRPr lang="en-GB" sz="1200" baseline="0" dirty="0" smtClean="0"/>
          </a:p>
          <a:p>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10</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20725" indent="-269875">
              <a:buFont typeface="Wingdings" panose="05000000000000000000" pitchFamily="2" charset="2"/>
              <a:buChar char="Ø"/>
            </a:pPr>
            <a:r>
              <a:rPr lang="en-US" sz="1200" dirty="0" smtClean="0"/>
              <a:t>“Dumb money”/“winners curse”? </a:t>
            </a:r>
          </a:p>
          <a:p>
            <a:pPr marL="450850" indent="0">
              <a:buNone/>
            </a:pPr>
            <a:r>
              <a:rPr lang="en-US" sz="1200" dirty="0" smtClean="0"/>
              <a:t>	(difficult to accept persistence – its more than 100 observations over two decades)</a:t>
            </a:r>
          </a:p>
          <a:p>
            <a:pPr marL="720725" indent="-269875">
              <a:buFont typeface="Wingdings" panose="05000000000000000000" pitchFamily="2" charset="2"/>
              <a:buChar char="Ø"/>
            </a:pPr>
            <a:r>
              <a:rPr lang="en-US" sz="1200" dirty="0" smtClean="0"/>
              <a:t>Alternatives?</a:t>
            </a:r>
          </a:p>
          <a:p>
            <a:pPr marL="450850" indent="0">
              <a:buNone/>
            </a:pPr>
            <a:r>
              <a:rPr lang="en-US" sz="1200" dirty="0" smtClean="0"/>
              <a:t>(strategic </a:t>
            </a:r>
            <a:r>
              <a:rPr lang="en-US" sz="1200" dirty="0" err="1" smtClean="0"/>
              <a:t>behaviour</a:t>
            </a:r>
            <a:r>
              <a:rPr lang="en-US" sz="1200" dirty="0" smtClean="0"/>
              <a:t>)  - frequent renegotiations and/or losses offset by public financial support at the outset; a lot of evidence on renegotiations)</a:t>
            </a:r>
          </a:p>
          <a:p>
            <a:pPr marL="450850" indent="0">
              <a:buNone/>
            </a:pPr>
            <a:endParaRPr lang="en-US"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11</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Operations risk we skip,</a:t>
            </a:r>
            <a:r>
              <a:rPr lang="en-GB" sz="1200" baseline="0" dirty="0" smtClean="0"/>
              <a:t> because there is absolutely no data on that available. </a:t>
            </a:r>
          </a:p>
          <a:p>
            <a:r>
              <a:rPr lang="en-GB" sz="1200" baseline="0" dirty="0" smtClean="0"/>
              <a:t>Assumption I believe not problematic. Evidence is scarce so is good to use all there is.</a:t>
            </a:r>
          </a:p>
          <a:p>
            <a:endParaRPr lang="en-GB" sz="1200" baseline="0" dirty="0" smtClean="0"/>
          </a:p>
          <a:p>
            <a:r>
              <a:rPr lang="en-US" sz="1200" dirty="0" smtClean="0"/>
              <a:t>Systematic construction risk premium in roads is far above the actual risk </a:t>
            </a:r>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12</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0487" lvl="0" indent="0">
              <a:buNone/>
            </a:pPr>
            <a:r>
              <a:rPr lang="en-US" sz="1200" dirty="0" smtClean="0"/>
              <a:t>What do parties involved know about risk:</a:t>
            </a:r>
          </a:p>
          <a:p>
            <a:pPr lvl="0"/>
            <a:r>
              <a:rPr lang="en-US" sz="1200" dirty="0" smtClean="0"/>
              <a:t>There is little “precise” information available on risk at most levels of infrastructure delivery or demand.</a:t>
            </a:r>
          </a:p>
          <a:p>
            <a:pPr lvl="0"/>
            <a:endParaRPr lang="en-US" sz="1200" dirty="0" smtClean="0"/>
          </a:p>
          <a:p>
            <a:pPr marL="90487" lvl="0" indent="0">
              <a:buNone/>
            </a:pPr>
            <a:r>
              <a:rPr lang="en-US" sz="1200" dirty="0" smtClean="0"/>
              <a:t>(Major) risk transfer from the public to the private side: </a:t>
            </a:r>
          </a:p>
          <a:p>
            <a:r>
              <a:rPr lang="en-US" sz="1200" dirty="0" smtClean="0"/>
              <a:t>involves a risk premium due to risk aversion (behavioral aspect) and lack of information on risk from the financiers</a:t>
            </a:r>
          </a:p>
          <a:p>
            <a:r>
              <a:rPr lang="en-US" sz="1200" dirty="0" smtClean="0"/>
              <a:t>involves a risk premium due to (too) high powered incentives for risk transferred from the SPV to its suppliers</a:t>
            </a:r>
          </a:p>
          <a:p>
            <a:r>
              <a:rPr lang="en-US" sz="1200" dirty="0" smtClean="0"/>
              <a:t>inherently reduces competition, which negatively affects the risk premium above.</a:t>
            </a:r>
          </a:p>
          <a:p>
            <a:pPr marL="90487" indent="0">
              <a:buNone/>
            </a:pPr>
            <a:endParaRPr lang="en-US" sz="1200" dirty="0" smtClean="0"/>
          </a:p>
          <a:p>
            <a:pPr marL="90487" indent="0">
              <a:buNone/>
            </a:pPr>
            <a:r>
              <a:rPr lang="en-US" sz="1200" dirty="0" smtClean="0"/>
              <a:t>=&gt; Major risk transfer induces bankability solutions (hedging through full transfer of construction risk to the contractor), which reduce the cost of lending, but increase the principal (diversifiable risk is not efficiently diversified and/or competition problem).</a:t>
            </a:r>
          </a:p>
          <a:p>
            <a:endParaRPr 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sl-SI"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15190A2-B5F4-41D6-AD87-DC1ADAD6026C}"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20725" indent="-269875">
              <a:buFont typeface="Wingdings" panose="05000000000000000000" pitchFamily="2" charset="2"/>
              <a:buChar char="Ø"/>
            </a:pPr>
            <a:r>
              <a:rPr lang="en-US" sz="1200" dirty="0" smtClean="0"/>
              <a:t>Lack of information/uncertainty is a major problem for many types of risk/many parties in the PPP structure </a:t>
            </a:r>
          </a:p>
          <a:p>
            <a:pPr marL="720725" marR="0" indent="-269875" algn="l" defTabSz="457200" rtl="0" eaLnBrk="0" fontAlgn="base" latinLnBrk="0" hangingPunct="0">
              <a:lnSpc>
                <a:spcPct val="100000"/>
              </a:lnSpc>
              <a:spcBef>
                <a:spcPct val="30000"/>
              </a:spcBef>
              <a:spcAft>
                <a:spcPct val="0"/>
              </a:spcAft>
              <a:buClrTx/>
              <a:buSzTx/>
              <a:buFont typeface="Wingdings" panose="05000000000000000000" pitchFamily="2" charset="2"/>
              <a:buChar char="Ø"/>
              <a:tabLst/>
              <a:defRPr/>
            </a:pPr>
            <a:r>
              <a:rPr lang="en-US" sz="1200" dirty="0" smtClean="0"/>
              <a:t>Lack of diversification opportunities (small number of available major infra projects; long duration to reveal risk/return profile)</a:t>
            </a:r>
          </a:p>
          <a:p>
            <a:pPr marL="720725" indent="-269875">
              <a:buFont typeface="Wingdings" panose="05000000000000000000" pitchFamily="2" charset="2"/>
              <a:buChar char="Ø"/>
            </a:pPr>
            <a:endParaRPr lang="en-US"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14</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The cost of risk bearing – when spread over large numbers of taxpayers it becomes so minute it becomes</a:t>
            </a:r>
            <a:r>
              <a:rPr lang="en-GB" sz="1200" baseline="0" dirty="0" smtClean="0"/>
              <a:t> irrelevant.  Spreading the risk of cost overrun of a single EUR 100 m project on 50 million taxpayers will reduce that risk to such a minute exposure for individuals, they will no longer care if their exposure is a few cents more or less.  </a:t>
            </a:r>
            <a:r>
              <a:rPr lang="en-GB" sz="1200" dirty="0" smtClean="0"/>
              <a:t> </a:t>
            </a:r>
          </a:p>
          <a:p>
            <a:endParaRPr lang="en-GB" sz="1200" dirty="0" smtClean="0"/>
          </a:p>
          <a:p>
            <a:r>
              <a:rPr lang="en-GB" sz="1200" dirty="0" smtClean="0"/>
              <a:t>This has</a:t>
            </a:r>
            <a:r>
              <a:rPr lang="en-GB" sz="1200" baseline="0" dirty="0" smtClean="0"/>
              <a:t> been debated backwards and forwards also the issue, if the taxpayers were “properly“ remunerated, rather than coerced. This does not however change the fact that in the public domain they pay exactly the risk that materializes, while in the private they pay more. </a:t>
            </a:r>
          </a:p>
          <a:p>
            <a:endParaRPr lang="en-GB" sz="1200" baseline="0" dirty="0" smtClean="0"/>
          </a:p>
          <a:p>
            <a:r>
              <a:rPr lang="en-GB" sz="1200" baseline="0" dirty="0" smtClean="0"/>
              <a:t>Moreover – the question is of a more philosophical nature – is it really coercion? In effect the taxpayer has (by voting) delegated another agent to manage a part of his welfare – current wealth and (part of) prospective cash-flow. If he is unsatisfied with the agent (level of welfare he gets for his taxes) he can call off the agent (put another government in place). </a:t>
            </a:r>
          </a:p>
          <a:p>
            <a:endParaRPr lang="en-GB" sz="1200" baseline="0" dirty="0" smtClean="0"/>
          </a:p>
          <a:p>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15</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If costs and benefits are measured in terms of willingness to pay</a:t>
            </a:r>
          </a:p>
          <a:p>
            <a:r>
              <a:rPr lang="en-GB" sz="1200" dirty="0" smtClean="0"/>
              <a:t>The cost of risk bearing – when spread over large numbers of taxpayers it becomes so minute it becomes</a:t>
            </a:r>
            <a:r>
              <a:rPr lang="en-GB" sz="1200" baseline="0" dirty="0" smtClean="0"/>
              <a:t> irrelevant.  Spreading the risk of cost overrun of a single EUR 100 m project on 50 million taxpayers will reduce that risk to such a minute exposure for individuals, they will no longer care if their exposure is a few cents more or less.  </a:t>
            </a:r>
            <a:r>
              <a:rPr lang="en-GB" sz="1200" dirty="0" smtClean="0"/>
              <a:t> </a:t>
            </a:r>
          </a:p>
          <a:p>
            <a:endParaRPr lang="en-GB" sz="1200" dirty="0" smtClean="0"/>
          </a:p>
          <a:p>
            <a:pPr lvl="0"/>
            <a:r>
              <a:rPr lang="en-US" sz="1200" b="1" dirty="0" smtClean="0"/>
              <a:t>Risk, where the private party can do little or nothing to manage it (exogenous risk), should not be transferred. </a:t>
            </a:r>
            <a:br>
              <a:rPr lang="en-US" sz="1200" b="1" dirty="0" smtClean="0"/>
            </a:br>
            <a:r>
              <a:rPr lang="en-US" sz="1200" dirty="0" smtClean="0"/>
              <a:t>There is nothing to be gained and the cost of financing will be higher.</a:t>
            </a:r>
          </a:p>
          <a:p>
            <a:pPr lvl="0"/>
            <a:r>
              <a:rPr lang="en-US" sz="1200" b="1" dirty="0" smtClean="0"/>
              <a:t>Even when risk can be managed in infrastructure, there is a good case for risk sharing due to due to poor information about risk. </a:t>
            </a:r>
            <a:br>
              <a:rPr lang="en-US" sz="1200" b="1" dirty="0" smtClean="0"/>
            </a:br>
            <a:r>
              <a:rPr lang="en-US" sz="1200" dirty="0" smtClean="0"/>
              <a:t>Otherwise the cost of financing for the private party will be very high, reducing the economic outcomes for the users.  (but in practice difficult to determine, what sharing ratio is best – needs empirical testing, further analysis)</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smtClean="0"/>
              <a:t>The efficiency gains of a PPP need to be substantially higher, than previously thought, to offset the higher cost of risk transfer </a:t>
            </a:r>
            <a:br>
              <a:rPr lang="en-US" sz="1200" b="1" dirty="0" smtClean="0"/>
            </a:br>
            <a:r>
              <a:rPr lang="en-US" sz="1200" dirty="0" smtClean="0"/>
              <a:t>(e.g. NAO 2013 reviewed past </a:t>
            </a:r>
            <a:r>
              <a:rPr lang="en-US" sz="1200" dirty="0" err="1" smtClean="0"/>
              <a:t>VfM</a:t>
            </a:r>
            <a:r>
              <a:rPr lang="en-US" sz="1200" dirty="0" smtClean="0"/>
              <a:t> quantitative analysis approach in UK, but did not yet take into account aspects in this paper, still 5/6 projects failed PPP </a:t>
            </a:r>
            <a:r>
              <a:rPr lang="en-US" sz="1200" dirty="0" err="1" smtClean="0"/>
              <a:t>VfM</a:t>
            </a:r>
            <a:r>
              <a:rPr lang="en-US" sz="1200" dirty="0" smtClean="0"/>
              <a:t>).</a:t>
            </a:r>
          </a:p>
          <a:p>
            <a:endParaRPr lang="en-GB" sz="1200" dirty="0" smtClean="0"/>
          </a:p>
          <a:p>
            <a:r>
              <a:rPr lang="en-GB" sz="1200" dirty="0" smtClean="0"/>
              <a:t>In terms of risk related information, we might</a:t>
            </a:r>
            <a:r>
              <a:rPr lang="en-GB" sz="1200" baseline="0" dirty="0" smtClean="0"/>
              <a:t> simply find out that the t</a:t>
            </a:r>
            <a:r>
              <a:rPr lang="en-US" sz="1200" dirty="0" smtClean="0"/>
              <a:t>here is inherent opacity of major infrastructure and changes in the underlying reality of project execution can make past data obsolete.</a:t>
            </a:r>
          </a:p>
          <a:p>
            <a:endParaRPr lang="en-GB" sz="1200" dirty="0" smtClean="0"/>
          </a:p>
          <a:p>
            <a:r>
              <a:rPr lang="en-GB" sz="1200" dirty="0" smtClean="0"/>
              <a:t>It should be noted that we</a:t>
            </a:r>
            <a:r>
              <a:rPr lang="en-GB" sz="1200" baseline="0" dirty="0" smtClean="0"/>
              <a:t> hear from practitioners that there is a very similar problem in passenger </a:t>
            </a:r>
            <a:r>
              <a:rPr lang="en-GB" sz="1200" baseline="0" dirty="0" err="1" smtClean="0"/>
              <a:t>franchizes</a:t>
            </a:r>
            <a:r>
              <a:rPr lang="en-GB" sz="1200" baseline="0" dirty="0" smtClean="0"/>
              <a:t>, but there the outcome is systematic winners curse of the current/recent contract generation. It would appear that the bidders systematically overshoot the potential savings and missed the flattening of the curve of potential efficiency gains. A cyclical development of this market, systematic failures followed by systematic abnormal profits is not economically or </a:t>
            </a:r>
            <a:r>
              <a:rPr lang="en-GB" sz="1200" baseline="0" smtClean="0"/>
              <a:t>politically sustainable. </a:t>
            </a:r>
            <a:endParaRPr lang="en-GB" sz="1200" dirty="0" smtClean="0"/>
          </a:p>
          <a:p>
            <a:endParaRPr lang="en-GB" sz="1200" dirty="0" smtClean="0"/>
          </a:p>
          <a:p>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16</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ED8C3C6-D656-48FF-A6AB-E864B6688506}" type="slidenum">
              <a:rPr lang="en-US" smtClean="0"/>
              <a:pPr>
                <a:defRPr/>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ea typeface="Verdana" panose="020B0604030504040204" pitchFamily="34" charset="0"/>
                <a:cs typeface="Verdana" panose="020B0604030504040204" pitchFamily="34" charset="0"/>
              </a:rPr>
              <a:t>It was already clear,</a:t>
            </a:r>
            <a:r>
              <a:rPr lang="en-GB" sz="1200" b="1" baseline="0" dirty="0" smtClean="0">
                <a:ea typeface="Verdana" panose="020B0604030504040204" pitchFamily="34" charset="0"/>
                <a:cs typeface="Verdana" panose="020B0604030504040204" pitchFamily="34" charset="0"/>
              </a:rPr>
              <a:t> this was not the case in a PPP. But the full complexity of the problem was not. </a:t>
            </a:r>
            <a:endParaRPr lang="en-GB" sz="1200" b="1" dirty="0" smtClean="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ea typeface="Verdana" panose="020B0604030504040204" pitchFamily="34" charset="0"/>
                <a:cs typeface="Verdana" panose="020B0604030504040204" pitchFamily="34" charset="0"/>
              </a:rPr>
              <a:t>This is a question about the real cost of public </a:t>
            </a:r>
            <a:r>
              <a:rPr lang="en-GB" sz="1200" dirty="0" err="1" smtClean="0">
                <a:ea typeface="Verdana" panose="020B0604030504040204" pitchFamily="34" charset="0"/>
                <a:cs typeface="Verdana" panose="020B0604030504040204" pitchFamily="34" charset="0"/>
              </a:rPr>
              <a:t>vs</a:t>
            </a:r>
            <a:r>
              <a:rPr lang="en-GB" sz="1200" dirty="0" smtClean="0">
                <a:ea typeface="Verdana" panose="020B0604030504040204" pitchFamily="34" charset="0"/>
                <a:cs typeface="Verdana" panose="020B0604030504040204" pitchFamily="34" charset="0"/>
              </a:rPr>
              <a:t> private financing.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ea typeface="Verdana" panose="020B0604030504040204" pitchFamily="34" charset="0"/>
                <a:cs typeface="Verdana" panose="020B0604030504040204" pitchFamily="34" charset="0"/>
              </a:rPr>
              <a:t>An old/naïve proposition: The cost of public financing is cheaper than the private financing (because the government borrowing rate is the lower, than private financing).</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ea typeface="Verdana" panose="020B0604030504040204" pitchFamily="34" charset="0"/>
                <a:cs typeface="Verdana" panose="020B0604030504040204" pitchFamily="34" charset="0"/>
              </a:rPr>
              <a:t>For simple jobs, when the</a:t>
            </a:r>
            <a:r>
              <a:rPr lang="en-GB" sz="1200" baseline="0" dirty="0" smtClean="0">
                <a:ea typeface="Verdana" panose="020B0604030504040204" pitchFamily="34" charset="0"/>
                <a:cs typeface="Verdana" panose="020B0604030504040204" pitchFamily="34" charset="0"/>
              </a:rPr>
              <a:t> risk exposure is low, like digging a single hole to lay a cable or changing a light bulb it matters little. It only matters for complex endeavours. </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Why is the onus on the cost of financing? Because in principle one can figure how much the plumber got paid or the electrician, but when you start including intermediates, construction</a:t>
            </a:r>
            <a:r>
              <a:rPr lang="en-GB" baseline="0" dirty="0" smtClean="0"/>
              <a:t> company to organize the subcontractors, investors to organize the contractors, and lenders to discipline the investors, then each put’s on his on level a financing risk premium for the money he invested and borrowed.</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You simply loose track of what is going on and all the public procurement authority can see in the end is the bill, which in principle should correspond to the works done/(labour and material) and the risk, that some surprises might happen to the guys in the delivery. Provided you have competition, everything should be fine and dandy.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We already knew that in infrastructure the pricing is not efficient, but the magnitude was underestimated and this is what this article is about. </a:t>
            </a:r>
            <a:endParaRPr lang="sl-SI" dirty="0"/>
          </a:p>
        </p:txBody>
      </p:sp>
      <p:sp>
        <p:nvSpPr>
          <p:cNvPr id="4" name="Slide Number Placeholder 3"/>
          <p:cNvSpPr>
            <a:spLocks noGrp="1"/>
          </p:cNvSpPr>
          <p:nvPr>
            <p:ph type="sldNum" sz="quarter" idx="10"/>
          </p:nvPr>
        </p:nvSpPr>
        <p:spPr/>
        <p:txBody>
          <a:bodyPr/>
          <a:lstStyle/>
          <a:p>
            <a:fld id="{E15190A2-B5F4-41D6-AD87-DC1ADAD6026C}"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0487" indent="0">
              <a:buNone/>
            </a:pPr>
            <a:r>
              <a:rPr lang="en-GB" sz="1400" b="1" dirty="0" smtClean="0"/>
              <a:t>Short</a:t>
            </a:r>
          </a:p>
          <a:p>
            <a:r>
              <a:rPr lang="en-GB" sz="1200" dirty="0" smtClean="0"/>
              <a:t>If you have competition, markets are reasonably complete and investors use all available past information, it is the best price anybody can get, including the taxpayer. No sustained abnormal profits are possible. </a:t>
            </a:r>
          </a:p>
          <a:p>
            <a:endParaRPr lang="en-GB" sz="1200" baseline="0" dirty="0" smtClean="0"/>
          </a:p>
          <a:p>
            <a:endParaRPr lang="en-GB" sz="1200" baseline="0" dirty="0" smtClean="0"/>
          </a:p>
          <a:p>
            <a:endParaRPr lang="en-GB" sz="1200" baseline="0" dirty="0" smtClean="0"/>
          </a:p>
          <a:p>
            <a:r>
              <a:rPr lang="en-GB" sz="1200" baseline="0" dirty="0" smtClean="0"/>
              <a:t>That the markets are complete basically means that on the capital market there is a security that represents each and every state of risk and return, every state of the world. In theory it means you could insure yourself against any event. More simplistically explained however it means there is technical means available that allows arbitrage. </a:t>
            </a:r>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4</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That</a:t>
            </a:r>
            <a:r>
              <a:rPr lang="en-GB" sz="1200" baseline="0" dirty="0" smtClean="0"/>
              <a:t> competition is a requirement is self evident so no further explanation is needed on that.</a:t>
            </a:r>
          </a:p>
          <a:p>
            <a:r>
              <a:rPr lang="en-GB" sz="1200" baseline="0" dirty="0" smtClean="0"/>
              <a:t>That the markets are complete basically means that on the capital market there is a security that represents each and every state of risk and return, every state of the world. In theory it means you could insure yourself against any event. More simplistically explained however it means there is technical means available that allows arbitrage. </a:t>
            </a:r>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5</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the future holds is shrouded in mist. Certainty stops with the</a:t>
            </a:r>
            <a:r>
              <a:rPr lang="en-US" baseline="0" dirty="0" smtClean="0"/>
              <a:t> fog. </a:t>
            </a:r>
            <a:r>
              <a:rPr lang="en-US" dirty="0" smtClean="0"/>
              <a:t>If</a:t>
            </a:r>
            <a:r>
              <a:rPr lang="en-US" baseline="0" dirty="0" smtClean="0"/>
              <a:t> you’re going 50 and you know the road is going straight you’re taking a risk. What conventional financial economic basically says is that people coming back from the fog will tell you that the road is straight. But it is not so simple… </a:t>
            </a:r>
            <a:r>
              <a:rPr lang="en-US" baseline="0" smtClean="0"/>
              <a:t>and in most cases it </a:t>
            </a:r>
            <a:r>
              <a:rPr lang="en-US" baseline="0" dirty="0" smtClean="0"/>
              <a:t>does </a:t>
            </a:r>
            <a:r>
              <a:rPr lang="en-US" baseline="0" smtClean="0"/>
              <a:t>not happen</a:t>
            </a:r>
            <a:r>
              <a:rPr lang="en-US" baseline="0" dirty="0" smtClean="0"/>
              <a:t>.</a:t>
            </a:r>
          </a:p>
          <a:p>
            <a:endParaRPr lang="en-US" baseline="0" dirty="0" smtClean="0"/>
          </a:p>
        </p:txBody>
      </p:sp>
      <p:sp>
        <p:nvSpPr>
          <p:cNvPr id="4" name="Slide Number Placeholder 3"/>
          <p:cNvSpPr>
            <a:spLocks noGrp="1"/>
          </p:cNvSpPr>
          <p:nvPr>
            <p:ph type="sldNum" sz="quarter" idx="10"/>
          </p:nvPr>
        </p:nvSpPr>
        <p:spPr/>
        <p:txBody>
          <a:bodyPr/>
          <a:lstStyle/>
          <a:p>
            <a:fld id="{661DC780-E1EC-450D-800C-9CFCE6B88153}" type="slidenum">
              <a:rPr lang="en-US" smtClean="0"/>
              <a:t>6</a:t>
            </a:fld>
            <a:endParaRPr lang="en-US"/>
          </a:p>
        </p:txBody>
      </p:sp>
    </p:spTree>
    <p:extLst>
      <p:ext uri="{BB962C8B-B14F-4D97-AF65-F5344CB8AC3E}">
        <p14:creationId xmlns:p14="http://schemas.microsoft.com/office/powerpoint/2010/main" val="29168657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The framework – the view of the world. CAPM</a:t>
            </a:r>
            <a:r>
              <a:rPr lang="en-GB" sz="1200" baseline="0" dirty="0" smtClean="0"/>
              <a:t> a tool. </a:t>
            </a:r>
            <a:endParaRPr lang="en-GB" sz="1200" dirty="0" smtClean="0"/>
          </a:p>
          <a:p>
            <a:endParaRPr lang="en-GB" sz="1200" dirty="0" smtClean="0"/>
          </a:p>
          <a:p>
            <a:r>
              <a:rPr lang="en-GB" sz="1200" dirty="0" smtClean="0"/>
              <a:t>In</a:t>
            </a:r>
            <a:r>
              <a:rPr lang="en-GB" sz="1200" baseline="0" dirty="0" smtClean="0"/>
              <a:t> the context of risk aversion – the shareholder of an investment fund may care little about the project specific risk of a particular project, but the manager responsible for it may not as his position/pay may depend on it.</a:t>
            </a:r>
          </a:p>
          <a:p>
            <a:endParaRPr lang="en-GB" sz="1200" baseline="0" dirty="0" smtClean="0"/>
          </a:p>
          <a:p>
            <a:r>
              <a:rPr lang="en-GB" sz="1200" baseline="0" dirty="0" smtClean="0"/>
              <a:t>Welfare economists have already convincingly demolished the idea that the premium the private financiers charge for systematic risk (equity premium) is somehow relevant to the taxpayer. I.e. it is a function of the fluctuations of the financial markets and have very little to do with actual systematic risk exposure of the tax payer. The inherent systematic risk for the taxpayer was estimated at a level of 0.15 % for UK (while the actual private premium is 6 %). </a:t>
            </a:r>
          </a:p>
          <a:p>
            <a:endParaRPr lang="en-GB" sz="1200" baseline="0" dirty="0" smtClean="0"/>
          </a:p>
          <a:p>
            <a:r>
              <a:rPr lang="en-GB" sz="1200" baseline="0" dirty="0" smtClean="0"/>
              <a:t>Nevertheless, they too thought that both the public and the private sector can diversify non-systematic risk equally well. </a:t>
            </a:r>
          </a:p>
          <a:p>
            <a:endParaRPr lang="en-GB" sz="1200" baseline="0" dirty="0" smtClean="0"/>
          </a:p>
          <a:p>
            <a:pPr marL="0" lvl="0" indent="0">
              <a:buNone/>
            </a:pPr>
            <a:r>
              <a:rPr lang="en-US" sz="1200" dirty="0" smtClean="0"/>
              <a:t>In theory risk that is diversifiable should be irrelevant for the investor. In practice investors apply a mark-up, depending of the </a:t>
            </a:r>
            <a:r>
              <a:rPr lang="en-US" sz="1200" u="sng" dirty="0" smtClean="0"/>
              <a:t>perceived</a:t>
            </a:r>
            <a:r>
              <a:rPr lang="en-US" sz="1200" dirty="0" smtClean="0"/>
              <a:t> riskiness of a specific project.</a:t>
            </a:r>
          </a:p>
          <a:p>
            <a:pPr marL="0" lvl="0" indent="0">
              <a:buNone/>
            </a:pPr>
            <a:endParaRPr lang="en-US" sz="1200" dirty="0" smtClean="0"/>
          </a:p>
          <a:p>
            <a:pPr marL="0" lvl="0" indent="0">
              <a:buNone/>
            </a:pPr>
            <a:r>
              <a:rPr lang="en-US" sz="1200" dirty="0" smtClean="0"/>
              <a:t>The mark-up for project specific risks and the premium for the systematic risk are both subject to behavioral aspects of investors and a vast body of research on </a:t>
            </a:r>
            <a:r>
              <a:rPr lang="en-US" sz="1200" b="1" dirty="0" smtClean="0"/>
              <a:t>decision-making under uncertainty (risk aversion, herding…).</a:t>
            </a:r>
          </a:p>
          <a:p>
            <a:endParaRPr lang="en-US" sz="1100" dirty="0" smtClean="0"/>
          </a:p>
          <a:p>
            <a:endParaRPr lang="en-GB" sz="1200" baseline="0" dirty="0" smtClean="0"/>
          </a:p>
          <a:p>
            <a:endParaRPr lang="en-GB" sz="1200" baseline="0" dirty="0" smtClean="0"/>
          </a:p>
          <a:p>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7</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dirty="0" smtClean="0"/>
              <a:t>Operations risk we skip,</a:t>
            </a:r>
            <a:r>
              <a:rPr lang="en-GB" sz="1200" baseline="0" dirty="0" smtClean="0"/>
              <a:t> because there is absolutely no data on that available. </a:t>
            </a:r>
          </a:p>
          <a:p>
            <a:r>
              <a:rPr lang="en-GB" sz="1200" baseline="0" dirty="0" smtClean="0"/>
              <a:t>Assumption I believe not problematic. Evidence is scarce so is good to use all there is.</a:t>
            </a:r>
          </a:p>
          <a:p>
            <a:endParaRPr lang="en-GB" sz="1200" baseline="0" dirty="0" smtClean="0"/>
          </a:p>
          <a:p>
            <a:r>
              <a:rPr lang="en-GB" sz="1200" baseline="0" dirty="0" smtClean="0"/>
              <a:t>Improper risk </a:t>
            </a:r>
            <a:r>
              <a:rPr lang="en-GB" sz="1200" baseline="0" dirty="0" err="1" smtClean="0"/>
              <a:t>assessmet</a:t>
            </a:r>
            <a:endParaRPr lang="en-GB" sz="1200" baseline="0" dirty="0" smtClean="0"/>
          </a:p>
          <a:p>
            <a:endParaRPr lang="en-GB" sz="1200" baseline="0" dirty="0" smtClean="0"/>
          </a:p>
          <a:p>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8</a:t>
            </a:fld>
            <a:endParaRPr lang="en-US"/>
          </a:p>
        </p:txBody>
      </p:sp>
    </p:spTree>
    <p:extLst>
      <p:ext uri="{BB962C8B-B14F-4D97-AF65-F5344CB8AC3E}">
        <p14:creationId xmlns:p14="http://schemas.microsoft.com/office/powerpoint/2010/main" val="1771183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dirty="0" smtClean="0"/>
              <a:t>Operations risk we skip</a:t>
            </a:r>
            <a:r>
              <a:rPr lang="en-GB" sz="1200" dirty="0" smtClean="0"/>
              <a:t>,</a:t>
            </a:r>
            <a:r>
              <a:rPr lang="en-GB" sz="1200" baseline="0" dirty="0" smtClean="0"/>
              <a:t> because there is absolutely no data on that available. </a:t>
            </a:r>
          </a:p>
          <a:p>
            <a:r>
              <a:rPr lang="en-GB" sz="1200" baseline="0" dirty="0" smtClean="0"/>
              <a:t>Assumption I believe not problematic. Evidence is scarce so is good to use all there is.</a:t>
            </a:r>
          </a:p>
          <a:p>
            <a:endParaRPr lang="en-GB" sz="1200" baseline="0" dirty="0" smtClean="0"/>
          </a:p>
          <a:p>
            <a:r>
              <a:rPr lang="en-US" sz="1200" dirty="0" smtClean="0"/>
              <a:t>Review of available empirical evidence in four pillars</a:t>
            </a:r>
            <a:endParaRPr lang="en-GB" sz="1200" dirty="0" smtClean="0"/>
          </a:p>
        </p:txBody>
      </p:sp>
      <p:sp>
        <p:nvSpPr>
          <p:cNvPr id="4" name="Slide Number Placeholder 3"/>
          <p:cNvSpPr>
            <a:spLocks noGrp="1"/>
          </p:cNvSpPr>
          <p:nvPr>
            <p:ph type="sldNum" sz="quarter" idx="10"/>
          </p:nvPr>
        </p:nvSpPr>
        <p:spPr/>
        <p:txBody>
          <a:bodyPr/>
          <a:lstStyle/>
          <a:p>
            <a:pPr>
              <a:defRPr/>
            </a:pPr>
            <a:fld id="{94A0A941-3809-4A7A-A63C-CD0F1050C051}" type="slidenum">
              <a:rPr lang="en-US" smtClean="0"/>
              <a:pPr>
                <a:defRPr/>
              </a:pPr>
              <a:t>9</a:t>
            </a:fld>
            <a:endParaRPr lang="en-US"/>
          </a:p>
        </p:txBody>
      </p:sp>
    </p:spTree>
    <p:extLst>
      <p:ext uri="{BB962C8B-B14F-4D97-AF65-F5344CB8AC3E}">
        <p14:creationId xmlns:p14="http://schemas.microsoft.com/office/powerpoint/2010/main" val="17711839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Rectangle 3"/>
          <p:cNvSpPr/>
          <p:nvPr/>
        </p:nvSpPr>
        <p:spPr>
          <a:xfrm>
            <a:off x="6805614" y="571501"/>
            <a:ext cx="1728787" cy="36513"/>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pic>
        <p:nvPicPr>
          <p:cNvPr id="5" name="Picture 13" descr="ITF_Logo_RGB.png"/>
          <p:cNvPicPr>
            <a:picLocks noChangeAspect="1"/>
          </p:cNvPicPr>
          <p:nvPr/>
        </p:nvPicPr>
        <p:blipFill>
          <a:blip r:embed="rId2"/>
          <a:srcRect/>
          <a:stretch>
            <a:fillRect/>
          </a:stretch>
        </p:blipFill>
        <p:spPr bwMode="auto">
          <a:xfrm>
            <a:off x="628652" y="385763"/>
            <a:ext cx="1687513" cy="374651"/>
          </a:xfrm>
          <a:prstGeom prst="rect">
            <a:avLst/>
          </a:prstGeom>
          <a:noFill/>
          <a:ln w="9525">
            <a:noFill/>
            <a:miter lim="800000"/>
            <a:headEnd/>
            <a:tailEnd/>
          </a:ln>
        </p:spPr>
      </p:pic>
      <p:sp>
        <p:nvSpPr>
          <p:cNvPr id="6" name="Rectangle 5"/>
          <p:cNvSpPr/>
          <p:nvPr/>
        </p:nvSpPr>
        <p:spPr>
          <a:xfrm>
            <a:off x="6805613" y="6286501"/>
            <a:ext cx="576262" cy="71439"/>
          </a:xfrm>
          <a:prstGeom prst="rect">
            <a:avLst/>
          </a:prstGeom>
          <a:solidFill>
            <a:srgbClr val="1C7CC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7" name="Rectangle 6"/>
          <p:cNvSpPr/>
          <p:nvPr/>
        </p:nvSpPr>
        <p:spPr bwMode="auto">
          <a:xfrm>
            <a:off x="7380289" y="6286501"/>
            <a:ext cx="579437" cy="71439"/>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8" name="Rectangle 7"/>
          <p:cNvSpPr/>
          <p:nvPr/>
        </p:nvSpPr>
        <p:spPr bwMode="auto">
          <a:xfrm>
            <a:off x="7958138" y="6286501"/>
            <a:ext cx="576262" cy="71439"/>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9" name="Rectangle 8"/>
          <p:cNvSpPr/>
          <p:nvPr/>
        </p:nvSpPr>
        <p:spPr>
          <a:xfrm>
            <a:off x="0" y="0"/>
            <a:ext cx="9144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0" name="Rectangle 9"/>
          <p:cNvSpPr/>
          <p:nvPr/>
        </p:nvSpPr>
        <p:spPr>
          <a:xfrm>
            <a:off x="252415" y="1295400"/>
            <a:ext cx="8632825" cy="4057651"/>
          </a:xfrm>
          <a:prstGeom prst="rect">
            <a:avLst/>
          </a:prstGeom>
          <a:solidFill>
            <a:srgbClr val="113D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276EBA"/>
              </a:solidFill>
              <a:ea typeface="ＭＳ Ｐゴシック" pitchFamily="-65" charset="-128"/>
            </a:endParaRPr>
          </a:p>
        </p:txBody>
      </p:sp>
      <p:sp>
        <p:nvSpPr>
          <p:cNvPr id="11" name="Rectangle 10"/>
          <p:cNvSpPr/>
          <p:nvPr/>
        </p:nvSpPr>
        <p:spPr>
          <a:xfrm>
            <a:off x="252415" y="1219200"/>
            <a:ext cx="8631237" cy="76200"/>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grpSp>
        <p:nvGrpSpPr>
          <p:cNvPr id="12" name="Group 1042"/>
          <p:cNvGrpSpPr>
            <a:grpSpLocks/>
          </p:cNvGrpSpPr>
          <p:nvPr/>
        </p:nvGrpSpPr>
        <p:grpSpPr bwMode="auto">
          <a:xfrm>
            <a:off x="7053265" y="5200651"/>
            <a:ext cx="1830387" cy="152400"/>
            <a:chOff x="3865" y="3276"/>
            <a:chExt cx="1731" cy="96"/>
          </a:xfrm>
        </p:grpSpPr>
        <p:sp>
          <p:nvSpPr>
            <p:cNvPr id="13" name="Rectangle 12"/>
            <p:cNvSpPr/>
            <p:nvPr/>
          </p:nvSpPr>
          <p:spPr>
            <a:xfrm>
              <a:off x="3865" y="3276"/>
              <a:ext cx="578" cy="96"/>
            </a:xfrm>
            <a:prstGeom prst="rect">
              <a:avLst/>
            </a:prstGeom>
            <a:solidFill>
              <a:srgbClr val="007DC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4" name="Rectangle 13"/>
            <p:cNvSpPr/>
            <p:nvPr/>
          </p:nvSpPr>
          <p:spPr bwMode="auto">
            <a:xfrm>
              <a:off x="4443" y="3276"/>
              <a:ext cx="580" cy="96"/>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5" name="Rectangle 14"/>
            <p:cNvSpPr/>
            <p:nvPr/>
          </p:nvSpPr>
          <p:spPr bwMode="auto">
            <a:xfrm>
              <a:off x="5023" y="3276"/>
              <a:ext cx="573" cy="96"/>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grpSp>
      <p:sp>
        <p:nvSpPr>
          <p:cNvPr id="16" name="Rectangle 15"/>
          <p:cNvSpPr/>
          <p:nvPr/>
        </p:nvSpPr>
        <p:spPr>
          <a:xfrm>
            <a:off x="7053265" y="5505452"/>
            <a:ext cx="1830387" cy="1179513"/>
          </a:xfrm>
          <a:prstGeom prst="rect">
            <a:avLst/>
          </a:prstGeom>
          <a:solidFill>
            <a:srgbClr val="193D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pic>
        <p:nvPicPr>
          <p:cNvPr id="17" name="Picture 24" descr="ITF_Logo_RGB.png"/>
          <p:cNvPicPr>
            <a:picLocks noChangeAspect="1"/>
          </p:cNvPicPr>
          <p:nvPr/>
        </p:nvPicPr>
        <p:blipFill>
          <a:blip r:embed="rId2"/>
          <a:srcRect/>
          <a:stretch>
            <a:fillRect/>
          </a:stretch>
        </p:blipFill>
        <p:spPr bwMode="auto">
          <a:xfrm>
            <a:off x="252415" y="228601"/>
            <a:ext cx="3252787" cy="723900"/>
          </a:xfrm>
          <a:prstGeom prst="rect">
            <a:avLst/>
          </a:prstGeom>
          <a:noFill/>
          <a:ln w="9525">
            <a:noFill/>
            <a:miter lim="800000"/>
            <a:headEnd/>
            <a:tailEnd/>
          </a:ln>
        </p:spPr>
      </p:pic>
      <p:pic>
        <p:nvPicPr>
          <p:cNvPr id="18" name="Picture 25" descr="OECD.png"/>
          <p:cNvPicPr>
            <a:picLocks noChangeAspect="1"/>
          </p:cNvPicPr>
          <p:nvPr/>
        </p:nvPicPr>
        <p:blipFill>
          <a:blip r:embed="rId3"/>
          <a:srcRect/>
          <a:stretch>
            <a:fillRect/>
          </a:stretch>
        </p:blipFill>
        <p:spPr bwMode="auto">
          <a:xfrm>
            <a:off x="298452" y="6018214"/>
            <a:ext cx="582613" cy="571500"/>
          </a:xfrm>
          <a:prstGeom prst="rect">
            <a:avLst/>
          </a:prstGeom>
          <a:noFill/>
          <a:ln w="9525">
            <a:noFill/>
            <a:miter lim="800000"/>
            <a:headEnd/>
            <a:tailEnd/>
          </a:ln>
        </p:spPr>
      </p:pic>
      <p:sp>
        <p:nvSpPr>
          <p:cNvPr id="2" name="Title 1"/>
          <p:cNvSpPr>
            <a:spLocks noGrp="1"/>
          </p:cNvSpPr>
          <p:nvPr>
            <p:ph type="ctrTitle"/>
          </p:nvPr>
        </p:nvSpPr>
        <p:spPr>
          <a:xfrm>
            <a:off x="609600" y="1725149"/>
            <a:ext cx="7162800" cy="1780051"/>
          </a:xfrm>
        </p:spPr>
        <p:txBody>
          <a:bodyPr>
            <a:normAutofit/>
          </a:bodyPr>
          <a:lstStyle>
            <a:lvl1pPr algn="l">
              <a:defRPr sz="3600" b="1">
                <a:solidFill>
                  <a:schemeClr val="bg1"/>
                </a:solidFill>
                <a:latin typeface="Verdana"/>
                <a:cs typeface="Verdana"/>
              </a:defRPr>
            </a:lvl1pPr>
          </a:lstStyle>
          <a:p>
            <a:r>
              <a:rPr lang="en-US" smtClean="0"/>
              <a:t>Click to edit Master title style</a:t>
            </a:r>
            <a:endParaRPr lang="en-US" dirty="0"/>
          </a:p>
        </p:txBody>
      </p:sp>
      <p:sp>
        <p:nvSpPr>
          <p:cNvPr id="3" name="Subtitle 2"/>
          <p:cNvSpPr>
            <a:spLocks noGrp="1"/>
          </p:cNvSpPr>
          <p:nvPr>
            <p:ph type="subTitle" idx="1"/>
          </p:nvPr>
        </p:nvSpPr>
        <p:spPr>
          <a:xfrm>
            <a:off x="609600" y="3505200"/>
            <a:ext cx="7162800" cy="1447800"/>
          </a:xfrm>
        </p:spPr>
        <p:txBody>
          <a:bodyPr>
            <a:normAutofit/>
          </a:bodyPr>
          <a:lstStyle>
            <a:lvl1pPr marL="0" indent="0" algn="l">
              <a:buNone/>
              <a:defRPr sz="1800">
                <a:solidFill>
                  <a:srgbClr val="FFFFFF"/>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bwMode="auto">
          <a:xfrm>
            <a:off x="628651" y="914400"/>
            <a:ext cx="7905750" cy="609600"/>
          </a:xfrm>
          <a:prstGeom prst="rect">
            <a:avLst/>
          </a:prstGeom>
          <a:noFill/>
          <a:ln w="9525">
            <a:noFill/>
            <a:miter lim="800000"/>
            <a:headEnd/>
            <a:tailEnd/>
          </a:ln>
        </p:spPr>
        <p:txBody>
          <a:bodyPr/>
          <a:lstStyle/>
          <a:p>
            <a:pPr lvl="0"/>
            <a:r>
              <a:rPr lang="en-US" smtClean="0"/>
              <a:t>Click to edit Master title style</a:t>
            </a:r>
            <a:endParaRPr lang="en-US"/>
          </a:p>
        </p:txBody>
      </p:sp>
      <p:sp>
        <p:nvSpPr>
          <p:cNvPr id="3" name="Content Placeholder 2"/>
          <p:cNvSpPr>
            <a:spLocks noGrp="1"/>
          </p:cNvSpPr>
          <p:nvPr>
            <p:ph idx="1"/>
          </p:nvPr>
        </p:nvSpPr>
        <p:spPr>
          <a:xfrm>
            <a:off x="628650" y="1600200"/>
            <a:ext cx="7905752"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6A723F69-95CC-409C-B841-AA43D95F9F8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Subtitle 2"/>
          <p:cNvSpPr>
            <a:spLocks noGrp="1"/>
          </p:cNvSpPr>
          <p:nvPr>
            <p:ph type="subTitle" idx="13"/>
          </p:nvPr>
        </p:nvSpPr>
        <p:spPr>
          <a:xfrm>
            <a:off x="628650" y="3429000"/>
            <a:ext cx="7905750" cy="1371600"/>
          </a:xfrm>
        </p:spPr>
        <p:txBody>
          <a:bodyPr>
            <a:normAutofit/>
          </a:bodyPr>
          <a:lstStyle>
            <a:lvl1pPr marL="0" indent="0" algn="l">
              <a:buNone/>
              <a:defRPr sz="1800">
                <a:solidFill>
                  <a:schemeClr val="tx1"/>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Title 1"/>
          <p:cNvSpPr>
            <a:spLocks noGrp="1"/>
          </p:cNvSpPr>
          <p:nvPr>
            <p:ph type="ctrTitle"/>
          </p:nvPr>
        </p:nvSpPr>
        <p:spPr>
          <a:xfrm>
            <a:off x="628650" y="1648949"/>
            <a:ext cx="7905750" cy="1780051"/>
          </a:xfrm>
        </p:spPr>
        <p:txBody>
          <a:bodyPr>
            <a:normAutofit/>
          </a:bodyPr>
          <a:lstStyle>
            <a:lvl1pPr algn="l">
              <a:defRPr sz="3600" b="1">
                <a:solidFill>
                  <a:srgbClr val="000000"/>
                </a:solidFill>
                <a:latin typeface="Verdana"/>
                <a:cs typeface="Verdana"/>
              </a:defRPr>
            </a:lvl1pPr>
          </a:lstStyle>
          <a:p>
            <a:r>
              <a:rPr lang="en-US" smtClean="0"/>
              <a:t>Click to edit Master title style</a:t>
            </a:r>
            <a:endParaRPr lang="en-US" dirty="0"/>
          </a:p>
        </p:txBody>
      </p:sp>
      <p:sp>
        <p:nvSpPr>
          <p:cNvPr id="4" name="Slide Number Placeholder 5"/>
          <p:cNvSpPr>
            <a:spLocks noGrp="1"/>
          </p:cNvSpPr>
          <p:nvPr>
            <p:ph type="sldNum" sz="quarter" idx="14"/>
          </p:nvPr>
        </p:nvSpPr>
        <p:spPr/>
        <p:txBody>
          <a:bodyPr/>
          <a:lstStyle>
            <a:lvl1pPr>
              <a:defRPr/>
            </a:lvl1pPr>
          </a:lstStyle>
          <a:p>
            <a:pPr>
              <a:defRPr/>
            </a:pPr>
            <a:fld id="{B4AD8A29-3588-4120-A962-63648EC733A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600202"/>
            <a:ext cx="3867150" cy="4571999"/>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1" y="1600200"/>
            <a:ext cx="3886200" cy="4572000"/>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fld id="{CBA9BE80-EC44-4307-B5BD-077B4ECE791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914400"/>
            <a:ext cx="7905750" cy="1300155"/>
          </a:xfrm>
        </p:spPr>
        <p:txBody>
          <a:bodyPr anchor="t"/>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93D1028B-E3EE-4DEC-B5E7-812C1583594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8FF471B2-35FD-4BB2-8739-81E7A9D4E42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Rectangle 3"/>
          <p:cNvSpPr/>
          <p:nvPr/>
        </p:nvSpPr>
        <p:spPr>
          <a:xfrm>
            <a:off x="6805614" y="571501"/>
            <a:ext cx="1728787" cy="36513"/>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pic>
        <p:nvPicPr>
          <p:cNvPr id="5" name="Picture 13" descr="ITF_Logo_RGB.png"/>
          <p:cNvPicPr>
            <a:picLocks noChangeAspect="1"/>
          </p:cNvPicPr>
          <p:nvPr/>
        </p:nvPicPr>
        <p:blipFill>
          <a:blip r:embed="rId2"/>
          <a:srcRect/>
          <a:stretch>
            <a:fillRect/>
          </a:stretch>
        </p:blipFill>
        <p:spPr bwMode="auto">
          <a:xfrm>
            <a:off x="628652" y="385763"/>
            <a:ext cx="1687513" cy="374651"/>
          </a:xfrm>
          <a:prstGeom prst="rect">
            <a:avLst/>
          </a:prstGeom>
          <a:noFill/>
          <a:ln w="9525">
            <a:noFill/>
            <a:miter lim="800000"/>
            <a:headEnd/>
            <a:tailEnd/>
          </a:ln>
        </p:spPr>
      </p:pic>
      <p:sp>
        <p:nvSpPr>
          <p:cNvPr id="6" name="Rectangle 5"/>
          <p:cNvSpPr/>
          <p:nvPr/>
        </p:nvSpPr>
        <p:spPr>
          <a:xfrm>
            <a:off x="6805613" y="6286501"/>
            <a:ext cx="576262" cy="71439"/>
          </a:xfrm>
          <a:prstGeom prst="rect">
            <a:avLst/>
          </a:prstGeom>
          <a:solidFill>
            <a:srgbClr val="1C7CC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7" name="Rectangle 6"/>
          <p:cNvSpPr/>
          <p:nvPr/>
        </p:nvSpPr>
        <p:spPr bwMode="auto">
          <a:xfrm>
            <a:off x="7380289" y="6286501"/>
            <a:ext cx="579437" cy="71439"/>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8" name="Rectangle 7"/>
          <p:cNvSpPr/>
          <p:nvPr/>
        </p:nvSpPr>
        <p:spPr bwMode="auto">
          <a:xfrm>
            <a:off x="7958138" y="6286501"/>
            <a:ext cx="576262" cy="71439"/>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9" name="Rectangle 8"/>
          <p:cNvSpPr/>
          <p:nvPr/>
        </p:nvSpPr>
        <p:spPr>
          <a:xfrm>
            <a:off x="0" y="0"/>
            <a:ext cx="9144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0" name="Rectangle 9"/>
          <p:cNvSpPr/>
          <p:nvPr/>
        </p:nvSpPr>
        <p:spPr>
          <a:xfrm>
            <a:off x="0" y="0"/>
            <a:ext cx="9144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1" name="Rectangle 10"/>
          <p:cNvSpPr/>
          <p:nvPr/>
        </p:nvSpPr>
        <p:spPr>
          <a:xfrm>
            <a:off x="252415" y="1295400"/>
            <a:ext cx="8632825" cy="4057651"/>
          </a:xfrm>
          <a:prstGeom prst="rect">
            <a:avLst/>
          </a:prstGeom>
          <a:solidFill>
            <a:srgbClr val="113D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276EBA"/>
              </a:solidFill>
              <a:ea typeface="ＭＳ Ｐゴシック" pitchFamily="-65" charset="-128"/>
            </a:endParaRPr>
          </a:p>
        </p:txBody>
      </p:sp>
      <p:sp>
        <p:nvSpPr>
          <p:cNvPr id="12" name="Rectangle 11"/>
          <p:cNvSpPr/>
          <p:nvPr/>
        </p:nvSpPr>
        <p:spPr>
          <a:xfrm>
            <a:off x="252415" y="1219200"/>
            <a:ext cx="8631237" cy="76200"/>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pic>
        <p:nvPicPr>
          <p:cNvPr id="13" name="Picture 18" descr="ITF_Logo_RGB.png"/>
          <p:cNvPicPr>
            <a:picLocks noChangeAspect="1"/>
          </p:cNvPicPr>
          <p:nvPr/>
        </p:nvPicPr>
        <p:blipFill>
          <a:blip r:embed="rId2"/>
          <a:srcRect/>
          <a:stretch>
            <a:fillRect/>
          </a:stretch>
        </p:blipFill>
        <p:spPr bwMode="auto">
          <a:xfrm>
            <a:off x="252415" y="228601"/>
            <a:ext cx="3252787" cy="723900"/>
          </a:xfrm>
          <a:prstGeom prst="rect">
            <a:avLst/>
          </a:prstGeom>
          <a:noFill/>
          <a:ln w="9525">
            <a:noFill/>
            <a:miter lim="800000"/>
            <a:headEnd/>
            <a:tailEnd/>
          </a:ln>
        </p:spPr>
      </p:pic>
      <p:pic>
        <p:nvPicPr>
          <p:cNvPr id="14" name="Picture 17" descr="OECD.png"/>
          <p:cNvPicPr>
            <a:picLocks noChangeAspect="1"/>
          </p:cNvPicPr>
          <p:nvPr/>
        </p:nvPicPr>
        <p:blipFill>
          <a:blip r:embed="rId3"/>
          <a:srcRect/>
          <a:stretch>
            <a:fillRect/>
          </a:stretch>
        </p:blipFill>
        <p:spPr bwMode="auto">
          <a:xfrm>
            <a:off x="298452" y="6018214"/>
            <a:ext cx="582613" cy="571500"/>
          </a:xfrm>
          <a:prstGeom prst="rect">
            <a:avLst/>
          </a:prstGeom>
          <a:noFill/>
          <a:ln w="9525">
            <a:noFill/>
            <a:miter lim="800000"/>
            <a:headEnd/>
            <a:tailEnd/>
          </a:ln>
        </p:spPr>
      </p:pic>
      <p:sp>
        <p:nvSpPr>
          <p:cNvPr id="15" name="Rectangle 14"/>
          <p:cNvSpPr/>
          <p:nvPr/>
        </p:nvSpPr>
        <p:spPr>
          <a:xfrm>
            <a:off x="7053265" y="5505452"/>
            <a:ext cx="1830387" cy="1179513"/>
          </a:xfrm>
          <a:prstGeom prst="rect">
            <a:avLst/>
          </a:prstGeom>
          <a:solidFill>
            <a:srgbClr val="193D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grpSp>
        <p:nvGrpSpPr>
          <p:cNvPr id="16" name="Group 19"/>
          <p:cNvGrpSpPr>
            <a:grpSpLocks/>
          </p:cNvGrpSpPr>
          <p:nvPr/>
        </p:nvGrpSpPr>
        <p:grpSpPr bwMode="auto">
          <a:xfrm>
            <a:off x="7053265" y="5200651"/>
            <a:ext cx="1830387" cy="152400"/>
            <a:chOff x="3865" y="3276"/>
            <a:chExt cx="1731" cy="96"/>
          </a:xfrm>
        </p:grpSpPr>
        <p:sp>
          <p:nvSpPr>
            <p:cNvPr id="17" name="Rectangle 16"/>
            <p:cNvSpPr/>
            <p:nvPr/>
          </p:nvSpPr>
          <p:spPr bwMode="auto">
            <a:xfrm>
              <a:off x="4443" y="3276"/>
              <a:ext cx="580" cy="96"/>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8" name="Rectangle 17"/>
            <p:cNvSpPr/>
            <p:nvPr/>
          </p:nvSpPr>
          <p:spPr bwMode="auto">
            <a:xfrm>
              <a:off x="5023" y="3276"/>
              <a:ext cx="573" cy="96"/>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sp>
          <p:nvSpPr>
            <p:cNvPr id="19" name="Rectangle 18"/>
            <p:cNvSpPr/>
            <p:nvPr/>
          </p:nvSpPr>
          <p:spPr>
            <a:xfrm>
              <a:off x="3865" y="3276"/>
              <a:ext cx="578" cy="96"/>
            </a:xfrm>
            <a:prstGeom prst="rect">
              <a:avLst/>
            </a:prstGeom>
            <a:solidFill>
              <a:srgbClr val="007DC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solidFill>
                  <a:srgbClr val="FFFFFF"/>
                </a:solidFill>
                <a:ea typeface="ＭＳ Ｐゴシック" pitchFamily="-65" charset="-128"/>
              </a:endParaRPr>
            </a:p>
          </p:txBody>
        </p:sp>
      </p:grpSp>
      <p:sp>
        <p:nvSpPr>
          <p:cNvPr id="22" name="Title 1"/>
          <p:cNvSpPr>
            <a:spLocks noGrp="1"/>
          </p:cNvSpPr>
          <p:nvPr>
            <p:ph type="ctrTitle"/>
          </p:nvPr>
        </p:nvSpPr>
        <p:spPr>
          <a:xfrm>
            <a:off x="609600" y="1725149"/>
            <a:ext cx="7924800" cy="1780051"/>
          </a:xfrm>
        </p:spPr>
        <p:txBody>
          <a:bodyPr>
            <a:normAutofit/>
          </a:bodyPr>
          <a:lstStyle>
            <a:lvl1pPr algn="l">
              <a:defRPr sz="3600" b="1">
                <a:solidFill>
                  <a:schemeClr val="bg1"/>
                </a:solidFill>
                <a:latin typeface="Verdana"/>
                <a:cs typeface="Verdana"/>
              </a:defRPr>
            </a:lvl1pPr>
          </a:lstStyle>
          <a:p>
            <a:r>
              <a:rPr lang="en-US" smtClean="0"/>
              <a:t>Click to edit Master title style</a:t>
            </a:r>
            <a:endParaRPr lang="en-US" dirty="0"/>
          </a:p>
        </p:txBody>
      </p:sp>
      <p:sp>
        <p:nvSpPr>
          <p:cNvPr id="23" name="Subtitle 2"/>
          <p:cNvSpPr>
            <a:spLocks noGrp="1"/>
          </p:cNvSpPr>
          <p:nvPr>
            <p:ph type="subTitle" idx="1"/>
          </p:nvPr>
        </p:nvSpPr>
        <p:spPr>
          <a:xfrm>
            <a:off x="609600" y="3505200"/>
            <a:ext cx="7924800" cy="1447800"/>
          </a:xfrm>
        </p:spPr>
        <p:txBody>
          <a:bodyPr>
            <a:normAutofit/>
          </a:bodyPr>
          <a:lstStyle>
            <a:lvl1pPr marL="0" indent="0" algn="l">
              <a:lnSpc>
                <a:spcPct val="100000"/>
              </a:lnSpc>
              <a:buNone/>
              <a:defRPr sz="1800">
                <a:solidFill>
                  <a:srgbClr val="FFFFFF"/>
                </a:solidFill>
                <a:latin typeface="Verdana"/>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914400"/>
            <a:ext cx="7905750" cy="609600"/>
          </a:xfrm>
          <a:prstGeom prst="rect">
            <a:avLst/>
          </a:prstGeom>
          <a:noFill/>
          <a:ln w="9525">
            <a:noFill/>
            <a:miter lim="800000"/>
            <a:headEnd/>
            <a:tailEnd/>
          </a:ln>
        </p:spPr>
        <p:txBody>
          <a:bodyPr vert="horz" wrap="square" lIns="0" tIns="0" rIns="0" bIns="72000" numCol="1" anchor="b"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28650" y="1600200"/>
            <a:ext cx="7905750" cy="4572000"/>
          </a:xfrm>
          <a:prstGeom prst="rect">
            <a:avLst/>
          </a:prstGeom>
          <a:noFill/>
          <a:ln w="9525">
            <a:noFill/>
            <a:miter lim="800000"/>
            <a:headEnd/>
            <a:tailEnd/>
          </a:ln>
        </p:spPr>
        <p:txBody>
          <a:bodyPr vert="horz" wrap="square" lIns="0" tIns="7200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8081965" y="112714"/>
            <a:ext cx="452437" cy="365125"/>
          </a:xfrm>
          <a:prstGeom prst="rect">
            <a:avLst/>
          </a:prstGeom>
        </p:spPr>
        <p:txBody>
          <a:bodyPr vert="horz" wrap="square" lIns="0" tIns="0" rIns="0" bIns="0" numCol="1" anchor="b" anchorCtr="0" compatLnSpc="1">
            <a:prstTxWarp prst="textNoShape">
              <a:avLst/>
            </a:prstTxWarp>
          </a:bodyPr>
          <a:lstStyle>
            <a:lvl1pPr algn="r">
              <a:defRPr sz="1000" smtClean="0">
                <a:solidFill>
                  <a:srgbClr val="898989"/>
                </a:solidFill>
                <a:latin typeface="Verdana" pitchFamily="-65" charset="0"/>
              </a:defRPr>
            </a:lvl1pPr>
          </a:lstStyle>
          <a:p>
            <a:pPr>
              <a:defRPr/>
            </a:pPr>
            <a:fld id="{53897892-1104-40F9-B3FC-0AFE946255E9}" type="slidenum">
              <a:rPr lang="en-US"/>
              <a:pPr>
                <a:defRPr/>
              </a:pPr>
              <a:t>‹#›</a:t>
            </a:fld>
            <a:endParaRPr lang="en-US"/>
          </a:p>
        </p:txBody>
      </p:sp>
      <p:sp>
        <p:nvSpPr>
          <p:cNvPr id="13" name="Rectangle 12"/>
          <p:cNvSpPr/>
          <p:nvPr/>
        </p:nvSpPr>
        <p:spPr>
          <a:xfrm>
            <a:off x="6805614" y="571501"/>
            <a:ext cx="1728787" cy="36513"/>
          </a:xfrm>
          <a:prstGeom prst="rect">
            <a:avLst/>
          </a:prstGeom>
          <a:solidFill>
            <a:srgbClr val="003E7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pic>
        <p:nvPicPr>
          <p:cNvPr id="1030" name="Picture 13" descr="ITF_Logo_RGB.png"/>
          <p:cNvPicPr>
            <a:picLocks noChangeAspect="1"/>
          </p:cNvPicPr>
          <p:nvPr/>
        </p:nvPicPr>
        <p:blipFill>
          <a:blip r:embed="rId9"/>
          <a:srcRect/>
          <a:stretch>
            <a:fillRect/>
          </a:stretch>
        </p:blipFill>
        <p:spPr bwMode="auto">
          <a:xfrm>
            <a:off x="628652" y="385763"/>
            <a:ext cx="1687513" cy="374651"/>
          </a:xfrm>
          <a:prstGeom prst="rect">
            <a:avLst/>
          </a:prstGeom>
          <a:noFill/>
          <a:ln w="9525">
            <a:noFill/>
            <a:miter lim="800000"/>
            <a:headEnd/>
            <a:tailEnd/>
          </a:ln>
        </p:spPr>
      </p:pic>
      <p:sp>
        <p:nvSpPr>
          <p:cNvPr id="8" name="Rectangle 7"/>
          <p:cNvSpPr/>
          <p:nvPr/>
        </p:nvSpPr>
        <p:spPr>
          <a:xfrm>
            <a:off x="6805613" y="6286501"/>
            <a:ext cx="576262" cy="71439"/>
          </a:xfrm>
          <a:prstGeom prst="rect">
            <a:avLst/>
          </a:prstGeom>
          <a:solidFill>
            <a:srgbClr val="1C7CC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sp>
        <p:nvSpPr>
          <p:cNvPr id="9" name="Rectangle 8"/>
          <p:cNvSpPr/>
          <p:nvPr/>
        </p:nvSpPr>
        <p:spPr bwMode="auto">
          <a:xfrm>
            <a:off x="7380289" y="6286501"/>
            <a:ext cx="579437" cy="71439"/>
          </a:xfrm>
          <a:prstGeom prst="rect">
            <a:avLst/>
          </a:prstGeom>
          <a:solidFill>
            <a:srgbClr val="7BC04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sp>
        <p:nvSpPr>
          <p:cNvPr id="10" name="Rectangle 9"/>
          <p:cNvSpPr/>
          <p:nvPr/>
        </p:nvSpPr>
        <p:spPr bwMode="auto">
          <a:xfrm>
            <a:off x="7958138" y="6286501"/>
            <a:ext cx="576262" cy="71439"/>
          </a:xfrm>
          <a:prstGeom prst="rect">
            <a:avLst/>
          </a:prstGeom>
          <a:solidFill>
            <a:srgbClr val="93959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ea typeface="ＭＳ Ｐゴシック" pitchFamily="-65" charset="-128"/>
            </a:endParaRPr>
          </a:p>
        </p:txBody>
      </p:sp>
    </p:spTree>
  </p:cSld>
  <p:clrMap bg1="lt1" tx1="dk1" bg2="lt2" tx2="dk2" accent1="accent1" accent2="accent2" accent3="accent3" accent4="accent4" accent5="accent5" accent6="accent6" hlink="hlink" folHlink="folHlink"/>
  <p:sldLayoutIdLst>
    <p:sldLayoutId id="2147483883" r:id="rId1"/>
    <p:sldLayoutId id="2147483878" r:id="rId2"/>
    <p:sldLayoutId id="2147483879" r:id="rId3"/>
    <p:sldLayoutId id="2147483880" r:id="rId4"/>
    <p:sldLayoutId id="2147483881" r:id="rId5"/>
    <p:sldLayoutId id="2147483882" r:id="rId6"/>
    <p:sldLayoutId id="2147483884" r:id="rId7"/>
  </p:sldLayoutIdLst>
  <p:hf hdr="0" dt="0"/>
  <p:txStyles>
    <p:titleStyle>
      <a:lvl1pPr algn="l" defTabSz="457200" rtl="0" eaLnBrk="1" fontAlgn="base" hangingPunct="1">
        <a:spcBef>
          <a:spcPct val="0"/>
        </a:spcBef>
        <a:spcAft>
          <a:spcPct val="0"/>
        </a:spcAft>
        <a:defRPr sz="2400" b="1" kern="1200">
          <a:solidFill>
            <a:schemeClr val="tx1"/>
          </a:solidFill>
          <a:latin typeface="Verdana"/>
          <a:ea typeface="ＭＳ Ｐゴシック" pitchFamily="-107" charset="-128"/>
          <a:cs typeface="ＭＳ Ｐゴシック" pitchFamily="-65" charset="-128"/>
        </a:defRPr>
      </a:lvl1pPr>
      <a:lvl2pPr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2pPr>
      <a:lvl3pPr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3pPr>
      <a:lvl4pPr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4pPr>
      <a:lvl5pPr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cs typeface="ＭＳ Ｐゴシック" pitchFamily="-65" charset="-128"/>
        </a:defRPr>
      </a:lvl5pPr>
      <a:lvl6pPr marL="4572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6pPr>
      <a:lvl7pPr marL="9144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7pPr>
      <a:lvl8pPr marL="13716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8pPr>
      <a:lvl9pPr marL="1828800" algn="l" defTabSz="457200" rtl="0" eaLnBrk="1" fontAlgn="base" hangingPunct="1">
        <a:spcBef>
          <a:spcPct val="0"/>
        </a:spcBef>
        <a:spcAft>
          <a:spcPct val="0"/>
        </a:spcAft>
        <a:defRPr sz="2400" b="1">
          <a:solidFill>
            <a:schemeClr val="tx1"/>
          </a:solidFill>
          <a:latin typeface="Verdana" pitchFamily="-107" charset="0"/>
          <a:ea typeface="ＭＳ Ｐゴシック" pitchFamily="-107" charset="-128"/>
        </a:defRPr>
      </a:lvl9pPr>
    </p:titleStyle>
    <p:bodyStyle>
      <a:lvl1pPr marL="269875" indent="-179388" algn="l" defTabSz="457200" rtl="0" eaLnBrk="1" fontAlgn="base" hangingPunct="1">
        <a:lnSpc>
          <a:spcPct val="120000"/>
        </a:lnSpc>
        <a:spcBef>
          <a:spcPct val="20000"/>
        </a:spcBef>
        <a:spcAft>
          <a:spcPct val="0"/>
        </a:spcAft>
        <a:buFont typeface="Arial" charset="0"/>
        <a:buChar char="•"/>
        <a:defRPr sz="3200" kern="1200">
          <a:solidFill>
            <a:schemeClr val="tx1"/>
          </a:solidFill>
          <a:latin typeface="Verdana"/>
          <a:ea typeface="ＭＳ Ｐゴシック" pitchFamily="-107" charset="-128"/>
          <a:cs typeface="ＭＳ Ｐゴシック" pitchFamily="-65" charset="-128"/>
        </a:defRPr>
      </a:lvl1pPr>
      <a:lvl2pPr marL="742950" indent="-179388" algn="l" defTabSz="457200" rtl="0" eaLnBrk="1" fontAlgn="base" hangingPunct="1">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2pPr>
      <a:lvl3pPr marL="1143000" indent="-179388" algn="l" defTabSz="457200" rtl="0" eaLnBrk="1" fontAlgn="base" hangingPunct="1">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3pPr>
      <a:lvl4pPr marL="1600200" indent="-179388" algn="l" defTabSz="457200" rtl="0" eaLnBrk="1" fontAlgn="base" hangingPunct="1">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4pPr>
      <a:lvl5pPr marL="2057400" indent="-179388" algn="l" defTabSz="457200" rtl="0" eaLnBrk="1" fontAlgn="base" hangingPunct="1">
        <a:lnSpc>
          <a:spcPct val="120000"/>
        </a:lnSpc>
        <a:spcBef>
          <a:spcPct val="20000"/>
        </a:spcBef>
        <a:spcAft>
          <a:spcPct val="0"/>
        </a:spcAft>
        <a:buFont typeface="Arial" charset="0"/>
        <a:buChar char="»"/>
        <a:defRPr sz="1600" kern="1200">
          <a:solidFill>
            <a:schemeClr val="tx1"/>
          </a:solidFill>
          <a:latin typeface="Verdana"/>
          <a:ea typeface="ＭＳ Ｐゴシック" pitchFamily="-107" charset="-128"/>
          <a:cs typeface="ＭＳ Ｐゴシック" pitchFamily="-65"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a:xfrm>
            <a:off x="609600" y="1725613"/>
            <a:ext cx="7924800" cy="1779587"/>
          </a:xfrm>
        </p:spPr>
        <p:txBody>
          <a:bodyPr anchor="ctr">
            <a:normAutofit/>
          </a:bodyPr>
          <a:lstStyle/>
          <a:p>
            <a:r>
              <a:rPr lang="en-US" sz="3200" noProof="0" dirty="0" smtClean="0"/>
              <a:t>Inefficiency of Risk </a:t>
            </a:r>
            <a:r>
              <a:rPr lang="en-US" sz="3200" dirty="0"/>
              <a:t>P</a:t>
            </a:r>
            <a:r>
              <a:rPr lang="en-US" sz="3200" noProof="0" dirty="0" smtClean="0"/>
              <a:t>ricing in Public-Private Partnerships</a:t>
            </a:r>
            <a:endParaRPr lang="en-GB" altLang="de-DE" sz="3200" noProof="0" dirty="0" smtClean="0">
              <a:latin typeface="Verdana" pitchFamily="-65" charset="0"/>
              <a:ea typeface="ＭＳ Ｐゴシック" pitchFamily="-65" charset="-128"/>
            </a:endParaRPr>
          </a:p>
        </p:txBody>
      </p:sp>
      <p:sp>
        <p:nvSpPr>
          <p:cNvPr id="8195" name="Subtitle 2"/>
          <p:cNvSpPr>
            <a:spLocks noGrp="1"/>
          </p:cNvSpPr>
          <p:nvPr>
            <p:ph type="subTitle" idx="1"/>
          </p:nvPr>
        </p:nvSpPr>
        <p:spPr>
          <a:xfrm>
            <a:off x="611785" y="3935152"/>
            <a:ext cx="7924800" cy="1150032"/>
          </a:xfrm>
        </p:spPr>
        <p:txBody>
          <a:bodyPr wrap="none">
            <a:normAutofit fontScale="92500" lnSpcReduction="10000"/>
          </a:bodyPr>
          <a:lstStyle/>
          <a:p>
            <a:pPr>
              <a:spcBef>
                <a:spcPts val="313"/>
              </a:spcBef>
            </a:pPr>
            <a:r>
              <a:rPr lang="en-GB" altLang="de-DE" dirty="0" smtClean="0">
                <a:latin typeface="Verdana" pitchFamily="-65" charset="0"/>
                <a:ea typeface="ＭＳ Ｐゴシック" pitchFamily="-65" charset="-128"/>
              </a:rPr>
              <a:t>Paris</a:t>
            </a:r>
            <a:r>
              <a:rPr lang="en-GB" altLang="de-DE" noProof="0" dirty="0" smtClean="0">
                <a:latin typeface="Verdana" pitchFamily="-65" charset="0"/>
                <a:ea typeface="ＭＳ Ｐゴシック" pitchFamily="-65" charset="-128"/>
              </a:rPr>
              <a:t>, June 2016</a:t>
            </a:r>
          </a:p>
          <a:p>
            <a:pPr>
              <a:spcBef>
                <a:spcPts val="313"/>
              </a:spcBef>
            </a:pPr>
            <a:endParaRPr lang="en-GB" altLang="de-DE" noProof="0" dirty="0" smtClean="0">
              <a:latin typeface="Verdana" pitchFamily="-65" charset="0"/>
              <a:ea typeface="ＭＳ Ｐゴシック" pitchFamily="-65" charset="-128"/>
            </a:endParaRPr>
          </a:p>
          <a:p>
            <a:pPr>
              <a:spcBef>
                <a:spcPts val="313"/>
              </a:spcBef>
            </a:pPr>
            <a:r>
              <a:rPr lang="en-GB" altLang="de-DE" noProof="0" dirty="0" smtClean="0">
                <a:latin typeface="Verdana" pitchFamily="-65" charset="0"/>
                <a:ea typeface="ＭＳ Ｐゴシック" pitchFamily="-65" charset="-128"/>
              </a:rPr>
              <a:t>Dejan </a:t>
            </a:r>
            <a:r>
              <a:rPr lang="en-GB" altLang="de-DE" noProof="0" dirty="0" err="1" smtClean="0">
                <a:latin typeface="Verdana" pitchFamily="-65" charset="0"/>
                <a:ea typeface="ＭＳ Ｐゴシック" pitchFamily="-65" charset="-128"/>
              </a:rPr>
              <a:t>Makov</a:t>
            </a:r>
            <a:r>
              <a:rPr lang="sl-SI" altLang="de-DE" noProof="0" dirty="0" smtClean="0">
                <a:latin typeface="Verdana" pitchFamily="-65" charset="0"/>
                <a:ea typeface="ＭＳ Ｐゴシック" pitchFamily="-65" charset="-128"/>
              </a:rPr>
              <a:t>šek</a:t>
            </a:r>
            <a:r>
              <a:rPr lang="en-GB" altLang="de-DE" noProof="0" dirty="0" smtClean="0">
                <a:latin typeface="Verdana" pitchFamily="-65" charset="0"/>
                <a:ea typeface="ＭＳ Ｐゴシック" pitchFamily="-65" charset="-128"/>
              </a:rPr>
              <a:t>, </a:t>
            </a:r>
            <a:r>
              <a:rPr lang="sl-SI" altLang="de-DE" noProof="0" dirty="0" smtClean="0">
                <a:latin typeface="Verdana" pitchFamily="-65" charset="0"/>
                <a:ea typeface="ＭＳ Ｐゴシック" pitchFamily="-65" charset="-128"/>
              </a:rPr>
              <a:t>Economist</a:t>
            </a:r>
            <a:r>
              <a:rPr lang="en-US" altLang="de-DE" noProof="0" smtClean="0">
                <a:latin typeface="Verdana" pitchFamily="-65" charset="0"/>
                <a:ea typeface="ＭＳ Ｐゴシック" pitchFamily="-65" charset="-128"/>
              </a:rPr>
              <a:t>/OECD-ITF</a:t>
            </a:r>
            <a:endParaRPr lang="en-US" altLang="de-DE" noProof="0" dirty="0" smtClean="0">
              <a:latin typeface="Verdana" pitchFamily="-65" charset="0"/>
              <a:ea typeface="ＭＳ Ｐゴシック" pitchFamily="-65" charset="-128"/>
            </a:endParaRPr>
          </a:p>
          <a:p>
            <a:pPr>
              <a:spcBef>
                <a:spcPts val="313"/>
              </a:spcBef>
            </a:pPr>
            <a:r>
              <a:rPr lang="en-US" altLang="de-DE" dirty="0" smtClean="0">
                <a:latin typeface="Verdana" pitchFamily="-65" charset="0"/>
                <a:ea typeface="ＭＳ Ｐゴシック" pitchFamily="-65" charset="-128"/>
              </a:rPr>
              <a:t>Marian Moszoro, Berkeley-Haas/US</a:t>
            </a:r>
            <a:endParaRPr lang="en-GB" altLang="de-DE" noProof="0" dirty="0" smtClean="0">
              <a:latin typeface="Verdana" pitchFamily="-65" charset="0"/>
              <a:ea typeface="ＭＳ Ｐゴシック" pitchFamily="-65" charset="-128"/>
            </a:endParaRPr>
          </a:p>
        </p:txBody>
      </p:sp>
    </p:spTree>
    <p:extLst>
      <p:ext uri="{BB962C8B-B14F-4D97-AF65-F5344CB8AC3E}">
        <p14:creationId xmlns:p14="http://schemas.microsoft.com/office/powerpoint/2010/main" val="11209170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905750" cy="1008112"/>
          </a:xfrm>
        </p:spPr>
        <p:txBody>
          <a:bodyPr/>
          <a:lstStyle/>
          <a:p>
            <a:pPr>
              <a:spcBef>
                <a:spcPts val="0"/>
              </a:spcBef>
              <a:defRPr/>
            </a:pPr>
            <a:r>
              <a:rPr lang="en-US" dirty="0" smtClean="0">
                <a:solidFill>
                  <a:srgbClr val="1754AD"/>
                </a:solidFill>
              </a:rPr>
              <a:t>Evidence review (1)</a:t>
            </a:r>
            <a:endParaRPr lang="en-US" dirty="0">
              <a:solidFill>
                <a:srgbClr val="1754AD"/>
              </a:solidFill>
            </a:endParaRPr>
          </a:p>
        </p:txBody>
      </p:sp>
      <p:sp>
        <p:nvSpPr>
          <p:cNvPr id="3" name="Content Placeholder 2"/>
          <p:cNvSpPr>
            <a:spLocks noGrp="1"/>
          </p:cNvSpPr>
          <p:nvPr>
            <p:ph idx="1"/>
          </p:nvPr>
        </p:nvSpPr>
        <p:spPr>
          <a:xfrm>
            <a:off x="628650" y="1412776"/>
            <a:ext cx="7905752" cy="4572000"/>
          </a:xfrm>
        </p:spPr>
        <p:txBody>
          <a:bodyPr/>
          <a:lstStyle/>
          <a:p>
            <a:pPr marL="90487" indent="0">
              <a:buNone/>
            </a:pPr>
            <a:r>
              <a:rPr lang="en-US" sz="2000" b="1" dirty="0" smtClean="0"/>
              <a:t>What is the availability of risk related </a:t>
            </a:r>
            <a:r>
              <a:rPr lang="en-US" sz="2000" b="1" dirty="0"/>
              <a:t>i</a:t>
            </a:r>
            <a:r>
              <a:rPr lang="en-US" sz="2000" b="1" dirty="0" smtClean="0"/>
              <a:t>nformation (uncertainty)?</a:t>
            </a:r>
          </a:p>
          <a:p>
            <a:r>
              <a:rPr lang="en-US" sz="2000" dirty="0" smtClean="0"/>
              <a:t>Good in lending</a:t>
            </a:r>
          </a:p>
          <a:p>
            <a:r>
              <a:rPr lang="en-US" sz="2000" dirty="0"/>
              <a:t>P</a:t>
            </a:r>
            <a:r>
              <a:rPr lang="en-US" sz="2000" dirty="0" smtClean="0"/>
              <a:t>oor/informed guessing at many levels (investors, traffic forecasting, construction cost estimation, no data on operation performance) </a:t>
            </a:r>
          </a:p>
          <a:p>
            <a:pPr marL="90487" indent="0">
              <a:buNone/>
            </a:pPr>
            <a:endParaRPr lang="en-US" sz="2000" b="1" dirty="0" smtClean="0"/>
          </a:p>
          <a:p>
            <a:pPr marL="90487" indent="0">
              <a:buNone/>
            </a:pPr>
            <a:r>
              <a:rPr lang="en-US" sz="2000" b="1" dirty="0" smtClean="0"/>
              <a:t>Is </a:t>
            </a:r>
            <a:r>
              <a:rPr lang="en-US" sz="2000" b="1" dirty="0"/>
              <a:t>there direct evidence of above average returns?</a:t>
            </a:r>
          </a:p>
          <a:p>
            <a:r>
              <a:rPr lang="en-US" sz="2000" dirty="0"/>
              <a:t>Several UK case </a:t>
            </a:r>
            <a:r>
              <a:rPr lang="en-US" sz="2000" dirty="0" smtClean="0"/>
              <a:t>studies—IRR’s </a:t>
            </a:r>
            <a:r>
              <a:rPr lang="en-US" sz="2000" dirty="0"/>
              <a:t>were much higher ex-post than those agreed at financial close </a:t>
            </a:r>
          </a:p>
          <a:p>
            <a:endParaRPr lang="en-US" sz="2000" dirty="0" smtClean="0"/>
          </a:p>
          <a:p>
            <a:pPr marL="90487" indent="0">
              <a:buNone/>
            </a:pPr>
            <a:endParaRPr lang="en-US" sz="1600" b="1" dirty="0" smtClean="0"/>
          </a:p>
          <a:p>
            <a:endParaRPr lang="en-US" sz="1600" dirty="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10</a:t>
            </a:fld>
            <a:endParaRPr lang="en-US"/>
          </a:p>
        </p:txBody>
      </p:sp>
    </p:spTree>
    <p:extLst>
      <p:ext uri="{BB962C8B-B14F-4D97-AF65-F5344CB8AC3E}">
        <p14:creationId xmlns:p14="http://schemas.microsoft.com/office/powerpoint/2010/main" val="21816279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905750" cy="1008112"/>
          </a:xfrm>
        </p:spPr>
        <p:txBody>
          <a:bodyPr/>
          <a:lstStyle/>
          <a:p>
            <a:pPr>
              <a:spcBef>
                <a:spcPts val="0"/>
              </a:spcBef>
              <a:defRPr/>
            </a:pPr>
            <a:r>
              <a:rPr lang="en-US" dirty="0">
                <a:solidFill>
                  <a:srgbClr val="1754AD"/>
                </a:solidFill>
              </a:rPr>
              <a:t>The evidence </a:t>
            </a:r>
            <a:r>
              <a:rPr lang="en-US" dirty="0" smtClean="0">
                <a:solidFill>
                  <a:srgbClr val="1754AD"/>
                </a:solidFill>
              </a:rPr>
              <a:t>review (2)</a:t>
            </a:r>
            <a:endParaRPr lang="en-US" dirty="0">
              <a:solidFill>
                <a:srgbClr val="1754AD"/>
              </a:solidFill>
            </a:endParaRPr>
          </a:p>
        </p:txBody>
      </p:sp>
      <p:sp>
        <p:nvSpPr>
          <p:cNvPr id="3" name="Content Placeholder 2"/>
          <p:cNvSpPr>
            <a:spLocks noGrp="1"/>
          </p:cNvSpPr>
          <p:nvPr>
            <p:ph idx="1"/>
          </p:nvPr>
        </p:nvSpPr>
        <p:spPr>
          <a:xfrm>
            <a:off x="628650" y="1412776"/>
            <a:ext cx="7905752" cy="4572000"/>
          </a:xfrm>
        </p:spPr>
        <p:txBody>
          <a:bodyPr/>
          <a:lstStyle/>
          <a:p>
            <a:pPr marL="90487" indent="0">
              <a:buNone/>
            </a:pPr>
            <a:r>
              <a:rPr lang="en-US" sz="2000" b="1" dirty="0" smtClean="0"/>
              <a:t>Is there indirect evidence of systematic errors?</a:t>
            </a:r>
            <a:endParaRPr lang="en-US" sz="2000" b="1" dirty="0"/>
          </a:p>
          <a:p>
            <a:r>
              <a:rPr lang="en-US" sz="2000" dirty="0"/>
              <a:t>Demand </a:t>
            </a:r>
            <a:r>
              <a:rPr lang="en-US" sz="2000" dirty="0" smtClean="0"/>
              <a:t>risk: Presence of systematic demand shortfalls in PPP toll projects on average </a:t>
            </a:r>
          </a:p>
          <a:p>
            <a:endParaRPr lang="en-US" sz="2000" dirty="0"/>
          </a:p>
          <a:p>
            <a:pPr indent="0">
              <a:buNone/>
              <a:tabLst>
                <a:tab pos="269875" algn="l"/>
              </a:tabLst>
            </a:pPr>
            <a:r>
              <a:rPr lang="en-US" sz="2000" dirty="0" smtClean="0"/>
              <a:t>Interpretation:</a:t>
            </a:r>
          </a:p>
          <a:p>
            <a:pPr marL="720725" indent="-269875">
              <a:buFont typeface="Wingdings" panose="05000000000000000000" pitchFamily="2" charset="2"/>
              <a:buChar char="Ø"/>
            </a:pPr>
            <a:r>
              <a:rPr lang="en-US" sz="2000" dirty="0" smtClean="0"/>
              <a:t>“Dumb </a:t>
            </a:r>
            <a:r>
              <a:rPr lang="en-US" sz="2000" dirty="0"/>
              <a:t>money”/“winners curse”? </a:t>
            </a:r>
          </a:p>
          <a:p>
            <a:pPr marL="450850" indent="0">
              <a:buNone/>
            </a:pPr>
            <a:r>
              <a:rPr lang="en-US" sz="2000" dirty="0"/>
              <a:t>	</a:t>
            </a:r>
            <a:r>
              <a:rPr lang="en-US" sz="2000" dirty="0" smtClean="0"/>
              <a:t>(difficult to accept persistence)</a:t>
            </a:r>
          </a:p>
          <a:p>
            <a:pPr marL="720725" indent="-269875">
              <a:buFont typeface="Wingdings" panose="05000000000000000000" pitchFamily="2" charset="2"/>
              <a:buChar char="Ø"/>
            </a:pPr>
            <a:r>
              <a:rPr lang="en-US" sz="2000" dirty="0"/>
              <a:t>Alternatives</a:t>
            </a:r>
            <a:r>
              <a:rPr lang="en-US" sz="2000" dirty="0" smtClean="0"/>
              <a:t>?</a:t>
            </a:r>
          </a:p>
          <a:p>
            <a:pPr marL="450850" indent="0">
              <a:buNone/>
            </a:pPr>
            <a:r>
              <a:rPr lang="en-US" sz="2000" dirty="0" smtClean="0"/>
              <a:t>(strategic behavior)</a:t>
            </a:r>
            <a:endParaRPr lang="en-US" sz="2000" dirty="0"/>
          </a:p>
          <a:p>
            <a:endParaRPr lang="en-US" sz="1600" dirty="0"/>
          </a:p>
          <a:p>
            <a:endParaRPr lang="en-US" sz="1600" dirty="0" smtClean="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11</a:t>
            </a:fld>
            <a:endParaRPr lang="en-US"/>
          </a:p>
        </p:txBody>
      </p:sp>
    </p:spTree>
    <p:extLst>
      <p:ext uri="{BB962C8B-B14F-4D97-AF65-F5344CB8AC3E}">
        <p14:creationId xmlns:p14="http://schemas.microsoft.com/office/powerpoint/2010/main" val="10690125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905750" cy="1008112"/>
          </a:xfrm>
        </p:spPr>
        <p:txBody>
          <a:bodyPr/>
          <a:lstStyle/>
          <a:p>
            <a:pPr>
              <a:spcBef>
                <a:spcPts val="0"/>
              </a:spcBef>
              <a:defRPr/>
            </a:pPr>
            <a:r>
              <a:rPr lang="en-US" dirty="0">
                <a:solidFill>
                  <a:srgbClr val="1754AD"/>
                </a:solidFill>
              </a:rPr>
              <a:t>The evidence </a:t>
            </a:r>
            <a:r>
              <a:rPr lang="en-US" dirty="0" smtClean="0">
                <a:solidFill>
                  <a:srgbClr val="1754AD"/>
                </a:solidFill>
              </a:rPr>
              <a:t>review (3)</a:t>
            </a:r>
            <a:endParaRPr lang="en-US" dirty="0">
              <a:solidFill>
                <a:srgbClr val="1754AD"/>
              </a:solidFill>
            </a:endParaRPr>
          </a:p>
        </p:txBody>
      </p:sp>
      <p:sp>
        <p:nvSpPr>
          <p:cNvPr id="3" name="Content Placeholder 2"/>
          <p:cNvSpPr>
            <a:spLocks noGrp="1"/>
          </p:cNvSpPr>
          <p:nvPr>
            <p:ph idx="1"/>
          </p:nvPr>
        </p:nvSpPr>
        <p:spPr>
          <a:xfrm>
            <a:off x="628650" y="1412776"/>
            <a:ext cx="7905752" cy="4572000"/>
          </a:xfrm>
        </p:spPr>
        <p:txBody>
          <a:bodyPr/>
          <a:lstStyle/>
          <a:p>
            <a:pPr marL="90487" indent="0">
              <a:buNone/>
            </a:pPr>
            <a:r>
              <a:rPr lang="en-US" sz="2000" b="1" dirty="0"/>
              <a:t>Is there indirect evidence of systematic errors?</a:t>
            </a:r>
          </a:p>
          <a:p>
            <a:r>
              <a:rPr lang="en-US" sz="2000" dirty="0" smtClean="0"/>
              <a:t>Construction risk: risk premium in roads above ex-post risk (+20% in EU; +60% in the US), LCC does not explain diff.)</a:t>
            </a:r>
          </a:p>
          <a:p>
            <a:endParaRPr lang="en-US" sz="1600" dirty="0"/>
          </a:p>
          <a:p>
            <a:endParaRPr lang="en-US" sz="1600" dirty="0" smtClean="0"/>
          </a:p>
          <a:p>
            <a:endParaRPr lang="en-US" sz="1600" dirty="0"/>
          </a:p>
          <a:p>
            <a:endParaRPr lang="en-US" sz="1600" dirty="0" smtClean="0"/>
          </a:p>
          <a:p>
            <a:endParaRPr lang="en-US" sz="1600" dirty="0" smtClean="0"/>
          </a:p>
          <a:p>
            <a:endParaRPr lang="en-US" sz="1600" dirty="0" smtClean="0"/>
          </a:p>
          <a:p>
            <a:pPr marL="90487" indent="0">
              <a:buNone/>
            </a:pPr>
            <a:endParaRPr lang="en-US" sz="1600" b="1" dirty="0" smtClean="0"/>
          </a:p>
          <a:p>
            <a:pPr marL="90487" indent="0">
              <a:buNone/>
            </a:pPr>
            <a:endParaRPr lang="en-US" sz="2000" b="1" dirty="0" smtClean="0"/>
          </a:p>
          <a:p>
            <a:pPr marL="90487" indent="0">
              <a:buNone/>
            </a:pPr>
            <a:r>
              <a:rPr lang="en-US" sz="2000" b="1" dirty="0" smtClean="0"/>
              <a:t>Risk </a:t>
            </a:r>
            <a:r>
              <a:rPr lang="en-US" sz="2000" b="1" dirty="0"/>
              <a:t>transfer </a:t>
            </a:r>
            <a:r>
              <a:rPr lang="en-US" sz="2000" b="1" dirty="0" smtClean="0"/>
              <a:t>impact on affect comp. for the contract? </a:t>
            </a:r>
          </a:p>
          <a:p>
            <a:r>
              <a:rPr lang="en-US" sz="2000" dirty="0" smtClean="0"/>
              <a:t>Negative/self-selection </a:t>
            </a:r>
            <a:r>
              <a:rPr lang="en-US" sz="2000" dirty="0"/>
              <a:t>(few studies).</a:t>
            </a:r>
          </a:p>
          <a:p>
            <a:pPr marL="90487" lvl="0" indent="0">
              <a:buNone/>
            </a:pPr>
            <a:endParaRPr lang="en-US" sz="1400" dirty="0" smtClean="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12</a:t>
            </a:fld>
            <a:endParaRPr lang="en-US"/>
          </a:p>
        </p:txBody>
      </p:sp>
      <p:grpSp>
        <p:nvGrpSpPr>
          <p:cNvPr id="21" name="Group 20"/>
          <p:cNvGrpSpPr/>
          <p:nvPr/>
        </p:nvGrpSpPr>
        <p:grpSpPr>
          <a:xfrm>
            <a:off x="846011" y="2758419"/>
            <a:ext cx="6462293" cy="2398773"/>
            <a:chOff x="1225887" y="2950032"/>
            <a:chExt cx="6462293" cy="2398773"/>
          </a:xfrm>
        </p:grpSpPr>
        <p:sp>
          <p:nvSpPr>
            <p:cNvPr id="6" name="Rectangle 5"/>
            <p:cNvSpPr/>
            <p:nvPr/>
          </p:nvSpPr>
          <p:spPr>
            <a:xfrm>
              <a:off x="1225887" y="3654641"/>
              <a:ext cx="3240360" cy="288000"/>
            </a:xfrm>
            <a:prstGeom prst="rect">
              <a:avLst/>
            </a:prstGeom>
            <a:solidFill>
              <a:srgbClr val="113D7E">
                <a:alpha val="75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Calibri" pitchFamily="34" charset="0"/>
                </a:rPr>
                <a:t>Traditional procurement</a:t>
              </a:r>
            </a:p>
          </p:txBody>
        </p:sp>
        <p:sp>
          <p:nvSpPr>
            <p:cNvPr id="7" name="Rectangle 6"/>
            <p:cNvSpPr/>
            <p:nvPr/>
          </p:nvSpPr>
          <p:spPr>
            <a:xfrm>
              <a:off x="4466247" y="3654641"/>
              <a:ext cx="720080" cy="288000"/>
            </a:xfrm>
            <a:prstGeom prst="rect">
              <a:avLst/>
            </a:prstGeom>
            <a:solidFill>
              <a:schemeClr val="accent3">
                <a:lumMod val="40000"/>
                <a:lumOff val="60000"/>
                <a:alpha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Calibri" pitchFamily="34" charset="0"/>
              </a:endParaRPr>
            </a:p>
          </p:txBody>
        </p:sp>
        <p:sp>
          <p:nvSpPr>
            <p:cNvPr id="8" name="Rectangle 7"/>
            <p:cNvSpPr/>
            <p:nvPr/>
          </p:nvSpPr>
          <p:spPr>
            <a:xfrm>
              <a:off x="1225887" y="4600410"/>
              <a:ext cx="5472608" cy="288032"/>
            </a:xfrm>
            <a:prstGeom prst="rect">
              <a:avLst/>
            </a:prstGeom>
            <a:solidFill>
              <a:schemeClr val="accent3">
                <a:lumMod val="75000"/>
                <a:alpha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Calibri" pitchFamily="34" charset="0"/>
                </a:rPr>
                <a:t>Public-Private Partnership</a:t>
              </a:r>
            </a:p>
          </p:txBody>
        </p:sp>
        <p:sp>
          <p:nvSpPr>
            <p:cNvPr id="9" name="Rectangle 8"/>
            <p:cNvSpPr/>
            <p:nvPr/>
          </p:nvSpPr>
          <p:spPr>
            <a:xfrm>
              <a:off x="6698495" y="4600410"/>
              <a:ext cx="144016" cy="288032"/>
            </a:xfrm>
            <a:prstGeom prst="rect">
              <a:avLst/>
            </a:prstGeom>
            <a:solidFill>
              <a:srgbClr val="FFC000">
                <a:alpha val="8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Calibri" pitchFamily="34" charset="0"/>
              </a:endParaRPr>
            </a:p>
          </p:txBody>
        </p:sp>
        <p:cxnSp>
          <p:nvCxnSpPr>
            <p:cNvPr id="10" name="Straight Arrow Connector 9"/>
            <p:cNvCxnSpPr/>
            <p:nvPr/>
          </p:nvCxnSpPr>
          <p:spPr>
            <a:xfrm>
              <a:off x="1225887" y="4960450"/>
              <a:ext cx="5904656" cy="0"/>
            </a:xfrm>
            <a:prstGeom prst="straightConnector1">
              <a:avLst/>
            </a:prstGeom>
            <a:ln w="19050">
              <a:tailEnd type="triangle"/>
            </a:ln>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6266447" y="5010251"/>
              <a:ext cx="1421733" cy="338554"/>
            </a:xfrm>
            <a:prstGeom prst="rect">
              <a:avLst/>
            </a:prstGeom>
            <a:noFill/>
          </p:spPr>
          <p:txBody>
            <a:bodyPr wrap="square" rtlCol="0">
              <a:spAutoFit/>
            </a:bodyPr>
            <a:lstStyle/>
            <a:p>
              <a:r>
                <a:rPr lang="en-US" sz="1600" dirty="0" smtClean="0"/>
                <a:t>Total cost</a:t>
              </a:r>
              <a:endParaRPr lang="en-US" sz="1600" dirty="0"/>
            </a:p>
          </p:txBody>
        </p:sp>
        <p:sp>
          <p:nvSpPr>
            <p:cNvPr id="12" name="TextBox 11"/>
            <p:cNvSpPr txBox="1"/>
            <p:nvPr/>
          </p:nvSpPr>
          <p:spPr>
            <a:xfrm>
              <a:off x="4497434" y="4168177"/>
              <a:ext cx="1224135" cy="307777"/>
            </a:xfrm>
            <a:prstGeom prst="rect">
              <a:avLst/>
            </a:prstGeom>
            <a:noFill/>
          </p:spPr>
          <p:txBody>
            <a:bodyPr wrap="square" rtlCol="0">
              <a:spAutoFit/>
            </a:bodyPr>
            <a:lstStyle/>
            <a:p>
              <a:r>
                <a:rPr lang="en-US" sz="1400" dirty="0" smtClean="0"/>
                <a:t>Cost overrun</a:t>
              </a:r>
              <a:endParaRPr lang="en-US" sz="1400" dirty="0"/>
            </a:p>
          </p:txBody>
        </p:sp>
        <p:sp>
          <p:nvSpPr>
            <p:cNvPr id="13" name="Right Brace 12"/>
            <p:cNvSpPr/>
            <p:nvPr/>
          </p:nvSpPr>
          <p:spPr>
            <a:xfrm rot="16200000">
              <a:off x="5913334" y="2725464"/>
              <a:ext cx="216024" cy="1642330"/>
            </a:xfrm>
            <a:prstGeom prst="rightBrace">
              <a:avLst/>
            </a:prstGeom>
            <a:ln w="12700"/>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cxnSp>
          <p:nvCxnSpPr>
            <p:cNvPr id="14" name="Straight Connector 13"/>
            <p:cNvCxnSpPr/>
            <p:nvPr/>
          </p:nvCxnSpPr>
          <p:spPr>
            <a:xfrm>
              <a:off x="6841142" y="3664306"/>
              <a:ext cx="0" cy="920569"/>
            </a:xfrm>
            <a:prstGeom prst="line">
              <a:avLst/>
            </a:prstGeom>
            <a:ln w="12700">
              <a:prstDash val="dash"/>
            </a:ln>
          </p:spPr>
          <p:style>
            <a:lnRef idx="2">
              <a:schemeClr val="dk1"/>
            </a:lnRef>
            <a:fillRef idx="0">
              <a:schemeClr val="dk1"/>
            </a:fillRef>
            <a:effectRef idx="1">
              <a:schemeClr val="dk1"/>
            </a:effectRef>
            <a:fontRef idx="minor">
              <a:schemeClr val="tx1"/>
            </a:fontRef>
          </p:style>
        </p:cxnSp>
        <p:cxnSp>
          <p:nvCxnSpPr>
            <p:cNvPr id="15" name="Straight Arrow Connector 14"/>
            <p:cNvCxnSpPr>
              <a:endCxn id="7" idx="2"/>
            </p:cNvCxnSpPr>
            <p:nvPr/>
          </p:nvCxnSpPr>
          <p:spPr>
            <a:xfrm flipV="1">
              <a:off x="4826287" y="3942641"/>
              <a:ext cx="0" cy="287880"/>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p:cNvCxnSpPr>
              <a:stCxn id="12" idx="3"/>
              <a:endCxn id="9" idx="0"/>
            </p:cNvCxnSpPr>
            <p:nvPr/>
          </p:nvCxnSpPr>
          <p:spPr>
            <a:xfrm>
              <a:off x="5721569" y="4322066"/>
              <a:ext cx="1048934" cy="278344"/>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sp>
          <p:nvSpPr>
            <p:cNvPr id="17" name="TextBox 16"/>
            <p:cNvSpPr txBox="1"/>
            <p:nvPr/>
          </p:nvSpPr>
          <p:spPr>
            <a:xfrm>
              <a:off x="1596424" y="4120811"/>
              <a:ext cx="2221751" cy="307777"/>
            </a:xfrm>
            <a:prstGeom prst="rect">
              <a:avLst/>
            </a:prstGeom>
            <a:noFill/>
          </p:spPr>
          <p:txBody>
            <a:bodyPr wrap="square" rtlCol="0">
              <a:spAutoFit/>
            </a:bodyPr>
            <a:lstStyle/>
            <a:p>
              <a:r>
                <a:rPr lang="en-US" sz="1400" dirty="0" smtClean="0"/>
                <a:t>Cost at contract signature</a:t>
              </a:r>
              <a:endParaRPr lang="en-US" sz="1400" dirty="0"/>
            </a:p>
          </p:txBody>
        </p:sp>
        <p:cxnSp>
          <p:nvCxnSpPr>
            <p:cNvPr id="18" name="Straight Arrow Connector 17"/>
            <p:cNvCxnSpPr/>
            <p:nvPr/>
          </p:nvCxnSpPr>
          <p:spPr>
            <a:xfrm flipV="1">
              <a:off x="2697636" y="3952338"/>
              <a:ext cx="0" cy="215839"/>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2697636" y="4369917"/>
              <a:ext cx="0" cy="223566"/>
            </a:xfrm>
            <a:prstGeom prst="straightConnector1">
              <a:avLst/>
            </a:prstGeom>
            <a:ln w="12700">
              <a:tailEnd type="triangle"/>
            </a:ln>
          </p:spPr>
          <p:style>
            <a:lnRef idx="2">
              <a:schemeClr val="dk1"/>
            </a:lnRef>
            <a:fillRef idx="0">
              <a:schemeClr val="dk1"/>
            </a:fillRef>
            <a:effectRef idx="1">
              <a:schemeClr val="dk1"/>
            </a:effectRef>
            <a:fontRef idx="minor">
              <a:schemeClr val="tx1"/>
            </a:fontRef>
          </p:style>
        </p:cxnSp>
        <p:sp>
          <p:nvSpPr>
            <p:cNvPr id="20" name="TextBox 19"/>
            <p:cNvSpPr txBox="1"/>
            <p:nvPr/>
          </p:nvSpPr>
          <p:spPr>
            <a:xfrm>
              <a:off x="5327605" y="2950032"/>
              <a:ext cx="1422158" cy="523220"/>
            </a:xfrm>
            <a:prstGeom prst="rect">
              <a:avLst/>
            </a:prstGeom>
            <a:noFill/>
          </p:spPr>
          <p:txBody>
            <a:bodyPr wrap="square" rtlCol="0">
              <a:spAutoFit/>
            </a:bodyPr>
            <a:lstStyle/>
            <a:p>
              <a:r>
                <a:rPr lang="en-US" sz="1400" dirty="0" smtClean="0"/>
                <a:t>Unexplained cost difference</a:t>
              </a:r>
              <a:endParaRPr lang="en-US" sz="1400" dirty="0"/>
            </a:p>
          </p:txBody>
        </p:sp>
      </p:grpSp>
    </p:spTree>
    <p:extLst>
      <p:ext uri="{BB962C8B-B14F-4D97-AF65-F5344CB8AC3E}">
        <p14:creationId xmlns:p14="http://schemas.microsoft.com/office/powerpoint/2010/main" val="3723254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764704"/>
            <a:ext cx="7850834" cy="924712"/>
          </a:xfrm>
        </p:spPr>
        <p:txBody>
          <a:bodyPr>
            <a:noAutofit/>
          </a:bodyPr>
          <a:lstStyle/>
          <a:p>
            <a:pPr>
              <a:spcBef>
                <a:spcPts val="0"/>
              </a:spcBef>
              <a:defRPr/>
            </a:pPr>
            <a:r>
              <a:rPr lang="en-US" altLang="en-US" dirty="0">
                <a:solidFill>
                  <a:srgbClr val="1754AD"/>
                </a:solidFill>
              </a:rPr>
              <a:t>The emerging image of risk pricing efficiency in a PPP</a:t>
            </a:r>
            <a:endParaRPr lang="en-GB" dirty="0">
              <a:solidFill>
                <a:srgbClr val="1754AD"/>
              </a:solidFill>
            </a:endParaRPr>
          </a:p>
        </p:txBody>
      </p:sp>
      <p:sp>
        <p:nvSpPr>
          <p:cNvPr id="3" name="Content Placeholder 2"/>
          <p:cNvSpPr>
            <a:spLocks noGrp="1"/>
          </p:cNvSpPr>
          <p:nvPr>
            <p:ph idx="1"/>
          </p:nvPr>
        </p:nvSpPr>
        <p:spPr/>
        <p:txBody>
          <a:bodyPr>
            <a:normAutofit/>
          </a:bodyPr>
          <a:lstStyle/>
          <a:p>
            <a:endParaRPr lang="en-GB" dirty="0" smtClean="0">
              <a:latin typeface="Verdana" panose="020B0604030504040204" pitchFamily="34" charset="0"/>
              <a:ea typeface="Verdana" panose="020B0604030504040204" pitchFamily="34" charset="0"/>
              <a:cs typeface="Verdana" panose="020B0604030504040204" pitchFamily="34" charset="0"/>
            </a:endParaRPr>
          </a:p>
          <a:p>
            <a:endParaRPr lang="en-GB" dirty="0" smtClean="0">
              <a:latin typeface="Verdana" panose="020B0604030504040204" pitchFamily="34" charset="0"/>
              <a:ea typeface="Verdana" panose="020B0604030504040204" pitchFamily="34" charset="0"/>
              <a:cs typeface="Verdana" panose="020B0604030504040204" pitchFamily="34" charset="0"/>
            </a:endParaRPr>
          </a:p>
          <a:p>
            <a:endParaRPr lang="en-GB" dirty="0" smtClean="0">
              <a:latin typeface="Verdana" panose="020B0604030504040204" pitchFamily="34" charset="0"/>
              <a:ea typeface="Verdana" panose="020B0604030504040204" pitchFamily="34" charset="0"/>
              <a:cs typeface="Verdana" panose="020B0604030504040204" pitchFamily="34" charset="0"/>
            </a:endParaRPr>
          </a:p>
          <a:p>
            <a:endParaRPr lang="en-GB" dirty="0" smtClean="0">
              <a:latin typeface="Verdana" panose="020B0604030504040204" pitchFamily="34" charset="0"/>
              <a:ea typeface="Verdana" panose="020B0604030504040204" pitchFamily="34" charset="0"/>
              <a:cs typeface="Verdana" panose="020B0604030504040204" pitchFamily="34" charset="0"/>
            </a:endParaRPr>
          </a:p>
          <a:p>
            <a:endParaRPr lang="en-GB" dirty="0" smtClean="0">
              <a:latin typeface="Verdana" panose="020B0604030504040204" pitchFamily="34" charset="0"/>
              <a:ea typeface="Verdana" panose="020B0604030504040204" pitchFamily="34" charset="0"/>
              <a:cs typeface="Verdana" panose="020B0604030504040204" pitchFamily="34" charset="0"/>
            </a:endParaRPr>
          </a:p>
          <a:p>
            <a:endParaRPr lang="en-GB" dirty="0" smtClean="0">
              <a:latin typeface="Verdana" panose="020B0604030504040204" pitchFamily="34" charset="0"/>
              <a:ea typeface="Verdana" panose="020B0604030504040204" pitchFamily="34" charset="0"/>
              <a:cs typeface="Verdana" panose="020B0604030504040204" pitchFamily="34" charset="0"/>
            </a:endParaRPr>
          </a:p>
          <a:p>
            <a:endParaRPr lang="en-GB" dirty="0" smtClean="0">
              <a:latin typeface="Verdana" panose="020B0604030504040204" pitchFamily="34" charset="0"/>
              <a:ea typeface="Verdana" panose="020B0604030504040204" pitchFamily="34" charset="0"/>
              <a:cs typeface="Verdana" panose="020B0604030504040204" pitchFamily="34" charset="0"/>
            </a:endParaRPr>
          </a:p>
          <a:p>
            <a:endParaRPr lang="en-GB" sz="2600" dirty="0" smtClean="0">
              <a:latin typeface="Verdana" panose="020B0604030504040204" pitchFamily="34" charset="0"/>
              <a:ea typeface="Verdana" panose="020B0604030504040204" pitchFamily="34" charset="0"/>
              <a:cs typeface="Verdana" panose="020B0604030504040204" pitchFamily="34" charset="0"/>
            </a:endParaRPr>
          </a:p>
          <a:p>
            <a:endParaRPr lang="en-GB"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tangle 3"/>
          <p:cNvSpPr/>
          <p:nvPr/>
        </p:nvSpPr>
        <p:spPr>
          <a:xfrm>
            <a:off x="611561" y="3386488"/>
            <a:ext cx="180020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latin typeface="Arial" pitchFamily="34" charset="0"/>
                <a:ea typeface="Verdana" panose="020B0604030504040204" pitchFamily="34" charset="0"/>
                <a:cs typeface="Arial" pitchFamily="34" charset="0"/>
              </a:rPr>
              <a:t>SPE</a:t>
            </a:r>
            <a:endParaRPr lang="en-GB" sz="2000" dirty="0">
              <a:latin typeface="Arial" pitchFamily="34" charset="0"/>
              <a:ea typeface="Verdana" panose="020B0604030504040204" pitchFamily="34" charset="0"/>
              <a:cs typeface="Arial" pitchFamily="34" charset="0"/>
            </a:endParaRPr>
          </a:p>
        </p:txBody>
      </p:sp>
      <p:sp>
        <p:nvSpPr>
          <p:cNvPr id="5" name="Rectangle 4"/>
          <p:cNvSpPr/>
          <p:nvPr/>
        </p:nvSpPr>
        <p:spPr>
          <a:xfrm>
            <a:off x="611561" y="5229200"/>
            <a:ext cx="1944214" cy="64807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lIns="0" rIns="0" rtlCol="0" anchor="ctr"/>
          <a:lstStyle/>
          <a:p>
            <a:pPr algn="ctr"/>
            <a:r>
              <a:rPr lang="en-GB" sz="2000" dirty="0" smtClean="0">
                <a:latin typeface="Arial" pitchFamily="34" charset="0"/>
                <a:ea typeface="Verdana" panose="020B0604030504040204" pitchFamily="34" charset="0"/>
                <a:cs typeface="Arial" pitchFamily="34" charset="0"/>
              </a:rPr>
              <a:t>Subcontractor</a:t>
            </a:r>
            <a:endParaRPr lang="en-GB" sz="2000" dirty="0">
              <a:latin typeface="Arial" pitchFamily="34" charset="0"/>
              <a:ea typeface="Verdana" panose="020B0604030504040204" pitchFamily="34" charset="0"/>
              <a:cs typeface="Arial" pitchFamily="34" charset="0"/>
            </a:endParaRPr>
          </a:p>
        </p:txBody>
      </p:sp>
      <p:sp>
        <p:nvSpPr>
          <p:cNvPr id="10" name="Down Arrow 9"/>
          <p:cNvSpPr/>
          <p:nvPr/>
        </p:nvSpPr>
        <p:spPr>
          <a:xfrm>
            <a:off x="971601" y="4123712"/>
            <a:ext cx="216024" cy="1044116"/>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ea typeface="Verdana" panose="020B0604030504040204" pitchFamily="34" charset="0"/>
              <a:cs typeface="Arial" pitchFamily="34" charset="0"/>
            </a:endParaRPr>
          </a:p>
        </p:txBody>
      </p:sp>
      <p:cxnSp>
        <p:nvCxnSpPr>
          <p:cNvPr id="12" name="Elbow Connector 11"/>
          <p:cNvCxnSpPr>
            <a:stCxn id="5" idx="1"/>
            <a:endCxn id="4" idx="1"/>
          </p:cNvCxnSpPr>
          <p:nvPr/>
        </p:nvCxnSpPr>
        <p:spPr>
          <a:xfrm rot="10800000">
            <a:off x="611561" y="3710524"/>
            <a:ext cx="12700" cy="1842712"/>
          </a:xfrm>
          <a:prstGeom prst="bentConnector3">
            <a:avLst>
              <a:gd name="adj1" fmla="val 1800000"/>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23120" y="4287458"/>
            <a:ext cx="2700807" cy="707886"/>
          </a:xfrm>
          <a:prstGeom prst="rect">
            <a:avLst/>
          </a:prstGeom>
          <a:noFill/>
        </p:spPr>
        <p:txBody>
          <a:bodyPr wrap="square" rtlCol="0">
            <a:spAutoFit/>
          </a:bodyPr>
          <a:lstStyle/>
          <a:p>
            <a:r>
              <a:rPr lang="en-GB" sz="2000" dirty="0" smtClean="0">
                <a:latin typeface="Arial" pitchFamily="34" charset="0"/>
                <a:ea typeface="Verdana" panose="020B0604030504040204" pitchFamily="34" charset="0"/>
                <a:cs typeface="Arial" pitchFamily="34" charset="0"/>
              </a:rPr>
              <a:t>Suppliers </a:t>
            </a:r>
            <a:br>
              <a:rPr lang="en-GB" sz="2000" dirty="0" smtClean="0">
                <a:latin typeface="Arial" pitchFamily="34" charset="0"/>
                <a:ea typeface="Verdana" panose="020B0604030504040204" pitchFamily="34" charset="0"/>
                <a:cs typeface="Arial" pitchFamily="34" charset="0"/>
              </a:rPr>
            </a:br>
            <a:r>
              <a:rPr lang="en-GB" sz="2000" dirty="0" smtClean="0">
                <a:latin typeface="Arial" pitchFamily="34" charset="0"/>
                <a:ea typeface="Verdana" panose="020B0604030504040204" pitchFamily="34" charset="0"/>
                <a:cs typeface="Arial" pitchFamily="34" charset="0"/>
              </a:rPr>
              <a:t>(risk transfer)</a:t>
            </a:r>
            <a:endParaRPr lang="en-GB" sz="2000" dirty="0">
              <a:latin typeface="Arial" pitchFamily="34" charset="0"/>
              <a:ea typeface="Verdana" panose="020B0604030504040204" pitchFamily="34" charset="0"/>
              <a:cs typeface="Arial" pitchFamily="34" charset="0"/>
            </a:endParaRPr>
          </a:p>
        </p:txBody>
      </p:sp>
      <p:sp>
        <p:nvSpPr>
          <p:cNvPr id="11" name="Rectangle 10"/>
          <p:cNvSpPr/>
          <p:nvPr/>
        </p:nvSpPr>
        <p:spPr>
          <a:xfrm>
            <a:off x="628650" y="1782676"/>
            <a:ext cx="1800200" cy="64807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000" dirty="0" smtClean="0">
                <a:latin typeface="Arial" pitchFamily="34" charset="0"/>
                <a:ea typeface="Verdana" panose="020B0604030504040204" pitchFamily="34" charset="0"/>
                <a:cs typeface="Arial" pitchFamily="34" charset="0"/>
              </a:rPr>
              <a:t>Public entity</a:t>
            </a:r>
            <a:endParaRPr lang="en-GB" sz="2000" dirty="0">
              <a:latin typeface="Arial" pitchFamily="34" charset="0"/>
              <a:ea typeface="Verdana" panose="020B0604030504040204" pitchFamily="34" charset="0"/>
              <a:cs typeface="Arial" pitchFamily="34" charset="0"/>
            </a:endParaRPr>
          </a:p>
        </p:txBody>
      </p:sp>
      <p:sp>
        <p:nvSpPr>
          <p:cNvPr id="15" name="Down Arrow 14"/>
          <p:cNvSpPr/>
          <p:nvPr/>
        </p:nvSpPr>
        <p:spPr>
          <a:xfrm>
            <a:off x="971601" y="2505596"/>
            <a:ext cx="251520" cy="821584"/>
          </a:xfrm>
          <a:prstGeom prst="down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itchFamily="34" charset="0"/>
              <a:ea typeface="Verdana" panose="020B0604030504040204" pitchFamily="34" charset="0"/>
              <a:cs typeface="Arial" pitchFamily="34" charset="0"/>
            </a:endParaRPr>
          </a:p>
        </p:txBody>
      </p:sp>
      <p:sp>
        <p:nvSpPr>
          <p:cNvPr id="16" name="TextBox 15"/>
          <p:cNvSpPr txBox="1"/>
          <p:nvPr/>
        </p:nvSpPr>
        <p:spPr>
          <a:xfrm>
            <a:off x="1331640" y="2699627"/>
            <a:ext cx="3600400" cy="400110"/>
          </a:xfrm>
          <a:prstGeom prst="rect">
            <a:avLst/>
          </a:prstGeom>
          <a:noFill/>
        </p:spPr>
        <p:txBody>
          <a:bodyPr wrap="square" rtlCol="0">
            <a:spAutoFit/>
          </a:bodyPr>
          <a:lstStyle/>
          <a:p>
            <a:r>
              <a:rPr lang="en-GB" sz="2000" dirty="0" smtClean="0">
                <a:latin typeface="Arial" pitchFamily="34" charset="0"/>
                <a:ea typeface="Verdana" panose="020B0604030504040204" pitchFamily="34" charset="0"/>
                <a:cs typeface="Arial" pitchFamily="34" charset="0"/>
              </a:rPr>
              <a:t>PPP contract</a:t>
            </a:r>
            <a:endParaRPr lang="en-GB" sz="2000" dirty="0">
              <a:latin typeface="Arial" pitchFamily="34" charset="0"/>
              <a:ea typeface="Verdana" panose="020B0604030504040204" pitchFamily="34" charset="0"/>
              <a:cs typeface="Arial" pitchFamily="34" charset="0"/>
            </a:endParaRPr>
          </a:p>
        </p:txBody>
      </p:sp>
      <p:sp>
        <p:nvSpPr>
          <p:cNvPr id="8" name="TextBox 7"/>
          <p:cNvSpPr txBox="1"/>
          <p:nvPr/>
        </p:nvSpPr>
        <p:spPr>
          <a:xfrm>
            <a:off x="2555775" y="3060249"/>
            <a:ext cx="1584175" cy="584775"/>
          </a:xfrm>
          <a:prstGeom prst="rect">
            <a:avLst/>
          </a:prstGeom>
          <a:noFill/>
        </p:spPr>
        <p:txBody>
          <a:bodyPr wrap="square" rtlCol="0">
            <a:spAutoFit/>
          </a:bodyPr>
          <a:lstStyle/>
          <a:p>
            <a:r>
              <a:rPr lang="en-GB" sz="1600" dirty="0" smtClean="0">
                <a:latin typeface="Arial" pitchFamily="34" charset="0"/>
                <a:cs typeface="Arial" pitchFamily="34" charset="0"/>
              </a:rPr>
              <a:t>risk shedding/</a:t>
            </a:r>
            <a:br>
              <a:rPr lang="en-GB" sz="1600" dirty="0" smtClean="0">
                <a:latin typeface="Arial" pitchFamily="34" charset="0"/>
                <a:cs typeface="Arial" pitchFamily="34" charset="0"/>
              </a:rPr>
            </a:br>
            <a:r>
              <a:rPr lang="en-GB" sz="1600" dirty="0" smtClean="0">
                <a:latin typeface="Arial" pitchFamily="34" charset="0"/>
                <a:cs typeface="Arial" pitchFamily="34" charset="0"/>
              </a:rPr>
              <a:t>diversification</a:t>
            </a:r>
            <a:endParaRPr lang="en-GB" sz="1600" dirty="0">
              <a:latin typeface="Arial" pitchFamily="34" charset="0"/>
              <a:cs typeface="Arial" pitchFamily="34" charset="0"/>
            </a:endParaRPr>
          </a:p>
        </p:txBody>
      </p:sp>
      <p:sp>
        <p:nvSpPr>
          <p:cNvPr id="21" name="Right Arrow 20"/>
          <p:cNvSpPr/>
          <p:nvPr/>
        </p:nvSpPr>
        <p:spPr>
          <a:xfrm>
            <a:off x="2555776" y="3566508"/>
            <a:ext cx="1584175" cy="288032"/>
          </a:xfrm>
          <a:prstGeom prst="rightArrow">
            <a:avLst/>
          </a:prstGeom>
          <a:gradFill>
            <a:gsLst>
              <a:gs pos="100000">
                <a:srgbClr val="C0000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Arial" pitchFamily="34" charset="0"/>
              <a:cs typeface="Arial" pitchFamily="34" charset="0"/>
            </a:endParaRPr>
          </a:p>
        </p:txBody>
      </p:sp>
      <p:sp>
        <p:nvSpPr>
          <p:cNvPr id="22" name="Rectangle 21"/>
          <p:cNvSpPr/>
          <p:nvPr/>
        </p:nvSpPr>
        <p:spPr>
          <a:xfrm>
            <a:off x="4283968" y="3394776"/>
            <a:ext cx="1800200" cy="64807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smtClean="0">
                <a:latin typeface="Arial" pitchFamily="34" charset="0"/>
                <a:ea typeface="Verdana" panose="020B0604030504040204" pitchFamily="34" charset="0"/>
                <a:cs typeface="Arial" pitchFamily="34" charset="0"/>
              </a:rPr>
              <a:t>Lenders, investors</a:t>
            </a:r>
            <a:endParaRPr lang="en-GB" dirty="0">
              <a:latin typeface="Arial" pitchFamily="34" charset="0"/>
              <a:ea typeface="Verdana" panose="020B0604030504040204" pitchFamily="34" charset="0"/>
              <a:cs typeface="Arial" pitchFamily="34" charset="0"/>
            </a:endParaRPr>
          </a:p>
        </p:txBody>
      </p:sp>
      <p:grpSp>
        <p:nvGrpSpPr>
          <p:cNvPr id="35" name="Group 34"/>
          <p:cNvGrpSpPr/>
          <p:nvPr/>
        </p:nvGrpSpPr>
        <p:grpSpPr>
          <a:xfrm>
            <a:off x="462372" y="3060249"/>
            <a:ext cx="8286092" cy="2968590"/>
            <a:chOff x="462372" y="3060249"/>
            <a:chExt cx="8286092" cy="2968590"/>
          </a:xfrm>
        </p:grpSpPr>
        <p:grpSp>
          <p:nvGrpSpPr>
            <p:cNvPr id="32" name="Group 31"/>
            <p:cNvGrpSpPr/>
            <p:nvPr/>
          </p:nvGrpSpPr>
          <p:grpSpPr>
            <a:xfrm>
              <a:off x="462372" y="3060249"/>
              <a:ext cx="8286092" cy="2961039"/>
              <a:chOff x="390364" y="3060249"/>
              <a:chExt cx="7854044" cy="2961039"/>
            </a:xfrm>
          </p:grpSpPr>
          <p:cxnSp>
            <p:nvCxnSpPr>
              <p:cNvPr id="24" name="Straight Connector 23"/>
              <p:cNvCxnSpPr/>
              <p:nvPr/>
            </p:nvCxnSpPr>
            <p:spPr>
              <a:xfrm>
                <a:off x="457200" y="3060249"/>
                <a:ext cx="7787208"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457200" y="4293096"/>
                <a:ext cx="7787208"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90364" y="5013176"/>
                <a:ext cx="7787208" cy="0"/>
              </a:xfrm>
              <a:prstGeom prst="line">
                <a:avLst/>
              </a:prstGeom>
              <a:ln>
                <a:solidFill>
                  <a:srgbClr val="003E7E"/>
                </a:solidFill>
                <a:prstDash val="sysDot"/>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90364" y="6021288"/>
                <a:ext cx="7787208" cy="0"/>
              </a:xfrm>
              <a:prstGeom prst="line">
                <a:avLst/>
              </a:prstGeom>
              <a:ln>
                <a:solidFill>
                  <a:srgbClr val="003E7E"/>
                </a:solidFill>
                <a:prstDash val="sysDot"/>
              </a:ln>
            </p:spPr>
            <p:style>
              <a:lnRef idx="2">
                <a:schemeClr val="accent1"/>
              </a:lnRef>
              <a:fillRef idx="0">
                <a:schemeClr val="accent1"/>
              </a:fillRef>
              <a:effectRef idx="1">
                <a:schemeClr val="accent1"/>
              </a:effectRef>
              <a:fontRef idx="minor">
                <a:schemeClr val="tx1"/>
              </a:fontRef>
            </p:style>
          </p:cxnSp>
        </p:grpSp>
        <p:sp>
          <p:nvSpPr>
            <p:cNvPr id="33" name="TextBox 32"/>
            <p:cNvSpPr txBox="1"/>
            <p:nvPr/>
          </p:nvSpPr>
          <p:spPr>
            <a:xfrm>
              <a:off x="6372200" y="3140968"/>
              <a:ext cx="2232248" cy="1015663"/>
            </a:xfrm>
            <a:prstGeom prst="rect">
              <a:avLst/>
            </a:prstGeom>
            <a:noFill/>
          </p:spPr>
          <p:txBody>
            <a:bodyPr wrap="square" rtlCol="0">
              <a:spAutoFit/>
            </a:bodyPr>
            <a:lstStyle/>
            <a:p>
              <a:r>
                <a:rPr lang="en-GB" sz="2000" b="1" dirty="0" smtClean="0"/>
                <a:t>a premium </a:t>
              </a:r>
              <a:r>
                <a:rPr lang="en-GB" sz="2000" dirty="0" smtClean="0"/>
                <a:t>in the form of excess returns</a:t>
              </a:r>
              <a:endParaRPr lang="en-GB" sz="2000" dirty="0"/>
            </a:p>
          </p:txBody>
        </p:sp>
        <p:sp>
          <p:nvSpPr>
            <p:cNvPr id="34" name="TextBox 33"/>
            <p:cNvSpPr txBox="1"/>
            <p:nvPr/>
          </p:nvSpPr>
          <p:spPr>
            <a:xfrm>
              <a:off x="6372200" y="5013176"/>
              <a:ext cx="2376264" cy="1015663"/>
            </a:xfrm>
            <a:prstGeom prst="rect">
              <a:avLst/>
            </a:prstGeom>
            <a:noFill/>
          </p:spPr>
          <p:txBody>
            <a:bodyPr wrap="square" rtlCol="0">
              <a:spAutoFit/>
            </a:bodyPr>
            <a:lstStyle/>
            <a:p>
              <a:r>
                <a:rPr lang="en-GB" sz="2000" b="1" dirty="0" smtClean="0"/>
                <a:t>a premium </a:t>
              </a:r>
              <a:r>
                <a:rPr lang="en-GB" sz="2000" dirty="0" smtClean="0"/>
                <a:t>in the form of higher base cost (e.g. capex)</a:t>
              </a:r>
              <a:endParaRPr lang="en-GB" sz="2000" dirty="0"/>
            </a:p>
          </p:txBody>
        </p:sp>
      </p:grpSp>
    </p:spTree>
    <p:extLst>
      <p:ext uri="{BB962C8B-B14F-4D97-AF65-F5344CB8AC3E}">
        <p14:creationId xmlns:p14="http://schemas.microsoft.com/office/powerpoint/2010/main" val="3839636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7920880" cy="936104"/>
          </a:xfrm>
        </p:spPr>
        <p:txBody>
          <a:bodyPr/>
          <a:lstStyle/>
          <a:p>
            <a:pPr>
              <a:spcBef>
                <a:spcPts val="0"/>
              </a:spcBef>
              <a:defRPr/>
            </a:pPr>
            <a:r>
              <a:rPr lang="en-US" dirty="0" smtClean="0">
                <a:solidFill>
                  <a:srgbClr val="1754AD"/>
                </a:solidFill>
              </a:rPr>
              <a:t>Conclusions (1)</a:t>
            </a:r>
            <a:endParaRPr lang="en-US" dirty="0">
              <a:solidFill>
                <a:srgbClr val="1754AD"/>
              </a:solidFill>
            </a:endParaRPr>
          </a:p>
        </p:txBody>
      </p:sp>
      <p:sp>
        <p:nvSpPr>
          <p:cNvPr id="3" name="Content Placeholder 2"/>
          <p:cNvSpPr>
            <a:spLocks noGrp="1"/>
          </p:cNvSpPr>
          <p:nvPr>
            <p:ph idx="1"/>
          </p:nvPr>
        </p:nvSpPr>
        <p:spPr/>
        <p:txBody>
          <a:bodyPr/>
          <a:lstStyle/>
          <a:p>
            <a:r>
              <a:rPr lang="en-US" sz="2000" dirty="0" smtClean="0"/>
              <a:t>The private sector faces (in PPPs) :</a:t>
            </a:r>
          </a:p>
          <a:p>
            <a:pPr marL="720725" indent="-269875">
              <a:buFont typeface="Wingdings" panose="05000000000000000000" pitchFamily="2" charset="2"/>
              <a:buChar char="Ø"/>
            </a:pPr>
            <a:r>
              <a:rPr lang="en-US" sz="2000" dirty="0" smtClean="0"/>
              <a:t>Lack </a:t>
            </a:r>
            <a:r>
              <a:rPr lang="en-US" sz="2000" dirty="0"/>
              <a:t>of information/uncertainty </a:t>
            </a:r>
            <a:r>
              <a:rPr lang="en-US" sz="2000" dirty="0" smtClean="0"/>
              <a:t>challenge</a:t>
            </a:r>
          </a:p>
          <a:p>
            <a:pPr marL="720725" indent="-269875">
              <a:buFont typeface="Wingdings" panose="05000000000000000000" pitchFamily="2" charset="2"/>
              <a:buChar char="Ø"/>
            </a:pPr>
            <a:r>
              <a:rPr lang="en-US" sz="2000" dirty="0" smtClean="0"/>
              <a:t>Lack of diversification opportunities in private sector</a:t>
            </a:r>
          </a:p>
          <a:p>
            <a:pPr marL="720725" indent="-269875">
              <a:buFont typeface="Wingdings" panose="05000000000000000000" pitchFamily="2" charset="2"/>
              <a:buChar char="Ø"/>
            </a:pPr>
            <a:endParaRPr lang="en-US" sz="2000" dirty="0"/>
          </a:p>
          <a:p>
            <a:r>
              <a:rPr lang="en-US" sz="2000" dirty="0" smtClean="0"/>
              <a:t>Compounding issue—large risk </a:t>
            </a:r>
            <a:r>
              <a:rPr lang="en-US" sz="2000" dirty="0"/>
              <a:t>transfer can reduce </a:t>
            </a:r>
            <a:r>
              <a:rPr lang="en-US" sz="2000" dirty="0" smtClean="0"/>
              <a:t>competition. </a:t>
            </a:r>
          </a:p>
          <a:p>
            <a:endParaRPr lang="en-US" sz="1600" dirty="0"/>
          </a:p>
          <a:p>
            <a:endParaRPr lang="en-US" sz="1600" dirty="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14</a:t>
            </a:fld>
            <a:endParaRPr lang="en-US"/>
          </a:p>
        </p:txBody>
      </p:sp>
    </p:spTree>
    <p:extLst>
      <p:ext uri="{BB962C8B-B14F-4D97-AF65-F5344CB8AC3E}">
        <p14:creationId xmlns:p14="http://schemas.microsoft.com/office/powerpoint/2010/main" val="3665376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7920880" cy="936104"/>
          </a:xfrm>
        </p:spPr>
        <p:txBody>
          <a:bodyPr/>
          <a:lstStyle/>
          <a:p>
            <a:pPr>
              <a:spcBef>
                <a:spcPts val="0"/>
              </a:spcBef>
              <a:defRPr/>
            </a:pPr>
            <a:r>
              <a:rPr lang="en-US" dirty="0" smtClean="0">
                <a:solidFill>
                  <a:srgbClr val="1754AD"/>
                </a:solidFill>
              </a:rPr>
              <a:t>Conclusions (2)</a:t>
            </a:r>
            <a:endParaRPr lang="en-US" dirty="0">
              <a:solidFill>
                <a:srgbClr val="1754AD"/>
              </a:solidFill>
            </a:endParaRPr>
          </a:p>
        </p:txBody>
      </p:sp>
      <p:sp>
        <p:nvSpPr>
          <p:cNvPr id="3" name="Content Placeholder 2"/>
          <p:cNvSpPr>
            <a:spLocks noGrp="1"/>
          </p:cNvSpPr>
          <p:nvPr>
            <p:ph idx="1"/>
          </p:nvPr>
        </p:nvSpPr>
        <p:spPr/>
        <p:txBody>
          <a:bodyPr/>
          <a:lstStyle/>
          <a:p>
            <a:r>
              <a:rPr lang="en-US" sz="2000" dirty="0" smtClean="0"/>
              <a:t>The state has several inherent advantages:</a:t>
            </a:r>
          </a:p>
          <a:p>
            <a:pPr marL="720725" indent="-269875">
              <a:buFont typeface="Wingdings" panose="05000000000000000000" pitchFamily="2" charset="2"/>
              <a:buChar char="Ø"/>
            </a:pPr>
            <a:r>
              <a:rPr lang="en-US" sz="2000" dirty="0" smtClean="0"/>
              <a:t>It can approach the lack of information problem with risk neutrality </a:t>
            </a:r>
          </a:p>
          <a:p>
            <a:pPr marL="450850" indent="0">
              <a:buNone/>
            </a:pPr>
            <a:endParaRPr lang="en-US" sz="2000" dirty="0" smtClean="0"/>
          </a:p>
          <a:p>
            <a:pPr marL="450850" indent="0">
              <a:buNone/>
            </a:pPr>
            <a:r>
              <a:rPr lang="en-US" sz="2000" dirty="0" smtClean="0"/>
              <a:t> </a:t>
            </a:r>
          </a:p>
          <a:p>
            <a:pPr marL="450850" indent="0">
              <a:buNone/>
            </a:pPr>
            <a:endParaRPr lang="en-US" sz="2000" dirty="0" smtClean="0"/>
          </a:p>
          <a:p>
            <a:pPr marL="720725" indent="-269875">
              <a:buFont typeface="Wingdings" panose="05000000000000000000" pitchFamily="2" charset="2"/>
              <a:buChar char="Ø"/>
            </a:pPr>
            <a:r>
              <a:rPr lang="en-US" sz="2000" dirty="0"/>
              <a:t>It can diversify over all taxpayers </a:t>
            </a:r>
          </a:p>
          <a:p>
            <a:endParaRPr lang="en-US" sz="2000" dirty="0" smtClean="0"/>
          </a:p>
          <a:p>
            <a:endParaRPr lang="en-US" sz="2000" dirty="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15</a:t>
            </a:fld>
            <a:endParaRPr lang="en-US"/>
          </a:p>
        </p:txBody>
      </p:sp>
      <p:sp>
        <p:nvSpPr>
          <p:cNvPr id="6" name="Rectangle 5"/>
          <p:cNvSpPr/>
          <p:nvPr/>
        </p:nvSpPr>
        <p:spPr>
          <a:xfrm>
            <a:off x="1208404" y="2852936"/>
            <a:ext cx="7252027" cy="1224136"/>
          </a:xfrm>
          <a:prstGeom prst="rect">
            <a:avLst/>
          </a:prstGeom>
          <a:solidFill>
            <a:srgbClr val="113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000" b="1" dirty="0" smtClean="0"/>
              <a:t>Two reasons for risk neutrality:</a:t>
            </a:r>
          </a:p>
          <a:p>
            <a:pPr marL="285750" indent="-285750" algn="just">
              <a:buFont typeface="Verdana" pitchFamily="34" charset="0"/>
              <a:buChar char="–"/>
            </a:pPr>
            <a:r>
              <a:rPr lang="en-US" sz="2000" dirty="0" smtClean="0"/>
              <a:t>Arrow </a:t>
            </a:r>
            <a:r>
              <a:rPr lang="en-US" sz="2000" dirty="0"/>
              <a:t>and Lind 1970 </a:t>
            </a:r>
            <a:r>
              <a:rPr lang="en-US" sz="2000" dirty="0" smtClean="0"/>
              <a:t>risk spreading theorem</a:t>
            </a:r>
            <a:endParaRPr lang="en-US" sz="2000" dirty="0"/>
          </a:p>
          <a:p>
            <a:pPr marL="285750" indent="-285750">
              <a:buFont typeface="Verdana" pitchFamily="34" charset="0"/>
              <a:buChar char="–"/>
            </a:pPr>
            <a:r>
              <a:rPr lang="en-US" sz="2000" dirty="0" smtClean="0"/>
              <a:t>State can pay for </a:t>
            </a:r>
            <a:r>
              <a:rPr lang="en-US" sz="2000" dirty="0"/>
              <a:t>risk </a:t>
            </a:r>
            <a:r>
              <a:rPr lang="en-US" sz="2000" dirty="0" smtClean="0"/>
              <a:t>if and when </a:t>
            </a:r>
            <a:r>
              <a:rPr lang="en-US" sz="2000" dirty="0"/>
              <a:t>it </a:t>
            </a:r>
            <a:r>
              <a:rPr lang="en-US" sz="2000" dirty="0" smtClean="0"/>
              <a:t>materializes with no extra cost above the risk itself</a:t>
            </a:r>
            <a:endParaRPr lang="en-US" sz="2000" dirty="0"/>
          </a:p>
        </p:txBody>
      </p:sp>
    </p:spTree>
    <p:extLst>
      <p:ext uri="{BB962C8B-B14F-4D97-AF65-F5344CB8AC3E}">
        <p14:creationId xmlns:p14="http://schemas.microsoft.com/office/powerpoint/2010/main" val="37147623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7920880" cy="936104"/>
          </a:xfrm>
        </p:spPr>
        <p:txBody>
          <a:bodyPr/>
          <a:lstStyle/>
          <a:p>
            <a:pPr>
              <a:spcBef>
                <a:spcPts val="0"/>
              </a:spcBef>
              <a:defRPr/>
            </a:pPr>
            <a:r>
              <a:rPr lang="en-US" dirty="0" smtClean="0">
                <a:solidFill>
                  <a:srgbClr val="1754AD"/>
                </a:solidFill>
              </a:rPr>
              <a:t>Conclusions (3)</a:t>
            </a:r>
            <a:endParaRPr lang="en-US" dirty="0">
              <a:solidFill>
                <a:srgbClr val="1754AD"/>
              </a:solidFill>
            </a:endParaRPr>
          </a:p>
        </p:txBody>
      </p:sp>
      <p:sp>
        <p:nvSpPr>
          <p:cNvPr id="3" name="Content Placeholder 2"/>
          <p:cNvSpPr>
            <a:spLocks noGrp="1"/>
          </p:cNvSpPr>
          <p:nvPr>
            <p:ph idx="1"/>
          </p:nvPr>
        </p:nvSpPr>
        <p:spPr>
          <a:xfrm>
            <a:off x="628650" y="1600200"/>
            <a:ext cx="8191822" cy="4572000"/>
          </a:xfrm>
        </p:spPr>
        <p:txBody>
          <a:bodyPr/>
          <a:lstStyle/>
          <a:p>
            <a:pPr marL="90487" indent="0">
              <a:buNone/>
            </a:pPr>
            <a:r>
              <a:rPr lang="en-US" sz="2200" b="1" dirty="0" smtClean="0"/>
              <a:t>Current work and further recommendations:</a:t>
            </a:r>
          </a:p>
          <a:p>
            <a:r>
              <a:rPr lang="en-US" sz="2200" dirty="0" smtClean="0"/>
              <a:t>Infrastructure as an </a:t>
            </a:r>
            <a:r>
              <a:rPr lang="en-US" sz="2200" b="1" dirty="0" smtClean="0"/>
              <a:t>asset class </a:t>
            </a:r>
            <a:r>
              <a:rPr lang="en-US" sz="2200" dirty="0" smtClean="0"/>
              <a:t>(solves only the SPV level of the problem)—already underway </a:t>
            </a:r>
          </a:p>
          <a:p>
            <a:r>
              <a:rPr lang="en-US" sz="2200" dirty="0" smtClean="0"/>
              <a:t>Closer look at state/SPV </a:t>
            </a:r>
            <a:r>
              <a:rPr lang="en-US" sz="2200" b="1" dirty="0" smtClean="0"/>
              <a:t>risk allocation </a:t>
            </a:r>
            <a:r>
              <a:rPr lang="en-US" sz="2200" dirty="0" smtClean="0"/>
              <a:t>(risk, uncertainty, manageability) </a:t>
            </a:r>
            <a:endParaRPr lang="en-US" sz="2200" dirty="0"/>
          </a:p>
          <a:p>
            <a:r>
              <a:rPr lang="en-US" sz="2200" dirty="0" smtClean="0"/>
              <a:t>Closer look at </a:t>
            </a:r>
            <a:r>
              <a:rPr lang="en-US" sz="2200" b="1" dirty="0" smtClean="0"/>
              <a:t>PPP alternatives </a:t>
            </a:r>
            <a:r>
              <a:rPr lang="en-US" sz="2200" dirty="0" smtClean="0"/>
              <a:t>(regulated </a:t>
            </a:r>
            <a:r>
              <a:rPr lang="en-US" sz="2200" dirty="0"/>
              <a:t>model</a:t>
            </a:r>
            <a:r>
              <a:rPr lang="en-US" sz="2200" dirty="0" smtClean="0"/>
              <a:t>), in particular when no continuous competitive pressure is present (rail/road) </a:t>
            </a:r>
            <a:endParaRPr lang="en-US" sz="2200" dirty="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16</a:t>
            </a:fld>
            <a:endParaRPr lang="en-US"/>
          </a:p>
        </p:txBody>
      </p:sp>
    </p:spTree>
    <p:extLst>
      <p:ext uri="{BB962C8B-B14F-4D97-AF65-F5344CB8AC3E}">
        <p14:creationId xmlns:p14="http://schemas.microsoft.com/office/powerpoint/2010/main" val="3379018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a:xfrm>
            <a:off x="609600" y="1725613"/>
            <a:ext cx="7924800" cy="1779587"/>
          </a:xfrm>
        </p:spPr>
        <p:txBody>
          <a:bodyPr/>
          <a:lstStyle/>
          <a:p>
            <a:r>
              <a:rPr lang="en-GB" altLang="de-DE" noProof="0" dirty="0" smtClean="0">
                <a:latin typeface="Verdana" pitchFamily="-65" charset="0"/>
                <a:ea typeface="ＭＳ Ｐゴシック" pitchFamily="-65" charset="-128"/>
              </a:rPr>
              <a:t>Thank you!</a:t>
            </a:r>
          </a:p>
        </p:txBody>
      </p:sp>
      <p:sp>
        <p:nvSpPr>
          <p:cNvPr id="8195" name="Subtitle 2"/>
          <p:cNvSpPr>
            <a:spLocks noGrp="1"/>
          </p:cNvSpPr>
          <p:nvPr>
            <p:ph type="subTitle" idx="1"/>
          </p:nvPr>
        </p:nvSpPr>
        <p:spPr>
          <a:xfrm>
            <a:off x="609600" y="3505200"/>
            <a:ext cx="7924800" cy="1828800"/>
          </a:xfrm>
        </p:spPr>
        <p:txBody>
          <a:bodyPr wrap="none"/>
          <a:lstStyle/>
          <a:p>
            <a:pPr>
              <a:spcBef>
                <a:spcPts val="313"/>
              </a:spcBef>
            </a:pPr>
            <a:endParaRPr lang="en-US" sz="1400" dirty="0" smtClean="0">
              <a:solidFill>
                <a:schemeClr val="bg1"/>
              </a:solidFill>
            </a:endParaRPr>
          </a:p>
          <a:p>
            <a:pPr>
              <a:spcBef>
                <a:spcPts val="313"/>
              </a:spcBef>
            </a:pPr>
            <a:r>
              <a:rPr lang="en-US" sz="1400" dirty="0" smtClean="0">
                <a:solidFill>
                  <a:schemeClr val="bg1"/>
                </a:solidFill>
              </a:rPr>
              <a:t>dejan.makovsek@itf-oecd.org</a:t>
            </a:r>
          </a:p>
          <a:p>
            <a:pPr>
              <a:spcBef>
                <a:spcPts val="313"/>
              </a:spcBef>
            </a:pPr>
            <a:r>
              <a:rPr lang="en-GB" altLang="de-DE" sz="1300" dirty="0">
                <a:solidFill>
                  <a:schemeClr val="bg1"/>
                </a:solidFill>
                <a:latin typeface="Verdana" pitchFamily="-65" charset="0"/>
                <a:ea typeface="ＭＳ Ｐゴシック" pitchFamily="-65" charset="-128"/>
              </a:rPr>
              <a:t>mmoszoro@berkeley.edu</a:t>
            </a:r>
            <a:endParaRPr lang="en-GB" altLang="de-DE" sz="1300" noProof="0" dirty="0" smtClean="0">
              <a:solidFill>
                <a:schemeClr val="bg1"/>
              </a:solidFill>
              <a:latin typeface="Verdana" pitchFamily="-65" charset="0"/>
              <a:ea typeface="ＭＳ Ｐゴシック" pitchFamily="-65" charset="-128"/>
            </a:endParaRPr>
          </a:p>
        </p:txBody>
      </p:sp>
    </p:spTree>
    <p:extLst>
      <p:ext uri="{BB962C8B-B14F-4D97-AF65-F5344CB8AC3E}">
        <p14:creationId xmlns:p14="http://schemas.microsoft.com/office/powerpoint/2010/main" val="14126168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8136904" cy="1080120"/>
          </a:xfrm>
        </p:spPr>
        <p:txBody>
          <a:bodyPr>
            <a:noAutofit/>
          </a:bodyPr>
          <a:lstStyle/>
          <a:p>
            <a:pPr>
              <a:spcBef>
                <a:spcPts val="0"/>
              </a:spcBef>
              <a:defRPr/>
            </a:pPr>
            <a:r>
              <a:rPr lang="en-GB" dirty="0" smtClean="0">
                <a:solidFill>
                  <a:srgbClr val="1754AD"/>
                </a:solidFill>
              </a:rPr>
              <a:t>Why discuss PPP risk pricing</a:t>
            </a:r>
            <a:endParaRPr lang="en-GB" dirty="0">
              <a:solidFill>
                <a:srgbClr val="1754AD"/>
              </a:solidFill>
            </a:endParaRPr>
          </a:p>
        </p:txBody>
      </p:sp>
      <p:sp>
        <p:nvSpPr>
          <p:cNvPr id="3" name="Content Placeholder 2"/>
          <p:cNvSpPr>
            <a:spLocks noGrp="1"/>
          </p:cNvSpPr>
          <p:nvPr>
            <p:ph idx="1"/>
          </p:nvPr>
        </p:nvSpPr>
        <p:spPr>
          <a:xfrm>
            <a:off x="529208" y="1988840"/>
            <a:ext cx="8435280" cy="4173096"/>
          </a:xfrm>
        </p:spPr>
        <p:txBody>
          <a:bodyPr>
            <a:noAutofit/>
          </a:bodyPr>
          <a:lstStyle/>
          <a:p>
            <a:r>
              <a:rPr lang="en-GB" sz="2000" dirty="0" smtClean="0">
                <a:ea typeface="Verdana" panose="020B0604030504040204" pitchFamily="34" charset="0"/>
                <a:cs typeface="Verdana" panose="020B0604030504040204" pitchFamily="34" charset="0"/>
              </a:rPr>
              <a:t>Countries seek infrastructure to boost their growth</a:t>
            </a:r>
          </a:p>
          <a:p>
            <a:r>
              <a:rPr lang="en-GB" sz="2000" dirty="0" smtClean="0">
                <a:ea typeface="Verdana" panose="020B0604030504040204" pitchFamily="34" charset="0"/>
                <a:cs typeface="Verdana" panose="020B0604030504040204" pitchFamily="34" charset="0"/>
              </a:rPr>
              <a:t>Political perception that private finance can help closing infrastructure gap (G20, WEF...)</a:t>
            </a:r>
          </a:p>
          <a:p>
            <a:r>
              <a:rPr lang="en-GB" sz="2000" dirty="0" smtClean="0">
                <a:ea typeface="Verdana" panose="020B0604030504040204" pitchFamily="34" charset="0"/>
                <a:cs typeface="Verdana" panose="020B0604030504040204" pitchFamily="34" charset="0"/>
              </a:rPr>
              <a:t>Private investment assessed on </a:t>
            </a:r>
            <a:r>
              <a:rPr lang="en-GB" sz="2000" dirty="0">
                <a:ea typeface="Verdana" panose="020B0604030504040204" pitchFamily="34" charset="0"/>
                <a:cs typeface="Verdana" panose="020B0604030504040204" pitchFamily="34" charset="0"/>
              </a:rPr>
              <a:t>(</a:t>
            </a:r>
            <a:r>
              <a:rPr lang="en-GB" sz="2000" dirty="0" smtClean="0">
                <a:ea typeface="Verdana" panose="020B0604030504040204" pitchFamily="34" charset="0"/>
                <a:cs typeface="Verdana" panose="020B0604030504040204" pitchFamily="34" charset="0"/>
              </a:rPr>
              <a:t>unsatisfactory) framework: Value for Money of PPPs vs. alternatives</a:t>
            </a:r>
          </a:p>
          <a:p>
            <a:r>
              <a:rPr lang="en-GB" sz="2000" dirty="0" smtClean="0">
                <a:ea typeface="Verdana" panose="020B0604030504040204" pitchFamily="34" charset="0"/>
                <a:cs typeface="Verdana" panose="020B0604030504040204" pitchFamily="34" charset="0"/>
              </a:rPr>
              <a:t>Unclear cost that state pays for transferring risk to private party</a:t>
            </a:r>
          </a:p>
        </p:txBody>
      </p:sp>
    </p:spTree>
    <p:extLst>
      <p:ext uri="{BB962C8B-B14F-4D97-AF65-F5344CB8AC3E}">
        <p14:creationId xmlns:p14="http://schemas.microsoft.com/office/powerpoint/2010/main" val="26095538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8532440" cy="1080120"/>
          </a:xfrm>
        </p:spPr>
        <p:txBody>
          <a:bodyPr anchor="b">
            <a:noAutofit/>
          </a:bodyPr>
          <a:lstStyle/>
          <a:p>
            <a:pPr>
              <a:spcBef>
                <a:spcPts val="0"/>
              </a:spcBef>
              <a:defRPr/>
            </a:pPr>
            <a:r>
              <a:rPr lang="en-GB" dirty="0" smtClean="0">
                <a:solidFill>
                  <a:srgbClr val="1754AD"/>
                </a:solidFill>
              </a:rPr>
              <a:t>Cost </a:t>
            </a:r>
            <a:r>
              <a:rPr lang="en-GB" dirty="0">
                <a:solidFill>
                  <a:srgbClr val="1754AD"/>
                </a:solidFill>
              </a:rPr>
              <a:t>of risk transfer from </a:t>
            </a:r>
            <a:r>
              <a:rPr lang="en-GB" dirty="0" smtClean="0">
                <a:solidFill>
                  <a:srgbClr val="1754AD"/>
                </a:solidFill>
              </a:rPr>
              <a:t>public </a:t>
            </a:r>
            <a:r>
              <a:rPr lang="en-GB" dirty="0">
                <a:solidFill>
                  <a:srgbClr val="1754AD"/>
                </a:solidFill>
              </a:rPr>
              <a:t>to </a:t>
            </a:r>
            <a:r>
              <a:rPr lang="en-GB" dirty="0" smtClean="0">
                <a:solidFill>
                  <a:srgbClr val="1754AD"/>
                </a:solidFill>
              </a:rPr>
              <a:t>private</a:t>
            </a:r>
            <a:endParaRPr lang="en-GB" dirty="0">
              <a:solidFill>
                <a:srgbClr val="1754AD"/>
              </a:solidFill>
            </a:endParaRPr>
          </a:p>
        </p:txBody>
      </p:sp>
      <p:sp>
        <p:nvSpPr>
          <p:cNvPr id="3" name="Content Placeholder 2"/>
          <p:cNvSpPr>
            <a:spLocks noGrp="1"/>
          </p:cNvSpPr>
          <p:nvPr>
            <p:ph idx="1"/>
          </p:nvPr>
        </p:nvSpPr>
        <p:spPr>
          <a:xfrm>
            <a:off x="529208" y="1772816"/>
            <a:ext cx="8435280" cy="4389120"/>
          </a:xfrm>
        </p:spPr>
        <p:txBody>
          <a:bodyPr>
            <a:noAutofit/>
          </a:bodyPr>
          <a:lstStyle/>
          <a:p>
            <a:pPr>
              <a:lnSpc>
                <a:spcPct val="130000"/>
              </a:lnSpc>
            </a:pPr>
            <a:r>
              <a:rPr lang="en-GB" sz="2000" dirty="0" smtClean="0">
                <a:ea typeface="Verdana" panose="020B0604030504040204" pitchFamily="34" charset="0"/>
                <a:cs typeface="Verdana" panose="020B0604030504040204" pitchFamily="34" charset="0"/>
              </a:rPr>
              <a:t>How much taxpayer has to pay to transfer risk </a:t>
            </a:r>
            <a:r>
              <a:rPr lang="en-GB" sz="2000" dirty="0">
                <a:ea typeface="Verdana" panose="020B0604030504040204" pitchFamily="34" charset="0"/>
                <a:cs typeface="Verdana" panose="020B0604030504040204" pitchFamily="34" charset="0"/>
              </a:rPr>
              <a:t>to </a:t>
            </a:r>
            <a:r>
              <a:rPr lang="en-GB" sz="2000" dirty="0" smtClean="0">
                <a:ea typeface="Verdana" panose="020B0604030504040204" pitchFamily="34" charset="0"/>
                <a:cs typeface="Verdana" panose="020B0604030504040204" pitchFamily="34" charset="0"/>
              </a:rPr>
              <a:t>a private party? </a:t>
            </a:r>
          </a:p>
          <a:p>
            <a:pPr>
              <a:lnSpc>
                <a:spcPct val="130000"/>
              </a:lnSpc>
            </a:pPr>
            <a:r>
              <a:rPr lang="en-GB" sz="2000" dirty="0" smtClean="0">
                <a:ea typeface="Verdana" panose="020B0604030504040204" pitchFamily="34" charset="0"/>
                <a:cs typeface="Verdana" panose="020B0604030504040204" pitchFamily="34" charset="0"/>
              </a:rPr>
              <a:t>Currently accepted propositions: </a:t>
            </a:r>
          </a:p>
          <a:p>
            <a:pPr marL="803275" lvl="1" indent="-263525">
              <a:lnSpc>
                <a:spcPct val="130000"/>
              </a:lnSpc>
              <a:buFont typeface="Wingdings" pitchFamily="2" charset="2"/>
              <a:buChar char="Ø"/>
            </a:pPr>
            <a:r>
              <a:rPr lang="en-GB" sz="2000" dirty="0" smtClean="0">
                <a:ea typeface="Verdana" panose="020B0604030504040204" pitchFamily="34" charset="0"/>
                <a:cs typeface="Verdana" panose="020B0604030504040204" pitchFamily="34" charset="0"/>
              </a:rPr>
              <a:t>Differential public/private financing cost is apparent</a:t>
            </a:r>
          </a:p>
          <a:p>
            <a:pPr marL="803275" lvl="1" indent="-263525">
              <a:lnSpc>
                <a:spcPct val="130000"/>
              </a:lnSpc>
              <a:buFont typeface="Wingdings" pitchFamily="2" charset="2"/>
              <a:buChar char="Ø"/>
            </a:pPr>
            <a:r>
              <a:rPr lang="en-GB" sz="2000" dirty="0" smtClean="0">
                <a:ea typeface="Verdana" panose="020B0604030504040204" pitchFamily="34" charset="0"/>
                <a:cs typeface="Verdana" panose="020B0604030504040204" pitchFamily="34" charset="0"/>
              </a:rPr>
              <a:t>Private sector expresses risks explicitly (ex-ante)</a:t>
            </a:r>
          </a:p>
          <a:p>
            <a:pPr marL="803275" lvl="1" indent="-263525">
              <a:lnSpc>
                <a:spcPct val="130000"/>
              </a:lnSpc>
              <a:buFont typeface="Wingdings" pitchFamily="2" charset="2"/>
              <a:buChar char="Ø"/>
            </a:pPr>
            <a:r>
              <a:rPr lang="en-GB" sz="2000" dirty="0" smtClean="0">
                <a:ea typeface="Verdana" panose="020B0604030504040204" pitchFamily="34" charset="0"/>
                <a:cs typeface="Verdana" panose="020B0604030504040204" pitchFamily="34" charset="0"/>
              </a:rPr>
              <a:t>Public sector (taxpayer) bears risk implicitly (cost over-runs ex-post) </a:t>
            </a:r>
          </a:p>
          <a:p>
            <a:pPr>
              <a:lnSpc>
                <a:spcPct val="130000"/>
              </a:lnSpc>
            </a:pPr>
            <a:r>
              <a:rPr lang="en-GB" sz="2000" dirty="0" smtClean="0">
                <a:ea typeface="Verdana" panose="020B0604030504040204" pitchFamily="34" charset="0"/>
                <a:cs typeface="Verdana" panose="020B0604030504040204" pitchFamily="34" charset="0"/>
              </a:rPr>
              <a:t>Propositions true</a:t>
            </a:r>
            <a:r>
              <a:rPr lang="en-GB" sz="2000" dirty="0">
                <a:ea typeface="Verdana" panose="020B0604030504040204" pitchFamily="34" charset="0"/>
                <a:cs typeface="Verdana" panose="020B0604030504040204" pitchFamily="34" charset="0"/>
              </a:rPr>
              <a:t> </a:t>
            </a:r>
            <a:r>
              <a:rPr lang="en-GB" sz="2000" b="1" dirty="0" smtClean="0">
                <a:ea typeface="Verdana" panose="020B0604030504040204" pitchFamily="34" charset="0"/>
                <a:cs typeface="Verdana" panose="020B0604030504040204" pitchFamily="34" charset="0"/>
              </a:rPr>
              <a:t>only if risk pricing efficient</a:t>
            </a:r>
            <a:r>
              <a:rPr lang="en-GB" sz="2000" dirty="0" smtClean="0">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24231605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905750" cy="1008112"/>
          </a:xfrm>
        </p:spPr>
        <p:txBody>
          <a:bodyPr/>
          <a:lstStyle/>
          <a:p>
            <a:pPr>
              <a:spcBef>
                <a:spcPts val="0"/>
              </a:spcBef>
              <a:defRPr/>
            </a:pPr>
            <a:r>
              <a:rPr lang="en-US" altLang="en-US" dirty="0">
                <a:solidFill>
                  <a:srgbClr val="1754AD"/>
                </a:solidFill>
              </a:rPr>
              <a:t>When is the price of risk “efficient</a:t>
            </a:r>
            <a:r>
              <a:rPr lang="en-US" altLang="en-US" dirty="0" smtClean="0">
                <a:solidFill>
                  <a:srgbClr val="1754AD"/>
                </a:solidFill>
              </a:rPr>
              <a:t>” (1)</a:t>
            </a:r>
            <a:endParaRPr lang="en-US" dirty="0">
              <a:solidFill>
                <a:srgbClr val="1754AD"/>
              </a:solidFill>
            </a:endParaRPr>
          </a:p>
        </p:txBody>
      </p:sp>
      <p:sp>
        <p:nvSpPr>
          <p:cNvPr id="3" name="Content Placeholder 2"/>
          <p:cNvSpPr>
            <a:spLocks noGrp="1"/>
          </p:cNvSpPr>
          <p:nvPr>
            <p:ph idx="1"/>
          </p:nvPr>
        </p:nvSpPr>
        <p:spPr>
          <a:xfrm>
            <a:off x="628650" y="1600200"/>
            <a:ext cx="8047806" cy="4572000"/>
          </a:xfrm>
        </p:spPr>
        <p:txBody>
          <a:bodyPr/>
          <a:lstStyle/>
          <a:p>
            <a:pPr marL="0" lvl="0" indent="0">
              <a:lnSpc>
                <a:spcPct val="130000"/>
              </a:lnSpc>
              <a:buNone/>
            </a:pPr>
            <a:r>
              <a:rPr lang="en-GB" sz="2000" dirty="0" smtClean="0"/>
              <a:t>Conventional financial economics says that is when:</a:t>
            </a:r>
          </a:p>
          <a:p>
            <a:pPr>
              <a:lnSpc>
                <a:spcPct val="130000"/>
              </a:lnSpc>
            </a:pPr>
            <a:r>
              <a:rPr lang="en-GB" sz="2000" dirty="0"/>
              <a:t>There is competition between </a:t>
            </a:r>
            <a:r>
              <a:rPr lang="en-GB" sz="2000" dirty="0" smtClean="0"/>
              <a:t>suppliers</a:t>
            </a:r>
          </a:p>
          <a:p>
            <a:pPr>
              <a:lnSpc>
                <a:spcPct val="130000"/>
              </a:lnSpc>
            </a:pPr>
            <a:r>
              <a:rPr lang="en-GB" sz="2000" dirty="0" smtClean="0"/>
              <a:t>Investors are rational</a:t>
            </a:r>
          </a:p>
          <a:p>
            <a:pPr>
              <a:lnSpc>
                <a:spcPct val="130000"/>
              </a:lnSpc>
            </a:pPr>
            <a:r>
              <a:rPr lang="en-GB" sz="2000" dirty="0" smtClean="0"/>
              <a:t>Capital markets are complete</a:t>
            </a:r>
          </a:p>
          <a:p>
            <a:pPr>
              <a:lnSpc>
                <a:spcPct val="130000"/>
              </a:lnSpc>
            </a:pPr>
            <a:r>
              <a:rPr lang="en-GB" sz="2000" dirty="0" smtClean="0"/>
              <a:t>Investors use </a:t>
            </a:r>
            <a:r>
              <a:rPr lang="en-US" sz="2000" dirty="0" smtClean="0"/>
              <a:t>“all available” information → Efficient Markets Hypothesis (EMH) holds</a:t>
            </a:r>
            <a:endParaRPr lang="en-US" sz="2000" dirty="0"/>
          </a:p>
          <a:p>
            <a:pPr>
              <a:lnSpc>
                <a:spcPct val="130000"/>
              </a:lnSpc>
            </a:pPr>
            <a:endParaRPr lang="en-GB" sz="2000" dirty="0" smtClean="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4</a:t>
            </a:fld>
            <a:endParaRPr lang="en-US"/>
          </a:p>
        </p:txBody>
      </p:sp>
    </p:spTree>
    <p:extLst>
      <p:ext uri="{BB962C8B-B14F-4D97-AF65-F5344CB8AC3E}">
        <p14:creationId xmlns:p14="http://schemas.microsoft.com/office/powerpoint/2010/main" val="3921664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7" dur="500"/>
                                        <p:tgtEl>
                                          <p:spTgt spid="3">
                                            <p:txEl>
                                              <p:pRg st="0" end="0"/>
                                            </p:txEl>
                                          </p:spTgt>
                                        </p:tgtEl>
                                        <p:attrNameLst>
                                          <p:attrName>ppt_y</p:attrName>
                                        </p:attrNameLst>
                                      </p:cBhvr>
                                      <p:tavLst>
                                        <p:tav tm="0">
                                          <p:val>
                                            <p:strVal val="ppt_y"/>
                                          </p:val>
                                        </p:tav>
                                        <p:tav tm="100000">
                                          <p:val>
                                            <p:strVal val="1+ppt_h/2"/>
                                          </p:val>
                                        </p:tav>
                                      </p:tavLst>
                                    </p:anim>
                                    <p:set>
                                      <p:cBhvr>
                                        <p:cTn id="8" dur="1" fill="hold">
                                          <p:stCondLst>
                                            <p:cond delay="499"/>
                                          </p:stCondLst>
                                        </p:cTn>
                                        <p:tgtEl>
                                          <p:spTgt spid="3">
                                            <p:txEl>
                                              <p:pRg st="0" end="0"/>
                                            </p:txEl>
                                          </p:spTgt>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1" dur="500"/>
                                        <p:tgtEl>
                                          <p:spTgt spid="3">
                                            <p:txEl>
                                              <p:pRg st="1" end="1"/>
                                            </p:txEl>
                                          </p:spTgt>
                                        </p:tgtEl>
                                        <p:attrNameLst>
                                          <p:attrName>ppt_y</p:attrName>
                                        </p:attrNameLst>
                                      </p:cBhvr>
                                      <p:tavLst>
                                        <p:tav tm="0">
                                          <p:val>
                                            <p:strVal val="ppt_y"/>
                                          </p:val>
                                        </p:tav>
                                        <p:tav tm="100000">
                                          <p:val>
                                            <p:strVal val="1+ppt_h/2"/>
                                          </p:val>
                                        </p:tav>
                                      </p:tavLst>
                                    </p:anim>
                                    <p:set>
                                      <p:cBhvr>
                                        <p:cTn id="12" dur="1" fill="hold">
                                          <p:stCondLst>
                                            <p:cond delay="499"/>
                                          </p:stCondLst>
                                        </p:cTn>
                                        <p:tgtEl>
                                          <p:spTgt spid="3">
                                            <p:txEl>
                                              <p:pRg st="1" end="1"/>
                                            </p:txEl>
                                          </p:spTgt>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5" dur="500"/>
                                        <p:tgtEl>
                                          <p:spTgt spid="3">
                                            <p:txEl>
                                              <p:pRg st="2" end="2"/>
                                            </p:txEl>
                                          </p:spTgt>
                                        </p:tgtEl>
                                        <p:attrNameLst>
                                          <p:attrName>ppt_y</p:attrName>
                                        </p:attrNameLst>
                                      </p:cBhvr>
                                      <p:tavLst>
                                        <p:tav tm="0">
                                          <p:val>
                                            <p:strVal val="ppt_y"/>
                                          </p:val>
                                        </p:tav>
                                        <p:tav tm="100000">
                                          <p:val>
                                            <p:strVal val="1+ppt_h/2"/>
                                          </p:val>
                                        </p:tav>
                                      </p:tavLst>
                                    </p:anim>
                                    <p:set>
                                      <p:cBhvr>
                                        <p:cTn id="16" dur="1" fill="hold">
                                          <p:stCondLst>
                                            <p:cond delay="499"/>
                                          </p:stCondLst>
                                        </p:cTn>
                                        <p:tgtEl>
                                          <p:spTgt spid="3">
                                            <p:txEl>
                                              <p:pRg st="2" end="2"/>
                                            </p:txEl>
                                          </p:spTgt>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500"/>
                                        <p:tgtEl>
                                          <p:spTgt spid="3">
                                            <p:txEl>
                                              <p:pRg st="3" end="3"/>
                                            </p:txEl>
                                          </p:spTgt>
                                        </p:tgtEl>
                                        <p:attrNameLst>
                                          <p:attrName>ppt_y</p:attrName>
                                        </p:attrNameLst>
                                      </p:cBhvr>
                                      <p:tavLst>
                                        <p:tav tm="0">
                                          <p:val>
                                            <p:strVal val="ppt_y"/>
                                          </p:val>
                                        </p:tav>
                                        <p:tav tm="100000">
                                          <p:val>
                                            <p:strVal val="1+ppt_h/2"/>
                                          </p:val>
                                        </p:tav>
                                      </p:tavLst>
                                    </p:anim>
                                    <p:set>
                                      <p:cBhvr>
                                        <p:cTn id="20" dur="1" fill="hold">
                                          <p:stCondLst>
                                            <p:cond delay="499"/>
                                          </p:stCondLst>
                                        </p:cTn>
                                        <p:tgtEl>
                                          <p:spTgt spid="3">
                                            <p:txEl>
                                              <p:pRg st="3" end="3"/>
                                            </p:txEl>
                                          </p:spTgt>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3" dur="500"/>
                                        <p:tgtEl>
                                          <p:spTgt spid="3">
                                            <p:txEl>
                                              <p:pRg st="4" end="4"/>
                                            </p:txEl>
                                          </p:spTgt>
                                        </p:tgtEl>
                                        <p:attrNameLst>
                                          <p:attrName>ppt_y</p:attrName>
                                        </p:attrNameLst>
                                      </p:cBhvr>
                                      <p:tavLst>
                                        <p:tav tm="0">
                                          <p:val>
                                            <p:strVal val="ppt_y"/>
                                          </p:val>
                                        </p:tav>
                                        <p:tav tm="100000">
                                          <p:val>
                                            <p:strVal val="1+ppt_h/2"/>
                                          </p:val>
                                        </p:tav>
                                      </p:tavLst>
                                    </p:anim>
                                    <p:set>
                                      <p:cBhvr>
                                        <p:cTn id="24"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905750" cy="1008112"/>
          </a:xfrm>
        </p:spPr>
        <p:txBody>
          <a:bodyPr/>
          <a:lstStyle/>
          <a:p>
            <a:pPr>
              <a:spcBef>
                <a:spcPts val="0"/>
              </a:spcBef>
              <a:defRPr/>
            </a:pPr>
            <a:r>
              <a:rPr lang="en-US" altLang="en-US" dirty="0">
                <a:solidFill>
                  <a:srgbClr val="1754AD"/>
                </a:solidFill>
              </a:rPr>
              <a:t>When is the price of risk “efficient</a:t>
            </a:r>
            <a:r>
              <a:rPr lang="en-US" altLang="en-US" dirty="0" smtClean="0">
                <a:solidFill>
                  <a:srgbClr val="1754AD"/>
                </a:solidFill>
              </a:rPr>
              <a:t>” (2)</a:t>
            </a:r>
            <a:endParaRPr lang="en-US" dirty="0">
              <a:solidFill>
                <a:srgbClr val="1754AD"/>
              </a:solidFill>
            </a:endParaRPr>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5</a:t>
            </a:fld>
            <a:endParaRPr lang="en-US"/>
          </a:p>
        </p:txBody>
      </p:sp>
      <p:cxnSp>
        <p:nvCxnSpPr>
          <p:cNvPr id="8" name="Straight Arrow Connector 7"/>
          <p:cNvCxnSpPr/>
          <p:nvPr/>
        </p:nvCxnSpPr>
        <p:spPr>
          <a:xfrm flipV="1">
            <a:off x="3097658" y="2070581"/>
            <a:ext cx="0" cy="14401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3097658" y="3510741"/>
            <a:ext cx="259228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403648" y="1968697"/>
            <a:ext cx="1549997" cy="369332"/>
          </a:xfrm>
          <a:prstGeom prst="rect">
            <a:avLst/>
          </a:prstGeom>
          <a:noFill/>
        </p:spPr>
        <p:txBody>
          <a:bodyPr wrap="square" rtlCol="0">
            <a:spAutoFit/>
          </a:bodyPr>
          <a:lstStyle/>
          <a:p>
            <a:pPr algn="r"/>
            <a:r>
              <a:rPr lang="en-US" dirty="0" smtClean="0"/>
              <a:t>Return/Risk</a:t>
            </a:r>
            <a:endParaRPr lang="en-US" dirty="0"/>
          </a:p>
        </p:txBody>
      </p:sp>
      <p:sp>
        <p:nvSpPr>
          <p:cNvPr id="11" name="TextBox 10"/>
          <p:cNvSpPr txBox="1"/>
          <p:nvPr/>
        </p:nvSpPr>
        <p:spPr>
          <a:xfrm>
            <a:off x="5473922" y="3661755"/>
            <a:ext cx="1008112" cy="369332"/>
          </a:xfrm>
          <a:prstGeom prst="rect">
            <a:avLst/>
          </a:prstGeom>
          <a:noFill/>
        </p:spPr>
        <p:txBody>
          <a:bodyPr wrap="square" rtlCol="0">
            <a:spAutoFit/>
          </a:bodyPr>
          <a:lstStyle/>
          <a:p>
            <a:r>
              <a:rPr lang="en-US" dirty="0" smtClean="0"/>
              <a:t>t</a:t>
            </a:r>
            <a:endParaRPr lang="en-US" dirty="0"/>
          </a:p>
        </p:txBody>
      </p:sp>
      <p:cxnSp>
        <p:nvCxnSpPr>
          <p:cNvPr id="12" name="Straight Connector 11"/>
          <p:cNvCxnSpPr/>
          <p:nvPr/>
        </p:nvCxnSpPr>
        <p:spPr>
          <a:xfrm>
            <a:off x="3200443" y="2700859"/>
            <a:ext cx="2541060" cy="1"/>
          </a:xfrm>
          <a:prstGeom prst="line">
            <a:avLst/>
          </a:prstGeom>
          <a:ln>
            <a:prstDash val="sysDot"/>
          </a:ln>
        </p:spPr>
        <p:style>
          <a:lnRef idx="2">
            <a:schemeClr val="accent1"/>
          </a:lnRef>
          <a:fillRef idx="0">
            <a:schemeClr val="accent1"/>
          </a:fillRef>
          <a:effectRef idx="1">
            <a:schemeClr val="accent1"/>
          </a:effectRef>
          <a:fontRef idx="minor">
            <a:schemeClr val="tx1"/>
          </a:fontRef>
        </p:style>
      </p:cxnSp>
      <p:grpSp>
        <p:nvGrpSpPr>
          <p:cNvPr id="13" name="Group 12"/>
          <p:cNvGrpSpPr/>
          <p:nvPr/>
        </p:nvGrpSpPr>
        <p:grpSpPr>
          <a:xfrm rot="1656369">
            <a:off x="3348281" y="2060110"/>
            <a:ext cx="2040215" cy="1342484"/>
            <a:chOff x="1921332" y="3998074"/>
            <a:chExt cx="2040215" cy="1342484"/>
          </a:xfrm>
        </p:grpSpPr>
        <p:sp>
          <p:nvSpPr>
            <p:cNvPr id="18" name="Oval 17"/>
            <p:cNvSpPr>
              <a:spLocks noChangeAspect="1"/>
            </p:cNvSpPr>
            <p:nvPr/>
          </p:nvSpPr>
          <p:spPr>
            <a:xfrm>
              <a:off x="2195736" y="5196558"/>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a:spLocks noChangeAspect="1"/>
            </p:cNvSpPr>
            <p:nvPr/>
          </p:nvSpPr>
          <p:spPr>
            <a:xfrm>
              <a:off x="2341428" y="4569336"/>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a:spLocks noChangeAspect="1"/>
            </p:cNvSpPr>
            <p:nvPr/>
          </p:nvSpPr>
          <p:spPr>
            <a:xfrm>
              <a:off x="2718808" y="4581144"/>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a:spLocks noChangeAspect="1"/>
            </p:cNvSpPr>
            <p:nvPr/>
          </p:nvSpPr>
          <p:spPr>
            <a:xfrm>
              <a:off x="2588436" y="4832493"/>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a:spLocks noChangeAspect="1"/>
            </p:cNvSpPr>
            <p:nvPr/>
          </p:nvSpPr>
          <p:spPr>
            <a:xfrm>
              <a:off x="3081270" y="4412815"/>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a:spLocks noChangeAspect="1"/>
            </p:cNvSpPr>
            <p:nvPr/>
          </p:nvSpPr>
          <p:spPr>
            <a:xfrm>
              <a:off x="3347880" y="4293112"/>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a:spLocks noChangeAspect="1"/>
            </p:cNvSpPr>
            <p:nvPr/>
          </p:nvSpPr>
          <p:spPr>
            <a:xfrm>
              <a:off x="3817547" y="3998074"/>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a:spLocks noChangeAspect="1"/>
            </p:cNvSpPr>
            <p:nvPr/>
          </p:nvSpPr>
          <p:spPr>
            <a:xfrm>
              <a:off x="3618358" y="4208916"/>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a:spLocks noChangeAspect="1"/>
            </p:cNvSpPr>
            <p:nvPr/>
          </p:nvSpPr>
          <p:spPr>
            <a:xfrm>
              <a:off x="2485428" y="5116736"/>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a:spLocks noChangeAspect="1"/>
            </p:cNvSpPr>
            <p:nvPr/>
          </p:nvSpPr>
          <p:spPr>
            <a:xfrm>
              <a:off x="1921332" y="4455013"/>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a:spLocks noChangeAspect="1"/>
            </p:cNvSpPr>
            <p:nvPr/>
          </p:nvSpPr>
          <p:spPr>
            <a:xfrm>
              <a:off x="2123736" y="4843200"/>
              <a:ext cx="144000" cy="144000"/>
            </a:xfrm>
            <a:prstGeom prst="ellipse">
              <a:avLst/>
            </a:prstGeom>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4" name="Freeform 13"/>
          <p:cNvSpPr/>
          <p:nvPr/>
        </p:nvSpPr>
        <p:spPr>
          <a:xfrm rot="1656369">
            <a:off x="3529633" y="2117224"/>
            <a:ext cx="1975757" cy="401335"/>
          </a:xfrm>
          <a:custGeom>
            <a:avLst/>
            <a:gdLst>
              <a:gd name="connsiteX0" fmla="*/ 0 w 1943100"/>
              <a:gd name="connsiteY0" fmla="*/ 65314 h 457622"/>
              <a:gd name="connsiteX1" fmla="*/ 702129 w 1943100"/>
              <a:gd name="connsiteY1" fmla="*/ 457200 h 457622"/>
              <a:gd name="connsiteX2" fmla="*/ 1943100 w 1943100"/>
              <a:gd name="connsiteY2" fmla="*/ 0 h 457622"/>
              <a:gd name="connsiteX0" fmla="*/ 0 w 1975757"/>
              <a:gd name="connsiteY0" fmla="*/ 228600 h 467531"/>
              <a:gd name="connsiteX1" fmla="*/ 734786 w 1975757"/>
              <a:gd name="connsiteY1" fmla="*/ 457200 h 467531"/>
              <a:gd name="connsiteX2" fmla="*/ 1975757 w 1975757"/>
              <a:gd name="connsiteY2" fmla="*/ 0 h 467531"/>
              <a:gd name="connsiteX0" fmla="*/ 0 w 1975757"/>
              <a:gd name="connsiteY0" fmla="*/ 228600 h 463337"/>
              <a:gd name="connsiteX1" fmla="*/ 734786 w 1975757"/>
              <a:gd name="connsiteY1" fmla="*/ 457200 h 463337"/>
              <a:gd name="connsiteX2" fmla="*/ 1975757 w 1975757"/>
              <a:gd name="connsiteY2" fmla="*/ 0 h 463337"/>
              <a:gd name="connsiteX0" fmla="*/ 0 w 1975757"/>
              <a:gd name="connsiteY0" fmla="*/ 228600 h 401335"/>
              <a:gd name="connsiteX1" fmla="*/ 734786 w 1975757"/>
              <a:gd name="connsiteY1" fmla="*/ 391885 h 401335"/>
              <a:gd name="connsiteX2" fmla="*/ 1975757 w 1975757"/>
              <a:gd name="connsiteY2" fmla="*/ 0 h 401335"/>
            </a:gdLst>
            <a:ahLst/>
            <a:cxnLst>
              <a:cxn ang="0">
                <a:pos x="connsiteX0" y="connsiteY0"/>
              </a:cxn>
              <a:cxn ang="0">
                <a:pos x="connsiteX1" y="connsiteY1"/>
              </a:cxn>
              <a:cxn ang="0">
                <a:pos x="connsiteX2" y="connsiteY2"/>
              </a:cxn>
            </a:cxnLst>
            <a:rect l="l" t="t" r="r" b="b"/>
            <a:pathLst>
              <a:path w="1975757" h="401335">
                <a:moveTo>
                  <a:pt x="0" y="228600"/>
                </a:moveTo>
                <a:cubicBezTo>
                  <a:pt x="270782" y="348343"/>
                  <a:pt x="405493" y="429985"/>
                  <a:pt x="734786" y="391885"/>
                </a:cubicBezTo>
                <a:cubicBezTo>
                  <a:pt x="1064079" y="353785"/>
                  <a:pt x="1517196" y="223157"/>
                  <a:pt x="1975757"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a:stCxn id="47" idx="0"/>
            <a:endCxn id="18" idx="3"/>
          </p:cNvCxnSpPr>
          <p:nvPr/>
        </p:nvCxnSpPr>
        <p:spPr>
          <a:xfrm flipV="1">
            <a:off x="1826119" y="2971708"/>
            <a:ext cx="1598873" cy="448931"/>
          </a:xfrm>
          <a:prstGeom prst="line">
            <a:avLst/>
          </a:prstGeom>
          <a:ln>
            <a:prstDash val="sysDash"/>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144466" y="1419316"/>
            <a:ext cx="2119720" cy="369332"/>
          </a:xfrm>
          <a:prstGeom prst="rect">
            <a:avLst/>
          </a:prstGeom>
          <a:noFill/>
        </p:spPr>
        <p:txBody>
          <a:bodyPr wrap="square" rtlCol="0">
            <a:spAutoFit/>
          </a:bodyPr>
          <a:lstStyle/>
          <a:p>
            <a:r>
              <a:rPr lang="en-US" dirty="0" smtClean="0"/>
              <a:t>High returns</a:t>
            </a:r>
            <a:endParaRPr lang="en-US" dirty="0"/>
          </a:p>
        </p:txBody>
      </p:sp>
      <p:grpSp>
        <p:nvGrpSpPr>
          <p:cNvPr id="35" name="Group 34"/>
          <p:cNvGrpSpPr/>
          <p:nvPr/>
        </p:nvGrpSpPr>
        <p:grpSpPr>
          <a:xfrm>
            <a:off x="611562" y="4077072"/>
            <a:ext cx="8047806" cy="1946302"/>
            <a:chOff x="700658" y="4363018"/>
            <a:chExt cx="8047806" cy="1946302"/>
          </a:xfrm>
        </p:grpSpPr>
        <p:grpSp>
          <p:nvGrpSpPr>
            <p:cNvPr id="29" name="Group 28"/>
            <p:cNvGrpSpPr/>
            <p:nvPr/>
          </p:nvGrpSpPr>
          <p:grpSpPr>
            <a:xfrm>
              <a:off x="700658" y="5155106"/>
              <a:ext cx="8047806" cy="1154214"/>
              <a:chOff x="628650" y="3382149"/>
              <a:chExt cx="8047806" cy="1154214"/>
            </a:xfrm>
          </p:grpSpPr>
          <p:cxnSp>
            <p:nvCxnSpPr>
              <p:cNvPr id="30" name="Straight Connector 29"/>
              <p:cNvCxnSpPr/>
              <p:nvPr/>
            </p:nvCxnSpPr>
            <p:spPr>
              <a:xfrm flipV="1">
                <a:off x="971600" y="3382149"/>
                <a:ext cx="0" cy="792088"/>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8337017" y="3382149"/>
                <a:ext cx="0" cy="812576"/>
              </a:xfrm>
              <a:prstGeom prst="line">
                <a:avLst/>
              </a:prstGeom>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628650" y="4149080"/>
                <a:ext cx="1423070" cy="369332"/>
              </a:xfrm>
              <a:prstGeom prst="rect">
                <a:avLst/>
              </a:prstGeom>
              <a:noFill/>
            </p:spPr>
            <p:txBody>
              <a:bodyPr wrap="square" rtlCol="0">
                <a:spAutoFit/>
              </a:bodyPr>
              <a:lstStyle/>
              <a:p>
                <a:r>
                  <a:rPr lang="en-US" dirty="0" smtClean="0"/>
                  <a:t>Uncertainty</a:t>
                </a:r>
                <a:endParaRPr lang="en-US" dirty="0"/>
              </a:p>
            </p:txBody>
          </p:sp>
          <p:sp>
            <p:nvSpPr>
              <p:cNvPr id="33" name="TextBox 32"/>
              <p:cNvSpPr txBox="1"/>
              <p:nvPr/>
            </p:nvSpPr>
            <p:spPr>
              <a:xfrm>
                <a:off x="7964921" y="4167031"/>
                <a:ext cx="711535" cy="369332"/>
              </a:xfrm>
              <a:prstGeom prst="rect">
                <a:avLst/>
              </a:prstGeom>
              <a:noFill/>
            </p:spPr>
            <p:txBody>
              <a:bodyPr wrap="square" rtlCol="0">
                <a:spAutoFit/>
              </a:bodyPr>
              <a:lstStyle/>
              <a:p>
                <a:r>
                  <a:rPr lang="en-US" dirty="0" smtClean="0"/>
                  <a:t>Risk</a:t>
                </a:r>
                <a:endParaRPr lang="en-US" dirty="0"/>
              </a:p>
            </p:txBody>
          </p:sp>
          <p:sp>
            <p:nvSpPr>
              <p:cNvPr id="34" name="Rectangle 33"/>
              <p:cNvSpPr/>
              <p:nvPr/>
            </p:nvSpPr>
            <p:spPr>
              <a:xfrm>
                <a:off x="971600" y="3382149"/>
                <a:ext cx="7349088" cy="432048"/>
              </a:xfrm>
              <a:prstGeom prst="rect">
                <a:avLst/>
              </a:prstGeom>
              <a:gradFill flip="none" rotWithShape="1">
                <a:gsLst>
                  <a:gs pos="0">
                    <a:srgbClr val="FF0000"/>
                  </a:gs>
                  <a:gs pos="100000">
                    <a:srgbClr val="7BC143"/>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 name="TextBox 4"/>
            <p:cNvSpPr txBox="1"/>
            <p:nvPr/>
          </p:nvSpPr>
          <p:spPr>
            <a:xfrm>
              <a:off x="700658" y="4363018"/>
              <a:ext cx="7833742" cy="707886"/>
            </a:xfrm>
            <a:prstGeom prst="rect">
              <a:avLst/>
            </a:prstGeom>
            <a:noFill/>
          </p:spPr>
          <p:txBody>
            <a:bodyPr wrap="square" rtlCol="0">
              <a:spAutoFit/>
            </a:bodyPr>
            <a:lstStyle/>
            <a:p>
              <a:r>
                <a:rPr lang="en-US" sz="2000" dirty="0" smtClean="0">
                  <a:latin typeface="+mj-lt"/>
                </a:rPr>
                <a:t>EM</a:t>
              </a:r>
              <a:r>
                <a:rPr lang="sl-SI" sz="2000" dirty="0" smtClean="0">
                  <a:latin typeface="+mj-lt"/>
                </a:rPr>
                <a:t>H</a:t>
              </a:r>
              <a:r>
                <a:rPr lang="en-US" sz="2000" dirty="0" smtClean="0">
                  <a:latin typeface="+mj-lt"/>
                </a:rPr>
                <a:t> assumes that all uncertainty will eventually dissolve in objective probabilities</a:t>
              </a:r>
              <a:endParaRPr lang="en-US" sz="2000" dirty="0">
                <a:latin typeface="+mj-lt"/>
              </a:endParaRPr>
            </a:p>
          </p:txBody>
        </p:sp>
      </p:grpSp>
      <p:cxnSp>
        <p:nvCxnSpPr>
          <p:cNvPr id="37" name="Straight Connector 36"/>
          <p:cNvCxnSpPr/>
          <p:nvPr/>
        </p:nvCxnSpPr>
        <p:spPr>
          <a:xfrm>
            <a:off x="611560" y="4077072"/>
            <a:ext cx="7833744" cy="0"/>
          </a:xfrm>
          <a:prstGeom prst="line">
            <a:avLst/>
          </a:prstGeom>
        </p:spPr>
        <p:style>
          <a:lnRef idx="2">
            <a:schemeClr val="accent1"/>
          </a:lnRef>
          <a:fillRef idx="0">
            <a:schemeClr val="accent1"/>
          </a:fillRef>
          <a:effectRef idx="1">
            <a:schemeClr val="accent1"/>
          </a:effectRef>
          <a:fontRef idx="minor">
            <a:schemeClr val="tx1"/>
          </a:fontRef>
        </p:style>
      </p:cxnSp>
      <p:sp>
        <p:nvSpPr>
          <p:cNvPr id="38" name="Freeform 37"/>
          <p:cNvSpPr/>
          <p:nvPr/>
        </p:nvSpPr>
        <p:spPr>
          <a:xfrm rot="9385624" flipH="1">
            <a:off x="3652735" y="2832926"/>
            <a:ext cx="1939350" cy="401335"/>
          </a:xfrm>
          <a:custGeom>
            <a:avLst/>
            <a:gdLst>
              <a:gd name="connsiteX0" fmla="*/ 0 w 1943100"/>
              <a:gd name="connsiteY0" fmla="*/ 65314 h 457622"/>
              <a:gd name="connsiteX1" fmla="*/ 702129 w 1943100"/>
              <a:gd name="connsiteY1" fmla="*/ 457200 h 457622"/>
              <a:gd name="connsiteX2" fmla="*/ 1943100 w 1943100"/>
              <a:gd name="connsiteY2" fmla="*/ 0 h 457622"/>
              <a:gd name="connsiteX0" fmla="*/ 0 w 1975757"/>
              <a:gd name="connsiteY0" fmla="*/ 228600 h 467531"/>
              <a:gd name="connsiteX1" fmla="*/ 734786 w 1975757"/>
              <a:gd name="connsiteY1" fmla="*/ 457200 h 467531"/>
              <a:gd name="connsiteX2" fmla="*/ 1975757 w 1975757"/>
              <a:gd name="connsiteY2" fmla="*/ 0 h 467531"/>
              <a:gd name="connsiteX0" fmla="*/ 0 w 1975757"/>
              <a:gd name="connsiteY0" fmla="*/ 228600 h 463337"/>
              <a:gd name="connsiteX1" fmla="*/ 734786 w 1975757"/>
              <a:gd name="connsiteY1" fmla="*/ 457200 h 463337"/>
              <a:gd name="connsiteX2" fmla="*/ 1975757 w 1975757"/>
              <a:gd name="connsiteY2" fmla="*/ 0 h 463337"/>
              <a:gd name="connsiteX0" fmla="*/ 0 w 1975757"/>
              <a:gd name="connsiteY0" fmla="*/ 228600 h 401335"/>
              <a:gd name="connsiteX1" fmla="*/ 734786 w 1975757"/>
              <a:gd name="connsiteY1" fmla="*/ 391885 h 401335"/>
              <a:gd name="connsiteX2" fmla="*/ 1975757 w 1975757"/>
              <a:gd name="connsiteY2" fmla="*/ 0 h 401335"/>
            </a:gdLst>
            <a:ahLst/>
            <a:cxnLst>
              <a:cxn ang="0">
                <a:pos x="connsiteX0" y="connsiteY0"/>
              </a:cxn>
              <a:cxn ang="0">
                <a:pos x="connsiteX1" y="connsiteY1"/>
              </a:cxn>
              <a:cxn ang="0">
                <a:pos x="connsiteX2" y="connsiteY2"/>
              </a:cxn>
            </a:cxnLst>
            <a:rect l="l" t="t" r="r" b="b"/>
            <a:pathLst>
              <a:path w="1975757" h="401335">
                <a:moveTo>
                  <a:pt x="0" y="228600"/>
                </a:moveTo>
                <a:cubicBezTo>
                  <a:pt x="270782" y="348343"/>
                  <a:pt x="405493" y="429985"/>
                  <a:pt x="734786" y="391885"/>
                </a:cubicBezTo>
                <a:cubicBezTo>
                  <a:pt x="1064079" y="353785"/>
                  <a:pt x="1517196" y="223157"/>
                  <a:pt x="1975757"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xtBox 46"/>
          <p:cNvSpPr txBox="1"/>
          <p:nvPr/>
        </p:nvSpPr>
        <p:spPr>
          <a:xfrm>
            <a:off x="766259" y="3420639"/>
            <a:ext cx="2119720" cy="369332"/>
          </a:xfrm>
          <a:prstGeom prst="rect">
            <a:avLst/>
          </a:prstGeom>
          <a:noFill/>
        </p:spPr>
        <p:txBody>
          <a:bodyPr wrap="square" rtlCol="0">
            <a:spAutoFit/>
          </a:bodyPr>
          <a:lstStyle/>
          <a:p>
            <a:r>
              <a:rPr lang="en-US" dirty="0" smtClean="0"/>
              <a:t>High losses</a:t>
            </a:r>
            <a:endParaRPr lang="en-US" dirty="0"/>
          </a:p>
        </p:txBody>
      </p:sp>
      <p:cxnSp>
        <p:nvCxnSpPr>
          <p:cNvPr id="50" name="Straight Connector 49"/>
          <p:cNvCxnSpPr>
            <a:stCxn id="17" idx="1"/>
            <a:endCxn id="27" idx="0"/>
          </p:cNvCxnSpPr>
          <p:nvPr/>
        </p:nvCxnSpPr>
        <p:spPr>
          <a:xfrm flipH="1">
            <a:off x="3627525" y="1603982"/>
            <a:ext cx="516941" cy="498120"/>
          </a:xfrm>
          <a:prstGeom prst="line">
            <a:avLst/>
          </a:prstGeom>
          <a:ln>
            <a:prstDash val="sysDash"/>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485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nodeType="withEffect">
                                  <p:stCondLst>
                                    <p:cond delay="0"/>
                                  </p:stCondLst>
                                  <p:childTnLst>
                                    <p:anim calcmode="lin" valueType="num">
                                      <p:cBhvr additive="base">
                                        <p:cTn id="6" dur="500"/>
                                        <p:tgtEl>
                                          <p:spTgt spid="37"/>
                                        </p:tgtEl>
                                        <p:attrNameLst>
                                          <p:attrName>ppt_x</p:attrName>
                                        </p:attrNameLst>
                                      </p:cBhvr>
                                      <p:tavLst>
                                        <p:tav tm="0">
                                          <p:val>
                                            <p:strVal val="ppt_x"/>
                                          </p:val>
                                        </p:tav>
                                        <p:tav tm="100000">
                                          <p:val>
                                            <p:strVal val="ppt_x"/>
                                          </p:val>
                                        </p:tav>
                                      </p:tavLst>
                                    </p:anim>
                                    <p:anim calcmode="lin" valueType="num">
                                      <p:cBhvr additive="base">
                                        <p:cTn id="7" dur="500"/>
                                        <p:tgtEl>
                                          <p:spTgt spid="37"/>
                                        </p:tgtEl>
                                        <p:attrNameLst>
                                          <p:attrName>ppt_y</p:attrName>
                                        </p:attrNameLst>
                                      </p:cBhvr>
                                      <p:tavLst>
                                        <p:tav tm="0">
                                          <p:val>
                                            <p:strVal val="ppt_y"/>
                                          </p:val>
                                        </p:tav>
                                        <p:tav tm="100000">
                                          <p:val>
                                            <p:strVal val="1+ppt_h/2"/>
                                          </p:val>
                                        </p:tav>
                                      </p:tavLst>
                                    </p:anim>
                                    <p:set>
                                      <p:cBhvr>
                                        <p:cTn id="8" dur="1" fill="hold">
                                          <p:stCondLst>
                                            <p:cond delay="499"/>
                                          </p:stCondLst>
                                        </p:cTn>
                                        <p:tgtEl>
                                          <p:spTgt spid="37"/>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ppt_x"/>
                                          </p:val>
                                        </p:tav>
                                        <p:tav tm="100000">
                                          <p:val>
                                            <p:strVal val="#ppt_x"/>
                                          </p:val>
                                        </p:tav>
                                      </p:tavLst>
                                    </p:anim>
                                    <p:anim calcmode="lin" valueType="num">
                                      <p:cBhvr additive="base">
                                        <p:cTn id="1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052736"/>
            <a:ext cx="7905750" cy="609600"/>
          </a:xfrm>
        </p:spPr>
        <p:txBody>
          <a:bodyPr/>
          <a:lstStyle/>
          <a:p>
            <a:endParaRPr lang="en-US" sz="2000" b="0" dirty="0"/>
          </a:p>
        </p:txBody>
      </p:sp>
      <p:sp>
        <p:nvSpPr>
          <p:cNvPr id="3" name="Content Placeholder 2"/>
          <p:cNvSpPr>
            <a:spLocks noGrp="1"/>
          </p:cNvSpPr>
          <p:nvPr>
            <p:ph idx="1"/>
          </p:nvPr>
        </p:nvSpPr>
        <p:spPr>
          <a:xfrm>
            <a:off x="683568" y="1412776"/>
            <a:ext cx="7905752" cy="6156176"/>
          </a:xfrm>
        </p:spPr>
        <p:txBody>
          <a:bodyPr/>
          <a:lstStyle/>
          <a:p>
            <a:endParaRPr lang="en-US" dirty="0"/>
          </a:p>
        </p:txBody>
      </p:sp>
      <p:sp>
        <p:nvSpPr>
          <p:cNvPr id="4" name="Slide Number Placeholder 3"/>
          <p:cNvSpPr>
            <a:spLocks noGrp="1"/>
          </p:cNvSpPr>
          <p:nvPr>
            <p:ph type="sldNum" sz="quarter" idx="10"/>
          </p:nvPr>
        </p:nvSpPr>
        <p:spPr/>
        <p:txBody>
          <a:bodyPr/>
          <a:lstStyle/>
          <a:p>
            <a:pPr>
              <a:defRPr/>
            </a:pPr>
            <a:fld id="{4A344D9E-FE27-48F3-8FD8-FA7317826DAC}" type="slidenum">
              <a:rPr lang="en-US" smtClean="0"/>
              <a:pPr>
                <a:defRPr/>
              </a:pPr>
              <a:t>6</a:t>
            </a:fld>
            <a:endParaRPr lang="en-US"/>
          </a:p>
        </p:txBody>
      </p:sp>
      <p:pic>
        <p:nvPicPr>
          <p:cNvPr id="1026" name="Picture 2" descr="See original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584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29825" y="2246530"/>
            <a:ext cx="3366111" cy="3414717"/>
          </a:xfrm>
          <a:prstGeom prst="rect">
            <a:avLst/>
          </a:prstGeom>
          <a:solidFill>
            <a:srgbClr val="113D7E">
              <a:alpha val="30000"/>
            </a:srgbClr>
          </a:solidFill>
          <a:ln w="12700">
            <a:solidFill>
              <a:srgbClr val="113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Arial" pitchFamily="34" charset="0"/>
              <a:cs typeface="Arial" pitchFamily="34" charset="0"/>
            </a:endParaRPr>
          </a:p>
        </p:txBody>
      </p:sp>
      <p:sp>
        <p:nvSpPr>
          <p:cNvPr id="2" name="Title 1"/>
          <p:cNvSpPr>
            <a:spLocks noGrp="1"/>
          </p:cNvSpPr>
          <p:nvPr>
            <p:ph type="title"/>
          </p:nvPr>
        </p:nvSpPr>
        <p:spPr>
          <a:xfrm>
            <a:off x="611560" y="404664"/>
            <a:ext cx="8136904" cy="936104"/>
          </a:xfrm>
        </p:spPr>
        <p:txBody>
          <a:bodyPr/>
          <a:lstStyle/>
          <a:p>
            <a:pPr>
              <a:spcBef>
                <a:spcPts val="0"/>
              </a:spcBef>
              <a:defRPr/>
            </a:pPr>
            <a:r>
              <a:rPr lang="en-US" altLang="en-US" dirty="0" smtClean="0">
                <a:solidFill>
                  <a:srgbClr val="1754AD"/>
                </a:solidFill>
              </a:rPr>
              <a:t>Risk pricing and the tax payer</a:t>
            </a:r>
            <a:endParaRPr lang="en-US" dirty="0">
              <a:solidFill>
                <a:srgbClr val="1754AD"/>
              </a:solidFill>
            </a:endParaRPr>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7</a:t>
            </a:fld>
            <a:endParaRPr lang="en-US"/>
          </a:p>
        </p:txBody>
      </p:sp>
      <p:sp>
        <p:nvSpPr>
          <p:cNvPr id="6" name="Rectangle 5"/>
          <p:cNvSpPr/>
          <p:nvPr/>
        </p:nvSpPr>
        <p:spPr>
          <a:xfrm>
            <a:off x="628651" y="5589240"/>
            <a:ext cx="3367286" cy="648072"/>
          </a:xfrm>
          <a:prstGeom prst="rect">
            <a:avLst/>
          </a:prstGeom>
          <a:solidFill>
            <a:srgbClr val="113D7E"/>
          </a:solidFill>
          <a:ln w="12700">
            <a:solidFill>
              <a:srgbClr val="113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Arial" pitchFamily="34" charset="0"/>
                <a:cs typeface="Arial" pitchFamily="34" charset="0"/>
              </a:rPr>
              <a:t>EMH </a:t>
            </a:r>
            <a:br>
              <a:rPr lang="en-US" sz="2000" dirty="0" smtClean="0">
                <a:latin typeface="Arial" pitchFamily="34" charset="0"/>
                <a:cs typeface="Arial" pitchFamily="34" charset="0"/>
              </a:rPr>
            </a:br>
            <a:r>
              <a:rPr lang="en-US" sz="2000" dirty="0" smtClean="0">
                <a:latin typeface="Arial" pitchFamily="34" charset="0"/>
                <a:cs typeface="Arial" pitchFamily="34" charset="0"/>
              </a:rPr>
              <a:t>(view/principles</a:t>
            </a:r>
            <a:r>
              <a:rPr lang="en-US" dirty="0" smtClean="0">
                <a:latin typeface="Arial" pitchFamily="34" charset="0"/>
                <a:cs typeface="Arial" pitchFamily="34" charset="0"/>
              </a:rPr>
              <a:t>)</a:t>
            </a:r>
          </a:p>
        </p:txBody>
      </p:sp>
      <p:sp>
        <p:nvSpPr>
          <p:cNvPr id="7" name="Rectangle 6"/>
          <p:cNvSpPr/>
          <p:nvPr/>
        </p:nvSpPr>
        <p:spPr>
          <a:xfrm>
            <a:off x="1619672" y="4594982"/>
            <a:ext cx="1309823" cy="871767"/>
          </a:xfrm>
          <a:prstGeom prst="rect">
            <a:avLst/>
          </a:prstGeom>
          <a:solidFill>
            <a:srgbClr val="175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Arial" pitchFamily="34" charset="0"/>
                <a:cs typeface="Arial" pitchFamily="34" charset="0"/>
              </a:rPr>
              <a:t>CAPM</a:t>
            </a:r>
            <a:br>
              <a:rPr lang="en-US" sz="2000" dirty="0" smtClean="0">
                <a:latin typeface="Arial" pitchFamily="34" charset="0"/>
                <a:cs typeface="Arial" pitchFamily="34" charset="0"/>
              </a:rPr>
            </a:br>
            <a:r>
              <a:rPr lang="en-US" sz="2000" dirty="0" smtClean="0">
                <a:latin typeface="Arial" pitchFamily="34" charset="0"/>
                <a:cs typeface="Arial" pitchFamily="34" charset="0"/>
              </a:rPr>
              <a:t>(tool)</a:t>
            </a:r>
          </a:p>
        </p:txBody>
      </p:sp>
      <p:sp>
        <p:nvSpPr>
          <p:cNvPr id="12" name="Rectangle 11"/>
          <p:cNvSpPr/>
          <p:nvPr/>
        </p:nvSpPr>
        <p:spPr>
          <a:xfrm>
            <a:off x="2196626" y="3356992"/>
            <a:ext cx="1439269" cy="914400"/>
          </a:xfrm>
          <a:prstGeom prst="rect">
            <a:avLst/>
          </a:prstGeom>
          <a:solidFill>
            <a:srgbClr val="1C7C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itchFamily="34" charset="0"/>
                <a:cs typeface="Arial" pitchFamily="34" charset="0"/>
              </a:rPr>
              <a:t>Systematic risk</a:t>
            </a:r>
          </a:p>
        </p:txBody>
      </p:sp>
      <p:sp>
        <p:nvSpPr>
          <p:cNvPr id="13" name="Rectangle 12"/>
          <p:cNvSpPr/>
          <p:nvPr/>
        </p:nvSpPr>
        <p:spPr>
          <a:xfrm>
            <a:off x="2195736" y="2370584"/>
            <a:ext cx="1440160" cy="914400"/>
          </a:xfrm>
          <a:prstGeom prst="rect">
            <a:avLst/>
          </a:prstGeom>
          <a:solidFill>
            <a:srgbClr val="1C7C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itchFamily="34" charset="0"/>
                <a:cs typeface="Arial" pitchFamily="34" charset="0"/>
              </a:rPr>
              <a:t>Diversifiable risk</a:t>
            </a:r>
          </a:p>
        </p:txBody>
      </p:sp>
      <p:cxnSp>
        <p:nvCxnSpPr>
          <p:cNvPr id="15" name="Elbow Connector 14"/>
          <p:cNvCxnSpPr>
            <a:endCxn id="12" idx="1"/>
          </p:cNvCxnSpPr>
          <p:nvPr/>
        </p:nvCxnSpPr>
        <p:spPr>
          <a:xfrm rot="5400000" flipH="1" flipV="1">
            <a:off x="1632692" y="4017196"/>
            <a:ext cx="766938" cy="36093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Elbow Connector 17"/>
          <p:cNvCxnSpPr>
            <a:endCxn id="13" idx="1"/>
          </p:cNvCxnSpPr>
          <p:nvPr/>
        </p:nvCxnSpPr>
        <p:spPr>
          <a:xfrm rot="5400000" flipH="1" flipV="1">
            <a:off x="1139043" y="3524437"/>
            <a:ext cx="1753346" cy="36004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5292080" y="5589240"/>
            <a:ext cx="3242322" cy="648072"/>
          </a:xfrm>
          <a:prstGeom prst="rect">
            <a:avLst/>
          </a:prstGeom>
          <a:solidFill>
            <a:schemeClr val="accent2">
              <a:lumMod val="75000"/>
            </a:schemeClr>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Arial" pitchFamily="34" charset="0"/>
                <a:cs typeface="Arial" pitchFamily="34" charset="0"/>
              </a:rPr>
              <a:t>Welfare economics</a:t>
            </a:r>
            <a:br>
              <a:rPr lang="en-US" sz="2000" dirty="0" smtClean="0">
                <a:latin typeface="Arial" pitchFamily="34" charset="0"/>
                <a:cs typeface="Arial" pitchFamily="34" charset="0"/>
              </a:rPr>
            </a:br>
            <a:r>
              <a:rPr lang="en-US" sz="2000" dirty="0" smtClean="0">
                <a:latin typeface="Arial" pitchFamily="34" charset="0"/>
                <a:cs typeface="Arial" pitchFamily="34" charset="0"/>
              </a:rPr>
              <a:t>(view/principles)</a:t>
            </a:r>
            <a:endParaRPr lang="en-US" dirty="0" smtClean="0">
              <a:latin typeface="Arial" pitchFamily="34" charset="0"/>
              <a:cs typeface="Arial" pitchFamily="34" charset="0"/>
            </a:endParaRPr>
          </a:p>
        </p:txBody>
      </p:sp>
      <p:sp>
        <p:nvSpPr>
          <p:cNvPr id="34" name="Rectangle 33"/>
          <p:cNvSpPr/>
          <p:nvPr/>
        </p:nvSpPr>
        <p:spPr>
          <a:xfrm>
            <a:off x="5296692" y="3356992"/>
            <a:ext cx="2220709" cy="914400"/>
          </a:xfrm>
          <a:prstGeom prst="rect">
            <a:avLst/>
          </a:prstGeom>
          <a:solidFill>
            <a:srgbClr val="C00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US" dirty="0" smtClean="0">
                <a:latin typeface="Arial" pitchFamily="34" charset="0"/>
                <a:cs typeface="Arial" pitchFamily="34" charset="0"/>
              </a:rPr>
              <a:t>Not relevant</a:t>
            </a:r>
            <a:br>
              <a:rPr lang="en-US" dirty="0" smtClean="0">
                <a:latin typeface="Arial" pitchFamily="34" charset="0"/>
                <a:cs typeface="Arial" pitchFamily="34" charset="0"/>
              </a:rPr>
            </a:br>
            <a:r>
              <a:rPr lang="en-US" dirty="0" smtClean="0">
                <a:latin typeface="Arial" pitchFamily="34" charset="0"/>
                <a:cs typeface="Arial" pitchFamily="34" charset="0"/>
              </a:rPr>
              <a:t> (state can do better) </a:t>
            </a:r>
          </a:p>
        </p:txBody>
      </p:sp>
      <p:cxnSp>
        <p:nvCxnSpPr>
          <p:cNvPr id="36" name="Straight Arrow Connector 35"/>
          <p:cNvCxnSpPr>
            <a:stCxn id="12" idx="3"/>
            <a:endCxn id="34" idx="1"/>
          </p:cNvCxnSpPr>
          <p:nvPr/>
        </p:nvCxnSpPr>
        <p:spPr>
          <a:xfrm>
            <a:off x="3635895" y="3814192"/>
            <a:ext cx="1660797" cy="0"/>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stCxn id="13" idx="3"/>
            <a:endCxn id="43" idx="1"/>
          </p:cNvCxnSpPr>
          <p:nvPr/>
        </p:nvCxnSpPr>
        <p:spPr>
          <a:xfrm>
            <a:off x="3635896" y="2827784"/>
            <a:ext cx="1656184" cy="0"/>
          </a:xfrm>
          <a:prstGeom prst="straightConnector1">
            <a:avLst/>
          </a:prstGeom>
          <a:ln>
            <a:solidFill>
              <a:srgbClr val="1C7CC2"/>
            </a:solidFill>
            <a:tailEnd type="arrow"/>
          </a:ln>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5292080" y="2370584"/>
            <a:ext cx="2232248" cy="914400"/>
          </a:xfrm>
          <a:prstGeom prst="rect">
            <a:avLst/>
          </a:prstGeom>
          <a:solidFill>
            <a:srgbClr val="1C7C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itchFamily="34" charset="0"/>
                <a:cs typeface="Arial" pitchFamily="34" charset="0"/>
              </a:rPr>
              <a:t>State has no advantage</a:t>
            </a:r>
          </a:p>
        </p:txBody>
      </p:sp>
      <p:sp>
        <p:nvSpPr>
          <p:cNvPr id="44" name="Rectangle 43"/>
          <p:cNvSpPr/>
          <p:nvPr/>
        </p:nvSpPr>
        <p:spPr>
          <a:xfrm>
            <a:off x="4283969" y="2564905"/>
            <a:ext cx="648071" cy="1512168"/>
          </a:xfrm>
          <a:prstGeom prst="rect">
            <a:avLst/>
          </a:prstGeom>
          <a:solidFill>
            <a:srgbClr val="C00000">
              <a:alpha val="30000"/>
            </a:srgbClr>
          </a:solidFill>
          <a:ln w="12700">
            <a:solidFill>
              <a:srgbClr val="113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Arial" pitchFamily="34" charset="0"/>
              <a:cs typeface="Arial" pitchFamily="34" charset="0"/>
            </a:endParaRPr>
          </a:p>
        </p:txBody>
      </p:sp>
      <p:sp>
        <p:nvSpPr>
          <p:cNvPr id="45" name="TextBox 44"/>
          <p:cNvSpPr txBox="1"/>
          <p:nvPr/>
        </p:nvSpPr>
        <p:spPr>
          <a:xfrm>
            <a:off x="2987824" y="1556792"/>
            <a:ext cx="3240360" cy="707886"/>
          </a:xfrm>
          <a:prstGeom prst="rect">
            <a:avLst/>
          </a:prstGeom>
          <a:noFill/>
        </p:spPr>
        <p:txBody>
          <a:bodyPr wrap="square" rtlCol="0">
            <a:spAutoFit/>
          </a:bodyPr>
          <a:lstStyle/>
          <a:p>
            <a:pPr algn="ctr"/>
            <a:r>
              <a:rPr lang="en-US" sz="2000" dirty="0" smtClean="0"/>
              <a:t>Decision making under uncertainty</a:t>
            </a:r>
            <a:endParaRPr lang="en-US" sz="2000" dirty="0"/>
          </a:p>
        </p:txBody>
      </p:sp>
      <p:sp>
        <p:nvSpPr>
          <p:cNvPr id="55" name="Down Arrow 54"/>
          <p:cNvSpPr/>
          <p:nvPr/>
        </p:nvSpPr>
        <p:spPr>
          <a:xfrm>
            <a:off x="4469757" y="2246529"/>
            <a:ext cx="246259" cy="318375"/>
          </a:xfrm>
          <a:prstGeom prst="downArrow">
            <a:avLst/>
          </a:prstGeom>
          <a:solidFill>
            <a:srgbClr val="113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Calibri" pitchFamily="34" charset="0"/>
            </a:endParaRPr>
          </a:p>
        </p:txBody>
      </p:sp>
      <p:sp>
        <p:nvSpPr>
          <p:cNvPr id="60" name="Rectangle 59"/>
          <p:cNvSpPr/>
          <p:nvPr/>
        </p:nvSpPr>
        <p:spPr>
          <a:xfrm>
            <a:off x="5292080" y="2246530"/>
            <a:ext cx="3242322" cy="3345266"/>
          </a:xfrm>
          <a:prstGeom prst="rect">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35658462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7905750" cy="936104"/>
          </a:xfrm>
        </p:spPr>
        <p:txBody>
          <a:bodyPr/>
          <a:lstStyle/>
          <a:p>
            <a:pPr>
              <a:spcBef>
                <a:spcPts val="0"/>
              </a:spcBef>
              <a:defRPr/>
            </a:pPr>
            <a:r>
              <a:rPr lang="en-US" dirty="0">
                <a:solidFill>
                  <a:srgbClr val="1754AD"/>
                </a:solidFill>
              </a:rPr>
              <a:t>Is risk pricing </a:t>
            </a:r>
            <a:r>
              <a:rPr lang="en-US" dirty="0" smtClean="0">
                <a:solidFill>
                  <a:srgbClr val="1754AD"/>
                </a:solidFill>
              </a:rPr>
              <a:t>efficient—analysis d</a:t>
            </a:r>
            <a:r>
              <a:rPr lang="en-US" altLang="en-US" dirty="0" smtClean="0">
                <a:solidFill>
                  <a:srgbClr val="1754AD"/>
                </a:solidFill>
              </a:rPr>
              <a:t>esign (1)</a:t>
            </a:r>
            <a:endParaRPr lang="en-US" dirty="0">
              <a:solidFill>
                <a:srgbClr val="1754AD"/>
              </a:solidFill>
            </a:endParaRPr>
          </a:p>
        </p:txBody>
      </p:sp>
      <p:sp>
        <p:nvSpPr>
          <p:cNvPr id="3" name="Content Placeholder 2"/>
          <p:cNvSpPr>
            <a:spLocks noGrp="1"/>
          </p:cNvSpPr>
          <p:nvPr>
            <p:ph idx="1"/>
          </p:nvPr>
        </p:nvSpPr>
        <p:spPr/>
        <p:txBody>
          <a:bodyPr>
            <a:normAutofit/>
          </a:bodyPr>
          <a:lstStyle/>
          <a:p>
            <a:pPr marL="0" lvl="0" indent="0">
              <a:buNone/>
            </a:pPr>
            <a:r>
              <a:rPr lang="en-US" sz="2000" dirty="0"/>
              <a:t>Subject of analysis: </a:t>
            </a:r>
            <a:r>
              <a:rPr lang="en-US" sz="2000" dirty="0" smtClean="0"/>
              <a:t>Market </a:t>
            </a:r>
            <a:r>
              <a:rPr lang="en-US" sz="2000" dirty="0"/>
              <a:t>of </a:t>
            </a:r>
            <a:r>
              <a:rPr lang="en-US" sz="2000" u="sng" dirty="0"/>
              <a:t>capitally intensive project-finance </a:t>
            </a:r>
            <a:r>
              <a:rPr lang="en-US" sz="2000" u="sng" dirty="0" smtClean="0"/>
              <a:t>PPPs </a:t>
            </a:r>
            <a:endParaRPr lang="en-US" sz="2000" u="sng" dirty="0"/>
          </a:p>
          <a:p>
            <a:pPr marL="90487" lvl="0" indent="0">
              <a:buNone/>
            </a:pPr>
            <a:endParaRPr lang="en-US" sz="2000" dirty="0"/>
          </a:p>
          <a:p>
            <a:pPr marL="0" lvl="0" indent="0">
              <a:buNone/>
            </a:pPr>
            <a:r>
              <a:rPr lang="en-US" sz="2000" dirty="0"/>
              <a:t>Testing for </a:t>
            </a:r>
            <a:r>
              <a:rPr lang="en-US" sz="2000" dirty="0" smtClean="0"/>
              <a:t>EMH not </a:t>
            </a:r>
            <a:r>
              <a:rPr lang="en-US" sz="2000" dirty="0"/>
              <a:t>possible →</a:t>
            </a:r>
            <a:r>
              <a:rPr lang="en-US" sz="2000" dirty="0" smtClean="0"/>
              <a:t> No </a:t>
            </a:r>
            <a:r>
              <a:rPr lang="en-US" sz="2000" dirty="0"/>
              <a:t>security/price </a:t>
            </a:r>
            <a:r>
              <a:rPr lang="en-US" sz="2000" dirty="0" smtClean="0"/>
              <a:t>data (EMH </a:t>
            </a:r>
            <a:r>
              <a:rPr lang="en-US" sz="2000" dirty="0"/>
              <a:t>not met by this fact </a:t>
            </a:r>
            <a:r>
              <a:rPr lang="en-US" sz="2000" dirty="0" smtClean="0"/>
              <a:t>alone; already known)</a:t>
            </a:r>
            <a:endParaRPr lang="en-US" sz="2000" dirty="0"/>
          </a:p>
          <a:p>
            <a:pPr marL="90487" lvl="0" indent="0">
              <a:buNone/>
            </a:pPr>
            <a:endParaRPr lang="en-US" sz="1400" dirty="0"/>
          </a:p>
          <a:p>
            <a:pPr marL="0" lvl="0" indent="0">
              <a:buNone/>
            </a:pPr>
            <a:endParaRPr lang="en-US" sz="2000" dirty="0"/>
          </a:p>
          <a:p>
            <a:pPr marL="90487" lvl="0" indent="0">
              <a:buNone/>
            </a:pPr>
            <a:endParaRPr lang="en-US" sz="1400" dirty="0" smtClean="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8</a:t>
            </a:fld>
            <a:endParaRPr lang="en-US"/>
          </a:p>
        </p:txBody>
      </p:sp>
      <p:grpSp>
        <p:nvGrpSpPr>
          <p:cNvPr id="7" name="Group 6"/>
          <p:cNvGrpSpPr/>
          <p:nvPr/>
        </p:nvGrpSpPr>
        <p:grpSpPr>
          <a:xfrm>
            <a:off x="5150866" y="4111339"/>
            <a:ext cx="2733502" cy="1823065"/>
            <a:chOff x="2555776" y="4349135"/>
            <a:chExt cx="2733502" cy="1823065"/>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4349135"/>
              <a:ext cx="2733502" cy="182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340937" y="5209808"/>
              <a:ext cx="581590" cy="180000"/>
            </a:xfrm>
            <a:prstGeom prst="rect">
              <a:avLst/>
            </a:prstGeom>
            <a:solidFill>
              <a:srgbClr val="C00000">
                <a:alpha val="8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Calibri" pitchFamily="34" charset="0"/>
                </a:rPr>
                <a:t>SPV</a:t>
              </a:r>
            </a:p>
          </p:txBody>
        </p:sp>
      </p:grpSp>
      <p:sp>
        <p:nvSpPr>
          <p:cNvPr id="5" name="Rectangle 4"/>
          <p:cNvSpPr/>
          <p:nvPr/>
        </p:nvSpPr>
        <p:spPr>
          <a:xfrm>
            <a:off x="556642" y="3890665"/>
            <a:ext cx="4447406" cy="707886"/>
          </a:xfrm>
          <a:prstGeom prst="rect">
            <a:avLst/>
          </a:prstGeom>
        </p:spPr>
        <p:txBody>
          <a:bodyPr wrap="square">
            <a:spAutoFit/>
          </a:bodyPr>
          <a:lstStyle/>
          <a:p>
            <a:r>
              <a:rPr lang="en-US" sz="2000" dirty="0">
                <a:latin typeface="+mn-lt"/>
              </a:rPr>
              <a:t>But this would not capture the risk pricing efficiency </a:t>
            </a:r>
            <a:r>
              <a:rPr lang="en-US" sz="2000" dirty="0" smtClean="0">
                <a:latin typeface="+mn-lt"/>
              </a:rPr>
              <a:t>holistically</a:t>
            </a:r>
            <a:endParaRPr lang="en-US" sz="2000" dirty="0">
              <a:latin typeface="+mn-lt"/>
            </a:endParaRPr>
          </a:p>
        </p:txBody>
      </p:sp>
    </p:spTree>
    <p:extLst>
      <p:ext uri="{BB962C8B-B14F-4D97-AF65-F5344CB8AC3E}">
        <p14:creationId xmlns:p14="http://schemas.microsoft.com/office/powerpoint/2010/main" val="38286999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692696"/>
            <a:ext cx="7905750" cy="936104"/>
          </a:xfrm>
        </p:spPr>
        <p:txBody>
          <a:bodyPr/>
          <a:lstStyle/>
          <a:p>
            <a:pPr>
              <a:spcBef>
                <a:spcPts val="0"/>
              </a:spcBef>
              <a:defRPr/>
            </a:pPr>
            <a:r>
              <a:rPr lang="en-US" dirty="0">
                <a:solidFill>
                  <a:srgbClr val="1754AD"/>
                </a:solidFill>
              </a:rPr>
              <a:t>Is risk pricing </a:t>
            </a:r>
            <a:r>
              <a:rPr lang="en-US" dirty="0" smtClean="0">
                <a:solidFill>
                  <a:srgbClr val="1754AD"/>
                </a:solidFill>
              </a:rPr>
              <a:t>efficient—analysis d</a:t>
            </a:r>
            <a:r>
              <a:rPr lang="en-US" altLang="en-US" dirty="0" smtClean="0">
                <a:solidFill>
                  <a:srgbClr val="1754AD"/>
                </a:solidFill>
              </a:rPr>
              <a:t>esign (2)</a:t>
            </a:r>
            <a:endParaRPr lang="en-US" dirty="0">
              <a:solidFill>
                <a:srgbClr val="1754AD"/>
              </a:solidFill>
            </a:endParaRPr>
          </a:p>
        </p:txBody>
      </p:sp>
      <p:sp>
        <p:nvSpPr>
          <p:cNvPr id="3" name="Content Placeholder 2"/>
          <p:cNvSpPr>
            <a:spLocks noGrp="1"/>
          </p:cNvSpPr>
          <p:nvPr>
            <p:ph idx="1"/>
          </p:nvPr>
        </p:nvSpPr>
        <p:spPr/>
        <p:txBody>
          <a:bodyPr>
            <a:normAutofit/>
          </a:bodyPr>
          <a:lstStyle/>
          <a:p>
            <a:pPr marL="0" lvl="0" indent="0">
              <a:buNone/>
            </a:pPr>
            <a:r>
              <a:rPr lang="en-US" sz="2000" dirty="0" smtClean="0"/>
              <a:t>Alternative—Can we get a view on the extent of inefficiency? </a:t>
            </a:r>
          </a:p>
          <a:p>
            <a:pPr marL="433387" indent="-342900">
              <a:buFont typeface="+mj-lt"/>
              <a:buAutoNum type="arabicPeriod"/>
            </a:pPr>
            <a:r>
              <a:rPr lang="en-US" sz="2000" dirty="0" smtClean="0"/>
              <a:t>What is the availability of risk-related </a:t>
            </a:r>
            <a:r>
              <a:rPr lang="en-US" sz="2000" b="1" dirty="0"/>
              <a:t>i</a:t>
            </a:r>
            <a:r>
              <a:rPr lang="en-US" sz="2000" b="1" dirty="0" smtClean="0"/>
              <a:t>nformation</a:t>
            </a:r>
            <a:r>
              <a:rPr lang="en-US" sz="2000" dirty="0" smtClean="0"/>
              <a:t> (uncertainty)?</a:t>
            </a:r>
          </a:p>
          <a:p>
            <a:pPr marL="433387" indent="-342900">
              <a:buFont typeface="+mj-lt"/>
              <a:buAutoNum type="arabicPeriod"/>
            </a:pPr>
            <a:r>
              <a:rPr lang="en-US" sz="2000" dirty="0" smtClean="0"/>
              <a:t>Is </a:t>
            </a:r>
            <a:r>
              <a:rPr lang="en-US" sz="2000" dirty="0"/>
              <a:t>there </a:t>
            </a:r>
            <a:r>
              <a:rPr lang="en-US" sz="2000" dirty="0" smtClean="0"/>
              <a:t>direct evidence </a:t>
            </a:r>
            <a:r>
              <a:rPr lang="en-US" sz="2000" dirty="0"/>
              <a:t>of above average </a:t>
            </a:r>
            <a:r>
              <a:rPr lang="en-US" sz="2000" b="1" dirty="0" smtClean="0"/>
              <a:t>returns</a:t>
            </a:r>
            <a:r>
              <a:rPr lang="en-US" sz="2000" dirty="0" smtClean="0"/>
              <a:t>?</a:t>
            </a:r>
          </a:p>
          <a:p>
            <a:pPr marL="433387" indent="-342900">
              <a:buFont typeface="+mj-lt"/>
              <a:buAutoNum type="arabicPeriod"/>
            </a:pPr>
            <a:r>
              <a:rPr lang="en-US" sz="2000" dirty="0" smtClean="0"/>
              <a:t>When abnormal returns cannot </a:t>
            </a:r>
            <a:r>
              <a:rPr lang="en-US" sz="2000" dirty="0"/>
              <a:t>be assessed directly, is there evidence of improper risk </a:t>
            </a:r>
            <a:r>
              <a:rPr lang="en-US" sz="2000" dirty="0" smtClean="0"/>
              <a:t>assessment/systematic </a:t>
            </a:r>
            <a:r>
              <a:rPr lang="en-US" sz="2000" b="1" dirty="0" smtClean="0"/>
              <a:t>errors</a:t>
            </a:r>
            <a:r>
              <a:rPr lang="en-US" sz="2000" dirty="0" smtClean="0"/>
              <a:t>?</a:t>
            </a:r>
            <a:r>
              <a:rPr lang="en-US" sz="2000" dirty="0"/>
              <a:t> </a:t>
            </a:r>
            <a:r>
              <a:rPr lang="en-US" sz="2000" dirty="0" smtClean="0"/>
              <a:t>(Demand risk, construction risk)</a:t>
            </a:r>
          </a:p>
          <a:p>
            <a:pPr marL="433387" indent="-342900">
              <a:buFont typeface="+mj-lt"/>
              <a:buAutoNum type="arabicPeriod" startAt="4"/>
            </a:pPr>
            <a:r>
              <a:rPr lang="en-US" sz="2000" dirty="0" smtClean="0"/>
              <a:t>How </a:t>
            </a:r>
            <a:r>
              <a:rPr lang="en-US" sz="2000" dirty="0"/>
              <a:t>does risk transfer </a:t>
            </a:r>
            <a:r>
              <a:rPr lang="en-US" sz="2000" dirty="0" smtClean="0"/>
              <a:t>(to a PPP</a:t>
            </a:r>
            <a:r>
              <a:rPr lang="en-US" sz="2000" dirty="0"/>
              <a:t>) affect </a:t>
            </a:r>
            <a:r>
              <a:rPr lang="en-US" sz="2000" b="1" dirty="0" smtClean="0"/>
              <a:t>competition</a:t>
            </a:r>
            <a:r>
              <a:rPr lang="en-US" sz="2000" dirty="0" smtClean="0"/>
              <a:t>?</a:t>
            </a:r>
            <a:endParaRPr lang="en-US" sz="2000" dirty="0"/>
          </a:p>
          <a:p>
            <a:pPr marL="90487" lvl="0" indent="0">
              <a:buNone/>
            </a:pPr>
            <a:endParaRPr lang="en-US" sz="1400" dirty="0" smtClean="0"/>
          </a:p>
        </p:txBody>
      </p:sp>
      <p:sp>
        <p:nvSpPr>
          <p:cNvPr id="4" name="Slide Number Placeholder 3"/>
          <p:cNvSpPr>
            <a:spLocks noGrp="1"/>
          </p:cNvSpPr>
          <p:nvPr>
            <p:ph type="sldNum" sz="quarter" idx="10"/>
          </p:nvPr>
        </p:nvSpPr>
        <p:spPr/>
        <p:txBody>
          <a:bodyPr/>
          <a:lstStyle/>
          <a:p>
            <a:pPr>
              <a:defRPr/>
            </a:pPr>
            <a:fld id="{F9E82954-6FA5-446F-B3CD-9DF9BDE23136}" type="slidenum">
              <a:rPr lang="en-US" smtClean="0"/>
              <a:pPr>
                <a:defRPr/>
              </a:pPr>
              <a:t>9</a:t>
            </a:fld>
            <a:endParaRPr lang="en-US"/>
          </a:p>
        </p:txBody>
      </p:sp>
    </p:spTree>
    <p:extLst>
      <p:ext uri="{BB962C8B-B14F-4D97-AF65-F5344CB8AC3E}">
        <p14:creationId xmlns:p14="http://schemas.microsoft.com/office/powerpoint/2010/main" val="3077057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_General">
  <a:themeElements>
    <a:clrScheme name="ITF 1">
      <a:dk1>
        <a:sysClr val="windowText" lastClr="000000"/>
      </a:dk1>
      <a:lt1>
        <a:sysClr val="window" lastClr="FFFFFF"/>
      </a:lt1>
      <a:dk2>
        <a:srgbClr val="01336A"/>
      </a:dk2>
      <a:lt2>
        <a:srgbClr val="8B8B8E"/>
      </a:lt2>
      <a:accent1>
        <a:srgbClr val="0085D0"/>
      </a:accent1>
      <a:accent2>
        <a:srgbClr val="76AE21"/>
      </a:accent2>
      <a:accent3>
        <a:srgbClr val="821C4B"/>
      </a:accent3>
      <a:accent4>
        <a:srgbClr val="E96E19"/>
      </a:accent4>
      <a:accent5>
        <a:srgbClr val="FFCF00"/>
      </a:accent5>
      <a:accent6>
        <a:srgbClr val="76AE21"/>
      </a:accent6>
      <a:hlink>
        <a:srgbClr val="0085D0"/>
      </a:hlink>
      <a:folHlink>
        <a:srgbClr val="8B8B8E"/>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3D7E"/>
        </a:solidFill>
        <a:ln>
          <a:noFill/>
        </a:ln>
      </a:spPr>
      <a:bodyPr anchor="ctr"/>
      <a:lstStyle>
        <a:defPPr algn="ctr">
          <a:defRPr dirty="0" smtClean="0">
            <a:latin typeface="Calibri"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1543</TotalTime>
  <Words>2172</Words>
  <Application>Microsoft Office PowerPoint</Application>
  <PresentationFormat>On-screen Show (4:3)</PresentationFormat>
  <Paragraphs>243</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PPT_General</vt:lpstr>
      <vt:lpstr>Inefficiency of Risk Pricing in Public-Private Partnerships</vt:lpstr>
      <vt:lpstr>Why discuss PPP risk pricing</vt:lpstr>
      <vt:lpstr>Cost of risk transfer from public to private</vt:lpstr>
      <vt:lpstr>When is the price of risk “efficient” (1)</vt:lpstr>
      <vt:lpstr>When is the price of risk “efficient” (2)</vt:lpstr>
      <vt:lpstr>PowerPoint Presentation</vt:lpstr>
      <vt:lpstr>Risk pricing and the tax payer</vt:lpstr>
      <vt:lpstr>Is risk pricing efficient—analysis design (1)</vt:lpstr>
      <vt:lpstr>Is risk pricing efficient—analysis design (2)</vt:lpstr>
      <vt:lpstr>Evidence review (1)</vt:lpstr>
      <vt:lpstr>The evidence review (2)</vt:lpstr>
      <vt:lpstr>The evidence review (3)</vt:lpstr>
      <vt:lpstr>The emerging image of risk pricing efficiency in a PPP</vt:lpstr>
      <vt:lpstr>Conclusions (1)</vt:lpstr>
      <vt:lpstr>Conclusions (2)</vt:lpstr>
      <vt:lpstr>Conclusions (3)</vt:lpstr>
      <vt:lpstr>Thank you!</vt:lpstr>
    </vt:vector>
  </TitlesOfParts>
  <Company>ECMT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Consecte modigni scipsusci eugiametuer accum</dc:title>
  <dc:creator>kloth_m</dc:creator>
  <cp:lastModifiedBy>MAKOVSEK Dejan, ITF/RPA</cp:lastModifiedBy>
  <cp:revision>421</cp:revision>
  <cp:lastPrinted>2015-12-14T17:04:42Z</cp:lastPrinted>
  <dcterms:created xsi:type="dcterms:W3CDTF">2012-11-29T15:18:07Z</dcterms:created>
  <dcterms:modified xsi:type="dcterms:W3CDTF">2016-06-01T19:17:34Z</dcterms:modified>
</cp:coreProperties>
</file>