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bookmarkIdSeed="4">
  <p:sldMasterIdLst>
    <p:sldMasterId id="2147483648" r:id="rId4"/>
  </p:sldMasterIdLst>
  <p:notesMasterIdLst>
    <p:notesMasterId r:id="rId42"/>
  </p:notesMasterIdLst>
  <p:handoutMasterIdLst>
    <p:handoutMasterId r:id="rId43"/>
  </p:handoutMasterIdLst>
  <p:sldIdLst>
    <p:sldId id="261" r:id="rId5"/>
    <p:sldId id="379" r:id="rId6"/>
    <p:sldId id="382" r:id="rId7"/>
    <p:sldId id="381" r:id="rId8"/>
    <p:sldId id="383" r:id="rId9"/>
    <p:sldId id="391" r:id="rId10"/>
    <p:sldId id="380" r:id="rId11"/>
    <p:sldId id="340" r:id="rId12"/>
    <p:sldId id="393" r:id="rId13"/>
    <p:sldId id="343" r:id="rId14"/>
    <p:sldId id="394" r:id="rId15"/>
    <p:sldId id="395" r:id="rId16"/>
    <p:sldId id="349" r:id="rId17"/>
    <p:sldId id="350" r:id="rId18"/>
    <p:sldId id="351" r:id="rId19"/>
    <p:sldId id="352" r:id="rId20"/>
    <p:sldId id="356" r:id="rId21"/>
    <p:sldId id="359" r:id="rId22"/>
    <p:sldId id="399" r:id="rId23"/>
    <p:sldId id="396" r:id="rId24"/>
    <p:sldId id="358" r:id="rId25"/>
    <p:sldId id="397" r:id="rId26"/>
    <p:sldId id="363" r:id="rId27"/>
    <p:sldId id="398" r:id="rId28"/>
    <p:sldId id="364" r:id="rId29"/>
    <p:sldId id="384" r:id="rId30"/>
    <p:sldId id="389" r:id="rId31"/>
    <p:sldId id="374" r:id="rId32"/>
    <p:sldId id="369" r:id="rId33"/>
    <p:sldId id="375" r:id="rId34"/>
    <p:sldId id="377" r:id="rId35"/>
    <p:sldId id="388" r:id="rId36"/>
    <p:sldId id="378" r:id="rId37"/>
    <p:sldId id="400" r:id="rId38"/>
    <p:sldId id="370" r:id="rId39"/>
    <p:sldId id="387" r:id="rId40"/>
    <p:sldId id="390" r:id="rId41"/>
  </p:sldIdLst>
  <p:sldSz cx="9144000" cy="6858000" type="screen4x3"/>
  <p:notesSz cx="6797675" cy="9928225"/>
  <p:defaultTextStyle>
    <a:defPPr>
      <a:defRPr lang="en-GB"/>
    </a:defPPr>
    <a:lvl1pPr algn="l" rtl="0" fontAlgn="base">
      <a:spcBef>
        <a:spcPct val="0"/>
      </a:spcBef>
      <a:spcAft>
        <a:spcPct val="0"/>
      </a:spcAft>
      <a:defRPr sz="7600" b="1" kern="1200">
        <a:solidFill>
          <a:srgbClr val="FFD624"/>
        </a:solidFill>
        <a:latin typeface="Verdana" pitchFamily="34" charset="0"/>
        <a:ea typeface="+mn-ea"/>
        <a:cs typeface="+mn-cs"/>
      </a:defRPr>
    </a:lvl1pPr>
    <a:lvl2pPr marL="457200" algn="l" rtl="0" fontAlgn="base">
      <a:spcBef>
        <a:spcPct val="0"/>
      </a:spcBef>
      <a:spcAft>
        <a:spcPct val="0"/>
      </a:spcAft>
      <a:defRPr sz="7600" b="1" kern="1200">
        <a:solidFill>
          <a:srgbClr val="FFD624"/>
        </a:solidFill>
        <a:latin typeface="Verdana" pitchFamily="34" charset="0"/>
        <a:ea typeface="+mn-ea"/>
        <a:cs typeface="+mn-cs"/>
      </a:defRPr>
    </a:lvl2pPr>
    <a:lvl3pPr marL="914400" algn="l" rtl="0" fontAlgn="base">
      <a:spcBef>
        <a:spcPct val="0"/>
      </a:spcBef>
      <a:spcAft>
        <a:spcPct val="0"/>
      </a:spcAft>
      <a:defRPr sz="7600" b="1" kern="1200">
        <a:solidFill>
          <a:srgbClr val="FFD624"/>
        </a:solidFill>
        <a:latin typeface="Verdana" pitchFamily="34" charset="0"/>
        <a:ea typeface="+mn-ea"/>
        <a:cs typeface="+mn-cs"/>
      </a:defRPr>
    </a:lvl3pPr>
    <a:lvl4pPr marL="1371600" algn="l" rtl="0" fontAlgn="base">
      <a:spcBef>
        <a:spcPct val="0"/>
      </a:spcBef>
      <a:spcAft>
        <a:spcPct val="0"/>
      </a:spcAft>
      <a:defRPr sz="7600" b="1" kern="1200">
        <a:solidFill>
          <a:srgbClr val="FFD624"/>
        </a:solidFill>
        <a:latin typeface="Verdana" pitchFamily="34" charset="0"/>
        <a:ea typeface="+mn-ea"/>
        <a:cs typeface="+mn-cs"/>
      </a:defRPr>
    </a:lvl4pPr>
    <a:lvl5pPr marL="1828800" algn="l" rtl="0" fontAlgn="base">
      <a:spcBef>
        <a:spcPct val="0"/>
      </a:spcBef>
      <a:spcAft>
        <a:spcPct val="0"/>
      </a:spcAft>
      <a:defRPr sz="7600" b="1" kern="1200">
        <a:solidFill>
          <a:srgbClr val="FFD624"/>
        </a:solidFill>
        <a:latin typeface="Verdana" pitchFamily="34" charset="0"/>
        <a:ea typeface="+mn-ea"/>
        <a:cs typeface="+mn-cs"/>
      </a:defRPr>
    </a:lvl5pPr>
    <a:lvl6pPr marL="2286000" algn="l" defTabSz="914400" rtl="0" eaLnBrk="1" latinLnBrk="0" hangingPunct="1">
      <a:defRPr sz="7600" b="1" kern="1200">
        <a:solidFill>
          <a:srgbClr val="FFD624"/>
        </a:solidFill>
        <a:latin typeface="Verdana" pitchFamily="34" charset="0"/>
        <a:ea typeface="+mn-ea"/>
        <a:cs typeface="+mn-cs"/>
      </a:defRPr>
    </a:lvl6pPr>
    <a:lvl7pPr marL="2743200" algn="l" defTabSz="914400" rtl="0" eaLnBrk="1" latinLnBrk="0" hangingPunct="1">
      <a:defRPr sz="7600" b="1" kern="1200">
        <a:solidFill>
          <a:srgbClr val="FFD624"/>
        </a:solidFill>
        <a:latin typeface="Verdana" pitchFamily="34" charset="0"/>
        <a:ea typeface="+mn-ea"/>
        <a:cs typeface="+mn-cs"/>
      </a:defRPr>
    </a:lvl7pPr>
    <a:lvl8pPr marL="3200400" algn="l" defTabSz="914400" rtl="0" eaLnBrk="1" latinLnBrk="0" hangingPunct="1">
      <a:defRPr sz="7600" b="1" kern="1200">
        <a:solidFill>
          <a:srgbClr val="FFD624"/>
        </a:solidFill>
        <a:latin typeface="Verdana" pitchFamily="34" charset="0"/>
        <a:ea typeface="+mn-ea"/>
        <a:cs typeface="+mn-cs"/>
      </a:defRPr>
    </a:lvl8pPr>
    <a:lvl9pPr marL="3657600" algn="l" defTabSz="914400" rtl="0" eaLnBrk="1" latinLnBrk="0" hangingPunct="1">
      <a:defRPr sz="7600" b="1" kern="1200">
        <a:solidFill>
          <a:srgbClr val="FFD624"/>
        </a:solidFill>
        <a:latin typeface="Verdana" pitchFamily="34" charset="0"/>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F5494"/>
    <a:srgbClr val="3166CF"/>
    <a:srgbClr val="FFD624"/>
    <a:srgbClr val="3E6FD2"/>
    <a:srgbClr val="2D5EC1"/>
    <a:srgbClr val="BDDEFF"/>
    <a:srgbClr val="99CCFF"/>
    <a:srgbClr val="808080"/>
    <a:srgbClr val="009FB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4587" autoAdjust="0"/>
    <p:restoredTop sz="81371" autoAdjust="0"/>
  </p:normalViewPr>
  <p:slideViewPr>
    <p:cSldViewPr>
      <p:cViewPr varScale="1">
        <p:scale>
          <a:sx n="59" d="100"/>
          <a:sy n="59" d="100"/>
        </p:scale>
        <p:origin x="-1440" y="-9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2850" y="-78"/>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7890" name="Rectangle 2"/>
          <p:cNvSpPr>
            <a:spLocks noGrp="1" noChangeArrowheads="1"/>
          </p:cNvSpPr>
          <p:nvPr>
            <p:ph type="hdr" sz="quarter"/>
          </p:nvPr>
        </p:nvSpPr>
        <p:spPr bwMode="auto">
          <a:xfrm>
            <a:off x="0" y="0"/>
            <a:ext cx="2946400" cy="496967"/>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1" name="Rectangle 3"/>
          <p:cNvSpPr>
            <a:spLocks noGrp="1" noChangeArrowheads="1"/>
          </p:cNvSpPr>
          <p:nvPr>
            <p:ph type="dt" sz="quarter" idx="1"/>
          </p:nvPr>
        </p:nvSpPr>
        <p:spPr bwMode="auto">
          <a:xfrm>
            <a:off x="3849688" y="0"/>
            <a:ext cx="2946400" cy="496967"/>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37892" name="Rectangle 4"/>
          <p:cNvSpPr>
            <a:spLocks noGrp="1" noChangeArrowheads="1"/>
          </p:cNvSpPr>
          <p:nvPr>
            <p:ph type="ftr" sz="quarter" idx="2"/>
          </p:nvPr>
        </p:nvSpPr>
        <p:spPr bwMode="auto">
          <a:xfrm>
            <a:off x="0" y="9429673"/>
            <a:ext cx="2946400" cy="496966"/>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7893" name="Rectangle 5"/>
          <p:cNvSpPr>
            <a:spLocks noGrp="1" noChangeArrowheads="1"/>
          </p:cNvSpPr>
          <p:nvPr>
            <p:ph type="sldNum" sz="quarter" idx="3"/>
          </p:nvPr>
        </p:nvSpPr>
        <p:spPr bwMode="auto">
          <a:xfrm>
            <a:off x="3849688" y="9429673"/>
            <a:ext cx="2946400" cy="496966"/>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lgn="r">
              <a:defRPr sz="1200" b="0">
                <a:solidFill>
                  <a:schemeClr val="tx1"/>
                </a:solidFill>
                <a:latin typeface="Arial" charset="0"/>
              </a:defRPr>
            </a:lvl1pPr>
          </a:lstStyle>
          <a:p>
            <a:pPr>
              <a:defRPr/>
            </a:pPr>
            <a:fld id="{5EC7A9CE-B5D3-4830-AA57-DD8049CE9F26}" type="slidenum">
              <a:rPr lang="en-GB"/>
              <a:pPr>
                <a:defRPr/>
              </a:pPr>
              <a:t>‹#›</a:t>
            </a:fld>
            <a:endParaRPr lang="en-GB"/>
          </a:p>
        </p:txBody>
      </p:sp>
    </p:spTree>
    <p:extLst>
      <p:ext uri="{BB962C8B-B14F-4D97-AF65-F5344CB8AC3E}">
        <p14:creationId xmlns:p14="http://schemas.microsoft.com/office/powerpoint/2010/main" val="150009639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6866" name="Rectangle 2"/>
          <p:cNvSpPr>
            <a:spLocks noGrp="1" noChangeArrowheads="1"/>
          </p:cNvSpPr>
          <p:nvPr>
            <p:ph type="hdr" sz="quarter"/>
          </p:nvPr>
        </p:nvSpPr>
        <p:spPr bwMode="auto">
          <a:xfrm>
            <a:off x="0" y="0"/>
            <a:ext cx="2946400" cy="496967"/>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67" name="Rectangle 3"/>
          <p:cNvSpPr>
            <a:spLocks noGrp="1" noChangeArrowheads="1"/>
          </p:cNvSpPr>
          <p:nvPr>
            <p:ph type="dt" idx="1"/>
          </p:nvPr>
        </p:nvSpPr>
        <p:spPr bwMode="auto">
          <a:xfrm>
            <a:off x="3849688" y="0"/>
            <a:ext cx="2946400" cy="496967"/>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lvl1pPr algn="r">
              <a:defRPr sz="1200" b="0">
                <a:solidFill>
                  <a:schemeClr val="tx1"/>
                </a:solidFill>
                <a:latin typeface="Arial" charset="0"/>
              </a:defRPr>
            </a:lvl1pPr>
          </a:lstStyle>
          <a:p>
            <a:pPr>
              <a:defRPr/>
            </a:pPr>
            <a:endParaRPr lang="en-GB"/>
          </a:p>
        </p:txBody>
      </p:sp>
      <p:sp>
        <p:nvSpPr>
          <p:cNvPr id="8196" name="Rectangle 4"/>
          <p:cNvSpPr>
            <a:spLocks noGrp="1" noRot="1" noChangeAspect="1" noChangeArrowheads="1" noTextEdit="1"/>
          </p:cNvSpPr>
          <p:nvPr>
            <p:ph type="sldImg" idx="2"/>
          </p:nvPr>
        </p:nvSpPr>
        <p:spPr bwMode="auto">
          <a:xfrm>
            <a:off x="915988" y="744538"/>
            <a:ext cx="4967287" cy="3724275"/>
          </a:xfrm>
          <a:prstGeom prst="rect">
            <a:avLst/>
          </a:prstGeom>
          <a:noFill/>
          <a:ln w="9525">
            <a:solidFill>
              <a:srgbClr val="000000"/>
            </a:solidFill>
            <a:miter lim="800000"/>
            <a:headEnd/>
            <a:tailEnd/>
          </a:ln>
        </p:spPr>
      </p:sp>
      <p:sp>
        <p:nvSpPr>
          <p:cNvPr id="36869" name="Rectangle 5"/>
          <p:cNvSpPr>
            <a:spLocks noGrp="1" noChangeArrowheads="1"/>
          </p:cNvSpPr>
          <p:nvPr>
            <p:ph type="body" sz="quarter" idx="3"/>
          </p:nvPr>
        </p:nvSpPr>
        <p:spPr bwMode="auto">
          <a:xfrm>
            <a:off x="679452" y="4715630"/>
            <a:ext cx="5438774" cy="4467939"/>
          </a:xfrm>
          <a:prstGeom prst="rect">
            <a:avLst/>
          </a:prstGeom>
          <a:noFill/>
          <a:ln w="9525">
            <a:noFill/>
            <a:miter lim="800000"/>
            <a:headEnd/>
            <a:tailEnd/>
          </a:ln>
          <a:effectLst/>
        </p:spPr>
        <p:txBody>
          <a:bodyPr vert="horz" wrap="square" lIns="91431" tIns="45716" rIns="91431" bIns="45716" numCol="1" anchor="t" anchorCtr="0" compatLnSpc="1">
            <a:prstTxWarp prst="textNoShape">
              <a:avLst/>
            </a:prstTxWarp>
          </a:bodyPr>
          <a:lstStyle/>
          <a:p>
            <a:pPr lvl="0"/>
            <a:r>
              <a:rPr lang="en-GB" noProof="0" smtClean="0"/>
              <a:t>Click to edit Master text styles</a:t>
            </a:r>
          </a:p>
          <a:p>
            <a:pPr lvl="1"/>
            <a:r>
              <a:rPr lang="en-GB" noProof="0" smtClean="0"/>
              <a:t>Second level</a:t>
            </a:r>
          </a:p>
          <a:p>
            <a:pPr lvl="2"/>
            <a:r>
              <a:rPr lang="en-GB" noProof="0" smtClean="0"/>
              <a:t>Third level</a:t>
            </a:r>
          </a:p>
          <a:p>
            <a:pPr lvl="3"/>
            <a:r>
              <a:rPr lang="en-GB" noProof="0" smtClean="0"/>
              <a:t>Fourth level</a:t>
            </a:r>
          </a:p>
          <a:p>
            <a:pPr lvl="4"/>
            <a:r>
              <a:rPr lang="en-GB" noProof="0" smtClean="0"/>
              <a:t>Fifth level</a:t>
            </a:r>
          </a:p>
        </p:txBody>
      </p:sp>
      <p:sp>
        <p:nvSpPr>
          <p:cNvPr id="36870" name="Rectangle 6"/>
          <p:cNvSpPr>
            <a:spLocks noGrp="1" noChangeArrowheads="1"/>
          </p:cNvSpPr>
          <p:nvPr>
            <p:ph type="ftr" sz="quarter" idx="4"/>
          </p:nvPr>
        </p:nvSpPr>
        <p:spPr bwMode="auto">
          <a:xfrm>
            <a:off x="0" y="9429673"/>
            <a:ext cx="2946400" cy="496966"/>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defRPr sz="1200" b="0">
                <a:solidFill>
                  <a:schemeClr val="tx1"/>
                </a:solidFill>
                <a:latin typeface="Arial" charset="0"/>
              </a:defRPr>
            </a:lvl1pPr>
          </a:lstStyle>
          <a:p>
            <a:pPr>
              <a:defRPr/>
            </a:pPr>
            <a:endParaRPr lang="en-GB"/>
          </a:p>
        </p:txBody>
      </p:sp>
      <p:sp>
        <p:nvSpPr>
          <p:cNvPr id="36871" name="Rectangle 7"/>
          <p:cNvSpPr>
            <a:spLocks noGrp="1" noChangeArrowheads="1"/>
          </p:cNvSpPr>
          <p:nvPr>
            <p:ph type="sldNum" sz="quarter" idx="5"/>
          </p:nvPr>
        </p:nvSpPr>
        <p:spPr bwMode="auto">
          <a:xfrm>
            <a:off x="3849688" y="9429673"/>
            <a:ext cx="2946400" cy="496966"/>
          </a:xfrm>
          <a:prstGeom prst="rect">
            <a:avLst/>
          </a:prstGeom>
          <a:noFill/>
          <a:ln w="9525">
            <a:noFill/>
            <a:miter lim="800000"/>
            <a:headEnd/>
            <a:tailEnd/>
          </a:ln>
          <a:effectLst/>
        </p:spPr>
        <p:txBody>
          <a:bodyPr vert="horz" wrap="square" lIns="91431" tIns="45716" rIns="91431" bIns="45716" numCol="1" anchor="b" anchorCtr="0" compatLnSpc="1">
            <a:prstTxWarp prst="textNoShape">
              <a:avLst/>
            </a:prstTxWarp>
          </a:bodyPr>
          <a:lstStyle>
            <a:lvl1pPr algn="r">
              <a:defRPr sz="1200" b="0">
                <a:solidFill>
                  <a:schemeClr val="tx1"/>
                </a:solidFill>
                <a:latin typeface="Arial" charset="0"/>
              </a:defRPr>
            </a:lvl1pPr>
          </a:lstStyle>
          <a:p>
            <a:pPr>
              <a:defRPr/>
            </a:pPr>
            <a:fld id="{36441B25-C4D1-47DB-817D-B9C4FC5392FB}" type="slidenum">
              <a:rPr lang="en-GB"/>
              <a:pPr>
                <a:defRPr/>
              </a:pPr>
              <a:t>‹#›</a:t>
            </a:fld>
            <a:endParaRPr lang="en-GB"/>
          </a:p>
        </p:txBody>
      </p:sp>
    </p:spTree>
    <p:extLst>
      <p:ext uri="{BB962C8B-B14F-4D97-AF65-F5344CB8AC3E}">
        <p14:creationId xmlns:p14="http://schemas.microsoft.com/office/powerpoint/2010/main" val="80740659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a:t>
            </a:fld>
            <a:endParaRPr lang="en-GB"/>
          </a:p>
        </p:txBody>
      </p:sp>
    </p:spTree>
    <p:extLst>
      <p:ext uri="{BB962C8B-B14F-4D97-AF65-F5344CB8AC3E}">
        <p14:creationId xmlns:p14="http://schemas.microsoft.com/office/powerpoint/2010/main" val="105312504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20</a:t>
            </a:fld>
            <a:endParaRPr lang="en-GB"/>
          </a:p>
        </p:txBody>
      </p:sp>
    </p:spTree>
    <p:extLst>
      <p:ext uri="{BB962C8B-B14F-4D97-AF65-F5344CB8AC3E}">
        <p14:creationId xmlns:p14="http://schemas.microsoft.com/office/powerpoint/2010/main" val="362056986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21</a:t>
            </a:fld>
            <a:endParaRPr lang="en-GB"/>
          </a:p>
        </p:txBody>
      </p:sp>
    </p:spTree>
    <p:extLst>
      <p:ext uri="{BB962C8B-B14F-4D97-AF65-F5344CB8AC3E}">
        <p14:creationId xmlns:p14="http://schemas.microsoft.com/office/powerpoint/2010/main" val="36205698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22</a:t>
            </a:fld>
            <a:endParaRPr lang="en-GB"/>
          </a:p>
        </p:txBody>
      </p:sp>
    </p:spTree>
    <p:extLst>
      <p:ext uri="{BB962C8B-B14F-4D97-AF65-F5344CB8AC3E}">
        <p14:creationId xmlns:p14="http://schemas.microsoft.com/office/powerpoint/2010/main" val="362056986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23</a:t>
            </a:fld>
            <a:endParaRPr lang="en-GB"/>
          </a:p>
        </p:txBody>
      </p:sp>
    </p:spTree>
    <p:extLst>
      <p:ext uri="{BB962C8B-B14F-4D97-AF65-F5344CB8AC3E}">
        <p14:creationId xmlns:p14="http://schemas.microsoft.com/office/powerpoint/2010/main" val="362056986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24</a:t>
            </a:fld>
            <a:endParaRPr lang="en-GB"/>
          </a:p>
        </p:txBody>
      </p:sp>
    </p:spTree>
    <p:extLst>
      <p:ext uri="{BB962C8B-B14F-4D97-AF65-F5344CB8AC3E}">
        <p14:creationId xmlns:p14="http://schemas.microsoft.com/office/powerpoint/2010/main" val="362056986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25</a:t>
            </a:fld>
            <a:endParaRPr lang="en-GB"/>
          </a:p>
        </p:txBody>
      </p:sp>
    </p:spTree>
    <p:extLst>
      <p:ext uri="{BB962C8B-B14F-4D97-AF65-F5344CB8AC3E}">
        <p14:creationId xmlns:p14="http://schemas.microsoft.com/office/powerpoint/2010/main" val="362056986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2</a:t>
            </a:fld>
            <a:endParaRPr lang="en-GB"/>
          </a:p>
        </p:txBody>
      </p:sp>
    </p:spTree>
    <p:extLst>
      <p:ext uri="{BB962C8B-B14F-4D97-AF65-F5344CB8AC3E}">
        <p14:creationId xmlns:p14="http://schemas.microsoft.com/office/powerpoint/2010/main" val="241267742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3</a:t>
            </a:fld>
            <a:endParaRPr lang="en-GB"/>
          </a:p>
        </p:txBody>
      </p:sp>
    </p:spTree>
    <p:extLst>
      <p:ext uri="{BB962C8B-B14F-4D97-AF65-F5344CB8AC3E}">
        <p14:creationId xmlns:p14="http://schemas.microsoft.com/office/powerpoint/2010/main" val="24126774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6</a:t>
            </a:fld>
            <a:endParaRPr lang="en-GB"/>
          </a:p>
        </p:txBody>
      </p:sp>
    </p:spTree>
    <p:extLst>
      <p:ext uri="{BB962C8B-B14F-4D97-AF65-F5344CB8AC3E}">
        <p14:creationId xmlns:p14="http://schemas.microsoft.com/office/powerpoint/2010/main" val="2412677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7</a:t>
            </a:fld>
            <a:endParaRPr lang="en-GB"/>
          </a:p>
        </p:txBody>
      </p:sp>
    </p:spTree>
    <p:extLst>
      <p:ext uri="{BB962C8B-B14F-4D97-AF65-F5344CB8AC3E}">
        <p14:creationId xmlns:p14="http://schemas.microsoft.com/office/powerpoint/2010/main" val="241267742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16</a:t>
            </a:fld>
            <a:endParaRPr lang="en-GB"/>
          </a:p>
        </p:txBody>
      </p:sp>
    </p:spTree>
    <p:extLst>
      <p:ext uri="{BB962C8B-B14F-4D97-AF65-F5344CB8AC3E}">
        <p14:creationId xmlns:p14="http://schemas.microsoft.com/office/powerpoint/2010/main" val="36205698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17</a:t>
            </a:fld>
            <a:endParaRPr lang="en-GB"/>
          </a:p>
        </p:txBody>
      </p:sp>
    </p:spTree>
    <p:extLst>
      <p:ext uri="{BB962C8B-B14F-4D97-AF65-F5344CB8AC3E}">
        <p14:creationId xmlns:p14="http://schemas.microsoft.com/office/powerpoint/2010/main" val="36205698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18</a:t>
            </a:fld>
            <a:endParaRPr lang="en-GB"/>
          </a:p>
        </p:txBody>
      </p:sp>
    </p:spTree>
    <p:extLst>
      <p:ext uri="{BB962C8B-B14F-4D97-AF65-F5344CB8AC3E}">
        <p14:creationId xmlns:p14="http://schemas.microsoft.com/office/powerpoint/2010/main" val="362056986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a:defRPr/>
            </a:pPr>
            <a:fld id="{36441B25-C4D1-47DB-817D-B9C4FC5392FB}" type="slidenum">
              <a:rPr lang="en-GB" smtClean="0"/>
              <a:pPr>
                <a:defRPr/>
              </a:pPr>
              <a:t>19</a:t>
            </a:fld>
            <a:endParaRPr lang="en-GB"/>
          </a:p>
        </p:txBody>
      </p:sp>
    </p:spTree>
    <p:extLst>
      <p:ext uri="{BB962C8B-B14F-4D97-AF65-F5344CB8AC3E}">
        <p14:creationId xmlns:p14="http://schemas.microsoft.com/office/powerpoint/2010/main" val="362056986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1125538"/>
            <a:ext cx="9144000" cy="5732462"/>
          </a:xfrm>
          <a:prstGeom prst="rect">
            <a:avLst/>
          </a:prstGeom>
          <a:solidFill>
            <a:srgbClr val="0F5494"/>
          </a:solidFill>
          <a:ln w="73025" algn="ctr">
            <a:solidFill>
              <a:srgbClr val="0F5494"/>
            </a:solidFill>
            <a:miter lim="800000"/>
            <a:headEnd/>
            <a:tailEnd/>
          </a:ln>
          <a:effectLst>
            <a:outerShdw dist="23000" dir="5400000" rotWithShape="0">
              <a:srgbClr val="000000">
                <a:alpha val="34999"/>
              </a:srgbClr>
            </a:outerShdw>
          </a:effectLst>
        </p:spPr>
        <p:txBody>
          <a:bodyPr anchor="ctr"/>
          <a:lstStyle/>
          <a:p>
            <a:pPr algn="ctr" defTabSz="457200" fontAlgn="auto">
              <a:spcBef>
                <a:spcPts val="0"/>
              </a:spcBef>
              <a:spcAft>
                <a:spcPts val="0"/>
              </a:spcAft>
              <a:defRPr/>
            </a:pPr>
            <a:endParaRPr lang="en-US" sz="1800" b="0">
              <a:solidFill>
                <a:schemeClr val="lt1"/>
              </a:solidFill>
              <a:latin typeface="+mn-lt"/>
            </a:endParaRPr>
          </a:p>
        </p:txBody>
      </p:sp>
      <p:pic>
        <p:nvPicPr>
          <p:cNvPr id="5" name="Picture 6" descr="LOGO CE-EN-quadri.eps"/>
          <p:cNvPicPr>
            <a:picLocks noChangeAspect="1"/>
          </p:cNvPicPr>
          <p:nvPr userDrawn="1"/>
        </p:nvPicPr>
        <p:blipFill>
          <a:blip r:embed="rId2" cstate="print"/>
          <a:srcRect/>
          <a:stretch>
            <a:fillRect/>
          </a:stretch>
        </p:blipFill>
        <p:spPr bwMode="auto">
          <a:xfrm>
            <a:off x="3906000" y="309600"/>
            <a:ext cx="1584325" cy="1100138"/>
          </a:xfrm>
          <a:prstGeom prst="rect">
            <a:avLst/>
          </a:prstGeom>
          <a:noFill/>
          <a:ln w="9525">
            <a:noFill/>
            <a:miter lim="800000"/>
            <a:headEnd/>
            <a:tailEnd/>
          </a:ln>
        </p:spPr>
      </p:pic>
      <p:sp>
        <p:nvSpPr>
          <p:cNvPr id="6" name="Rectangle 5"/>
          <p:cNvSpPr/>
          <p:nvPr userDrawn="1"/>
        </p:nvSpPr>
        <p:spPr>
          <a:xfrm>
            <a:off x="4230000" y="6669360"/>
            <a:ext cx="684213" cy="215900"/>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sp>
        <p:nvSpPr>
          <p:cNvPr id="2" name="Title 1"/>
          <p:cNvSpPr>
            <a:spLocks noGrp="1"/>
          </p:cNvSpPr>
          <p:nvPr>
            <p:ph type="title" hasCustomPrompt="1"/>
          </p:nvPr>
        </p:nvSpPr>
        <p:spPr>
          <a:xfrm>
            <a:off x="4139952" y="1641600"/>
            <a:ext cx="4536504" cy="2088232"/>
          </a:xfrm>
        </p:spPr>
        <p:txBody>
          <a:bodyPr/>
          <a:lstStyle>
            <a:lvl1pPr indent="0">
              <a:defRPr sz="4800">
                <a:solidFill>
                  <a:srgbClr val="FFD624"/>
                </a:solidFill>
              </a:defRPr>
            </a:lvl1pPr>
          </a:lstStyle>
          <a:p>
            <a:r>
              <a:rPr lang="en-GB" dirty="0" smtClean="0"/>
              <a:t>Title</a:t>
            </a:r>
            <a:endParaRPr lang="en-GB" dirty="0"/>
          </a:p>
        </p:txBody>
      </p:sp>
      <p:sp>
        <p:nvSpPr>
          <p:cNvPr id="3" name="Content Placeholder 2"/>
          <p:cNvSpPr>
            <a:spLocks noGrp="1"/>
          </p:cNvSpPr>
          <p:nvPr>
            <p:ph idx="1" hasCustomPrompt="1"/>
          </p:nvPr>
        </p:nvSpPr>
        <p:spPr>
          <a:xfrm>
            <a:off x="467544" y="3933056"/>
            <a:ext cx="3744416" cy="1872208"/>
          </a:xfrm>
        </p:spPr>
        <p:txBody>
          <a:bodyPr/>
          <a:lstStyle>
            <a:lvl1pPr indent="0">
              <a:buNone/>
              <a:defRPr sz="3000" b="1" i="0">
                <a:solidFill>
                  <a:schemeClr val="bg1"/>
                </a:solidFill>
              </a:defRPr>
            </a:lvl1pPr>
            <a:lvl3pPr marL="228600" indent="-228600" algn="l">
              <a:defRPr sz="3000" b="1">
                <a:solidFill>
                  <a:schemeClr val="bg1"/>
                </a:solidFill>
              </a:defRPr>
            </a:lvl3pPr>
          </a:lstStyle>
          <a:p>
            <a:pPr lvl="0"/>
            <a:r>
              <a:rPr lang="en-US" dirty="0" smtClean="0"/>
              <a:t>Subtitle</a:t>
            </a:r>
          </a:p>
        </p:txBody>
      </p:sp>
      <p:sp>
        <p:nvSpPr>
          <p:cNvPr id="7" name="Rectangle 4"/>
          <p:cNvSpPr>
            <a:spLocks noGrp="1" noChangeArrowheads="1"/>
          </p:cNvSpPr>
          <p:nvPr>
            <p:ph type="dt" sz="half" idx="10"/>
          </p:nvPr>
        </p:nvSpPr>
        <p:spPr/>
        <p:txBody>
          <a:bodyPr/>
          <a:lstStyle>
            <a:lvl1pPr>
              <a:defRPr dirty="0">
                <a:solidFill>
                  <a:schemeClr val="bg1"/>
                </a:solidFill>
              </a:defRPr>
            </a:lvl1pPr>
          </a:lstStyle>
          <a:p>
            <a:pPr>
              <a:defRPr/>
            </a:pPr>
            <a:endParaRPr lang="en-GB" dirty="0"/>
          </a:p>
        </p:txBody>
      </p:sp>
      <p:sp>
        <p:nvSpPr>
          <p:cNvPr id="8" name="Rectangle 5"/>
          <p:cNvSpPr>
            <a:spLocks noGrp="1" noChangeArrowheads="1"/>
          </p:cNvSpPr>
          <p:nvPr>
            <p:ph type="ftr" sz="quarter" idx="11"/>
          </p:nvPr>
        </p:nvSpPr>
        <p:spPr/>
        <p:txBody>
          <a:bodyPr/>
          <a:lstStyle>
            <a:lvl1pPr>
              <a:defRPr dirty="0">
                <a:solidFill>
                  <a:schemeClr val="bg1"/>
                </a:solidFill>
              </a:defRPr>
            </a:lvl1pPr>
          </a:lstStyle>
          <a:p>
            <a:pPr>
              <a:defRPr/>
            </a:pPr>
            <a:endParaRPr lang="en-GB" dirty="0"/>
          </a:p>
        </p:txBody>
      </p:sp>
      <p:sp>
        <p:nvSpPr>
          <p:cNvPr id="9" name="Rectangle 6"/>
          <p:cNvSpPr>
            <a:spLocks noGrp="1" noChangeArrowheads="1"/>
          </p:cNvSpPr>
          <p:nvPr>
            <p:ph type="sldNum" sz="quarter" idx="12"/>
          </p:nvPr>
        </p:nvSpPr>
        <p:spPr/>
        <p:txBody>
          <a:bodyPr/>
          <a:lstStyle>
            <a:lvl1pPr>
              <a:defRPr smtClean="0">
                <a:solidFill>
                  <a:schemeClr val="bg1"/>
                </a:solidFill>
              </a:defRPr>
            </a:lvl1pPr>
          </a:lstStyle>
          <a:p>
            <a:pPr>
              <a:defRPr/>
            </a:pPr>
            <a:fld id="{2BB59E6E-B967-488E-B209-8B7FA0D7AF99}" type="slidenum">
              <a:rPr lang="en-GB"/>
              <a:pPr>
                <a:defRPr/>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6DE98375-5C84-4176-84A5-B6A3E0825F02}" type="slidenum">
              <a:rPr lang="en-GB"/>
              <a:pPr>
                <a:defRPr/>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38925" y="1123950"/>
            <a:ext cx="2058988" cy="48974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457200" y="1123950"/>
            <a:ext cx="6029325" cy="48974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D77C7773-6390-40B5-8F3A-46FD9E5B7090}" type="slidenum">
              <a:rPr lang="en-GB"/>
              <a:pPr>
                <a:defRPr/>
              </a:pPr>
              <a:t>‹#›</a:t>
            </a:fld>
            <a:endParaRPr lang="en-GB"/>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990600" y="609600"/>
            <a:ext cx="7772400" cy="5638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3" name="Rectangle 5"/>
          <p:cNvSpPr>
            <a:spLocks noGrp="1" noChangeArrowheads="1"/>
          </p:cNvSpPr>
          <p:nvPr>
            <p:ph type="ftr" sz="quarter" idx="10"/>
          </p:nvPr>
        </p:nvSpPr>
        <p:spPr>
          <a:ln/>
        </p:spPr>
        <p:txBody>
          <a:bodyPr/>
          <a:lstStyle>
            <a:lvl1pPr>
              <a:defRPr/>
            </a:lvl1pPr>
          </a:lstStyle>
          <a:p>
            <a:pPr>
              <a:defRPr/>
            </a:pPr>
            <a:r>
              <a:rPr lang="en-US"/>
              <a:t>EU trade policyEU Trade Policy</a:t>
            </a:r>
            <a:endParaRPr lang="en-US" b="0"/>
          </a:p>
        </p:txBody>
      </p:sp>
      <p:sp>
        <p:nvSpPr>
          <p:cNvPr id="4" name="Rectangle 6"/>
          <p:cNvSpPr>
            <a:spLocks noGrp="1" noChangeArrowheads="1"/>
          </p:cNvSpPr>
          <p:nvPr>
            <p:ph type="sldNum" sz="quarter" idx="11"/>
          </p:nvPr>
        </p:nvSpPr>
        <p:spPr>
          <a:ln/>
        </p:spPr>
        <p:txBody>
          <a:bodyPr/>
          <a:lstStyle>
            <a:lvl1pPr>
              <a:defRPr/>
            </a:lvl1pPr>
          </a:lstStyle>
          <a:p>
            <a:pPr>
              <a:defRPr/>
            </a:pPr>
            <a:fld id="{19647A3B-AE81-436F-9CD8-4670D9E42EDC}" type="slidenum">
              <a:rPr lang="en-US"/>
              <a:pPr>
                <a:defRPr/>
              </a:pPr>
              <a:t>‹#›</a:t>
            </a:fld>
            <a:endParaRPr lang="en-US"/>
          </a:p>
        </p:txBody>
      </p:sp>
    </p:spTree>
    <p:extLst>
      <p:ext uri="{BB962C8B-B14F-4D97-AF65-F5344CB8AC3E}">
        <p14:creationId xmlns:p14="http://schemas.microsoft.com/office/powerpoint/2010/main" val="48065889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4" name="Rectangle 3"/>
          <p:cNvSpPr/>
          <p:nvPr userDrawn="1"/>
        </p:nvSpPr>
        <p:spPr>
          <a:xfrm>
            <a:off x="0" y="0"/>
            <a:ext cx="9144000" cy="989013"/>
          </a:xfrm>
          <a:prstGeom prst="rect">
            <a:avLst/>
          </a:prstGeom>
          <a:solidFill>
            <a:srgbClr val="0F5494"/>
          </a:solidFill>
          <a:ln>
            <a:solidFill>
              <a:srgbClr val="0F5494"/>
            </a:solidFill>
          </a:ln>
          <a:effectLst/>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a:p>
        </p:txBody>
      </p:sp>
      <p:pic>
        <p:nvPicPr>
          <p:cNvPr id="5" name="Picture 5" descr="LOGO CE-EN-NEG-quadri.ai"/>
          <p:cNvPicPr>
            <a:picLocks noChangeAspect="1"/>
          </p:cNvPicPr>
          <p:nvPr userDrawn="1"/>
        </p:nvPicPr>
        <p:blipFill>
          <a:blip r:embed="rId2" cstate="print"/>
          <a:srcRect/>
          <a:stretch>
            <a:fillRect/>
          </a:stretch>
        </p:blipFill>
        <p:spPr bwMode="auto">
          <a:xfrm>
            <a:off x="3920400" y="3600"/>
            <a:ext cx="1511300" cy="1511300"/>
          </a:xfrm>
          <a:prstGeom prst="rect">
            <a:avLst/>
          </a:prstGeom>
          <a:noFill/>
          <a:ln w="9525">
            <a:noFill/>
            <a:miter lim="800000"/>
            <a:headEnd/>
            <a:tailEnd/>
          </a:ln>
        </p:spPr>
      </p:pic>
      <p:sp>
        <p:nvSpPr>
          <p:cNvPr id="6" name="Rectangle 5"/>
          <p:cNvSpPr/>
          <p:nvPr userDrawn="1"/>
        </p:nvSpPr>
        <p:spPr>
          <a:xfrm>
            <a:off x="4262438" y="6669360"/>
            <a:ext cx="596900" cy="198438"/>
          </a:xfrm>
          <a:prstGeom prst="rect">
            <a:avLst/>
          </a:prstGeom>
          <a:solidFill>
            <a:srgbClr val="133176"/>
          </a:solidFill>
          <a:ln>
            <a:solidFill>
              <a:srgbClr val="133176"/>
            </a:solidFill>
          </a:ln>
        </p:spPr>
        <p:style>
          <a:lnRef idx="1">
            <a:schemeClr val="accent1"/>
          </a:lnRef>
          <a:fillRef idx="3">
            <a:schemeClr val="accent1"/>
          </a:fillRef>
          <a:effectRef idx="2">
            <a:schemeClr val="accent1"/>
          </a:effectRef>
          <a:fontRef idx="minor">
            <a:schemeClr val="lt1"/>
          </a:fontRef>
        </p:style>
        <p:txBody>
          <a:bodyPr anchor="ctr"/>
          <a:lstStyle/>
          <a:p>
            <a:pPr algn="ctr" defTabSz="457200" fontAlgn="auto">
              <a:spcBef>
                <a:spcPts val="0"/>
              </a:spcBef>
              <a:spcAft>
                <a:spcPts val="0"/>
              </a:spcAft>
              <a:defRPr/>
            </a:pPr>
            <a:endParaRPr lang="en-US" sz="1800" b="0" dirty="0"/>
          </a:p>
        </p:txBody>
      </p:sp>
      <p:sp>
        <p:nvSpPr>
          <p:cNvPr id="2" name="Title 1"/>
          <p:cNvSpPr>
            <a:spLocks noGrp="1"/>
          </p:cNvSpPr>
          <p:nvPr>
            <p:ph type="title"/>
          </p:nvPr>
        </p:nvSpPr>
        <p:spPr>
          <a:xfrm>
            <a:off x="468313" y="1556271"/>
            <a:ext cx="8229600" cy="936625"/>
          </a:xfrm>
        </p:spPr>
        <p:txBody>
          <a:bodyPr/>
          <a:lstStyle/>
          <a:p>
            <a:r>
              <a:rPr lang="en-US" dirty="0" smtClean="0"/>
              <a:t>Click to edit Master title style</a:t>
            </a:r>
            <a:endParaRPr lang="en-GB" dirty="0"/>
          </a:p>
        </p:txBody>
      </p:sp>
      <p:sp>
        <p:nvSpPr>
          <p:cNvPr id="7" name="Rectangle 4"/>
          <p:cNvSpPr>
            <a:spLocks noGrp="1" noChangeArrowheads="1"/>
          </p:cNvSpPr>
          <p:nvPr>
            <p:ph type="dt" sz="half" idx="10"/>
          </p:nvPr>
        </p:nvSpPr>
        <p:spPr/>
        <p:txBody>
          <a:bodyPr/>
          <a:lstStyle>
            <a:lvl1pPr>
              <a:defRPr/>
            </a:lvl1pPr>
          </a:lstStyle>
          <a:p>
            <a:pPr>
              <a:defRPr/>
            </a:pPr>
            <a:endParaRPr lang="en-GB" dirty="0"/>
          </a:p>
        </p:txBody>
      </p:sp>
      <p:sp>
        <p:nvSpPr>
          <p:cNvPr id="8" name="Rectangle 5"/>
          <p:cNvSpPr>
            <a:spLocks noGrp="1" noChangeArrowheads="1"/>
          </p:cNvSpPr>
          <p:nvPr>
            <p:ph type="ftr" sz="quarter" idx="11"/>
          </p:nvPr>
        </p:nvSpPr>
        <p:spPr>
          <a:xfrm>
            <a:off x="3124200" y="6237288"/>
            <a:ext cx="2895600" cy="484187"/>
          </a:xfrm>
        </p:spPr>
        <p:txBody>
          <a:bodyPr/>
          <a:lstStyle>
            <a:lvl1pPr>
              <a:defRPr/>
            </a:lvl1pPr>
          </a:lstStyle>
          <a:p>
            <a:pPr>
              <a:defRPr/>
            </a:pPr>
            <a:endParaRPr lang="en-GB"/>
          </a:p>
        </p:txBody>
      </p:sp>
      <p:sp>
        <p:nvSpPr>
          <p:cNvPr id="9" name="Rectangle 6"/>
          <p:cNvSpPr>
            <a:spLocks noGrp="1" noChangeArrowheads="1"/>
          </p:cNvSpPr>
          <p:nvPr>
            <p:ph type="sldNum" sz="quarter" idx="12"/>
          </p:nvPr>
        </p:nvSpPr>
        <p:spPr/>
        <p:txBody>
          <a:bodyPr/>
          <a:lstStyle>
            <a:lvl1pPr>
              <a:defRPr/>
            </a:lvl1pPr>
          </a:lstStyle>
          <a:p>
            <a:pPr>
              <a:defRPr/>
            </a:pPr>
            <a:fld id="{46861DAA-5BBC-4812-876F-0D7C7B9EA75C}" type="slidenum">
              <a:rPr lang="en-GB"/>
              <a:pPr>
                <a:defRPr/>
              </a:pPr>
              <a:t>‹#›</a:t>
            </a:fld>
            <a:endParaRPr lang="en-GB"/>
          </a:p>
        </p:txBody>
      </p:sp>
      <p:sp>
        <p:nvSpPr>
          <p:cNvPr id="10" name="Content Placeholder 2"/>
          <p:cNvSpPr>
            <a:spLocks noGrp="1"/>
          </p:cNvSpPr>
          <p:nvPr>
            <p:ph idx="1"/>
          </p:nvPr>
        </p:nvSpPr>
        <p:spPr>
          <a:xfrm>
            <a:off x="457200" y="2564904"/>
            <a:ext cx="8229600" cy="3633788"/>
          </a:xfrm>
        </p:spPr>
        <p:txBody>
          <a:bodyPr/>
          <a:lstStyle>
            <a:lvl1pPr marL="342900" indent="-342900">
              <a:buClr>
                <a:srgbClr val="0F5494"/>
              </a:buClr>
              <a:buFont typeface="Arial" pitchFamily="34" charset="0"/>
              <a:buChar char="•"/>
              <a:defRPr i="0"/>
            </a:lvl1pPr>
            <a:lvl2pPr>
              <a:buClr>
                <a:srgbClr val="0F5494"/>
              </a:buClr>
              <a:defRPr/>
            </a:lvl2pPr>
          </a:lstStyle>
          <a:p>
            <a:pPr lvl="0"/>
            <a:r>
              <a:rPr lang="en-US" dirty="0" smtClean="0"/>
              <a:t>Click to edit Master text styles</a:t>
            </a:r>
          </a:p>
          <a:p>
            <a:pPr lvl="1"/>
            <a:r>
              <a:rPr lang="en-US" dirty="0" smtClean="0"/>
              <a:t>Second level</a:t>
            </a:r>
          </a:p>
          <a:p>
            <a:pPr lvl="2"/>
            <a:r>
              <a:rPr lang="en-US" dirty="0" smtClean="0"/>
              <a:t>Third level</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F5E88F9B-71EE-4D5C-B44E-012EF44E925A}" type="slidenum">
              <a:rPr lang="en-GB"/>
              <a:pPr>
                <a:defRPr/>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457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4648200" y="2387600"/>
            <a:ext cx="4038600" cy="36337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396CDD1B-50E0-44E8-82B7-F85F69F6D40C}" type="slidenum">
              <a:rPr lang="en-GB"/>
              <a:pPr>
                <a:defRPr/>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Rectangle 4"/>
          <p:cNvSpPr>
            <a:spLocks noGrp="1" noChangeArrowheads="1"/>
          </p:cNvSpPr>
          <p:nvPr>
            <p:ph type="dt" sz="half" idx="10"/>
          </p:nvPr>
        </p:nvSpPr>
        <p:spPr>
          <a:ln/>
        </p:spPr>
        <p:txBody>
          <a:bodyPr/>
          <a:lstStyle>
            <a:lvl1pPr>
              <a:defRPr/>
            </a:lvl1pPr>
          </a:lstStyle>
          <a:p>
            <a:pPr>
              <a:defRPr/>
            </a:pPr>
            <a:endParaRPr lang="en-GB"/>
          </a:p>
        </p:txBody>
      </p:sp>
      <p:sp>
        <p:nvSpPr>
          <p:cNvPr id="8" name="Rectangle 5"/>
          <p:cNvSpPr>
            <a:spLocks noGrp="1" noChangeArrowheads="1"/>
          </p:cNvSpPr>
          <p:nvPr>
            <p:ph type="ftr" sz="quarter" idx="11"/>
          </p:nvPr>
        </p:nvSpPr>
        <p:spPr>
          <a:ln/>
        </p:spPr>
        <p:txBody>
          <a:bodyPr/>
          <a:lstStyle>
            <a:lvl1pPr>
              <a:defRPr/>
            </a:lvl1pPr>
          </a:lstStyle>
          <a:p>
            <a:pPr>
              <a:defRPr/>
            </a:pPr>
            <a:endParaRPr lang="en-GB"/>
          </a:p>
        </p:txBody>
      </p:sp>
      <p:sp>
        <p:nvSpPr>
          <p:cNvPr id="9" name="Rectangle 6"/>
          <p:cNvSpPr>
            <a:spLocks noGrp="1" noChangeArrowheads="1"/>
          </p:cNvSpPr>
          <p:nvPr>
            <p:ph type="sldNum" sz="quarter" idx="12"/>
          </p:nvPr>
        </p:nvSpPr>
        <p:spPr>
          <a:ln/>
        </p:spPr>
        <p:txBody>
          <a:bodyPr/>
          <a:lstStyle>
            <a:lvl1pPr>
              <a:defRPr/>
            </a:lvl1pPr>
          </a:lstStyle>
          <a:p>
            <a:pPr>
              <a:defRPr/>
            </a:pPr>
            <a:fld id="{30E8177A-0CE3-43B6-B11B-ED2E8AEAD8D3}" type="slidenum">
              <a:rPr lang="en-GB"/>
              <a:pPr>
                <a:defRPr/>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Rectangle 4"/>
          <p:cNvSpPr>
            <a:spLocks noGrp="1" noChangeArrowheads="1"/>
          </p:cNvSpPr>
          <p:nvPr>
            <p:ph type="dt" sz="half" idx="10"/>
          </p:nvPr>
        </p:nvSpPr>
        <p:spPr>
          <a:ln/>
        </p:spPr>
        <p:txBody>
          <a:bodyPr/>
          <a:lstStyle>
            <a:lvl1pPr>
              <a:defRPr/>
            </a:lvl1pPr>
          </a:lstStyle>
          <a:p>
            <a:pPr>
              <a:defRPr/>
            </a:pPr>
            <a:endParaRPr lang="en-GB"/>
          </a:p>
        </p:txBody>
      </p:sp>
      <p:sp>
        <p:nvSpPr>
          <p:cNvPr id="4" name="Rectangle 5"/>
          <p:cNvSpPr>
            <a:spLocks noGrp="1" noChangeArrowheads="1"/>
          </p:cNvSpPr>
          <p:nvPr>
            <p:ph type="ftr" sz="quarter" idx="11"/>
          </p:nvPr>
        </p:nvSpPr>
        <p:spPr>
          <a:ln/>
        </p:spPr>
        <p:txBody>
          <a:bodyPr/>
          <a:lstStyle>
            <a:lvl1pPr>
              <a:defRPr/>
            </a:lvl1pPr>
          </a:lstStyle>
          <a:p>
            <a:pPr>
              <a:defRPr/>
            </a:pPr>
            <a:endParaRPr lang="en-GB"/>
          </a:p>
        </p:txBody>
      </p:sp>
      <p:sp>
        <p:nvSpPr>
          <p:cNvPr id="5" name="Rectangle 6"/>
          <p:cNvSpPr>
            <a:spLocks noGrp="1" noChangeArrowheads="1"/>
          </p:cNvSpPr>
          <p:nvPr>
            <p:ph type="sldNum" sz="quarter" idx="12"/>
          </p:nvPr>
        </p:nvSpPr>
        <p:spPr>
          <a:ln/>
        </p:spPr>
        <p:txBody>
          <a:bodyPr/>
          <a:lstStyle>
            <a:lvl1pPr>
              <a:defRPr/>
            </a:lvl1pPr>
          </a:lstStyle>
          <a:p>
            <a:pPr>
              <a:defRPr/>
            </a:pPr>
            <a:fld id="{BD855DDF-6655-40F2-8D9E-CA15739A7ECF}" type="slidenum">
              <a:rPr lang="en-GB"/>
              <a:pPr>
                <a:defRPr/>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GB"/>
          </a:p>
        </p:txBody>
      </p:sp>
      <p:sp>
        <p:nvSpPr>
          <p:cNvPr id="3" name="Rectangle 5"/>
          <p:cNvSpPr>
            <a:spLocks noGrp="1" noChangeArrowheads="1"/>
          </p:cNvSpPr>
          <p:nvPr>
            <p:ph type="ftr" sz="quarter" idx="11"/>
          </p:nvPr>
        </p:nvSpPr>
        <p:spPr>
          <a:ln/>
        </p:spPr>
        <p:txBody>
          <a:bodyPr/>
          <a:lstStyle>
            <a:lvl1pPr>
              <a:defRPr/>
            </a:lvl1pPr>
          </a:lstStyle>
          <a:p>
            <a:pPr>
              <a:defRPr/>
            </a:pPr>
            <a:endParaRPr lang="en-GB"/>
          </a:p>
        </p:txBody>
      </p:sp>
      <p:sp>
        <p:nvSpPr>
          <p:cNvPr id="4" name="Rectangle 6"/>
          <p:cNvSpPr>
            <a:spLocks noGrp="1" noChangeArrowheads="1"/>
          </p:cNvSpPr>
          <p:nvPr>
            <p:ph type="sldNum" sz="quarter" idx="12"/>
          </p:nvPr>
        </p:nvSpPr>
        <p:spPr>
          <a:ln/>
        </p:spPr>
        <p:txBody>
          <a:bodyPr/>
          <a:lstStyle>
            <a:lvl1pPr>
              <a:defRPr/>
            </a:lvl1pPr>
          </a:lstStyle>
          <a:p>
            <a:pPr>
              <a:defRPr/>
            </a:pPr>
            <a:fld id="{1DEBFC62-E3CF-4012-8A8B-ABF1C18EA022}" type="slidenum">
              <a:rPr lang="en-GB"/>
              <a:pPr>
                <a:defRPr/>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788800BF-55FD-4017-8F82-94A8DE4F5750}" type="slidenum">
              <a:rPr lang="en-GB"/>
              <a:pPr>
                <a:defRPr/>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GB"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GB"/>
          </a:p>
        </p:txBody>
      </p:sp>
      <p:sp>
        <p:nvSpPr>
          <p:cNvPr id="6" name="Rectangle 5"/>
          <p:cNvSpPr>
            <a:spLocks noGrp="1" noChangeArrowheads="1"/>
          </p:cNvSpPr>
          <p:nvPr>
            <p:ph type="ftr" sz="quarter" idx="11"/>
          </p:nvPr>
        </p:nvSpPr>
        <p:spPr>
          <a:ln/>
        </p:spPr>
        <p:txBody>
          <a:bodyPr/>
          <a:lstStyle>
            <a:lvl1pPr>
              <a:defRPr/>
            </a:lvl1pPr>
          </a:lstStyle>
          <a:p>
            <a:pPr>
              <a:defRPr/>
            </a:pPr>
            <a:endParaRPr lang="en-GB"/>
          </a:p>
        </p:txBody>
      </p:sp>
      <p:sp>
        <p:nvSpPr>
          <p:cNvPr id="7" name="Rectangle 6"/>
          <p:cNvSpPr>
            <a:spLocks noGrp="1" noChangeArrowheads="1"/>
          </p:cNvSpPr>
          <p:nvPr>
            <p:ph type="sldNum" sz="quarter" idx="12"/>
          </p:nvPr>
        </p:nvSpPr>
        <p:spPr>
          <a:ln/>
        </p:spPr>
        <p:txBody>
          <a:bodyPr/>
          <a:lstStyle>
            <a:lvl1pPr>
              <a:defRPr/>
            </a:lvl1pPr>
          </a:lstStyle>
          <a:p>
            <a:pPr>
              <a:defRPr/>
            </a:pPr>
            <a:fld id="{84747253-C9BC-4251-8AE3-8910CE9253F2}" type="slidenum">
              <a:rPr lang="en-GB"/>
              <a:pPr>
                <a:defRPr/>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68313" y="1123950"/>
            <a:ext cx="8229600" cy="936625"/>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GB" smtClean="0"/>
              <a:t>Lorem ipsum</a:t>
            </a:r>
          </a:p>
        </p:txBody>
      </p:sp>
      <p:sp>
        <p:nvSpPr>
          <p:cNvPr id="1027" name="Rectangle 3"/>
          <p:cNvSpPr>
            <a:spLocks noGrp="1" noChangeArrowheads="1"/>
          </p:cNvSpPr>
          <p:nvPr>
            <p:ph type="body" idx="1"/>
          </p:nvPr>
        </p:nvSpPr>
        <p:spPr bwMode="auto">
          <a:xfrm>
            <a:off x="457200" y="2387600"/>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fr-BE" dirty="0" smtClean="0"/>
              <a:t>Et </a:t>
            </a:r>
            <a:r>
              <a:rPr lang="fr-BE" dirty="0" err="1" smtClean="0"/>
              <a:t>dolor</a:t>
            </a:r>
            <a:r>
              <a:rPr lang="fr-BE" dirty="0" smtClean="0"/>
              <a:t> </a:t>
            </a:r>
            <a:r>
              <a:rPr lang="fr-BE" dirty="0" err="1" smtClean="0"/>
              <a:t>fragum</a:t>
            </a:r>
            <a:endParaRPr lang="en-GB" dirty="0" smtClean="0"/>
          </a:p>
          <a:p>
            <a:pPr lvl="1"/>
            <a:r>
              <a:rPr lang="en-GB" dirty="0" smtClean="0"/>
              <a:t>Et </a:t>
            </a:r>
            <a:r>
              <a:rPr lang="en-GB" dirty="0" err="1" smtClean="0"/>
              <a:t>dolor</a:t>
            </a:r>
            <a:r>
              <a:rPr lang="en-GB" dirty="0" smtClean="0"/>
              <a:t> </a:t>
            </a:r>
            <a:r>
              <a:rPr lang="en-GB" dirty="0" err="1" smtClean="0"/>
              <a:t>fragum</a:t>
            </a:r>
            <a:endParaRPr lang="en-GB" dirty="0" smtClean="0"/>
          </a:p>
          <a:p>
            <a:pPr lvl="2"/>
            <a:r>
              <a:rPr lang="en-GB" dirty="0" smtClean="0"/>
              <a:t>- Et </a:t>
            </a:r>
            <a:r>
              <a:rPr lang="en-GB" dirty="0" err="1" smtClean="0"/>
              <a:t>dolor</a:t>
            </a:r>
            <a:r>
              <a:rPr lang="en-GB" dirty="0" smtClean="0"/>
              <a:t> </a:t>
            </a:r>
            <a:r>
              <a:rPr lang="en-GB" dirty="0" err="1" smtClean="0"/>
              <a:t>fragum</a:t>
            </a:r>
            <a:endParaRPr lang="en-GB" dirty="0"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b="0">
                <a:solidFill>
                  <a:schemeClr val="tx1"/>
                </a:solidFill>
                <a:latin typeface="+mj-lt"/>
              </a:defRPr>
            </a:lvl1pPr>
          </a:lstStyle>
          <a:p>
            <a:pPr>
              <a:defRPr/>
            </a:pPr>
            <a:endParaRPr lang="en-GB" dirty="0"/>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lang="en-GB" sz="1400" b="0" kern="1200" dirty="0">
                <a:solidFill>
                  <a:schemeClr val="tx1"/>
                </a:solidFill>
                <a:latin typeface="+mj-lt"/>
                <a:ea typeface="+mn-ea"/>
                <a:cs typeface="+mn-cs"/>
              </a:defRPr>
            </a:lvl1pPr>
          </a:lstStyle>
          <a:p>
            <a:pPr>
              <a:defRPr/>
            </a:pPr>
            <a:endParaRPr lang="en-US" dirty="0"/>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b="0">
                <a:solidFill>
                  <a:schemeClr val="tx1"/>
                </a:solidFill>
                <a:latin typeface="Arial" charset="0"/>
              </a:defRPr>
            </a:lvl1pPr>
          </a:lstStyle>
          <a:p>
            <a:pPr>
              <a:defRPr/>
            </a:pPr>
            <a:fld id="{9C8D21B7-B314-438C-91E9-7FF9087DC078}" type="slidenum">
              <a:rPr lang="en-GB"/>
              <a:pPr>
                <a:defRPr/>
              </a:pPr>
              <a:t>‹#›</a:t>
            </a:fld>
            <a:endParaRPr lang="en-GB" dirty="0"/>
          </a:p>
        </p:txBody>
      </p:sp>
    </p:spTree>
  </p:cSld>
  <p:clrMap bg1="lt1" tx1="dk1" bg2="lt2" tx2="dk2" accent1="accent1" accent2="accent2" accent3="accent3" accent4="accent4" accent5="accent5" accent6="accent6" hlink="hlink" folHlink="folHlink"/>
  <p:sldLayoutIdLst>
    <p:sldLayoutId id="2147483750" r:id="rId1"/>
    <p:sldLayoutId id="2147483751" r:id="rId2"/>
    <p:sldLayoutId id="2147483741" r:id="rId3"/>
    <p:sldLayoutId id="2147483742" r:id="rId4"/>
    <p:sldLayoutId id="2147483743" r:id="rId5"/>
    <p:sldLayoutId id="2147483744" r:id="rId6"/>
    <p:sldLayoutId id="2147483745" r:id="rId7"/>
    <p:sldLayoutId id="2147483746" r:id="rId8"/>
    <p:sldLayoutId id="2147483747" r:id="rId9"/>
    <p:sldLayoutId id="2147483748" r:id="rId10"/>
    <p:sldLayoutId id="2147483749" r:id="rId11"/>
    <p:sldLayoutId id="2147483791" r:id="rId12"/>
  </p:sldLayoutIdLst>
  <p:hf hdr="0" ftr="0" dt="0"/>
  <p:txStyles>
    <p:title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p:titleStyle>
    <p:bodyStyle>
      <a:lvl1pPr marL="342900" indent="-342900" algn="l" rtl="0" eaLnBrk="0" fontAlgn="base" hangingPunct="0">
        <a:spcBef>
          <a:spcPct val="20000"/>
        </a:spcBef>
        <a:spcAft>
          <a:spcPct val="0"/>
        </a:spcAft>
        <a:buClr>
          <a:schemeClr val="bg1"/>
        </a:buClr>
        <a:buChar char="•"/>
        <a:defRPr sz="2400" i="1">
          <a:solidFill>
            <a:srgbClr val="0F5494"/>
          </a:solidFill>
          <a:latin typeface="+mn-lt"/>
          <a:ea typeface="+mn-ea"/>
          <a:cs typeface="+mn-cs"/>
        </a:defRPr>
      </a:lvl1pPr>
      <a:lvl2pPr marL="742950" indent="-285750" algn="l" rtl="0" eaLnBrk="0" fontAlgn="base" hangingPunct="0">
        <a:spcBef>
          <a:spcPct val="20000"/>
        </a:spcBef>
        <a:spcAft>
          <a:spcPct val="0"/>
        </a:spcAft>
        <a:buClr>
          <a:srgbClr val="009FBA"/>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hyperlink" Target="http://social-sante.gouv.fr/professionnels/gerer-un-etablissement-de-sante-medico-social/performance-des-etablissements-de-sante/article/achats-hospitaliers-le-programme-phare"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0" y="0"/>
            <a:ext cx="9144000" cy="686533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Title 1"/>
          <p:cNvSpPr>
            <a:spLocks noGrp="1"/>
          </p:cNvSpPr>
          <p:nvPr>
            <p:ph type="title"/>
          </p:nvPr>
        </p:nvSpPr>
        <p:spPr>
          <a:xfrm>
            <a:off x="0" y="1641600"/>
            <a:ext cx="9144000" cy="2088232"/>
          </a:xfrm>
        </p:spPr>
        <p:txBody>
          <a:bodyPr/>
          <a:lstStyle/>
          <a:p>
            <a:pPr algn="ctr"/>
            <a:r>
              <a:rPr lang="fr-BE" sz="4000" dirty="0" err="1" smtClean="0">
                <a:latin typeface="Verdana" charset="0"/>
                <a:ea typeface="MS PGothic" charset="0"/>
              </a:rPr>
              <a:t>Spending</a:t>
            </a:r>
            <a:r>
              <a:rPr lang="fr-BE" sz="4000" dirty="0" smtClean="0">
                <a:latin typeface="Verdana" charset="0"/>
                <a:ea typeface="MS PGothic" charset="0"/>
              </a:rPr>
              <a:t> </a:t>
            </a:r>
            <a:r>
              <a:rPr lang="fr-BE" sz="4000" dirty="0" err="1" smtClean="0">
                <a:latin typeface="Verdana" charset="0"/>
                <a:ea typeface="MS PGothic" charset="0"/>
              </a:rPr>
              <a:t>Reviews</a:t>
            </a:r>
            <a:r>
              <a:rPr lang="fr-BE" sz="4000" dirty="0" smtClean="0">
                <a:latin typeface="Verdana" charset="0"/>
                <a:ea typeface="MS PGothic" charset="0"/>
              </a:rPr>
              <a:t> in the </a:t>
            </a:r>
            <a:r>
              <a:rPr lang="fr-BE" sz="4000" dirty="0" err="1" smtClean="0">
                <a:latin typeface="Verdana" charset="0"/>
                <a:ea typeface="MS PGothic" charset="0"/>
              </a:rPr>
              <a:t>field</a:t>
            </a:r>
            <a:r>
              <a:rPr lang="fr-BE" sz="4000" dirty="0" smtClean="0">
                <a:latin typeface="Verdana" charset="0"/>
                <a:ea typeface="MS PGothic" charset="0"/>
              </a:rPr>
              <a:t> of </a:t>
            </a:r>
            <a:r>
              <a:rPr lang="fr-BE" sz="4000" dirty="0" err="1" smtClean="0">
                <a:latin typeface="Verdana" charset="0"/>
                <a:ea typeface="MS PGothic" charset="0"/>
              </a:rPr>
              <a:t>Healthcare</a:t>
            </a:r>
            <a:r>
              <a:rPr lang="fr-BE" sz="4000" dirty="0" smtClean="0">
                <a:latin typeface="Verdana" charset="0"/>
                <a:ea typeface="MS PGothic" charset="0"/>
              </a:rPr>
              <a:t/>
            </a:r>
            <a:br>
              <a:rPr lang="fr-BE" sz="4000" dirty="0" smtClean="0">
                <a:latin typeface="Verdana" charset="0"/>
                <a:ea typeface="MS PGothic" charset="0"/>
              </a:rPr>
            </a:br>
            <a:r>
              <a:rPr lang="fr-BE" sz="4000" dirty="0" err="1" smtClean="0">
                <a:latin typeface="Verdana" charset="0"/>
                <a:ea typeface="MS PGothic" charset="0"/>
              </a:rPr>
              <a:t>Some</a:t>
            </a:r>
            <a:r>
              <a:rPr lang="fr-BE" sz="4000" dirty="0" smtClean="0">
                <a:latin typeface="Verdana" charset="0"/>
                <a:ea typeface="MS PGothic" charset="0"/>
              </a:rPr>
              <a:t> </a:t>
            </a:r>
            <a:r>
              <a:rPr lang="fr-BE" sz="4000" dirty="0" err="1" smtClean="0">
                <a:latin typeface="Verdana" charset="0"/>
                <a:ea typeface="MS PGothic" charset="0"/>
              </a:rPr>
              <a:t>lessons</a:t>
            </a:r>
            <a:r>
              <a:rPr lang="fr-BE" sz="4000" dirty="0" smtClean="0">
                <a:latin typeface="Verdana" charset="0"/>
                <a:ea typeface="MS PGothic" charset="0"/>
              </a:rPr>
              <a:t> </a:t>
            </a:r>
            <a:r>
              <a:rPr lang="fr-BE" sz="4000" dirty="0" err="1" smtClean="0">
                <a:latin typeface="Verdana" charset="0"/>
                <a:ea typeface="MS PGothic" charset="0"/>
              </a:rPr>
              <a:t>from</a:t>
            </a:r>
            <a:r>
              <a:rPr lang="fr-BE" sz="4000" dirty="0" smtClean="0">
                <a:latin typeface="Verdana" charset="0"/>
                <a:ea typeface="MS PGothic" charset="0"/>
              </a:rPr>
              <a:t> </a:t>
            </a:r>
            <a:r>
              <a:rPr lang="fr-BE" sz="4000" dirty="0" err="1" smtClean="0">
                <a:latin typeface="Verdana" charset="0"/>
                <a:ea typeface="MS PGothic" charset="0"/>
              </a:rPr>
              <a:t>European</a:t>
            </a:r>
            <a:r>
              <a:rPr lang="fr-BE" sz="4000" dirty="0" smtClean="0">
                <a:latin typeface="Verdana" charset="0"/>
                <a:ea typeface="MS PGothic" charset="0"/>
              </a:rPr>
              <a:t> </a:t>
            </a:r>
            <a:r>
              <a:rPr lang="fr-BE" sz="4000" dirty="0" err="1" smtClean="0">
                <a:latin typeface="Verdana" charset="0"/>
                <a:ea typeface="MS PGothic" charset="0"/>
              </a:rPr>
              <a:t>experience</a:t>
            </a:r>
            <a:endParaRPr lang="en-GB" sz="4000" dirty="0"/>
          </a:p>
        </p:txBody>
      </p:sp>
      <p:sp>
        <p:nvSpPr>
          <p:cNvPr id="7" name="Content Placeholder 6"/>
          <p:cNvSpPr>
            <a:spLocks noGrp="1"/>
          </p:cNvSpPr>
          <p:nvPr>
            <p:ph idx="1"/>
          </p:nvPr>
        </p:nvSpPr>
        <p:spPr>
          <a:xfrm>
            <a:off x="611560" y="4797152"/>
            <a:ext cx="7848872" cy="1440160"/>
          </a:xfrm>
        </p:spPr>
        <p:txBody>
          <a:bodyPr/>
          <a:lstStyle/>
          <a:p>
            <a:pPr algn="ctr">
              <a:spcBef>
                <a:spcPct val="0"/>
              </a:spcBef>
            </a:pPr>
            <a:r>
              <a:rPr lang="en-GB" sz="1800" kern="1200" dirty="0" smtClean="0">
                <a:solidFill>
                  <a:srgbClr val="BFBFBF"/>
                </a:solidFill>
                <a:latin typeface="Verdana" charset="0"/>
                <a:ea typeface="MS PGothic" charset="0"/>
                <a:cs typeface="MS PGothic" charset="0"/>
              </a:rPr>
              <a:t>Claude WENDLING</a:t>
            </a:r>
          </a:p>
          <a:p>
            <a:pPr algn="ctr">
              <a:spcBef>
                <a:spcPct val="0"/>
              </a:spcBef>
            </a:pPr>
            <a:r>
              <a:rPr lang="fr-BE" sz="1800" kern="1200" dirty="0" err="1" smtClean="0">
                <a:solidFill>
                  <a:srgbClr val="BFBFBF"/>
                </a:solidFill>
                <a:latin typeface="Verdana" charset="0"/>
                <a:ea typeface="MS PGothic" charset="0"/>
                <a:cs typeface="MS PGothic" charset="0"/>
              </a:rPr>
              <a:t>European</a:t>
            </a:r>
            <a:r>
              <a:rPr lang="fr-BE" sz="1800" kern="1200" dirty="0" smtClean="0">
                <a:solidFill>
                  <a:srgbClr val="BFBFBF"/>
                </a:solidFill>
                <a:latin typeface="Verdana" charset="0"/>
                <a:ea typeface="MS PGothic" charset="0"/>
                <a:cs typeface="MS PGothic" charset="0"/>
              </a:rPr>
              <a:t> Commission</a:t>
            </a:r>
            <a:endParaRPr lang="en-GB" sz="1800" kern="1200" dirty="0" smtClean="0">
              <a:solidFill>
                <a:srgbClr val="BFBFBF"/>
              </a:solidFill>
              <a:latin typeface="Verdana" charset="0"/>
              <a:ea typeface="MS PGothic" charset="0"/>
              <a:cs typeface="MS PGothic" charset="0"/>
            </a:endParaRPr>
          </a:p>
          <a:p>
            <a:pPr algn="ctr">
              <a:spcBef>
                <a:spcPct val="0"/>
              </a:spcBef>
            </a:pPr>
            <a:r>
              <a:rPr lang="en-GB" sz="1800" kern="1200" dirty="0" smtClean="0">
                <a:solidFill>
                  <a:srgbClr val="BFBFBF"/>
                </a:solidFill>
                <a:latin typeface="Verdana" charset="0"/>
                <a:ea typeface="MS PGothic" charset="0"/>
                <a:cs typeface="MS PGothic" charset="0"/>
              </a:rPr>
              <a:t>Structural Reform Support Service (SRSS)</a:t>
            </a:r>
            <a:r>
              <a:rPr lang="en-GB" sz="1800" kern="1200" dirty="0">
                <a:solidFill>
                  <a:srgbClr val="BFBFBF"/>
                </a:solidFill>
                <a:latin typeface="Verdana" charset="0"/>
                <a:ea typeface="MS PGothic" charset="0"/>
                <a:cs typeface="MS PGothic" charset="0"/>
              </a:rPr>
              <a:t/>
            </a:r>
            <a:br>
              <a:rPr lang="en-GB" sz="1800" kern="1200" dirty="0">
                <a:solidFill>
                  <a:srgbClr val="BFBFBF"/>
                </a:solidFill>
                <a:latin typeface="Verdana" charset="0"/>
                <a:ea typeface="MS PGothic" charset="0"/>
                <a:cs typeface="MS PGothic" charset="0"/>
              </a:rPr>
            </a:br>
            <a:r>
              <a:rPr lang="en-GB" sz="1800" kern="1200" dirty="0" smtClean="0">
                <a:solidFill>
                  <a:srgbClr val="BFBFBF"/>
                </a:solidFill>
                <a:latin typeface="Verdana" charset="0"/>
                <a:ea typeface="MS PGothic" charset="0"/>
                <a:cs typeface="MS PGothic" charset="0"/>
              </a:rPr>
              <a:t>&amp; Patrick BROUDIC</a:t>
            </a:r>
            <a:r>
              <a:rPr lang="en-GB" sz="1800" kern="1200" smtClean="0">
                <a:solidFill>
                  <a:srgbClr val="BFBFBF"/>
                </a:solidFill>
                <a:latin typeface="Verdana" charset="0"/>
                <a:ea typeface="MS PGothic" charset="0"/>
                <a:cs typeface="MS PGothic" charset="0"/>
              </a:rPr>
              <a:t>, Consultant</a:t>
            </a:r>
            <a:r>
              <a:rPr lang="en-GB" sz="1800" kern="1200" dirty="0">
                <a:solidFill>
                  <a:srgbClr val="BFBFBF"/>
                </a:solidFill>
                <a:latin typeface="Verdana" charset="0"/>
                <a:ea typeface="MS PGothic" charset="0"/>
                <a:cs typeface="MS PGothic" charset="0"/>
              </a:rPr>
              <a:t/>
            </a:r>
            <a:br>
              <a:rPr lang="en-GB" sz="1800" kern="1200" dirty="0">
                <a:solidFill>
                  <a:srgbClr val="BFBFBF"/>
                </a:solidFill>
                <a:latin typeface="Verdana" charset="0"/>
                <a:ea typeface="MS PGothic" charset="0"/>
                <a:cs typeface="MS PGothic" charset="0"/>
              </a:rPr>
            </a:br>
            <a:r>
              <a:rPr lang="en-GB" sz="1800" kern="1200" dirty="0" smtClean="0">
                <a:solidFill>
                  <a:srgbClr val="BFBFBF"/>
                </a:solidFill>
                <a:latin typeface="Verdana" charset="0"/>
                <a:ea typeface="MS PGothic" charset="0"/>
                <a:cs typeface="MS PGothic" charset="0"/>
              </a:rPr>
              <a:t>June 2016</a:t>
            </a:r>
            <a:endParaRPr lang="en-GB" sz="1800" kern="1200" dirty="0">
              <a:solidFill>
                <a:srgbClr val="BFBFBF"/>
              </a:solidFill>
              <a:latin typeface="Verdana" charset="0"/>
              <a:ea typeface="MS PGothic" charset="0"/>
              <a:cs typeface="MS PGothic" charset="0"/>
            </a:endParaRPr>
          </a:p>
          <a:p>
            <a:endParaRPr lang="en-GB"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648593"/>
          </a:xfrm>
        </p:spPr>
        <p:txBody>
          <a:bodyPr/>
          <a:lstStyle/>
          <a:p>
            <a:pPr algn="ctr"/>
            <a:r>
              <a:rPr lang="en-GB" sz="1800" dirty="0" smtClean="0"/>
              <a:t>Streamlining of the hospital capacity has been significant in the EU over the last decade</a:t>
            </a:r>
            <a:endParaRPr lang="en-GB" sz="36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10</a:t>
            </a:fld>
            <a:endParaRPr lang="en-GB" dirty="0"/>
          </a:p>
        </p:txBody>
      </p:sp>
      <p:sp>
        <p:nvSpPr>
          <p:cNvPr id="4" name="Content Placeholder 3"/>
          <p:cNvSpPr>
            <a:spLocks noGrp="1"/>
          </p:cNvSpPr>
          <p:nvPr>
            <p:ph idx="1"/>
          </p:nvPr>
        </p:nvSpPr>
        <p:spPr>
          <a:xfrm>
            <a:off x="457200" y="2099468"/>
            <a:ext cx="8229600" cy="3633788"/>
          </a:xfrm>
        </p:spPr>
        <p:txBody>
          <a:bodyPr/>
          <a:lstStyle/>
          <a:p>
            <a:pPr>
              <a:lnSpc>
                <a:spcPct val="115000"/>
              </a:lnSpc>
              <a:spcBef>
                <a:spcPts val="1200"/>
              </a:spcBef>
              <a:spcAft>
                <a:spcPts val="1000"/>
              </a:spcAft>
            </a:pPr>
            <a:endParaRPr lang="en-GB" dirty="0">
              <a:latin typeface="Calibri"/>
              <a:ea typeface="Calibri"/>
              <a:cs typeface="Times New Roman"/>
            </a:endParaRPr>
          </a:p>
          <a:p>
            <a:endParaRPr lang="en-GB" dirty="0"/>
          </a:p>
        </p:txBody>
      </p:sp>
      <p:sp>
        <p:nvSpPr>
          <p:cNvPr id="5" name="Rectangle 4"/>
          <p:cNvSpPr/>
          <p:nvPr/>
        </p:nvSpPr>
        <p:spPr>
          <a:xfrm>
            <a:off x="2286000" y="6411472"/>
            <a:ext cx="4572000" cy="246221"/>
          </a:xfrm>
          <a:prstGeom prst="rect">
            <a:avLst/>
          </a:prstGeom>
        </p:spPr>
        <p:txBody>
          <a:bodyPr>
            <a:spAutoFit/>
          </a:bodyPr>
          <a:lstStyle/>
          <a:p>
            <a:pPr algn="ctr"/>
            <a:r>
              <a:rPr lang="en-GB" sz="1000" i="1" dirty="0">
                <a:solidFill>
                  <a:schemeClr val="tx1"/>
                </a:solidFill>
              </a:rPr>
              <a:t>Source</a:t>
            </a:r>
            <a:r>
              <a:rPr lang="en-GB" sz="1000" dirty="0">
                <a:solidFill>
                  <a:schemeClr val="tx1"/>
                </a:solidFill>
              </a:rPr>
              <a:t>:  </a:t>
            </a:r>
            <a:r>
              <a:rPr lang="en-GB" sz="1000" dirty="0" smtClean="0">
                <a:solidFill>
                  <a:schemeClr val="tx1"/>
                </a:solidFill>
              </a:rPr>
              <a:t>Eurostat, DG ECFIN (2016)</a:t>
            </a:r>
            <a:endParaRPr lang="en-GB" sz="1000" dirty="0">
              <a:solidFill>
                <a:schemeClr val="tx1"/>
              </a:solidFill>
            </a:endParaRPr>
          </a:p>
        </p:txBody>
      </p:sp>
      <p:graphicFrame>
        <p:nvGraphicFramePr>
          <p:cNvPr id="6" name="Table 5"/>
          <p:cNvGraphicFramePr>
            <a:graphicFrameLocks noGrp="1"/>
          </p:cNvGraphicFramePr>
          <p:nvPr>
            <p:extLst>
              <p:ext uri="{D42A27DB-BD31-4B8C-83A1-F6EECF244321}">
                <p14:modId xmlns:p14="http://schemas.microsoft.com/office/powerpoint/2010/main" val="1470081342"/>
              </p:ext>
            </p:extLst>
          </p:nvPr>
        </p:nvGraphicFramePr>
        <p:xfrm>
          <a:off x="1691680" y="2276873"/>
          <a:ext cx="5692735" cy="432048"/>
        </p:xfrm>
        <a:graphic>
          <a:graphicData uri="http://schemas.openxmlformats.org/drawingml/2006/table">
            <a:tbl>
              <a:tblPr firstRow="1" firstCol="1" bandRow="1">
                <a:tableStyleId>{5C22544A-7EE6-4342-B048-85BDC9FD1C3A}</a:tableStyleId>
              </a:tblPr>
              <a:tblGrid>
                <a:gridCol w="2848344"/>
                <a:gridCol w="2844391"/>
              </a:tblGrid>
              <a:tr h="215037">
                <a:tc>
                  <a:txBody>
                    <a:bodyPr/>
                    <a:lstStyle/>
                    <a:p>
                      <a:pPr>
                        <a:lnSpc>
                          <a:spcPct val="115000"/>
                        </a:lnSpc>
                        <a:spcBef>
                          <a:spcPts val="1200"/>
                        </a:spcBef>
                        <a:spcAft>
                          <a:spcPts val="0"/>
                        </a:spcAft>
                      </a:pPr>
                      <a:r>
                        <a:rPr lang="en-GB" sz="1100" dirty="0">
                          <a:effectLst/>
                        </a:rPr>
                        <a:t>As % of all beds</a:t>
                      </a:r>
                      <a:endParaRPr lang="en-GB" sz="1100" dirty="0">
                        <a:effectLst/>
                        <a:latin typeface="Calibri"/>
                        <a:ea typeface="Calibri"/>
                        <a:cs typeface="Times New Roman"/>
                      </a:endParaRPr>
                    </a:p>
                  </a:txBody>
                  <a:tcPr marL="68580" marR="68580" marT="0" marB="0"/>
                </a:tc>
                <a:tc>
                  <a:txBody>
                    <a:bodyPr/>
                    <a:lstStyle/>
                    <a:p>
                      <a:pPr>
                        <a:lnSpc>
                          <a:spcPct val="115000"/>
                        </a:lnSpc>
                        <a:spcBef>
                          <a:spcPts val="1200"/>
                        </a:spcBef>
                        <a:spcAft>
                          <a:spcPts val="0"/>
                        </a:spcAft>
                      </a:pPr>
                      <a:r>
                        <a:rPr lang="en-GB" sz="1100" dirty="0">
                          <a:effectLst/>
                        </a:rPr>
                        <a:t>Beds in million</a:t>
                      </a:r>
                      <a:endParaRPr lang="en-GB" sz="1100" dirty="0">
                        <a:effectLst/>
                        <a:latin typeface="Calibri"/>
                        <a:ea typeface="Calibri"/>
                        <a:cs typeface="Times New Roman"/>
                      </a:endParaRPr>
                    </a:p>
                  </a:txBody>
                  <a:tcPr marL="68580" marR="68580" marT="0" marB="0"/>
                </a:tc>
              </a:tr>
              <a:tr h="217011">
                <a:tc gridSpan="2">
                  <a:txBody>
                    <a:bodyPr/>
                    <a:lstStyle/>
                    <a:p>
                      <a:pPr>
                        <a:lnSpc>
                          <a:spcPct val="115000"/>
                        </a:lnSpc>
                        <a:spcBef>
                          <a:spcPts val="1200"/>
                        </a:spcBef>
                        <a:spcAft>
                          <a:spcPts val="0"/>
                        </a:spcAft>
                      </a:pPr>
                      <a:endParaRPr lang="en-GB" sz="1100" dirty="0">
                        <a:effectLst/>
                        <a:latin typeface="Calibri"/>
                        <a:ea typeface="Calibri"/>
                        <a:cs typeface="Times New Roman"/>
                      </a:endParaRPr>
                    </a:p>
                  </a:txBody>
                  <a:tcPr marL="68580" marR="68580" marT="0" marB="0"/>
                </a:tc>
                <a:tc hMerge="1">
                  <a:txBody>
                    <a:bodyPr/>
                    <a:lstStyle/>
                    <a:p>
                      <a:endParaRPr lang="en-GB"/>
                    </a:p>
                  </a:txBody>
                  <a:tcPr/>
                </a:tc>
              </a:tr>
            </a:tbl>
          </a:graphicData>
        </a:graphic>
      </p:graphicFrame>
      <p:pic>
        <p:nvPicPr>
          <p:cNvPr id="205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39032" y="2801616"/>
            <a:ext cx="5813288" cy="29316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268567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648593"/>
          </a:xfrm>
        </p:spPr>
        <p:txBody>
          <a:bodyPr/>
          <a:lstStyle/>
          <a:p>
            <a:pPr algn="ctr"/>
            <a:r>
              <a:rPr lang="en-GB" sz="1800" dirty="0" smtClean="0"/>
              <a:t>But the process has gone at a various speed across countries and strong differences remain</a:t>
            </a:r>
            <a:endParaRPr lang="en-GB" sz="36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11</a:t>
            </a:fld>
            <a:endParaRPr lang="en-GB" dirty="0"/>
          </a:p>
        </p:txBody>
      </p:sp>
      <p:graphicFrame>
        <p:nvGraphicFramePr>
          <p:cNvPr id="8" name="Table 7"/>
          <p:cNvGraphicFramePr>
            <a:graphicFrameLocks noGrp="1"/>
          </p:cNvGraphicFramePr>
          <p:nvPr>
            <p:extLst>
              <p:ext uri="{D42A27DB-BD31-4B8C-83A1-F6EECF244321}">
                <p14:modId xmlns:p14="http://schemas.microsoft.com/office/powerpoint/2010/main" val="564446812"/>
              </p:ext>
            </p:extLst>
          </p:nvPr>
        </p:nvGraphicFramePr>
        <p:xfrm>
          <a:off x="1691680" y="2258400"/>
          <a:ext cx="5832648" cy="3964243"/>
        </p:xfrm>
        <a:graphic>
          <a:graphicData uri="http://schemas.openxmlformats.org/drawingml/2006/table">
            <a:tbl>
              <a:tblPr firstRow="1" firstCol="1" bandRow="1">
                <a:tableStyleId>{5C22544A-7EE6-4342-B048-85BDC9FD1C3A}</a:tableStyleId>
              </a:tblPr>
              <a:tblGrid>
                <a:gridCol w="3353494"/>
                <a:gridCol w="2479154"/>
              </a:tblGrid>
              <a:tr h="286328">
                <a:tc>
                  <a:txBody>
                    <a:bodyPr/>
                    <a:lstStyle/>
                    <a:p>
                      <a:pPr algn="ctr">
                        <a:lnSpc>
                          <a:spcPct val="100000"/>
                        </a:lnSpc>
                        <a:spcBef>
                          <a:spcPts val="0"/>
                        </a:spcBef>
                        <a:spcAft>
                          <a:spcPts val="0"/>
                        </a:spcAft>
                      </a:pPr>
                      <a:r>
                        <a:rPr lang="en-GB" sz="1400" dirty="0" smtClean="0">
                          <a:effectLst/>
                        </a:rPr>
                        <a:t>Beds per </a:t>
                      </a:r>
                      <a:r>
                        <a:rPr lang="en-GB" sz="1400" dirty="0">
                          <a:effectLst/>
                        </a:rPr>
                        <a:t>thousand inhabitants, </a:t>
                      </a:r>
                      <a:endParaRPr lang="en-GB" sz="1400" dirty="0" smtClean="0">
                        <a:effectLst/>
                      </a:endParaRPr>
                    </a:p>
                    <a:p>
                      <a:pPr algn="ctr">
                        <a:lnSpc>
                          <a:spcPct val="100000"/>
                        </a:lnSpc>
                        <a:spcBef>
                          <a:spcPts val="0"/>
                        </a:spcBef>
                        <a:spcAft>
                          <a:spcPts val="0"/>
                        </a:spcAft>
                      </a:pPr>
                      <a:r>
                        <a:rPr lang="en-GB" sz="1400" dirty="0" smtClean="0">
                          <a:effectLst/>
                        </a:rPr>
                        <a:t>2013 </a:t>
                      </a:r>
                      <a:r>
                        <a:rPr lang="en-GB" sz="1400" dirty="0">
                          <a:effectLst/>
                        </a:rPr>
                        <a:t>or latest</a:t>
                      </a:r>
                      <a:endParaRPr lang="en-GB" sz="1400" dirty="0">
                        <a:effectLst/>
                        <a:latin typeface="Calibri"/>
                        <a:ea typeface="Calibri"/>
                        <a:cs typeface="Times New Roman"/>
                      </a:endParaRPr>
                    </a:p>
                  </a:txBody>
                  <a:tcPr marL="62876" marR="62876" marT="0" marB="0"/>
                </a:tc>
                <a:tc>
                  <a:txBody>
                    <a:bodyPr/>
                    <a:lstStyle/>
                    <a:p>
                      <a:pPr algn="ctr">
                        <a:lnSpc>
                          <a:spcPct val="100000"/>
                        </a:lnSpc>
                        <a:spcBef>
                          <a:spcPts val="0"/>
                        </a:spcBef>
                        <a:spcAft>
                          <a:spcPts val="0"/>
                        </a:spcAft>
                      </a:pPr>
                      <a:r>
                        <a:rPr lang="en-GB" sz="1400" dirty="0">
                          <a:effectLst/>
                        </a:rPr>
                        <a:t>Annual growth rate </a:t>
                      </a:r>
                      <a:endParaRPr lang="en-GB" sz="1400" dirty="0" smtClean="0">
                        <a:effectLst/>
                      </a:endParaRPr>
                    </a:p>
                    <a:p>
                      <a:pPr algn="ctr">
                        <a:lnSpc>
                          <a:spcPct val="100000"/>
                        </a:lnSpc>
                        <a:spcBef>
                          <a:spcPts val="0"/>
                        </a:spcBef>
                        <a:spcAft>
                          <a:spcPts val="0"/>
                        </a:spcAft>
                      </a:pPr>
                      <a:r>
                        <a:rPr lang="en-GB" sz="1400" dirty="0" smtClean="0">
                          <a:effectLst/>
                        </a:rPr>
                        <a:t>2003-2012</a:t>
                      </a:r>
                      <a:endParaRPr lang="en-GB" sz="1400" dirty="0">
                        <a:effectLst/>
                        <a:latin typeface="Calibri"/>
                        <a:ea typeface="Calibri"/>
                        <a:cs typeface="Times New Roman"/>
                      </a:endParaRPr>
                    </a:p>
                  </a:txBody>
                  <a:tcPr marL="62876" marR="62876" marT="0" marB="0"/>
                </a:tc>
              </a:tr>
              <a:tr h="3537523">
                <a:tc>
                  <a:txBody>
                    <a:bodyPr/>
                    <a:lstStyle/>
                    <a:p>
                      <a:pPr>
                        <a:lnSpc>
                          <a:spcPct val="115000"/>
                        </a:lnSpc>
                        <a:spcBef>
                          <a:spcPts val="1200"/>
                        </a:spcBef>
                        <a:spcAft>
                          <a:spcPts val="1000"/>
                        </a:spcAft>
                      </a:pPr>
                      <a:endParaRPr lang="en-GB" sz="1400" dirty="0">
                        <a:effectLst/>
                        <a:latin typeface="Calibri"/>
                        <a:ea typeface="Calibri"/>
                        <a:cs typeface="Times New Roman"/>
                      </a:endParaRPr>
                    </a:p>
                  </a:txBody>
                  <a:tcPr marL="62876" marR="62876" marT="0" marB="0"/>
                </a:tc>
                <a:tc>
                  <a:txBody>
                    <a:bodyPr/>
                    <a:lstStyle/>
                    <a:p>
                      <a:pPr>
                        <a:lnSpc>
                          <a:spcPct val="115000"/>
                        </a:lnSpc>
                        <a:spcBef>
                          <a:spcPts val="1200"/>
                        </a:spcBef>
                        <a:spcAft>
                          <a:spcPts val="1000"/>
                        </a:spcAft>
                      </a:pPr>
                      <a:endParaRPr lang="en-GB" sz="1400" dirty="0">
                        <a:effectLst/>
                        <a:latin typeface="Calibri"/>
                        <a:ea typeface="Calibri"/>
                        <a:cs typeface="Times New Roman"/>
                      </a:endParaRPr>
                    </a:p>
                  </a:txBody>
                  <a:tcPr marL="62876" marR="62876" marT="0" marB="0"/>
                </a:tc>
              </a:tr>
            </a:tbl>
          </a:graphicData>
        </a:graphic>
      </p:graphicFrame>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95736" y="2730688"/>
            <a:ext cx="2413000" cy="3441336"/>
          </a:xfrm>
          <a:prstGeom prst="rect">
            <a:avLst/>
          </a:prstGeom>
          <a:noFill/>
          <a:extLst>
            <a:ext uri="{909E8E84-426E-40DD-AFC4-6F175D3DCCD1}">
              <a14:hiddenFill xmlns:a14="http://schemas.microsoft.com/office/drawing/2010/main">
                <a:solidFill>
                  <a:srgbClr val="FFFFFF"/>
                </a:solidFill>
              </a14:hiddenFill>
            </a:ext>
          </a:extLst>
        </p:spPr>
      </p:pic>
      <p:pic>
        <p:nvPicPr>
          <p:cNvPr id="3073" name="Picture 1"/>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578822" y="2734177"/>
            <a:ext cx="1441450" cy="3442847"/>
          </a:xfrm>
          <a:prstGeom prst="rect">
            <a:avLst/>
          </a:prstGeom>
          <a:noFill/>
          <a:extLst>
            <a:ext uri="{909E8E84-426E-40DD-AFC4-6F175D3DCCD1}">
              <a14:hiddenFill xmlns:a14="http://schemas.microsoft.com/office/drawing/2010/main">
                <a:solidFill>
                  <a:srgbClr val="FFFFFF"/>
                </a:solidFill>
              </a14:hiddenFill>
            </a:ext>
          </a:extLst>
        </p:spPr>
      </p:pic>
      <p:sp>
        <p:nvSpPr>
          <p:cNvPr id="9" name="Rectangle 8"/>
          <p:cNvSpPr/>
          <p:nvPr/>
        </p:nvSpPr>
        <p:spPr>
          <a:xfrm>
            <a:off x="2274112" y="6423138"/>
            <a:ext cx="4572000" cy="246221"/>
          </a:xfrm>
          <a:prstGeom prst="rect">
            <a:avLst/>
          </a:prstGeom>
        </p:spPr>
        <p:txBody>
          <a:bodyPr>
            <a:spAutoFit/>
          </a:bodyPr>
          <a:lstStyle/>
          <a:p>
            <a:pPr algn="ctr"/>
            <a:r>
              <a:rPr lang="en-GB" sz="1000" i="1" dirty="0">
                <a:solidFill>
                  <a:schemeClr val="tx1"/>
                </a:solidFill>
              </a:rPr>
              <a:t>Source</a:t>
            </a:r>
            <a:r>
              <a:rPr lang="en-GB" sz="1000" dirty="0">
                <a:solidFill>
                  <a:schemeClr val="tx1"/>
                </a:solidFill>
              </a:rPr>
              <a:t>:  Eurostat, DG ECFIN (2016)</a:t>
            </a:r>
          </a:p>
        </p:txBody>
      </p:sp>
      <p:sp>
        <p:nvSpPr>
          <p:cNvPr id="15" name="Rectangle 14"/>
          <p:cNvSpPr/>
          <p:nvPr/>
        </p:nvSpPr>
        <p:spPr>
          <a:xfrm>
            <a:off x="539552" y="6115362"/>
            <a:ext cx="7848872" cy="400110"/>
          </a:xfrm>
          <a:prstGeom prst="rect">
            <a:avLst/>
          </a:prstGeom>
        </p:spPr>
        <p:txBody>
          <a:bodyPr wrap="square">
            <a:spAutoFit/>
          </a:bodyPr>
          <a:lstStyle/>
          <a:p>
            <a:r>
              <a:rPr lang="en-GB" sz="1000" dirty="0">
                <a:solidFill>
                  <a:schemeClr val="tx1"/>
                </a:solidFill>
              </a:rPr>
              <a:t>Note: Includes beds in all hospitals, including general hospitals, mental health hospitals and other specialty hospitals, such as prevention and rehabilitation hospitals</a:t>
            </a:r>
            <a:r>
              <a:rPr lang="en-GB" sz="1000" dirty="0"/>
              <a:t>.</a:t>
            </a:r>
          </a:p>
        </p:txBody>
      </p:sp>
    </p:spTree>
    <p:extLst>
      <p:ext uri="{BB962C8B-B14F-4D97-AF65-F5344CB8AC3E}">
        <p14:creationId xmlns:p14="http://schemas.microsoft.com/office/powerpoint/2010/main" val="390351326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9512" y="1196752"/>
            <a:ext cx="8784976" cy="864096"/>
          </a:xfrm>
        </p:spPr>
        <p:txBody>
          <a:bodyPr/>
          <a:lstStyle/>
          <a:p>
            <a:pPr algn="ctr"/>
            <a:r>
              <a:rPr lang="en-GB" sz="1800" dirty="0" smtClean="0"/>
              <a:t>There remains a significant </a:t>
            </a:r>
            <a:r>
              <a:rPr lang="en-GB" sz="1800" dirty="0"/>
              <a:t>overcapacity </a:t>
            </a:r>
            <a:r>
              <a:rPr lang="en-GB" sz="1800" dirty="0" smtClean="0"/>
              <a:t>in curative care in </a:t>
            </a:r>
            <a:r>
              <a:rPr lang="en-GB" sz="1800" dirty="0"/>
              <a:t>2013 </a:t>
            </a:r>
            <a:endParaRPr lang="en-GB" sz="36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12</a:t>
            </a:fld>
            <a:endParaRPr lang="en-GB" dirty="0"/>
          </a:p>
        </p:txBody>
      </p:sp>
      <p:sp>
        <p:nvSpPr>
          <p:cNvPr id="9" name="Rectangle 8"/>
          <p:cNvSpPr/>
          <p:nvPr/>
        </p:nvSpPr>
        <p:spPr>
          <a:xfrm>
            <a:off x="2287840" y="6423139"/>
            <a:ext cx="4572000" cy="246221"/>
          </a:xfrm>
          <a:prstGeom prst="rect">
            <a:avLst/>
          </a:prstGeom>
        </p:spPr>
        <p:txBody>
          <a:bodyPr>
            <a:spAutoFit/>
          </a:bodyPr>
          <a:lstStyle/>
          <a:p>
            <a:pPr algn="ctr"/>
            <a:r>
              <a:rPr lang="en-GB" sz="1000" i="1" dirty="0">
                <a:solidFill>
                  <a:schemeClr val="tx1"/>
                </a:solidFill>
              </a:rPr>
              <a:t>Source</a:t>
            </a:r>
            <a:r>
              <a:rPr lang="en-GB" sz="1000" dirty="0">
                <a:solidFill>
                  <a:schemeClr val="tx1"/>
                </a:solidFill>
              </a:rPr>
              <a:t>:  Eurostat, DG ECFIN (2016)</a:t>
            </a:r>
          </a:p>
        </p:txBody>
      </p:sp>
      <p:sp>
        <p:nvSpPr>
          <p:cNvPr id="15" name="Rectangle 14"/>
          <p:cNvSpPr/>
          <p:nvPr/>
        </p:nvSpPr>
        <p:spPr>
          <a:xfrm>
            <a:off x="503548" y="5576753"/>
            <a:ext cx="8136904" cy="707886"/>
          </a:xfrm>
          <a:prstGeom prst="rect">
            <a:avLst/>
          </a:prstGeom>
        </p:spPr>
        <p:txBody>
          <a:bodyPr wrap="square">
            <a:spAutoFit/>
          </a:bodyPr>
          <a:lstStyle/>
          <a:p>
            <a:r>
              <a:rPr lang="en-GB" sz="1000" dirty="0">
                <a:solidFill>
                  <a:schemeClr val="tx1"/>
                </a:solidFill>
              </a:rPr>
              <a:t>Note: Bulgaria and the average share of curative in inpatient discharges in the EU. Estimates for all countries based on latest available data. Bed overcapacity is calculated as one minus the number of beds needed (effectively used bed-days divided by 365 days and the assumed maximum bed utilization of 85 or 100%) in curative care divided by the number of beds available for curative care, with the result multiplied by 100</a:t>
            </a:r>
            <a:endParaRPr lang="en-GB" sz="1000"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4097"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81416" y="2060848"/>
            <a:ext cx="7956884" cy="35497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490947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2132335"/>
            <a:ext cx="8229600" cy="648593"/>
          </a:xfrm>
        </p:spPr>
        <p:txBody>
          <a:bodyPr/>
          <a:lstStyle/>
          <a:p>
            <a:pPr algn="ctr"/>
            <a:r>
              <a:rPr lang="en-GB" sz="1800" dirty="0"/>
              <a:t>Hospital Services, Price level indices (EU28=100), 2014</a:t>
            </a:r>
            <a:endParaRPr lang="en-GB" sz="36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13</a:t>
            </a:fld>
            <a:endParaRPr lang="en-GB" dirty="0"/>
          </a:p>
        </p:txBody>
      </p:sp>
      <p:sp>
        <p:nvSpPr>
          <p:cNvPr id="9" name="Rectangle 8"/>
          <p:cNvSpPr/>
          <p:nvPr/>
        </p:nvSpPr>
        <p:spPr>
          <a:xfrm>
            <a:off x="2284160" y="6423138"/>
            <a:ext cx="4572000" cy="246221"/>
          </a:xfrm>
          <a:prstGeom prst="rect">
            <a:avLst/>
          </a:prstGeom>
        </p:spPr>
        <p:txBody>
          <a:bodyPr>
            <a:spAutoFit/>
          </a:bodyPr>
          <a:lstStyle/>
          <a:p>
            <a:pPr algn="ctr"/>
            <a:r>
              <a:rPr lang="en-GB" sz="1000" i="1" dirty="0">
                <a:solidFill>
                  <a:schemeClr val="tx1"/>
                </a:solidFill>
              </a:rPr>
              <a:t>Source</a:t>
            </a:r>
            <a:r>
              <a:rPr lang="en-GB" sz="1000" dirty="0">
                <a:solidFill>
                  <a:schemeClr val="tx1"/>
                </a:solidFill>
              </a:rPr>
              <a:t>:  Eurostat, DG ECFIN (2016)</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5121"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9696" y="2276872"/>
            <a:ext cx="7992888" cy="3629939"/>
          </a:xfrm>
          <a:prstGeom prst="rect">
            <a:avLst/>
          </a:prstGeom>
          <a:noFill/>
          <a:extLst>
            <a:ext uri="{909E8E84-426E-40DD-AFC4-6F175D3DCCD1}">
              <a14:hiddenFill xmlns:a14="http://schemas.microsoft.com/office/drawing/2010/main">
                <a:solidFill>
                  <a:srgbClr val="FFFFFF"/>
                </a:solidFill>
              </a14:hiddenFill>
            </a:ext>
          </a:extLst>
        </p:spPr>
      </p:pic>
      <p:sp>
        <p:nvSpPr>
          <p:cNvPr id="7" name="Title 1"/>
          <p:cNvSpPr txBox="1">
            <a:spLocks/>
          </p:cNvSpPr>
          <p:nvPr/>
        </p:nvSpPr>
        <p:spPr bwMode="auto">
          <a:xfrm>
            <a:off x="620713" y="5877272"/>
            <a:ext cx="8229600" cy="64859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en-GB" sz="1800" kern="0" smtClean="0"/>
              <a:t>Hospital Services, Price level indices (EU28=100), 2014</a:t>
            </a:r>
            <a:endParaRPr lang="en-GB" sz="3600" kern="0" dirty="0"/>
          </a:p>
        </p:txBody>
      </p:sp>
      <p:sp>
        <p:nvSpPr>
          <p:cNvPr id="8" name="Title 1"/>
          <p:cNvSpPr txBox="1">
            <a:spLocks/>
          </p:cNvSpPr>
          <p:nvPr/>
        </p:nvSpPr>
        <p:spPr bwMode="auto">
          <a:xfrm>
            <a:off x="179512" y="1340768"/>
            <a:ext cx="8229600" cy="64859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en-GB" sz="1800" kern="0" dirty="0" smtClean="0"/>
              <a:t>There are strong discrepancies in terms of hospital price level</a:t>
            </a:r>
            <a:endParaRPr lang="en-GB" sz="3600" kern="0" dirty="0"/>
          </a:p>
        </p:txBody>
      </p:sp>
    </p:spTree>
    <p:extLst>
      <p:ext uri="{BB962C8B-B14F-4D97-AF65-F5344CB8AC3E}">
        <p14:creationId xmlns:p14="http://schemas.microsoft.com/office/powerpoint/2010/main" val="218250211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412255"/>
            <a:ext cx="8229600" cy="648593"/>
          </a:xfrm>
        </p:spPr>
        <p:txBody>
          <a:bodyPr/>
          <a:lstStyle/>
          <a:p>
            <a:pPr algn="ctr"/>
            <a:r>
              <a:rPr lang="en-GB" sz="1800" dirty="0" smtClean="0"/>
              <a:t>There is a strong correlation between price </a:t>
            </a:r>
            <a:r>
              <a:rPr lang="en-GB" sz="1800" dirty="0"/>
              <a:t>level indices for hospital services and volume of Actual Individual Consumption per </a:t>
            </a:r>
            <a:r>
              <a:rPr lang="en-GB" sz="1800" dirty="0" smtClean="0"/>
              <a:t>capita (data 2011 / EU 28 =100)</a:t>
            </a:r>
            <a:endParaRPr lang="en-GB" sz="36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14</a:t>
            </a:fld>
            <a:endParaRPr lang="en-GB" dirty="0"/>
          </a:p>
        </p:txBody>
      </p:sp>
      <p:sp>
        <p:nvSpPr>
          <p:cNvPr id="9" name="Rectangle 8"/>
          <p:cNvSpPr/>
          <p:nvPr/>
        </p:nvSpPr>
        <p:spPr>
          <a:xfrm>
            <a:off x="529504" y="6423139"/>
            <a:ext cx="8064896"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2013 Eurostat/OECD Hospitals PPPs Survey; OECD Purchasing Power Parities Statistics 2013</a:t>
            </a:r>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6145"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664" y="2348878"/>
            <a:ext cx="6048672" cy="3634039"/>
          </a:xfrm>
          <a:prstGeom prst="rect">
            <a:avLst/>
          </a:prstGeom>
          <a:noFill/>
          <a:extLst>
            <a:ext uri="{909E8E84-426E-40DD-AFC4-6F175D3DCCD1}">
              <a14:hiddenFill xmlns:a14="http://schemas.microsoft.com/office/drawing/2010/main">
                <a:solidFill>
                  <a:srgbClr val="FFFFFF"/>
                </a:solidFill>
              </a14:hiddenFill>
            </a:ext>
          </a:extLst>
        </p:spPr>
      </p:pic>
      <p:sp>
        <p:nvSpPr>
          <p:cNvPr id="11" name="Rectangle 10"/>
          <p:cNvSpPr/>
          <p:nvPr/>
        </p:nvSpPr>
        <p:spPr>
          <a:xfrm>
            <a:off x="899592" y="5947608"/>
            <a:ext cx="7344816" cy="553998"/>
          </a:xfrm>
          <a:prstGeom prst="rect">
            <a:avLst/>
          </a:prstGeom>
        </p:spPr>
        <p:txBody>
          <a:bodyPr wrap="square">
            <a:spAutoFit/>
          </a:bodyPr>
          <a:lstStyle/>
          <a:p>
            <a:r>
              <a:rPr lang="en-GB" sz="1000" dirty="0">
                <a:solidFill>
                  <a:schemeClr val="tx1"/>
                </a:solidFill>
              </a:rPr>
              <a:t>Note: </a:t>
            </a:r>
            <a:r>
              <a:rPr lang="en-GB" sz="1000" dirty="0" smtClean="0">
                <a:solidFill>
                  <a:schemeClr val="tx1"/>
                </a:solidFill>
              </a:rPr>
              <a:t>Total </a:t>
            </a:r>
            <a:r>
              <a:rPr lang="en-GB" sz="1000" dirty="0">
                <a:solidFill>
                  <a:schemeClr val="tx1"/>
                </a:solidFill>
              </a:rPr>
              <a:t>actual individual consumption (AIC)  corresponds to household consumption adjusted for social transfers in kind, that is the health, education or housing services provided by government for free or at low cost.</a:t>
            </a:r>
            <a:endParaRPr lang="en-GB" sz="1000" dirty="0"/>
          </a:p>
        </p:txBody>
      </p:sp>
    </p:spTree>
    <p:extLst>
      <p:ext uri="{BB962C8B-B14F-4D97-AF65-F5344CB8AC3E}">
        <p14:creationId xmlns:p14="http://schemas.microsoft.com/office/powerpoint/2010/main" val="218250211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36791"/>
            <a:ext cx="8964488" cy="648593"/>
          </a:xfrm>
        </p:spPr>
        <p:txBody>
          <a:bodyPr/>
          <a:lstStyle/>
          <a:p>
            <a:pPr algn="ctr"/>
            <a:r>
              <a:rPr lang="en-GB" sz="1400" dirty="0"/>
              <a:t>Hospitals' eHealth Deployment Composite </a:t>
            </a:r>
            <a:r>
              <a:rPr lang="en-GB" sz="1400" dirty="0" smtClean="0"/>
              <a:t>Index: Country </a:t>
            </a:r>
            <a:r>
              <a:rPr lang="en-GB" sz="1400" dirty="0"/>
              <a:t>Ranking</a:t>
            </a:r>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15</a:t>
            </a:fld>
            <a:endParaRPr lang="en-GB" dirty="0"/>
          </a:p>
        </p:txBody>
      </p:sp>
      <p:sp>
        <p:nvSpPr>
          <p:cNvPr id="9" name="Rectangle 8"/>
          <p:cNvSpPr/>
          <p:nvPr/>
        </p:nvSpPr>
        <p:spPr>
          <a:xfrm>
            <a:off x="2274112" y="6021288"/>
            <a:ext cx="4572000" cy="246221"/>
          </a:xfrm>
          <a:prstGeom prst="rect">
            <a:avLst/>
          </a:prstGeom>
        </p:spPr>
        <p:txBody>
          <a:bodyPr>
            <a:spAutoFit/>
          </a:bodyPr>
          <a:lstStyle/>
          <a:p>
            <a:pPr algn="ctr"/>
            <a:r>
              <a:rPr lang="en-GB" sz="1000" i="1" dirty="0">
                <a:solidFill>
                  <a:schemeClr val="tx1"/>
                </a:solidFill>
              </a:rPr>
              <a:t>Source</a:t>
            </a:r>
            <a:r>
              <a:rPr lang="en-GB" sz="1000" dirty="0">
                <a:solidFill>
                  <a:schemeClr val="tx1"/>
                </a:solidFill>
              </a:rPr>
              <a:t>:  </a:t>
            </a:r>
            <a:r>
              <a:rPr lang="en-GB" sz="1000" dirty="0" err="1">
                <a:solidFill>
                  <a:schemeClr val="tx1"/>
                </a:solidFill>
              </a:rPr>
              <a:t>Codagnone</a:t>
            </a:r>
            <a:r>
              <a:rPr lang="en-GB" sz="1000" dirty="0">
                <a:solidFill>
                  <a:schemeClr val="tx1"/>
                </a:solidFill>
              </a:rPr>
              <a:t> and </a:t>
            </a:r>
            <a:r>
              <a:rPr lang="en-GB" sz="1000" dirty="0" err="1">
                <a:solidFill>
                  <a:schemeClr val="tx1"/>
                </a:solidFill>
              </a:rPr>
              <a:t>Lupiañez</a:t>
            </a:r>
            <a:r>
              <a:rPr lang="en-GB" sz="1000" dirty="0">
                <a:solidFill>
                  <a:schemeClr val="tx1"/>
                </a:solidFill>
              </a:rPr>
              <a:t>-Villanueva (2011)</a:t>
            </a:r>
          </a:p>
        </p:txBody>
      </p:sp>
      <p:pic>
        <p:nvPicPr>
          <p:cNvPr id="7170"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9872" y="1988840"/>
            <a:ext cx="6516964" cy="409492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itle 1"/>
          <p:cNvSpPr txBox="1">
            <a:spLocks/>
          </p:cNvSpPr>
          <p:nvPr/>
        </p:nvSpPr>
        <p:spPr bwMode="auto">
          <a:xfrm>
            <a:off x="620713" y="1196752"/>
            <a:ext cx="8229600" cy="64859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en-GB" sz="1800" kern="0" dirty="0" smtClean="0"/>
              <a:t>There is a strong link between eHealth development and overall level of economic development</a:t>
            </a:r>
            <a:endParaRPr lang="en-GB" sz="3600" kern="0" dirty="0"/>
          </a:p>
        </p:txBody>
      </p:sp>
    </p:spTree>
    <p:extLst>
      <p:ext uri="{BB962C8B-B14F-4D97-AF65-F5344CB8AC3E}">
        <p14:creationId xmlns:p14="http://schemas.microsoft.com/office/powerpoint/2010/main" val="5746543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marL="0" indent="0" algn="ctr"/>
            <a:r>
              <a:rPr lang="en-GB" sz="2400" dirty="0"/>
              <a:t>Countries with more beds and hospitalizations per capita tend to have lower hospital price levels and lower levels of eHealth deployments. </a:t>
            </a:r>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16</a:t>
            </a:fld>
            <a:endParaRPr lang="en-GB"/>
          </a:p>
        </p:txBody>
      </p:sp>
      <p:sp>
        <p:nvSpPr>
          <p:cNvPr id="4" name="Content Placeholder 3"/>
          <p:cNvSpPr>
            <a:spLocks noGrp="1"/>
          </p:cNvSpPr>
          <p:nvPr>
            <p:ph idx="1"/>
          </p:nvPr>
        </p:nvSpPr>
        <p:spPr/>
        <p:txBody>
          <a:bodyPr/>
          <a:lstStyle/>
          <a:p>
            <a:pPr marL="0" indent="0">
              <a:buNone/>
            </a:pPr>
            <a:endParaRPr lang="en-GB" sz="1800" dirty="0" smtClean="0"/>
          </a:p>
          <a:p>
            <a:pPr marL="0" indent="0">
              <a:buNone/>
            </a:pPr>
            <a:r>
              <a:rPr lang="en-GB" sz="1800" dirty="0" smtClean="0"/>
              <a:t>Richer </a:t>
            </a:r>
            <a:r>
              <a:rPr lang="en-GB" sz="1800" dirty="0"/>
              <a:t>countries have generally higher price levels than poorer countries, but the actual variation is higher than differences in wealth would suggest. </a:t>
            </a:r>
          </a:p>
          <a:p>
            <a:pPr marL="0" indent="0">
              <a:buNone/>
            </a:pPr>
            <a:r>
              <a:rPr lang="en-GB" sz="1800" dirty="0" smtClean="0"/>
              <a:t>EHealth </a:t>
            </a:r>
            <a:r>
              <a:rPr lang="en-GB" sz="1800" dirty="0"/>
              <a:t>deployment correlates negatively with lower shares of preventable hospitalizations and positively with hospital price levels. </a:t>
            </a:r>
            <a:endParaRPr lang="en-GB" sz="1800" dirty="0" smtClean="0"/>
          </a:p>
          <a:p>
            <a:endParaRPr lang="en-GB" sz="1800" dirty="0"/>
          </a:p>
          <a:p>
            <a:pPr marL="0" indent="0">
              <a:buNone/>
            </a:pPr>
            <a:r>
              <a:rPr lang="en-GB" sz="1800" dirty="0" smtClean="0">
                <a:sym typeface="Wingdings"/>
              </a:rPr>
              <a:t></a:t>
            </a:r>
            <a:r>
              <a:rPr lang="en-GB" sz="1800" dirty="0" smtClean="0"/>
              <a:t> </a:t>
            </a:r>
            <a:r>
              <a:rPr lang="en-GB" sz="1800" dirty="0"/>
              <a:t>Reorganization and rationalisation of hospital care particularly in countries with a high bed density is an important factor towards the effective deployment of eHealth and its potential to increasing quality of care.</a:t>
            </a:r>
          </a:p>
        </p:txBody>
      </p:sp>
    </p:spTree>
    <p:extLst>
      <p:ext uri="{BB962C8B-B14F-4D97-AF65-F5344CB8AC3E}">
        <p14:creationId xmlns:p14="http://schemas.microsoft.com/office/powerpoint/2010/main" val="186630712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400" dirty="0" smtClean="0"/>
              <a:t>Levers for performance (1) ?</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17</a:t>
            </a:fld>
            <a:endParaRPr lang="en-GB"/>
          </a:p>
        </p:txBody>
      </p:sp>
      <p:sp>
        <p:nvSpPr>
          <p:cNvPr id="4" name="Content Placeholder 3"/>
          <p:cNvSpPr>
            <a:spLocks noGrp="1"/>
          </p:cNvSpPr>
          <p:nvPr>
            <p:ph idx="1"/>
          </p:nvPr>
        </p:nvSpPr>
        <p:spPr/>
        <p:txBody>
          <a:bodyPr/>
          <a:lstStyle/>
          <a:p>
            <a:pPr marL="0" indent="0">
              <a:buNone/>
            </a:pPr>
            <a:r>
              <a:rPr lang="en-GB" sz="2000" b="1" dirty="0">
                <a:ea typeface="+mj-ea"/>
                <a:cs typeface="+mj-cs"/>
              </a:rPr>
              <a:t>Improving continuity of care </a:t>
            </a:r>
            <a:endParaRPr lang="en-GB" sz="2000" b="1" dirty="0" smtClean="0">
              <a:ea typeface="+mj-ea"/>
              <a:cs typeface="+mj-cs"/>
            </a:endParaRPr>
          </a:p>
          <a:p>
            <a:pPr marL="0" indent="0">
              <a:buNone/>
            </a:pPr>
            <a:r>
              <a:rPr lang="en-GB" sz="1800" dirty="0" smtClean="0"/>
              <a:t>Better performing primary care systems, including functioning gate-keeping systems.</a:t>
            </a:r>
          </a:p>
          <a:p>
            <a:pPr marL="0" indent="0">
              <a:buNone/>
            </a:pPr>
            <a:r>
              <a:rPr lang="en-GB" sz="1800" dirty="0" smtClean="0"/>
              <a:t>Planning of hospital capacities with a whole system perspective from primary to highly specialized care, as well including social care.</a:t>
            </a:r>
          </a:p>
          <a:p>
            <a:pPr marL="0" indent="0">
              <a:buNone/>
            </a:pPr>
            <a:endParaRPr lang="en-GB" sz="1800" dirty="0" smtClean="0"/>
          </a:p>
          <a:p>
            <a:pPr marL="0" indent="0">
              <a:buNone/>
            </a:pPr>
            <a:r>
              <a:rPr lang="en-GB" sz="2000" b="1" dirty="0"/>
              <a:t>Improving emergency care </a:t>
            </a:r>
          </a:p>
          <a:p>
            <a:pPr marL="0" indent="0">
              <a:buNone/>
            </a:pPr>
            <a:r>
              <a:rPr lang="en-GB" sz="1800" dirty="0" smtClean="0"/>
              <a:t>Improving </a:t>
            </a:r>
            <a:r>
              <a:rPr lang="en-GB" sz="1800" dirty="0"/>
              <a:t>primary care accessibility, encouraging use of tele-medicine and introducing fast-track systems to redirect patients to appropriate care settings.</a:t>
            </a:r>
          </a:p>
          <a:p>
            <a:pPr marL="0" indent="0">
              <a:buNone/>
            </a:pPr>
            <a:r>
              <a:rPr lang="en-GB" sz="1800" dirty="0" smtClean="0"/>
              <a:t>No </a:t>
            </a:r>
            <a:r>
              <a:rPr lang="en-GB" sz="1800" dirty="0"/>
              <a:t>proven impact on cost </a:t>
            </a:r>
            <a:r>
              <a:rPr lang="en-GB" sz="1800" dirty="0" smtClean="0"/>
              <a:t>containment however. </a:t>
            </a:r>
            <a:endParaRPr lang="en-GB" sz="1800" dirty="0"/>
          </a:p>
          <a:p>
            <a:pPr marL="0" indent="0">
              <a:buNone/>
            </a:pPr>
            <a:r>
              <a:rPr lang="en-GB" sz="1800" dirty="0" smtClean="0"/>
              <a:t> </a:t>
            </a:r>
            <a:endParaRPr lang="en-GB" sz="1800" dirty="0"/>
          </a:p>
        </p:txBody>
      </p:sp>
    </p:spTree>
    <p:extLst>
      <p:ext uri="{BB962C8B-B14F-4D97-AF65-F5344CB8AC3E}">
        <p14:creationId xmlns:p14="http://schemas.microsoft.com/office/powerpoint/2010/main" val="236946346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400" dirty="0" err="1" smtClean="0"/>
              <a:t>Development</a:t>
            </a:r>
            <a:r>
              <a:rPr lang="fr-BE" sz="2400" dirty="0" smtClean="0"/>
              <a:t> of </a:t>
            </a:r>
            <a:r>
              <a:rPr lang="fr-BE" sz="2400" dirty="0" err="1" smtClean="0"/>
              <a:t>ambulatory</a:t>
            </a:r>
            <a:r>
              <a:rPr lang="fr-BE" sz="2400" dirty="0" smtClean="0"/>
              <a:t> care (FR)</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18</a:t>
            </a:fld>
            <a:endParaRPr lang="en-GB"/>
          </a:p>
        </p:txBody>
      </p:sp>
      <p:sp>
        <p:nvSpPr>
          <p:cNvPr id="4" name="Content Placeholder 3"/>
          <p:cNvSpPr>
            <a:spLocks noGrp="1"/>
          </p:cNvSpPr>
          <p:nvPr>
            <p:ph idx="1"/>
          </p:nvPr>
        </p:nvSpPr>
        <p:spPr/>
        <p:txBody>
          <a:bodyPr/>
          <a:lstStyle/>
          <a:p>
            <a:pPr marL="0" indent="0">
              <a:buNone/>
            </a:pPr>
            <a:r>
              <a:rPr lang="en-GB" sz="2000" b="1" dirty="0" smtClean="0"/>
              <a:t>PRADO : </a:t>
            </a:r>
            <a:r>
              <a:rPr lang="en-GB" sz="1600" i="1" dirty="0" err="1" smtClean="0"/>
              <a:t>PRogramme</a:t>
            </a:r>
            <a:r>
              <a:rPr lang="en-GB" sz="1600" i="1" dirty="0" smtClean="0"/>
              <a:t> </a:t>
            </a:r>
            <a:r>
              <a:rPr lang="en-GB" sz="1600" i="1" dirty="0" err="1" smtClean="0"/>
              <a:t>d'Accompagnement</a:t>
            </a:r>
            <a:r>
              <a:rPr lang="en-GB" sz="1600" i="1" dirty="0" smtClean="0"/>
              <a:t> du retour à Domicile</a:t>
            </a:r>
          </a:p>
          <a:p>
            <a:pPr marL="0" indent="0">
              <a:buNone/>
            </a:pPr>
            <a:endParaRPr lang="fr-BE" sz="1600" i="1" dirty="0"/>
          </a:p>
          <a:p>
            <a:pPr marL="0" indent="0">
              <a:buNone/>
            </a:pPr>
            <a:r>
              <a:rPr lang="fr-BE" sz="1600" dirty="0" err="1" smtClean="0"/>
              <a:t>Based</a:t>
            </a:r>
            <a:r>
              <a:rPr lang="fr-BE" sz="1600" dirty="0" smtClean="0"/>
              <a:t> on the </a:t>
            </a:r>
            <a:r>
              <a:rPr lang="fr-BE" sz="1600" dirty="0" err="1" smtClean="0"/>
              <a:t>fact</a:t>
            </a:r>
            <a:r>
              <a:rPr lang="fr-BE" sz="1600" dirty="0" smtClean="0"/>
              <a:t> </a:t>
            </a:r>
            <a:r>
              <a:rPr lang="fr-BE" sz="1600" dirty="0" err="1" smtClean="0"/>
              <a:t>that</a:t>
            </a:r>
            <a:r>
              <a:rPr lang="fr-BE" sz="1600" dirty="0" smtClean="0"/>
              <a:t> FR </a:t>
            </a:r>
            <a:r>
              <a:rPr lang="fr-BE" sz="1600" dirty="0" err="1" smtClean="0"/>
              <a:t>was</a:t>
            </a:r>
            <a:r>
              <a:rPr lang="fr-BE" sz="1600" dirty="0" smtClean="0"/>
              <a:t> (</a:t>
            </a:r>
            <a:r>
              <a:rPr lang="fr-BE" sz="1600" dirty="0" err="1" smtClean="0"/>
              <a:t>in</a:t>
            </a:r>
            <a:r>
              <a:rPr lang="fr-BE" sz="1600" dirty="0" smtClean="0"/>
              <a:t> 2013) 23rd on 25 OECD countries  </a:t>
            </a:r>
            <a:r>
              <a:rPr lang="fr-BE" sz="1600" dirty="0" err="1" smtClean="0"/>
              <a:t>with</a:t>
            </a:r>
            <a:r>
              <a:rPr lang="fr-BE" sz="1600" dirty="0" smtClean="0"/>
              <a:t> regard to </a:t>
            </a:r>
            <a:r>
              <a:rPr lang="fr-BE" sz="1600" dirty="0" err="1" smtClean="0"/>
              <a:t>average</a:t>
            </a:r>
            <a:r>
              <a:rPr lang="fr-BE" sz="1600" dirty="0" smtClean="0"/>
              <a:t> </a:t>
            </a:r>
            <a:r>
              <a:rPr lang="fr-BE" sz="1600" dirty="0" err="1" smtClean="0"/>
              <a:t>length</a:t>
            </a:r>
            <a:r>
              <a:rPr lang="fr-BE" sz="1600" dirty="0" smtClean="0"/>
              <a:t> of </a:t>
            </a:r>
            <a:r>
              <a:rPr lang="fr-BE" sz="1600" dirty="0" err="1" smtClean="0"/>
              <a:t>stay</a:t>
            </a:r>
            <a:r>
              <a:rPr lang="fr-BE" sz="1600" dirty="0" smtClean="0"/>
              <a:t> (4.3 </a:t>
            </a:r>
            <a:r>
              <a:rPr lang="fr-BE" sz="1600" dirty="0" err="1" smtClean="0"/>
              <a:t>days</a:t>
            </a:r>
            <a:r>
              <a:rPr lang="fr-BE" sz="1600" dirty="0" smtClean="0"/>
              <a:t> vs. OECD </a:t>
            </a:r>
            <a:r>
              <a:rPr lang="fr-BE" sz="1600" dirty="0" err="1" smtClean="0"/>
              <a:t>average</a:t>
            </a:r>
            <a:r>
              <a:rPr lang="fr-BE" sz="1600" dirty="0" smtClean="0"/>
              <a:t> of 3.2)</a:t>
            </a:r>
          </a:p>
          <a:p>
            <a:pPr marL="0" indent="0">
              <a:buNone/>
            </a:pPr>
            <a:endParaRPr lang="fr-BE" sz="1600" dirty="0"/>
          </a:p>
          <a:p>
            <a:pPr marL="0" indent="0">
              <a:buNone/>
            </a:pPr>
            <a:r>
              <a:rPr lang="fr-BE" sz="1600" dirty="0" err="1" smtClean="0"/>
              <a:t>Concerns</a:t>
            </a:r>
            <a:r>
              <a:rPr lang="fr-BE" sz="1600" dirty="0" smtClean="0"/>
              <a:t> </a:t>
            </a:r>
            <a:r>
              <a:rPr lang="fr-BE" sz="1600" dirty="0" err="1" smtClean="0"/>
              <a:t>discharges</a:t>
            </a:r>
            <a:r>
              <a:rPr lang="fr-BE" sz="1600" dirty="0" smtClean="0"/>
              <a:t> post </a:t>
            </a:r>
            <a:r>
              <a:rPr lang="fr-BE" sz="1600" dirty="0" err="1" smtClean="0"/>
              <a:t>maternity</a:t>
            </a:r>
            <a:r>
              <a:rPr lang="fr-BE" sz="1600" dirty="0" smtClean="0"/>
              <a:t>, </a:t>
            </a:r>
            <a:r>
              <a:rPr lang="fr-BE" sz="1600" dirty="0" err="1" smtClean="0"/>
              <a:t>orthopedic</a:t>
            </a:r>
            <a:r>
              <a:rPr lang="fr-BE" sz="1600" dirty="0" smtClean="0"/>
              <a:t>  </a:t>
            </a:r>
            <a:r>
              <a:rPr lang="fr-BE" sz="1600" dirty="0" err="1" smtClean="0"/>
              <a:t>treatment</a:t>
            </a:r>
            <a:r>
              <a:rPr lang="fr-BE" sz="1600" dirty="0" smtClean="0"/>
              <a:t>, </a:t>
            </a:r>
            <a:r>
              <a:rPr lang="fr-BE" sz="1600" dirty="0" err="1" smtClean="0"/>
              <a:t>heart</a:t>
            </a:r>
            <a:r>
              <a:rPr lang="fr-BE" sz="1600" dirty="0" smtClean="0"/>
              <a:t> </a:t>
            </a:r>
            <a:r>
              <a:rPr lang="fr-BE" sz="1600" dirty="0" err="1" smtClean="0"/>
              <a:t>insufficiency</a:t>
            </a:r>
            <a:r>
              <a:rPr lang="fr-BE" sz="1600" dirty="0" smtClean="0"/>
              <a:t>. Provision of </a:t>
            </a:r>
            <a:r>
              <a:rPr lang="fr-BE" sz="1600" dirty="0" err="1" smtClean="0"/>
              <a:t>advice</a:t>
            </a:r>
            <a:r>
              <a:rPr lang="fr-BE" sz="1600" dirty="0" smtClean="0"/>
              <a:t> to patients and </a:t>
            </a:r>
            <a:r>
              <a:rPr lang="fr-BE" sz="1600" dirty="0" err="1" smtClean="0"/>
              <a:t>hospitals</a:t>
            </a:r>
            <a:r>
              <a:rPr lang="fr-BE" sz="1600" dirty="0" smtClean="0"/>
              <a:t> to have </a:t>
            </a:r>
            <a:r>
              <a:rPr lang="fr-BE" sz="1600" dirty="0" err="1" smtClean="0"/>
              <a:t>better</a:t>
            </a:r>
            <a:r>
              <a:rPr lang="fr-BE" sz="1600" dirty="0" smtClean="0"/>
              <a:t> care</a:t>
            </a:r>
          </a:p>
          <a:p>
            <a:pPr marL="0" indent="0">
              <a:buNone/>
            </a:pPr>
            <a:endParaRPr lang="fr-BE" sz="1600" dirty="0"/>
          </a:p>
          <a:p>
            <a:pPr marL="0" indent="0">
              <a:buNone/>
            </a:pPr>
            <a:r>
              <a:rPr lang="fr-BE" sz="1600" dirty="0" err="1" smtClean="0"/>
              <a:t>Timeline</a:t>
            </a:r>
            <a:r>
              <a:rPr lang="fr-BE" sz="1600" dirty="0" smtClean="0"/>
              <a:t> and </a:t>
            </a:r>
            <a:r>
              <a:rPr lang="fr-BE" sz="1600" dirty="0" err="1" smtClean="0"/>
              <a:t>results</a:t>
            </a:r>
            <a:r>
              <a:rPr lang="fr-BE" sz="1600" dirty="0" smtClean="0"/>
              <a:t>:</a:t>
            </a:r>
          </a:p>
          <a:p>
            <a:pPr>
              <a:buFontTx/>
              <a:buChar char="-"/>
            </a:pPr>
            <a:r>
              <a:rPr lang="fr-BE" sz="1600" dirty="0" err="1" smtClean="0"/>
              <a:t>launch</a:t>
            </a:r>
            <a:r>
              <a:rPr lang="fr-BE" sz="1600" dirty="0" smtClean="0"/>
              <a:t> </a:t>
            </a:r>
            <a:r>
              <a:rPr lang="fr-BE" sz="1600" dirty="0" err="1" smtClean="0"/>
              <a:t>in</a:t>
            </a:r>
            <a:r>
              <a:rPr lang="fr-BE" sz="1600" dirty="0" smtClean="0"/>
              <a:t> </a:t>
            </a:r>
            <a:r>
              <a:rPr lang="fr-BE" sz="1600" dirty="0" smtClean="0"/>
              <a:t>2014</a:t>
            </a:r>
          </a:p>
          <a:p>
            <a:pPr>
              <a:buFontTx/>
              <a:buChar char="-"/>
            </a:pPr>
            <a:r>
              <a:rPr lang="fr-BE" sz="1600" dirty="0" smtClean="0"/>
              <a:t>Objective 2017: 650,000 patients </a:t>
            </a:r>
            <a:r>
              <a:rPr lang="fr-BE" sz="1600" dirty="0" err="1" smtClean="0"/>
              <a:t>concerned</a:t>
            </a:r>
            <a:r>
              <a:rPr lang="fr-BE" sz="1600" dirty="0" smtClean="0"/>
              <a:t> / 400,000 in </a:t>
            </a:r>
            <a:r>
              <a:rPr lang="fr-BE" sz="1600" dirty="0" err="1" smtClean="0"/>
              <a:t>maternity</a:t>
            </a:r>
            <a:r>
              <a:rPr lang="fr-BE" sz="1600" dirty="0" smtClean="0"/>
              <a:t> / 90,000 in </a:t>
            </a:r>
            <a:r>
              <a:rPr lang="fr-BE" sz="1600" dirty="0" err="1" smtClean="0"/>
              <a:t>orthopedics</a:t>
            </a:r>
            <a:r>
              <a:rPr lang="fr-BE" sz="1600" dirty="0"/>
              <a:t> </a:t>
            </a:r>
            <a:r>
              <a:rPr lang="fr-BE" sz="1600" dirty="0" smtClean="0"/>
              <a:t>/ 160,000 for </a:t>
            </a:r>
            <a:r>
              <a:rPr lang="fr-BE" sz="1600" dirty="0" err="1" smtClean="0"/>
              <a:t>other</a:t>
            </a:r>
            <a:r>
              <a:rPr lang="fr-BE" sz="1600" dirty="0" smtClean="0"/>
              <a:t> affections</a:t>
            </a:r>
            <a:endParaRPr lang="fr-BE" sz="1600" dirty="0" smtClean="0"/>
          </a:p>
          <a:p>
            <a:pPr>
              <a:buFontTx/>
              <a:buChar char="-"/>
            </a:pPr>
            <a:endParaRPr lang="en-GB" sz="1800" dirty="0" smtClean="0"/>
          </a:p>
          <a:p>
            <a:pPr marL="0" indent="0">
              <a:buNone/>
            </a:pPr>
            <a:endParaRPr lang="en-GB" sz="1800" dirty="0"/>
          </a:p>
          <a:p>
            <a:pPr marL="0" indent="0">
              <a:buNone/>
            </a:pPr>
            <a:endParaRPr lang="fr-BE" sz="1800" dirty="0" smtClean="0"/>
          </a:p>
          <a:p>
            <a:pPr marL="0" indent="0">
              <a:buNone/>
            </a:pPr>
            <a:endParaRPr lang="fr-BE" sz="1800" dirty="0"/>
          </a:p>
          <a:p>
            <a:pPr marL="0" indent="0">
              <a:buNone/>
            </a:pPr>
            <a:endParaRPr lang="en-GB" sz="1800" dirty="0"/>
          </a:p>
        </p:txBody>
      </p:sp>
    </p:spTree>
    <p:extLst>
      <p:ext uri="{BB962C8B-B14F-4D97-AF65-F5344CB8AC3E}">
        <p14:creationId xmlns:p14="http://schemas.microsoft.com/office/powerpoint/2010/main" val="131195512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400" dirty="0"/>
              <a:t>Levers for performance </a:t>
            </a:r>
            <a:r>
              <a:rPr lang="fr-BE" sz="2400" dirty="0" smtClean="0"/>
              <a:t>(2) ?</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19</a:t>
            </a:fld>
            <a:endParaRPr lang="en-GB"/>
          </a:p>
        </p:txBody>
      </p:sp>
      <p:sp>
        <p:nvSpPr>
          <p:cNvPr id="4" name="Content Placeholder 3"/>
          <p:cNvSpPr>
            <a:spLocks noGrp="1"/>
          </p:cNvSpPr>
          <p:nvPr>
            <p:ph idx="1"/>
          </p:nvPr>
        </p:nvSpPr>
        <p:spPr/>
        <p:txBody>
          <a:bodyPr/>
          <a:lstStyle/>
          <a:p>
            <a:pPr marL="0" indent="0">
              <a:buNone/>
            </a:pPr>
            <a:r>
              <a:rPr lang="en-GB" sz="2000" b="1" dirty="0"/>
              <a:t>Increasing hospital autonomy </a:t>
            </a:r>
            <a:endParaRPr lang="en-GB" sz="2000" b="1" dirty="0" smtClean="0"/>
          </a:p>
          <a:p>
            <a:pPr marL="0" indent="0">
              <a:buNone/>
            </a:pPr>
            <a:endParaRPr lang="en-GB" sz="1800" dirty="0" smtClean="0"/>
          </a:p>
          <a:p>
            <a:pPr marL="0" indent="0">
              <a:buNone/>
            </a:pPr>
            <a:r>
              <a:rPr lang="en-GB" sz="1800" dirty="0"/>
              <a:t>No hard scientific evidence on the impact of increased hospital autonomy on cost containment.</a:t>
            </a:r>
          </a:p>
          <a:p>
            <a:pPr marL="0" indent="0">
              <a:buNone/>
            </a:pPr>
            <a:endParaRPr lang="en-GB" sz="1800" dirty="0" smtClean="0"/>
          </a:p>
          <a:p>
            <a:pPr marL="0" indent="0">
              <a:buNone/>
            </a:pPr>
            <a:r>
              <a:rPr lang="en-GB" sz="1800" dirty="0" smtClean="0"/>
              <a:t>Possible </a:t>
            </a:r>
            <a:r>
              <a:rPr lang="en-GB" sz="1800" dirty="0"/>
              <a:t>conflict with integrated care logic which requires that hospitals are well placed within the communities and the spectrum of healthcare services offered at primary care and post-hospital level.</a:t>
            </a:r>
          </a:p>
          <a:p>
            <a:pPr marL="0" indent="0">
              <a:buNone/>
            </a:pPr>
            <a:endParaRPr lang="fr-BE" sz="1800" dirty="0"/>
          </a:p>
          <a:p>
            <a:pPr marL="0" indent="0">
              <a:buNone/>
            </a:pPr>
            <a:endParaRPr lang="en-GB" sz="1800" dirty="0"/>
          </a:p>
        </p:txBody>
      </p:sp>
    </p:spTree>
    <p:extLst>
      <p:ext uri="{BB962C8B-B14F-4D97-AF65-F5344CB8AC3E}">
        <p14:creationId xmlns:p14="http://schemas.microsoft.com/office/powerpoint/2010/main" val="227567850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8313" y="1340769"/>
            <a:ext cx="8229600" cy="720080"/>
          </a:xfrm>
        </p:spPr>
        <p:txBody>
          <a:bodyPr/>
          <a:lstStyle/>
          <a:p>
            <a:r>
              <a:rPr lang="en-US" dirty="0" smtClean="0"/>
              <a:t>Specificities of healthcare</a:t>
            </a:r>
            <a:endParaRPr lang="en-GB" dirty="0"/>
          </a:p>
        </p:txBody>
      </p:sp>
      <p:sp>
        <p:nvSpPr>
          <p:cNvPr id="3" name="Slide Number Placeholder 2"/>
          <p:cNvSpPr>
            <a:spLocks noGrp="1"/>
          </p:cNvSpPr>
          <p:nvPr>
            <p:ph type="sldNum" sz="quarter" idx="12"/>
          </p:nvPr>
        </p:nvSpPr>
        <p:spPr/>
        <p:txBody>
          <a:bodyPr/>
          <a:lstStyle/>
          <a:p>
            <a:pPr>
              <a:defRPr/>
            </a:pPr>
            <a:fld id="{BE0A27DE-85BE-4CA3-9A02-33E61A01BD66}" type="slidenum">
              <a:rPr lang="en-GB" smtClean="0"/>
              <a:pPr>
                <a:defRPr/>
              </a:pPr>
              <a:t>2</a:t>
            </a:fld>
            <a:endParaRPr lang="en-GB"/>
          </a:p>
        </p:txBody>
      </p:sp>
      <p:sp>
        <p:nvSpPr>
          <p:cNvPr id="5" name="Content Placeholder 4"/>
          <p:cNvSpPr>
            <a:spLocks noGrp="1"/>
          </p:cNvSpPr>
          <p:nvPr>
            <p:ph idx="1"/>
          </p:nvPr>
        </p:nvSpPr>
        <p:spPr>
          <a:xfrm>
            <a:off x="251520" y="1988840"/>
            <a:ext cx="8640960" cy="4209852"/>
          </a:xfrm>
        </p:spPr>
        <p:txBody>
          <a:bodyPr/>
          <a:lstStyle/>
          <a:p>
            <a:r>
              <a:rPr lang="en-US" dirty="0" smtClean="0"/>
              <a:t>A sector that reflects societal / political preferences and institutional compromises.</a:t>
            </a:r>
          </a:p>
          <a:p>
            <a:r>
              <a:rPr lang="en-US" dirty="0" smtClean="0"/>
              <a:t>Benchmarking is a useful tool</a:t>
            </a:r>
            <a:endParaRPr lang="en-US" b="1" dirty="0" smtClean="0"/>
          </a:p>
          <a:p>
            <a:r>
              <a:rPr lang="en-US" dirty="0" smtClean="0"/>
              <a:t>But any strategy must reflect local characteristics </a:t>
            </a:r>
          </a:p>
          <a:p>
            <a:r>
              <a:rPr lang="en-US" dirty="0" smtClean="0"/>
              <a:t>Need for long-term planning, which may well escape the framework of medium-term budgeting</a:t>
            </a:r>
          </a:p>
          <a:p>
            <a:pPr lvl="1"/>
            <a:r>
              <a:rPr lang="en-US" dirty="0" smtClean="0"/>
              <a:t>Medical demography changes visible only after 15 / 20 years given time lapse for training of new physicians</a:t>
            </a:r>
          </a:p>
          <a:p>
            <a:pPr lvl="1"/>
            <a:r>
              <a:rPr lang="en-US" dirty="0" smtClean="0"/>
              <a:t>Effects of ageing ?</a:t>
            </a:r>
          </a:p>
          <a:p>
            <a:pPr marL="457200" lvl="1" indent="0">
              <a:buNone/>
            </a:pPr>
            <a:endParaRPr lang="en-GB" dirty="0"/>
          </a:p>
        </p:txBody>
      </p:sp>
    </p:spTree>
    <p:extLst>
      <p:ext uri="{BB962C8B-B14F-4D97-AF65-F5344CB8AC3E}">
        <p14:creationId xmlns:p14="http://schemas.microsoft.com/office/powerpoint/2010/main" val="167208731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400" dirty="0" smtClean="0"/>
              <a:t>Levers for performance (3) ?</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20</a:t>
            </a:fld>
            <a:endParaRPr lang="en-GB"/>
          </a:p>
        </p:txBody>
      </p:sp>
      <p:sp>
        <p:nvSpPr>
          <p:cNvPr id="4" name="Content Placeholder 3"/>
          <p:cNvSpPr>
            <a:spLocks noGrp="1"/>
          </p:cNvSpPr>
          <p:nvPr>
            <p:ph idx="1"/>
          </p:nvPr>
        </p:nvSpPr>
        <p:spPr/>
        <p:txBody>
          <a:bodyPr/>
          <a:lstStyle/>
          <a:p>
            <a:pPr marL="0" indent="0">
              <a:buNone/>
            </a:pPr>
            <a:r>
              <a:rPr lang="en-GB" sz="2000" b="1" dirty="0">
                <a:ea typeface="+mj-ea"/>
                <a:cs typeface="+mj-cs"/>
              </a:rPr>
              <a:t>Improving Financing of </a:t>
            </a:r>
            <a:r>
              <a:rPr lang="en-GB" sz="2000" b="1" dirty="0" smtClean="0">
                <a:ea typeface="+mj-ea"/>
                <a:cs typeface="+mj-cs"/>
              </a:rPr>
              <a:t>hospitals</a:t>
            </a:r>
          </a:p>
          <a:p>
            <a:pPr marL="0" indent="0">
              <a:buNone/>
            </a:pPr>
            <a:endParaRPr lang="en-GB" sz="2000" b="1" dirty="0">
              <a:ea typeface="+mj-ea"/>
              <a:cs typeface="+mj-cs"/>
            </a:endParaRPr>
          </a:p>
          <a:p>
            <a:pPr marL="0" indent="0">
              <a:buNone/>
            </a:pPr>
            <a:r>
              <a:rPr lang="en-GB" sz="1800" dirty="0" smtClean="0"/>
              <a:t>Trend </a:t>
            </a:r>
            <a:r>
              <a:rPr lang="en-GB" sz="1800" dirty="0"/>
              <a:t>in EU countries towards a combination of global budgets with a more or less important activity-based financing component. </a:t>
            </a:r>
          </a:p>
          <a:p>
            <a:pPr marL="0" indent="0">
              <a:buNone/>
            </a:pPr>
            <a:endParaRPr lang="en-GB" sz="1800" dirty="0" smtClean="0"/>
          </a:p>
          <a:p>
            <a:pPr marL="0" indent="0">
              <a:buNone/>
            </a:pPr>
            <a:r>
              <a:rPr lang="en-GB" sz="1800" dirty="0" smtClean="0"/>
              <a:t>Combining </a:t>
            </a:r>
            <a:r>
              <a:rPr lang="en-GB" sz="1800" dirty="0"/>
              <a:t>activity-based payments with global budgets seems more promising than choosing only one of these tools. </a:t>
            </a:r>
          </a:p>
          <a:p>
            <a:pPr marL="0" indent="0">
              <a:buNone/>
            </a:pPr>
            <a:endParaRPr lang="en-GB" sz="1800" dirty="0"/>
          </a:p>
          <a:p>
            <a:pPr marL="0" indent="0">
              <a:buNone/>
            </a:pPr>
            <a:r>
              <a:rPr lang="en-GB" sz="1800" dirty="0" smtClean="0"/>
              <a:t>Cost-sharing </a:t>
            </a:r>
            <a:r>
              <a:rPr lang="en-GB" sz="1800" dirty="0"/>
              <a:t>with patient: positive impact on overall public spending on health in the short run, but controversial as it poses a </a:t>
            </a:r>
            <a:r>
              <a:rPr lang="en-GB" sz="1800" dirty="0" smtClean="0"/>
              <a:t>potential </a:t>
            </a:r>
            <a:r>
              <a:rPr lang="en-GB" sz="1800" dirty="0"/>
              <a:t>access barrier to care.</a:t>
            </a:r>
          </a:p>
        </p:txBody>
      </p:sp>
    </p:spTree>
    <p:extLst>
      <p:ext uri="{BB962C8B-B14F-4D97-AF65-F5344CB8AC3E}">
        <p14:creationId xmlns:p14="http://schemas.microsoft.com/office/powerpoint/2010/main" val="237460101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400" dirty="0"/>
              <a:t>Levers for performance </a:t>
            </a:r>
            <a:r>
              <a:rPr lang="fr-BE" sz="2400" dirty="0" smtClean="0"/>
              <a:t>(4) ?</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21</a:t>
            </a:fld>
            <a:endParaRPr lang="en-GB"/>
          </a:p>
        </p:txBody>
      </p:sp>
      <p:sp>
        <p:nvSpPr>
          <p:cNvPr id="4" name="Content Placeholder 3"/>
          <p:cNvSpPr>
            <a:spLocks noGrp="1"/>
          </p:cNvSpPr>
          <p:nvPr>
            <p:ph idx="1"/>
          </p:nvPr>
        </p:nvSpPr>
        <p:spPr/>
        <p:txBody>
          <a:bodyPr/>
          <a:lstStyle/>
          <a:p>
            <a:pPr marL="0" indent="0">
              <a:buNone/>
            </a:pPr>
            <a:r>
              <a:rPr lang="en-GB" sz="2000" b="1" dirty="0"/>
              <a:t>Benchmarking performance</a:t>
            </a:r>
            <a:endParaRPr lang="en-GB" sz="2000" b="1" dirty="0" smtClean="0">
              <a:ea typeface="+mj-ea"/>
              <a:cs typeface="+mj-cs"/>
            </a:endParaRPr>
          </a:p>
          <a:p>
            <a:pPr marL="0" indent="0">
              <a:buNone/>
            </a:pPr>
            <a:endParaRPr lang="en-GB" sz="2000" b="1" dirty="0">
              <a:ea typeface="+mj-ea"/>
              <a:cs typeface="+mj-cs"/>
            </a:endParaRPr>
          </a:p>
          <a:p>
            <a:pPr marL="0" indent="0">
              <a:buNone/>
            </a:pPr>
            <a:r>
              <a:rPr lang="en-GB" sz="2000" b="1" dirty="0" smtClean="0">
                <a:ea typeface="+mj-ea"/>
                <a:cs typeface="+mj-cs"/>
              </a:rPr>
              <a:t>Enhancing </a:t>
            </a:r>
            <a:r>
              <a:rPr lang="en-GB" sz="2000" b="1" dirty="0">
                <a:ea typeface="+mj-ea"/>
                <a:cs typeface="+mj-cs"/>
              </a:rPr>
              <a:t>hospital competition </a:t>
            </a:r>
            <a:endParaRPr lang="en-GB" sz="2000" b="1" dirty="0" smtClean="0">
              <a:ea typeface="+mj-ea"/>
              <a:cs typeface="+mj-cs"/>
            </a:endParaRPr>
          </a:p>
          <a:p>
            <a:pPr marL="0" indent="0">
              <a:buNone/>
            </a:pPr>
            <a:endParaRPr lang="en-GB" sz="1800" dirty="0" smtClean="0"/>
          </a:p>
          <a:p>
            <a:pPr marL="0" indent="0">
              <a:buNone/>
            </a:pPr>
            <a:r>
              <a:rPr lang="en-GB" sz="1800" dirty="0"/>
              <a:t>Hospital competition enhanced by insurer competition may have positive effects on cost containment. </a:t>
            </a:r>
            <a:endParaRPr lang="en-GB" sz="1800" dirty="0" smtClean="0"/>
          </a:p>
          <a:p>
            <a:pPr marL="0" indent="0">
              <a:buNone/>
            </a:pPr>
            <a:endParaRPr lang="en-GB" sz="1800" dirty="0"/>
          </a:p>
          <a:p>
            <a:pPr marL="0" indent="0">
              <a:buNone/>
            </a:pPr>
            <a:r>
              <a:rPr lang="en-GB" sz="1800" dirty="0"/>
              <a:t>To be balanced against desired health policy goals, because of lack of information about quality and lack of product homogeneity</a:t>
            </a:r>
            <a:r>
              <a:rPr lang="en-GB" sz="1800" dirty="0" smtClean="0"/>
              <a:t>.</a:t>
            </a:r>
          </a:p>
          <a:p>
            <a:pPr marL="0" indent="0">
              <a:buNone/>
            </a:pPr>
            <a:endParaRPr lang="fr-BE" sz="1800" dirty="0"/>
          </a:p>
          <a:p>
            <a:pPr marL="0" indent="0">
              <a:buNone/>
            </a:pPr>
            <a:endParaRPr lang="en-GB" sz="1800" dirty="0"/>
          </a:p>
        </p:txBody>
      </p:sp>
    </p:spTree>
    <p:extLst>
      <p:ext uri="{BB962C8B-B14F-4D97-AF65-F5344CB8AC3E}">
        <p14:creationId xmlns:p14="http://schemas.microsoft.com/office/powerpoint/2010/main" val="131195512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400" dirty="0" smtClean="0"/>
              <a:t>Levers for performance (5) ?</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22</a:t>
            </a:fld>
            <a:endParaRPr lang="en-GB"/>
          </a:p>
        </p:txBody>
      </p:sp>
      <p:sp>
        <p:nvSpPr>
          <p:cNvPr id="4" name="Content Placeholder 3"/>
          <p:cNvSpPr>
            <a:spLocks noGrp="1"/>
          </p:cNvSpPr>
          <p:nvPr>
            <p:ph idx="1"/>
          </p:nvPr>
        </p:nvSpPr>
        <p:spPr/>
        <p:txBody>
          <a:bodyPr/>
          <a:lstStyle/>
          <a:p>
            <a:pPr marL="0" indent="0">
              <a:buNone/>
            </a:pPr>
            <a:r>
              <a:rPr lang="en-GB" sz="2000" b="1" dirty="0">
                <a:ea typeface="+mj-ea"/>
                <a:cs typeface="+mj-cs"/>
              </a:rPr>
              <a:t>Reducing operational </a:t>
            </a:r>
            <a:r>
              <a:rPr lang="en-GB" sz="2000" b="1" dirty="0" smtClean="0">
                <a:ea typeface="+mj-ea"/>
                <a:cs typeface="+mj-cs"/>
              </a:rPr>
              <a:t>costs</a:t>
            </a:r>
          </a:p>
          <a:p>
            <a:pPr marL="0" indent="0">
              <a:buNone/>
            </a:pPr>
            <a:endParaRPr lang="en-GB" sz="2000" b="1" dirty="0">
              <a:ea typeface="+mj-ea"/>
              <a:cs typeface="+mj-cs"/>
            </a:endParaRPr>
          </a:p>
          <a:p>
            <a:pPr marL="0" indent="0">
              <a:buNone/>
            </a:pPr>
            <a:r>
              <a:rPr lang="en-GB" sz="1800" dirty="0" smtClean="0"/>
              <a:t>Improving </a:t>
            </a:r>
            <a:r>
              <a:rPr lang="en-GB" sz="1800" dirty="0"/>
              <a:t>the staff mix (nurses / doctors)</a:t>
            </a:r>
          </a:p>
          <a:p>
            <a:pPr marL="0" indent="0">
              <a:buNone/>
            </a:pPr>
            <a:r>
              <a:rPr lang="en-GB" sz="1800" dirty="0" smtClean="0"/>
              <a:t>Increasing </a:t>
            </a:r>
            <a:r>
              <a:rPr lang="en-GB" sz="1800" dirty="0"/>
              <a:t>staff performance.</a:t>
            </a:r>
          </a:p>
          <a:p>
            <a:pPr marL="0" indent="0">
              <a:buNone/>
            </a:pPr>
            <a:endParaRPr lang="en-GB" sz="1800" dirty="0" smtClean="0"/>
          </a:p>
          <a:p>
            <a:pPr marL="0" indent="0">
              <a:buNone/>
            </a:pPr>
            <a:r>
              <a:rPr lang="en-GB" sz="1800" dirty="0" smtClean="0"/>
              <a:t>No </a:t>
            </a:r>
            <a:r>
              <a:rPr lang="en-GB" sz="1800" dirty="0"/>
              <a:t>systematic evaluation of the long-term impact of strategies to reduce input costs. </a:t>
            </a:r>
            <a:endParaRPr lang="en-GB" sz="1800" dirty="0" smtClean="0"/>
          </a:p>
          <a:p>
            <a:pPr marL="0" indent="0">
              <a:buNone/>
            </a:pPr>
            <a:endParaRPr lang="fr-BE" sz="1800" dirty="0"/>
          </a:p>
          <a:p>
            <a:pPr marL="0" indent="0">
              <a:buNone/>
            </a:pPr>
            <a:r>
              <a:rPr lang="en-GB" sz="2000" b="1" dirty="0">
                <a:latin typeface="+mj-lt"/>
                <a:ea typeface="+mj-ea"/>
                <a:cs typeface="+mj-cs"/>
              </a:rPr>
              <a:t>Improving procurement </a:t>
            </a:r>
          </a:p>
          <a:p>
            <a:pPr marL="0" indent="0">
              <a:buNone/>
            </a:pPr>
            <a:endParaRPr lang="fr-BE" sz="1800" dirty="0"/>
          </a:p>
          <a:p>
            <a:pPr marL="0" indent="0">
              <a:buNone/>
            </a:pPr>
            <a:r>
              <a:rPr lang="en-GB" sz="1800" dirty="0"/>
              <a:t>Little research results available on which procurement practices help containing costs, but trend towards centralisation. </a:t>
            </a:r>
          </a:p>
          <a:p>
            <a:pPr marL="0" indent="0">
              <a:buNone/>
            </a:pPr>
            <a:endParaRPr lang="en-GB" sz="1800" dirty="0"/>
          </a:p>
        </p:txBody>
      </p:sp>
    </p:spTree>
    <p:extLst>
      <p:ext uri="{BB962C8B-B14F-4D97-AF65-F5344CB8AC3E}">
        <p14:creationId xmlns:p14="http://schemas.microsoft.com/office/powerpoint/2010/main" val="6211208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400" dirty="0" err="1" smtClean="0"/>
              <a:t>Improving</a:t>
            </a:r>
            <a:r>
              <a:rPr lang="fr-BE" sz="2400" dirty="0" smtClean="0"/>
              <a:t> </a:t>
            </a:r>
            <a:r>
              <a:rPr lang="fr-BE" sz="2400" dirty="0" err="1" smtClean="0"/>
              <a:t>procurement</a:t>
            </a:r>
            <a:r>
              <a:rPr lang="fr-BE" sz="2400" dirty="0" smtClean="0"/>
              <a:t> : PHARE </a:t>
            </a:r>
            <a:r>
              <a:rPr lang="fr-BE" sz="2400" dirty="0" err="1" smtClean="0"/>
              <a:t>project</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23</a:t>
            </a:fld>
            <a:endParaRPr lang="en-GB"/>
          </a:p>
        </p:txBody>
      </p:sp>
      <p:sp>
        <p:nvSpPr>
          <p:cNvPr id="4" name="Content Placeholder 3"/>
          <p:cNvSpPr>
            <a:spLocks noGrp="1"/>
          </p:cNvSpPr>
          <p:nvPr>
            <p:ph idx="1"/>
          </p:nvPr>
        </p:nvSpPr>
        <p:spPr/>
        <p:txBody>
          <a:bodyPr/>
          <a:lstStyle/>
          <a:p>
            <a:pPr marL="0" indent="0">
              <a:buNone/>
            </a:pPr>
            <a:r>
              <a:rPr lang="en-GB" sz="1600" b="1" dirty="0" smtClean="0"/>
              <a:t>Definition: Programme to improve procurement practices in hospitals in France</a:t>
            </a:r>
          </a:p>
          <a:p>
            <a:pPr marL="0" indent="0">
              <a:buNone/>
            </a:pPr>
            <a:endParaRPr lang="fr-BE" sz="1600" b="1" dirty="0" smtClean="0"/>
          </a:p>
          <a:p>
            <a:pPr marL="0" indent="0">
              <a:buNone/>
            </a:pPr>
            <a:r>
              <a:rPr lang="fr-BE" sz="1600" b="1" dirty="0" smtClean="0"/>
              <a:t>Basis: 18 </a:t>
            </a:r>
            <a:r>
              <a:rPr lang="fr-BE" sz="1600" b="1" dirty="0" err="1" smtClean="0"/>
              <a:t>bn</a:t>
            </a:r>
            <a:r>
              <a:rPr lang="fr-BE" sz="1600" b="1" dirty="0" smtClean="0"/>
              <a:t>€ of supplies / </a:t>
            </a:r>
            <a:r>
              <a:rPr lang="fr-BE" sz="1600" b="1" dirty="0" err="1" smtClean="0"/>
              <a:t>year</a:t>
            </a:r>
            <a:r>
              <a:rPr lang="fr-BE" sz="1600" b="1" dirty="0" smtClean="0"/>
              <a:t> (60% </a:t>
            </a:r>
            <a:r>
              <a:rPr lang="fr-BE" sz="1600" b="1" dirty="0" err="1" smtClean="0"/>
              <a:t>medical</a:t>
            </a:r>
            <a:r>
              <a:rPr lang="fr-BE" sz="1600" b="1" dirty="0" smtClean="0"/>
              <a:t> supplies)</a:t>
            </a:r>
            <a:endParaRPr lang="fr-BE" sz="1600" b="1" dirty="0"/>
          </a:p>
          <a:p>
            <a:pPr marL="0" indent="0">
              <a:buNone/>
            </a:pPr>
            <a:endParaRPr lang="fr-BE" sz="1600" b="1" dirty="0" smtClean="0"/>
          </a:p>
          <a:p>
            <a:pPr marL="0" indent="0">
              <a:buNone/>
            </a:pPr>
            <a:r>
              <a:rPr lang="fr-BE" sz="1600" b="1" dirty="0" smtClean="0"/>
              <a:t>Tools: </a:t>
            </a:r>
            <a:r>
              <a:rPr lang="fr-BE" sz="1600" b="1" dirty="0" err="1" smtClean="0"/>
              <a:t>negotiation</a:t>
            </a:r>
            <a:r>
              <a:rPr lang="fr-BE" sz="1600" b="1" dirty="0" smtClean="0"/>
              <a:t> </a:t>
            </a:r>
            <a:r>
              <a:rPr lang="fr-BE" sz="1600" b="1" dirty="0" err="1" smtClean="0"/>
              <a:t>with</a:t>
            </a:r>
            <a:r>
              <a:rPr lang="fr-BE" sz="1600" b="1" dirty="0" smtClean="0"/>
              <a:t> </a:t>
            </a:r>
            <a:r>
              <a:rPr lang="fr-BE" sz="1600" b="1" dirty="0" err="1" smtClean="0"/>
              <a:t>bidders</a:t>
            </a:r>
            <a:r>
              <a:rPr lang="fr-BE" sz="1600" b="1" dirty="0" smtClean="0"/>
              <a:t>, standardisation, use of full-</a:t>
            </a:r>
            <a:r>
              <a:rPr lang="fr-BE" sz="1600" b="1" dirty="0" err="1" smtClean="0"/>
              <a:t>cost</a:t>
            </a:r>
            <a:r>
              <a:rPr lang="fr-BE" sz="1600" b="1" dirty="0" smtClean="0"/>
              <a:t> </a:t>
            </a:r>
            <a:r>
              <a:rPr lang="fr-BE" sz="1600" b="1" dirty="0" err="1" smtClean="0"/>
              <a:t>reasoning</a:t>
            </a:r>
            <a:r>
              <a:rPr lang="fr-BE" sz="1600" b="1" dirty="0" smtClean="0"/>
              <a:t>, more proactive </a:t>
            </a:r>
            <a:r>
              <a:rPr lang="fr-BE" sz="1600" b="1" dirty="0" err="1" smtClean="0"/>
              <a:t>procurement</a:t>
            </a:r>
            <a:r>
              <a:rPr lang="fr-BE" sz="1600" b="1" dirty="0" smtClean="0"/>
              <a:t> </a:t>
            </a:r>
            <a:r>
              <a:rPr lang="fr-BE" sz="1600" b="1" dirty="0" err="1" smtClean="0"/>
              <a:t>policy</a:t>
            </a:r>
            <a:endParaRPr lang="en-GB" sz="1600" b="1" dirty="0" smtClean="0"/>
          </a:p>
          <a:p>
            <a:pPr marL="0" indent="0">
              <a:buNone/>
            </a:pPr>
            <a:endParaRPr lang="fr-BE" sz="1600" b="1" dirty="0" smtClean="0"/>
          </a:p>
          <a:p>
            <a:pPr marL="0" indent="0">
              <a:buNone/>
            </a:pPr>
            <a:r>
              <a:rPr lang="fr-BE" sz="1600" b="1" dirty="0" smtClean="0"/>
              <a:t>Gains: - 5% </a:t>
            </a:r>
            <a:r>
              <a:rPr lang="fr-BE" sz="1600" b="1" dirty="0" err="1" smtClean="0"/>
              <a:t>ie</a:t>
            </a:r>
            <a:r>
              <a:rPr lang="fr-BE" sz="1600" b="1" dirty="0" smtClean="0"/>
              <a:t> 900 M€ </a:t>
            </a:r>
            <a:r>
              <a:rPr lang="fr-BE" sz="1600" b="1" dirty="0" err="1" smtClean="0"/>
              <a:t>expected</a:t>
            </a:r>
            <a:r>
              <a:rPr lang="fr-BE" sz="1600" b="1" dirty="0" smtClean="0"/>
              <a:t> over </a:t>
            </a:r>
            <a:r>
              <a:rPr lang="fr-BE" sz="1600" b="1" dirty="0" err="1" smtClean="0"/>
              <a:t>three</a:t>
            </a:r>
            <a:r>
              <a:rPr lang="fr-BE" sz="1600" b="1" dirty="0" smtClean="0"/>
              <a:t> </a:t>
            </a:r>
            <a:r>
              <a:rPr lang="fr-BE" sz="1600" b="1" dirty="0" err="1" smtClean="0"/>
              <a:t>years</a:t>
            </a:r>
            <a:r>
              <a:rPr lang="fr-BE" sz="1600" b="1" dirty="0" smtClean="0"/>
              <a:t> (2012-2015), gains </a:t>
            </a:r>
            <a:r>
              <a:rPr lang="fr-BE" sz="1600" b="1" dirty="0" err="1" smtClean="0"/>
              <a:t>materialised</a:t>
            </a:r>
            <a:r>
              <a:rPr lang="fr-BE" sz="1600" b="1" dirty="0" smtClean="0"/>
              <a:t> </a:t>
            </a:r>
            <a:r>
              <a:rPr lang="fr-BE" sz="1600" b="1" dirty="0" err="1" smtClean="0"/>
              <a:t>seem</a:t>
            </a:r>
            <a:r>
              <a:rPr lang="fr-BE" sz="1600" b="1" dirty="0" smtClean="0"/>
              <a:t> </a:t>
            </a:r>
            <a:r>
              <a:rPr lang="fr-BE" sz="1600" b="1" dirty="0" err="1" smtClean="0"/>
              <a:t>closer</a:t>
            </a:r>
            <a:r>
              <a:rPr lang="fr-BE" sz="1600" b="1" dirty="0" smtClean="0"/>
              <a:t> to 500 M€ </a:t>
            </a:r>
            <a:r>
              <a:rPr lang="fr-BE" sz="1600" b="1" dirty="0" err="1" smtClean="0"/>
              <a:t>at</a:t>
            </a:r>
            <a:r>
              <a:rPr lang="fr-BE" sz="1600" b="1" dirty="0" smtClean="0"/>
              <a:t> </a:t>
            </a:r>
            <a:r>
              <a:rPr lang="fr-BE" sz="1600" b="1" dirty="0" err="1" smtClean="0"/>
              <a:t>this</a:t>
            </a:r>
            <a:r>
              <a:rPr lang="fr-BE" sz="1600" b="1" dirty="0" smtClean="0"/>
              <a:t> stage, programme continues.</a:t>
            </a:r>
          </a:p>
          <a:p>
            <a:pPr marL="0" indent="0">
              <a:buNone/>
            </a:pPr>
            <a:endParaRPr lang="en-GB" sz="1600" dirty="0" smtClean="0"/>
          </a:p>
          <a:p>
            <a:pPr marL="0" lvl="0" indent="0" eaLnBrk="1" hangingPunct="1">
              <a:spcBef>
                <a:spcPct val="0"/>
              </a:spcBef>
              <a:buClrTx/>
              <a:buNone/>
            </a:pPr>
            <a:r>
              <a:rPr lang="en-GB" sz="1200" b="1" dirty="0" smtClean="0">
                <a:hlinkClick r:id="rId3"/>
              </a:rPr>
              <a:t>http</a:t>
            </a:r>
            <a:r>
              <a:rPr lang="en-GB" sz="1200" b="1" dirty="0">
                <a:hlinkClick r:id="rId3"/>
              </a:rPr>
              <a:t>://</a:t>
            </a:r>
            <a:r>
              <a:rPr lang="en-GB" sz="1200" b="1" dirty="0" smtClean="0">
                <a:hlinkClick r:id="rId3"/>
              </a:rPr>
              <a:t>social-sante.gouv.fr/professionnels/gerer-un-etablissement-de-sante-medico-social/performance-des-etablissements-de-sante/article/achats-hospitaliers-le-programme-phare</a:t>
            </a:r>
            <a:endParaRPr lang="en-GB" sz="1200" b="1" dirty="0" smtClean="0"/>
          </a:p>
          <a:p>
            <a:pPr marL="0" lvl="0" indent="0" eaLnBrk="1" hangingPunct="1">
              <a:spcBef>
                <a:spcPct val="0"/>
              </a:spcBef>
              <a:buClrTx/>
              <a:buNone/>
            </a:pPr>
            <a:endParaRPr lang="en-GB" sz="2000" b="1" dirty="0" smtClean="0"/>
          </a:p>
          <a:p>
            <a:pPr marL="0" lvl="0" indent="0" eaLnBrk="1" hangingPunct="1">
              <a:spcBef>
                <a:spcPct val="0"/>
              </a:spcBef>
              <a:buClrTx/>
              <a:buNone/>
            </a:pPr>
            <a:endParaRPr lang="fr-BE" sz="2000" b="1" dirty="0"/>
          </a:p>
          <a:p>
            <a:pPr marL="0" lvl="0" indent="0" eaLnBrk="1" hangingPunct="1">
              <a:spcBef>
                <a:spcPct val="0"/>
              </a:spcBef>
              <a:buClrTx/>
              <a:buNone/>
            </a:pPr>
            <a:endParaRPr lang="en-GB" sz="1800" dirty="0"/>
          </a:p>
        </p:txBody>
      </p:sp>
    </p:spTree>
    <p:extLst>
      <p:ext uri="{BB962C8B-B14F-4D97-AF65-F5344CB8AC3E}">
        <p14:creationId xmlns:p14="http://schemas.microsoft.com/office/powerpoint/2010/main" val="34853754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400" dirty="0" smtClean="0"/>
              <a:t>Levers for performance (6) ?</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24</a:t>
            </a:fld>
            <a:endParaRPr lang="en-GB"/>
          </a:p>
        </p:txBody>
      </p:sp>
      <p:sp>
        <p:nvSpPr>
          <p:cNvPr id="4" name="Content Placeholder 3"/>
          <p:cNvSpPr>
            <a:spLocks noGrp="1"/>
          </p:cNvSpPr>
          <p:nvPr>
            <p:ph idx="1"/>
          </p:nvPr>
        </p:nvSpPr>
        <p:spPr/>
        <p:txBody>
          <a:bodyPr/>
          <a:lstStyle/>
          <a:p>
            <a:pPr marL="0" indent="0">
              <a:buNone/>
            </a:pPr>
            <a:r>
              <a:rPr lang="en-GB" sz="2000" b="1" dirty="0"/>
              <a:t>Privatizing hospitals </a:t>
            </a:r>
            <a:endParaRPr lang="en-GB" sz="2000" b="1" dirty="0" smtClean="0"/>
          </a:p>
          <a:p>
            <a:pPr marL="0" indent="0">
              <a:buNone/>
            </a:pPr>
            <a:endParaRPr lang="en-GB" sz="1800" dirty="0" smtClean="0"/>
          </a:p>
          <a:p>
            <a:pPr marL="0" indent="0">
              <a:buNone/>
            </a:pPr>
            <a:r>
              <a:rPr lang="en-GB" sz="1800" dirty="0"/>
              <a:t>No hospital ownership form that excels above the others, but specific circumstances in which privatisation may boost performance.</a:t>
            </a:r>
          </a:p>
          <a:p>
            <a:pPr marL="0" indent="0">
              <a:buNone/>
            </a:pPr>
            <a:endParaRPr lang="fr-BE" sz="1800" dirty="0"/>
          </a:p>
          <a:p>
            <a:pPr marL="0" lvl="0" indent="0" eaLnBrk="1" hangingPunct="1">
              <a:spcBef>
                <a:spcPct val="0"/>
              </a:spcBef>
              <a:buClrTx/>
              <a:buNone/>
            </a:pPr>
            <a:r>
              <a:rPr lang="en-GB" sz="2000" b="1" dirty="0"/>
              <a:t>Fostering mergers and networks </a:t>
            </a:r>
            <a:endParaRPr lang="en-GB" sz="2000" b="1" dirty="0" smtClean="0"/>
          </a:p>
          <a:p>
            <a:pPr marL="0" lvl="0" indent="0" eaLnBrk="1" hangingPunct="1">
              <a:spcBef>
                <a:spcPct val="0"/>
              </a:spcBef>
              <a:buClrTx/>
              <a:buNone/>
            </a:pPr>
            <a:endParaRPr lang="fr-BE" sz="2000" b="1" dirty="0"/>
          </a:p>
          <a:p>
            <a:pPr marL="0" indent="0">
              <a:buNone/>
            </a:pPr>
            <a:r>
              <a:rPr lang="en-GB" sz="1800" dirty="0"/>
              <a:t>Economies of scale seem to be exhausted relatively early at a hospital bed size of 100 to 200 beds. </a:t>
            </a:r>
          </a:p>
          <a:p>
            <a:endParaRPr lang="en-GB" sz="1800" dirty="0" smtClean="0"/>
          </a:p>
          <a:p>
            <a:pPr marL="0" indent="0">
              <a:buNone/>
            </a:pPr>
            <a:r>
              <a:rPr lang="en-GB" sz="1800" dirty="0" smtClean="0"/>
              <a:t>Little </a:t>
            </a:r>
            <a:r>
              <a:rPr lang="en-GB" sz="1800" dirty="0"/>
              <a:t>empirical evidence of mergers and hospital networks on cost containment. </a:t>
            </a:r>
          </a:p>
          <a:p>
            <a:pPr marL="0" lvl="0" indent="0" eaLnBrk="1" hangingPunct="1">
              <a:spcBef>
                <a:spcPct val="0"/>
              </a:spcBef>
              <a:buClrTx/>
              <a:buNone/>
            </a:pPr>
            <a:endParaRPr lang="en-GB" sz="1800" dirty="0"/>
          </a:p>
        </p:txBody>
      </p:sp>
    </p:spTree>
    <p:extLst>
      <p:ext uri="{BB962C8B-B14F-4D97-AF65-F5344CB8AC3E}">
        <p14:creationId xmlns:p14="http://schemas.microsoft.com/office/powerpoint/2010/main" val="291374737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fr-BE" sz="2400" dirty="0" smtClean="0"/>
              <a:t>Levers for performance (7) ?</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25</a:t>
            </a:fld>
            <a:endParaRPr lang="en-GB"/>
          </a:p>
        </p:txBody>
      </p:sp>
      <p:sp>
        <p:nvSpPr>
          <p:cNvPr id="4" name="Content Placeholder 3"/>
          <p:cNvSpPr>
            <a:spLocks noGrp="1"/>
          </p:cNvSpPr>
          <p:nvPr>
            <p:ph idx="1"/>
          </p:nvPr>
        </p:nvSpPr>
        <p:spPr/>
        <p:txBody>
          <a:bodyPr/>
          <a:lstStyle/>
          <a:p>
            <a:pPr marL="0" indent="0">
              <a:buNone/>
            </a:pPr>
            <a:r>
              <a:rPr lang="en-GB" sz="2000" b="1" dirty="0"/>
              <a:t>Exploring public-private partnership </a:t>
            </a:r>
            <a:endParaRPr lang="en-GB" sz="2000" b="1" dirty="0" smtClean="0"/>
          </a:p>
          <a:p>
            <a:pPr marL="0" indent="0">
              <a:buNone/>
            </a:pPr>
            <a:endParaRPr lang="en-GB" sz="1800" dirty="0" smtClean="0"/>
          </a:p>
          <a:p>
            <a:pPr marL="0" indent="0">
              <a:buNone/>
            </a:pPr>
            <a:r>
              <a:rPr lang="en-GB" sz="1800" dirty="0"/>
              <a:t>While experience with PPPs in the EU is diverse, many projects seem to have not fulfilled expectations. </a:t>
            </a:r>
          </a:p>
          <a:p>
            <a:pPr marL="0" indent="0">
              <a:buNone/>
            </a:pPr>
            <a:endParaRPr lang="en-GB" sz="1800" dirty="0" smtClean="0"/>
          </a:p>
          <a:p>
            <a:pPr marL="0" indent="0">
              <a:buNone/>
            </a:pPr>
            <a:r>
              <a:rPr lang="en-GB" sz="1800" dirty="0" smtClean="0"/>
              <a:t>No </a:t>
            </a:r>
            <a:r>
              <a:rPr lang="en-GB" sz="1800" dirty="0"/>
              <a:t>scientific evidence that PPPs are cost-effective compared with traditional forms of publicly financed and managed provision of health care.</a:t>
            </a:r>
          </a:p>
          <a:p>
            <a:pPr marL="0" indent="0">
              <a:buNone/>
            </a:pPr>
            <a:endParaRPr lang="fr-BE" sz="1800" dirty="0"/>
          </a:p>
          <a:p>
            <a:pPr marL="0" indent="0">
              <a:buNone/>
            </a:pPr>
            <a:endParaRPr lang="en-GB" sz="1800" dirty="0"/>
          </a:p>
        </p:txBody>
      </p:sp>
    </p:spTree>
    <p:extLst>
      <p:ext uri="{BB962C8B-B14F-4D97-AF65-F5344CB8AC3E}">
        <p14:creationId xmlns:p14="http://schemas.microsoft.com/office/powerpoint/2010/main" val="348537546"/>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395288" y="2708275"/>
            <a:ext cx="8229600" cy="936625"/>
          </a:xfrm>
        </p:spPr>
        <p:txBody>
          <a:bodyPr/>
          <a:lstStyle/>
          <a:p>
            <a:pPr algn="ctr"/>
            <a:r>
              <a:rPr lang="fr-BE" altLang="en-US" sz="2800" dirty="0" smtClean="0"/>
              <a:t/>
            </a:r>
            <a:br>
              <a:rPr lang="fr-BE" altLang="en-US" sz="2800" dirty="0" smtClean="0"/>
            </a:br>
            <a:r>
              <a:rPr lang="fr-BE" altLang="en-US" sz="2800" dirty="0"/>
              <a:t/>
            </a:r>
            <a:br>
              <a:rPr lang="fr-BE" altLang="en-US" sz="2800" dirty="0"/>
            </a:br>
            <a:r>
              <a:rPr lang="fr-BE" altLang="en-US" sz="2800" dirty="0" smtClean="0"/>
              <a:t/>
            </a:r>
            <a:br>
              <a:rPr lang="fr-BE" altLang="en-US" sz="2800" dirty="0" smtClean="0"/>
            </a:br>
            <a:r>
              <a:rPr lang="fr-BE" altLang="en-US" sz="2800" dirty="0"/>
              <a:t/>
            </a:r>
            <a:br>
              <a:rPr lang="fr-BE" altLang="en-US" sz="2800" dirty="0"/>
            </a:br>
            <a:r>
              <a:rPr lang="fr-BE" altLang="en-US" sz="2800" dirty="0" smtClean="0"/>
              <a:t>Pharmaceutical </a:t>
            </a:r>
            <a:r>
              <a:rPr lang="fr-BE" altLang="en-US" sz="2800" dirty="0" err="1" smtClean="0"/>
              <a:t>products</a:t>
            </a:r>
            <a:r>
              <a:rPr lang="fr-BE" altLang="en-US" sz="2800" dirty="0" smtClean="0"/>
              <a:t/>
            </a:r>
            <a:br>
              <a:rPr lang="fr-BE" altLang="en-US" sz="2800" dirty="0" smtClean="0"/>
            </a:br>
            <a:r>
              <a:rPr lang="fr-BE" altLang="en-US" sz="2800" dirty="0"/>
              <a:t/>
            </a:r>
            <a:br>
              <a:rPr lang="fr-BE" altLang="en-US" sz="2800" dirty="0"/>
            </a:br>
            <a:r>
              <a:rPr lang="fr-BE" altLang="en-US" sz="2800" dirty="0" smtClean="0"/>
              <a:t/>
            </a:r>
            <a:br>
              <a:rPr lang="fr-BE" altLang="en-US" sz="2800" dirty="0" smtClean="0"/>
            </a:br>
            <a:r>
              <a:rPr lang="fr-BE" altLang="en-US" sz="1600" dirty="0"/>
              <a:t/>
            </a:r>
            <a:br>
              <a:rPr lang="fr-BE" altLang="en-US" sz="1600" dirty="0"/>
            </a:br>
            <a:r>
              <a:rPr lang="fr-BE" altLang="en-US" sz="1600" dirty="0" smtClean="0"/>
              <a:t/>
            </a:r>
            <a:br>
              <a:rPr lang="fr-BE" altLang="en-US" sz="1600" dirty="0" smtClean="0"/>
            </a:br>
            <a:r>
              <a:rPr lang="en-GB" sz="1600" dirty="0"/>
              <a:t/>
            </a:r>
            <a:br>
              <a:rPr lang="en-GB" sz="1600" dirty="0"/>
            </a:br>
            <a:endParaRPr lang="en-GB" altLang="en-US" sz="1600" dirty="0" smtClean="0"/>
          </a:p>
        </p:txBody>
      </p:sp>
    </p:spTree>
    <p:extLst>
      <p:ext uri="{BB962C8B-B14F-4D97-AF65-F5344CB8AC3E}">
        <p14:creationId xmlns:p14="http://schemas.microsoft.com/office/powerpoint/2010/main" val="135103776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smtClean="0"/>
              <a:t>Classification of policies to increase effectiveness of pharmaceutical spending</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27</a:t>
            </a:fld>
            <a:endParaRPr lang="en-GB"/>
          </a:p>
        </p:txBody>
      </p:sp>
      <p:sp>
        <p:nvSpPr>
          <p:cNvPr id="5" name="Content Placeholder 3"/>
          <p:cNvSpPr txBox="1">
            <a:spLocks/>
          </p:cNvSpPr>
          <p:nvPr/>
        </p:nvSpPr>
        <p:spPr bwMode="auto">
          <a:xfrm>
            <a:off x="395536" y="2564904"/>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r>
              <a:rPr lang="fr-BE" sz="1600" dirty="0" err="1" smtClean="0"/>
              <a:t>According</a:t>
            </a:r>
            <a:r>
              <a:rPr lang="fr-BE" sz="1600" dirty="0" smtClean="0"/>
              <a:t> to the nature of the </a:t>
            </a:r>
            <a:r>
              <a:rPr lang="fr-BE" sz="1600" dirty="0" err="1" smtClean="0"/>
              <a:t>measure</a:t>
            </a:r>
            <a:r>
              <a:rPr lang="fr-BE" sz="1600" dirty="0" smtClean="0"/>
              <a:t>:</a:t>
            </a:r>
          </a:p>
          <a:p>
            <a:pPr marL="0" indent="0">
              <a:buNone/>
            </a:pPr>
            <a:endParaRPr lang="fr-BE" sz="1600" b="0" dirty="0"/>
          </a:p>
          <a:p>
            <a:pPr marL="0" indent="0">
              <a:buNone/>
            </a:pPr>
            <a:r>
              <a:rPr lang="fr-BE" sz="1600" b="0" dirty="0" smtClean="0"/>
              <a:t>	- </a:t>
            </a:r>
            <a:r>
              <a:rPr lang="fr-BE" sz="1600" b="0" dirty="0" err="1" smtClean="0"/>
              <a:t>pricing</a:t>
            </a:r>
            <a:endParaRPr lang="fr-BE" sz="1600" b="0" dirty="0" smtClean="0"/>
          </a:p>
          <a:p>
            <a:pPr marL="0" indent="0">
              <a:buNone/>
            </a:pPr>
            <a:r>
              <a:rPr lang="fr-BE" sz="1600" b="0" dirty="0"/>
              <a:t>	</a:t>
            </a:r>
            <a:r>
              <a:rPr lang="fr-BE" sz="1600" b="0" dirty="0" smtClean="0"/>
              <a:t>- </a:t>
            </a:r>
            <a:r>
              <a:rPr lang="fr-BE" sz="1600" b="0" dirty="0" err="1" smtClean="0"/>
              <a:t>product</a:t>
            </a:r>
            <a:r>
              <a:rPr lang="fr-BE" sz="1600" b="0" dirty="0" smtClean="0"/>
              <a:t> </a:t>
            </a:r>
            <a:r>
              <a:rPr lang="fr-BE" sz="1600" b="0" dirty="0" err="1" smtClean="0"/>
              <a:t>reimbursement</a:t>
            </a:r>
            <a:endParaRPr lang="fr-BE" sz="1600" b="0" dirty="0" smtClean="0"/>
          </a:p>
          <a:p>
            <a:pPr marL="0" indent="0">
              <a:buNone/>
            </a:pPr>
            <a:r>
              <a:rPr lang="fr-BE" sz="1600" b="0" dirty="0"/>
              <a:t>	</a:t>
            </a:r>
            <a:r>
              <a:rPr lang="fr-BE" sz="1600" b="0" dirty="0" smtClean="0"/>
              <a:t>- </a:t>
            </a:r>
            <a:r>
              <a:rPr lang="fr-BE" sz="1600" b="0" dirty="0" err="1" smtClean="0"/>
              <a:t>market</a:t>
            </a:r>
            <a:r>
              <a:rPr lang="fr-BE" sz="1600" b="0" dirty="0" smtClean="0"/>
              <a:t> entry</a:t>
            </a:r>
          </a:p>
          <a:p>
            <a:pPr marL="0" indent="0">
              <a:buNone/>
            </a:pPr>
            <a:r>
              <a:rPr lang="fr-BE" sz="1600" b="0" dirty="0"/>
              <a:t>	</a:t>
            </a:r>
            <a:r>
              <a:rPr lang="fr-BE" sz="1600" b="0" dirty="0" smtClean="0"/>
              <a:t>- </a:t>
            </a:r>
            <a:r>
              <a:rPr lang="fr-BE" sz="1600" b="0" dirty="0" err="1" smtClean="0"/>
              <a:t>expenditure</a:t>
            </a:r>
            <a:r>
              <a:rPr lang="fr-BE" sz="1600" b="0" dirty="0" smtClean="0"/>
              <a:t> </a:t>
            </a:r>
            <a:r>
              <a:rPr lang="fr-BE" sz="1600" b="0" dirty="0" err="1" smtClean="0"/>
              <a:t>controls</a:t>
            </a:r>
            <a:endParaRPr lang="fr-BE" sz="1600" b="0" dirty="0" smtClean="0"/>
          </a:p>
          <a:p>
            <a:pPr marL="0" indent="0">
              <a:buNone/>
            </a:pPr>
            <a:endParaRPr lang="fr-BE" sz="1600" dirty="0"/>
          </a:p>
          <a:p>
            <a:pPr marL="0" indent="0">
              <a:buNone/>
            </a:pPr>
            <a:r>
              <a:rPr lang="fr-BE" sz="1600" dirty="0" err="1" smtClean="0"/>
              <a:t>According</a:t>
            </a:r>
            <a:r>
              <a:rPr lang="fr-BE" sz="1600" dirty="0" smtClean="0"/>
              <a:t> to the </a:t>
            </a:r>
            <a:r>
              <a:rPr lang="fr-BE" sz="1600" dirty="0" err="1" smtClean="0"/>
              <a:t>constituency</a:t>
            </a:r>
            <a:r>
              <a:rPr lang="fr-BE" sz="1600" dirty="0" smtClean="0"/>
              <a:t> </a:t>
            </a:r>
            <a:r>
              <a:rPr lang="fr-BE" sz="1600" dirty="0" err="1" smtClean="0"/>
              <a:t>targeted</a:t>
            </a:r>
            <a:endParaRPr lang="fr-BE" sz="1600" dirty="0" smtClean="0"/>
          </a:p>
          <a:p>
            <a:pPr marL="0" indent="0">
              <a:buNone/>
            </a:pPr>
            <a:endParaRPr lang="fr-BE" sz="1600" b="0" dirty="0"/>
          </a:p>
          <a:p>
            <a:pPr marL="0" indent="0">
              <a:buNone/>
            </a:pPr>
            <a:r>
              <a:rPr lang="fr-BE" sz="1600" b="0" dirty="0" smtClean="0"/>
              <a:t>	- </a:t>
            </a:r>
            <a:r>
              <a:rPr lang="fr-BE" sz="1600" b="0" dirty="0" err="1" smtClean="0"/>
              <a:t>distributors</a:t>
            </a:r>
            <a:r>
              <a:rPr lang="fr-BE" sz="1600" b="0" dirty="0" smtClean="0"/>
              <a:t> (</a:t>
            </a:r>
            <a:r>
              <a:rPr lang="fr-BE" sz="1600" b="0" dirty="0" err="1" smtClean="0"/>
              <a:t>retailers</a:t>
            </a:r>
            <a:r>
              <a:rPr lang="fr-BE" sz="1600" b="0" dirty="0" smtClean="0"/>
              <a:t> and </a:t>
            </a:r>
            <a:r>
              <a:rPr lang="fr-BE" sz="1600" b="0" dirty="0" err="1" smtClean="0"/>
              <a:t>pharmacists</a:t>
            </a:r>
            <a:r>
              <a:rPr lang="fr-BE" sz="1600" b="0" dirty="0" smtClean="0"/>
              <a:t>)</a:t>
            </a:r>
          </a:p>
          <a:p>
            <a:pPr marL="0" indent="0">
              <a:buNone/>
            </a:pPr>
            <a:r>
              <a:rPr lang="fr-BE" sz="1600" b="0" dirty="0"/>
              <a:t>	</a:t>
            </a:r>
            <a:r>
              <a:rPr lang="fr-BE" sz="1600" b="0" dirty="0" smtClean="0"/>
              <a:t>- patients</a:t>
            </a:r>
          </a:p>
          <a:p>
            <a:pPr marL="0" indent="0">
              <a:buNone/>
            </a:pPr>
            <a:r>
              <a:rPr lang="fr-BE" sz="1600" b="0" dirty="0"/>
              <a:t>	</a:t>
            </a:r>
            <a:r>
              <a:rPr lang="fr-BE" sz="1600" b="0" dirty="0" smtClean="0"/>
              <a:t>-</a:t>
            </a:r>
            <a:r>
              <a:rPr lang="fr-BE" sz="1600" b="0" dirty="0" err="1" smtClean="0"/>
              <a:t>physicians</a:t>
            </a:r>
            <a:endParaRPr lang="en-GB" sz="1600" b="0" dirty="0" smtClean="0"/>
          </a:p>
          <a:p>
            <a:pPr marL="0" indent="0">
              <a:buNone/>
            </a:pPr>
            <a:endParaRPr lang="en-GB" sz="1400" dirty="0"/>
          </a:p>
          <a:p>
            <a:pPr marL="0" indent="0">
              <a:buFont typeface="Arial" pitchFamily="34" charset="0"/>
              <a:buNone/>
            </a:pPr>
            <a:endParaRPr lang="en-GB" sz="1800" b="0" kern="0" dirty="0"/>
          </a:p>
        </p:txBody>
      </p:sp>
      <p:sp>
        <p:nvSpPr>
          <p:cNvPr id="6" name="Rectangle 5"/>
          <p:cNvSpPr/>
          <p:nvPr/>
        </p:nvSpPr>
        <p:spPr>
          <a:xfrm>
            <a:off x="611560" y="6424876"/>
            <a:ext cx="7920880"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a:t>
            </a:r>
            <a:r>
              <a:rPr lang="fr-BE" sz="1000" dirty="0" err="1">
                <a:solidFill>
                  <a:schemeClr val="tx1"/>
                </a:solidFill>
              </a:rPr>
              <a:t>Espin</a:t>
            </a:r>
            <a:r>
              <a:rPr lang="fr-BE" sz="1000" dirty="0">
                <a:solidFill>
                  <a:schemeClr val="tx1"/>
                </a:solidFill>
              </a:rPr>
              <a:t>, J. and J. </a:t>
            </a:r>
            <a:r>
              <a:rPr lang="fr-BE" sz="1000" dirty="0" err="1">
                <a:solidFill>
                  <a:schemeClr val="tx1"/>
                </a:solidFill>
              </a:rPr>
              <a:t>Rovira</a:t>
            </a:r>
            <a:r>
              <a:rPr lang="fr-BE" sz="1000" dirty="0">
                <a:solidFill>
                  <a:schemeClr val="tx1"/>
                </a:solidFill>
              </a:rPr>
              <a:t> (2007), PPRI (2008), </a:t>
            </a:r>
            <a:r>
              <a:rPr lang="fr-BE" sz="1000" dirty="0" err="1">
                <a:solidFill>
                  <a:schemeClr val="tx1"/>
                </a:solidFill>
              </a:rPr>
              <a:t>Zuidberg</a:t>
            </a:r>
            <a:r>
              <a:rPr lang="fr-BE" sz="1000" dirty="0">
                <a:solidFill>
                  <a:schemeClr val="tx1"/>
                </a:solidFill>
              </a:rPr>
              <a:t> (2010), Commission </a:t>
            </a:r>
            <a:r>
              <a:rPr lang="fr-BE" sz="1000" dirty="0" smtClean="0">
                <a:solidFill>
                  <a:schemeClr val="tx1"/>
                </a:solidFill>
              </a:rPr>
              <a:t>services (</a:t>
            </a:r>
            <a:r>
              <a:rPr lang="fr-BE" sz="1000" dirty="0">
                <a:solidFill>
                  <a:schemeClr val="tx1"/>
                </a:solidFill>
              </a:rPr>
              <a:t>DG ECFIN).</a:t>
            </a:r>
            <a:endParaRPr lang="en-GB" sz="1000" dirty="0">
              <a:solidFill>
                <a:schemeClr val="tx1"/>
              </a:solidFill>
            </a:endParaRPr>
          </a:p>
        </p:txBody>
      </p:sp>
    </p:spTree>
    <p:extLst>
      <p:ext uri="{BB962C8B-B14F-4D97-AF65-F5344CB8AC3E}">
        <p14:creationId xmlns:p14="http://schemas.microsoft.com/office/powerpoint/2010/main" val="100979267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Policies related to </a:t>
            </a:r>
            <a:r>
              <a:rPr lang="en-US" sz="2400" dirty="0" smtClean="0"/>
              <a:t>pricing</a:t>
            </a:r>
            <a:r>
              <a:rPr lang="en-US" sz="2400" dirty="0"/>
              <a:t> </a:t>
            </a:r>
            <a:r>
              <a:rPr lang="en-US" sz="2400" dirty="0" smtClean="0"/>
              <a:t>: price regulations</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28</a:t>
            </a:fld>
            <a:endParaRPr lang="en-GB"/>
          </a:p>
        </p:txBody>
      </p:sp>
      <p:sp>
        <p:nvSpPr>
          <p:cNvPr id="5" name="Content Placeholder 3"/>
          <p:cNvSpPr txBox="1">
            <a:spLocks/>
          </p:cNvSpPr>
          <p:nvPr/>
        </p:nvSpPr>
        <p:spPr bwMode="auto">
          <a:xfrm>
            <a:off x="457496" y="2564904"/>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r>
              <a:rPr lang="en-GB" sz="1400" dirty="0" smtClean="0"/>
              <a:t>External </a:t>
            </a:r>
            <a:r>
              <a:rPr lang="en-GB" sz="1400" dirty="0"/>
              <a:t>reference pricing: </a:t>
            </a:r>
            <a:r>
              <a:rPr lang="en-GB" sz="1400" b="0" dirty="0"/>
              <a:t>ERP - also called cross-country referencing and </a:t>
            </a:r>
            <a:r>
              <a:rPr lang="en-GB" sz="1400" b="0" dirty="0" smtClean="0"/>
              <a:t>international price </a:t>
            </a:r>
            <a:r>
              <a:rPr lang="en-GB" sz="1400" b="0" dirty="0"/>
              <a:t>comparison – is applied in 24 EU Member States (except Denmark, Sweden and </a:t>
            </a:r>
            <a:r>
              <a:rPr lang="en-GB" sz="1400" b="0" dirty="0" smtClean="0"/>
              <a:t>the UK</a:t>
            </a:r>
            <a:r>
              <a:rPr lang="en-GB" sz="1400" b="0" dirty="0"/>
              <a:t>). It benchmarks product prices in one country against prices of the same product in </a:t>
            </a:r>
            <a:r>
              <a:rPr lang="en-GB" sz="1400" b="0" dirty="0" smtClean="0"/>
              <a:t>a selected </a:t>
            </a:r>
            <a:r>
              <a:rPr lang="en-GB" sz="1400" b="0" dirty="0"/>
              <a:t>basket of other countries</a:t>
            </a:r>
            <a:r>
              <a:rPr lang="en-GB" sz="1400" b="0" dirty="0" smtClean="0"/>
              <a:t>.</a:t>
            </a:r>
            <a:endParaRPr lang="en-GB" sz="1400" b="0" dirty="0"/>
          </a:p>
          <a:p>
            <a:pPr marL="0" indent="0">
              <a:buNone/>
            </a:pPr>
            <a:r>
              <a:rPr lang="en-GB" sz="1400" dirty="0"/>
              <a:t>Internal reference pricing: </a:t>
            </a:r>
            <a:r>
              <a:rPr lang="en-GB" sz="1400" b="0" dirty="0"/>
              <a:t>20 EU Member States set the price to be paid by the </a:t>
            </a:r>
            <a:r>
              <a:rPr lang="en-GB" sz="1400" b="0" dirty="0" smtClean="0"/>
              <a:t>public payers </a:t>
            </a:r>
            <a:r>
              <a:rPr lang="en-GB" sz="1400" b="0" dirty="0"/>
              <a:t>by comparing prices of equivalent or similar products in a chemical, </a:t>
            </a:r>
            <a:r>
              <a:rPr lang="en-GB" sz="1400" b="0" dirty="0" smtClean="0"/>
              <a:t>pharmacological or </a:t>
            </a:r>
            <a:r>
              <a:rPr lang="en-GB" sz="1400" b="0" dirty="0"/>
              <a:t>therapeutic group. This is the system of internal reference pricing determining </a:t>
            </a:r>
            <a:r>
              <a:rPr lang="en-GB" sz="1400" b="0" dirty="0" smtClean="0"/>
              <a:t>the maximum </a:t>
            </a:r>
            <a:r>
              <a:rPr lang="en-GB" sz="1400" b="0" dirty="0"/>
              <a:t>price to be reimbursed by a third payer ("reference price"). The patient pays </a:t>
            </a:r>
            <a:r>
              <a:rPr lang="en-GB" sz="1400" b="0" dirty="0" smtClean="0"/>
              <a:t>the difference </a:t>
            </a:r>
            <a:r>
              <a:rPr lang="en-GB" sz="1400" b="0" dirty="0"/>
              <a:t>between the retail price and the "reference price", in addition to any </a:t>
            </a:r>
            <a:r>
              <a:rPr lang="en-GB" sz="1400" b="0" dirty="0" smtClean="0"/>
              <a:t>co-payment arrangement</a:t>
            </a:r>
            <a:r>
              <a:rPr lang="en-GB" sz="1400" b="0" dirty="0"/>
              <a:t>. The "reference price" applies to all pharmaceuticals within the </a:t>
            </a:r>
            <a:r>
              <a:rPr lang="en-GB" sz="1400" b="0" dirty="0" smtClean="0"/>
              <a:t>corresponding group </a:t>
            </a:r>
            <a:r>
              <a:rPr lang="en-GB" sz="1400" b="0" dirty="0"/>
              <a:t>of products</a:t>
            </a:r>
            <a:r>
              <a:rPr lang="en-GB" sz="1400" b="0" dirty="0" smtClean="0"/>
              <a:t>.</a:t>
            </a:r>
            <a:endParaRPr lang="en-GB" sz="1400" b="0" dirty="0"/>
          </a:p>
          <a:p>
            <a:pPr marL="0" indent="0">
              <a:buNone/>
            </a:pPr>
            <a:r>
              <a:rPr lang="en-GB" sz="1400" dirty="0"/>
              <a:t>Price updates: </a:t>
            </a:r>
            <a:r>
              <a:rPr lang="en-GB" sz="1400" b="0" dirty="0"/>
              <a:t>Prices may be updated regularly according to pricing regulations</a:t>
            </a:r>
            <a:r>
              <a:rPr lang="en-GB" sz="1400" b="0" dirty="0" smtClean="0"/>
              <a:t>.</a:t>
            </a:r>
            <a:endParaRPr lang="en-GB" sz="1400" b="0" dirty="0"/>
          </a:p>
          <a:p>
            <a:pPr marL="0" indent="0">
              <a:buNone/>
            </a:pPr>
            <a:r>
              <a:rPr lang="en-GB" sz="1400" dirty="0"/>
              <a:t>VAT: </a:t>
            </a:r>
            <a:r>
              <a:rPr lang="en-GB" sz="1400" b="0" dirty="0"/>
              <a:t>Mostly, medicines have a value-added tax below the standard VAT rate. </a:t>
            </a:r>
            <a:r>
              <a:rPr lang="en-GB" sz="1400" b="0" dirty="0" smtClean="0"/>
              <a:t>Sometimes, the </a:t>
            </a:r>
            <a:r>
              <a:rPr lang="en-GB" sz="1400" b="0" dirty="0"/>
              <a:t>VAT depends on the group of pharmaceuticals.</a:t>
            </a:r>
            <a:endParaRPr lang="fr-BE" sz="1400" b="0" kern="0" dirty="0" smtClean="0"/>
          </a:p>
          <a:p>
            <a:pPr marL="0" indent="0">
              <a:buFont typeface="Arial" pitchFamily="34" charset="0"/>
              <a:buNone/>
            </a:pPr>
            <a:endParaRPr lang="en-GB" sz="1800" b="0" kern="0" dirty="0"/>
          </a:p>
        </p:txBody>
      </p:sp>
      <p:sp>
        <p:nvSpPr>
          <p:cNvPr id="6" name="Rectangle 5"/>
          <p:cNvSpPr/>
          <p:nvPr/>
        </p:nvSpPr>
        <p:spPr>
          <a:xfrm>
            <a:off x="611560" y="6424876"/>
            <a:ext cx="7920880"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a:t>
            </a:r>
            <a:r>
              <a:rPr lang="fr-BE" sz="1000" dirty="0" err="1">
                <a:solidFill>
                  <a:schemeClr val="tx1"/>
                </a:solidFill>
              </a:rPr>
              <a:t>Espin</a:t>
            </a:r>
            <a:r>
              <a:rPr lang="fr-BE" sz="1000" dirty="0">
                <a:solidFill>
                  <a:schemeClr val="tx1"/>
                </a:solidFill>
              </a:rPr>
              <a:t>, J. and J. </a:t>
            </a:r>
            <a:r>
              <a:rPr lang="fr-BE" sz="1000" dirty="0" err="1">
                <a:solidFill>
                  <a:schemeClr val="tx1"/>
                </a:solidFill>
              </a:rPr>
              <a:t>Rovira</a:t>
            </a:r>
            <a:r>
              <a:rPr lang="fr-BE" sz="1000" dirty="0">
                <a:solidFill>
                  <a:schemeClr val="tx1"/>
                </a:solidFill>
              </a:rPr>
              <a:t> (2007), PPRI (2008), </a:t>
            </a:r>
            <a:r>
              <a:rPr lang="fr-BE" sz="1000" dirty="0" err="1">
                <a:solidFill>
                  <a:schemeClr val="tx1"/>
                </a:solidFill>
              </a:rPr>
              <a:t>Zuidberg</a:t>
            </a:r>
            <a:r>
              <a:rPr lang="fr-BE" sz="1000" dirty="0">
                <a:solidFill>
                  <a:schemeClr val="tx1"/>
                </a:solidFill>
              </a:rPr>
              <a:t> (2010), Commission </a:t>
            </a:r>
            <a:r>
              <a:rPr lang="fr-BE" sz="1000" dirty="0" smtClean="0">
                <a:solidFill>
                  <a:schemeClr val="tx1"/>
                </a:solidFill>
              </a:rPr>
              <a:t>services (</a:t>
            </a:r>
            <a:r>
              <a:rPr lang="fr-BE" sz="1000" dirty="0">
                <a:solidFill>
                  <a:schemeClr val="tx1"/>
                </a:solidFill>
              </a:rPr>
              <a:t>DG ECFIN).</a:t>
            </a:r>
            <a:endParaRPr lang="en-GB" sz="1000" dirty="0">
              <a:solidFill>
                <a:schemeClr val="tx1"/>
              </a:solidFill>
            </a:endParaRPr>
          </a:p>
        </p:txBody>
      </p:sp>
    </p:spTree>
    <p:extLst>
      <p:ext uri="{BB962C8B-B14F-4D97-AF65-F5344CB8AC3E}">
        <p14:creationId xmlns:p14="http://schemas.microsoft.com/office/powerpoint/2010/main" val="412954785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Policies related to </a:t>
            </a:r>
            <a:r>
              <a:rPr lang="en-US" sz="2400" dirty="0" smtClean="0"/>
              <a:t>product reimbursement and </a:t>
            </a:r>
            <a:r>
              <a:rPr lang="en-US" sz="2400" dirty="0"/>
              <a:t>market </a:t>
            </a:r>
            <a:r>
              <a:rPr lang="en-US" sz="2400" dirty="0" smtClean="0"/>
              <a:t>entry</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29</a:t>
            </a:fld>
            <a:endParaRPr lang="en-GB"/>
          </a:p>
        </p:txBody>
      </p:sp>
      <p:sp>
        <p:nvSpPr>
          <p:cNvPr id="5" name="Content Placeholder 3"/>
          <p:cNvSpPr txBox="1">
            <a:spLocks/>
          </p:cNvSpPr>
          <p:nvPr/>
        </p:nvSpPr>
        <p:spPr bwMode="auto">
          <a:xfrm>
            <a:off x="457496" y="2564904"/>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r>
              <a:rPr lang="en-GB" sz="2000" kern="0" dirty="0"/>
              <a:t>Product </a:t>
            </a:r>
            <a:r>
              <a:rPr lang="en-GB" sz="2000" kern="0" dirty="0" smtClean="0"/>
              <a:t>reimbursement</a:t>
            </a:r>
          </a:p>
          <a:p>
            <a:pPr marL="0" indent="0">
              <a:buNone/>
            </a:pPr>
            <a:r>
              <a:rPr lang="en-GB" sz="1400" dirty="0"/>
              <a:t>Health-technology assessment: </a:t>
            </a:r>
            <a:r>
              <a:rPr lang="en-GB" sz="1400" b="0" dirty="0"/>
              <a:t>Reimbursement may be conditional on meeting </a:t>
            </a:r>
            <a:r>
              <a:rPr lang="en-GB" sz="1400" b="0" dirty="0" smtClean="0"/>
              <a:t>specific clinical </a:t>
            </a:r>
            <a:r>
              <a:rPr lang="en-GB" sz="1400" b="0" dirty="0"/>
              <a:t>and/or economic (cost-) effectiveness criteria. Health-technology assessment (HTA</a:t>
            </a:r>
            <a:r>
              <a:rPr lang="en-GB" sz="1400" b="0" dirty="0" smtClean="0"/>
              <a:t>) is </a:t>
            </a:r>
            <a:r>
              <a:rPr lang="en-GB" sz="1400" b="0" dirty="0"/>
              <a:t>an assessment of the additional cost-effectiveness of an innovative medicine relative </a:t>
            </a:r>
            <a:r>
              <a:rPr lang="en-GB" sz="1400" b="0" dirty="0" smtClean="0"/>
              <a:t>to existing </a:t>
            </a:r>
            <a:r>
              <a:rPr lang="en-GB" sz="1400" b="0" dirty="0"/>
              <a:t>treatment alternatives. This gives evidence-based guidance to pricing (</a:t>
            </a:r>
            <a:r>
              <a:rPr lang="en-GB" sz="1400" b="0" dirty="0" smtClean="0"/>
              <a:t>and reimbursement</a:t>
            </a:r>
            <a:r>
              <a:rPr lang="en-GB" sz="1400" b="0" dirty="0"/>
              <a:t>).</a:t>
            </a:r>
          </a:p>
          <a:p>
            <a:pPr marL="0" indent="0">
              <a:buNone/>
            </a:pPr>
            <a:r>
              <a:rPr lang="en-GB" sz="1400" dirty="0"/>
              <a:t>Positive/negative lists</a:t>
            </a:r>
            <a:r>
              <a:rPr lang="en-GB" sz="1400" b="0" dirty="0"/>
              <a:t>: All EU Member States have positive lists specifying which </a:t>
            </a:r>
            <a:r>
              <a:rPr lang="en-GB" sz="1400" b="0" dirty="0" smtClean="0"/>
              <a:t>specific pharmaceuticals </a:t>
            </a:r>
            <a:r>
              <a:rPr lang="en-GB" sz="1400" b="0" dirty="0"/>
              <a:t>are reimbursed. A few countries also have negative lists, excluding </a:t>
            </a:r>
            <a:r>
              <a:rPr lang="en-GB" sz="1400" b="0" dirty="0" smtClean="0"/>
              <a:t>specific pharmaceuticals </a:t>
            </a:r>
            <a:r>
              <a:rPr lang="en-GB" sz="1400" b="0" dirty="0"/>
              <a:t>from reimbursement</a:t>
            </a:r>
            <a:r>
              <a:rPr lang="en-GB" sz="1400" b="0" dirty="0" smtClean="0"/>
              <a:t>.</a:t>
            </a:r>
          </a:p>
          <a:p>
            <a:r>
              <a:rPr lang="en-GB" sz="1800" dirty="0" smtClean="0"/>
              <a:t>Market entry</a:t>
            </a:r>
          </a:p>
          <a:p>
            <a:pPr marL="0" indent="0">
              <a:buNone/>
            </a:pPr>
            <a:r>
              <a:rPr lang="en-GB" sz="1400" dirty="0" smtClean="0"/>
              <a:t>Time to market entry: </a:t>
            </a:r>
            <a:r>
              <a:rPr lang="en-GB" sz="1400" b="0" dirty="0" smtClean="0"/>
              <a:t>Pricing and reimbursement procedures may delay the market entry of medicines. In the EU, the time span for taking pricing and reimbursement decisions is regulated by the Transparency Directive. In addition, companies may deliberately choose to delay market entry.</a:t>
            </a:r>
            <a:endParaRPr lang="en-GB" sz="1400" b="0" dirty="0"/>
          </a:p>
        </p:txBody>
      </p:sp>
      <p:sp>
        <p:nvSpPr>
          <p:cNvPr id="6" name="Rectangle 5"/>
          <p:cNvSpPr/>
          <p:nvPr/>
        </p:nvSpPr>
        <p:spPr>
          <a:xfrm>
            <a:off x="611560" y="6424876"/>
            <a:ext cx="7920880"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a:t>
            </a:r>
            <a:r>
              <a:rPr lang="fr-BE" sz="1000" dirty="0" err="1">
                <a:solidFill>
                  <a:schemeClr val="tx1"/>
                </a:solidFill>
              </a:rPr>
              <a:t>Espin</a:t>
            </a:r>
            <a:r>
              <a:rPr lang="fr-BE" sz="1000" dirty="0">
                <a:solidFill>
                  <a:schemeClr val="tx1"/>
                </a:solidFill>
              </a:rPr>
              <a:t>, J. and J. </a:t>
            </a:r>
            <a:r>
              <a:rPr lang="fr-BE" sz="1000" dirty="0" err="1">
                <a:solidFill>
                  <a:schemeClr val="tx1"/>
                </a:solidFill>
              </a:rPr>
              <a:t>Rovira</a:t>
            </a:r>
            <a:r>
              <a:rPr lang="fr-BE" sz="1000" dirty="0">
                <a:solidFill>
                  <a:schemeClr val="tx1"/>
                </a:solidFill>
              </a:rPr>
              <a:t> (2007), PPRI (2008), </a:t>
            </a:r>
            <a:r>
              <a:rPr lang="fr-BE" sz="1000" dirty="0" err="1">
                <a:solidFill>
                  <a:schemeClr val="tx1"/>
                </a:solidFill>
              </a:rPr>
              <a:t>Zuidberg</a:t>
            </a:r>
            <a:r>
              <a:rPr lang="fr-BE" sz="1000" dirty="0">
                <a:solidFill>
                  <a:schemeClr val="tx1"/>
                </a:solidFill>
              </a:rPr>
              <a:t> (2010), Commission </a:t>
            </a:r>
            <a:r>
              <a:rPr lang="fr-BE" sz="1000" dirty="0" smtClean="0">
                <a:solidFill>
                  <a:schemeClr val="tx1"/>
                </a:solidFill>
              </a:rPr>
              <a:t>services (</a:t>
            </a:r>
            <a:r>
              <a:rPr lang="fr-BE" sz="1000" dirty="0">
                <a:solidFill>
                  <a:schemeClr val="tx1"/>
                </a:solidFill>
              </a:rPr>
              <a:t>DG ECFIN).</a:t>
            </a:r>
            <a:endParaRPr lang="en-GB" sz="1000" dirty="0">
              <a:solidFill>
                <a:schemeClr val="tx1"/>
              </a:solidFill>
            </a:endParaRPr>
          </a:p>
        </p:txBody>
      </p:sp>
    </p:spTree>
    <p:extLst>
      <p:ext uri="{BB962C8B-B14F-4D97-AF65-F5344CB8AC3E}">
        <p14:creationId xmlns:p14="http://schemas.microsoft.com/office/powerpoint/2010/main" val="382692783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1340769"/>
            <a:ext cx="8784976" cy="720080"/>
          </a:xfrm>
        </p:spPr>
        <p:txBody>
          <a:bodyPr/>
          <a:lstStyle/>
          <a:p>
            <a:pPr algn="ctr"/>
            <a:r>
              <a:rPr lang="en-US" dirty="0" smtClean="0"/>
              <a:t/>
            </a:r>
            <a:br>
              <a:rPr lang="en-US" dirty="0" smtClean="0"/>
            </a:br>
            <a:r>
              <a:rPr lang="en-US" dirty="0" smtClean="0"/>
              <a:t>Distribution of public health spending</a:t>
            </a:r>
            <a:br>
              <a:rPr lang="en-US" dirty="0" smtClean="0"/>
            </a:br>
            <a:endParaRPr lang="en-GB" dirty="0"/>
          </a:p>
        </p:txBody>
      </p:sp>
      <p:sp>
        <p:nvSpPr>
          <p:cNvPr id="3" name="Slide Number Placeholder 2"/>
          <p:cNvSpPr>
            <a:spLocks noGrp="1"/>
          </p:cNvSpPr>
          <p:nvPr>
            <p:ph type="sldNum" sz="quarter" idx="12"/>
          </p:nvPr>
        </p:nvSpPr>
        <p:spPr/>
        <p:txBody>
          <a:bodyPr/>
          <a:lstStyle/>
          <a:p>
            <a:pPr>
              <a:defRPr/>
            </a:pPr>
            <a:fld id="{BE0A27DE-85BE-4CA3-9A02-33E61A01BD66}" type="slidenum">
              <a:rPr lang="en-GB" smtClean="0"/>
              <a:pPr>
                <a:defRPr/>
              </a:pPr>
              <a:t>3</a:t>
            </a:fld>
            <a:endParaRPr lang="en-GB"/>
          </a:p>
        </p:txBody>
      </p:sp>
      <p:sp>
        <p:nvSpPr>
          <p:cNvPr id="5" name="Content Placeholder 4"/>
          <p:cNvSpPr>
            <a:spLocks noGrp="1"/>
          </p:cNvSpPr>
          <p:nvPr>
            <p:ph idx="1"/>
          </p:nvPr>
        </p:nvSpPr>
        <p:spPr>
          <a:xfrm>
            <a:off x="251520" y="1988840"/>
            <a:ext cx="8640960" cy="4209852"/>
          </a:xfrm>
        </p:spPr>
        <p:txBody>
          <a:bodyPr/>
          <a:lstStyle/>
          <a:p>
            <a:endParaRPr lang="en-US" sz="2000" dirty="0" smtClean="0"/>
          </a:p>
          <a:p>
            <a:r>
              <a:rPr lang="en-US" dirty="0" smtClean="0"/>
              <a:t>A relative stability of the breakdown of spending across different sectors in the EU</a:t>
            </a:r>
          </a:p>
          <a:p>
            <a:r>
              <a:rPr lang="en-US" dirty="0" smtClean="0"/>
              <a:t>Inpatient care still the most important component.</a:t>
            </a:r>
          </a:p>
          <a:p>
            <a:r>
              <a:rPr lang="en-US" dirty="0" smtClean="0"/>
              <a:t>Inpatient care, Out-patient care and Pharmaceuticals together still make up 70% of public health expenditure</a:t>
            </a:r>
          </a:p>
          <a:p>
            <a:pPr marL="457200" lvl="1" indent="0">
              <a:buNone/>
            </a:pPr>
            <a:endParaRPr lang="en-GB" dirty="0"/>
          </a:p>
        </p:txBody>
      </p:sp>
    </p:spTree>
    <p:extLst>
      <p:ext uri="{BB962C8B-B14F-4D97-AF65-F5344CB8AC3E}">
        <p14:creationId xmlns:p14="http://schemas.microsoft.com/office/powerpoint/2010/main" val="2861780260"/>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dirty="0"/>
              <a:t>Policies related </a:t>
            </a:r>
            <a:r>
              <a:rPr lang="en-US" sz="2400" dirty="0" smtClean="0"/>
              <a:t>to expenditure </a:t>
            </a:r>
            <a:r>
              <a:rPr lang="en-US" sz="2400" dirty="0"/>
              <a:t>controls</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30</a:t>
            </a:fld>
            <a:endParaRPr lang="en-GB"/>
          </a:p>
        </p:txBody>
      </p:sp>
      <p:sp>
        <p:nvSpPr>
          <p:cNvPr id="5" name="Content Placeholder 3"/>
          <p:cNvSpPr txBox="1">
            <a:spLocks/>
          </p:cNvSpPr>
          <p:nvPr/>
        </p:nvSpPr>
        <p:spPr bwMode="auto">
          <a:xfrm>
            <a:off x="457496" y="2564904"/>
            <a:ext cx="8229600" cy="363378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F5494"/>
              </a:buClr>
              <a:buFont typeface="Arial" pitchFamily="34" charset="0"/>
              <a:buChar char="•"/>
              <a:defRPr sz="2400" i="0">
                <a:solidFill>
                  <a:srgbClr val="0F5494"/>
                </a:solidFill>
                <a:latin typeface="+mn-lt"/>
                <a:ea typeface="+mn-ea"/>
                <a:cs typeface="+mn-cs"/>
              </a:defRPr>
            </a:lvl1pPr>
            <a:lvl2pPr marL="742950" indent="-285750" algn="l" rtl="0" eaLnBrk="0" fontAlgn="base" hangingPunct="0">
              <a:spcBef>
                <a:spcPct val="20000"/>
              </a:spcBef>
              <a:spcAft>
                <a:spcPct val="0"/>
              </a:spcAft>
              <a:buClr>
                <a:srgbClr val="0F5494"/>
              </a:buClr>
              <a:buChar char="•"/>
              <a:defRPr sz="2000" b="1">
                <a:solidFill>
                  <a:srgbClr val="0F5494"/>
                </a:solidFill>
                <a:latin typeface="+mn-lt"/>
              </a:defRPr>
            </a:lvl2pPr>
            <a:lvl3pPr marL="1143000" indent="-228600" algn="l" rtl="0" eaLnBrk="0" fontAlgn="base" hangingPunct="0">
              <a:spcBef>
                <a:spcPct val="20000"/>
              </a:spcBef>
              <a:spcAft>
                <a:spcPct val="0"/>
              </a:spcAft>
              <a:defRPr sz="1400">
                <a:solidFill>
                  <a:srgbClr val="0F5494"/>
                </a:solidFill>
                <a:latin typeface="+mn-lt"/>
              </a:defRPr>
            </a:lvl3pPr>
            <a:lvl4pPr marL="1600200" indent="-228600" algn="l" rtl="0" eaLnBrk="0" fontAlgn="base" hangingPunct="0">
              <a:spcBef>
                <a:spcPct val="20000"/>
              </a:spcBef>
              <a:spcAft>
                <a:spcPct val="0"/>
              </a:spcAft>
              <a:buChar char="–"/>
              <a:defRPr sz="2000">
                <a:solidFill>
                  <a:schemeClr val="tx1"/>
                </a:solidFill>
                <a:latin typeface="Arial" charset="0"/>
              </a:defRPr>
            </a:lvl4pPr>
            <a:lvl5pPr marL="2057400" indent="-228600" algn="l" rtl="0" eaLnBrk="0" fontAlgn="base" hangingPunct="0">
              <a:spcBef>
                <a:spcPct val="20000"/>
              </a:spcBef>
              <a:spcAft>
                <a:spcPct val="0"/>
              </a:spcAft>
              <a:buChar char="»"/>
              <a:defRPr sz="2000">
                <a:solidFill>
                  <a:schemeClr val="tx1"/>
                </a:solidFill>
                <a:latin typeface="Arial" charset="0"/>
              </a:defRPr>
            </a:lvl5pPr>
            <a:lvl6pPr marL="2514600" indent="-228600" algn="l" rtl="0" fontAlgn="base">
              <a:spcBef>
                <a:spcPct val="20000"/>
              </a:spcBef>
              <a:spcAft>
                <a:spcPct val="0"/>
              </a:spcAft>
              <a:buChar char="»"/>
              <a:defRPr sz="2000">
                <a:solidFill>
                  <a:schemeClr val="tx1"/>
                </a:solidFill>
                <a:latin typeface="Arial" charset="0"/>
              </a:defRPr>
            </a:lvl6pPr>
            <a:lvl7pPr marL="2971800" indent="-228600" algn="l" rtl="0" fontAlgn="base">
              <a:spcBef>
                <a:spcPct val="20000"/>
              </a:spcBef>
              <a:spcAft>
                <a:spcPct val="0"/>
              </a:spcAft>
              <a:buChar char="»"/>
              <a:defRPr sz="2000">
                <a:solidFill>
                  <a:schemeClr val="tx1"/>
                </a:solidFill>
                <a:latin typeface="Arial" charset="0"/>
              </a:defRPr>
            </a:lvl7pPr>
            <a:lvl8pPr marL="3429000" indent="-228600" algn="l" rtl="0" fontAlgn="base">
              <a:spcBef>
                <a:spcPct val="20000"/>
              </a:spcBef>
              <a:spcAft>
                <a:spcPct val="0"/>
              </a:spcAft>
              <a:buChar char="»"/>
              <a:defRPr sz="2000">
                <a:solidFill>
                  <a:schemeClr val="tx1"/>
                </a:solidFill>
                <a:latin typeface="Arial" charset="0"/>
              </a:defRPr>
            </a:lvl8pPr>
            <a:lvl9pPr marL="3886200" indent="-228600" algn="l" rtl="0" fontAlgn="base">
              <a:spcBef>
                <a:spcPct val="20000"/>
              </a:spcBef>
              <a:spcAft>
                <a:spcPct val="0"/>
              </a:spcAft>
              <a:buChar char="»"/>
              <a:defRPr sz="2000">
                <a:solidFill>
                  <a:schemeClr val="tx1"/>
                </a:solidFill>
                <a:latin typeface="Arial" charset="0"/>
              </a:defRPr>
            </a:lvl9pPr>
          </a:lstStyle>
          <a:p>
            <a:pPr marL="0" indent="0">
              <a:buNone/>
            </a:pPr>
            <a:r>
              <a:rPr lang="en-GB" sz="1400" dirty="0" smtClean="0"/>
              <a:t>Discounts/rebates</a:t>
            </a:r>
            <a:r>
              <a:rPr lang="en-GB" sz="1400" dirty="0"/>
              <a:t>: </a:t>
            </a:r>
            <a:r>
              <a:rPr lang="en-GB" sz="1400" b="0" dirty="0"/>
              <a:t>Discounts and rebates are imposed upon manufacturers and pharmacists, such that they have to return a part of their revenue.</a:t>
            </a:r>
          </a:p>
          <a:p>
            <a:pPr marL="0" indent="0">
              <a:buNone/>
            </a:pPr>
            <a:r>
              <a:rPr lang="en-GB" sz="1400" dirty="0" err="1"/>
              <a:t>Clawback</a:t>
            </a:r>
            <a:r>
              <a:rPr lang="en-GB" sz="1400" dirty="0"/>
              <a:t>: </a:t>
            </a:r>
            <a:r>
              <a:rPr lang="en-GB" sz="1400" b="0" dirty="0" err="1"/>
              <a:t>Clawback</a:t>
            </a:r>
            <a:r>
              <a:rPr lang="en-GB" sz="1400" b="0" dirty="0"/>
              <a:t> policies are applied to pharmacies, requiring them to pass a part of their turnover to third party payers.</a:t>
            </a:r>
          </a:p>
          <a:p>
            <a:pPr marL="0" indent="0">
              <a:buNone/>
            </a:pPr>
            <a:r>
              <a:rPr lang="en-GB" sz="1400" dirty="0"/>
              <a:t>Payback: </a:t>
            </a:r>
            <a:r>
              <a:rPr lang="en-GB" sz="1400" b="0" dirty="0"/>
              <a:t>Payback requires manufacturers to pay back a share of their revenue, if a pre-specified budget ceiling for public pharmaceutical expenditures is exceeded.</a:t>
            </a:r>
          </a:p>
          <a:p>
            <a:pPr marL="0" indent="0">
              <a:buNone/>
            </a:pPr>
            <a:r>
              <a:rPr lang="en-GB" sz="1400" dirty="0"/>
              <a:t>Risk-sharing arrangements: </a:t>
            </a:r>
            <a:r>
              <a:rPr lang="en-GB" sz="1400" b="0" dirty="0"/>
              <a:t>These are financial or performance-based schemes which trigger lower prices or refunds from the manufactures if pre-agreed targets are not reached.</a:t>
            </a:r>
          </a:p>
          <a:p>
            <a:pPr marL="0" indent="0">
              <a:buNone/>
            </a:pPr>
            <a:r>
              <a:rPr lang="en-GB" sz="1400" dirty="0"/>
              <a:t>Price freezes and cuts: </a:t>
            </a:r>
            <a:r>
              <a:rPr lang="en-GB" sz="1400" b="0" dirty="0"/>
              <a:t>Prices are frozen or cut by law or as an outcome of a negotiated agreement.</a:t>
            </a:r>
          </a:p>
          <a:p>
            <a:pPr marL="0" indent="0">
              <a:buNone/>
            </a:pPr>
            <a:r>
              <a:rPr lang="en-GB" sz="1400" dirty="0"/>
              <a:t>Public tendering: </a:t>
            </a:r>
            <a:r>
              <a:rPr lang="en-GB" sz="1400" b="0" dirty="0"/>
              <a:t>Increasingly more countries are using public procurement in the outpatient sector to decrease the prices of pharmaceuticals. Currently, the Netherlands and Germany are well known examples for ample use of public tendering.</a:t>
            </a:r>
          </a:p>
        </p:txBody>
      </p:sp>
      <p:sp>
        <p:nvSpPr>
          <p:cNvPr id="6" name="Rectangle 5"/>
          <p:cNvSpPr/>
          <p:nvPr/>
        </p:nvSpPr>
        <p:spPr>
          <a:xfrm>
            <a:off x="611560" y="6424876"/>
            <a:ext cx="7920880"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a:t>
            </a:r>
            <a:r>
              <a:rPr lang="fr-BE" sz="1000" dirty="0" err="1">
                <a:solidFill>
                  <a:schemeClr val="tx1"/>
                </a:solidFill>
              </a:rPr>
              <a:t>Espin</a:t>
            </a:r>
            <a:r>
              <a:rPr lang="fr-BE" sz="1000" dirty="0">
                <a:solidFill>
                  <a:schemeClr val="tx1"/>
                </a:solidFill>
              </a:rPr>
              <a:t>, J. and J. </a:t>
            </a:r>
            <a:r>
              <a:rPr lang="fr-BE" sz="1000" dirty="0" err="1">
                <a:solidFill>
                  <a:schemeClr val="tx1"/>
                </a:solidFill>
              </a:rPr>
              <a:t>Rovira</a:t>
            </a:r>
            <a:r>
              <a:rPr lang="fr-BE" sz="1000" dirty="0">
                <a:solidFill>
                  <a:schemeClr val="tx1"/>
                </a:solidFill>
              </a:rPr>
              <a:t> (2007), PPRI (2008), </a:t>
            </a:r>
            <a:r>
              <a:rPr lang="fr-BE" sz="1000" dirty="0" err="1">
                <a:solidFill>
                  <a:schemeClr val="tx1"/>
                </a:solidFill>
              </a:rPr>
              <a:t>Zuidberg</a:t>
            </a:r>
            <a:r>
              <a:rPr lang="fr-BE" sz="1000" dirty="0">
                <a:solidFill>
                  <a:schemeClr val="tx1"/>
                </a:solidFill>
              </a:rPr>
              <a:t> (2010), Commission </a:t>
            </a:r>
            <a:r>
              <a:rPr lang="fr-BE" sz="1000" dirty="0" smtClean="0">
                <a:solidFill>
                  <a:schemeClr val="tx1"/>
                </a:solidFill>
              </a:rPr>
              <a:t>services (</a:t>
            </a:r>
            <a:r>
              <a:rPr lang="fr-BE" sz="1000" dirty="0">
                <a:solidFill>
                  <a:schemeClr val="tx1"/>
                </a:solidFill>
              </a:rPr>
              <a:t>DG ECFIN).</a:t>
            </a:r>
            <a:endParaRPr lang="en-GB" sz="1000" dirty="0">
              <a:solidFill>
                <a:schemeClr val="tx1"/>
              </a:solidFill>
            </a:endParaRPr>
          </a:p>
        </p:txBody>
      </p:sp>
    </p:spTree>
    <p:extLst>
      <p:ext uri="{BB962C8B-B14F-4D97-AF65-F5344CB8AC3E}">
        <p14:creationId xmlns:p14="http://schemas.microsoft.com/office/powerpoint/2010/main" val="27413856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2400" dirty="0"/>
              <a:t>Policies targeted at </a:t>
            </a:r>
            <a:r>
              <a:rPr lang="en-GB" sz="2400" dirty="0" smtClean="0"/>
              <a:t>distributors </a:t>
            </a:r>
            <a:br>
              <a:rPr lang="en-GB" sz="2400" dirty="0" smtClean="0"/>
            </a:br>
            <a:r>
              <a:rPr lang="en-GB" sz="2400" dirty="0" smtClean="0"/>
              <a:t>(wholesalers and pharmacists)</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31</a:t>
            </a:fld>
            <a:endParaRPr lang="en-GB"/>
          </a:p>
        </p:txBody>
      </p:sp>
      <p:sp>
        <p:nvSpPr>
          <p:cNvPr id="4" name="Content Placeholder 3"/>
          <p:cNvSpPr>
            <a:spLocks noGrp="1"/>
          </p:cNvSpPr>
          <p:nvPr>
            <p:ph idx="1"/>
          </p:nvPr>
        </p:nvSpPr>
        <p:spPr/>
        <p:txBody>
          <a:bodyPr/>
          <a:lstStyle/>
          <a:p>
            <a:pPr marL="0" indent="0">
              <a:buNone/>
            </a:pPr>
            <a:endParaRPr lang="en-GB" sz="1600" b="1" dirty="0" smtClean="0"/>
          </a:p>
          <a:p>
            <a:endParaRPr lang="en-GB" sz="1600" b="1" dirty="0" smtClean="0"/>
          </a:p>
          <a:p>
            <a:pPr marL="0" indent="0">
              <a:buNone/>
            </a:pPr>
            <a:r>
              <a:rPr lang="en-GB" sz="1600" b="1" dirty="0"/>
              <a:t>Generic substitution: </a:t>
            </a:r>
            <a:r>
              <a:rPr lang="en-GB" sz="1600" dirty="0"/>
              <a:t>Pharmacists may be induced or mandated to dispense the </a:t>
            </a:r>
            <a:r>
              <a:rPr lang="en-GB" sz="1600" dirty="0" smtClean="0"/>
              <a:t>cheapest bioequivalent </a:t>
            </a:r>
            <a:r>
              <a:rPr lang="en-GB" sz="1600" dirty="0"/>
              <a:t>medicine, which is often called "generic substitution". It is mandatory in 8</a:t>
            </a:r>
            <a:r>
              <a:rPr lang="en-GB" sz="1600" dirty="0" smtClean="0"/>
              <a:t>, indicative </a:t>
            </a:r>
            <a:r>
              <a:rPr lang="en-GB" sz="1600" dirty="0"/>
              <a:t>in 14 and disallowed in 7 EU Member States</a:t>
            </a:r>
            <a:r>
              <a:rPr lang="en-GB" sz="1600" dirty="0" smtClean="0"/>
              <a:t>.</a:t>
            </a:r>
          </a:p>
          <a:p>
            <a:pPr marL="0" indent="0">
              <a:buNone/>
            </a:pPr>
            <a:endParaRPr lang="en-GB" sz="1600" dirty="0"/>
          </a:p>
          <a:p>
            <a:pPr marL="0" indent="0">
              <a:buNone/>
            </a:pPr>
            <a:r>
              <a:rPr lang="en-GB" sz="1600" b="1" dirty="0"/>
              <a:t>Mark-ups: </a:t>
            </a:r>
            <a:r>
              <a:rPr lang="en-GB" sz="1600" dirty="0"/>
              <a:t>23 EU Member </a:t>
            </a:r>
            <a:r>
              <a:rPr lang="en-GB" sz="1600" dirty="0" smtClean="0"/>
              <a:t>States </a:t>
            </a:r>
            <a:r>
              <a:rPr lang="en-GB" sz="1600" dirty="0"/>
              <a:t>apply wholesalers' and all EU Member States </a:t>
            </a:r>
            <a:r>
              <a:rPr lang="en-GB" sz="1600" dirty="0" smtClean="0"/>
              <a:t>apply pharmacists </a:t>
            </a:r>
            <a:r>
              <a:rPr lang="en-GB" sz="1600" dirty="0"/>
              <a:t>mark-ups on the price of the pharmaceuticals as set by law. These can be linear</a:t>
            </a:r>
            <a:r>
              <a:rPr lang="en-GB" sz="1600" dirty="0" smtClean="0"/>
              <a:t>, regressive</a:t>
            </a:r>
            <a:r>
              <a:rPr lang="en-GB" sz="1600" dirty="0"/>
              <a:t>, a fixed-fee (NL) or fee-for-service (SI, the UK</a:t>
            </a:r>
            <a:r>
              <a:rPr lang="en-GB" sz="1600" dirty="0" smtClean="0"/>
              <a:t>).</a:t>
            </a:r>
          </a:p>
        </p:txBody>
      </p:sp>
      <p:sp>
        <p:nvSpPr>
          <p:cNvPr id="5" name="Rectangle 4"/>
          <p:cNvSpPr/>
          <p:nvPr/>
        </p:nvSpPr>
        <p:spPr>
          <a:xfrm>
            <a:off x="539552" y="6424876"/>
            <a:ext cx="7920880"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a:t>
            </a:r>
            <a:r>
              <a:rPr lang="fr-BE" sz="1000" dirty="0" err="1">
                <a:solidFill>
                  <a:schemeClr val="tx1"/>
                </a:solidFill>
              </a:rPr>
              <a:t>Espin</a:t>
            </a:r>
            <a:r>
              <a:rPr lang="fr-BE" sz="1000" dirty="0">
                <a:solidFill>
                  <a:schemeClr val="tx1"/>
                </a:solidFill>
              </a:rPr>
              <a:t>, J. and J. </a:t>
            </a:r>
            <a:r>
              <a:rPr lang="fr-BE" sz="1000" dirty="0" err="1">
                <a:solidFill>
                  <a:schemeClr val="tx1"/>
                </a:solidFill>
              </a:rPr>
              <a:t>Rovira</a:t>
            </a:r>
            <a:r>
              <a:rPr lang="fr-BE" sz="1000" dirty="0">
                <a:solidFill>
                  <a:schemeClr val="tx1"/>
                </a:solidFill>
              </a:rPr>
              <a:t> (2007), PPRI (2008), </a:t>
            </a:r>
            <a:r>
              <a:rPr lang="fr-BE" sz="1000" dirty="0" err="1">
                <a:solidFill>
                  <a:schemeClr val="tx1"/>
                </a:solidFill>
              </a:rPr>
              <a:t>Zuidberg</a:t>
            </a:r>
            <a:r>
              <a:rPr lang="fr-BE" sz="1000" dirty="0">
                <a:solidFill>
                  <a:schemeClr val="tx1"/>
                </a:solidFill>
              </a:rPr>
              <a:t> (2010), Commission </a:t>
            </a:r>
            <a:r>
              <a:rPr lang="fr-BE" sz="1000" dirty="0" smtClean="0">
                <a:solidFill>
                  <a:schemeClr val="tx1"/>
                </a:solidFill>
              </a:rPr>
              <a:t>services (</a:t>
            </a:r>
            <a:r>
              <a:rPr lang="fr-BE" sz="1000" dirty="0">
                <a:solidFill>
                  <a:schemeClr val="tx1"/>
                </a:solidFill>
              </a:rPr>
              <a:t>DG ECFIN).</a:t>
            </a:r>
            <a:endParaRPr lang="en-GB" sz="1000" dirty="0">
              <a:solidFill>
                <a:schemeClr val="tx1"/>
              </a:solidFill>
            </a:endParaRPr>
          </a:p>
        </p:txBody>
      </p:sp>
    </p:spTree>
    <p:extLst>
      <p:ext uri="{BB962C8B-B14F-4D97-AF65-F5344CB8AC3E}">
        <p14:creationId xmlns:p14="http://schemas.microsoft.com/office/powerpoint/2010/main" val="1317464129"/>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a:t>Policies targeted at </a:t>
            </a:r>
            <a:r>
              <a:rPr lang="en-GB" sz="2400" dirty="0" smtClean="0"/>
              <a:t>patients</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32</a:t>
            </a:fld>
            <a:endParaRPr lang="en-GB"/>
          </a:p>
        </p:txBody>
      </p:sp>
      <p:sp>
        <p:nvSpPr>
          <p:cNvPr id="4" name="Content Placeholder 3"/>
          <p:cNvSpPr>
            <a:spLocks noGrp="1"/>
          </p:cNvSpPr>
          <p:nvPr>
            <p:ph idx="1"/>
          </p:nvPr>
        </p:nvSpPr>
        <p:spPr/>
        <p:txBody>
          <a:bodyPr/>
          <a:lstStyle/>
          <a:p>
            <a:pPr marL="0" indent="0">
              <a:buNone/>
            </a:pPr>
            <a:endParaRPr lang="en-GB" sz="1600" b="1" dirty="0"/>
          </a:p>
          <a:p>
            <a:pPr marL="0" indent="0">
              <a:buNone/>
            </a:pPr>
            <a:r>
              <a:rPr lang="en-GB" sz="1600" b="1" dirty="0"/>
              <a:t>Information/education campaigns: </a:t>
            </a:r>
            <a:r>
              <a:rPr lang="en-GB" sz="1600" dirty="0"/>
              <a:t>Patients may be targeted by information </a:t>
            </a:r>
            <a:r>
              <a:rPr lang="en-GB" sz="1600" dirty="0" smtClean="0"/>
              <a:t>campaigns raising </a:t>
            </a:r>
            <a:r>
              <a:rPr lang="en-GB" sz="1600" dirty="0"/>
              <a:t>awareness of rational use of medicines, e.g. for antibiotics and generics</a:t>
            </a:r>
            <a:r>
              <a:rPr lang="en-GB" sz="1600" dirty="0" smtClean="0"/>
              <a:t>.</a:t>
            </a:r>
          </a:p>
          <a:p>
            <a:pPr marL="0" indent="0">
              <a:buNone/>
            </a:pPr>
            <a:endParaRPr lang="en-GB" sz="1600" dirty="0"/>
          </a:p>
          <a:p>
            <a:pPr marL="0" indent="0">
              <a:buNone/>
            </a:pPr>
            <a:r>
              <a:rPr lang="en-GB" sz="1600" b="1" dirty="0"/>
              <a:t>Co-payment: </a:t>
            </a:r>
            <a:r>
              <a:rPr lang="en-GB" sz="1600" dirty="0"/>
              <a:t>Most EU Member States have co-payment, applying </a:t>
            </a:r>
            <a:r>
              <a:rPr lang="en-GB" sz="1600" dirty="0" smtClean="0"/>
              <a:t>differentiated reimbursement </a:t>
            </a:r>
            <a:r>
              <a:rPr lang="en-GB" sz="1600" dirty="0"/>
              <a:t>rates, such as 100% reimbursement for essential, 80% for chronic and 60% </a:t>
            </a:r>
            <a:r>
              <a:rPr lang="en-GB" sz="1600" dirty="0" smtClean="0"/>
              <a:t>for other </a:t>
            </a:r>
            <a:r>
              <a:rPr lang="en-GB" sz="1600" dirty="0"/>
              <a:t>pharmaceuticals (AT, IT, DE, NL and UK have 100% reimbursement; prescription </a:t>
            </a:r>
            <a:r>
              <a:rPr lang="en-GB" sz="1600" dirty="0" smtClean="0"/>
              <a:t>fees may </a:t>
            </a:r>
            <a:r>
              <a:rPr lang="en-GB" sz="1600" dirty="0"/>
              <a:t>apply though). Often, vulnerable groups are protected from </a:t>
            </a:r>
            <a:r>
              <a:rPr lang="en-GB" sz="1600" dirty="0" smtClean="0"/>
              <a:t>excessive out-of-pocket payments </a:t>
            </a:r>
            <a:r>
              <a:rPr lang="en-GB" sz="1600" dirty="0"/>
              <a:t>through specific rules.</a:t>
            </a:r>
          </a:p>
        </p:txBody>
      </p:sp>
      <p:sp>
        <p:nvSpPr>
          <p:cNvPr id="5" name="Rectangle 4"/>
          <p:cNvSpPr/>
          <p:nvPr/>
        </p:nvSpPr>
        <p:spPr>
          <a:xfrm>
            <a:off x="539552" y="6424876"/>
            <a:ext cx="7920880"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a:t>
            </a:r>
            <a:r>
              <a:rPr lang="fr-BE" sz="1000" dirty="0" err="1">
                <a:solidFill>
                  <a:schemeClr val="tx1"/>
                </a:solidFill>
              </a:rPr>
              <a:t>Espin</a:t>
            </a:r>
            <a:r>
              <a:rPr lang="fr-BE" sz="1000" dirty="0">
                <a:solidFill>
                  <a:schemeClr val="tx1"/>
                </a:solidFill>
              </a:rPr>
              <a:t>, J. and J. </a:t>
            </a:r>
            <a:r>
              <a:rPr lang="fr-BE" sz="1000" dirty="0" err="1">
                <a:solidFill>
                  <a:schemeClr val="tx1"/>
                </a:solidFill>
              </a:rPr>
              <a:t>Rovira</a:t>
            </a:r>
            <a:r>
              <a:rPr lang="fr-BE" sz="1000" dirty="0">
                <a:solidFill>
                  <a:schemeClr val="tx1"/>
                </a:solidFill>
              </a:rPr>
              <a:t> (2007), PPRI (2008), </a:t>
            </a:r>
            <a:r>
              <a:rPr lang="fr-BE" sz="1000" dirty="0" err="1">
                <a:solidFill>
                  <a:schemeClr val="tx1"/>
                </a:solidFill>
              </a:rPr>
              <a:t>Zuidberg</a:t>
            </a:r>
            <a:r>
              <a:rPr lang="fr-BE" sz="1000" dirty="0">
                <a:solidFill>
                  <a:schemeClr val="tx1"/>
                </a:solidFill>
              </a:rPr>
              <a:t> (2010), Commission </a:t>
            </a:r>
            <a:r>
              <a:rPr lang="fr-BE" sz="1000" dirty="0" smtClean="0">
                <a:solidFill>
                  <a:schemeClr val="tx1"/>
                </a:solidFill>
              </a:rPr>
              <a:t>services (</a:t>
            </a:r>
            <a:r>
              <a:rPr lang="fr-BE" sz="1000" dirty="0">
                <a:solidFill>
                  <a:schemeClr val="tx1"/>
                </a:solidFill>
              </a:rPr>
              <a:t>DG ECFIN).</a:t>
            </a:r>
            <a:endParaRPr lang="en-GB" sz="1000" dirty="0">
              <a:solidFill>
                <a:schemeClr val="tx1"/>
              </a:solidFill>
            </a:endParaRPr>
          </a:p>
        </p:txBody>
      </p:sp>
    </p:spTree>
    <p:extLst>
      <p:ext uri="{BB962C8B-B14F-4D97-AF65-F5344CB8AC3E}">
        <p14:creationId xmlns:p14="http://schemas.microsoft.com/office/powerpoint/2010/main" val="20405750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268760"/>
            <a:ext cx="8229600" cy="936625"/>
          </a:xfrm>
        </p:spPr>
        <p:txBody>
          <a:bodyPr/>
          <a:lstStyle/>
          <a:p>
            <a:r>
              <a:rPr lang="en-GB" sz="2400" dirty="0"/>
              <a:t>Policies targeted at </a:t>
            </a:r>
            <a:r>
              <a:rPr lang="en-GB" sz="2400" dirty="0" smtClean="0"/>
              <a:t>physicians</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33</a:t>
            </a:fld>
            <a:endParaRPr lang="en-GB"/>
          </a:p>
        </p:txBody>
      </p:sp>
      <p:sp>
        <p:nvSpPr>
          <p:cNvPr id="4" name="Content Placeholder 3"/>
          <p:cNvSpPr>
            <a:spLocks noGrp="1"/>
          </p:cNvSpPr>
          <p:nvPr>
            <p:ph idx="1"/>
          </p:nvPr>
        </p:nvSpPr>
        <p:spPr>
          <a:xfrm>
            <a:off x="457200" y="2060848"/>
            <a:ext cx="8229600" cy="3633788"/>
          </a:xfrm>
        </p:spPr>
        <p:txBody>
          <a:bodyPr/>
          <a:lstStyle/>
          <a:p>
            <a:pPr marL="0" indent="0">
              <a:buNone/>
            </a:pPr>
            <a:r>
              <a:rPr lang="en-GB" sz="1400" b="1" dirty="0" smtClean="0"/>
              <a:t>Monitoring </a:t>
            </a:r>
            <a:r>
              <a:rPr lang="en-GB" sz="1400" b="1" dirty="0"/>
              <a:t>of prescribing behaviour: </a:t>
            </a:r>
            <a:r>
              <a:rPr lang="en-GB" sz="1400" dirty="0"/>
              <a:t>At least 22 EU Member States monitor </a:t>
            </a:r>
            <a:r>
              <a:rPr lang="en-GB" sz="1400" dirty="0" smtClean="0"/>
              <a:t>prescription behaviour </a:t>
            </a:r>
            <a:r>
              <a:rPr lang="en-GB" sz="1400" dirty="0"/>
              <a:t>to some extent, e.g. by using electronic prescriptions.</a:t>
            </a:r>
          </a:p>
          <a:p>
            <a:pPr marL="0" indent="0">
              <a:buNone/>
            </a:pPr>
            <a:r>
              <a:rPr lang="en-GB" sz="1400" b="1" dirty="0"/>
              <a:t>Clinical practices/prescription guidelines</a:t>
            </a:r>
            <a:r>
              <a:rPr lang="en-GB" sz="1400" dirty="0"/>
              <a:t>: Most EU Member States have indicative, </a:t>
            </a:r>
            <a:r>
              <a:rPr lang="en-GB" sz="1400" dirty="0" smtClean="0"/>
              <a:t>nonbinding prescription </a:t>
            </a:r>
            <a:r>
              <a:rPr lang="en-GB" sz="1400" dirty="0"/>
              <a:t>guidelines for physicians. In few countries, physicians must prescribe </a:t>
            </a:r>
            <a:r>
              <a:rPr lang="en-GB" sz="1400" dirty="0" smtClean="0"/>
              <a:t>by the </a:t>
            </a:r>
            <a:r>
              <a:rPr lang="en-GB" sz="1400" dirty="0"/>
              <a:t>international-non-proprietary-name (INN) instead of the medicine name. INN </a:t>
            </a:r>
            <a:r>
              <a:rPr lang="en-GB" sz="1400" dirty="0" smtClean="0"/>
              <a:t>is mandatory </a:t>
            </a:r>
            <a:r>
              <a:rPr lang="en-GB" sz="1400" dirty="0"/>
              <a:t>in five, indicative in 18 and disallowed in four EU Member States.</a:t>
            </a:r>
          </a:p>
          <a:p>
            <a:pPr marL="0" indent="0">
              <a:buNone/>
            </a:pPr>
            <a:r>
              <a:rPr lang="en-GB" sz="1400" b="1" dirty="0"/>
              <a:t>Pharmaceutical budgets: </a:t>
            </a:r>
            <a:r>
              <a:rPr lang="en-GB" sz="1400" dirty="0"/>
              <a:t>A maximum pharmaceutical budget may be defined per period</a:t>
            </a:r>
            <a:r>
              <a:rPr lang="en-GB" sz="1400" dirty="0" smtClean="0"/>
              <a:t>, region</a:t>
            </a:r>
            <a:r>
              <a:rPr lang="en-GB" sz="1400" dirty="0"/>
              <a:t>, field of specialty and physician (at least 9 EU Member States).</a:t>
            </a:r>
          </a:p>
          <a:p>
            <a:pPr marL="0" indent="0">
              <a:buNone/>
            </a:pPr>
            <a:r>
              <a:rPr lang="en-GB" sz="1400" b="1" dirty="0"/>
              <a:t>Prescription quotas: </a:t>
            </a:r>
            <a:r>
              <a:rPr lang="en-GB" sz="1400" dirty="0"/>
              <a:t>These may define a target of the percentage of generics to be </a:t>
            </a:r>
            <a:r>
              <a:rPr lang="en-GB" sz="1400" dirty="0" smtClean="0"/>
              <a:t>prescribed by </a:t>
            </a:r>
            <a:r>
              <a:rPr lang="en-GB" sz="1400" dirty="0"/>
              <a:t>each physician or may target the average cost of prescriptions (at least 6 EU </a:t>
            </a:r>
            <a:r>
              <a:rPr lang="en-GB" sz="1400" dirty="0" smtClean="0"/>
              <a:t>Member States</a:t>
            </a:r>
            <a:r>
              <a:rPr lang="en-GB" sz="1400" dirty="0"/>
              <a:t>).</a:t>
            </a:r>
          </a:p>
          <a:p>
            <a:pPr marL="0" indent="0">
              <a:buNone/>
            </a:pPr>
            <a:r>
              <a:rPr lang="en-GB" sz="1400" b="1" dirty="0"/>
              <a:t>Financial incentives: </a:t>
            </a:r>
            <a:r>
              <a:rPr lang="en-GB" sz="1400" dirty="0"/>
              <a:t>Physicians may be incentivised or punished financially by following </a:t>
            </a:r>
            <a:r>
              <a:rPr lang="en-GB" sz="1400" dirty="0" smtClean="0"/>
              <a:t>or ignoring </a:t>
            </a:r>
            <a:r>
              <a:rPr lang="en-GB" sz="1400" dirty="0"/>
              <a:t>prescription guidelines, quotas and budgets (at least 11 EU Member States).</a:t>
            </a:r>
          </a:p>
          <a:p>
            <a:pPr marL="0" indent="0">
              <a:buNone/>
            </a:pPr>
            <a:r>
              <a:rPr lang="en-GB" sz="1400" b="1" dirty="0"/>
              <a:t>Education and information: </a:t>
            </a:r>
            <a:r>
              <a:rPr lang="en-GB" sz="1400" dirty="0"/>
              <a:t>Physicians may receive prescribing advice, IT decision </a:t>
            </a:r>
            <a:r>
              <a:rPr lang="en-GB" sz="1400" dirty="0" smtClean="0"/>
              <a:t>support etc</a:t>
            </a:r>
            <a:r>
              <a:rPr lang="en-GB" sz="1400" dirty="0"/>
              <a:t>. This is the case in most EU Member States</a:t>
            </a:r>
            <a:r>
              <a:rPr lang="en-GB" sz="1400" dirty="0" smtClean="0"/>
              <a:t>.</a:t>
            </a:r>
            <a:endParaRPr lang="en-GB" sz="1400" dirty="0"/>
          </a:p>
        </p:txBody>
      </p:sp>
      <p:sp>
        <p:nvSpPr>
          <p:cNvPr id="5" name="Rectangle 4"/>
          <p:cNvSpPr/>
          <p:nvPr/>
        </p:nvSpPr>
        <p:spPr>
          <a:xfrm>
            <a:off x="539552" y="6424876"/>
            <a:ext cx="7920880"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a:t>
            </a:r>
            <a:r>
              <a:rPr lang="fr-BE" sz="1000" dirty="0" err="1">
                <a:solidFill>
                  <a:schemeClr val="tx1"/>
                </a:solidFill>
              </a:rPr>
              <a:t>Espin</a:t>
            </a:r>
            <a:r>
              <a:rPr lang="fr-BE" sz="1000" dirty="0">
                <a:solidFill>
                  <a:schemeClr val="tx1"/>
                </a:solidFill>
              </a:rPr>
              <a:t>, J. and J. </a:t>
            </a:r>
            <a:r>
              <a:rPr lang="fr-BE" sz="1000" dirty="0" err="1">
                <a:solidFill>
                  <a:schemeClr val="tx1"/>
                </a:solidFill>
              </a:rPr>
              <a:t>Rovira</a:t>
            </a:r>
            <a:r>
              <a:rPr lang="fr-BE" sz="1000" dirty="0">
                <a:solidFill>
                  <a:schemeClr val="tx1"/>
                </a:solidFill>
              </a:rPr>
              <a:t> (2007), PPRI (2008), </a:t>
            </a:r>
            <a:r>
              <a:rPr lang="fr-BE" sz="1000" dirty="0" err="1">
                <a:solidFill>
                  <a:schemeClr val="tx1"/>
                </a:solidFill>
              </a:rPr>
              <a:t>Zuidberg</a:t>
            </a:r>
            <a:r>
              <a:rPr lang="fr-BE" sz="1000" dirty="0">
                <a:solidFill>
                  <a:schemeClr val="tx1"/>
                </a:solidFill>
              </a:rPr>
              <a:t> (2010), Commission </a:t>
            </a:r>
            <a:r>
              <a:rPr lang="fr-BE" sz="1000" dirty="0" smtClean="0">
                <a:solidFill>
                  <a:schemeClr val="tx1"/>
                </a:solidFill>
              </a:rPr>
              <a:t>services (</a:t>
            </a:r>
            <a:r>
              <a:rPr lang="fr-BE" sz="1000" dirty="0">
                <a:solidFill>
                  <a:schemeClr val="tx1"/>
                </a:solidFill>
              </a:rPr>
              <a:t>DG ECFIN).</a:t>
            </a:r>
            <a:endParaRPr lang="en-GB" sz="1000" dirty="0">
              <a:solidFill>
                <a:schemeClr val="tx1"/>
              </a:solidFill>
            </a:endParaRPr>
          </a:p>
        </p:txBody>
      </p:sp>
    </p:spTree>
    <p:extLst>
      <p:ext uri="{BB962C8B-B14F-4D97-AF65-F5344CB8AC3E}">
        <p14:creationId xmlns:p14="http://schemas.microsoft.com/office/powerpoint/2010/main" val="131746412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268760"/>
            <a:ext cx="8229600" cy="936625"/>
          </a:xfrm>
        </p:spPr>
        <p:txBody>
          <a:bodyPr/>
          <a:lstStyle/>
          <a:p>
            <a:r>
              <a:rPr lang="en-GB" sz="2400" dirty="0" smtClean="0"/>
              <a:t>Example of a policy tailored at physicians (FR)</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34</a:t>
            </a:fld>
            <a:endParaRPr lang="en-GB"/>
          </a:p>
        </p:txBody>
      </p:sp>
      <p:sp>
        <p:nvSpPr>
          <p:cNvPr id="4" name="Content Placeholder 3"/>
          <p:cNvSpPr>
            <a:spLocks noGrp="1"/>
          </p:cNvSpPr>
          <p:nvPr>
            <p:ph idx="1"/>
          </p:nvPr>
        </p:nvSpPr>
        <p:spPr>
          <a:xfrm>
            <a:off x="457200" y="2060848"/>
            <a:ext cx="8229600" cy="3633788"/>
          </a:xfrm>
        </p:spPr>
        <p:txBody>
          <a:bodyPr/>
          <a:lstStyle/>
          <a:p>
            <a:pPr marL="0" indent="0">
              <a:buNone/>
            </a:pPr>
            <a:r>
              <a:rPr lang="en-GB" sz="1400" b="1" dirty="0" smtClean="0"/>
              <a:t>Set up in July 2009 of CAPI (</a:t>
            </a:r>
            <a:r>
              <a:rPr lang="en-GB" sz="1400" b="1" i="1" dirty="0" err="1" smtClean="0"/>
              <a:t>Contrat</a:t>
            </a:r>
            <a:r>
              <a:rPr lang="en-GB" sz="1400" b="1" i="1" dirty="0" smtClean="0"/>
              <a:t> </a:t>
            </a:r>
            <a:r>
              <a:rPr lang="en-GB" sz="1400" b="1" i="1" dirty="0" err="1" smtClean="0"/>
              <a:t>d'Amélioration</a:t>
            </a:r>
            <a:r>
              <a:rPr lang="en-GB" sz="1400" b="1" i="1" dirty="0" smtClean="0"/>
              <a:t> des </a:t>
            </a:r>
            <a:r>
              <a:rPr lang="en-GB" sz="1400" b="1" i="1" dirty="0" err="1" smtClean="0"/>
              <a:t>Pratiques</a:t>
            </a:r>
            <a:r>
              <a:rPr lang="en-GB" sz="1400" b="1" i="1" dirty="0" smtClean="0"/>
              <a:t> </a:t>
            </a:r>
            <a:r>
              <a:rPr lang="en-GB" sz="1400" b="1" i="1" dirty="0" err="1" smtClean="0"/>
              <a:t>Individuelles</a:t>
            </a:r>
            <a:r>
              <a:rPr lang="en-GB" sz="1400" b="1" dirty="0" smtClean="0"/>
              <a:t>, </a:t>
            </a:r>
            <a:r>
              <a:rPr lang="en-GB" sz="1400" dirty="0" smtClean="0"/>
              <a:t>Contract for Improvement of Individual Practices) on a voluntary basis</a:t>
            </a:r>
            <a:r>
              <a:rPr lang="en-GB" sz="1400" b="1" dirty="0" smtClean="0"/>
              <a:t>.</a:t>
            </a:r>
          </a:p>
          <a:p>
            <a:pPr marL="0" indent="0">
              <a:buNone/>
            </a:pPr>
            <a:endParaRPr lang="en-GB" sz="1400" b="1" dirty="0"/>
          </a:p>
          <a:p>
            <a:pPr marL="0" indent="0">
              <a:buNone/>
            </a:pPr>
            <a:r>
              <a:rPr lang="en-GB" sz="1400" b="1" dirty="0" smtClean="0"/>
              <a:t>CAPI provided incentives for physicians: </a:t>
            </a:r>
            <a:r>
              <a:rPr lang="en-GB" sz="1400" dirty="0" smtClean="0"/>
              <a:t>three-year contract with financial incentives for optimisation of prescription practices and detection of some chronic diseases such as diabetes.</a:t>
            </a:r>
            <a:endParaRPr lang="en-GB" sz="1400" dirty="0"/>
          </a:p>
          <a:p>
            <a:pPr marL="0" indent="0">
              <a:buNone/>
            </a:pPr>
            <a:r>
              <a:rPr lang="en-GB" sz="1400" b="1" dirty="0" smtClean="0"/>
              <a:t>16,000 physicians signed a CAPI between July 2009 and July 2011., </a:t>
            </a:r>
            <a:r>
              <a:rPr lang="en-GB" sz="1400" b="1" dirty="0" err="1" smtClean="0"/>
              <a:t>ie</a:t>
            </a:r>
            <a:r>
              <a:rPr lang="en-GB" sz="1400" b="1" dirty="0" smtClean="0"/>
              <a:t> 30% of the total eligible population</a:t>
            </a:r>
          </a:p>
          <a:p>
            <a:pPr marL="0" indent="0">
              <a:buNone/>
            </a:pPr>
            <a:endParaRPr lang="en-GB" sz="1400" b="1" dirty="0"/>
          </a:p>
          <a:p>
            <a:pPr marL="0" indent="0">
              <a:buNone/>
            </a:pPr>
            <a:r>
              <a:rPr lang="en-GB" sz="1400" b="1" dirty="0" smtClean="0"/>
              <a:t>70% of physicians got an incentive of 3,000 € on average for their efforts.</a:t>
            </a:r>
          </a:p>
          <a:p>
            <a:pPr marL="0" indent="0">
              <a:buNone/>
            </a:pPr>
            <a:endParaRPr lang="fr-BE" sz="1400" b="1" dirty="0"/>
          </a:p>
          <a:p>
            <a:pPr marL="0" indent="0">
              <a:buNone/>
            </a:pPr>
            <a:r>
              <a:rPr lang="fr-BE" sz="1400" b="1" dirty="0" smtClean="0"/>
              <a:t>CAPI set the </a:t>
            </a:r>
            <a:r>
              <a:rPr lang="fr-BE" sz="1400" b="1" dirty="0" err="1" smtClean="0"/>
              <a:t>framework</a:t>
            </a:r>
            <a:r>
              <a:rPr lang="fr-BE" sz="1400" b="1" dirty="0" smtClean="0"/>
              <a:t> for a </a:t>
            </a:r>
            <a:r>
              <a:rPr lang="fr-BE" sz="1400" b="1" dirty="0" err="1" smtClean="0"/>
              <a:t>generalisation</a:t>
            </a:r>
            <a:r>
              <a:rPr lang="fr-BE" sz="1400" b="1" dirty="0" smtClean="0"/>
              <a:t> of performance </a:t>
            </a:r>
            <a:r>
              <a:rPr lang="fr-BE" sz="1400" b="1" dirty="0" err="1" smtClean="0"/>
              <a:t>incentives</a:t>
            </a:r>
            <a:r>
              <a:rPr lang="fr-BE" sz="1400" b="1" dirty="0" smtClean="0"/>
              <a:t> for all </a:t>
            </a:r>
            <a:r>
              <a:rPr lang="fr-BE" sz="1400" b="1" dirty="0" err="1" smtClean="0"/>
              <a:t>physicians</a:t>
            </a:r>
            <a:r>
              <a:rPr lang="fr-BE" sz="1400" b="1" dirty="0" smtClean="0"/>
              <a:t> </a:t>
            </a:r>
            <a:r>
              <a:rPr lang="fr-BE" sz="1400" b="1" dirty="0" err="1" smtClean="0"/>
              <a:t>after</a:t>
            </a:r>
            <a:r>
              <a:rPr lang="fr-BE" sz="1400" b="1" dirty="0" smtClean="0"/>
              <a:t> 2012. </a:t>
            </a:r>
            <a:endParaRPr lang="en-GB" sz="1400" b="1" dirty="0" smtClean="0"/>
          </a:p>
          <a:p>
            <a:pPr marL="0" indent="0">
              <a:buNone/>
            </a:pPr>
            <a:endParaRPr lang="en-GB" sz="1400" b="1" dirty="0"/>
          </a:p>
        </p:txBody>
      </p:sp>
    </p:spTree>
    <p:extLst>
      <p:ext uri="{BB962C8B-B14F-4D97-AF65-F5344CB8AC3E}">
        <p14:creationId xmlns:p14="http://schemas.microsoft.com/office/powerpoint/2010/main" val="356561710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648593"/>
          </a:xfrm>
        </p:spPr>
        <p:txBody>
          <a:bodyPr/>
          <a:lstStyle/>
          <a:p>
            <a:pPr algn="ctr"/>
            <a:r>
              <a:rPr lang="en-GB" sz="1800" dirty="0"/>
              <a:t>Price level index for pharmaceutical products in 2005, EU25=100</a:t>
            </a:r>
            <a:endParaRPr lang="en-GB" sz="36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35</a:t>
            </a:fld>
            <a:endParaRPr lang="en-GB" dirty="0"/>
          </a:p>
        </p:txBody>
      </p:sp>
      <p:sp>
        <p:nvSpPr>
          <p:cNvPr id="9" name="Rectangle 8"/>
          <p:cNvSpPr/>
          <p:nvPr/>
        </p:nvSpPr>
        <p:spPr>
          <a:xfrm>
            <a:off x="2274112" y="6415332"/>
            <a:ext cx="4572000" cy="246221"/>
          </a:xfrm>
          <a:prstGeom prst="rect">
            <a:avLst/>
          </a:prstGeom>
        </p:spPr>
        <p:txBody>
          <a:bodyPr>
            <a:spAutoFit/>
          </a:bodyPr>
          <a:lstStyle/>
          <a:p>
            <a:pPr algn="ctr"/>
            <a:r>
              <a:rPr lang="en-GB" sz="1000" i="1" dirty="0">
                <a:solidFill>
                  <a:schemeClr val="tx1"/>
                </a:solidFill>
              </a:rPr>
              <a:t>Source</a:t>
            </a:r>
            <a:r>
              <a:rPr lang="en-GB" sz="1000" dirty="0">
                <a:solidFill>
                  <a:schemeClr val="tx1"/>
                </a:solidFill>
              </a:rPr>
              <a:t>:  </a:t>
            </a:r>
            <a:r>
              <a:rPr lang="fr-BE" sz="1000" dirty="0">
                <a:solidFill>
                  <a:schemeClr val="tx1"/>
                </a:solidFill>
              </a:rPr>
              <a:t>Eurostat (2007); Commission services (DG ECFIN)</a:t>
            </a:r>
            <a:endParaRPr lang="en-GB" sz="1000" dirty="0">
              <a:solidFill>
                <a:schemeClr val="tx1"/>
              </a:solidFill>
            </a:endParaRPr>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27216" t="36666" r="25114" b="21515"/>
          <a:stretch/>
        </p:blipFill>
        <p:spPr bwMode="auto">
          <a:xfrm>
            <a:off x="752230" y="2467624"/>
            <a:ext cx="7639539" cy="376968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62158336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648593"/>
          </a:xfrm>
        </p:spPr>
        <p:txBody>
          <a:bodyPr/>
          <a:lstStyle/>
          <a:p>
            <a:pPr algn="ctr"/>
            <a:r>
              <a:rPr lang="en-GB" sz="1800" dirty="0"/>
              <a:t>Potential savings by increasing the volume of generics to 80% of </a:t>
            </a:r>
            <a:r>
              <a:rPr lang="en-GB" sz="1800" dirty="0" smtClean="0"/>
              <a:t>market share</a:t>
            </a:r>
            <a:r>
              <a:rPr lang="en-GB" sz="1800" dirty="0"/>
              <a:t>, in million Euro and % of public pharmaceutical expenditure in 2009</a:t>
            </a:r>
            <a:endParaRPr lang="en-GB" sz="36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36</a:t>
            </a:fld>
            <a:endParaRPr lang="en-GB" dirty="0"/>
          </a:p>
        </p:txBody>
      </p:sp>
      <p:sp>
        <p:nvSpPr>
          <p:cNvPr id="9" name="Rectangle 8"/>
          <p:cNvSpPr/>
          <p:nvPr/>
        </p:nvSpPr>
        <p:spPr>
          <a:xfrm>
            <a:off x="1758664" y="6424876"/>
            <a:ext cx="5618224"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a:t>
            </a:r>
            <a:r>
              <a:rPr lang="fr-BE" sz="1000" dirty="0">
                <a:solidFill>
                  <a:schemeClr val="tx1"/>
                </a:solidFill>
              </a:rPr>
              <a:t>IMS (2010), EGA (2011), Commission services (DG ECFIN).</a:t>
            </a:r>
            <a:endParaRPr lang="en-GB" sz="1000" dirty="0">
              <a:solidFill>
                <a:schemeClr val="tx1"/>
              </a:solidFill>
            </a:endParaRPr>
          </a:p>
        </p:txBody>
      </p:sp>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30682" t="29395" r="28864" b="14242"/>
          <a:stretch/>
        </p:blipFill>
        <p:spPr bwMode="auto">
          <a:xfrm>
            <a:off x="2123728" y="2398598"/>
            <a:ext cx="4898144" cy="38387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Rectangle 6"/>
          <p:cNvSpPr/>
          <p:nvPr/>
        </p:nvSpPr>
        <p:spPr>
          <a:xfrm>
            <a:off x="899592" y="6237312"/>
            <a:ext cx="7344816" cy="246221"/>
          </a:xfrm>
          <a:prstGeom prst="rect">
            <a:avLst/>
          </a:prstGeom>
        </p:spPr>
        <p:txBody>
          <a:bodyPr wrap="square">
            <a:spAutoFit/>
          </a:bodyPr>
          <a:lstStyle/>
          <a:p>
            <a:r>
              <a:rPr lang="en-GB" sz="1000" dirty="0">
                <a:solidFill>
                  <a:schemeClr val="tx1"/>
                </a:solidFill>
              </a:rPr>
              <a:t>Note: In the right graph, expenditure for the EU is divided by 10. Cyprus: public sector only.</a:t>
            </a:r>
            <a:endParaRPr lang="en-GB" sz="1000" dirty="0"/>
          </a:p>
        </p:txBody>
      </p:sp>
    </p:spTree>
    <p:extLst>
      <p:ext uri="{BB962C8B-B14F-4D97-AF65-F5344CB8AC3E}">
        <p14:creationId xmlns:p14="http://schemas.microsoft.com/office/powerpoint/2010/main" val="68657113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sz="2400" dirty="0" smtClean="0"/>
              <a:t>Sources exploited in this document:</a:t>
            </a:r>
            <a:endParaRPr lang="en-GB" sz="24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37</a:t>
            </a:fld>
            <a:endParaRPr lang="en-GB"/>
          </a:p>
        </p:txBody>
      </p:sp>
      <p:sp>
        <p:nvSpPr>
          <p:cNvPr id="4" name="Content Placeholder 3"/>
          <p:cNvSpPr>
            <a:spLocks noGrp="1"/>
          </p:cNvSpPr>
          <p:nvPr>
            <p:ph idx="1"/>
          </p:nvPr>
        </p:nvSpPr>
        <p:spPr/>
        <p:txBody>
          <a:bodyPr/>
          <a:lstStyle/>
          <a:p>
            <a:pPr marL="0" indent="0">
              <a:buNone/>
            </a:pPr>
            <a:endParaRPr lang="en-GB" sz="1600" b="1" dirty="0"/>
          </a:p>
          <a:p>
            <a:pPr marL="0" indent="0">
              <a:buNone/>
            </a:pPr>
            <a:endParaRPr lang="en-GB" sz="1600" dirty="0"/>
          </a:p>
          <a:p>
            <a:pPr marL="0" indent="0">
              <a:buNone/>
            </a:pPr>
            <a:r>
              <a:rPr lang="en-GB" sz="1600" dirty="0" smtClean="0"/>
              <a:t>"Cost </a:t>
            </a:r>
            <a:r>
              <a:rPr lang="en-GB" sz="1600" dirty="0" err="1" smtClean="0"/>
              <a:t>Containement</a:t>
            </a:r>
            <a:r>
              <a:rPr lang="en-GB" sz="1600" dirty="0" smtClean="0"/>
              <a:t> Policies on Hospital Expenditure in the European Union", Christoph SCHWIERZ, to be published in 2016</a:t>
            </a:r>
          </a:p>
          <a:p>
            <a:pPr marL="0" indent="0">
              <a:buNone/>
            </a:pPr>
            <a:endParaRPr lang="fr-BE" sz="1600" b="1" dirty="0"/>
          </a:p>
          <a:p>
            <a:pPr marL="0" indent="0">
              <a:buNone/>
            </a:pPr>
            <a:r>
              <a:rPr lang="fr-BE" altLang="en-US" sz="1600" dirty="0" smtClean="0"/>
              <a:t>"</a:t>
            </a:r>
            <a:r>
              <a:rPr lang="en-GB" sz="1600" dirty="0"/>
              <a:t>Cost containment policies in public pharmaceutical spending in the European Union", Giuseppe CARONE, Ana XAVIER and Christoph SCHWIERZ, European Commission, DG ECFIN (</a:t>
            </a:r>
            <a:r>
              <a:rPr lang="en-GB" sz="1600" dirty="0" smtClean="0"/>
              <a:t>2013)</a:t>
            </a:r>
          </a:p>
          <a:p>
            <a:pPr marL="0" indent="0">
              <a:buNone/>
            </a:pPr>
            <a:endParaRPr lang="fr-BE" sz="1600" dirty="0"/>
          </a:p>
          <a:p>
            <a:pPr marL="0" indent="0">
              <a:buNone/>
            </a:pPr>
            <a:endParaRPr lang="en-GB" sz="1600" dirty="0"/>
          </a:p>
        </p:txBody>
      </p:sp>
    </p:spTree>
    <p:extLst>
      <p:ext uri="{BB962C8B-B14F-4D97-AF65-F5344CB8AC3E}">
        <p14:creationId xmlns:p14="http://schemas.microsoft.com/office/powerpoint/2010/main" val="119424966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8313" y="1556271"/>
            <a:ext cx="8229600" cy="648593"/>
          </a:xfrm>
        </p:spPr>
        <p:txBody>
          <a:bodyPr/>
          <a:lstStyle/>
          <a:p>
            <a:pPr algn="ctr"/>
            <a:r>
              <a:rPr lang="en-GB" sz="1800" dirty="0"/>
              <a:t>Distribution of public health expenditure by areas in the EU, 2003 to </a:t>
            </a:r>
            <a:r>
              <a:rPr lang="en-GB" sz="1800" dirty="0" smtClean="0"/>
              <a:t>2013</a:t>
            </a:r>
            <a:endParaRPr lang="en-GB" sz="36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4</a:t>
            </a:fld>
            <a:endParaRPr lang="en-GB" dirty="0"/>
          </a:p>
        </p:txBody>
      </p:sp>
      <p:sp>
        <p:nvSpPr>
          <p:cNvPr id="4" name="Content Placeholder 3"/>
          <p:cNvSpPr>
            <a:spLocks noGrp="1"/>
          </p:cNvSpPr>
          <p:nvPr>
            <p:ph idx="1"/>
          </p:nvPr>
        </p:nvSpPr>
        <p:spPr>
          <a:xfrm>
            <a:off x="457200" y="2099468"/>
            <a:ext cx="8229600" cy="3633788"/>
          </a:xfrm>
        </p:spPr>
        <p:txBody>
          <a:bodyPr/>
          <a:lstStyle/>
          <a:p>
            <a:pPr>
              <a:lnSpc>
                <a:spcPct val="115000"/>
              </a:lnSpc>
              <a:spcBef>
                <a:spcPts val="1200"/>
              </a:spcBef>
              <a:spcAft>
                <a:spcPts val="1000"/>
              </a:spcAft>
            </a:pPr>
            <a:endParaRPr lang="en-GB" dirty="0">
              <a:latin typeface="Calibri"/>
              <a:ea typeface="Calibri"/>
              <a:cs typeface="Times New Roman"/>
            </a:endParaRPr>
          </a:p>
          <a:p>
            <a:endParaRPr lang="en-GB" dirty="0"/>
          </a:p>
        </p:txBody>
      </p:sp>
      <p:pic>
        <p:nvPicPr>
          <p:cNvPr id="102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105568" y="2146402"/>
            <a:ext cx="6925054" cy="379047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Rectangle 4"/>
          <p:cNvSpPr/>
          <p:nvPr/>
        </p:nvSpPr>
        <p:spPr>
          <a:xfrm>
            <a:off x="1105568" y="6264741"/>
            <a:ext cx="6925054" cy="246221"/>
          </a:xfrm>
          <a:prstGeom prst="rect">
            <a:avLst/>
          </a:prstGeom>
        </p:spPr>
        <p:txBody>
          <a:bodyPr wrap="square">
            <a:spAutoFit/>
          </a:bodyPr>
          <a:lstStyle/>
          <a:p>
            <a:pPr algn="ctr"/>
            <a:r>
              <a:rPr lang="en-GB" sz="1000" i="1" dirty="0">
                <a:solidFill>
                  <a:schemeClr val="tx1"/>
                </a:solidFill>
              </a:rPr>
              <a:t>Source</a:t>
            </a:r>
            <a:r>
              <a:rPr lang="en-GB" sz="1000" dirty="0">
                <a:solidFill>
                  <a:schemeClr val="tx1"/>
                </a:solidFill>
              </a:rPr>
              <a:t>:  </a:t>
            </a:r>
            <a:r>
              <a:rPr lang="en-GB" sz="1000" dirty="0" smtClean="0">
                <a:solidFill>
                  <a:schemeClr val="tx1"/>
                </a:solidFill>
              </a:rPr>
              <a:t>DG ECFIN (2016) </a:t>
            </a:r>
            <a:r>
              <a:rPr lang="en-GB" sz="1000" dirty="0">
                <a:solidFill>
                  <a:schemeClr val="tx1"/>
                </a:solidFill>
              </a:rPr>
              <a:t>calculation based on Eurostat, OECD and WHO health data.</a:t>
            </a:r>
          </a:p>
        </p:txBody>
      </p:sp>
    </p:spTree>
    <p:extLst>
      <p:ext uri="{BB962C8B-B14F-4D97-AF65-F5344CB8AC3E}">
        <p14:creationId xmlns:p14="http://schemas.microsoft.com/office/powerpoint/2010/main" val="363436031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11560" y="1556271"/>
            <a:ext cx="7848872" cy="648593"/>
          </a:xfrm>
        </p:spPr>
        <p:txBody>
          <a:bodyPr/>
          <a:lstStyle/>
          <a:p>
            <a:pPr algn="ctr"/>
            <a:r>
              <a:rPr lang="en-GB" sz="1800" dirty="0"/>
              <a:t>Evolution of public health expenditure by main areas </a:t>
            </a:r>
            <a:r>
              <a:rPr lang="en-GB" sz="1800" dirty="0" smtClean="0"/>
              <a:t/>
            </a:r>
            <a:br>
              <a:rPr lang="en-GB" sz="1800" dirty="0" smtClean="0"/>
            </a:br>
            <a:r>
              <a:rPr lang="en-GB" sz="1800" dirty="0" smtClean="0"/>
              <a:t>(</a:t>
            </a:r>
            <a:r>
              <a:rPr lang="en-GB" sz="1800" dirty="0"/>
              <a:t>2003 = 100) in the EU, 2003-2013</a:t>
            </a:r>
            <a:endParaRPr lang="en-GB" sz="36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5</a:t>
            </a:fld>
            <a:endParaRPr lang="en-GB" dirty="0"/>
          </a:p>
        </p:txBody>
      </p:sp>
      <p:sp>
        <p:nvSpPr>
          <p:cNvPr id="4" name="Rectangle 4"/>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1027"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681632" y="2211362"/>
            <a:ext cx="5773663" cy="3665910"/>
          </a:xfrm>
          <a:prstGeom prst="rect">
            <a:avLst/>
          </a:prstGeom>
          <a:noFill/>
          <a:extLst>
            <a:ext uri="{909E8E84-426E-40DD-AFC4-6F175D3DCCD1}">
              <a14:hiddenFill xmlns:a14="http://schemas.microsoft.com/office/drawing/2010/main">
                <a:solidFill>
                  <a:srgbClr val="FFFFFF"/>
                </a:solidFill>
              </a14:hiddenFill>
            </a:ext>
          </a:extLst>
        </p:spPr>
      </p:pic>
      <p:sp>
        <p:nvSpPr>
          <p:cNvPr id="14" name="Rectangle 13"/>
          <p:cNvSpPr/>
          <p:nvPr/>
        </p:nvSpPr>
        <p:spPr>
          <a:xfrm>
            <a:off x="2287840" y="6411472"/>
            <a:ext cx="4572000" cy="246221"/>
          </a:xfrm>
          <a:prstGeom prst="rect">
            <a:avLst/>
          </a:prstGeom>
        </p:spPr>
        <p:txBody>
          <a:bodyPr>
            <a:spAutoFit/>
          </a:bodyPr>
          <a:lstStyle/>
          <a:p>
            <a:pPr algn="ctr"/>
            <a:r>
              <a:rPr lang="en-GB" sz="1000" i="1" dirty="0">
                <a:solidFill>
                  <a:schemeClr val="tx1"/>
                </a:solidFill>
              </a:rPr>
              <a:t>Source</a:t>
            </a:r>
            <a:r>
              <a:rPr lang="en-GB" sz="1000" dirty="0">
                <a:solidFill>
                  <a:schemeClr val="tx1"/>
                </a:solidFill>
              </a:rPr>
              <a:t>:  </a:t>
            </a:r>
            <a:r>
              <a:rPr lang="en-GB" sz="1000" dirty="0" smtClean="0">
                <a:solidFill>
                  <a:schemeClr val="tx1"/>
                </a:solidFill>
              </a:rPr>
              <a:t>Eurostat, DG ECFIN (2016)</a:t>
            </a:r>
            <a:endParaRPr lang="en-GB" sz="1000" dirty="0">
              <a:solidFill>
                <a:schemeClr val="tx1"/>
              </a:solidFill>
            </a:endParaRPr>
          </a:p>
        </p:txBody>
      </p:sp>
    </p:spTree>
    <p:extLst>
      <p:ext uri="{BB962C8B-B14F-4D97-AF65-F5344CB8AC3E}">
        <p14:creationId xmlns:p14="http://schemas.microsoft.com/office/powerpoint/2010/main" val="369672993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79512" y="1340768"/>
            <a:ext cx="8784976" cy="864095"/>
          </a:xfrm>
        </p:spPr>
        <p:txBody>
          <a:bodyPr/>
          <a:lstStyle/>
          <a:p>
            <a:pPr algn="ctr"/>
            <a:r>
              <a:rPr lang="en-US" dirty="0" smtClean="0"/>
              <a:t/>
            </a:r>
            <a:br>
              <a:rPr lang="en-US" dirty="0" smtClean="0"/>
            </a:br>
            <a:r>
              <a:rPr lang="en-US" dirty="0"/>
              <a:t>P</a:t>
            </a:r>
            <a:r>
              <a:rPr lang="en-US" dirty="0" smtClean="0"/>
              <a:t>ublic health spending and policy outcomes</a:t>
            </a:r>
            <a:br>
              <a:rPr lang="en-US" dirty="0" smtClean="0"/>
            </a:br>
            <a:endParaRPr lang="en-GB" dirty="0"/>
          </a:p>
        </p:txBody>
      </p:sp>
      <p:sp>
        <p:nvSpPr>
          <p:cNvPr id="3" name="Slide Number Placeholder 2"/>
          <p:cNvSpPr>
            <a:spLocks noGrp="1"/>
          </p:cNvSpPr>
          <p:nvPr>
            <p:ph type="sldNum" sz="quarter" idx="12"/>
          </p:nvPr>
        </p:nvSpPr>
        <p:spPr/>
        <p:txBody>
          <a:bodyPr/>
          <a:lstStyle/>
          <a:p>
            <a:pPr>
              <a:defRPr/>
            </a:pPr>
            <a:fld id="{BE0A27DE-85BE-4CA3-9A02-33E61A01BD66}" type="slidenum">
              <a:rPr lang="en-GB" smtClean="0"/>
              <a:pPr>
                <a:defRPr/>
              </a:pPr>
              <a:t>6</a:t>
            </a:fld>
            <a:endParaRPr lang="en-GB"/>
          </a:p>
        </p:txBody>
      </p:sp>
      <p:sp>
        <p:nvSpPr>
          <p:cNvPr id="5" name="Content Placeholder 4"/>
          <p:cNvSpPr>
            <a:spLocks noGrp="1"/>
          </p:cNvSpPr>
          <p:nvPr>
            <p:ph idx="1"/>
          </p:nvPr>
        </p:nvSpPr>
        <p:spPr>
          <a:xfrm>
            <a:off x="251520" y="1988840"/>
            <a:ext cx="8640960" cy="4395918"/>
          </a:xfrm>
        </p:spPr>
        <p:txBody>
          <a:bodyPr/>
          <a:lstStyle/>
          <a:p>
            <a:endParaRPr lang="en-US" sz="2000" dirty="0" smtClean="0"/>
          </a:p>
          <a:p>
            <a:r>
              <a:rPr lang="en-US" sz="2000" dirty="0" smtClean="0"/>
              <a:t>Importance of interactions between the different sectors and strategies of the actors to "</a:t>
            </a:r>
            <a:r>
              <a:rPr lang="en-US" sz="2000" dirty="0" err="1" smtClean="0"/>
              <a:t>maximise</a:t>
            </a:r>
            <a:r>
              <a:rPr lang="en-US" sz="2000" dirty="0" smtClean="0"/>
              <a:t> their part of the pie". </a:t>
            </a:r>
          </a:p>
          <a:p>
            <a:r>
              <a:rPr lang="en-US" sz="2000" dirty="0" smtClean="0"/>
              <a:t>Complex dynamics across and within sectors mean that it is possible, with right incentives / regulation, to preserve or even improve outcomes while reining in costs.</a:t>
            </a:r>
          </a:p>
          <a:p>
            <a:r>
              <a:rPr lang="en-US" sz="2000" dirty="0" smtClean="0"/>
              <a:t>Examples:</a:t>
            </a:r>
          </a:p>
          <a:p>
            <a:pPr lvl="1"/>
            <a:r>
              <a:rPr lang="en-US" sz="1600" dirty="0" smtClean="0"/>
              <a:t>Increase of the use of generics</a:t>
            </a:r>
          </a:p>
          <a:p>
            <a:pPr lvl="1"/>
            <a:r>
              <a:rPr lang="en-US" sz="1600" dirty="0" smtClean="0"/>
              <a:t>Encouragement to 'good practices' in terms of prescription by physicians</a:t>
            </a:r>
          </a:p>
          <a:p>
            <a:pPr lvl="1"/>
            <a:r>
              <a:rPr lang="en-US" sz="1600" dirty="0" smtClean="0"/>
              <a:t>Development of ambulatory care</a:t>
            </a:r>
          </a:p>
          <a:p>
            <a:r>
              <a:rPr lang="en-US" sz="2000" dirty="0" smtClean="0"/>
              <a:t>But strong vested interests and lobbies can limit reallocation of resources towards a more efficient / effective use.</a:t>
            </a:r>
          </a:p>
          <a:p>
            <a:pPr marL="457200" lvl="1" indent="0">
              <a:buNone/>
            </a:pPr>
            <a:endParaRPr lang="en-GB" dirty="0"/>
          </a:p>
        </p:txBody>
      </p:sp>
    </p:spTree>
    <p:extLst>
      <p:ext uri="{BB962C8B-B14F-4D97-AF65-F5344CB8AC3E}">
        <p14:creationId xmlns:p14="http://schemas.microsoft.com/office/powerpoint/2010/main" val="404252862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68313" y="1340769"/>
            <a:ext cx="8229600" cy="720080"/>
          </a:xfrm>
        </p:spPr>
        <p:txBody>
          <a:bodyPr/>
          <a:lstStyle/>
          <a:p>
            <a:r>
              <a:rPr lang="en-US" dirty="0" smtClean="0"/>
              <a:t>More detailed approaches</a:t>
            </a:r>
            <a:endParaRPr lang="en-GB" dirty="0"/>
          </a:p>
        </p:txBody>
      </p:sp>
      <p:sp>
        <p:nvSpPr>
          <p:cNvPr id="3" name="Slide Number Placeholder 2"/>
          <p:cNvSpPr>
            <a:spLocks noGrp="1"/>
          </p:cNvSpPr>
          <p:nvPr>
            <p:ph type="sldNum" sz="quarter" idx="12"/>
          </p:nvPr>
        </p:nvSpPr>
        <p:spPr/>
        <p:txBody>
          <a:bodyPr/>
          <a:lstStyle/>
          <a:p>
            <a:pPr>
              <a:defRPr/>
            </a:pPr>
            <a:fld id="{BE0A27DE-85BE-4CA3-9A02-33E61A01BD66}" type="slidenum">
              <a:rPr lang="en-GB" smtClean="0"/>
              <a:pPr>
                <a:defRPr/>
              </a:pPr>
              <a:t>7</a:t>
            </a:fld>
            <a:endParaRPr lang="en-GB"/>
          </a:p>
        </p:txBody>
      </p:sp>
      <p:sp>
        <p:nvSpPr>
          <p:cNvPr id="5" name="Content Placeholder 4"/>
          <p:cNvSpPr>
            <a:spLocks noGrp="1"/>
          </p:cNvSpPr>
          <p:nvPr>
            <p:ph idx="1"/>
          </p:nvPr>
        </p:nvSpPr>
        <p:spPr>
          <a:xfrm>
            <a:off x="251520" y="1988840"/>
            <a:ext cx="8640960" cy="4209852"/>
          </a:xfrm>
        </p:spPr>
        <p:txBody>
          <a:bodyPr/>
          <a:lstStyle/>
          <a:p>
            <a:endParaRPr lang="en-US" dirty="0" smtClean="0"/>
          </a:p>
          <a:p>
            <a:endParaRPr lang="en-US" dirty="0"/>
          </a:p>
          <a:p>
            <a:r>
              <a:rPr lang="en-US" dirty="0" smtClean="0"/>
              <a:t>Hospitals</a:t>
            </a:r>
          </a:p>
          <a:p>
            <a:endParaRPr lang="en-US" dirty="0"/>
          </a:p>
          <a:p>
            <a:endParaRPr lang="en-US" dirty="0" smtClean="0"/>
          </a:p>
          <a:p>
            <a:r>
              <a:rPr lang="en-US" dirty="0" smtClean="0"/>
              <a:t>Pharmaceutical products</a:t>
            </a:r>
          </a:p>
          <a:p>
            <a:endParaRPr lang="en-US" dirty="0"/>
          </a:p>
          <a:p>
            <a:endParaRPr lang="en-GB" dirty="0"/>
          </a:p>
        </p:txBody>
      </p:sp>
    </p:spTree>
    <p:extLst>
      <p:ext uri="{BB962C8B-B14F-4D97-AF65-F5344CB8AC3E}">
        <p14:creationId xmlns:p14="http://schemas.microsoft.com/office/powerpoint/2010/main" val="260630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Title 1"/>
          <p:cNvSpPr>
            <a:spLocks noGrp="1"/>
          </p:cNvSpPr>
          <p:nvPr>
            <p:ph type="title"/>
          </p:nvPr>
        </p:nvSpPr>
        <p:spPr>
          <a:xfrm>
            <a:off x="395288" y="2708275"/>
            <a:ext cx="8229600" cy="936625"/>
          </a:xfrm>
        </p:spPr>
        <p:txBody>
          <a:bodyPr/>
          <a:lstStyle/>
          <a:p>
            <a:pPr algn="ctr"/>
            <a:r>
              <a:rPr lang="fr-BE" altLang="en-US" sz="2800" dirty="0" smtClean="0"/>
              <a:t/>
            </a:r>
            <a:br>
              <a:rPr lang="fr-BE" altLang="en-US" sz="2800" dirty="0" smtClean="0"/>
            </a:br>
            <a:r>
              <a:rPr lang="fr-BE" altLang="en-US" sz="2800" dirty="0"/>
              <a:t/>
            </a:r>
            <a:br>
              <a:rPr lang="fr-BE" altLang="en-US" sz="2800" dirty="0"/>
            </a:br>
            <a:r>
              <a:rPr lang="fr-BE" altLang="en-US" sz="2800" dirty="0" smtClean="0"/>
              <a:t/>
            </a:r>
            <a:br>
              <a:rPr lang="fr-BE" altLang="en-US" sz="2800" dirty="0" smtClean="0"/>
            </a:br>
            <a:r>
              <a:rPr lang="fr-BE" altLang="en-US" sz="2800" dirty="0"/>
              <a:t/>
            </a:r>
            <a:br>
              <a:rPr lang="fr-BE" altLang="en-US" sz="2800" dirty="0"/>
            </a:br>
            <a:r>
              <a:rPr lang="fr-BE" altLang="en-US" sz="2800" dirty="0" err="1" smtClean="0"/>
              <a:t>Hospitals</a:t>
            </a:r>
            <a:r>
              <a:rPr lang="fr-BE" altLang="en-US" sz="2800" dirty="0" smtClean="0"/>
              <a:t/>
            </a:r>
            <a:br>
              <a:rPr lang="fr-BE" altLang="en-US" sz="2800" dirty="0" smtClean="0"/>
            </a:br>
            <a:r>
              <a:rPr lang="fr-BE" altLang="en-US" sz="2800" dirty="0"/>
              <a:t/>
            </a:r>
            <a:br>
              <a:rPr lang="fr-BE" altLang="en-US" sz="2800" dirty="0"/>
            </a:br>
            <a:r>
              <a:rPr lang="fr-BE" altLang="en-US" sz="2800" dirty="0" smtClean="0"/>
              <a:t/>
            </a:r>
            <a:br>
              <a:rPr lang="fr-BE" altLang="en-US" sz="2800" dirty="0" smtClean="0"/>
            </a:br>
            <a:r>
              <a:rPr lang="fr-BE" altLang="en-US" sz="1600" dirty="0"/>
              <a:t/>
            </a:r>
            <a:br>
              <a:rPr lang="fr-BE" altLang="en-US" sz="1600" dirty="0"/>
            </a:br>
            <a:r>
              <a:rPr lang="fr-BE" altLang="en-US" sz="1600" dirty="0" smtClean="0"/>
              <a:t/>
            </a:r>
            <a:br>
              <a:rPr lang="fr-BE" altLang="en-US" sz="1600" dirty="0" smtClean="0"/>
            </a:br>
            <a:r>
              <a:rPr lang="en-GB" sz="1600" dirty="0"/>
              <a:t/>
            </a:r>
            <a:br>
              <a:rPr lang="en-GB" sz="1600" dirty="0"/>
            </a:br>
            <a:endParaRPr lang="en-GB" altLang="en-US" sz="1600" dirty="0" smtClean="0"/>
          </a:p>
        </p:txBody>
      </p:sp>
    </p:spTree>
    <p:extLst>
      <p:ext uri="{BB962C8B-B14F-4D97-AF65-F5344CB8AC3E}">
        <p14:creationId xmlns:p14="http://schemas.microsoft.com/office/powerpoint/2010/main" val="325808438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27584" y="1556271"/>
            <a:ext cx="7416824" cy="648593"/>
          </a:xfrm>
        </p:spPr>
        <p:txBody>
          <a:bodyPr/>
          <a:lstStyle/>
          <a:p>
            <a:pPr algn="ctr"/>
            <a:r>
              <a:rPr lang="fr-BE" sz="2000" dirty="0" err="1" smtClean="0"/>
              <a:t>Significant</a:t>
            </a:r>
            <a:r>
              <a:rPr lang="fr-BE" sz="2000" dirty="0" smtClean="0"/>
              <a:t> </a:t>
            </a:r>
            <a:r>
              <a:rPr lang="fr-BE" sz="2000" dirty="0" err="1" smtClean="0"/>
              <a:t>discrepancies</a:t>
            </a:r>
            <a:r>
              <a:rPr lang="fr-BE" sz="2000" dirty="0" smtClean="0"/>
              <a:t> and diverse </a:t>
            </a:r>
            <a:r>
              <a:rPr lang="fr-BE" sz="2000" dirty="0" err="1" smtClean="0"/>
              <a:t>dynamics</a:t>
            </a:r>
            <a:r>
              <a:rPr lang="fr-BE" sz="2000" dirty="0" smtClean="0"/>
              <a:t> </a:t>
            </a:r>
            <a:r>
              <a:rPr lang="fr-BE" sz="2000" dirty="0" err="1" smtClean="0"/>
              <a:t>regarding</a:t>
            </a:r>
            <a:r>
              <a:rPr lang="fr-BE" sz="2000" dirty="0" smtClean="0"/>
              <a:t> </a:t>
            </a:r>
            <a:r>
              <a:rPr lang="fr-BE" sz="2000" dirty="0" err="1" smtClean="0"/>
              <a:t>share</a:t>
            </a:r>
            <a:r>
              <a:rPr lang="fr-BE" sz="2000" dirty="0" smtClean="0"/>
              <a:t> of </a:t>
            </a:r>
            <a:r>
              <a:rPr lang="fr-BE" sz="2000" dirty="0" err="1" smtClean="0"/>
              <a:t>inpatient</a:t>
            </a:r>
            <a:r>
              <a:rPr lang="fr-BE" sz="2000" dirty="0" smtClean="0"/>
              <a:t> care </a:t>
            </a:r>
            <a:r>
              <a:rPr lang="fr-BE" sz="2000" dirty="0" err="1" smtClean="0"/>
              <a:t>expenditure</a:t>
            </a:r>
            <a:endParaRPr lang="en-GB" sz="2000" dirty="0"/>
          </a:p>
        </p:txBody>
      </p:sp>
      <p:sp>
        <p:nvSpPr>
          <p:cNvPr id="3" name="Slide Number Placeholder 2"/>
          <p:cNvSpPr>
            <a:spLocks noGrp="1"/>
          </p:cNvSpPr>
          <p:nvPr>
            <p:ph type="sldNum" sz="quarter" idx="12"/>
          </p:nvPr>
        </p:nvSpPr>
        <p:spPr/>
        <p:txBody>
          <a:bodyPr/>
          <a:lstStyle/>
          <a:p>
            <a:pPr>
              <a:defRPr/>
            </a:pPr>
            <a:fld id="{46861DAA-5BBC-4812-876F-0D7C7B9EA75C}" type="slidenum">
              <a:rPr lang="en-GB" smtClean="0"/>
              <a:pPr>
                <a:defRPr/>
              </a:pPr>
              <a:t>9</a:t>
            </a:fld>
            <a:endParaRPr lang="en-GB" dirty="0"/>
          </a:p>
        </p:txBody>
      </p:sp>
      <p:sp>
        <p:nvSpPr>
          <p:cNvPr id="4" name="Rectangle 2"/>
          <p:cNvSpPr>
            <a:spLocks noChangeArrowheads="1"/>
          </p:cNvSpPr>
          <p:nvPr/>
        </p:nvSpPr>
        <p:spPr bwMode="auto">
          <a:xfrm>
            <a:off x="0" y="0"/>
            <a:ext cx="9144000" cy="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2049" name="Picture 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13712" y="2276871"/>
            <a:ext cx="7704856" cy="3569851"/>
          </a:xfrm>
          <a:prstGeom prst="rect">
            <a:avLst/>
          </a:prstGeom>
          <a:noFill/>
          <a:extLst>
            <a:ext uri="{909E8E84-426E-40DD-AFC4-6F175D3DCCD1}">
              <a14:hiddenFill xmlns:a14="http://schemas.microsoft.com/office/drawing/2010/main">
                <a:solidFill>
                  <a:srgbClr val="FFFFFF"/>
                </a:solidFill>
              </a14:hiddenFill>
            </a:ext>
          </a:extLst>
        </p:spPr>
      </p:pic>
      <p:sp>
        <p:nvSpPr>
          <p:cNvPr id="12" name="Rectangle 11"/>
          <p:cNvSpPr/>
          <p:nvPr/>
        </p:nvSpPr>
        <p:spPr>
          <a:xfrm>
            <a:off x="2280140" y="6423192"/>
            <a:ext cx="4572000" cy="246221"/>
          </a:xfrm>
          <a:prstGeom prst="rect">
            <a:avLst/>
          </a:prstGeom>
        </p:spPr>
        <p:txBody>
          <a:bodyPr>
            <a:spAutoFit/>
          </a:bodyPr>
          <a:lstStyle/>
          <a:p>
            <a:pPr algn="ctr"/>
            <a:r>
              <a:rPr lang="en-GB" sz="1000" i="1" dirty="0">
                <a:solidFill>
                  <a:schemeClr val="tx1"/>
                </a:solidFill>
              </a:rPr>
              <a:t>Source</a:t>
            </a:r>
            <a:r>
              <a:rPr lang="en-GB" sz="1000" dirty="0">
                <a:solidFill>
                  <a:schemeClr val="tx1"/>
                </a:solidFill>
              </a:rPr>
              <a:t>:  </a:t>
            </a:r>
            <a:r>
              <a:rPr lang="en-GB" sz="1000" dirty="0" smtClean="0">
                <a:solidFill>
                  <a:schemeClr val="tx1"/>
                </a:solidFill>
              </a:rPr>
              <a:t>Eurostat, DG ECFIN (2016)</a:t>
            </a:r>
            <a:endParaRPr lang="en-GB" sz="1000" dirty="0">
              <a:solidFill>
                <a:schemeClr val="tx1"/>
              </a:solidFill>
            </a:endParaRPr>
          </a:p>
        </p:txBody>
      </p:sp>
      <p:sp>
        <p:nvSpPr>
          <p:cNvPr id="7" name="Title 1"/>
          <p:cNvSpPr txBox="1">
            <a:spLocks/>
          </p:cNvSpPr>
          <p:nvPr/>
        </p:nvSpPr>
        <p:spPr bwMode="auto">
          <a:xfrm>
            <a:off x="979984" y="5804743"/>
            <a:ext cx="7416824" cy="64859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lvl1pPr marL="358775" indent="-358775" algn="l" rtl="0" eaLnBrk="0" fontAlgn="base" hangingPunct="0">
              <a:spcBef>
                <a:spcPct val="0"/>
              </a:spcBef>
              <a:spcAft>
                <a:spcPct val="0"/>
              </a:spcAft>
              <a:defRPr sz="3000" b="1">
                <a:solidFill>
                  <a:srgbClr val="0F5494"/>
                </a:solidFill>
                <a:latin typeface="+mj-lt"/>
                <a:ea typeface="+mj-ea"/>
                <a:cs typeface="+mj-cs"/>
              </a:defRPr>
            </a:lvl1pPr>
            <a:lvl2pPr marL="358775" indent="-358775" algn="l" rtl="0" eaLnBrk="0" fontAlgn="base" hangingPunct="0">
              <a:spcBef>
                <a:spcPct val="0"/>
              </a:spcBef>
              <a:spcAft>
                <a:spcPct val="0"/>
              </a:spcAft>
              <a:defRPr sz="3000" b="1">
                <a:solidFill>
                  <a:srgbClr val="0F5494"/>
                </a:solidFill>
                <a:latin typeface="Verdana" pitchFamily="34" charset="0"/>
              </a:defRPr>
            </a:lvl2pPr>
            <a:lvl3pPr marL="358775" indent="-358775" algn="l" rtl="0" eaLnBrk="0" fontAlgn="base" hangingPunct="0">
              <a:spcBef>
                <a:spcPct val="0"/>
              </a:spcBef>
              <a:spcAft>
                <a:spcPct val="0"/>
              </a:spcAft>
              <a:defRPr sz="3000" b="1">
                <a:solidFill>
                  <a:srgbClr val="0F5494"/>
                </a:solidFill>
                <a:latin typeface="Verdana" pitchFamily="34" charset="0"/>
              </a:defRPr>
            </a:lvl3pPr>
            <a:lvl4pPr marL="358775" indent="-358775" algn="l" rtl="0" eaLnBrk="0" fontAlgn="base" hangingPunct="0">
              <a:spcBef>
                <a:spcPct val="0"/>
              </a:spcBef>
              <a:spcAft>
                <a:spcPct val="0"/>
              </a:spcAft>
              <a:defRPr sz="3000" b="1">
                <a:solidFill>
                  <a:srgbClr val="0F5494"/>
                </a:solidFill>
                <a:latin typeface="Verdana" pitchFamily="34" charset="0"/>
              </a:defRPr>
            </a:lvl4pPr>
            <a:lvl5pPr marL="358775" indent="-358775" algn="l" rtl="0" eaLnBrk="0" fontAlgn="base" hangingPunct="0">
              <a:spcBef>
                <a:spcPct val="0"/>
              </a:spcBef>
              <a:spcAft>
                <a:spcPct val="0"/>
              </a:spcAft>
              <a:defRPr sz="3000" b="1">
                <a:solidFill>
                  <a:srgbClr val="0F5494"/>
                </a:solidFill>
                <a:latin typeface="Verdana" pitchFamily="34" charset="0"/>
              </a:defRPr>
            </a:lvl5pPr>
            <a:lvl6pPr marL="815975" algn="l" rtl="0" fontAlgn="base">
              <a:spcBef>
                <a:spcPct val="0"/>
              </a:spcBef>
              <a:spcAft>
                <a:spcPct val="0"/>
              </a:spcAft>
              <a:defRPr sz="3000" b="1">
                <a:solidFill>
                  <a:srgbClr val="0F5494"/>
                </a:solidFill>
                <a:latin typeface="Verdana" pitchFamily="34" charset="0"/>
              </a:defRPr>
            </a:lvl6pPr>
            <a:lvl7pPr marL="1273175" algn="l" rtl="0" fontAlgn="base">
              <a:spcBef>
                <a:spcPct val="0"/>
              </a:spcBef>
              <a:spcAft>
                <a:spcPct val="0"/>
              </a:spcAft>
              <a:defRPr sz="3000" b="1">
                <a:solidFill>
                  <a:srgbClr val="0F5494"/>
                </a:solidFill>
                <a:latin typeface="Verdana" pitchFamily="34" charset="0"/>
              </a:defRPr>
            </a:lvl7pPr>
            <a:lvl8pPr marL="1730375" algn="l" rtl="0" fontAlgn="base">
              <a:spcBef>
                <a:spcPct val="0"/>
              </a:spcBef>
              <a:spcAft>
                <a:spcPct val="0"/>
              </a:spcAft>
              <a:defRPr sz="3000" b="1">
                <a:solidFill>
                  <a:srgbClr val="0F5494"/>
                </a:solidFill>
                <a:latin typeface="Verdana" pitchFamily="34" charset="0"/>
              </a:defRPr>
            </a:lvl8pPr>
            <a:lvl9pPr marL="2187575" algn="l" rtl="0" fontAlgn="base">
              <a:spcBef>
                <a:spcPct val="0"/>
              </a:spcBef>
              <a:spcAft>
                <a:spcPct val="0"/>
              </a:spcAft>
              <a:defRPr sz="3000" b="1">
                <a:solidFill>
                  <a:srgbClr val="0F5494"/>
                </a:solidFill>
                <a:latin typeface="Verdana" pitchFamily="34" charset="0"/>
              </a:defRPr>
            </a:lvl9pPr>
          </a:lstStyle>
          <a:p>
            <a:pPr algn="ctr"/>
            <a:r>
              <a:rPr lang="en-GB" sz="1600" kern="0" dirty="0" smtClean="0"/>
              <a:t>Shares of expenditure of inpatient in total current health expenditure, 2003 and 2013</a:t>
            </a:r>
            <a:endParaRPr lang="en-GB" sz="1600" kern="0" dirty="0"/>
          </a:p>
        </p:txBody>
      </p:sp>
    </p:spTree>
    <p:extLst>
      <p:ext uri="{BB962C8B-B14F-4D97-AF65-F5344CB8AC3E}">
        <p14:creationId xmlns:p14="http://schemas.microsoft.com/office/powerpoint/2010/main" val="2398818185"/>
      </p:ext>
    </p:extLst>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133176"/>
        </a:solidFill>
        <a:ln>
          <a:solidFill>
            <a:srgbClr val="133176"/>
          </a:solidFill>
        </a:ln>
      </a:spPr>
      <a:bodyPr anchor="ctr"/>
      <a:lstStyle>
        <a:defPPr algn="ctr" defTabSz="457200" fontAlgn="auto">
          <a:spcBef>
            <a:spcPts val="0"/>
          </a:spcBef>
          <a:spcAft>
            <a:spcPts val="0"/>
          </a:spcAft>
          <a:defRPr sz="1800" b="0"/>
        </a:defPPr>
      </a:lstStyle>
      <a:style>
        <a:lnRef idx="1">
          <a:schemeClr val="accent1"/>
        </a:lnRef>
        <a:fillRef idx="3">
          <a:schemeClr val="accent1"/>
        </a:fillRef>
        <a:effectRef idx="2">
          <a:schemeClr val="accent1"/>
        </a:effectRef>
        <a:fontRef idx="minor">
          <a:schemeClr val="lt1"/>
        </a:fontRef>
      </a: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square" lIns="91440" tIns="45720" rIns="91440" bIns="45720" numCol="1" anchor="ctr" anchorCtr="0" compatLnSpc="1">
        <a:prstTxWarp prst="textNoShape">
          <a:avLst/>
        </a:prstTxWarp>
      </a:bodyPr>
      <a:lstStyle>
        <a:defPPr marL="3175" marR="0" indent="0" algn="l" defTabSz="914400" rtl="0" eaLnBrk="1" fontAlgn="base" latinLnBrk="0" hangingPunct="1">
          <a:lnSpc>
            <a:spcPct val="100000"/>
          </a:lnSpc>
          <a:spcBef>
            <a:spcPct val="0"/>
          </a:spcBef>
          <a:spcAft>
            <a:spcPct val="0"/>
          </a:spcAft>
          <a:buClrTx/>
          <a:buSzTx/>
          <a:buFontTx/>
          <a:buNone/>
          <a:tabLst/>
          <a:defRPr kumimoji="0" lang="en-GB" sz="7600" b="1" i="0" u="none" strike="noStrike" cap="none" normalizeH="0" baseline="0" smtClean="0">
            <a:ln>
              <a:noFill/>
            </a:ln>
            <a:solidFill>
              <a:srgbClr val="FFD624"/>
            </a:solidFill>
            <a:effectLst/>
            <a:latin typeface="Verdana" pitchFamily="34" charset="0"/>
          </a:defRPr>
        </a:defPPr>
      </a:lstStyle>
    </a:lnDef>
    <a:txDef>
      <a:spPr>
        <a:noFill/>
      </a:spPr>
      <a:bodyPr wrap="none" rtlCol="0">
        <a:spAutoFit/>
      </a:bodyPr>
      <a:lstStyle>
        <a:defPPr>
          <a:defRPr sz="2400" b="0" dirty="0" err="1" smtClean="0">
            <a:solidFill>
              <a:srgbClr val="0F5494"/>
            </a:solidFill>
          </a:defRPr>
        </a:defPPr>
      </a:lstStyle>
    </a:txDef>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2D0A37F5649FF46AC96D8E052B9B40C" ma:contentTypeVersion="1" ma:contentTypeDescription="Create a new document." ma:contentTypeScope="" ma:versionID="e7e457544d86444ec014f2adff705ecb">
  <xsd:schema xmlns:xsd="http://www.w3.org/2001/XMLSchema" xmlns:xs="http://www.w3.org/2001/XMLSchema" xmlns:p="http://schemas.microsoft.com/office/2006/metadata/properties" xmlns:ns1="http://schemas.microsoft.com/sharepoint/v3" targetNamespace="http://schemas.microsoft.com/office/2006/metadata/properties" ma:root="true" ma:fieldsID="a447206dab0015f8b9f8924535193e8c" ns1:_="">
    <xsd:import namespace="http://schemas.microsoft.com/sharepoint/v3"/>
    <xsd:element name="properties">
      <xsd:complexType>
        <xsd:sequence>
          <xsd:element name="documentManagement">
            <xsd:complexType>
              <xsd:all>
                <xsd:element ref="ns1:PublishingStartDate" minOccurs="0"/>
                <xsd:element ref="ns1:PublishingExpirationDate"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8" nillable="true" ma:displayName="Scheduling Start Date" ma:description="" ma:hidden="true" ma:internalName="PublishingStartDate">
      <xsd:simpleType>
        <xsd:restriction base="dms:Unknown"/>
      </xsd:simpleType>
    </xsd:element>
    <xsd:element name="PublishingExpirationDate" ma:index="9" nillable="true" ma:displayName="Scheduling End Date" ma:description="" ma:hidden="true" ma:internalName="PublishingExpirationDat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ublishingExpirationDate xmlns="http://schemas.microsoft.com/sharepoint/v3" xsi:nil="true"/>
    <PublishingStartDate xmlns="http://schemas.microsoft.com/sharepoint/v3" xsi:nil="true"/>
  </documentManagement>
</p:properties>
</file>

<file path=customXml/itemProps1.xml><?xml version="1.0" encoding="utf-8"?>
<ds:datastoreItem xmlns:ds="http://schemas.openxmlformats.org/officeDocument/2006/customXml" ds:itemID="{6520796F-E832-4988-B87C-CE28E8B3E918}">
  <ds:schemaRefs>
    <ds:schemaRef ds:uri="http://schemas.microsoft.com/sharepoint/v3/contenttype/forms"/>
  </ds:schemaRefs>
</ds:datastoreItem>
</file>

<file path=customXml/itemProps2.xml><?xml version="1.0" encoding="utf-8"?>
<ds:datastoreItem xmlns:ds="http://schemas.openxmlformats.org/officeDocument/2006/customXml" ds:itemID="{FBBC3AE1-34A0-40D0-B6F4-A1A2FE1DE70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825D2A89-6F34-4C5A-9EA9-51AB13771904}">
  <ds:schemaRefs>
    <ds:schemaRef ds:uri="http://schemas.microsoft.com/office/2006/documentManagement/types"/>
    <ds:schemaRef ds:uri="http://purl.org/dc/dcmitype/"/>
    <ds:schemaRef ds:uri="http://purl.org/dc/elements/1.1/"/>
    <ds:schemaRef ds:uri="http://www.w3.org/XML/1998/namespace"/>
    <ds:schemaRef ds:uri="http://purl.org/dc/terms/"/>
    <ds:schemaRef ds:uri="http://schemas.microsoft.com/sharepoint/v3"/>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otalTime>5557</TotalTime>
  <Words>2744</Words>
  <Application>Microsoft Office PowerPoint</Application>
  <PresentationFormat>On-screen Show (4:3)</PresentationFormat>
  <Paragraphs>278</Paragraphs>
  <Slides>37</Slides>
  <Notes>15</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Default Design</vt:lpstr>
      <vt:lpstr>Spending Reviews in the field of Healthcare Some lessons from European experience</vt:lpstr>
      <vt:lpstr>Specificities of healthcare</vt:lpstr>
      <vt:lpstr> Distribution of public health spending </vt:lpstr>
      <vt:lpstr>Distribution of public health expenditure by areas in the EU, 2003 to 2013</vt:lpstr>
      <vt:lpstr>Evolution of public health expenditure by main areas  (2003 = 100) in the EU, 2003-2013</vt:lpstr>
      <vt:lpstr> Public health spending and policy outcomes </vt:lpstr>
      <vt:lpstr>More detailed approaches</vt:lpstr>
      <vt:lpstr>    Hospitals      </vt:lpstr>
      <vt:lpstr>Significant discrepancies and diverse dynamics regarding share of inpatient care expenditure</vt:lpstr>
      <vt:lpstr>Streamlining of the hospital capacity has been significant in the EU over the last decade</vt:lpstr>
      <vt:lpstr>But the process has gone at a various speed across countries and strong differences remain</vt:lpstr>
      <vt:lpstr>There remains a significant overcapacity in curative care in 2013 </vt:lpstr>
      <vt:lpstr>Hospital Services, Price level indices (EU28=100), 2014</vt:lpstr>
      <vt:lpstr>There is a strong correlation between price level indices for hospital services and volume of Actual Individual Consumption per capita (data 2011 / EU 28 =100)</vt:lpstr>
      <vt:lpstr>Hospitals' eHealth Deployment Composite Index: Country Ranking</vt:lpstr>
      <vt:lpstr>Countries with more beds and hospitalizations per capita tend to have lower hospital price levels and lower levels of eHealth deployments. </vt:lpstr>
      <vt:lpstr>Levers for performance (1) ?</vt:lpstr>
      <vt:lpstr>Development of ambulatory care (FR)</vt:lpstr>
      <vt:lpstr>Levers for performance (2) ?</vt:lpstr>
      <vt:lpstr>Levers for performance (3) ?</vt:lpstr>
      <vt:lpstr>Levers for performance (4) ?</vt:lpstr>
      <vt:lpstr>Levers for performance (5) ?</vt:lpstr>
      <vt:lpstr>Improving procurement : PHARE project</vt:lpstr>
      <vt:lpstr>Levers for performance (6) ?</vt:lpstr>
      <vt:lpstr>Levers for performance (7) ?</vt:lpstr>
      <vt:lpstr>    Pharmaceutical products      </vt:lpstr>
      <vt:lpstr>Classification of policies to increase effectiveness of pharmaceutical spending</vt:lpstr>
      <vt:lpstr>Policies related to pricing : price regulations</vt:lpstr>
      <vt:lpstr>Policies related to product reimbursement and market entry</vt:lpstr>
      <vt:lpstr>Policies related to expenditure controls</vt:lpstr>
      <vt:lpstr>Policies targeted at distributors  (wholesalers and pharmacists)</vt:lpstr>
      <vt:lpstr>Policies targeted at patients</vt:lpstr>
      <vt:lpstr>Policies targeted at physicians</vt:lpstr>
      <vt:lpstr>Example of a policy tailored at physicians (FR)</vt:lpstr>
      <vt:lpstr>Price level index for pharmaceutical products in 2005, EU25=100</vt:lpstr>
      <vt:lpstr>Potential savings by increasing the volume of generics to 80% of market share, in million Euro and % of public pharmaceutical expenditure in 2009</vt:lpstr>
      <vt:lpstr>Sources exploited in this document:</vt:lpstr>
    </vt:vector>
  </TitlesOfParts>
  <Company>European Commission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State of European economy &amp; European economic policy</dc:title>
  <dc:creator>Claude WENDLING</dc:creator>
  <cp:lastModifiedBy>WENDLING Claude (TFGR)</cp:lastModifiedBy>
  <cp:revision>312</cp:revision>
  <cp:lastPrinted>2015-06-26T16:14:26Z</cp:lastPrinted>
  <dcterms:created xsi:type="dcterms:W3CDTF">2011-10-28T10:25:18Z</dcterms:created>
  <dcterms:modified xsi:type="dcterms:W3CDTF">2016-05-31T07:14:38Z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0x01010012D0A37F5649FF46AC96D8E052B9B40C</vt:lpwstr>
  </property>
</Properties>
</file>