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438" r:id="rId2"/>
    <p:sldId id="420" r:id="rId3"/>
    <p:sldId id="421" r:id="rId4"/>
    <p:sldId id="422" r:id="rId5"/>
    <p:sldId id="423" r:id="rId6"/>
    <p:sldId id="424" r:id="rId7"/>
    <p:sldId id="425" r:id="rId8"/>
    <p:sldId id="426" r:id="rId9"/>
    <p:sldId id="427" r:id="rId10"/>
    <p:sldId id="428" r:id="rId11"/>
    <p:sldId id="430" r:id="rId12"/>
    <p:sldId id="431" r:id="rId13"/>
    <p:sldId id="432" r:id="rId14"/>
    <p:sldId id="433" r:id="rId15"/>
    <p:sldId id="434" r:id="rId16"/>
    <p:sldId id="439" r:id="rId17"/>
    <p:sldId id="435" r:id="rId18"/>
    <p:sldId id="436" r:id="rId19"/>
  </p:sldIdLst>
  <p:sldSz cx="9144000" cy="6858000" type="screen4x3"/>
  <p:notesSz cx="6805613" cy="99441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65"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65"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65"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65"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65" charset="-128"/>
        <a:cs typeface="+mn-cs"/>
      </a:defRPr>
    </a:lvl5pPr>
    <a:lvl6pPr marL="2286000" algn="l" defTabSz="914400" rtl="0" eaLnBrk="1" latinLnBrk="0" hangingPunct="1">
      <a:defRPr kern="1200">
        <a:solidFill>
          <a:schemeClr val="tx1"/>
        </a:solidFill>
        <a:latin typeface="Arial" charset="0"/>
        <a:ea typeface="ＭＳ Ｐゴシック" pitchFamily="-65" charset="-128"/>
        <a:cs typeface="+mn-cs"/>
      </a:defRPr>
    </a:lvl6pPr>
    <a:lvl7pPr marL="2743200" algn="l" defTabSz="914400" rtl="0" eaLnBrk="1" latinLnBrk="0" hangingPunct="1">
      <a:defRPr kern="1200">
        <a:solidFill>
          <a:schemeClr val="tx1"/>
        </a:solidFill>
        <a:latin typeface="Arial" charset="0"/>
        <a:ea typeface="ＭＳ Ｐゴシック" pitchFamily="-65" charset="-128"/>
        <a:cs typeface="+mn-cs"/>
      </a:defRPr>
    </a:lvl7pPr>
    <a:lvl8pPr marL="3200400" algn="l" defTabSz="914400" rtl="0" eaLnBrk="1" latinLnBrk="0" hangingPunct="1">
      <a:defRPr kern="1200">
        <a:solidFill>
          <a:schemeClr val="tx1"/>
        </a:solidFill>
        <a:latin typeface="Arial" charset="0"/>
        <a:ea typeface="ＭＳ Ｐゴシック" pitchFamily="-65" charset="-128"/>
        <a:cs typeface="+mn-cs"/>
      </a:defRPr>
    </a:lvl8pPr>
    <a:lvl9pPr marL="3657600" algn="l" defTabSz="914400" rtl="0" eaLnBrk="1" latinLnBrk="0" hangingPunct="1">
      <a:defRPr kern="1200">
        <a:solidFill>
          <a:schemeClr val="tx1"/>
        </a:solidFill>
        <a:latin typeface="Arial" charset="0"/>
        <a:ea typeface="ＭＳ Ｐゴシック" pitchFamily="-65"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STERSON Sharon, ITF/TP" initials="SM" lastIdx="4" clrIdx="0"/>
  <p:cmAuthor id="1" name="KLOTH Michael, ITF/COM" initials="KMI"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C7CC2"/>
    <a:srgbClr val="1754AD"/>
    <a:srgbClr val="113D7E"/>
    <a:srgbClr val="00909D"/>
    <a:srgbClr val="939598"/>
    <a:srgbClr val="7BC143"/>
    <a:srgbClr val="007DC3"/>
    <a:srgbClr val="7BC042"/>
    <a:srgbClr val="59FFFF"/>
    <a:srgbClr val="193D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78" autoAdjust="0"/>
    <p:restoredTop sz="97537" autoAdjust="0"/>
  </p:normalViewPr>
  <p:slideViewPr>
    <p:cSldViewPr snapToObjects="1">
      <p:cViewPr>
        <p:scale>
          <a:sx n="110" d="100"/>
          <a:sy n="110" d="100"/>
        </p:scale>
        <p:origin x="-183" y="108"/>
      </p:cViewPr>
      <p:guideLst>
        <p:guide orient="horz" pos="2160"/>
        <p:guide orient="horz" pos="799"/>
        <p:guide pos="5602"/>
        <p:guide pos="2880"/>
        <p:guide pos="158"/>
        <p:guide pos="385"/>
      </p:guideLst>
    </p:cSldViewPr>
  </p:slideViewPr>
  <p:outlineViewPr>
    <p:cViewPr>
      <p:scale>
        <a:sx n="33" d="100"/>
        <a:sy n="33" d="100"/>
      </p:scale>
      <p:origin x="0" y="19938"/>
    </p:cViewPr>
  </p:outlineViewPr>
  <p:notesTextViewPr>
    <p:cViewPr>
      <p:scale>
        <a:sx n="100" d="100"/>
        <a:sy n="100" d="100"/>
      </p:scale>
      <p:origin x="0" y="0"/>
    </p:cViewPr>
  </p:notesTextViewPr>
  <p:notesViewPr>
    <p:cSldViewPr snapToObjects="1">
      <p:cViewPr varScale="1">
        <p:scale>
          <a:sx n="90" d="100"/>
          <a:sy n="90" d="100"/>
        </p:scale>
        <p:origin x="-4143" y="-42"/>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8CE1A7-ADF8-4C99-8287-7EC025293DD0}"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n-GB"/>
        </a:p>
      </dgm:t>
    </dgm:pt>
    <dgm:pt modelId="{1BB793E1-5DE8-45A1-AB27-606B477DB88E}">
      <dgm:prSet phldrT="[Text]"/>
      <dgm:spPr/>
      <dgm:t>
        <a:bodyPr/>
        <a:lstStyle/>
        <a:p>
          <a:r>
            <a:rPr lang="en-GB" dirty="0" smtClean="0"/>
            <a:t>Bidder</a:t>
          </a:r>
          <a:r>
            <a:rPr lang="sl-SI" dirty="0" smtClean="0"/>
            <a:t> 1</a:t>
          </a:r>
          <a:endParaRPr lang="en-GB" dirty="0"/>
        </a:p>
      </dgm:t>
    </dgm:pt>
    <dgm:pt modelId="{2D6CC0F6-C06E-4B2A-BBBB-9538CDE7B132}" type="parTrans" cxnId="{6009221F-4CE4-45F2-B3C9-7D8840B46715}">
      <dgm:prSet/>
      <dgm:spPr/>
      <dgm:t>
        <a:bodyPr/>
        <a:lstStyle/>
        <a:p>
          <a:endParaRPr lang="en-GB"/>
        </a:p>
      </dgm:t>
    </dgm:pt>
    <dgm:pt modelId="{D099D510-1431-49D1-997F-07F18DF43F1F}" type="sibTrans" cxnId="{6009221F-4CE4-45F2-B3C9-7D8840B46715}">
      <dgm:prSet/>
      <dgm:spPr/>
      <dgm:t>
        <a:bodyPr/>
        <a:lstStyle/>
        <a:p>
          <a:endParaRPr lang="en-GB"/>
        </a:p>
      </dgm:t>
    </dgm:pt>
    <dgm:pt modelId="{EE7EA328-C3DF-44E2-974E-567A327EBC54}">
      <dgm:prSet phldrT="[Text]"/>
      <dgm:spPr/>
      <dgm:t>
        <a:bodyPr/>
        <a:lstStyle/>
        <a:p>
          <a:r>
            <a:rPr lang="en-GB" dirty="0" smtClean="0"/>
            <a:t>Bidder</a:t>
          </a:r>
          <a:r>
            <a:rPr lang="sl-SI" dirty="0" smtClean="0"/>
            <a:t> 2</a:t>
          </a:r>
          <a:endParaRPr lang="en-GB" dirty="0"/>
        </a:p>
      </dgm:t>
    </dgm:pt>
    <dgm:pt modelId="{969641AB-1D1F-478D-98F1-01EAA3DAEAA5}" type="parTrans" cxnId="{EB21A136-1E32-4D89-8D0D-C6FAE4E8623A}">
      <dgm:prSet/>
      <dgm:spPr/>
      <dgm:t>
        <a:bodyPr/>
        <a:lstStyle/>
        <a:p>
          <a:endParaRPr lang="en-GB"/>
        </a:p>
      </dgm:t>
    </dgm:pt>
    <dgm:pt modelId="{ABE57EE7-99E1-4BD3-8814-84A5920347B6}" type="sibTrans" cxnId="{EB21A136-1E32-4D89-8D0D-C6FAE4E8623A}">
      <dgm:prSet/>
      <dgm:spPr/>
      <dgm:t>
        <a:bodyPr/>
        <a:lstStyle/>
        <a:p>
          <a:endParaRPr lang="en-GB"/>
        </a:p>
      </dgm:t>
    </dgm:pt>
    <dgm:pt modelId="{DE4140AB-D1B9-4198-B006-B0D08CCB5621}">
      <dgm:prSet phldrT="[Text]"/>
      <dgm:spPr/>
      <dgm:t>
        <a:bodyPr/>
        <a:lstStyle/>
        <a:p>
          <a:r>
            <a:rPr lang="en-GB" dirty="0" smtClean="0"/>
            <a:t>Bidder</a:t>
          </a:r>
          <a:r>
            <a:rPr lang="sl-SI" dirty="0" smtClean="0"/>
            <a:t> 3</a:t>
          </a:r>
          <a:endParaRPr lang="en-GB" dirty="0"/>
        </a:p>
      </dgm:t>
    </dgm:pt>
    <dgm:pt modelId="{6938B8EE-750B-48E8-B375-494C56A10C7D}" type="parTrans" cxnId="{AF11AE9B-8F29-4051-AA07-72F06B6902A1}">
      <dgm:prSet/>
      <dgm:spPr/>
      <dgm:t>
        <a:bodyPr/>
        <a:lstStyle/>
        <a:p>
          <a:endParaRPr lang="en-GB"/>
        </a:p>
      </dgm:t>
    </dgm:pt>
    <dgm:pt modelId="{1A98547F-200A-4197-90A6-CD202AA25C4F}" type="sibTrans" cxnId="{AF11AE9B-8F29-4051-AA07-72F06B6902A1}">
      <dgm:prSet/>
      <dgm:spPr/>
      <dgm:t>
        <a:bodyPr/>
        <a:lstStyle/>
        <a:p>
          <a:endParaRPr lang="en-GB"/>
        </a:p>
      </dgm:t>
    </dgm:pt>
    <dgm:pt modelId="{6BB70D7D-C7BE-4CD4-8AC5-4E3477D94D0B}">
      <dgm:prSet phldrT="[Text]"/>
      <dgm:spPr>
        <a:ln>
          <a:solidFill>
            <a:schemeClr val="tx2">
              <a:lumMod val="60000"/>
              <a:lumOff val="40000"/>
            </a:schemeClr>
          </a:solidFill>
        </a:ln>
      </dgm:spPr>
      <dgm:t>
        <a:bodyPr/>
        <a:lstStyle/>
        <a:p>
          <a:r>
            <a:rPr lang="en-GB" b="1" dirty="0" smtClean="0"/>
            <a:t>PPP contract</a:t>
          </a:r>
          <a:endParaRPr lang="en-GB" b="1" dirty="0"/>
        </a:p>
      </dgm:t>
    </dgm:pt>
    <dgm:pt modelId="{93AF3986-8201-4886-B932-0B83CC94EC1F}" type="parTrans" cxnId="{EDE9388A-3273-4631-8398-71A8F4AACF60}">
      <dgm:prSet/>
      <dgm:spPr/>
      <dgm:t>
        <a:bodyPr/>
        <a:lstStyle/>
        <a:p>
          <a:endParaRPr lang="en-GB"/>
        </a:p>
      </dgm:t>
    </dgm:pt>
    <dgm:pt modelId="{95B75169-77AE-4531-B5C6-2B2B7D49CB20}" type="sibTrans" cxnId="{EDE9388A-3273-4631-8398-71A8F4AACF60}">
      <dgm:prSet/>
      <dgm:spPr/>
      <dgm:t>
        <a:bodyPr/>
        <a:lstStyle/>
        <a:p>
          <a:endParaRPr lang="en-GB"/>
        </a:p>
      </dgm:t>
    </dgm:pt>
    <dgm:pt modelId="{FB8EE48B-E07C-4337-8917-160ABEC86350}" type="pres">
      <dgm:prSet presAssocID="{148CE1A7-ADF8-4C99-8287-7EC025293DD0}" presName="Name0" presStyleCnt="0">
        <dgm:presLayoutVars>
          <dgm:chMax val="4"/>
          <dgm:resizeHandles val="exact"/>
        </dgm:presLayoutVars>
      </dgm:prSet>
      <dgm:spPr/>
      <dgm:t>
        <a:bodyPr/>
        <a:lstStyle/>
        <a:p>
          <a:endParaRPr lang="en-GB"/>
        </a:p>
      </dgm:t>
    </dgm:pt>
    <dgm:pt modelId="{4229DC18-56EF-4C94-A8C8-6F2A1E9181CB}" type="pres">
      <dgm:prSet presAssocID="{148CE1A7-ADF8-4C99-8287-7EC025293DD0}" presName="ellipse" presStyleLbl="trBgShp" presStyleIdx="0" presStyleCnt="1"/>
      <dgm:spPr/>
    </dgm:pt>
    <dgm:pt modelId="{4ECC83C5-1F29-4494-9893-65193134280A}" type="pres">
      <dgm:prSet presAssocID="{148CE1A7-ADF8-4C99-8287-7EC025293DD0}" presName="arrow1" presStyleLbl="fgShp" presStyleIdx="0" presStyleCnt="1"/>
      <dgm:spPr/>
    </dgm:pt>
    <dgm:pt modelId="{97BB4A6F-B886-4041-B1F3-477DF8F98E4A}" type="pres">
      <dgm:prSet presAssocID="{148CE1A7-ADF8-4C99-8287-7EC025293DD0}" presName="rectangle" presStyleLbl="revTx" presStyleIdx="0" presStyleCnt="1">
        <dgm:presLayoutVars>
          <dgm:bulletEnabled val="1"/>
        </dgm:presLayoutVars>
      </dgm:prSet>
      <dgm:spPr/>
      <dgm:t>
        <a:bodyPr/>
        <a:lstStyle/>
        <a:p>
          <a:endParaRPr lang="en-GB"/>
        </a:p>
      </dgm:t>
    </dgm:pt>
    <dgm:pt modelId="{6E65115A-C3A3-47CB-B836-AE1BB677B6D1}" type="pres">
      <dgm:prSet presAssocID="{EE7EA328-C3DF-44E2-974E-567A327EBC54}" presName="item1" presStyleLbl="node1" presStyleIdx="0" presStyleCnt="3">
        <dgm:presLayoutVars>
          <dgm:bulletEnabled val="1"/>
        </dgm:presLayoutVars>
      </dgm:prSet>
      <dgm:spPr/>
      <dgm:t>
        <a:bodyPr/>
        <a:lstStyle/>
        <a:p>
          <a:endParaRPr lang="en-GB"/>
        </a:p>
      </dgm:t>
    </dgm:pt>
    <dgm:pt modelId="{8C2AE23D-CAB7-409A-B170-BF128A14D6D5}" type="pres">
      <dgm:prSet presAssocID="{DE4140AB-D1B9-4198-B006-B0D08CCB5621}" presName="item2" presStyleLbl="node1" presStyleIdx="1" presStyleCnt="3">
        <dgm:presLayoutVars>
          <dgm:bulletEnabled val="1"/>
        </dgm:presLayoutVars>
      </dgm:prSet>
      <dgm:spPr/>
      <dgm:t>
        <a:bodyPr/>
        <a:lstStyle/>
        <a:p>
          <a:endParaRPr lang="en-GB"/>
        </a:p>
      </dgm:t>
    </dgm:pt>
    <dgm:pt modelId="{EF9D7FDD-94E2-4DCA-A251-8A465A8710FF}" type="pres">
      <dgm:prSet presAssocID="{6BB70D7D-C7BE-4CD4-8AC5-4E3477D94D0B}" presName="item3" presStyleLbl="node1" presStyleIdx="2" presStyleCnt="3">
        <dgm:presLayoutVars>
          <dgm:bulletEnabled val="1"/>
        </dgm:presLayoutVars>
      </dgm:prSet>
      <dgm:spPr/>
      <dgm:t>
        <a:bodyPr/>
        <a:lstStyle/>
        <a:p>
          <a:endParaRPr lang="en-GB"/>
        </a:p>
      </dgm:t>
    </dgm:pt>
    <dgm:pt modelId="{8F659A90-C739-4BE1-AC42-710B7838ACBC}" type="pres">
      <dgm:prSet presAssocID="{148CE1A7-ADF8-4C99-8287-7EC025293DD0}" presName="funnel" presStyleLbl="trAlignAcc1" presStyleIdx="0" presStyleCnt="1"/>
      <dgm:spPr/>
    </dgm:pt>
  </dgm:ptLst>
  <dgm:cxnLst>
    <dgm:cxn modelId="{D5E302C5-87C9-4EA3-A18A-540098EB7528}" type="presOf" srcId="{DE4140AB-D1B9-4198-B006-B0D08CCB5621}" destId="{6E65115A-C3A3-47CB-B836-AE1BB677B6D1}" srcOrd="0" destOrd="0" presId="urn:microsoft.com/office/officeart/2005/8/layout/funnel1"/>
    <dgm:cxn modelId="{5C1F3AAC-DDAA-450A-BD28-791C1CFA165E}" type="presOf" srcId="{148CE1A7-ADF8-4C99-8287-7EC025293DD0}" destId="{FB8EE48B-E07C-4337-8917-160ABEC86350}" srcOrd="0" destOrd="0" presId="urn:microsoft.com/office/officeart/2005/8/layout/funnel1"/>
    <dgm:cxn modelId="{6009221F-4CE4-45F2-B3C9-7D8840B46715}" srcId="{148CE1A7-ADF8-4C99-8287-7EC025293DD0}" destId="{1BB793E1-5DE8-45A1-AB27-606B477DB88E}" srcOrd="0" destOrd="0" parTransId="{2D6CC0F6-C06E-4B2A-BBBB-9538CDE7B132}" sibTransId="{D099D510-1431-49D1-997F-07F18DF43F1F}"/>
    <dgm:cxn modelId="{2CBDF5D0-9A32-4A0F-A04E-B1BC6647E538}" type="presOf" srcId="{6BB70D7D-C7BE-4CD4-8AC5-4E3477D94D0B}" destId="{97BB4A6F-B886-4041-B1F3-477DF8F98E4A}" srcOrd="0" destOrd="0" presId="urn:microsoft.com/office/officeart/2005/8/layout/funnel1"/>
    <dgm:cxn modelId="{D0322764-D0D3-425E-9936-8DB177EDCFA9}" type="presOf" srcId="{EE7EA328-C3DF-44E2-974E-567A327EBC54}" destId="{8C2AE23D-CAB7-409A-B170-BF128A14D6D5}" srcOrd="0" destOrd="0" presId="urn:microsoft.com/office/officeart/2005/8/layout/funnel1"/>
    <dgm:cxn modelId="{EDE9388A-3273-4631-8398-71A8F4AACF60}" srcId="{148CE1A7-ADF8-4C99-8287-7EC025293DD0}" destId="{6BB70D7D-C7BE-4CD4-8AC5-4E3477D94D0B}" srcOrd="3" destOrd="0" parTransId="{93AF3986-8201-4886-B932-0B83CC94EC1F}" sibTransId="{95B75169-77AE-4531-B5C6-2B2B7D49CB20}"/>
    <dgm:cxn modelId="{EB21A136-1E32-4D89-8D0D-C6FAE4E8623A}" srcId="{148CE1A7-ADF8-4C99-8287-7EC025293DD0}" destId="{EE7EA328-C3DF-44E2-974E-567A327EBC54}" srcOrd="1" destOrd="0" parTransId="{969641AB-1D1F-478D-98F1-01EAA3DAEAA5}" sibTransId="{ABE57EE7-99E1-4BD3-8814-84A5920347B6}"/>
    <dgm:cxn modelId="{AF11AE9B-8F29-4051-AA07-72F06B6902A1}" srcId="{148CE1A7-ADF8-4C99-8287-7EC025293DD0}" destId="{DE4140AB-D1B9-4198-B006-B0D08CCB5621}" srcOrd="2" destOrd="0" parTransId="{6938B8EE-750B-48E8-B375-494C56A10C7D}" sibTransId="{1A98547F-200A-4197-90A6-CD202AA25C4F}"/>
    <dgm:cxn modelId="{410CE989-53CF-4DB8-86FD-AE7CCF8A420A}" type="presOf" srcId="{1BB793E1-5DE8-45A1-AB27-606B477DB88E}" destId="{EF9D7FDD-94E2-4DCA-A251-8A465A8710FF}" srcOrd="0" destOrd="0" presId="urn:microsoft.com/office/officeart/2005/8/layout/funnel1"/>
    <dgm:cxn modelId="{FC48A82C-61E7-4B59-B2FE-3A43BDA5DCE3}" type="presParOf" srcId="{FB8EE48B-E07C-4337-8917-160ABEC86350}" destId="{4229DC18-56EF-4C94-A8C8-6F2A1E9181CB}" srcOrd="0" destOrd="0" presId="urn:microsoft.com/office/officeart/2005/8/layout/funnel1"/>
    <dgm:cxn modelId="{26558F41-FD67-4064-9FA5-44F5800E17A4}" type="presParOf" srcId="{FB8EE48B-E07C-4337-8917-160ABEC86350}" destId="{4ECC83C5-1F29-4494-9893-65193134280A}" srcOrd="1" destOrd="0" presId="urn:microsoft.com/office/officeart/2005/8/layout/funnel1"/>
    <dgm:cxn modelId="{9CF1F42E-ABD1-4E2D-B69D-921C28B1E9E7}" type="presParOf" srcId="{FB8EE48B-E07C-4337-8917-160ABEC86350}" destId="{97BB4A6F-B886-4041-B1F3-477DF8F98E4A}" srcOrd="2" destOrd="0" presId="urn:microsoft.com/office/officeart/2005/8/layout/funnel1"/>
    <dgm:cxn modelId="{E216814E-3FA4-43D7-9444-66C4B591028C}" type="presParOf" srcId="{FB8EE48B-E07C-4337-8917-160ABEC86350}" destId="{6E65115A-C3A3-47CB-B836-AE1BB677B6D1}" srcOrd="3" destOrd="0" presId="urn:microsoft.com/office/officeart/2005/8/layout/funnel1"/>
    <dgm:cxn modelId="{B2925EE9-95E4-46B7-88AA-45E3B6AE923C}" type="presParOf" srcId="{FB8EE48B-E07C-4337-8917-160ABEC86350}" destId="{8C2AE23D-CAB7-409A-B170-BF128A14D6D5}" srcOrd="4" destOrd="0" presId="urn:microsoft.com/office/officeart/2005/8/layout/funnel1"/>
    <dgm:cxn modelId="{4C04A304-468F-492B-A858-D6D011906927}" type="presParOf" srcId="{FB8EE48B-E07C-4337-8917-160ABEC86350}" destId="{EF9D7FDD-94E2-4DCA-A251-8A465A8710FF}" srcOrd="5" destOrd="0" presId="urn:microsoft.com/office/officeart/2005/8/layout/funnel1"/>
    <dgm:cxn modelId="{6E117BD2-E8A9-4E3B-B0E9-1694FC05A7AA}" type="presParOf" srcId="{FB8EE48B-E07C-4337-8917-160ABEC86350}" destId="{8F659A90-C739-4BE1-AC42-710B7838ACBC}"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9DC18-56EF-4C94-A8C8-6F2A1E9181CB}">
      <dsp:nvSpPr>
        <dsp:cNvPr id="0" name=""/>
        <dsp:cNvSpPr/>
      </dsp:nvSpPr>
      <dsp:spPr>
        <a:xfrm>
          <a:off x="722776" y="125468"/>
          <a:ext cx="2490075" cy="864770"/>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CC83C5-1F29-4494-9893-65193134280A}">
      <dsp:nvSpPr>
        <dsp:cNvPr id="0" name=""/>
        <dsp:cNvSpPr/>
      </dsp:nvSpPr>
      <dsp:spPr>
        <a:xfrm>
          <a:off x="1730388" y="2242998"/>
          <a:ext cx="482572" cy="308846"/>
        </a:xfrm>
        <a:prstGeom prst="down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BB4A6F-B886-4041-B1F3-477DF8F98E4A}">
      <dsp:nvSpPr>
        <dsp:cNvPr id="0" name=""/>
        <dsp:cNvSpPr/>
      </dsp:nvSpPr>
      <dsp:spPr>
        <a:xfrm>
          <a:off x="813500" y="2490075"/>
          <a:ext cx="2316349" cy="579087"/>
        </a:xfrm>
        <a:prstGeom prst="rect">
          <a:avLst/>
        </a:prstGeom>
        <a:noFill/>
        <a:ln>
          <a:solidFill>
            <a:schemeClr val="tx2">
              <a:lumMod val="60000"/>
              <a:lumOff val="40000"/>
            </a:schemeClr>
          </a:solid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GB" sz="2000" b="1" kern="1200" dirty="0" smtClean="0"/>
            <a:t>PPP contract</a:t>
          </a:r>
          <a:endParaRPr lang="en-GB" sz="2000" b="1" kern="1200" dirty="0"/>
        </a:p>
      </dsp:txBody>
      <dsp:txXfrm>
        <a:off x="813500" y="2490075"/>
        <a:ext cx="2316349" cy="579087"/>
      </dsp:txXfrm>
    </dsp:sp>
    <dsp:sp modelId="{6E65115A-C3A3-47CB-B836-AE1BB677B6D1}">
      <dsp:nvSpPr>
        <dsp:cNvPr id="0" name=""/>
        <dsp:cNvSpPr/>
      </dsp:nvSpPr>
      <dsp:spPr>
        <a:xfrm>
          <a:off x="1628083" y="1057027"/>
          <a:ext cx="868631" cy="8686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Bidder</a:t>
          </a:r>
          <a:r>
            <a:rPr lang="sl-SI" sz="1400" kern="1200" dirty="0" smtClean="0"/>
            <a:t> 3</a:t>
          </a:r>
          <a:endParaRPr lang="en-GB" sz="1400" kern="1200" dirty="0"/>
        </a:p>
      </dsp:txBody>
      <dsp:txXfrm>
        <a:off x="1755291" y="1184235"/>
        <a:ext cx="614215" cy="614215"/>
      </dsp:txXfrm>
    </dsp:sp>
    <dsp:sp modelId="{8C2AE23D-CAB7-409A-B170-BF128A14D6D5}">
      <dsp:nvSpPr>
        <dsp:cNvPr id="0" name=""/>
        <dsp:cNvSpPr/>
      </dsp:nvSpPr>
      <dsp:spPr>
        <a:xfrm>
          <a:off x="1006529" y="405361"/>
          <a:ext cx="868631" cy="8686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Bidder</a:t>
          </a:r>
          <a:r>
            <a:rPr lang="sl-SI" sz="1400" kern="1200" dirty="0" smtClean="0"/>
            <a:t> 2</a:t>
          </a:r>
          <a:endParaRPr lang="en-GB" sz="1400" kern="1200" dirty="0"/>
        </a:p>
      </dsp:txBody>
      <dsp:txXfrm>
        <a:off x="1133737" y="532569"/>
        <a:ext cx="614215" cy="614215"/>
      </dsp:txXfrm>
    </dsp:sp>
    <dsp:sp modelId="{EF9D7FDD-94E2-4DCA-A251-8A465A8710FF}">
      <dsp:nvSpPr>
        <dsp:cNvPr id="0" name=""/>
        <dsp:cNvSpPr/>
      </dsp:nvSpPr>
      <dsp:spPr>
        <a:xfrm>
          <a:off x="1894463" y="195345"/>
          <a:ext cx="868631" cy="8686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Bidder</a:t>
          </a:r>
          <a:r>
            <a:rPr lang="sl-SI" sz="1400" kern="1200" dirty="0" smtClean="0"/>
            <a:t> 1</a:t>
          </a:r>
          <a:endParaRPr lang="en-GB" sz="1400" kern="1200" dirty="0"/>
        </a:p>
      </dsp:txBody>
      <dsp:txXfrm>
        <a:off x="2021671" y="322553"/>
        <a:ext cx="614215" cy="614215"/>
      </dsp:txXfrm>
    </dsp:sp>
    <dsp:sp modelId="{8F659A90-C739-4BE1-AC42-710B7838ACBC}">
      <dsp:nvSpPr>
        <dsp:cNvPr id="0" name=""/>
        <dsp:cNvSpPr/>
      </dsp:nvSpPr>
      <dsp:spPr>
        <a:xfrm>
          <a:off x="620471" y="19302"/>
          <a:ext cx="2702407" cy="2161926"/>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7205"/>
          </a:xfrm>
          <a:prstGeom prst="rect">
            <a:avLst/>
          </a:prstGeom>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 name="Date Placeholder 2"/>
          <p:cNvSpPr>
            <a:spLocks noGrp="1"/>
          </p:cNvSpPr>
          <p:nvPr>
            <p:ph type="dt" sz="quarter" idx="1"/>
          </p:nvPr>
        </p:nvSpPr>
        <p:spPr>
          <a:xfrm>
            <a:off x="3854939" y="0"/>
            <a:ext cx="2949099" cy="497205"/>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9FA199F8-2A81-4BC0-9B3F-B35A7C4F04AB}" type="datetime1">
              <a:rPr lang="en-US"/>
              <a:pPr>
                <a:defRPr/>
              </a:pPr>
              <a:t>01/06/2016</a:t>
            </a:fld>
            <a:endParaRPr lang="en-US"/>
          </a:p>
        </p:txBody>
      </p:sp>
      <p:sp>
        <p:nvSpPr>
          <p:cNvPr id="4" name="Footer Placeholder 3"/>
          <p:cNvSpPr>
            <a:spLocks noGrp="1"/>
          </p:cNvSpPr>
          <p:nvPr>
            <p:ph type="ftr" sz="quarter" idx="2"/>
          </p:nvPr>
        </p:nvSpPr>
        <p:spPr>
          <a:xfrm>
            <a:off x="0" y="9445169"/>
            <a:ext cx="2949099" cy="497205"/>
          </a:xfrm>
          <a:prstGeom prst="rect">
            <a:avLst/>
          </a:prstGeom>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5" name="Slide Number Placeholder 4"/>
          <p:cNvSpPr>
            <a:spLocks noGrp="1"/>
          </p:cNvSpPr>
          <p:nvPr>
            <p:ph type="sldNum" sz="quarter" idx="3"/>
          </p:nvPr>
        </p:nvSpPr>
        <p:spPr>
          <a:xfrm>
            <a:off x="3854939" y="9445169"/>
            <a:ext cx="2949099" cy="497205"/>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FC9AF1FA-212F-4C38-9A77-718FA61B3FD0}" type="slidenum">
              <a:rPr lang="en-US"/>
              <a:pPr>
                <a:defRPr/>
              </a:pPr>
              <a:t>‹#›</a:t>
            </a:fld>
            <a:endParaRPr lang="en-US"/>
          </a:p>
        </p:txBody>
      </p:sp>
    </p:spTree>
    <p:extLst>
      <p:ext uri="{BB962C8B-B14F-4D97-AF65-F5344CB8AC3E}">
        <p14:creationId xmlns:p14="http://schemas.microsoft.com/office/powerpoint/2010/main" val="6049717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7205"/>
          </a:xfrm>
          <a:prstGeom prst="rect">
            <a:avLst/>
          </a:prstGeom>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 name="Date Placeholder 2"/>
          <p:cNvSpPr>
            <a:spLocks noGrp="1"/>
          </p:cNvSpPr>
          <p:nvPr>
            <p:ph type="dt" idx="1"/>
          </p:nvPr>
        </p:nvSpPr>
        <p:spPr>
          <a:xfrm>
            <a:off x="3854939" y="0"/>
            <a:ext cx="2949099" cy="497205"/>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B4AC130D-E204-4DA8-B91F-1D1569CB3F9C}" type="datetime1">
              <a:rPr lang="en-US"/>
              <a:pPr>
                <a:defRPr/>
              </a:pPr>
              <a:t>01/06/2016</a:t>
            </a:fld>
            <a:endParaRPr lang="en-US"/>
          </a:p>
        </p:txBody>
      </p:sp>
      <p:sp>
        <p:nvSpPr>
          <p:cNvPr id="4" name="Slide Image Placeholder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0562" y="4723448"/>
            <a:ext cx="5444490" cy="4474845"/>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smtClean="0"/>
          </a:p>
        </p:txBody>
      </p:sp>
      <p:sp>
        <p:nvSpPr>
          <p:cNvPr id="6" name="Footer Placeholder 5"/>
          <p:cNvSpPr>
            <a:spLocks noGrp="1"/>
          </p:cNvSpPr>
          <p:nvPr>
            <p:ph type="ftr" sz="quarter" idx="4"/>
          </p:nvPr>
        </p:nvSpPr>
        <p:spPr>
          <a:xfrm>
            <a:off x="0" y="9445169"/>
            <a:ext cx="2949099" cy="497205"/>
          </a:xfrm>
          <a:prstGeom prst="rect">
            <a:avLst/>
          </a:prstGeom>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7" name="Slide Number Placeholder 6"/>
          <p:cNvSpPr>
            <a:spLocks noGrp="1"/>
          </p:cNvSpPr>
          <p:nvPr>
            <p:ph type="sldNum" sz="quarter" idx="5"/>
          </p:nvPr>
        </p:nvSpPr>
        <p:spPr>
          <a:xfrm>
            <a:off x="3854939" y="9445169"/>
            <a:ext cx="2949099" cy="497205"/>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AED8C3C6-D656-48FF-A6AB-E864B6688506}" type="slidenum">
              <a:rPr lang="en-US"/>
              <a:pPr>
                <a:defRPr/>
              </a:pPr>
              <a:t>‹#›</a:t>
            </a:fld>
            <a:endParaRPr lang="en-US"/>
          </a:p>
        </p:txBody>
      </p:sp>
    </p:spTree>
    <p:extLst>
      <p:ext uri="{BB962C8B-B14F-4D97-AF65-F5344CB8AC3E}">
        <p14:creationId xmlns:p14="http://schemas.microsoft.com/office/powerpoint/2010/main" val="361793257"/>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ＭＳ Ｐゴシック" pitchFamily="-107"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ED8C3C6-D656-48FF-A6AB-E864B6688506}"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get improvement after you have fired the excess people,</a:t>
            </a:r>
            <a:r>
              <a:rPr lang="en-GB" baseline="0" dirty="0" smtClean="0"/>
              <a:t> but beyond that little is clear. </a:t>
            </a:r>
            <a:endParaRPr lang="en-GB" dirty="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10</a:t>
            </a:fld>
            <a:endParaRPr lang="en-US"/>
          </a:p>
        </p:txBody>
      </p:sp>
    </p:spTree>
    <p:extLst>
      <p:ext uri="{BB962C8B-B14F-4D97-AF65-F5344CB8AC3E}">
        <p14:creationId xmlns:p14="http://schemas.microsoft.com/office/powerpoint/2010/main" val="304504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11</a:t>
            </a:fld>
            <a:endParaRPr lang="en-US"/>
          </a:p>
        </p:txBody>
      </p:sp>
    </p:spTree>
    <p:extLst>
      <p:ext uri="{BB962C8B-B14F-4D97-AF65-F5344CB8AC3E}">
        <p14:creationId xmlns:p14="http://schemas.microsoft.com/office/powerpoint/2010/main" val="17711839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AJW</a:t>
            </a:r>
            <a:r>
              <a:rPr lang="en-US" baseline="0" dirty="0" smtClean="0"/>
              <a:t> sais simply that the company will over invest in the installed capacity/assets, beyond what is needed (and the regulator will not be able to see this through monitoring). Capex bias simply says, when you have a problem, you choose a capex solution, instead of an </a:t>
            </a:r>
            <a:r>
              <a:rPr lang="en-US" baseline="0" dirty="0" err="1" smtClean="0"/>
              <a:t>opex</a:t>
            </a:r>
            <a:r>
              <a:rPr lang="en-US" baseline="0" dirty="0" smtClean="0"/>
              <a:t> one. </a:t>
            </a:r>
            <a:endParaRPr lang="sl-SI" dirty="0"/>
          </a:p>
        </p:txBody>
      </p:sp>
      <p:sp>
        <p:nvSpPr>
          <p:cNvPr id="4" name="Slide Number Placeholder 3"/>
          <p:cNvSpPr>
            <a:spLocks noGrp="1"/>
          </p:cNvSpPr>
          <p:nvPr>
            <p:ph type="sldNum" sz="quarter" idx="10"/>
          </p:nvPr>
        </p:nvSpPr>
        <p:spPr/>
        <p:txBody>
          <a:bodyPr/>
          <a:lstStyle/>
          <a:p>
            <a:fld id="{E15190A2-B5F4-41D6-AD87-DC1ADAD6026C}"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AJW</a:t>
            </a:r>
            <a:r>
              <a:rPr lang="en-US" baseline="0" dirty="0" smtClean="0"/>
              <a:t> sais simply that the company will over invest in the installed capacity/assets, beyond what is needed (and the regulator will not be able to see this through monitoring). Capex bias simply says, when you have a problem, you choose a capex solution, instead of an </a:t>
            </a:r>
            <a:r>
              <a:rPr lang="en-US" baseline="0" dirty="0" err="1" smtClean="0"/>
              <a:t>opex</a:t>
            </a:r>
            <a:r>
              <a:rPr lang="en-US" baseline="0" dirty="0" smtClean="0"/>
              <a:t> one. </a:t>
            </a:r>
            <a:endParaRPr lang="sl-SI" dirty="0"/>
          </a:p>
        </p:txBody>
      </p:sp>
      <p:sp>
        <p:nvSpPr>
          <p:cNvPr id="4" name="Slide Number Placeholder 3"/>
          <p:cNvSpPr>
            <a:spLocks noGrp="1"/>
          </p:cNvSpPr>
          <p:nvPr>
            <p:ph type="sldNum" sz="quarter" idx="10"/>
          </p:nvPr>
        </p:nvSpPr>
        <p:spPr/>
        <p:txBody>
          <a:bodyPr/>
          <a:lstStyle/>
          <a:p>
            <a:fld id="{E15190A2-B5F4-41D6-AD87-DC1ADAD6026C}"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are numerous other problems with PPPs such as lock-in</a:t>
            </a:r>
            <a:r>
              <a:rPr lang="en-GB" baseline="0" dirty="0" smtClean="0"/>
              <a:t> into the network situation, where renegotiation is costly. </a:t>
            </a:r>
            <a:endParaRPr lang="en-GB" dirty="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14</a:t>
            </a:fld>
            <a:endParaRPr lang="en-US"/>
          </a:p>
        </p:txBody>
      </p:sp>
    </p:spTree>
    <p:extLst>
      <p:ext uri="{BB962C8B-B14F-4D97-AF65-F5344CB8AC3E}">
        <p14:creationId xmlns:p14="http://schemas.microsoft.com/office/powerpoint/2010/main" val="304504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85EF8B-3B2C-443B-ABEF-0874AC15F137}" type="slidenum">
              <a:rPr lang="en-GB" smtClean="0"/>
              <a:t>15</a:t>
            </a:fld>
            <a:endParaRPr lang="en-GB"/>
          </a:p>
        </p:txBody>
      </p:sp>
    </p:spTree>
    <p:extLst>
      <p:ext uri="{BB962C8B-B14F-4D97-AF65-F5344CB8AC3E}">
        <p14:creationId xmlns:p14="http://schemas.microsoft.com/office/powerpoint/2010/main" val="1539322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ED8C3C6-D656-48FF-A6AB-E864B6688506}"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It is, however, important to acknowledge that an improvement</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in productive efficiency does not automatically translate into higher economic growth at the</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aggregate level. Higher productive efficiency just implies that a smaller share of the economy’s total</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savings is required to finance the project in question. However, there is no guarantee </a:t>
            </a:r>
            <a:r>
              <a:rPr lang="en-US" sz="1200" b="0" i="1" u="none" strike="noStrike" kern="1200" baseline="0" dirty="0" smtClean="0">
                <a:solidFill>
                  <a:schemeClr val="tx1"/>
                </a:solidFill>
                <a:latin typeface="+mn-lt"/>
                <a:ea typeface="ＭＳ Ｐゴシック" pitchFamily="-107" charset="-128"/>
                <a:cs typeface="ＭＳ Ｐゴシック" pitchFamily="-107" charset="-128"/>
              </a:rPr>
              <a:t>ex ante </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that the</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savings thus freed for other purposes will be used productively.</a:t>
            </a:r>
            <a:endParaRPr lang="sl-SI" dirty="0"/>
          </a:p>
        </p:txBody>
      </p:sp>
      <p:sp>
        <p:nvSpPr>
          <p:cNvPr id="4" name="Slide Number Placeholder 3"/>
          <p:cNvSpPr>
            <a:spLocks noGrp="1"/>
          </p:cNvSpPr>
          <p:nvPr>
            <p:ph type="sldNum" sz="quarter" idx="10"/>
          </p:nvPr>
        </p:nvSpPr>
        <p:spPr/>
        <p:txBody>
          <a:bodyPr/>
          <a:lstStyle/>
          <a:p>
            <a:fld id="{E15190A2-B5F4-41D6-AD87-DC1ADAD6026C}"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chemeClr val="bg2">
                    <a:lumMod val="10000"/>
                  </a:schemeClr>
                </a:solidFill>
                <a:latin typeface="Arial" panose="020B0604020202020204" pitchFamily="34" charset="0"/>
                <a:cs typeface="Arial" panose="020B0604020202020204" pitchFamily="34" charset="0"/>
              </a:rPr>
              <a:t>The analytical approach and the findings can be best summarized through the use of an analogy. One may imagine the transport sector as a car.</a:t>
            </a:r>
          </a:p>
          <a:p>
            <a:r>
              <a:rPr lang="en-GB" sz="1200" dirty="0" smtClean="0">
                <a:solidFill>
                  <a:schemeClr val="bg2">
                    <a:lumMod val="10000"/>
                  </a:schemeClr>
                </a:solidFill>
                <a:latin typeface="Arial" panose="020B0604020202020204" pitchFamily="34" charset="0"/>
                <a:cs typeface="Arial" panose="020B0604020202020204" pitchFamily="34" charset="0"/>
              </a:rPr>
              <a:t>The driver represents the state (which in turn represents  the users and taxpayers). The driver should know where he wants to go and that should be defined in his road map – the National Transport Plan. Depending on his wallet, he may prioritize, where (which investments) he wants to drive first.</a:t>
            </a:r>
          </a:p>
          <a:p>
            <a:pPr algn="just"/>
            <a:r>
              <a:rPr lang="en-GB" sz="1200" dirty="0" smtClean="0">
                <a:solidFill>
                  <a:schemeClr val="bg2">
                    <a:lumMod val="10000"/>
                  </a:schemeClr>
                </a:solidFill>
                <a:latin typeface="Arial" panose="020B0604020202020204" pitchFamily="34" charset="0"/>
                <a:cs typeface="Arial" panose="020B0604020202020204" pitchFamily="34" charset="0"/>
              </a:rPr>
              <a:t>The driver should also decide, what kind of engine he wants to have. The engine represents  the approach/organization of  infrastructure maintenance and delivery. It can be a traditional (model) engine, a PPP engine, a RAB engine or a hybrid. The engine burns fuel (money) to create infrastructure services.</a:t>
            </a:r>
          </a:p>
          <a:p>
            <a:pPr algn="just"/>
            <a:r>
              <a:rPr lang="en-GB" sz="1200" dirty="0" smtClean="0">
                <a:solidFill>
                  <a:schemeClr val="bg2">
                    <a:lumMod val="10000"/>
                  </a:schemeClr>
                </a:solidFill>
                <a:latin typeface="Arial" panose="020B0604020202020204" pitchFamily="34" charset="0"/>
                <a:cs typeface="Arial" panose="020B0604020202020204" pitchFamily="34" charset="0"/>
              </a:rPr>
              <a:t>Depending on the engine chosen, the driver must  select a fuel type – public finance (taxpayer income) or private finance (borrowing from a PPP or through RAB) i.e. the fuel mix, which will get him faster or further in the chosen direction.</a:t>
            </a:r>
          </a:p>
          <a:p>
            <a:pPr algn="just"/>
            <a:r>
              <a:rPr lang="en-GB" sz="1200" dirty="0" smtClean="0">
                <a:solidFill>
                  <a:schemeClr val="bg2">
                    <a:lumMod val="10000"/>
                  </a:schemeClr>
                </a:solidFill>
                <a:latin typeface="Arial" panose="020B0604020202020204" pitchFamily="34" charset="0"/>
                <a:cs typeface="Arial" panose="020B0604020202020204" pitchFamily="34" charset="0"/>
              </a:rPr>
              <a:t>Lastly, he must pay the bill for the fuel that he has used, which is the affordability capacity of the tax base/users of infrastructure services (in most cases the same population). </a:t>
            </a:r>
            <a:endParaRPr lang="en-US" sz="1200" dirty="0" smtClean="0">
              <a:solidFill>
                <a:schemeClr val="bg2">
                  <a:lumMod val="10000"/>
                </a:schemeClr>
              </a:solidFill>
              <a:latin typeface="Arial" panose="020B0604020202020204" pitchFamily="34" charset="0"/>
              <a:cs typeface="Arial" panose="020B0604020202020204" pitchFamily="34" charset="0"/>
            </a:endParaRPr>
          </a:p>
          <a:p>
            <a:endParaRPr lang="en-GB" dirty="0" smtClean="0"/>
          </a:p>
          <a:p>
            <a:r>
              <a:rPr lang="en-GB" dirty="0" smtClean="0"/>
              <a:t>There are however implications for countries which have administratively</a:t>
            </a:r>
            <a:r>
              <a:rPr lang="en-GB" baseline="0" dirty="0" smtClean="0"/>
              <a:t> constrained there spending. </a:t>
            </a:r>
            <a:endParaRPr lang="en-GB" dirty="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18</a:t>
            </a:fld>
            <a:endParaRPr lang="en-US"/>
          </a:p>
        </p:txBody>
      </p:sp>
    </p:spTree>
    <p:extLst>
      <p:ext uri="{BB962C8B-B14F-4D97-AF65-F5344CB8AC3E}">
        <p14:creationId xmlns:p14="http://schemas.microsoft.com/office/powerpoint/2010/main" val="1609647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effectLst/>
                <a:latin typeface="+mn-lt"/>
                <a:ea typeface="ＭＳ Ｐゴシック" pitchFamily="-107" charset="-128"/>
                <a:cs typeface="ＭＳ Ｐゴシック" pitchFamily="-107" charset="-128"/>
              </a:rPr>
              <a:t>Participation of private capital in infrastructure delivery and management in such circumstances is not possible in the long run. To make it possible, a credible commitment by the government is necessary. Because investments in large physical infrastructure are sunk, it is unlikely that private investors would commit to investments where there is explicit or implicit (e.g. through pricing decisions) risk of expropriation, as outlined in this chapter. </a:t>
            </a:r>
            <a:endParaRPr lang="sl-SI" sz="1200" kern="1200" dirty="0" smtClean="0">
              <a:solidFill>
                <a:schemeClr val="tx1"/>
              </a:solidFill>
              <a:effectLst/>
              <a:latin typeface="+mn-lt"/>
              <a:ea typeface="ＭＳ Ｐゴシック" pitchFamily="-107" charset="-128"/>
              <a:cs typeface="ＭＳ Ｐゴシック" pitchFamily="-107" charset="-128"/>
            </a:endParaRPr>
          </a:p>
          <a:p>
            <a:r>
              <a:rPr lang="en-GB" sz="1200" kern="1200" dirty="0" smtClean="0">
                <a:solidFill>
                  <a:schemeClr val="tx1"/>
                </a:solidFill>
                <a:effectLst/>
                <a:latin typeface="+mn-lt"/>
                <a:ea typeface="ＭＳ Ｐゴシック" pitchFamily="-107" charset="-128"/>
                <a:cs typeface="ＭＳ Ｐゴシック" pitchFamily="-107" charset="-128"/>
              </a:rPr>
              <a:t>For example transport infrastructure is inherently related to positive (such as better accessibility or agglomeration benefits) and negative externalies (e.g. noise, pollution). It is impossible for the investor to directly capture positive externalies and to monetize them and he will not voluntarily be held liable for the negative externalies. Both are however in the interest of the wider society.  </a:t>
            </a:r>
            <a:endParaRPr lang="sl-SI" sz="1200" kern="1200" dirty="0" smtClean="0">
              <a:solidFill>
                <a:schemeClr val="tx1"/>
              </a:solidFill>
              <a:effectLst/>
              <a:latin typeface="+mn-lt"/>
              <a:ea typeface="ＭＳ Ｐゴシック" pitchFamily="-107" charset="-128"/>
              <a:cs typeface="ＭＳ Ｐゴシック" pitchFamily="-107" charset="-128"/>
            </a:endParaRPr>
          </a:p>
          <a:p>
            <a:endParaRPr lang="en-GB" dirty="0" smtClean="0"/>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Public-sector managers face a complex objective function and are subject to political and lobby</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pressures. They are also more likely to be influenced by union interests. These influences extend to</a:t>
            </a:r>
          </a:p>
          <a:p>
            <a:r>
              <a:rPr lang="en-US" sz="1200" b="0" i="0" u="none" strike="noStrike" kern="1200" baseline="0" dirty="0" smtClean="0">
                <a:solidFill>
                  <a:schemeClr val="tx1"/>
                </a:solidFill>
                <a:latin typeface="+mn-lt"/>
                <a:ea typeface="ＭＳ Ｐゴシック" pitchFamily="-107" charset="-128"/>
                <a:cs typeface="ＭＳ Ｐゴシック" pitchFamily="-107" charset="-128"/>
              </a:rPr>
              <a:t>the choice of suppliers, the supply chain and to the openness to </a:t>
            </a:r>
            <a:r>
              <a:rPr lang="en-US" sz="1200" b="0" i="1" u="none" strike="noStrike" kern="1200" baseline="0" dirty="0" smtClean="0">
                <a:solidFill>
                  <a:schemeClr val="tx1"/>
                </a:solidFill>
                <a:latin typeface="+mn-lt"/>
                <a:ea typeface="ＭＳ Ｐゴシック" pitchFamily="-107" charset="-128"/>
                <a:cs typeface="ＭＳ Ｐゴシック" pitchFamily="-107" charset="-128"/>
              </a:rPr>
              <a:t>ex post </a:t>
            </a:r>
            <a:r>
              <a:rPr lang="en-US" sz="1200" b="0" i="0" u="none" strike="noStrike" kern="1200" baseline="0" dirty="0" smtClean="0">
                <a:solidFill>
                  <a:schemeClr val="tx1"/>
                </a:solidFill>
                <a:latin typeface="+mn-lt"/>
                <a:ea typeface="ＭＳ Ｐゴシック" pitchFamily="-107" charset="-128"/>
                <a:cs typeface="ＭＳ Ｐゴシック" pitchFamily="-107" charset="-128"/>
              </a:rPr>
              <a:t>re-design and budget</a:t>
            </a:r>
          </a:p>
          <a:p>
            <a:r>
              <a:rPr lang="en-GB" sz="1200" b="0" i="0" u="none" strike="noStrike" kern="1200" baseline="0" dirty="0" smtClean="0">
                <a:solidFill>
                  <a:schemeClr val="tx1"/>
                </a:solidFill>
                <a:latin typeface="+mn-lt"/>
                <a:ea typeface="ＭＳ Ｐゴシック" pitchFamily="-107" charset="-128"/>
                <a:cs typeface="ＭＳ Ｐゴシック" pitchFamily="-107" charset="-128"/>
              </a:rPr>
              <a:t>changes.</a:t>
            </a:r>
          </a:p>
          <a:p>
            <a:endParaRPr lang="sl-SI" dirty="0"/>
          </a:p>
        </p:txBody>
      </p:sp>
      <p:sp>
        <p:nvSpPr>
          <p:cNvPr id="4" name="Slide Number Placeholder 3"/>
          <p:cNvSpPr>
            <a:spLocks noGrp="1"/>
          </p:cNvSpPr>
          <p:nvPr>
            <p:ph type="sldNum" sz="quarter" idx="10"/>
          </p:nvPr>
        </p:nvSpPr>
        <p:spPr/>
        <p:txBody>
          <a:bodyPr/>
          <a:lstStyle/>
          <a:p>
            <a:fld id="{E15190A2-B5F4-41D6-AD87-DC1ADAD6026C}"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l-SI" dirty="0"/>
          </a:p>
        </p:txBody>
      </p:sp>
      <p:sp>
        <p:nvSpPr>
          <p:cNvPr id="4" name="Slide Number Placeholder 3"/>
          <p:cNvSpPr>
            <a:spLocks noGrp="1"/>
          </p:cNvSpPr>
          <p:nvPr>
            <p:ph type="sldNum" sz="quarter" idx="10"/>
          </p:nvPr>
        </p:nvSpPr>
        <p:spPr/>
        <p:txBody>
          <a:bodyPr/>
          <a:lstStyle/>
          <a:p>
            <a:fld id="{E15190A2-B5F4-41D6-AD87-DC1ADAD6026C}"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baseline="0" dirty="0" smtClean="0">
              <a:latin typeface="Verdana" panose="020B0604030504040204" pitchFamily="34" charset="0"/>
              <a:ea typeface="Verdana" panose="020B0604030504040204" pitchFamily="34" charset="0"/>
              <a:cs typeface="Verdana" panose="020B0604030504040204" pitchFamily="34" charset="0"/>
            </a:endParaRPr>
          </a:p>
          <a:p>
            <a:r>
              <a:rPr lang="en-GB" sz="1400" dirty="0" smtClean="0">
                <a:latin typeface="Verdana" panose="020B0604030504040204" pitchFamily="34" charset="0"/>
                <a:ea typeface="Verdana" panose="020B0604030504040204" pitchFamily="34" charset="0"/>
                <a:cs typeface="Verdana" panose="020B0604030504040204" pitchFamily="34" charset="0"/>
              </a:rPr>
              <a:t>The list of forms is long, but in principle it is either privatisation with regulation or PPPs.</a:t>
            </a:r>
          </a:p>
          <a:p>
            <a:pPr>
              <a:lnSpc>
                <a:spcPct val="130000"/>
              </a:lnSpc>
            </a:pPr>
            <a:r>
              <a:rPr lang="en-GB" sz="1200" dirty="0" smtClean="0">
                <a:latin typeface="Verdana" panose="020B0604030504040204" pitchFamily="34" charset="0"/>
                <a:ea typeface="Verdana" panose="020B0604030504040204" pitchFamily="34" charset="0"/>
                <a:cs typeface="Verdana" panose="020B0604030504040204" pitchFamily="34" charset="0"/>
              </a:rPr>
              <a:t>PPP involves competition for the contract – the assumption is, competition will induce a push to efficiency and curtail excess profits.</a:t>
            </a:r>
          </a:p>
          <a:p>
            <a:pPr>
              <a:lnSpc>
                <a:spcPct val="130000"/>
              </a:lnSpc>
            </a:pPr>
            <a:r>
              <a:rPr lang="en-GB" sz="1200" dirty="0" smtClean="0">
                <a:latin typeface="Verdana" panose="020B0604030504040204" pitchFamily="34" charset="0"/>
                <a:ea typeface="Verdana" panose="020B0604030504040204" pitchFamily="34" charset="0"/>
                <a:cs typeface="Verdana" panose="020B0604030504040204" pitchFamily="34" charset="0"/>
              </a:rPr>
              <a:t>Privatisation with regulation involves an economic regulator, which mimics competition (through applying an incentive framework) – the assumption is the regulator can beat the information asymmetry sufficiently</a:t>
            </a:r>
          </a:p>
          <a:p>
            <a:endParaRPr lang="en-GB" dirty="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4</a:t>
            </a:fld>
            <a:endParaRPr lang="en-US"/>
          </a:p>
        </p:txBody>
      </p:sp>
    </p:spTree>
    <p:extLst>
      <p:ext uri="{BB962C8B-B14F-4D97-AF65-F5344CB8AC3E}">
        <p14:creationId xmlns:p14="http://schemas.microsoft.com/office/powerpoint/2010/main" val="1798169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ultimate cost of service to the public sector/users</a:t>
            </a:r>
            <a:endParaRPr lang="sl-SI" dirty="0"/>
          </a:p>
        </p:txBody>
      </p:sp>
      <p:sp>
        <p:nvSpPr>
          <p:cNvPr id="4" name="Slide Number Placeholder 3"/>
          <p:cNvSpPr>
            <a:spLocks noGrp="1"/>
          </p:cNvSpPr>
          <p:nvPr>
            <p:ph type="sldNum" sz="quarter" idx="10"/>
          </p:nvPr>
        </p:nvSpPr>
        <p:spPr/>
        <p:txBody>
          <a:bodyPr/>
          <a:lstStyle/>
          <a:p>
            <a:fld id="{E15190A2-B5F4-41D6-AD87-DC1ADAD6026C}"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sl-SI" dirty="0"/>
          </a:p>
        </p:txBody>
      </p:sp>
      <p:sp>
        <p:nvSpPr>
          <p:cNvPr id="4" name="Slide Number Placeholder 3"/>
          <p:cNvSpPr>
            <a:spLocks noGrp="1"/>
          </p:cNvSpPr>
          <p:nvPr>
            <p:ph type="sldNum" sz="quarter" idx="10"/>
          </p:nvPr>
        </p:nvSpPr>
        <p:spPr/>
        <p:txBody>
          <a:bodyPr/>
          <a:lstStyle/>
          <a:p>
            <a:fld id="{E15190A2-B5F4-41D6-AD87-DC1ADAD6026C}"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l-SI" dirty="0"/>
          </a:p>
        </p:txBody>
      </p:sp>
      <p:sp>
        <p:nvSpPr>
          <p:cNvPr id="4" name="Slide Number Placeholder 3"/>
          <p:cNvSpPr>
            <a:spLocks noGrp="1"/>
          </p:cNvSpPr>
          <p:nvPr>
            <p:ph type="sldNum" sz="quarter" idx="10"/>
          </p:nvPr>
        </p:nvSpPr>
        <p:spPr/>
        <p:txBody>
          <a:bodyPr/>
          <a:lstStyle/>
          <a:p>
            <a:fld id="{E15190A2-B5F4-41D6-AD87-DC1ADAD6026C}"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original</a:t>
            </a:r>
            <a:r>
              <a:rPr lang="en-GB" baseline="0" dirty="0" smtClean="0"/>
              <a:t> sin lies in the public governance – if all principals and agents would behave benevolently and rationally all this discussion about be unnecessary.</a:t>
            </a:r>
            <a:endParaRPr lang="en-GB" dirty="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8</a:t>
            </a:fld>
            <a:endParaRPr lang="en-US"/>
          </a:p>
        </p:txBody>
      </p:sp>
    </p:spTree>
    <p:extLst>
      <p:ext uri="{BB962C8B-B14F-4D97-AF65-F5344CB8AC3E}">
        <p14:creationId xmlns:p14="http://schemas.microsoft.com/office/powerpoint/2010/main" val="304504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l-SI" dirty="0"/>
          </a:p>
        </p:txBody>
      </p:sp>
      <p:sp>
        <p:nvSpPr>
          <p:cNvPr id="4" name="Slide Number Placeholder 3"/>
          <p:cNvSpPr>
            <a:spLocks noGrp="1"/>
          </p:cNvSpPr>
          <p:nvPr>
            <p:ph type="sldNum" sz="quarter" idx="10"/>
          </p:nvPr>
        </p:nvSpPr>
        <p:spPr/>
        <p:txBody>
          <a:bodyPr/>
          <a:lstStyle/>
          <a:p>
            <a:fld id="{E15190A2-B5F4-41D6-AD87-DC1ADAD6026C}"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Rectangle 3"/>
          <p:cNvSpPr/>
          <p:nvPr/>
        </p:nvSpPr>
        <p:spPr>
          <a:xfrm>
            <a:off x="6805614" y="571501"/>
            <a:ext cx="1728787" cy="36513"/>
          </a:xfrm>
          <a:prstGeom prst="rect">
            <a:avLst/>
          </a:prstGeom>
          <a:solidFill>
            <a:srgbClr val="003E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pic>
        <p:nvPicPr>
          <p:cNvPr id="5" name="Picture 13" descr="ITF_Logo_RGB.png"/>
          <p:cNvPicPr>
            <a:picLocks noChangeAspect="1"/>
          </p:cNvPicPr>
          <p:nvPr/>
        </p:nvPicPr>
        <p:blipFill>
          <a:blip r:embed="rId2"/>
          <a:srcRect/>
          <a:stretch>
            <a:fillRect/>
          </a:stretch>
        </p:blipFill>
        <p:spPr bwMode="auto">
          <a:xfrm>
            <a:off x="628652" y="385763"/>
            <a:ext cx="1687513" cy="374651"/>
          </a:xfrm>
          <a:prstGeom prst="rect">
            <a:avLst/>
          </a:prstGeom>
          <a:noFill/>
          <a:ln w="9525">
            <a:noFill/>
            <a:miter lim="800000"/>
            <a:headEnd/>
            <a:tailEnd/>
          </a:ln>
        </p:spPr>
      </p:pic>
      <p:sp>
        <p:nvSpPr>
          <p:cNvPr id="6" name="Rectangle 5"/>
          <p:cNvSpPr/>
          <p:nvPr/>
        </p:nvSpPr>
        <p:spPr>
          <a:xfrm>
            <a:off x="6805613" y="6286501"/>
            <a:ext cx="576262" cy="71439"/>
          </a:xfrm>
          <a:prstGeom prst="rect">
            <a:avLst/>
          </a:prstGeom>
          <a:solidFill>
            <a:srgbClr val="1C7CC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7" name="Rectangle 6"/>
          <p:cNvSpPr/>
          <p:nvPr/>
        </p:nvSpPr>
        <p:spPr bwMode="auto">
          <a:xfrm>
            <a:off x="7380289" y="6286501"/>
            <a:ext cx="579437" cy="71439"/>
          </a:xfrm>
          <a:prstGeom prst="rect">
            <a:avLst/>
          </a:prstGeom>
          <a:solidFill>
            <a:srgbClr val="7BC04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8" name="Rectangle 7"/>
          <p:cNvSpPr/>
          <p:nvPr/>
        </p:nvSpPr>
        <p:spPr bwMode="auto">
          <a:xfrm>
            <a:off x="7958138" y="6286501"/>
            <a:ext cx="576262" cy="71439"/>
          </a:xfrm>
          <a:prstGeom prst="rect">
            <a:avLst/>
          </a:prstGeom>
          <a:solidFill>
            <a:srgbClr val="93959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9" name="Rectangle 8"/>
          <p:cNvSpPr/>
          <p:nvPr/>
        </p:nvSpPr>
        <p:spPr>
          <a:xfrm>
            <a:off x="0" y="0"/>
            <a:ext cx="9144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0" name="Rectangle 9"/>
          <p:cNvSpPr/>
          <p:nvPr/>
        </p:nvSpPr>
        <p:spPr>
          <a:xfrm>
            <a:off x="252415" y="1295400"/>
            <a:ext cx="8632825" cy="4057651"/>
          </a:xfrm>
          <a:prstGeom prst="rect">
            <a:avLst/>
          </a:prstGeom>
          <a:solidFill>
            <a:srgbClr val="113D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276EBA"/>
              </a:solidFill>
              <a:ea typeface="ＭＳ Ｐゴシック" pitchFamily="-65" charset="-128"/>
            </a:endParaRPr>
          </a:p>
        </p:txBody>
      </p:sp>
      <p:sp>
        <p:nvSpPr>
          <p:cNvPr id="11" name="Rectangle 10"/>
          <p:cNvSpPr/>
          <p:nvPr/>
        </p:nvSpPr>
        <p:spPr>
          <a:xfrm>
            <a:off x="252415" y="1219200"/>
            <a:ext cx="8631237" cy="76200"/>
          </a:xfrm>
          <a:prstGeom prst="rect">
            <a:avLst/>
          </a:prstGeom>
          <a:solidFill>
            <a:srgbClr val="003E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grpSp>
        <p:nvGrpSpPr>
          <p:cNvPr id="12" name="Group 1042"/>
          <p:cNvGrpSpPr>
            <a:grpSpLocks/>
          </p:cNvGrpSpPr>
          <p:nvPr/>
        </p:nvGrpSpPr>
        <p:grpSpPr bwMode="auto">
          <a:xfrm>
            <a:off x="7053265" y="5200651"/>
            <a:ext cx="1830387" cy="152400"/>
            <a:chOff x="3865" y="3276"/>
            <a:chExt cx="1731" cy="96"/>
          </a:xfrm>
        </p:grpSpPr>
        <p:sp>
          <p:nvSpPr>
            <p:cNvPr id="13" name="Rectangle 12"/>
            <p:cNvSpPr/>
            <p:nvPr/>
          </p:nvSpPr>
          <p:spPr>
            <a:xfrm>
              <a:off x="3865" y="3276"/>
              <a:ext cx="578" cy="96"/>
            </a:xfrm>
            <a:prstGeom prst="rect">
              <a:avLst/>
            </a:prstGeom>
            <a:solidFill>
              <a:srgbClr val="007DC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4" name="Rectangle 13"/>
            <p:cNvSpPr/>
            <p:nvPr/>
          </p:nvSpPr>
          <p:spPr bwMode="auto">
            <a:xfrm>
              <a:off x="4443" y="3276"/>
              <a:ext cx="580" cy="96"/>
            </a:xfrm>
            <a:prstGeom prst="rect">
              <a:avLst/>
            </a:prstGeom>
            <a:solidFill>
              <a:srgbClr val="7BC04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5" name="Rectangle 14"/>
            <p:cNvSpPr/>
            <p:nvPr/>
          </p:nvSpPr>
          <p:spPr bwMode="auto">
            <a:xfrm>
              <a:off x="5023" y="3276"/>
              <a:ext cx="573" cy="96"/>
            </a:xfrm>
            <a:prstGeom prst="rect">
              <a:avLst/>
            </a:prstGeom>
            <a:solidFill>
              <a:srgbClr val="93959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grpSp>
      <p:sp>
        <p:nvSpPr>
          <p:cNvPr id="16" name="Rectangle 15"/>
          <p:cNvSpPr/>
          <p:nvPr/>
        </p:nvSpPr>
        <p:spPr>
          <a:xfrm>
            <a:off x="7053265" y="5505452"/>
            <a:ext cx="1830387" cy="1179513"/>
          </a:xfrm>
          <a:prstGeom prst="rect">
            <a:avLst/>
          </a:prstGeom>
          <a:solidFill>
            <a:srgbClr val="193D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pic>
        <p:nvPicPr>
          <p:cNvPr id="17" name="Picture 24" descr="ITF_Logo_RGB.png"/>
          <p:cNvPicPr>
            <a:picLocks noChangeAspect="1"/>
          </p:cNvPicPr>
          <p:nvPr/>
        </p:nvPicPr>
        <p:blipFill>
          <a:blip r:embed="rId2"/>
          <a:srcRect/>
          <a:stretch>
            <a:fillRect/>
          </a:stretch>
        </p:blipFill>
        <p:spPr bwMode="auto">
          <a:xfrm>
            <a:off x="252415" y="228601"/>
            <a:ext cx="3252787" cy="723900"/>
          </a:xfrm>
          <a:prstGeom prst="rect">
            <a:avLst/>
          </a:prstGeom>
          <a:noFill/>
          <a:ln w="9525">
            <a:noFill/>
            <a:miter lim="800000"/>
            <a:headEnd/>
            <a:tailEnd/>
          </a:ln>
        </p:spPr>
      </p:pic>
      <p:pic>
        <p:nvPicPr>
          <p:cNvPr id="18" name="Picture 25" descr="OECD.png"/>
          <p:cNvPicPr>
            <a:picLocks noChangeAspect="1"/>
          </p:cNvPicPr>
          <p:nvPr/>
        </p:nvPicPr>
        <p:blipFill>
          <a:blip r:embed="rId3"/>
          <a:srcRect/>
          <a:stretch>
            <a:fillRect/>
          </a:stretch>
        </p:blipFill>
        <p:spPr bwMode="auto">
          <a:xfrm>
            <a:off x="298452" y="6018214"/>
            <a:ext cx="582613" cy="571500"/>
          </a:xfrm>
          <a:prstGeom prst="rect">
            <a:avLst/>
          </a:prstGeom>
          <a:noFill/>
          <a:ln w="9525">
            <a:noFill/>
            <a:miter lim="800000"/>
            <a:headEnd/>
            <a:tailEnd/>
          </a:ln>
        </p:spPr>
      </p:pic>
      <p:sp>
        <p:nvSpPr>
          <p:cNvPr id="2" name="Title 1"/>
          <p:cNvSpPr>
            <a:spLocks noGrp="1"/>
          </p:cNvSpPr>
          <p:nvPr>
            <p:ph type="ctrTitle"/>
          </p:nvPr>
        </p:nvSpPr>
        <p:spPr>
          <a:xfrm>
            <a:off x="609600" y="1725149"/>
            <a:ext cx="7162800" cy="1780051"/>
          </a:xfrm>
        </p:spPr>
        <p:txBody>
          <a:bodyPr>
            <a:normAutofit/>
          </a:bodyPr>
          <a:lstStyle>
            <a:lvl1pPr algn="l">
              <a:defRPr sz="3600" b="1">
                <a:solidFill>
                  <a:schemeClr val="bg1"/>
                </a:solidFill>
                <a:latin typeface="Verdana"/>
                <a:cs typeface="Verdana"/>
              </a:defRPr>
            </a:lvl1pPr>
          </a:lstStyle>
          <a:p>
            <a:r>
              <a:rPr lang="en-US" smtClean="0"/>
              <a:t>Click to edit Master title style</a:t>
            </a:r>
            <a:endParaRPr lang="en-US" dirty="0"/>
          </a:p>
        </p:txBody>
      </p:sp>
      <p:sp>
        <p:nvSpPr>
          <p:cNvPr id="3" name="Subtitle 2"/>
          <p:cNvSpPr>
            <a:spLocks noGrp="1"/>
          </p:cNvSpPr>
          <p:nvPr>
            <p:ph type="subTitle" idx="1"/>
          </p:nvPr>
        </p:nvSpPr>
        <p:spPr>
          <a:xfrm>
            <a:off x="609600" y="3505200"/>
            <a:ext cx="7162800" cy="1447800"/>
          </a:xfrm>
        </p:spPr>
        <p:txBody>
          <a:bodyPr>
            <a:normAutofit/>
          </a:bodyPr>
          <a:lstStyle>
            <a:lvl1pPr marL="0" indent="0" algn="l">
              <a:buNone/>
              <a:defRPr sz="1800">
                <a:solidFill>
                  <a:srgbClr val="FFFFFF"/>
                </a:solidFill>
                <a:latin typeface="Verdan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bwMode="auto">
          <a:xfrm>
            <a:off x="628651" y="914400"/>
            <a:ext cx="7905750" cy="609600"/>
          </a:xfrm>
          <a:prstGeom prst="rect">
            <a:avLst/>
          </a:prstGeom>
          <a:noFill/>
          <a:ln w="9525">
            <a:noFill/>
            <a:miter lim="800000"/>
            <a:headEnd/>
            <a:tailEnd/>
          </a:ln>
        </p:spPr>
        <p:txBody>
          <a:bodyPr/>
          <a:lstStyle/>
          <a:p>
            <a:pPr lvl="0"/>
            <a:r>
              <a:rPr lang="en-US" smtClean="0"/>
              <a:t>Click to edit Master title style</a:t>
            </a:r>
            <a:endParaRPr lang="en-US"/>
          </a:p>
        </p:txBody>
      </p:sp>
      <p:sp>
        <p:nvSpPr>
          <p:cNvPr id="3" name="Content Placeholder 2"/>
          <p:cNvSpPr>
            <a:spLocks noGrp="1"/>
          </p:cNvSpPr>
          <p:nvPr>
            <p:ph idx="1"/>
          </p:nvPr>
        </p:nvSpPr>
        <p:spPr>
          <a:xfrm>
            <a:off x="628650" y="1600200"/>
            <a:ext cx="7905752"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6A723F69-95CC-409C-B841-AA43D95F9F8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Subtitle 2"/>
          <p:cNvSpPr>
            <a:spLocks noGrp="1"/>
          </p:cNvSpPr>
          <p:nvPr>
            <p:ph type="subTitle" idx="13"/>
          </p:nvPr>
        </p:nvSpPr>
        <p:spPr>
          <a:xfrm>
            <a:off x="628650" y="3429000"/>
            <a:ext cx="7905750" cy="1371600"/>
          </a:xfrm>
        </p:spPr>
        <p:txBody>
          <a:bodyPr>
            <a:normAutofit/>
          </a:bodyPr>
          <a:lstStyle>
            <a:lvl1pPr marL="0" indent="0" algn="l">
              <a:buNone/>
              <a:defRPr sz="1800">
                <a:solidFill>
                  <a:schemeClr val="tx1"/>
                </a:solidFill>
                <a:latin typeface="Verdan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itle 1"/>
          <p:cNvSpPr>
            <a:spLocks noGrp="1"/>
          </p:cNvSpPr>
          <p:nvPr>
            <p:ph type="ctrTitle"/>
          </p:nvPr>
        </p:nvSpPr>
        <p:spPr>
          <a:xfrm>
            <a:off x="628650" y="1648949"/>
            <a:ext cx="7905750" cy="1780051"/>
          </a:xfrm>
        </p:spPr>
        <p:txBody>
          <a:bodyPr>
            <a:normAutofit/>
          </a:bodyPr>
          <a:lstStyle>
            <a:lvl1pPr algn="l">
              <a:defRPr sz="3600" b="1">
                <a:solidFill>
                  <a:srgbClr val="000000"/>
                </a:solidFill>
                <a:latin typeface="Verdana"/>
                <a:cs typeface="Verdana"/>
              </a:defRPr>
            </a:lvl1pPr>
          </a:lstStyle>
          <a:p>
            <a:r>
              <a:rPr lang="en-US"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B4AD8A29-3588-4120-A962-63648EC733A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600202"/>
            <a:ext cx="3867150" cy="4571999"/>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1" y="1600200"/>
            <a:ext cx="3886200" cy="45720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fld id="{CBA9BE80-EC44-4307-B5BD-077B4ECE791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914400"/>
            <a:ext cx="7905750" cy="1300155"/>
          </a:xfrm>
        </p:spPr>
        <p:txBody>
          <a:bodyPr anchor="t"/>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93D1028B-E3EE-4DEC-B5E7-812C1583594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8FF471B2-35FD-4BB2-8739-81E7A9D4E42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Rectangle 3"/>
          <p:cNvSpPr/>
          <p:nvPr/>
        </p:nvSpPr>
        <p:spPr>
          <a:xfrm>
            <a:off x="6805614" y="571501"/>
            <a:ext cx="1728787" cy="36513"/>
          </a:xfrm>
          <a:prstGeom prst="rect">
            <a:avLst/>
          </a:prstGeom>
          <a:solidFill>
            <a:srgbClr val="003E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pic>
        <p:nvPicPr>
          <p:cNvPr id="5" name="Picture 13" descr="ITF_Logo_RGB.png"/>
          <p:cNvPicPr>
            <a:picLocks noChangeAspect="1"/>
          </p:cNvPicPr>
          <p:nvPr/>
        </p:nvPicPr>
        <p:blipFill>
          <a:blip r:embed="rId2"/>
          <a:srcRect/>
          <a:stretch>
            <a:fillRect/>
          </a:stretch>
        </p:blipFill>
        <p:spPr bwMode="auto">
          <a:xfrm>
            <a:off x="628652" y="385763"/>
            <a:ext cx="1687513" cy="374651"/>
          </a:xfrm>
          <a:prstGeom prst="rect">
            <a:avLst/>
          </a:prstGeom>
          <a:noFill/>
          <a:ln w="9525">
            <a:noFill/>
            <a:miter lim="800000"/>
            <a:headEnd/>
            <a:tailEnd/>
          </a:ln>
        </p:spPr>
      </p:pic>
      <p:sp>
        <p:nvSpPr>
          <p:cNvPr id="6" name="Rectangle 5"/>
          <p:cNvSpPr/>
          <p:nvPr/>
        </p:nvSpPr>
        <p:spPr>
          <a:xfrm>
            <a:off x="6805613" y="6286501"/>
            <a:ext cx="576262" cy="71439"/>
          </a:xfrm>
          <a:prstGeom prst="rect">
            <a:avLst/>
          </a:prstGeom>
          <a:solidFill>
            <a:srgbClr val="1C7CC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7" name="Rectangle 6"/>
          <p:cNvSpPr/>
          <p:nvPr/>
        </p:nvSpPr>
        <p:spPr bwMode="auto">
          <a:xfrm>
            <a:off x="7380289" y="6286501"/>
            <a:ext cx="579437" cy="71439"/>
          </a:xfrm>
          <a:prstGeom prst="rect">
            <a:avLst/>
          </a:prstGeom>
          <a:solidFill>
            <a:srgbClr val="7BC04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8" name="Rectangle 7"/>
          <p:cNvSpPr/>
          <p:nvPr/>
        </p:nvSpPr>
        <p:spPr bwMode="auto">
          <a:xfrm>
            <a:off x="7958138" y="6286501"/>
            <a:ext cx="576262" cy="71439"/>
          </a:xfrm>
          <a:prstGeom prst="rect">
            <a:avLst/>
          </a:prstGeom>
          <a:solidFill>
            <a:srgbClr val="93959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9" name="Rectangle 8"/>
          <p:cNvSpPr/>
          <p:nvPr/>
        </p:nvSpPr>
        <p:spPr>
          <a:xfrm>
            <a:off x="0" y="0"/>
            <a:ext cx="9144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0" name="Rectangle 9"/>
          <p:cNvSpPr/>
          <p:nvPr/>
        </p:nvSpPr>
        <p:spPr>
          <a:xfrm>
            <a:off x="0" y="0"/>
            <a:ext cx="9144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1" name="Rectangle 10"/>
          <p:cNvSpPr/>
          <p:nvPr/>
        </p:nvSpPr>
        <p:spPr>
          <a:xfrm>
            <a:off x="252415" y="1295400"/>
            <a:ext cx="8632825" cy="4057651"/>
          </a:xfrm>
          <a:prstGeom prst="rect">
            <a:avLst/>
          </a:prstGeom>
          <a:solidFill>
            <a:srgbClr val="113D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276EBA"/>
              </a:solidFill>
              <a:ea typeface="ＭＳ Ｐゴシック" pitchFamily="-65" charset="-128"/>
            </a:endParaRPr>
          </a:p>
        </p:txBody>
      </p:sp>
      <p:sp>
        <p:nvSpPr>
          <p:cNvPr id="12" name="Rectangle 11"/>
          <p:cNvSpPr/>
          <p:nvPr/>
        </p:nvSpPr>
        <p:spPr>
          <a:xfrm>
            <a:off x="252415" y="1219200"/>
            <a:ext cx="8631237" cy="76200"/>
          </a:xfrm>
          <a:prstGeom prst="rect">
            <a:avLst/>
          </a:prstGeom>
          <a:solidFill>
            <a:srgbClr val="003E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pic>
        <p:nvPicPr>
          <p:cNvPr id="13" name="Picture 18" descr="ITF_Logo_RGB.png"/>
          <p:cNvPicPr>
            <a:picLocks noChangeAspect="1"/>
          </p:cNvPicPr>
          <p:nvPr/>
        </p:nvPicPr>
        <p:blipFill>
          <a:blip r:embed="rId2"/>
          <a:srcRect/>
          <a:stretch>
            <a:fillRect/>
          </a:stretch>
        </p:blipFill>
        <p:spPr bwMode="auto">
          <a:xfrm>
            <a:off x="252415" y="228601"/>
            <a:ext cx="3252787" cy="723900"/>
          </a:xfrm>
          <a:prstGeom prst="rect">
            <a:avLst/>
          </a:prstGeom>
          <a:noFill/>
          <a:ln w="9525">
            <a:noFill/>
            <a:miter lim="800000"/>
            <a:headEnd/>
            <a:tailEnd/>
          </a:ln>
        </p:spPr>
      </p:pic>
      <p:pic>
        <p:nvPicPr>
          <p:cNvPr id="14" name="Picture 17" descr="OECD.png"/>
          <p:cNvPicPr>
            <a:picLocks noChangeAspect="1"/>
          </p:cNvPicPr>
          <p:nvPr/>
        </p:nvPicPr>
        <p:blipFill>
          <a:blip r:embed="rId3"/>
          <a:srcRect/>
          <a:stretch>
            <a:fillRect/>
          </a:stretch>
        </p:blipFill>
        <p:spPr bwMode="auto">
          <a:xfrm>
            <a:off x="298452" y="6018214"/>
            <a:ext cx="582613" cy="571500"/>
          </a:xfrm>
          <a:prstGeom prst="rect">
            <a:avLst/>
          </a:prstGeom>
          <a:noFill/>
          <a:ln w="9525">
            <a:noFill/>
            <a:miter lim="800000"/>
            <a:headEnd/>
            <a:tailEnd/>
          </a:ln>
        </p:spPr>
      </p:pic>
      <p:sp>
        <p:nvSpPr>
          <p:cNvPr id="15" name="Rectangle 14"/>
          <p:cNvSpPr/>
          <p:nvPr/>
        </p:nvSpPr>
        <p:spPr>
          <a:xfrm>
            <a:off x="7053265" y="5505452"/>
            <a:ext cx="1830387" cy="1179513"/>
          </a:xfrm>
          <a:prstGeom prst="rect">
            <a:avLst/>
          </a:prstGeom>
          <a:solidFill>
            <a:srgbClr val="193D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grpSp>
        <p:nvGrpSpPr>
          <p:cNvPr id="16" name="Group 19"/>
          <p:cNvGrpSpPr>
            <a:grpSpLocks/>
          </p:cNvGrpSpPr>
          <p:nvPr/>
        </p:nvGrpSpPr>
        <p:grpSpPr bwMode="auto">
          <a:xfrm>
            <a:off x="7053265" y="5200651"/>
            <a:ext cx="1830387" cy="152400"/>
            <a:chOff x="3865" y="3276"/>
            <a:chExt cx="1731" cy="96"/>
          </a:xfrm>
        </p:grpSpPr>
        <p:sp>
          <p:nvSpPr>
            <p:cNvPr id="17" name="Rectangle 16"/>
            <p:cNvSpPr/>
            <p:nvPr/>
          </p:nvSpPr>
          <p:spPr bwMode="auto">
            <a:xfrm>
              <a:off x="4443" y="3276"/>
              <a:ext cx="580" cy="96"/>
            </a:xfrm>
            <a:prstGeom prst="rect">
              <a:avLst/>
            </a:prstGeom>
            <a:solidFill>
              <a:srgbClr val="7BC04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8" name="Rectangle 17"/>
            <p:cNvSpPr/>
            <p:nvPr/>
          </p:nvSpPr>
          <p:spPr bwMode="auto">
            <a:xfrm>
              <a:off x="5023" y="3276"/>
              <a:ext cx="573" cy="96"/>
            </a:xfrm>
            <a:prstGeom prst="rect">
              <a:avLst/>
            </a:prstGeom>
            <a:solidFill>
              <a:srgbClr val="93959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9" name="Rectangle 18"/>
            <p:cNvSpPr/>
            <p:nvPr/>
          </p:nvSpPr>
          <p:spPr>
            <a:xfrm>
              <a:off x="3865" y="3276"/>
              <a:ext cx="578" cy="96"/>
            </a:xfrm>
            <a:prstGeom prst="rect">
              <a:avLst/>
            </a:prstGeom>
            <a:solidFill>
              <a:srgbClr val="007DC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grpSp>
      <p:sp>
        <p:nvSpPr>
          <p:cNvPr id="22" name="Title 1"/>
          <p:cNvSpPr>
            <a:spLocks noGrp="1"/>
          </p:cNvSpPr>
          <p:nvPr>
            <p:ph type="ctrTitle"/>
          </p:nvPr>
        </p:nvSpPr>
        <p:spPr>
          <a:xfrm>
            <a:off x="609600" y="1725149"/>
            <a:ext cx="7924800" cy="1780051"/>
          </a:xfrm>
        </p:spPr>
        <p:txBody>
          <a:bodyPr>
            <a:normAutofit/>
          </a:bodyPr>
          <a:lstStyle>
            <a:lvl1pPr algn="l">
              <a:defRPr sz="3600" b="1">
                <a:solidFill>
                  <a:schemeClr val="bg1"/>
                </a:solidFill>
                <a:latin typeface="Verdana"/>
                <a:cs typeface="Verdana"/>
              </a:defRPr>
            </a:lvl1pPr>
          </a:lstStyle>
          <a:p>
            <a:r>
              <a:rPr lang="en-US" smtClean="0"/>
              <a:t>Click to edit Master title style</a:t>
            </a:r>
            <a:endParaRPr lang="en-US" dirty="0"/>
          </a:p>
        </p:txBody>
      </p:sp>
      <p:sp>
        <p:nvSpPr>
          <p:cNvPr id="23" name="Subtitle 2"/>
          <p:cNvSpPr>
            <a:spLocks noGrp="1"/>
          </p:cNvSpPr>
          <p:nvPr>
            <p:ph type="subTitle" idx="1"/>
          </p:nvPr>
        </p:nvSpPr>
        <p:spPr>
          <a:xfrm>
            <a:off x="609600" y="3505200"/>
            <a:ext cx="7924800" cy="1447800"/>
          </a:xfrm>
        </p:spPr>
        <p:txBody>
          <a:bodyPr>
            <a:normAutofit/>
          </a:bodyPr>
          <a:lstStyle>
            <a:lvl1pPr marL="0" indent="0" algn="l">
              <a:lnSpc>
                <a:spcPct val="100000"/>
              </a:lnSpc>
              <a:buNone/>
              <a:defRPr sz="1800">
                <a:solidFill>
                  <a:srgbClr val="FFFFFF"/>
                </a:solidFill>
                <a:latin typeface="Verdan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fr-FR" dirty="0" smtClean="0"/>
              <a:t>Cliquez pour modifier les styles du texte du masque</a:t>
            </a:r>
            <a:endParaRPr lang="en-US" dirty="0" smtClean="0"/>
          </a:p>
          <a:p>
            <a:pPr lvl="1" eaLnBrk="1" latinLnBrk="0" hangingPunct="1"/>
            <a:r>
              <a:rPr lang="en-US" dirty="0" err="1" smtClean="0"/>
              <a:t>Deuxième</a:t>
            </a:r>
            <a:r>
              <a:rPr lang="en-US" dirty="0" smtClean="0"/>
              <a:t> </a:t>
            </a:r>
            <a:r>
              <a:rPr lang="en-US" dirty="0" err="1" smtClean="0"/>
              <a:t>niveau</a:t>
            </a:r>
            <a:endParaRPr lang="en-US" dirty="0" smtClean="0"/>
          </a:p>
          <a:p>
            <a:pPr lvl="2" eaLnBrk="1" latinLnBrk="0" hangingPunct="1"/>
            <a:r>
              <a:rPr lang="en-US" dirty="0" err="1" smtClean="0"/>
              <a:t>Troisième</a:t>
            </a:r>
            <a:r>
              <a:rPr lang="en-US" dirty="0" smtClean="0"/>
              <a:t> </a:t>
            </a:r>
            <a:r>
              <a:rPr lang="en-US" dirty="0" err="1" smtClean="0"/>
              <a:t>niveau</a:t>
            </a:r>
            <a:endParaRPr lang="en-US" dirty="0" smtClean="0"/>
          </a:p>
          <a:p>
            <a:pPr lvl="3" eaLnBrk="1" latinLnBrk="0" hangingPunct="1"/>
            <a:r>
              <a:rPr lang="en-US" dirty="0" err="1" smtClean="0"/>
              <a:t>Quatrième</a:t>
            </a:r>
            <a:r>
              <a:rPr lang="en-US" dirty="0" smtClean="0"/>
              <a:t> </a:t>
            </a:r>
            <a:r>
              <a:rPr lang="en-US" dirty="0" err="1" smtClean="0"/>
              <a:t>niveau</a:t>
            </a:r>
            <a:endParaRPr lang="en-US" dirty="0" smtClean="0"/>
          </a:p>
          <a:p>
            <a:pPr lvl="4" eaLnBrk="1" latinLnBrk="0" hangingPunct="1"/>
            <a:r>
              <a:rPr lang="en-US" dirty="0" err="1" smtClean="0"/>
              <a:t>Cinquième</a:t>
            </a:r>
            <a:r>
              <a:rPr lang="en-US" dirty="0" smtClean="0"/>
              <a:t> </a:t>
            </a:r>
            <a:r>
              <a:rPr lang="en-US" dirty="0" err="1" smtClean="0"/>
              <a:t>niveau</a:t>
            </a:r>
            <a:endParaRPr kumimoji="0" lang="en-US" dirty="0"/>
          </a:p>
        </p:txBody>
      </p:sp>
      <p:sp>
        <p:nvSpPr>
          <p:cNvPr id="8"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3B1FDB8E-89C3-4EBA-823E-EFA0ADCEF26B}" type="datetimeFigureOut">
              <a:rPr lang="en-GB" smtClean="0"/>
              <a:t>01/06/2016</a:t>
            </a:fld>
            <a:endParaRPr lang="en-GB"/>
          </a:p>
        </p:txBody>
      </p:sp>
      <p:sp>
        <p:nvSpPr>
          <p:cNvPr id="9"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p>
        </p:txBody>
      </p:sp>
      <p:sp>
        <p:nvSpPr>
          <p:cNvPr id="10"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34DB1031-4B1E-4325-8C93-4119E4B69ACA}" type="slidenum">
              <a:rPr lang="en-GB" smtClean="0"/>
              <a:t>‹#›</a:t>
            </a:fld>
            <a:endParaRPr lang="en-GB"/>
          </a:p>
        </p:txBody>
      </p:sp>
      <p:sp>
        <p:nvSpPr>
          <p:cNvPr id="11" name="Title Placeholder 1"/>
          <p:cNvSpPr>
            <a:spLocks noGrp="1"/>
          </p:cNvSpPr>
          <p:nvPr>
            <p:ph type="title" hasCustomPrompt="1"/>
          </p:nvPr>
        </p:nvSpPr>
        <p:spPr>
          <a:xfrm>
            <a:off x="1080000" y="237600"/>
            <a:ext cx="7416000" cy="1022400"/>
          </a:xfrm>
          <a:prstGeom prst="rect">
            <a:avLst/>
          </a:prstGeom>
        </p:spPr>
        <p:txBody>
          <a:bodyPr vert="horz" lIns="91440" tIns="45720" rIns="91440" bIns="45720" rtlCol="0" anchor="ctr">
            <a:noAutofit/>
          </a:bodyPr>
          <a:lstStyle/>
          <a:p>
            <a:r>
              <a:rPr lang="fr-FR" dirty="0" smtClean="0"/>
              <a:t>Cliquez pour modifier le titre</a:t>
            </a:r>
            <a:br>
              <a:rPr lang="fr-FR" dirty="0" smtClean="0"/>
            </a:br>
            <a:r>
              <a:rPr lang="fr-FR" dirty="0" smtClean="0"/>
              <a:t>Le titre peut-être étendu sur deux lignes</a:t>
            </a:r>
            <a:endParaRPr lang="en-US" dirty="0"/>
          </a:p>
        </p:txBody>
      </p:sp>
    </p:spTree>
    <p:extLst>
      <p:ext uri="{BB962C8B-B14F-4D97-AF65-F5344CB8AC3E}">
        <p14:creationId xmlns:p14="http://schemas.microsoft.com/office/powerpoint/2010/main" val="58898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914400"/>
            <a:ext cx="7905750" cy="609600"/>
          </a:xfrm>
          <a:prstGeom prst="rect">
            <a:avLst/>
          </a:prstGeom>
          <a:noFill/>
          <a:ln w="9525">
            <a:noFill/>
            <a:miter lim="800000"/>
            <a:headEnd/>
            <a:tailEnd/>
          </a:ln>
        </p:spPr>
        <p:txBody>
          <a:bodyPr vert="horz" wrap="square" lIns="0" tIns="0" rIns="0" bIns="72000" numCol="1" anchor="b"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28650" y="1600200"/>
            <a:ext cx="7905750" cy="4572000"/>
          </a:xfrm>
          <a:prstGeom prst="rect">
            <a:avLst/>
          </a:prstGeom>
          <a:noFill/>
          <a:ln w="9525">
            <a:noFill/>
            <a:miter lim="800000"/>
            <a:headEnd/>
            <a:tailEnd/>
          </a:ln>
        </p:spPr>
        <p:txBody>
          <a:bodyPr vert="horz" wrap="square" lIns="0" tIns="7200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8081965" y="112714"/>
            <a:ext cx="452437" cy="365125"/>
          </a:xfrm>
          <a:prstGeom prst="rect">
            <a:avLst/>
          </a:prstGeom>
        </p:spPr>
        <p:txBody>
          <a:bodyPr vert="horz" wrap="square" lIns="0" tIns="0" rIns="0" bIns="0" numCol="1" anchor="b" anchorCtr="0" compatLnSpc="1">
            <a:prstTxWarp prst="textNoShape">
              <a:avLst/>
            </a:prstTxWarp>
          </a:bodyPr>
          <a:lstStyle>
            <a:lvl1pPr algn="r">
              <a:defRPr sz="1000" smtClean="0">
                <a:solidFill>
                  <a:srgbClr val="898989"/>
                </a:solidFill>
                <a:latin typeface="Verdana" pitchFamily="-65" charset="0"/>
              </a:defRPr>
            </a:lvl1pPr>
          </a:lstStyle>
          <a:p>
            <a:pPr>
              <a:defRPr/>
            </a:pPr>
            <a:fld id="{53897892-1104-40F9-B3FC-0AFE946255E9}" type="slidenum">
              <a:rPr lang="en-US"/>
              <a:pPr>
                <a:defRPr/>
              </a:pPr>
              <a:t>‹#›</a:t>
            </a:fld>
            <a:endParaRPr lang="en-US"/>
          </a:p>
        </p:txBody>
      </p:sp>
      <p:sp>
        <p:nvSpPr>
          <p:cNvPr id="13" name="Rectangle 12"/>
          <p:cNvSpPr/>
          <p:nvPr/>
        </p:nvSpPr>
        <p:spPr>
          <a:xfrm>
            <a:off x="6805614" y="571501"/>
            <a:ext cx="1728787" cy="36513"/>
          </a:xfrm>
          <a:prstGeom prst="rect">
            <a:avLst/>
          </a:prstGeom>
          <a:solidFill>
            <a:srgbClr val="003E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pic>
        <p:nvPicPr>
          <p:cNvPr id="1030" name="Picture 13" descr="ITF_Logo_RGB.png"/>
          <p:cNvPicPr>
            <a:picLocks noChangeAspect="1"/>
          </p:cNvPicPr>
          <p:nvPr/>
        </p:nvPicPr>
        <p:blipFill>
          <a:blip r:embed="rId10"/>
          <a:srcRect/>
          <a:stretch>
            <a:fillRect/>
          </a:stretch>
        </p:blipFill>
        <p:spPr bwMode="auto">
          <a:xfrm>
            <a:off x="628652" y="385763"/>
            <a:ext cx="1687513" cy="374651"/>
          </a:xfrm>
          <a:prstGeom prst="rect">
            <a:avLst/>
          </a:prstGeom>
          <a:noFill/>
          <a:ln w="9525">
            <a:noFill/>
            <a:miter lim="800000"/>
            <a:headEnd/>
            <a:tailEnd/>
          </a:ln>
        </p:spPr>
      </p:pic>
      <p:sp>
        <p:nvSpPr>
          <p:cNvPr id="8" name="Rectangle 7"/>
          <p:cNvSpPr/>
          <p:nvPr/>
        </p:nvSpPr>
        <p:spPr>
          <a:xfrm>
            <a:off x="6805613" y="6286501"/>
            <a:ext cx="576262" cy="71439"/>
          </a:xfrm>
          <a:prstGeom prst="rect">
            <a:avLst/>
          </a:prstGeom>
          <a:solidFill>
            <a:srgbClr val="1C7CC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sp>
        <p:nvSpPr>
          <p:cNvPr id="9" name="Rectangle 8"/>
          <p:cNvSpPr/>
          <p:nvPr/>
        </p:nvSpPr>
        <p:spPr bwMode="auto">
          <a:xfrm>
            <a:off x="7380289" y="6286501"/>
            <a:ext cx="579437" cy="71439"/>
          </a:xfrm>
          <a:prstGeom prst="rect">
            <a:avLst/>
          </a:prstGeom>
          <a:solidFill>
            <a:srgbClr val="7BC04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sp>
        <p:nvSpPr>
          <p:cNvPr id="10" name="Rectangle 9"/>
          <p:cNvSpPr/>
          <p:nvPr/>
        </p:nvSpPr>
        <p:spPr bwMode="auto">
          <a:xfrm>
            <a:off x="7958138" y="6286501"/>
            <a:ext cx="576262" cy="71439"/>
          </a:xfrm>
          <a:prstGeom prst="rect">
            <a:avLst/>
          </a:prstGeom>
          <a:solidFill>
            <a:srgbClr val="93959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spTree>
  </p:cSld>
  <p:clrMap bg1="lt1" tx1="dk1" bg2="lt2" tx2="dk2" accent1="accent1" accent2="accent2" accent3="accent3" accent4="accent4" accent5="accent5" accent6="accent6" hlink="hlink" folHlink="folHlink"/>
  <p:sldLayoutIdLst>
    <p:sldLayoutId id="2147483883" r:id="rId1"/>
    <p:sldLayoutId id="2147483878" r:id="rId2"/>
    <p:sldLayoutId id="2147483879" r:id="rId3"/>
    <p:sldLayoutId id="2147483880" r:id="rId4"/>
    <p:sldLayoutId id="2147483881" r:id="rId5"/>
    <p:sldLayoutId id="2147483882" r:id="rId6"/>
    <p:sldLayoutId id="2147483884" r:id="rId7"/>
    <p:sldLayoutId id="2147483886" r:id="rId8"/>
  </p:sldLayoutIdLst>
  <p:hf hdr="0" dt="0"/>
  <p:txStyles>
    <p:titleStyle>
      <a:lvl1pPr algn="l" defTabSz="457200" rtl="0" eaLnBrk="1" fontAlgn="base" hangingPunct="1">
        <a:spcBef>
          <a:spcPct val="0"/>
        </a:spcBef>
        <a:spcAft>
          <a:spcPct val="0"/>
        </a:spcAft>
        <a:defRPr sz="2400" b="1" kern="1200">
          <a:solidFill>
            <a:schemeClr val="tx1"/>
          </a:solidFill>
          <a:latin typeface="Verdana"/>
          <a:ea typeface="ＭＳ Ｐゴシック" pitchFamily="-107" charset="-128"/>
          <a:cs typeface="ＭＳ Ｐゴシック" pitchFamily="-65" charset="-128"/>
        </a:defRPr>
      </a:lvl1pPr>
      <a:lvl2pPr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2pPr>
      <a:lvl3pPr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3pPr>
      <a:lvl4pPr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4pPr>
      <a:lvl5pPr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5pPr>
      <a:lvl6pPr marL="4572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6pPr>
      <a:lvl7pPr marL="9144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7pPr>
      <a:lvl8pPr marL="13716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8pPr>
      <a:lvl9pPr marL="18288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9pPr>
    </p:titleStyle>
    <p:bodyStyle>
      <a:lvl1pPr marL="269875" indent="-179388" algn="l" defTabSz="457200" rtl="0" eaLnBrk="1" fontAlgn="base" hangingPunct="1">
        <a:lnSpc>
          <a:spcPct val="120000"/>
        </a:lnSpc>
        <a:spcBef>
          <a:spcPct val="20000"/>
        </a:spcBef>
        <a:spcAft>
          <a:spcPct val="0"/>
        </a:spcAft>
        <a:buFont typeface="Arial" charset="0"/>
        <a:buChar char="•"/>
        <a:defRPr sz="3200" kern="1200">
          <a:solidFill>
            <a:schemeClr val="tx1"/>
          </a:solidFill>
          <a:latin typeface="Verdana"/>
          <a:ea typeface="ＭＳ Ｐゴシック" pitchFamily="-107" charset="-128"/>
          <a:cs typeface="ＭＳ Ｐゴシック" pitchFamily="-65" charset="-128"/>
        </a:defRPr>
      </a:lvl1pPr>
      <a:lvl2pPr marL="742950" indent="-179388" algn="l" defTabSz="457200" rtl="0" eaLnBrk="1" fontAlgn="base" hangingPunct="1">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2pPr>
      <a:lvl3pPr marL="1143000" indent="-179388" algn="l" defTabSz="457200" rtl="0" eaLnBrk="1" fontAlgn="base" hangingPunct="1">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3pPr>
      <a:lvl4pPr marL="1600200" indent="-179388" algn="l" defTabSz="457200" rtl="0" eaLnBrk="1" fontAlgn="base" hangingPunct="1">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4pPr>
      <a:lvl5pPr marL="2057400" indent="-179388" algn="l" defTabSz="457200" rtl="0" eaLnBrk="1" fontAlgn="base" hangingPunct="1">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a:xfrm>
            <a:off x="609600" y="1725613"/>
            <a:ext cx="7924800" cy="1779587"/>
          </a:xfrm>
        </p:spPr>
        <p:txBody>
          <a:bodyPr anchor="ctr">
            <a:normAutofit/>
          </a:bodyPr>
          <a:lstStyle/>
          <a:p>
            <a:r>
              <a:rPr lang="en-US" sz="3200" noProof="0" dirty="0" smtClean="0"/>
              <a:t/>
            </a:r>
            <a:br>
              <a:rPr lang="en-US" sz="3200" noProof="0" dirty="0" smtClean="0"/>
            </a:br>
            <a:r>
              <a:rPr lang="en-US" sz="3200" dirty="0">
                <a:latin typeface="Verdana" charset="0"/>
                <a:ea typeface="ＭＳ Ｐゴシック" charset="-128"/>
                <a:cs typeface="Verdana" charset="0"/>
              </a:rPr>
              <a:t>Private participation in infrastructure</a:t>
            </a:r>
            <a:endParaRPr lang="en-GB" altLang="de-DE" sz="3200" noProof="0" dirty="0" smtClean="0">
              <a:latin typeface="Verdana" pitchFamily="-65" charset="0"/>
              <a:ea typeface="ＭＳ Ｐゴシック" pitchFamily="-65" charset="-128"/>
            </a:endParaRPr>
          </a:p>
        </p:txBody>
      </p:sp>
      <p:sp>
        <p:nvSpPr>
          <p:cNvPr id="8195" name="Subtitle 2"/>
          <p:cNvSpPr>
            <a:spLocks noGrp="1"/>
          </p:cNvSpPr>
          <p:nvPr>
            <p:ph type="subTitle" idx="1"/>
          </p:nvPr>
        </p:nvSpPr>
        <p:spPr>
          <a:xfrm>
            <a:off x="611785" y="3935152"/>
            <a:ext cx="7924800" cy="1150032"/>
          </a:xfrm>
        </p:spPr>
        <p:txBody>
          <a:bodyPr wrap="none">
            <a:normAutofit/>
          </a:bodyPr>
          <a:lstStyle/>
          <a:p>
            <a:pPr>
              <a:spcBef>
                <a:spcPts val="313"/>
              </a:spcBef>
            </a:pPr>
            <a:r>
              <a:rPr lang="en-GB" altLang="de-DE" dirty="0" smtClean="0">
                <a:latin typeface="Verdana" pitchFamily="-65" charset="0"/>
                <a:ea typeface="ＭＳ Ｐゴシック" pitchFamily="-65" charset="-128"/>
              </a:rPr>
              <a:t>Bratislava</a:t>
            </a:r>
            <a:r>
              <a:rPr lang="en-GB" altLang="de-DE" noProof="0" dirty="0" smtClean="0">
                <a:latin typeface="Verdana" pitchFamily="-65" charset="0"/>
                <a:ea typeface="ＭＳ Ｐゴシック" pitchFamily="-65" charset="-128"/>
              </a:rPr>
              <a:t>, </a:t>
            </a:r>
            <a:r>
              <a:rPr lang="en-GB" altLang="de-DE" noProof="0" dirty="0" smtClean="0">
                <a:latin typeface="Verdana" pitchFamily="-65" charset="0"/>
                <a:ea typeface="ＭＳ Ｐゴシック" pitchFamily="-65" charset="-128"/>
              </a:rPr>
              <a:t>June 2016</a:t>
            </a:r>
          </a:p>
          <a:p>
            <a:pPr>
              <a:spcBef>
                <a:spcPts val="313"/>
              </a:spcBef>
            </a:pPr>
            <a:endParaRPr lang="en-GB" altLang="de-DE" noProof="0" dirty="0" smtClean="0">
              <a:latin typeface="Verdana" pitchFamily="-65" charset="0"/>
              <a:ea typeface="ＭＳ Ｐゴシック" pitchFamily="-65" charset="-128"/>
            </a:endParaRPr>
          </a:p>
          <a:p>
            <a:pPr>
              <a:spcBef>
                <a:spcPts val="313"/>
              </a:spcBef>
            </a:pPr>
            <a:r>
              <a:rPr lang="en-GB" altLang="de-DE" noProof="0" dirty="0" smtClean="0">
                <a:latin typeface="Verdana" pitchFamily="-65" charset="0"/>
                <a:ea typeface="ＭＳ Ｐゴシック" pitchFamily="-65" charset="-128"/>
              </a:rPr>
              <a:t>Dejan </a:t>
            </a:r>
            <a:r>
              <a:rPr lang="en-GB" altLang="de-DE" noProof="0" dirty="0" err="1" smtClean="0">
                <a:latin typeface="Verdana" pitchFamily="-65" charset="0"/>
                <a:ea typeface="ＭＳ Ｐゴシック" pitchFamily="-65" charset="-128"/>
              </a:rPr>
              <a:t>Makov</a:t>
            </a:r>
            <a:r>
              <a:rPr lang="sl-SI" altLang="de-DE" noProof="0" dirty="0" smtClean="0">
                <a:latin typeface="Verdana" pitchFamily="-65" charset="0"/>
                <a:ea typeface="ＭＳ Ｐゴシック" pitchFamily="-65" charset="-128"/>
              </a:rPr>
              <a:t>šek</a:t>
            </a:r>
            <a:r>
              <a:rPr lang="en-GB" altLang="de-DE" noProof="0" dirty="0" smtClean="0">
                <a:latin typeface="Verdana" pitchFamily="-65" charset="0"/>
                <a:ea typeface="ＭＳ Ｐゴシック" pitchFamily="-65" charset="-128"/>
              </a:rPr>
              <a:t>, </a:t>
            </a:r>
            <a:r>
              <a:rPr lang="sl-SI" altLang="de-DE" noProof="0" dirty="0" smtClean="0">
                <a:latin typeface="Verdana" pitchFamily="-65" charset="0"/>
                <a:ea typeface="ＭＳ Ｐゴシック" pitchFamily="-65" charset="-128"/>
              </a:rPr>
              <a:t>Economist</a:t>
            </a:r>
            <a:r>
              <a:rPr lang="en-US" altLang="de-DE" noProof="0" dirty="0" smtClean="0">
                <a:latin typeface="Verdana" pitchFamily="-65" charset="0"/>
                <a:ea typeface="ＭＳ Ｐゴシック" pitchFamily="-65" charset="-128"/>
              </a:rPr>
              <a:t>/OECD-ITF</a:t>
            </a:r>
            <a:endParaRPr lang="en-US" altLang="de-DE" noProof="0" dirty="0" smtClean="0">
              <a:latin typeface="Verdana" pitchFamily="-65" charset="0"/>
              <a:ea typeface="ＭＳ Ｐゴシック" pitchFamily="-65" charset="-128"/>
            </a:endParaRPr>
          </a:p>
        </p:txBody>
      </p:sp>
    </p:spTree>
    <p:extLst>
      <p:ext uri="{BB962C8B-B14F-4D97-AF65-F5344CB8AC3E}">
        <p14:creationId xmlns:p14="http://schemas.microsoft.com/office/powerpoint/2010/main" val="16171870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7935665" cy="936104"/>
          </a:xfrm>
        </p:spPr>
        <p:txBody>
          <a:bodyPr/>
          <a:lstStyle/>
          <a:p>
            <a:pPr>
              <a:spcBef>
                <a:spcPts val="0"/>
              </a:spcBef>
              <a:defRPr/>
            </a:pPr>
            <a:r>
              <a:rPr lang="en-GB" dirty="0">
                <a:solidFill>
                  <a:srgbClr val="1754AD"/>
                </a:solidFill>
              </a:rPr>
              <a:t>Value for Money Dimensions in Infrastructure</a:t>
            </a:r>
            <a:endParaRPr lang="en-GB" dirty="0">
              <a:solidFill>
                <a:srgbClr val="1754AD"/>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30820261"/>
              </p:ext>
            </p:extLst>
          </p:nvPr>
        </p:nvGraphicFramePr>
        <p:xfrm>
          <a:off x="641472" y="3082136"/>
          <a:ext cx="7905753" cy="2877944"/>
        </p:xfrm>
        <a:graphic>
          <a:graphicData uri="http://schemas.openxmlformats.org/drawingml/2006/table">
            <a:tbl>
              <a:tblPr firstRow="1" bandRow="1">
                <a:tableStyleId>{5C22544A-7EE6-4342-B048-85BDC9FD1C3A}</a:tableStyleId>
              </a:tblPr>
              <a:tblGrid>
                <a:gridCol w="2202336"/>
                <a:gridCol w="1901139"/>
                <a:gridCol w="1901139"/>
                <a:gridCol w="1901139"/>
              </a:tblGrid>
              <a:tr h="370840">
                <a:tc>
                  <a:txBody>
                    <a:bodyPr/>
                    <a:lstStyle/>
                    <a:p>
                      <a:r>
                        <a:rPr lang="en-GB" sz="1600" dirty="0" err="1" smtClean="0"/>
                        <a:t>VfM</a:t>
                      </a:r>
                      <a:r>
                        <a:rPr lang="en-GB" sz="1600" dirty="0" smtClean="0"/>
                        <a:t> dimensions</a:t>
                      </a:r>
                      <a:endParaRPr lang="en-GB" sz="1600" dirty="0"/>
                    </a:p>
                  </a:txBody>
                  <a:tcPr anchor="ctr"/>
                </a:tc>
                <a:tc>
                  <a:txBody>
                    <a:bodyPr/>
                    <a:lstStyle/>
                    <a:p>
                      <a:pPr algn="ctr"/>
                      <a:r>
                        <a:rPr lang="en-GB" sz="1600" dirty="0" smtClean="0"/>
                        <a:t>Traditional</a:t>
                      </a:r>
                      <a:r>
                        <a:rPr lang="en-GB" sz="1600" baseline="0" dirty="0" smtClean="0"/>
                        <a:t> </a:t>
                      </a:r>
                      <a:endParaRPr lang="en-GB" sz="1600" dirty="0"/>
                    </a:p>
                  </a:txBody>
                  <a:tcPr anchor="ctr"/>
                </a:tc>
                <a:tc>
                  <a:txBody>
                    <a:bodyPr/>
                    <a:lstStyle/>
                    <a:p>
                      <a:pPr algn="ctr"/>
                      <a:r>
                        <a:rPr lang="en-GB" sz="1600" dirty="0" smtClean="0"/>
                        <a:t>PPP</a:t>
                      </a:r>
                      <a:endParaRPr lang="en-GB" sz="1600" dirty="0"/>
                    </a:p>
                  </a:txBody>
                  <a:tcPr anchor="ctr"/>
                </a:tc>
                <a:tc>
                  <a:txBody>
                    <a:bodyPr/>
                    <a:lstStyle/>
                    <a:p>
                      <a:pPr algn="ctr"/>
                      <a:r>
                        <a:rPr lang="en-GB" sz="1600" dirty="0" smtClean="0"/>
                        <a:t>RAB</a:t>
                      </a:r>
                      <a:endParaRPr lang="en-GB" sz="1600" dirty="0"/>
                    </a:p>
                  </a:txBody>
                  <a:tcPr anchor="ctr"/>
                </a:tc>
              </a:tr>
              <a:tr h="370840">
                <a:tc>
                  <a:txBody>
                    <a:bodyPr/>
                    <a:lstStyle/>
                    <a:p>
                      <a:r>
                        <a:rPr lang="en-GB" dirty="0" smtClean="0"/>
                        <a:t>Infrastructure delivery</a:t>
                      </a:r>
                      <a:endParaRPr lang="en-GB" dirty="0"/>
                    </a:p>
                  </a:txBody>
                  <a:tcPr anchor="ctr"/>
                </a:tc>
                <a:tc>
                  <a:txBody>
                    <a:bodyPr/>
                    <a:lstStyle/>
                    <a:p>
                      <a:pPr algn="ctr"/>
                      <a:r>
                        <a:rPr lang="en-GB" dirty="0" smtClean="0"/>
                        <a:t>x</a:t>
                      </a:r>
                      <a:endParaRPr lang="en-GB"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dirty="0" smtClean="0">
                          <a:sym typeface="Wingdings"/>
                        </a:rPr>
                        <a:t>?</a:t>
                      </a:r>
                      <a:endParaRPr lang="en-GB"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dirty="0" smtClean="0">
                          <a:sym typeface="Wingdings"/>
                        </a:rPr>
                        <a:t>?</a:t>
                      </a:r>
                      <a:endParaRPr lang="en-GB" dirty="0" smtClean="0"/>
                    </a:p>
                  </a:txBody>
                  <a:tcPr anchor="ctr"/>
                </a:tc>
              </a:tr>
              <a:tr h="370840">
                <a:tc>
                  <a:txBody>
                    <a:bodyPr/>
                    <a:lstStyle/>
                    <a:p>
                      <a:r>
                        <a:rPr lang="en-GB" dirty="0" smtClean="0"/>
                        <a:t>Infrastructure operation</a:t>
                      </a:r>
                      <a:endParaRPr lang="en-GB" dirty="0"/>
                    </a:p>
                  </a:txBody>
                  <a:tcPr anchor="ctr"/>
                </a:tc>
                <a:tc>
                  <a:txBody>
                    <a:bodyPr/>
                    <a:lstStyle/>
                    <a:p>
                      <a:pPr algn="ctr"/>
                      <a:r>
                        <a:rPr lang="en-GB" dirty="0" smtClean="0"/>
                        <a:t>x</a:t>
                      </a:r>
                      <a:endParaRPr lang="en-GB"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dirty="0" smtClean="0">
                          <a:sym typeface="Wingdings"/>
                        </a:rPr>
                        <a:t>?</a:t>
                      </a:r>
                      <a:endParaRPr lang="en-GB"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dirty="0" smtClean="0">
                          <a:sym typeface="Wingdings"/>
                        </a:rPr>
                        <a:t></a:t>
                      </a:r>
                      <a:endParaRPr lang="en-GB" dirty="0" smtClean="0"/>
                    </a:p>
                  </a:txBody>
                  <a:tcPr anchor="ctr"/>
                </a:tc>
              </a:tr>
              <a:tr h="370840">
                <a:tc>
                  <a:txBody>
                    <a:bodyPr/>
                    <a:lstStyle/>
                    <a:p>
                      <a:r>
                        <a:rPr lang="en-GB" dirty="0" smtClean="0"/>
                        <a:t>(relative)</a:t>
                      </a:r>
                      <a:r>
                        <a:rPr lang="en-GB" baseline="0" dirty="0" smtClean="0"/>
                        <a:t> </a:t>
                      </a:r>
                      <a:r>
                        <a:rPr lang="en-GB" dirty="0" smtClean="0"/>
                        <a:t>Cost of financing</a:t>
                      </a:r>
                      <a:endParaRPr lang="en-GB" dirty="0"/>
                    </a:p>
                  </a:txBody>
                  <a:tcPr anchor="ctr"/>
                </a:tc>
                <a:tc>
                  <a:txBody>
                    <a:bodyPr/>
                    <a:lstStyle/>
                    <a:p>
                      <a:pPr algn="ctr"/>
                      <a:r>
                        <a:rPr lang="en-GB" dirty="0" smtClean="0"/>
                        <a:t>Low</a:t>
                      </a:r>
                      <a:endParaRPr lang="en-GB" dirty="0"/>
                    </a:p>
                  </a:txBody>
                  <a:tcPr anchor="ctr"/>
                </a:tc>
                <a:tc>
                  <a:txBody>
                    <a:bodyPr/>
                    <a:lstStyle/>
                    <a:p>
                      <a:pPr algn="ctr"/>
                      <a:r>
                        <a:rPr lang="en-GB" dirty="0" smtClean="0"/>
                        <a:t>High</a:t>
                      </a:r>
                      <a:endParaRPr lang="en-GB" dirty="0"/>
                    </a:p>
                  </a:txBody>
                  <a:tcPr anchor="ctr"/>
                </a:tc>
                <a:tc>
                  <a:txBody>
                    <a:bodyPr/>
                    <a:lstStyle/>
                    <a:p>
                      <a:pPr algn="ctr"/>
                      <a:r>
                        <a:rPr lang="en-GB" dirty="0" smtClean="0"/>
                        <a:t>Medium</a:t>
                      </a:r>
                      <a:endParaRPr lang="en-GB" dirty="0"/>
                    </a:p>
                  </a:txBody>
                  <a:tcPr anchor="ctr"/>
                </a:tc>
              </a:tr>
              <a:tr h="216024">
                <a:tc gridSpan="4">
                  <a:txBody>
                    <a:bodyPr/>
                    <a:lstStyle/>
                    <a:p>
                      <a:endParaRPr lang="en-GB" sz="600" dirty="0"/>
                    </a:p>
                  </a:txBody>
                  <a:tcPr anchor="ctr">
                    <a:solidFill>
                      <a:schemeClr val="bg1"/>
                    </a:solidFill>
                  </a:tcPr>
                </a:tc>
                <a:tc hMerge="1">
                  <a:txBody>
                    <a:bodyPr/>
                    <a:lstStyle/>
                    <a:p>
                      <a:pPr algn="ctr"/>
                      <a:endParaRPr lang="en-GB" dirty="0"/>
                    </a:p>
                  </a:txBody>
                  <a:tcPr anchor="ctr"/>
                </a:tc>
                <a:tc hMerge="1">
                  <a:txBody>
                    <a:bodyPr/>
                    <a:lstStyle/>
                    <a:p>
                      <a:pPr algn="ctr"/>
                      <a:endParaRPr lang="en-GB" dirty="0"/>
                    </a:p>
                  </a:txBody>
                  <a:tcPr anchor="ctr"/>
                </a:tc>
                <a:tc hMerge="1">
                  <a:txBody>
                    <a:bodyPr/>
                    <a:lstStyle/>
                    <a:p>
                      <a:pPr algn="ctr"/>
                      <a:endParaRPr lang="en-GB" dirty="0"/>
                    </a:p>
                  </a:txBody>
                  <a:tcPr anchor="ctr"/>
                </a:tc>
              </a:tr>
              <a:tr h="370840">
                <a:tc>
                  <a:txBody>
                    <a:bodyPr/>
                    <a:lstStyle/>
                    <a:p>
                      <a:r>
                        <a:rPr lang="en-GB" dirty="0" err="1" smtClean="0"/>
                        <a:t>VfM</a:t>
                      </a:r>
                      <a:r>
                        <a:rPr lang="en-GB" dirty="0" smtClean="0"/>
                        <a:t> to</a:t>
                      </a:r>
                      <a:r>
                        <a:rPr lang="en-GB" baseline="0" dirty="0" smtClean="0"/>
                        <a:t> society</a:t>
                      </a:r>
                      <a:endParaRPr lang="en-GB" dirty="0"/>
                    </a:p>
                  </a:txBody>
                  <a:tcPr anchor="ctr"/>
                </a:tc>
                <a:tc>
                  <a:txBody>
                    <a:bodyPr/>
                    <a:lstStyle/>
                    <a:p>
                      <a:pPr algn="ctr"/>
                      <a:r>
                        <a:rPr lang="en-GB" dirty="0" smtClean="0"/>
                        <a:t>n/a</a:t>
                      </a:r>
                      <a:endParaRPr lang="en-GB" dirty="0"/>
                    </a:p>
                  </a:txBody>
                  <a:tcPr anchor="ctr"/>
                </a:tc>
                <a:tc>
                  <a:txBody>
                    <a:bodyPr/>
                    <a:lstStyle/>
                    <a:p>
                      <a:pPr algn="ctr"/>
                      <a:r>
                        <a:rPr lang="en-GB" dirty="0" smtClean="0"/>
                        <a:t>?</a:t>
                      </a:r>
                      <a:endParaRPr lang="en-GB" dirty="0"/>
                    </a:p>
                  </a:txBody>
                  <a:tcPr anchor="ctr"/>
                </a:tc>
                <a:tc>
                  <a:txBody>
                    <a:bodyPr/>
                    <a:lstStyle/>
                    <a:p>
                      <a:pPr algn="ctr"/>
                      <a:r>
                        <a:rPr lang="en-GB" dirty="0" smtClean="0"/>
                        <a:t>?</a:t>
                      </a:r>
                      <a:endParaRPr lang="en-GB" dirty="0"/>
                    </a:p>
                  </a:txBody>
                  <a:tcPr anchor="ctr"/>
                </a:tc>
              </a:tr>
            </a:tbl>
          </a:graphicData>
        </a:graphic>
      </p:graphicFrame>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10</a:t>
            </a:fld>
            <a:endParaRPr lang="en-US"/>
          </a:p>
        </p:txBody>
      </p:sp>
      <p:sp>
        <p:nvSpPr>
          <p:cNvPr id="6" name="TextBox 5"/>
          <p:cNvSpPr txBox="1"/>
          <p:nvPr/>
        </p:nvSpPr>
        <p:spPr>
          <a:xfrm>
            <a:off x="730176" y="1870224"/>
            <a:ext cx="1266232" cy="523220"/>
          </a:xfrm>
          <a:prstGeom prst="rect">
            <a:avLst/>
          </a:prstGeom>
          <a:noFill/>
          <a:ln>
            <a:solidFill>
              <a:schemeClr val="accent1"/>
            </a:solidFill>
          </a:ln>
        </p:spPr>
        <p:txBody>
          <a:bodyPr wrap="square" rtlCol="0">
            <a:spAutoFit/>
          </a:bodyPr>
          <a:lstStyle/>
          <a:p>
            <a:pPr algn="just"/>
            <a:r>
              <a:rPr lang="en-GB" sz="1400" b="1" dirty="0" smtClean="0">
                <a:solidFill>
                  <a:srgbClr val="FF0000"/>
                </a:solidFill>
              </a:rPr>
              <a:t>Empirical evidence</a:t>
            </a:r>
            <a:endParaRPr lang="en-GB" sz="1400" b="1" dirty="0">
              <a:solidFill>
                <a:srgbClr val="FF0000"/>
              </a:solidFill>
            </a:endParaRPr>
          </a:p>
        </p:txBody>
      </p:sp>
      <p:sp>
        <p:nvSpPr>
          <p:cNvPr id="9" name="Down Arrow 8"/>
          <p:cNvSpPr/>
          <p:nvPr/>
        </p:nvSpPr>
        <p:spPr>
          <a:xfrm>
            <a:off x="5508104" y="2636912"/>
            <a:ext cx="360040" cy="34087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Down Arrow 9"/>
          <p:cNvSpPr/>
          <p:nvPr/>
        </p:nvSpPr>
        <p:spPr>
          <a:xfrm>
            <a:off x="7365356" y="2636912"/>
            <a:ext cx="360040" cy="34087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641475" y="1772816"/>
            <a:ext cx="7905749" cy="693658"/>
          </a:xfrm>
          <a:prstGeom prst="rect">
            <a:avLst/>
          </a:prstGeom>
          <a:gradFill>
            <a:gsLst>
              <a:gs pos="100000">
                <a:schemeClr val="accent1">
                  <a:tint val="100000"/>
                  <a:shade val="100000"/>
                  <a:satMod val="130000"/>
                  <a:alpha val="18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lvl="3" algn="just"/>
            <a:r>
              <a:rPr lang="en-GB" sz="1600" dirty="0" smtClean="0">
                <a:solidFill>
                  <a:srgbClr val="FF0000"/>
                </a:solidFill>
              </a:rPr>
              <a:t>Productive efficiency evidence exists, but it is not clear, whether the price is fair for a given service level</a:t>
            </a:r>
            <a:endParaRPr lang="en-GB" sz="1600" dirty="0">
              <a:solidFill>
                <a:srgbClr val="FF0000"/>
              </a:solidFill>
            </a:endParaRPr>
          </a:p>
        </p:txBody>
      </p:sp>
    </p:spTree>
    <p:extLst>
      <p:ext uri="{BB962C8B-B14F-4D97-AF65-F5344CB8AC3E}">
        <p14:creationId xmlns:p14="http://schemas.microsoft.com/office/powerpoint/2010/main" val="19069376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7632848" cy="936104"/>
          </a:xfrm>
        </p:spPr>
        <p:txBody>
          <a:bodyPr/>
          <a:lstStyle/>
          <a:p>
            <a:pPr>
              <a:spcBef>
                <a:spcPts val="0"/>
              </a:spcBef>
              <a:defRPr/>
            </a:pPr>
            <a:r>
              <a:rPr lang="en-US" dirty="0" smtClean="0">
                <a:solidFill>
                  <a:srgbClr val="1754AD"/>
                </a:solidFill>
              </a:rPr>
              <a:t>PPP </a:t>
            </a:r>
            <a:r>
              <a:rPr lang="en-US" dirty="0">
                <a:solidFill>
                  <a:srgbClr val="1754AD"/>
                </a:solidFill>
              </a:rPr>
              <a:t>challenges</a:t>
            </a:r>
            <a:endParaRPr lang="en-US" dirty="0">
              <a:solidFill>
                <a:srgbClr val="1754AD"/>
              </a:solidFill>
            </a:endParaRPr>
          </a:p>
        </p:txBody>
      </p:sp>
      <p:sp>
        <p:nvSpPr>
          <p:cNvPr id="3" name="Content Placeholder 2"/>
          <p:cNvSpPr>
            <a:spLocks noGrp="1"/>
          </p:cNvSpPr>
          <p:nvPr>
            <p:ph idx="1"/>
          </p:nvPr>
        </p:nvSpPr>
        <p:spPr/>
        <p:txBody>
          <a:bodyPr/>
          <a:lstStyle/>
          <a:p>
            <a:pPr marL="0" indent="0">
              <a:buNone/>
            </a:pPr>
            <a:r>
              <a:rPr lang="en-US" sz="1400" dirty="0" smtClean="0"/>
              <a:t>Three prerequisites to achieve </a:t>
            </a:r>
            <a:r>
              <a:rPr lang="en-US" sz="1400" dirty="0" err="1" smtClean="0"/>
              <a:t>VfM</a:t>
            </a:r>
            <a:r>
              <a:rPr lang="en-US" sz="1400" dirty="0" smtClean="0"/>
              <a:t> in competition for the contract</a:t>
            </a:r>
          </a:p>
          <a:p>
            <a:r>
              <a:rPr lang="en-US" sz="1400" dirty="0" smtClean="0"/>
              <a:t>Information on risk/returns</a:t>
            </a:r>
          </a:p>
          <a:p>
            <a:endParaRPr lang="en-US" sz="1400" dirty="0" smtClean="0"/>
          </a:p>
          <a:p>
            <a:r>
              <a:rPr lang="en-US" sz="1400" dirty="0" smtClean="0"/>
              <a:t>Competition</a:t>
            </a:r>
          </a:p>
          <a:p>
            <a:endParaRPr lang="en-US" sz="1400" dirty="0" smtClean="0"/>
          </a:p>
          <a:p>
            <a:r>
              <a:rPr lang="en-US" sz="1400" dirty="0" smtClean="0"/>
              <a:t>Credible commitment </a:t>
            </a:r>
            <a:r>
              <a:rPr lang="en-US" sz="1400" dirty="0" smtClean="0"/>
              <a:t>to the contract. (massive renegotiation problems in many geographies) </a:t>
            </a:r>
          </a:p>
          <a:p>
            <a:endParaRPr lang="en-US" sz="1400" dirty="0"/>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11</a:t>
            </a:fld>
            <a:endParaRPr lang="en-US"/>
          </a:p>
        </p:txBody>
      </p:sp>
      <p:sp>
        <p:nvSpPr>
          <p:cNvPr id="5" name="Right Brace 4"/>
          <p:cNvSpPr/>
          <p:nvPr/>
        </p:nvSpPr>
        <p:spPr>
          <a:xfrm>
            <a:off x="3419872" y="2060848"/>
            <a:ext cx="360040" cy="7200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3851920" y="2210275"/>
            <a:ext cx="4572000" cy="307777"/>
          </a:xfrm>
          <a:prstGeom prst="rect">
            <a:avLst/>
          </a:prstGeom>
        </p:spPr>
        <p:txBody>
          <a:bodyPr>
            <a:spAutoFit/>
          </a:bodyPr>
          <a:lstStyle/>
          <a:p>
            <a:r>
              <a:rPr lang="en-US" sz="1400" dirty="0">
                <a:latin typeface="+mn-lt"/>
              </a:rPr>
              <a:t>Inefficient risk pricing at multiple </a:t>
            </a:r>
            <a:r>
              <a:rPr lang="en-US" sz="1400" dirty="0" smtClean="0">
                <a:latin typeface="+mn-lt"/>
              </a:rPr>
              <a:t>levels</a:t>
            </a:r>
            <a:endParaRPr lang="en-US" sz="1400" dirty="0">
              <a:latin typeface="+mn-lt"/>
            </a:endParaRPr>
          </a:p>
        </p:txBody>
      </p:sp>
    </p:spTree>
    <p:extLst>
      <p:ext uri="{BB962C8B-B14F-4D97-AF65-F5344CB8AC3E}">
        <p14:creationId xmlns:p14="http://schemas.microsoft.com/office/powerpoint/2010/main" val="21314404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48680"/>
            <a:ext cx="7905750" cy="1008112"/>
          </a:xfrm>
        </p:spPr>
        <p:txBody>
          <a:bodyPr>
            <a:noAutofit/>
          </a:bodyPr>
          <a:lstStyle/>
          <a:p>
            <a:pPr>
              <a:spcBef>
                <a:spcPts val="0"/>
              </a:spcBef>
              <a:defRPr/>
            </a:pPr>
            <a:r>
              <a:rPr lang="en-GB" dirty="0">
                <a:solidFill>
                  <a:srgbClr val="1754AD"/>
                </a:solidFill>
              </a:rPr>
              <a:t>What are the challenges of RAB model in developed countries</a:t>
            </a:r>
            <a:endParaRPr lang="en-GB" dirty="0">
              <a:solidFill>
                <a:srgbClr val="1754AD"/>
              </a:solidFill>
            </a:endParaRPr>
          </a:p>
        </p:txBody>
      </p:sp>
      <p:sp>
        <p:nvSpPr>
          <p:cNvPr id="3" name="Content Placeholder 2"/>
          <p:cNvSpPr>
            <a:spLocks noGrp="1"/>
          </p:cNvSpPr>
          <p:nvPr>
            <p:ph idx="1"/>
          </p:nvPr>
        </p:nvSpPr>
        <p:spPr>
          <a:xfrm>
            <a:off x="529208" y="1700808"/>
            <a:ext cx="8435280" cy="4389120"/>
          </a:xfrm>
        </p:spPr>
        <p:txBody>
          <a:bodyPr>
            <a:normAutofit/>
          </a:bodyPr>
          <a:lstStyle/>
          <a:p>
            <a:pPr marL="0" indent="0">
              <a:buNone/>
            </a:pPr>
            <a:r>
              <a:rPr lang="en-GB" sz="1600" dirty="0" smtClean="0">
                <a:ea typeface="Verdana" panose="020B0604030504040204" pitchFamily="34" charset="0"/>
                <a:cs typeface="Verdana" panose="020B0604030504040204" pitchFamily="34" charset="0"/>
              </a:rPr>
              <a:t>The operational efficiency is well established in the literature, returns/cost of financing are low/subject to regulation. The key challenge appears to be capital expenditure efficiency:</a:t>
            </a:r>
            <a:endParaRPr lang="en-GB" sz="1600" dirty="0">
              <a:ea typeface="Verdana" panose="020B0604030504040204" pitchFamily="34" charset="0"/>
              <a:cs typeface="Verdana" panose="020B0604030504040204" pitchFamily="34" charset="0"/>
            </a:endParaRPr>
          </a:p>
          <a:p>
            <a:pPr>
              <a:lnSpc>
                <a:spcPct val="130000"/>
              </a:lnSpc>
            </a:pPr>
            <a:r>
              <a:rPr lang="en-GB" sz="1400" dirty="0" smtClean="0">
                <a:ea typeface="Verdana" panose="020B0604030504040204" pitchFamily="34" charset="0"/>
                <a:cs typeface="Verdana" panose="020B0604030504040204" pitchFamily="34" charset="0"/>
              </a:rPr>
              <a:t>For the regulator the capex efficiency is much more difficult to determine and takes much more time to unfold (whether it was efficient or not + narrative/benchmarking issues)…</a:t>
            </a:r>
          </a:p>
          <a:p>
            <a:pPr>
              <a:lnSpc>
                <a:spcPct val="130000"/>
              </a:lnSpc>
            </a:pPr>
            <a:r>
              <a:rPr lang="en-US" sz="1400" dirty="0" smtClean="0">
                <a:ea typeface="Verdana" panose="020B0604030504040204" pitchFamily="34" charset="0"/>
                <a:cs typeface="Verdana" panose="020B0604030504040204" pitchFamily="34" charset="0"/>
              </a:rPr>
              <a:t>The biggest challenge to the model (assuming government commitment is credible) are the perceived incentives of private operators to inflate their regulated asset base, on which their return is calculated.</a:t>
            </a:r>
          </a:p>
          <a:p>
            <a:pPr>
              <a:lnSpc>
                <a:spcPct val="130000"/>
              </a:lnSpc>
            </a:pPr>
            <a:r>
              <a:rPr lang="en-US" sz="1400" dirty="0" smtClean="0">
                <a:ea typeface="Verdana" panose="020B0604030504040204" pitchFamily="34" charset="0"/>
                <a:cs typeface="Verdana" panose="020B0604030504040204" pitchFamily="34" charset="0"/>
              </a:rPr>
              <a:t>The manifestations of these incentives are known as “capex bias” (preference of capex solutions vs </a:t>
            </a:r>
            <a:r>
              <a:rPr lang="en-US" sz="1400" dirty="0" err="1" smtClean="0">
                <a:ea typeface="Verdana" panose="020B0604030504040204" pitchFamily="34" charset="0"/>
                <a:cs typeface="Verdana" panose="020B0604030504040204" pitchFamily="34" charset="0"/>
              </a:rPr>
              <a:t>opex</a:t>
            </a:r>
            <a:r>
              <a:rPr lang="en-US" sz="1400" dirty="0" smtClean="0">
                <a:ea typeface="Verdana" panose="020B0604030504040204" pitchFamily="34" charset="0"/>
                <a:cs typeface="Verdana" panose="020B0604030504040204" pitchFamily="34" charset="0"/>
              </a:rPr>
              <a:t> ones) and the AJW effect (e.g. “</a:t>
            </a:r>
            <a:r>
              <a:rPr lang="en-US" sz="1400" dirty="0" err="1" smtClean="0">
                <a:ea typeface="Verdana" panose="020B0604030504040204" pitchFamily="34" charset="0"/>
                <a:cs typeface="Verdana" panose="020B0604030504040204" pitchFamily="34" charset="0"/>
              </a:rPr>
              <a:t>goldplatting</a:t>
            </a:r>
            <a:r>
              <a:rPr lang="en-US" sz="1400" dirty="0" smtClean="0">
                <a:ea typeface="Verdana" panose="020B0604030504040204" pitchFamily="34" charset="0"/>
                <a:cs typeface="Verdana" panose="020B0604030504040204" pitchFamily="34" charset="0"/>
              </a:rPr>
              <a:t>).</a:t>
            </a:r>
          </a:p>
          <a:p>
            <a:pPr>
              <a:lnSpc>
                <a:spcPct val="130000"/>
              </a:lnSpc>
            </a:pPr>
            <a:r>
              <a:rPr lang="en-US" sz="1400" dirty="0" smtClean="0">
                <a:ea typeface="Verdana" panose="020B0604030504040204" pitchFamily="34" charset="0"/>
                <a:cs typeface="Verdana" panose="020B0604030504040204" pitchFamily="34" charset="0"/>
              </a:rPr>
              <a:t>But 30 years of empirical research yielded little trace of the AJW effect (Law 2014). It’s not clear why (these incentives are offset by other ones or there are not that many opportunities to prefer capex solutions over </a:t>
            </a:r>
            <a:r>
              <a:rPr lang="en-US" sz="1400" dirty="0" err="1" smtClean="0">
                <a:ea typeface="Verdana" panose="020B0604030504040204" pitchFamily="34" charset="0"/>
                <a:cs typeface="Verdana" panose="020B0604030504040204" pitchFamily="34" charset="0"/>
              </a:rPr>
              <a:t>opex</a:t>
            </a:r>
            <a:r>
              <a:rPr lang="en-US" sz="1400" dirty="0" smtClean="0">
                <a:ea typeface="Verdana" panose="020B0604030504040204" pitchFamily="34" charset="0"/>
                <a:cs typeface="Verdana" panose="020B0604030504040204" pitchFamily="34" charset="0"/>
              </a:rPr>
              <a:t>; measurement issues).</a:t>
            </a:r>
            <a:endParaRPr lang="en-GB" sz="1400" dirty="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78140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7679456" cy="1008112"/>
          </a:xfrm>
        </p:spPr>
        <p:txBody>
          <a:bodyPr>
            <a:normAutofit/>
          </a:bodyPr>
          <a:lstStyle/>
          <a:p>
            <a:pPr>
              <a:spcBef>
                <a:spcPts val="0"/>
              </a:spcBef>
              <a:defRPr/>
            </a:pPr>
            <a:r>
              <a:rPr lang="en-US" dirty="0">
                <a:solidFill>
                  <a:srgbClr val="1754AD"/>
                </a:solidFill>
              </a:rPr>
              <a:t>To summarize …</a:t>
            </a:r>
            <a:endParaRPr lang="en-GB" dirty="0">
              <a:solidFill>
                <a:srgbClr val="1754AD"/>
              </a:solidFill>
            </a:endParaRPr>
          </a:p>
        </p:txBody>
      </p:sp>
      <p:sp>
        <p:nvSpPr>
          <p:cNvPr id="4" name="Isosceles Triangle 3"/>
          <p:cNvSpPr/>
          <p:nvPr/>
        </p:nvSpPr>
        <p:spPr>
          <a:xfrm>
            <a:off x="4157092" y="4510720"/>
            <a:ext cx="990972" cy="684076"/>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3" name="Group 12"/>
          <p:cNvGrpSpPr/>
          <p:nvPr/>
        </p:nvGrpSpPr>
        <p:grpSpPr>
          <a:xfrm>
            <a:off x="2195736" y="3655625"/>
            <a:ext cx="4896544" cy="855095"/>
            <a:chOff x="2051720" y="2753925"/>
            <a:chExt cx="4896544" cy="855095"/>
          </a:xfrm>
        </p:grpSpPr>
        <p:cxnSp>
          <p:nvCxnSpPr>
            <p:cNvPr id="6" name="Straight Connector 5"/>
            <p:cNvCxnSpPr/>
            <p:nvPr/>
          </p:nvCxnSpPr>
          <p:spPr>
            <a:xfrm>
              <a:off x="2051720" y="3609020"/>
              <a:ext cx="4896544"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6012160" y="2912244"/>
              <a:ext cx="936104" cy="684076"/>
            </a:xfrm>
            <a:prstGeom prst="rect">
              <a:avLst/>
            </a:prstGeom>
            <a:gradFill>
              <a:gsLst>
                <a:gs pos="100000">
                  <a:schemeClr val="accent2">
                    <a:lumMod val="60000"/>
                    <a:lumOff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0000"/>
                  </a:solidFill>
                </a:rPr>
                <a:t>Assets</a:t>
              </a:r>
              <a:endParaRPr lang="en-GB" dirty="0">
                <a:solidFill>
                  <a:srgbClr val="FF0000"/>
                </a:solidFill>
              </a:endParaRPr>
            </a:p>
          </p:txBody>
        </p:sp>
        <p:sp>
          <p:nvSpPr>
            <p:cNvPr id="8" name="Rectangle 7"/>
            <p:cNvSpPr/>
            <p:nvPr/>
          </p:nvSpPr>
          <p:spPr>
            <a:xfrm>
              <a:off x="2052836" y="3128268"/>
              <a:ext cx="934988" cy="459420"/>
            </a:xfrm>
            <a:prstGeom prst="rect">
              <a:avLst/>
            </a:prstGeom>
            <a:gradFill>
              <a:gsLst>
                <a:gs pos="100000">
                  <a:schemeClr val="accent2">
                    <a:lumMod val="60000"/>
                    <a:lumOff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0000"/>
                  </a:solidFill>
                </a:rPr>
                <a:t>Assets</a:t>
              </a:r>
              <a:endParaRPr lang="en-GB" dirty="0">
                <a:solidFill>
                  <a:srgbClr val="FF0000"/>
                </a:solidFill>
              </a:endParaRPr>
            </a:p>
          </p:txBody>
        </p:sp>
        <p:sp>
          <p:nvSpPr>
            <p:cNvPr id="9" name="Rectangle 8"/>
            <p:cNvSpPr/>
            <p:nvPr/>
          </p:nvSpPr>
          <p:spPr>
            <a:xfrm>
              <a:off x="2052836" y="2802750"/>
              <a:ext cx="934988" cy="342038"/>
            </a:xfrm>
            <a:prstGeom prst="rect">
              <a:avLst/>
            </a:prstGeom>
            <a:gradFill>
              <a:gsLst>
                <a:gs pos="0">
                  <a:schemeClr val="accent3">
                    <a:lumMod val="60000"/>
                    <a:lumOff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Returns</a:t>
              </a:r>
              <a:endParaRPr lang="en-GB" sz="1400" dirty="0"/>
            </a:p>
          </p:txBody>
        </p:sp>
        <p:sp>
          <p:nvSpPr>
            <p:cNvPr id="10" name="Rectangle 9"/>
            <p:cNvSpPr/>
            <p:nvPr/>
          </p:nvSpPr>
          <p:spPr>
            <a:xfrm>
              <a:off x="6012160" y="2753925"/>
              <a:ext cx="936104" cy="158319"/>
            </a:xfrm>
            <a:prstGeom prst="rect">
              <a:avLst/>
            </a:prstGeom>
            <a:gradFill>
              <a:gsLst>
                <a:gs pos="0">
                  <a:schemeClr val="accent3">
                    <a:lumMod val="60000"/>
                    <a:lumOff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Returns</a:t>
              </a:r>
              <a:endParaRPr lang="en-GB" sz="1400" dirty="0"/>
            </a:p>
          </p:txBody>
        </p:sp>
      </p:grpSp>
      <p:sp>
        <p:nvSpPr>
          <p:cNvPr id="11" name="TextBox 10"/>
          <p:cNvSpPr txBox="1"/>
          <p:nvPr/>
        </p:nvSpPr>
        <p:spPr>
          <a:xfrm>
            <a:off x="1162460" y="2602508"/>
            <a:ext cx="1080120" cy="369332"/>
          </a:xfrm>
          <a:prstGeom prst="rect">
            <a:avLst/>
          </a:prstGeom>
          <a:noFill/>
        </p:spPr>
        <p:txBody>
          <a:bodyPr wrap="square" rtlCol="0">
            <a:spAutoFit/>
          </a:bodyPr>
          <a:lstStyle/>
          <a:p>
            <a:r>
              <a:rPr lang="en-US" dirty="0" smtClean="0"/>
              <a:t>PPPs</a:t>
            </a:r>
            <a:endParaRPr lang="en-GB" dirty="0"/>
          </a:p>
        </p:txBody>
      </p:sp>
      <p:sp>
        <p:nvSpPr>
          <p:cNvPr id="12" name="TextBox 11"/>
          <p:cNvSpPr txBox="1"/>
          <p:nvPr/>
        </p:nvSpPr>
        <p:spPr>
          <a:xfrm>
            <a:off x="6804248" y="2602508"/>
            <a:ext cx="1584176" cy="646331"/>
          </a:xfrm>
          <a:prstGeom prst="rect">
            <a:avLst/>
          </a:prstGeom>
          <a:noFill/>
        </p:spPr>
        <p:txBody>
          <a:bodyPr wrap="square" rtlCol="0">
            <a:spAutoFit/>
          </a:bodyPr>
          <a:lstStyle/>
          <a:p>
            <a:r>
              <a:rPr lang="en-US" dirty="0" smtClean="0"/>
              <a:t>Regulated privatization</a:t>
            </a:r>
            <a:endParaRPr lang="en-GB" dirty="0"/>
          </a:p>
        </p:txBody>
      </p:sp>
      <p:sp>
        <p:nvSpPr>
          <p:cNvPr id="22" name="Right Arrow 21"/>
          <p:cNvSpPr/>
          <p:nvPr/>
        </p:nvSpPr>
        <p:spPr>
          <a:xfrm>
            <a:off x="1331640" y="3734785"/>
            <a:ext cx="648072" cy="295183"/>
          </a:xfrm>
          <a:prstGeom prst="rightArrow">
            <a:avLst/>
          </a:prstGeom>
          <a:gradFill>
            <a:gsLst>
              <a:gs pos="100000">
                <a:srgbClr val="C0000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ight Arrow 22"/>
          <p:cNvSpPr/>
          <p:nvPr/>
        </p:nvSpPr>
        <p:spPr>
          <a:xfrm rot="10800000">
            <a:off x="7236296" y="4035517"/>
            <a:ext cx="648072" cy="295183"/>
          </a:xfrm>
          <a:prstGeom prst="rightArrow">
            <a:avLst/>
          </a:prstGeom>
          <a:gradFill>
            <a:gsLst>
              <a:gs pos="100000">
                <a:srgbClr val="C0000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Box 24"/>
          <p:cNvSpPr txBox="1"/>
          <p:nvPr/>
        </p:nvSpPr>
        <p:spPr>
          <a:xfrm>
            <a:off x="679860" y="1700808"/>
            <a:ext cx="7996596" cy="369332"/>
          </a:xfrm>
          <a:prstGeom prst="rect">
            <a:avLst/>
          </a:prstGeom>
          <a:noFill/>
        </p:spPr>
        <p:txBody>
          <a:bodyPr wrap="square" rtlCol="0">
            <a:spAutoFit/>
          </a:bodyPr>
          <a:lstStyle/>
          <a:p>
            <a:r>
              <a:rPr lang="en-US" dirty="0" smtClean="0"/>
              <a:t>The emerging picture is:</a:t>
            </a:r>
            <a:endParaRPr lang="en-GB" dirty="0"/>
          </a:p>
        </p:txBody>
      </p:sp>
      <p:sp>
        <p:nvSpPr>
          <p:cNvPr id="16" name="Right Arrow 15"/>
          <p:cNvSpPr/>
          <p:nvPr/>
        </p:nvSpPr>
        <p:spPr>
          <a:xfrm>
            <a:off x="1331640" y="4174380"/>
            <a:ext cx="648072" cy="295183"/>
          </a:xfrm>
          <a:prstGeom prst="rightArrow">
            <a:avLst/>
          </a:prstGeom>
          <a:gradFill>
            <a:gsLst>
              <a:gs pos="100000">
                <a:srgbClr val="C0000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65288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grpId="1" nodeType="clickEffect">
                                  <p:stCondLst>
                                    <p:cond delay="0"/>
                                  </p:stCondLst>
                                  <p:childTnLst>
                                    <p:set>
                                      <p:cBhvr>
                                        <p:cTn id="23" dur="1" fill="hold">
                                          <p:stCondLst>
                                            <p:cond delay="0"/>
                                          </p:stCondLst>
                                        </p:cTn>
                                        <p:tgtEl>
                                          <p:spTgt spid="22"/>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23"/>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16" grpId="0" animBg="1"/>
      <p:bldP spid="16"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7905750" cy="1008112"/>
          </a:xfrm>
        </p:spPr>
        <p:txBody>
          <a:bodyPr/>
          <a:lstStyle/>
          <a:p>
            <a:pPr>
              <a:spcBef>
                <a:spcPts val="0"/>
              </a:spcBef>
              <a:defRPr/>
            </a:pPr>
            <a:r>
              <a:rPr lang="en-GB" dirty="0">
                <a:solidFill>
                  <a:srgbClr val="1754AD"/>
                </a:solidFill>
              </a:rPr>
              <a:t>Value for Money – in what circumstances</a:t>
            </a:r>
            <a:endParaRPr lang="en-GB" dirty="0">
              <a:solidFill>
                <a:srgbClr val="1754AD"/>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41695199"/>
              </p:ext>
            </p:extLst>
          </p:nvPr>
        </p:nvGraphicFramePr>
        <p:xfrm>
          <a:off x="641472" y="3082136"/>
          <a:ext cx="7905750" cy="2748280"/>
        </p:xfrm>
        <a:graphic>
          <a:graphicData uri="http://schemas.openxmlformats.org/drawingml/2006/table">
            <a:tbl>
              <a:tblPr firstRow="1" bandRow="1">
                <a:tableStyleId>{5C22544A-7EE6-4342-B048-85BDC9FD1C3A}</a:tableStyleId>
              </a:tblPr>
              <a:tblGrid>
                <a:gridCol w="2202336"/>
                <a:gridCol w="1901138"/>
                <a:gridCol w="1901138"/>
                <a:gridCol w="1901138"/>
              </a:tblGrid>
              <a:tr h="370840">
                <a:tc>
                  <a:txBody>
                    <a:bodyPr/>
                    <a:lstStyle/>
                    <a:p>
                      <a:r>
                        <a:rPr lang="en-GB" sz="1600" dirty="0" err="1" smtClean="0"/>
                        <a:t>VfM</a:t>
                      </a:r>
                      <a:endParaRPr lang="en-GB" sz="1600" dirty="0"/>
                    </a:p>
                  </a:txBody>
                  <a:tcPr/>
                </a:tc>
                <a:tc>
                  <a:txBody>
                    <a:bodyPr/>
                    <a:lstStyle/>
                    <a:p>
                      <a:pPr algn="ctr"/>
                      <a:r>
                        <a:rPr lang="en-GB" sz="1600" dirty="0" smtClean="0"/>
                        <a:t>Traditional</a:t>
                      </a:r>
                      <a:r>
                        <a:rPr lang="en-GB" sz="1600" baseline="0" dirty="0" smtClean="0"/>
                        <a:t> </a:t>
                      </a:r>
                      <a:endParaRPr lang="en-GB" sz="1600" dirty="0"/>
                    </a:p>
                  </a:txBody>
                  <a:tcPr/>
                </a:tc>
                <a:tc>
                  <a:txBody>
                    <a:bodyPr/>
                    <a:lstStyle/>
                    <a:p>
                      <a:pPr algn="ctr"/>
                      <a:r>
                        <a:rPr lang="en-GB" sz="1600" dirty="0" smtClean="0"/>
                        <a:t>PPP</a:t>
                      </a:r>
                      <a:endParaRPr lang="en-GB" sz="1600" dirty="0"/>
                    </a:p>
                  </a:txBody>
                  <a:tcPr/>
                </a:tc>
                <a:tc>
                  <a:txBody>
                    <a:bodyPr/>
                    <a:lstStyle/>
                    <a:p>
                      <a:pPr algn="ctr"/>
                      <a:r>
                        <a:rPr lang="en-GB" sz="1600" dirty="0" smtClean="0"/>
                        <a:t>RAB</a:t>
                      </a:r>
                      <a:endParaRPr lang="en-GB" sz="1600" dirty="0"/>
                    </a:p>
                  </a:txBody>
                  <a:tcPr/>
                </a:tc>
              </a:tr>
              <a:tr h="370840">
                <a:tc>
                  <a:txBody>
                    <a:bodyPr/>
                    <a:lstStyle/>
                    <a:p>
                      <a:r>
                        <a:rPr lang="en-GB" dirty="0" smtClean="0"/>
                        <a:t>Network infrastructure</a:t>
                      </a:r>
                    </a:p>
                    <a:p>
                      <a:r>
                        <a:rPr lang="en-GB" dirty="0" smtClean="0"/>
                        <a:t>(natural monopoly)</a:t>
                      </a:r>
                      <a:endParaRPr lang="en-GB" dirty="0"/>
                    </a:p>
                  </a:txBody>
                  <a:tcPr anchor="ctr"/>
                </a:tc>
                <a:tc>
                  <a:txBody>
                    <a:bodyPr/>
                    <a:lstStyle/>
                    <a:p>
                      <a:pPr algn="ctr"/>
                      <a:r>
                        <a:rPr lang="en-GB" dirty="0" smtClean="0"/>
                        <a:t>x</a:t>
                      </a:r>
                      <a:endParaRPr lang="en-GB"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dirty="0" smtClean="0">
                          <a:sym typeface="Symbol"/>
                        </a:rPr>
                        <a:t> ??? </a:t>
                      </a:r>
                      <a:endParaRPr lang="en-GB"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dirty="0" smtClean="0">
                          <a:sym typeface="Wingdings"/>
                        </a:rPr>
                        <a:t> (?)</a:t>
                      </a:r>
                      <a:endParaRPr lang="en-GB" dirty="0" smtClean="0"/>
                    </a:p>
                  </a:txBody>
                  <a:tcPr anchor="ct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Node infrastructure (</a:t>
                      </a:r>
                      <a:r>
                        <a:rPr lang="en-GB" dirty="0" smtClean="0">
                          <a:sym typeface="Symbol"/>
                        </a:rPr>
                        <a:t>competitive market)</a:t>
                      </a:r>
                      <a:endParaRPr lang="en-GB" dirty="0" smtClean="0"/>
                    </a:p>
                  </a:txBody>
                  <a:tcPr anchor="ctr"/>
                </a:tc>
                <a:tc>
                  <a:txBody>
                    <a:bodyPr/>
                    <a:lstStyle/>
                    <a:p>
                      <a:pPr algn="ctr"/>
                      <a:r>
                        <a:rPr lang="en-GB" dirty="0" smtClean="0"/>
                        <a:t>x</a:t>
                      </a:r>
                      <a:endParaRPr lang="en-GB" dirty="0"/>
                    </a:p>
                  </a:txBody>
                  <a:tcPr anchor="ctr"/>
                </a:tc>
                <a:tc>
                  <a:txBody>
                    <a:bodyPr/>
                    <a:lstStyle/>
                    <a:p>
                      <a:pPr marL="285750" marR="0" indent="-285750" algn="ctr" defTabSz="457200" rtl="0" eaLnBrk="1" fontAlgn="auto" latinLnBrk="0" hangingPunct="1">
                        <a:lnSpc>
                          <a:spcPct val="100000"/>
                        </a:lnSpc>
                        <a:spcBef>
                          <a:spcPts val="0"/>
                        </a:spcBef>
                        <a:spcAft>
                          <a:spcPts val="0"/>
                        </a:spcAft>
                        <a:buClrTx/>
                        <a:buSzTx/>
                        <a:buFont typeface="Symbol"/>
                        <a:buChar char="&lt;"/>
                        <a:tabLst/>
                        <a:defRPr/>
                      </a:pPr>
                      <a:r>
                        <a:rPr lang="en-GB" dirty="0" smtClean="0">
                          <a:sym typeface="Symbol"/>
                        </a:rPr>
                        <a:t>?</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dirty="0" smtClean="0">
                          <a:sym typeface="Wingdings"/>
                        </a:rPr>
                        <a:t>n/a </a:t>
                      </a:r>
                    </a:p>
                  </a:txBody>
                  <a:tcPr anchor="ctr"/>
                </a:tc>
              </a:tr>
            </a:tbl>
          </a:graphicData>
        </a:graphic>
      </p:graphicFrame>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14</a:t>
            </a:fld>
            <a:endParaRPr lang="en-US"/>
          </a:p>
        </p:txBody>
      </p:sp>
      <p:sp>
        <p:nvSpPr>
          <p:cNvPr id="6" name="TextBox 5"/>
          <p:cNvSpPr txBox="1"/>
          <p:nvPr/>
        </p:nvSpPr>
        <p:spPr>
          <a:xfrm>
            <a:off x="785488" y="1825660"/>
            <a:ext cx="1914304" cy="523220"/>
          </a:xfrm>
          <a:prstGeom prst="rect">
            <a:avLst/>
          </a:prstGeom>
          <a:noFill/>
          <a:ln>
            <a:solidFill>
              <a:schemeClr val="accent1"/>
            </a:solidFill>
          </a:ln>
        </p:spPr>
        <p:txBody>
          <a:bodyPr wrap="square" rtlCol="0">
            <a:spAutoFit/>
          </a:bodyPr>
          <a:lstStyle/>
          <a:p>
            <a:pPr algn="just"/>
            <a:r>
              <a:rPr lang="en-GB" sz="1400" b="1" dirty="0" smtClean="0"/>
              <a:t>Current empirical evidence</a:t>
            </a:r>
            <a:endParaRPr lang="en-GB" sz="1400" b="1" dirty="0"/>
          </a:p>
        </p:txBody>
      </p:sp>
      <p:sp>
        <p:nvSpPr>
          <p:cNvPr id="7" name="TextBox 6"/>
          <p:cNvSpPr txBox="1"/>
          <p:nvPr/>
        </p:nvSpPr>
        <p:spPr>
          <a:xfrm>
            <a:off x="4961952" y="1825660"/>
            <a:ext cx="1482256" cy="523220"/>
          </a:xfrm>
          <a:prstGeom prst="rect">
            <a:avLst/>
          </a:prstGeom>
          <a:noFill/>
          <a:ln>
            <a:solidFill>
              <a:schemeClr val="accent1"/>
            </a:solidFill>
          </a:ln>
        </p:spPr>
        <p:txBody>
          <a:bodyPr wrap="square" rtlCol="0">
            <a:spAutoFit/>
          </a:bodyPr>
          <a:lstStyle/>
          <a:p>
            <a:pPr algn="just"/>
            <a:r>
              <a:rPr lang="en-GB" sz="1400" dirty="0" smtClean="0"/>
              <a:t>Competition</a:t>
            </a:r>
          </a:p>
          <a:p>
            <a:pPr algn="just"/>
            <a:r>
              <a:rPr lang="en-GB" sz="1400" dirty="0" smtClean="0"/>
              <a:t>= 1</a:t>
            </a:r>
            <a:r>
              <a:rPr lang="en-GB" sz="1400" baseline="30000" dirty="0" smtClean="0"/>
              <a:t>st</a:t>
            </a:r>
            <a:r>
              <a:rPr lang="en-GB" sz="1400" dirty="0" smtClean="0"/>
              <a:t> best</a:t>
            </a:r>
            <a:endParaRPr lang="en-GB" sz="1400" dirty="0"/>
          </a:p>
        </p:txBody>
      </p:sp>
      <p:sp>
        <p:nvSpPr>
          <p:cNvPr id="8" name="TextBox 7"/>
          <p:cNvSpPr txBox="1"/>
          <p:nvPr/>
        </p:nvSpPr>
        <p:spPr>
          <a:xfrm>
            <a:off x="6876256" y="1823616"/>
            <a:ext cx="1482256" cy="523220"/>
          </a:xfrm>
          <a:prstGeom prst="rect">
            <a:avLst/>
          </a:prstGeom>
          <a:noFill/>
          <a:ln>
            <a:solidFill>
              <a:schemeClr val="accent1"/>
            </a:solidFill>
          </a:ln>
        </p:spPr>
        <p:txBody>
          <a:bodyPr wrap="square" rtlCol="0">
            <a:spAutoFit/>
          </a:bodyPr>
          <a:lstStyle/>
          <a:p>
            <a:pPr algn="just"/>
            <a:r>
              <a:rPr lang="en-GB" sz="1400" dirty="0" smtClean="0"/>
              <a:t>Regulation</a:t>
            </a:r>
          </a:p>
          <a:p>
            <a:pPr algn="just"/>
            <a:r>
              <a:rPr lang="en-GB" sz="1400" dirty="0" smtClean="0"/>
              <a:t>= 2</a:t>
            </a:r>
            <a:r>
              <a:rPr lang="en-GB" sz="1400" baseline="30000" dirty="0" smtClean="0"/>
              <a:t>st</a:t>
            </a:r>
            <a:r>
              <a:rPr lang="en-GB" sz="1400" dirty="0" smtClean="0"/>
              <a:t> best</a:t>
            </a:r>
            <a:endParaRPr lang="en-GB" sz="1400" dirty="0"/>
          </a:p>
        </p:txBody>
      </p:sp>
      <p:sp>
        <p:nvSpPr>
          <p:cNvPr id="11" name="Rectangle 10"/>
          <p:cNvSpPr/>
          <p:nvPr/>
        </p:nvSpPr>
        <p:spPr>
          <a:xfrm>
            <a:off x="641475" y="1727230"/>
            <a:ext cx="7905749" cy="1269722"/>
          </a:xfrm>
          <a:prstGeom prst="rect">
            <a:avLst/>
          </a:prstGeom>
          <a:gradFill>
            <a:gsLst>
              <a:gs pos="100000">
                <a:schemeClr val="accent1">
                  <a:tint val="100000"/>
                  <a:shade val="100000"/>
                  <a:satMod val="130000"/>
                  <a:alpha val="18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5940152" y="2453576"/>
            <a:ext cx="1482256" cy="523220"/>
          </a:xfrm>
          <a:prstGeom prst="rect">
            <a:avLst/>
          </a:prstGeom>
          <a:noFill/>
          <a:ln>
            <a:noFill/>
          </a:ln>
        </p:spPr>
        <p:txBody>
          <a:bodyPr wrap="square" rtlCol="0">
            <a:spAutoFit/>
          </a:bodyPr>
          <a:lstStyle/>
          <a:p>
            <a:pPr algn="ctr"/>
            <a:r>
              <a:rPr lang="en-GB" sz="1400" dirty="0" smtClean="0"/>
              <a:t>Sector dependant?</a:t>
            </a:r>
            <a:endParaRPr lang="en-GB" sz="1400" dirty="0"/>
          </a:p>
        </p:txBody>
      </p:sp>
      <p:sp>
        <p:nvSpPr>
          <p:cNvPr id="9" name="Left-Up Arrow 8"/>
          <p:cNvSpPr/>
          <p:nvPr/>
        </p:nvSpPr>
        <p:spPr>
          <a:xfrm rot="5400000">
            <a:off x="5641677" y="2438378"/>
            <a:ext cx="396552" cy="368350"/>
          </a:xfrm>
          <a:prstGeom prst="lef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Left-Up Arrow 13"/>
          <p:cNvSpPr/>
          <p:nvPr/>
        </p:nvSpPr>
        <p:spPr>
          <a:xfrm>
            <a:off x="7343800" y="2453576"/>
            <a:ext cx="396552" cy="368350"/>
          </a:xfrm>
          <a:prstGeom prst="lef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169766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lvl="0"/>
            <a:r>
              <a:rPr lang="en-GB" sz="1400" dirty="0" smtClean="0"/>
              <a:t>The findings in this study are mainly based on research studies, conducted in developed economies. There </a:t>
            </a:r>
            <a:r>
              <a:rPr lang="en-GB" sz="1400" dirty="0"/>
              <a:t>are obvious complexities across sectors and countries </a:t>
            </a:r>
            <a:r>
              <a:rPr lang="en-GB" sz="1400" dirty="0" smtClean="0"/>
              <a:t>at different stages of development that warrant care in their interpretation. </a:t>
            </a:r>
            <a:endParaRPr lang="en-GB" sz="1400" dirty="0"/>
          </a:p>
          <a:p>
            <a:pPr lvl="0"/>
            <a:r>
              <a:rPr lang="en-GB" sz="1400" dirty="0" smtClean="0"/>
              <a:t>More </a:t>
            </a:r>
            <a:r>
              <a:rPr lang="en-GB" sz="1400" dirty="0"/>
              <a:t>empirical evidence is needed to help understand PPP outcomes better. </a:t>
            </a:r>
          </a:p>
          <a:p>
            <a:pPr lvl="0"/>
            <a:r>
              <a:rPr lang="en-GB" sz="1400" dirty="0"/>
              <a:t>The capex bias does not appear to be a serious issue in the RAB model, but more research is </a:t>
            </a:r>
            <a:r>
              <a:rPr lang="en-GB" sz="1400" dirty="0" smtClean="0"/>
              <a:t>needed, as it is not clear why. </a:t>
            </a:r>
            <a:endParaRPr lang="en-GB" sz="1400" dirty="0"/>
          </a:p>
          <a:p>
            <a:r>
              <a:rPr lang="en-GB" sz="1400" dirty="0"/>
              <a:t>In cases, where public governance is challenged, PPPs </a:t>
            </a:r>
            <a:r>
              <a:rPr lang="en-GB" sz="1400" dirty="0" smtClean="0"/>
              <a:t>can </a:t>
            </a:r>
            <a:r>
              <a:rPr lang="en-GB" sz="1400" dirty="0"/>
              <a:t>bring an improvement to the traditional approach (e.g. breaking union capture, </a:t>
            </a:r>
            <a:r>
              <a:rPr lang="en-GB" sz="1400" dirty="0" smtClean="0"/>
              <a:t>potentially reduce </a:t>
            </a:r>
            <a:r>
              <a:rPr lang="en-GB" sz="1400" dirty="0"/>
              <a:t>pillaging of tolls).</a:t>
            </a:r>
          </a:p>
          <a:p>
            <a:pPr lvl="0"/>
            <a:r>
              <a:rPr lang="en-GB" sz="1400" dirty="0" smtClean="0"/>
              <a:t>When </a:t>
            </a:r>
            <a:r>
              <a:rPr lang="en-GB" sz="1400" dirty="0"/>
              <a:t>public sentiment does not favour </a:t>
            </a:r>
            <a:r>
              <a:rPr lang="en-GB" sz="1400" dirty="0" smtClean="0"/>
              <a:t>privatisation or a concession of the network, </a:t>
            </a:r>
            <a:r>
              <a:rPr lang="en-GB" sz="1400" dirty="0"/>
              <a:t>it may be politically more feasible to execute a project finance </a:t>
            </a:r>
            <a:r>
              <a:rPr lang="en-GB" sz="1400" dirty="0" smtClean="0"/>
              <a:t>PPP.</a:t>
            </a:r>
            <a:endParaRPr lang="en-GB" sz="1400" dirty="0"/>
          </a:p>
          <a:p>
            <a:pPr lvl="0"/>
            <a:r>
              <a:rPr lang="en-GB" sz="1400" dirty="0"/>
              <a:t>A PPP can be deployed comparably fast, whereas the setup of an economic regulator and the build-up of its capacity takes more time. Indeed it is preferred that the RAB is first applied on a public entity and then later privatized/</a:t>
            </a:r>
            <a:r>
              <a:rPr lang="en-GB" sz="1400" dirty="0" err="1"/>
              <a:t>concessioned</a:t>
            </a:r>
            <a:r>
              <a:rPr lang="en-GB" sz="1400" dirty="0"/>
              <a:t>.</a:t>
            </a:r>
          </a:p>
          <a:p>
            <a:pPr lvl="0"/>
            <a:r>
              <a:rPr lang="en-GB" sz="1400" dirty="0" smtClean="0"/>
              <a:t>Both </a:t>
            </a:r>
            <a:r>
              <a:rPr lang="en-GB" sz="1400" dirty="0"/>
              <a:t>PPPs and RABs cannot in themselves resolve the issue of governments’ ability to </a:t>
            </a:r>
            <a:r>
              <a:rPr lang="en-GB" sz="1400" dirty="0" smtClean="0"/>
              <a:t>commit or corruption issues </a:t>
            </a:r>
            <a:r>
              <a:rPr lang="en-GB" sz="1400" dirty="0"/>
              <a:t>– a regulator, that is not independent and well-resourced or a poorly executed PPP will both deliver poor Value for Money</a:t>
            </a:r>
            <a:r>
              <a:rPr lang="en-GB" sz="1400" dirty="0" smtClean="0"/>
              <a:t>.</a:t>
            </a:r>
          </a:p>
          <a:p>
            <a:r>
              <a:rPr lang="en-GB" sz="1400" dirty="0"/>
              <a:t>In networks a change in infrastructure policy will be easier accommodated by the RAB, whereas many affected PPPs will require a lot of renegotiations</a:t>
            </a:r>
            <a:r>
              <a:rPr lang="en-GB" sz="1400" dirty="0" smtClean="0"/>
              <a:t>.</a:t>
            </a:r>
          </a:p>
          <a:p>
            <a:r>
              <a:rPr lang="en-GB" sz="1400" dirty="0" smtClean="0"/>
              <a:t>…</a:t>
            </a:r>
            <a:endParaRPr lang="en-GB" sz="1400" dirty="0"/>
          </a:p>
          <a:p>
            <a:pPr lvl="0"/>
            <a:endParaRPr lang="en-GB" sz="1400" dirty="0"/>
          </a:p>
          <a:p>
            <a:endParaRPr lang="en-GB" sz="1400" dirty="0" smtClean="0"/>
          </a:p>
          <a:p>
            <a:endParaRPr lang="en-GB" sz="1400" dirty="0"/>
          </a:p>
        </p:txBody>
      </p:sp>
      <p:sp>
        <p:nvSpPr>
          <p:cNvPr id="3" name="Title 2"/>
          <p:cNvSpPr>
            <a:spLocks noGrp="1"/>
          </p:cNvSpPr>
          <p:nvPr>
            <p:ph type="title"/>
          </p:nvPr>
        </p:nvSpPr>
        <p:spPr>
          <a:xfrm>
            <a:off x="468368" y="462384"/>
            <a:ext cx="7416000" cy="1022400"/>
          </a:xfrm>
        </p:spPr>
        <p:txBody>
          <a:bodyPr/>
          <a:lstStyle/>
          <a:p>
            <a:pPr>
              <a:spcBef>
                <a:spcPts val="0"/>
              </a:spcBef>
              <a:defRPr/>
            </a:pPr>
            <a:r>
              <a:rPr lang="en-GB" dirty="0">
                <a:solidFill>
                  <a:srgbClr val="1754AD"/>
                </a:solidFill>
              </a:rPr>
              <a:t>Caveats</a:t>
            </a:r>
            <a:endParaRPr lang="en-GB" dirty="0">
              <a:solidFill>
                <a:srgbClr val="1754AD"/>
              </a:solidFill>
            </a:endParaRPr>
          </a:p>
        </p:txBody>
      </p:sp>
    </p:spTree>
    <p:extLst>
      <p:ext uri="{BB962C8B-B14F-4D97-AF65-F5344CB8AC3E}">
        <p14:creationId xmlns:p14="http://schemas.microsoft.com/office/powerpoint/2010/main" val="5722178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a:xfrm>
            <a:off x="609600" y="1725613"/>
            <a:ext cx="7924800" cy="1779587"/>
          </a:xfrm>
        </p:spPr>
        <p:txBody>
          <a:bodyPr/>
          <a:lstStyle/>
          <a:p>
            <a:r>
              <a:rPr lang="en-GB" altLang="de-DE" noProof="0" dirty="0" smtClean="0">
                <a:latin typeface="Verdana" pitchFamily="-65" charset="0"/>
                <a:ea typeface="ＭＳ Ｐゴシック" pitchFamily="-65" charset="-128"/>
              </a:rPr>
              <a:t>Thank you!</a:t>
            </a:r>
          </a:p>
        </p:txBody>
      </p:sp>
      <p:sp>
        <p:nvSpPr>
          <p:cNvPr id="8195" name="Subtitle 2"/>
          <p:cNvSpPr>
            <a:spLocks noGrp="1"/>
          </p:cNvSpPr>
          <p:nvPr>
            <p:ph type="subTitle" idx="1"/>
          </p:nvPr>
        </p:nvSpPr>
        <p:spPr>
          <a:xfrm>
            <a:off x="609600" y="3505200"/>
            <a:ext cx="7924800" cy="1828800"/>
          </a:xfrm>
        </p:spPr>
        <p:txBody>
          <a:bodyPr wrap="none"/>
          <a:lstStyle/>
          <a:p>
            <a:pPr>
              <a:spcBef>
                <a:spcPts val="313"/>
              </a:spcBef>
            </a:pPr>
            <a:endParaRPr lang="en-US" sz="1400" dirty="0" smtClean="0">
              <a:solidFill>
                <a:schemeClr val="bg1"/>
              </a:solidFill>
            </a:endParaRPr>
          </a:p>
          <a:p>
            <a:pPr>
              <a:spcBef>
                <a:spcPts val="313"/>
              </a:spcBef>
            </a:pPr>
            <a:r>
              <a:rPr lang="en-US" sz="1400" dirty="0" smtClean="0">
                <a:solidFill>
                  <a:schemeClr val="bg1"/>
                </a:solidFill>
              </a:rPr>
              <a:t>dejan.makovsek@itf-oecd.org</a:t>
            </a:r>
            <a:endParaRPr lang="en-US" sz="1400" dirty="0" smtClean="0">
              <a:solidFill>
                <a:schemeClr val="bg1"/>
              </a:solidFill>
            </a:endParaRPr>
          </a:p>
        </p:txBody>
      </p:sp>
    </p:spTree>
    <p:extLst>
      <p:ext uri="{BB962C8B-B14F-4D97-AF65-F5344CB8AC3E}">
        <p14:creationId xmlns:p14="http://schemas.microsoft.com/office/powerpoint/2010/main" val="14199512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480"/>
            <a:ext cx="8435280" cy="4389120"/>
          </a:xfrm>
        </p:spPr>
        <p:txBody>
          <a:bodyPr>
            <a:normAutofit/>
          </a:bodyPr>
          <a:lstStyle/>
          <a:p>
            <a:r>
              <a:rPr lang="en-GB" sz="1400" dirty="0" smtClean="0">
                <a:ea typeface="Verdana" panose="020B0604030504040204" pitchFamily="34" charset="0"/>
                <a:cs typeface="Verdana" panose="020B0604030504040204" pitchFamily="34" charset="0"/>
              </a:rPr>
              <a:t>Infrastructure is funded either by all the tax payers (direct government provision, shadow tolls) or by the users (which is a select group of taxpayers) </a:t>
            </a:r>
          </a:p>
          <a:p>
            <a:endParaRPr lang="en-GB" sz="1400" dirty="0" smtClean="0">
              <a:ea typeface="Verdana" panose="020B0604030504040204" pitchFamily="34" charset="0"/>
              <a:cs typeface="Verdana" panose="020B0604030504040204" pitchFamily="34" charset="0"/>
            </a:endParaRPr>
          </a:p>
          <a:p>
            <a:r>
              <a:rPr lang="en-GB" sz="1400" dirty="0" smtClean="0">
                <a:ea typeface="Verdana" panose="020B0604030504040204" pitchFamily="34" charset="0"/>
                <a:cs typeface="Verdana" panose="020B0604030504040204" pitchFamily="34" charset="0"/>
              </a:rPr>
              <a:t>Both options theoretically exist in traditional public provision or a PPP (in a PPP the taxpayers pay, when an availability based model is in place)</a:t>
            </a:r>
          </a:p>
          <a:p>
            <a:endParaRPr lang="en-GB" sz="1400" dirty="0" smtClean="0">
              <a:ea typeface="Verdana" panose="020B0604030504040204" pitchFamily="34" charset="0"/>
              <a:cs typeface="Verdana" panose="020B0604030504040204" pitchFamily="34" charset="0"/>
            </a:endParaRPr>
          </a:p>
          <a:p>
            <a:r>
              <a:rPr lang="en-GB" sz="1400" dirty="0" smtClean="0">
                <a:ea typeface="Verdana" panose="020B0604030504040204" pitchFamily="34" charset="0"/>
                <a:cs typeface="Verdana" panose="020B0604030504040204" pitchFamily="34" charset="0"/>
              </a:rPr>
              <a:t>So if there is somebody who is willing to pay for the infrastructure, why would it matter, where we borrow the money? Why would changing the source of financing solve a funding problem? </a:t>
            </a:r>
          </a:p>
          <a:p>
            <a:endParaRPr lang="en-GB" sz="1800" dirty="0" smtClean="0">
              <a:ea typeface="Verdana" panose="020B0604030504040204" pitchFamily="34" charset="0"/>
              <a:cs typeface="Verdana" panose="020B0604030504040204" pitchFamily="34" charset="0"/>
            </a:endParaRPr>
          </a:p>
          <a:p>
            <a:endParaRPr lang="en-GB" sz="1800" dirty="0" smtClean="0">
              <a:ea typeface="Verdana" panose="020B0604030504040204" pitchFamily="34" charset="0"/>
              <a:cs typeface="Verdana" panose="020B0604030504040204" pitchFamily="34" charset="0"/>
            </a:endParaRPr>
          </a:p>
          <a:p>
            <a:endParaRPr lang="en-GB" sz="3400" dirty="0">
              <a:latin typeface="Verdana" panose="020B0604030504040204" pitchFamily="34" charset="0"/>
              <a:ea typeface="Verdana" panose="020B0604030504040204" pitchFamily="34" charset="0"/>
              <a:cs typeface="Verdana" panose="020B0604030504040204" pitchFamily="34" charset="0"/>
            </a:endParaRPr>
          </a:p>
          <a:p>
            <a:endParaRPr lang="en-GB" sz="1800" dirty="0">
              <a:latin typeface="Verdana" panose="020B0604030504040204" pitchFamily="34" charset="0"/>
              <a:ea typeface="Verdana" panose="020B0604030504040204" pitchFamily="34" charset="0"/>
              <a:cs typeface="Verdana" panose="020B0604030504040204" pitchFamily="34" charset="0"/>
            </a:endParaRPr>
          </a:p>
          <a:p>
            <a:pPr>
              <a:buNone/>
            </a:pPr>
            <a:endParaRPr lang="en-GB" sz="2000" dirty="0" smtClean="0">
              <a:latin typeface="Verdana" panose="020B0604030504040204" pitchFamily="34" charset="0"/>
              <a:ea typeface="Verdana" panose="020B0604030504040204" pitchFamily="34" charset="0"/>
              <a:cs typeface="Verdana" panose="020B0604030504040204" pitchFamily="34" charset="0"/>
            </a:endParaRPr>
          </a:p>
          <a:p>
            <a:endParaRPr lang="en-GB" sz="18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Title 1"/>
          <p:cNvSpPr txBox="1">
            <a:spLocks/>
          </p:cNvSpPr>
          <p:nvPr/>
        </p:nvSpPr>
        <p:spPr bwMode="auto">
          <a:xfrm>
            <a:off x="395536" y="534392"/>
            <a:ext cx="7488832" cy="1022400"/>
          </a:xfrm>
          <a:prstGeom prst="rect">
            <a:avLst/>
          </a:prstGeom>
          <a:noFill/>
          <a:ln w="9525">
            <a:noFill/>
            <a:miter lim="800000"/>
            <a:headEnd/>
            <a:tailEnd/>
          </a:ln>
        </p:spPr>
        <p:txBody>
          <a:bodyPr vert="horz" lIns="91440" tIns="45720" rIns="91440" bIns="45720" rtlCol="0" anchor="ctr">
            <a:norm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spcBef>
                <a:spcPts val="0"/>
              </a:spcBef>
              <a:defRPr/>
            </a:pPr>
            <a:r>
              <a:rPr lang="en-GB" sz="2400" b="1" dirty="0">
                <a:solidFill>
                  <a:srgbClr val="1754AD"/>
                </a:solidFill>
                <a:latin typeface="Verdana"/>
                <a:ea typeface="ＭＳ Ｐゴシック" pitchFamily="-107" charset="-128"/>
                <a:cs typeface="ＭＳ Ｐゴシック" pitchFamily="-65" charset="-128"/>
              </a:rPr>
              <a:t>Can private finance fill the gap? (I)</a:t>
            </a:r>
            <a:endParaRPr lang="en-GB" sz="2400" b="1" dirty="0">
              <a:solidFill>
                <a:srgbClr val="1754AD"/>
              </a:solidFill>
              <a:latin typeface="Verdana"/>
              <a:ea typeface="ＭＳ Ｐゴシック" pitchFamily="-107" charset="-128"/>
              <a:cs typeface="ＭＳ Ｐゴシック" pitchFamily="-65" charset="-128"/>
            </a:endParaRPr>
          </a:p>
        </p:txBody>
      </p:sp>
    </p:spTree>
    <p:extLst>
      <p:ext uri="{BB962C8B-B14F-4D97-AF65-F5344CB8AC3E}">
        <p14:creationId xmlns:p14="http://schemas.microsoft.com/office/powerpoint/2010/main" val="34412575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kovsek_d\AppData\Local\Microsoft\Windows\INetCache\IE\N5FHCIWJ\231401_micraGPL_std[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3423862"/>
            <a:ext cx="4694287" cy="3402764"/>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rot="-120000">
            <a:off x="1727243" y="4894559"/>
            <a:ext cx="1466287" cy="616842"/>
          </a:xfrm>
          <a:prstGeom prst="rect">
            <a:avLst/>
          </a:prstGeom>
          <a:noFill/>
        </p:spPr>
        <p:txBody>
          <a:bodyPr wrap="square" rtlCol="0">
            <a:prstTxWarp prst="textSlantDown">
              <a:avLst/>
            </a:prstTxWarp>
            <a:spAutoFit/>
          </a:bodyPr>
          <a:lstStyle/>
          <a:p>
            <a:pPr algn="ctr"/>
            <a:r>
              <a:rPr lang="en-GB" sz="120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mn-lt"/>
                <a:cs typeface="Arial" panose="020B0604020202020204" pitchFamily="34" charset="0"/>
              </a:rPr>
              <a:t>TRANSPORT  INFRA POLICY</a:t>
            </a:r>
            <a:endParaRPr lang="en-US" sz="1200" dirty="0">
              <a:ln w="18415" cmpd="sng">
                <a:solidFill>
                  <a:srgbClr val="FFFFFF"/>
                </a:solidFill>
                <a:prstDash val="solid"/>
              </a:ln>
              <a:solidFill>
                <a:srgbClr val="FFFFFF"/>
              </a:solidFill>
              <a:effectLst>
                <a:outerShdw blurRad="38100" dist="38100" dir="2700000" algn="tl">
                  <a:srgbClr val="000000">
                    <a:alpha val="43137"/>
                  </a:srgbClr>
                </a:outerShdw>
              </a:effectLst>
              <a:latin typeface="+mn-lt"/>
              <a:cs typeface="Arial" panose="020B0604020202020204" pitchFamily="34" charset="0"/>
            </a:endParaRPr>
          </a:p>
        </p:txBody>
      </p:sp>
      <p:grpSp>
        <p:nvGrpSpPr>
          <p:cNvPr id="6" name="Group 5"/>
          <p:cNvGrpSpPr/>
          <p:nvPr/>
        </p:nvGrpSpPr>
        <p:grpSpPr>
          <a:xfrm>
            <a:off x="4618372" y="4869160"/>
            <a:ext cx="3626036" cy="1387936"/>
            <a:chOff x="4618372" y="4869160"/>
            <a:chExt cx="3626036" cy="1387936"/>
          </a:xfrm>
        </p:grpSpPr>
        <p:sp>
          <p:nvSpPr>
            <p:cNvPr id="16" name="TextBox 15"/>
            <p:cNvSpPr txBox="1"/>
            <p:nvPr/>
          </p:nvSpPr>
          <p:spPr>
            <a:xfrm>
              <a:off x="6025927" y="5518432"/>
              <a:ext cx="2218481" cy="738664"/>
            </a:xfrm>
            <a:prstGeom prst="rect">
              <a:avLst/>
            </a:prstGeom>
            <a:noFill/>
          </p:spPr>
          <p:txBody>
            <a:bodyPr wrap="square" rtlCol="0">
              <a:spAutoFit/>
            </a:bodyPr>
            <a:lstStyle/>
            <a:p>
              <a:r>
                <a:rPr lang="en-GB" sz="1400" b="1" dirty="0">
                  <a:solidFill>
                    <a:srgbClr val="FF0000"/>
                  </a:solidFill>
                  <a:latin typeface="Arial" panose="020B0604020202020204" pitchFamily="34" charset="0"/>
                  <a:cs typeface="Arial" panose="020B0604020202020204" pitchFamily="34" charset="0"/>
                </a:rPr>
                <a:t>(</a:t>
              </a:r>
              <a:r>
                <a:rPr lang="en-GB" sz="1400" b="1" dirty="0" smtClean="0">
                  <a:solidFill>
                    <a:srgbClr val="FF0000"/>
                  </a:solidFill>
                  <a:latin typeface="Arial" panose="020B0604020202020204" pitchFamily="34" charset="0"/>
                  <a:cs typeface="Arial" panose="020B0604020202020204" pitchFamily="34" charset="0"/>
                </a:rPr>
                <a:t>THE ENGINE)</a:t>
              </a:r>
            </a:p>
            <a:p>
              <a:r>
                <a:rPr lang="en-GB" sz="1400" b="1" dirty="0" smtClean="0">
                  <a:solidFill>
                    <a:srgbClr val="FF0000"/>
                  </a:solidFill>
                  <a:latin typeface="Arial" panose="020B0604020202020204" pitchFamily="34" charset="0"/>
                  <a:cs typeface="Arial" panose="020B0604020202020204" pitchFamily="34" charset="0"/>
                </a:rPr>
                <a:t>The infrastructure </a:t>
              </a:r>
              <a:br>
                <a:rPr lang="en-GB" sz="1400" b="1" dirty="0" smtClean="0">
                  <a:solidFill>
                    <a:srgbClr val="FF0000"/>
                  </a:solidFill>
                  <a:latin typeface="Arial" panose="020B0604020202020204" pitchFamily="34" charset="0"/>
                  <a:cs typeface="Arial" panose="020B0604020202020204" pitchFamily="34" charset="0"/>
                </a:rPr>
              </a:br>
              <a:r>
                <a:rPr lang="en-GB" sz="1400" b="1" dirty="0" smtClean="0">
                  <a:solidFill>
                    <a:srgbClr val="FF0000"/>
                  </a:solidFill>
                  <a:latin typeface="Arial" panose="020B0604020202020204" pitchFamily="34" charset="0"/>
                  <a:cs typeface="Arial" panose="020B0604020202020204" pitchFamily="34" charset="0"/>
                </a:rPr>
                <a:t>governance model</a:t>
              </a:r>
            </a:p>
          </p:txBody>
        </p:sp>
        <p:sp>
          <p:nvSpPr>
            <p:cNvPr id="5" name="Parallelogram 4"/>
            <p:cNvSpPr/>
            <p:nvPr/>
          </p:nvSpPr>
          <p:spPr>
            <a:xfrm flipH="1">
              <a:off x="4618372" y="4869160"/>
              <a:ext cx="237918" cy="174439"/>
            </a:xfrm>
            <a:prstGeom prst="parallelogram">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5"/>
            </p:cNvCxnSpPr>
            <p:nvPr/>
          </p:nvCxnSpPr>
          <p:spPr>
            <a:xfrm>
              <a:off x="4834485" y="4956380"/>
              <a:ext cx="1440071" cy="54105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 name="TextBox 3"/>
          <p:cNvSpPr txBox="1"/>
          <p:nvPr/>
        </p:nvSpPr>
        <p:spPr>
          <a:xfrm>
            <a:off x="579955" y="1550827"/>
            <a:ext cx="7880477" cy="338554"/>
          </a:xfrm>
          <a:prstGeom prst="rect">
            <a:avLst/>
          </a:prstGeom>
          <a:noFill/>
        </p:spPr>
        <p:txBody>
          <a:bodyPr wrap="square" rtlCol="0">
            <a:spAutoFit/>
          </a:bodyPr>
          <a:lstStyle/>
          <a:p>
            <a:r>
              <a:rPr lang="en-GB" sz="1600" b="1" dirty="0" smtClean="0">
                <a:solidFill>
                  <a:schemeClr val="bg2">
                    <a:lumMod val="10000"/>
                  </a:schemeClr>
                </a:solidFill>
                <a:latin typeface="+mn-lt"/>
              </a:rPr>
              <a:t>A transport analogy to infrastructure financing models</a:t>
            </a:r>
            <a:endParaRPr lang="en-US" sz="1600" b="1" dirty="0">
              <a:solidFill>
                <a:schemeClr val="bg2">
                  <a:lumMod val="10000"/>
                </a:schemeClr>
              </a:solidFill>
              <a:latin typeface="+mn-lt"/>
            </a:endParaRPr>
          </a:p>
        </p:txBody>
      </p:sp>
      <p:grpSp>
        <p:nvGrpSpPr>
          <p:cNvPr id="12" name="Group 11"/>
          <p:cNvGrpSpPr/>
          <p:nvPr/>
        </p:nvGrpSpPr>
        <p:grpSpPr>
          <a:xfrm>
            <a:off x="2051720" y="2104825"/>
            <a:ext cx="3816424" cy="2520137"/>
            <a:chOff x="2051720" y="2104825"/>
            <a:chExt cx="3816424" cy="2520137"/>
          </a:xfrm>
        </p:grpSpPr>
        <p:sp>
          <p:nvSpPr>
            <p:cNvPr id="20" name="Parallelogram 19"/>
            <p:cNvSpPr/>
            <p:nvPr/>
          </p:nvSpPr>
          <p:spPr>
            <a:xfrm flipH="1">
              <a:off x="4114316" y="4450523"/>
              <a:ext cx="237918" cy="174439"/>
            </a:xfrm>
            <a:prstGeom prst="parallelogram">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p:cNvCxnSpPr>
              <a:stCxn id="34" idx="2"/>
              <a:endCxn id="20" idx="1"/>
            </p:cNvCxnSpPr>
            <p:nvPr/>
          </p:nvCxnSpPr>
          <p:spPr>
            <a:xfrm>
              <a:off x="3335046" y="2749152"/>
              <a:ext cx="876424" cy="170137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1030" name="Picture 6" descr="C:\Users\Makovsek_d\AppData\Local\Microsoft\Windows\INetCache\IE\CESSP614\confused[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9651" y="2104825"/>
              <a:ext cx="1428493" cy="1171364"/>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p:cNvSpPr txBox="1"/>
            <p:nvPr/>
          </p:nvSpPr>
          <p:spPr>
            <a:xfrm>
              <a:off x="2051720" y="2225932"/>
              <a:ext cx="2566652" cy="523220"/>
            </a:xfrm>
            <a:prstGeom prst="rect">
              <a:avLst/>
            </a:prstGeom>
            <a:noFill/>
          </p:spPr>
          <p:txBody>
            <a:bodyPr wrap="square" rtlCol="0">
              <a:spAutoFit/>
            </a:bodyPr>
            <a:lstStyle/>
            <a:p>
              <a:r>
                <a:rPr lang="en-GB" sz="1400" b="1" dirty="0">
                  <a:solidFill>
                    <a:srgbClr val="FF0000"/>
                  </a:solidFill>
                  <a:latin typeface="Arial" panose="020B0604020202020204" pitchFamily="34" charset="0"/>
                  <a:cs typeface="Arial" panose="020B0604020202020204" pitchFamily="34" charset="0"/>
                </a:rPr>
                <a:t>(</a:t>
              </a:r>
              <a:r>
                <a:rPr lang="en-GB" sz="1400" b="1" dirty="0" smtClean="0">
                  <a:solidFill>
                    <a:srgbClr val="FF0000"/>
                  </a:solidFill>
                  <a:latin typeface="Arial" panose="020B0604020202020204" pitchFamily="34" charset="0"/>
                  <a:cs typeface="Arial" panose="020B0604020202020204" pitchFamily="34" charset="0"/>
                </a:rPr>
                <a:t>THE STEERING/Driver)</a:t>
              </a:r>
            </a:p>
            <a:p>
              <a:r>
                <a:rPr lang="en-GB" sz="1400" b="1" dirty="0" smtClean="0">
                  <a:solidFill>
                    <a:srgbClr val="FF0000"/>
                  </a:solidFill>
                  <a:latin typeface="Arial" panose="020B0604020202020204" pitchFamily="34" charset="0"/>
                  <a:cs typeface="Arial" panose="020B0604020202020204" pitchFamily="34" charset="0"/>
                </a:rPr>
                <a:t>The National Transport Plan</a:t>
              </a:r>
              <a:endParaRPr lang="en-US" sz="1400" b="1" dirty="0">
                <a:solidFill>
                  <a:srgbClr val="FF0000"/>
                </a:solidFill>
                <a:latin typeface="Arial" panose="020B0604020202020204" pitchFamily="34" charset="0"/>
                <a:cs typeface="Arial" panose="020B0604020202020204" pitchFamily="34" charset="0"/>
              </a:endParaRPr>
            </a:p>
          </p:txBody>
        </p:sp>
      </p:grpSp>
      <p:grpSp>
        <p:nvGrpSpPr>
          <p:cNvPr id="11" name="Group 10"/>
          <p:cNvGrpSpPr/>
          <p:nvPr/>
        </p:nvGrpSpPr>
        <p:grpSpPr>
          <a:xfrm>
            <a:off x="35496" y="2653972"/>
            <a:ext cx="1872208" cy="2697404"/>
            <a:chOff x="35496" y="2653972"/>
            <a:chExt cx="1872208" cy="2697404"/>
          </a:xfrm>
        </p:grpSpPr>
        <p:sp>
          <p:nvSpPr>
            <p:cNvPr id="23" name="TextBox 22"/>
            <p:cNvSpPr txBox="1"/>
            <p:nvPr/>
          </p:nvSpPr>
          <p:spPr>
            <a:xfrm>
              <a:off x="107504" y="2653972"/>
              <a:ext cx="1793455" cy="523220"/>
            </a:xfrm>
            <a:prstGeom prst="rect">
              <a:avLst/>
            </a:prstGeom>
            <a:noFill/>
          </p:spPr>
          <p:txBody>
            <a:bodyPr wrap="square" rtlCol="0">
              <a:spAutoFit/>
            </a:bodyPr>
            <a:lstStyle/>
            <a:p>
              <a:r>
                <a:rPr lang="en-GB" sz="1400" b="1" dirty="0">
                  <a:solidFill>
                    <a:srgbClr val="FF0000"/>
                  </a:solidFill>
                  <a:latin typeface="Arial" panose="020B0604020202020204" pitchFamily="34" charset="0"/>
                  <a:cs typeface="Arial" panose="020B0604020202020204" pitchFamily="34" charset="0"/>
                </a:rPr>
                <a:t>(</a:t>
              </a:r>
              <a:r>
                <a:rPr lang="en-GB" sz="1400" b="1" dirty="0" smtClean="0">
                  <a:solidFill>
                    <a:srgbClr val="FF0000"/>
                  </a:solidFill>
                  <a:latin typeface="Arial" panose="020B0604020202020204" pitchFamily="34" charset="0"/>
                  <a:cs typeface="Arial" panose="020B0604020202020204" pitchFamily="34" charset="0"/>
                </a:rPr>
                <a:t>THE FUEL)</a:t>
              </a:r>
            </a:p>
            <a:p>
              <a:r>
                <a:rPr lang="en-GB" sz="1400" b="1" dirty="0" smtClean="0">
                  <a:solidFill>
                    <a:srgbClr val="FF0000"/>
                  </a:solidFill>
                  <a:latin typeface="Arial" panose="020B0604020202020204" pitchFamily="34" charset="0"/>
                  <a:cs typeface="Arial" panose="020B0604020202020204" pitchFamily="34" charset="0"/>
                </a:rPr>
                <a:t>The financing mix</a:t>
              </a:r>
              <a:endParaRPr lang="en-US" sz="1400" b="1" dirty="0">
                <a:solidFill>
                  <a:srgbClr val="FF0000"/>
                </a:solidFill>
                <a:latin typeface="Arial" panose="020B0604020202020204" pitchFamily="34" charset="0"/>
                <a:cs typeface="Arial" panose="020B0604020202020204" pitchFamily="34" charset="0"/>
              </a:endParaRPr>
            </a:p>
          </p:txBody>
        </p:sp>
        <p:grpSp>
          <p:nvGrpSpPr>
            <p:cNvPr id="9" name="Group 8"/>
            <p:cNvGrpSpPr/>
            <p:nvPr/>
          </p:nvGrpSpPr>
          <p:grpSpPr>
            <a:xfrm>
              <a:off x="35496" y="3457105"/>
              <a:ext cx="1872208" cy="1894271"/>
              <a:chOff x="35496" y="3457105"/>
              <a:chExt cx="1872208" cy="1894271"/>
            </a:xfrm>
          </p:grpSpPr>
          <p:pic>
            <p:nvPicPr>
              <p:cNvPr id="8" name="Picture 5" descr="C:\Users\Makovsek_d\AppData\Local\Microsoft\Windows\INetCache\IE\HC4GPIFW\gas_pump[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587" y="3457105"/>
                <a:ext cx="624393" cy="48929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 descr="C:\Users\Makovsek_d\AppData\Local\Microsoft\Windows\INetCache\IE\HC4GPIFW\gas_pump[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586" y="4635950"/>
                <a:ext cx="624393" cy="489294"/>
              </a:xfrm>
              <a:prstGeom prst="rect">
                <a:avLst/>
              </a:prstGeom>
              <a:noFill/>
              <a:extLst>
                <a:ext uri="{909E8E84-426E-40DD-AFC4-6F175D3DCCD1}">
                  <a14:hiddenFill xmlns:a14="http://schemas.microsoft.com/office/drawing/2010/main">
                    <a:solidFill>
                      <a:srgbClr val="FFFFFF"/>
                    </a:solidFill>
                  </a14:hiddenFill>
                </a:ext>
              </a:extLst>
            </p:spPr>
          </p:pic>
          <p:sp>
            <p:nvSpPr>
              <p:cNvPr id="22" name="Parallelogram 21"/>
              <p:cNvSpPr/>
              <p:nvPr/>
            </p:nvSpPr>
            <p:spPr>
              <a:xfrm flipH="1">
                <a:off x="1651751" y="4706158"/>
                <a:ext cx="237918" cy="174439"/>
              </a:xfrm>
              <a:prstGeom prst="parallelogram">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14249" y="3946399"/>
                <a:ext cx="1793455" cy="307777"/>
              </a:xfrm>
              <a:prstGeom prst="rect">
                <a:avLst/>
              </a:prstGeom>
              <a:noFill/>
            </p:spPr>
            <p:txBody>
              <a:bodyPr wrap="square" rtlCol="0">
                <a:spAutoFit/>
              </a:bodyPr>
              <a:lstStyle/>
              <a:p>
                <a:r>
                  <a:rPr lang="en-GB" sz="1400" b="1" dirty="0" smtClean="0">
                    <a:solidFill>
                      <a:srgbClr val="FF0000"/>
                    </a:solidFill>
                    <a:latin typeface="Arial" panose="020B0604020202020204" pitchFamily="34" charset="0"/>
                    <a:cs typeface="Arial" panose="020B0604020202020204" pitchFamily="34" charset="0"/>
                  </a:rPr>
                  <a:t>(public finance)</a:t>
                </a:r>
                <a:endParaRPr lang="en-US" sz="1400" b="1" dirty="0">
                  <a:solidFill>
                    <a:srgbClr val="FF0000"/>
                  </a:solidFill>
                  <a:latin typeface="Arial" panose="020B0604020202020204" pitchFamily="34" charset="0"/>
                  <a:cs typeface="Arial" panose="020B0604020202020204" pitchFamily="34" charset="0"/>
                </a:endParaRPr>
              </a:p>
            </p:txBody>
          </p:sp>
          <p:sp>
            <p:nvSpPr>
              <p:cNvPr id="25" name="TextBox 24"/>
              <p:cNvSpPr txBox="1"/>
              <p:nvPr/>
            </p:nvSpPr>
            <p:spPr>
              <a:xfrm>
                <a:off x="35496" y="5043599"/>
                <a:ext cx="1793455" cy="307777"/>
              </a:xfrm>
              <a:prstGeom prst="rect">
                <a:avLst/>
              </a:prstGeom>
              <a:noFill/>
            </p:spPr>
            <p:txBody>
              <a:bodyPr wrap="square" rtlCol="0">
                <a:spAutoFit/>
              </a:bodyPr>
              <a:lstStyle/>
              <a:p>
                <a:r>
                  <a:rPr lang="en-GB" sz="1400" b="1" dirty="0" smtClean="0">
                    <a:solidFill>
                      <a:srgbClr val="FF0000"/>
                    </a:solidFill>
                    <a:latin typeface="Arial" panose="020B0604020202020204" pitchFamily="34" charset="0"/>
                    <a:cs typeface="Arial" panose="020B0604020202020204" pitchFamily="34" charset="0"/>
                  </a:rPr>
                  <a:t>(private finance)</a:t>
                </a:r>
                <a:endParaRPr lang="en-US" sz="1400" b="1" dirty="0">
                  <a:solidFill>
                    <a:srgbClr val="FF0000"/>
                  </a:solidFill>
                  <a:latin typeface="Arial" panose="020B0604020202020204" pitchFamily="34" charset="0"/>
                  <a:cs typeface="Arial" panose="020B0604020202020204" pitchFamily="34" charset="0"/>
                </a:endParaRPr>
              </a:p>
            </p:txBody>
          </p:sp>
          <p:cxnSp>
            <p:nvCxnSpPr>
              <p:cNvPr id="26" name="Straight Connector 25"/>
              <p:cNvCxnSpPr>
                <a:stCxn id="24" idx="2"/>
                <a:endCxn id="22" idx="2"/>
              </p:cNvCxnSpPr>
              <p:nvPr/>
            </p:nvCxnSpPr>
            <p:spPr>
              <a:xfrm>
                <a:off x="1010977" y="4254176"/>
                <a:ext cx="662579" cy="53920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5" idx="0"/>
                <a:endCxn id="22" idx="2"/>
              </p:cNvCxnSpPr>
              <p:nvPr/>
            </p:nvCxnSpPr>
            <p:spPr>
              <a:xfrm flipV="1">
                <a:off x="932224" y="4793378"/>
                <a:ext cx="741332" cy="25022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5" name="Group 14"/>
          <p:cNvGrpSpPr/>
          <p:nvPr/>
        </p:nvGrpSpPr>
        <p:grpSpPr>
          <a:xfrm>
            <a:off x="5868144" y="2690507"/>
            <a:ext cx="3111746" cy="1737344"/>
            <a:chOff x="5868144" y="2690507"/>
            <a:chExt cx="3111746" cy="1737344"/>
          </a:xfrm>
        </p:grpSpPr>
        <p:pic>
          <p:nvPicPr>
            <p:cNvPr id="1033" name="Picture 9" descr="C:\Users\Makovsek_d\AppData\Local\Microsoft\Windows\INetCache\IE\N5FHCIWJ\money_wallet_2_by_masterjs-d34zokv[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66183" y="3701752"/>
              <a:ext cx="690428" cy="726099"/>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6642905" y="3041943"/>
              <a:ext cx="2336985" cy="523220"/>
            </a:xfrm>
            <a:prstGeom prst="rect">
              <a:avLst/>
            </a:prstGeom>
            <a:noFill/>
          </p:spPr>
          <p:txBody>
            <a:bodyPr wrap="square" rtlCol="0">
              <a:spAutoFit/>
            </a:bodyPr>
            <a:lstStyle/>
            <a:p>
              <a:r>
                <a:rPr lang="en-GB" sz="1400" b="1" dirty="0">
                  <a:solidFill>
                    <a:srgbClr val="FF0000"/>
                  </a:solidFill>
                  <a:latin typeface="Arial" panose="020B0604020202020204" pitchFamily="34" charset="0"/>
                  <a:cs typeface="Arial" panose="020B0604020202020204" pitchFamily="34" charset="0"/>
                </a:rPr>
                <a:t>(</a:t>
              </a:r>
              <a:r>
                <a:rPr lang="en-GB" sz="1400" b="1" dirty="0" smtClean="0">
                  <a:solidFill>
                    <a:srgbClr val="FF0000"/>
                  </a:solidFill>
                  <a:latin typeface="Arial" panose="020B0604020202020204" pitchFamily="34" charset="0"/>
                  <a:cs typeface="Arial" panose="020B0604020202020204" pitchFamily="34" charset="0"/>
                </a:rPr>
                <a:t>THE DRIVER’S WALLET)</a:t>
              </a:r>
            </a:p>
            <a:p>
              <a:r>
                <a:rPr lang="en-GB" sz="1400" b="1" dirty="0" smtClean="0">
                  <a:solidFill>
                    <a:srgbClr val="FF0000"/>
                  </a:solidFill>
                  <a:latin typeface="Arial" panose="020B0604020202020204" pitchFamily="34" charset="0"/>
                  <a:cs typeface="Arial" panose="020B0604020202020204" pitchFamily="34" charset="0"/>
                </a:rPr>
                <a:t>Affordability</a:t>
              </a:r>
              <a:endParaRPr lang="en-US" sz="1400" b="1" dirty="0">
                <a:solidFill>
                  <a:srgbClr val="FF0000"/>
                </a:solidFill>
                <a:latin typeface="Arial" panose="020B0604020202020204" pitchFamily="34" charset="0"/>
                <a:cs typeface="Arial" panose="020B0604020202020204" pitchFamily="34" charset="0"/>
              </a:endParaRPr>
            </a:p>
          </p:txBody>
        </p:sp>
        <p:cxnSp>
          <p:nvCxnSpPr>
            <p:cNvPr id="41" name="Straight Connector 40"/>
            <p:cNvCxnSpPr>
              <a:stCxn id="1030" idx="3"/>
              <a:endCxn id="40" idx="0"/>
            </p:cNvCxnSpPr>
            <p:nvPr/>
          </p:nvCxnSpPr>
          <p:spPr>
            <a:xfrm>
              <a:off x="5868144" y="2690507"/>
              <a:ext cx="1943254" cy="351436"/>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1" name="Title 1"/>
          <p:cNvSpPr txBox="1">
            <a:spLocks noGrp="1"/>
          </p:cNvSpPr>
          <p:nvPr>
            <p:ph type="title"/>
          </p:nvPr>
        </p:nvSpPr>
        <p:spPr bwMode="auto">
          <a:xfrm>
            <a:off x="395536" y="462384"/>
            <a:ext cx="7596456" cy="1022400"/>
          </a:xfrm>
          <a:prstGeom prst="rect">
            <a:avLst/>
          </a:prstGeom>
          <a:noFill/>
          <a:ln w="9525">
            <a:noFill/>
            <a:miter lim="800000"/>
            <a:headEnd/>
            <a:tailEnd/>
          </a:ln>
        </p:spPr>
        <p:txBody>
          <a:bodyPr vert="horz" lIns="91440" tIns="45720" rIns="91440" bIns="45720" rtlCol="0" anchor="ctr">
            <a:norm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spcBef>
                <a:spcPts val="0"/>
              </a:spcBef>
              <a:defRPr/>
            </a:pPr>
            <a:r>
              <a:rPr lang="en-GB" sz="2400" dirty="0">
                <a:solidFill>
                  <a:srgbClr val="1754AD"/>
                </a:solidFill>
                <a:latin typeface="Verdana"/>
                <a:ea typeface="ＭＳ Ｐゴシック" pitchFamily="-107" charset="-128"/>
                <a:cs typeface="ＭＳ Ｐゴシック" pitchFamily="-65" charset="-128"/>
              </a:rPr>
              <a:t>Can private finance fill the gap? (II)</a:t>
            </a:r>
          </a:p>
        </p:txBody>
      </p:sp>
    </p:spTree>
    <p:extLst>
      <p:ext uri="{BB962C8B-B14F-4D97-AF65-F5344CB8AC3E}">
        <p14:creationId xmlns:p14="http://schemas.microsoft.com/office/powerpoint/2010/main" val="619964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9208" y="1700808"/>
            <a:ext cx="8435280" cy="4389120"/>
          </a:xfrm>
        </p:spPr>
        <p:txBody>
          <a:bodyPr>
            <a:normAutofit/>
          </a:bodyPr>
          <a:lstStyle/>
          <a:p>
            <a:pPr marL="90488" indent="0">
              <a:buNone/>
            </a:pPr>
            <a:r>
              <a:rPr lang="en-GB" sz="1600" dirty="0" smtClean="0">
                <a:ea typeface="Verdana" panose="020B0604030504040204" pitchFamily="34" charset="0"/>
                <a:cs typeface="Verdana" panose="020B0604030504040204" pitchFamily="34" charset="0"/>
              </a:rPr>
              <a:t>The main reasons come from the mitigation of the failures of traditional (public) model:</a:t>
            </a:r>
            <a:endParaRPr lang="en-GB" sz="1600" dirty="0">
              <a:ea typeface="Verdana" panose="020B0604030504040204" pitchFamily="34" charset="0"/>
              <a:cs typeface="Verdana" panose="020B0604030504040204" pitchFamily="34" charset="0"/>
            </a:endParaRPr>
          </a:p>
          <a:p>
            <a:r>
              <a:rPr lang="en-GB" sz="1400" dirty="0" smtClean="0">
                <a:ea typeface="Verdana" panose="020B0604030504040204" pitchFamily="34" charset="0"/>
                <a:cs typeface="Verdana" panose="020B0604030504040204" pitchFamily="34" charset="0"/>
              </a:rPr>
              <a:t>prevention of time </a:t>
            </a:r>
            <a:r>
              <a:rPr lang="en-GB" sz="1400" dirty="0">
                <a:ea typeface="Verdana" panose="020B0604030504040204" pitchFamily="34" charset="0"/>
                <a:cs typeface="Verdana" panose="020B0604030504040204" pitchFamily="34" charset="0"/>
              </a:rPr>
              <a:t>inconsistent behaviour of </a:t>
            </a:r>
            <a:r>
              <a:rPr lang="en-GB" sz="1400" dirty="0" smtClean="0">
                <a:ea typeface="Verdana" panose="020B0604030504040204" pitchFamily="34" charset="0"/>
                <a:cs typeface="Verdana" panose="020B0604030504040204" pitchFamily="34" charset="0"/>
              </a:rPr>
              <a:t>governments (budgeting/hidden expropriation)</a:t>
            </a:r>
          </a:p>
          <a:p>
            <a:pPr marL="552450" indent="-285750">
              <a:buFont typeface="Symbol"/>
              <a:buChar char="Þ"/>
            </a:pPr>
            <a:r>
              <a:rPr lang="en-GB" sz="1400" dirty="0" smtClean="0">
                <a:ea typeface="Verdana" panose="020B0604030504040204" pitchFamily="34" charset="0"/>
                <a:cs typeface="Verdana" panose="020B0604030504040204" pitchFamily="34" charset="0"/>
              </a:rPr>
              <a:t>There </a:t>
            </a:r>
            <a:r>
              <a:rPr lang="en-GB" sz="1400" dirty="0">
                <a:ea typeface="Verdana" panose="020B0604030504040204" pitchFamily="34" charset="0"/>
                <a:cs typeface="Verdana" panose="020B0604030504040204" pitchFamily="34" charset="0"/>
              </a:rPr>
              <a:t>is no national balance sheets, no current cost accounting =&gt; “saving” on </a:t>
            </a:r>
            <a:r>
              <a:rPr lang="en-GB" sz="1400" dirty="0" smtClean="0">
                <a:ea typeface="Verdana" panose="020B0604030504040204" pitchFamily="34" charset="0"/>
                <a:cs typeface="Verdana" panose="020B0604030504040204" pitchFamily="34" charset="0"/>
              </a:rPr>
              <a:t>infrastructure </a:t>
            </a:r>
            <a:r>
              <a:rPr lang="en-GB" sz="1400" dirty="0">
                <a:ea typeface="Verdana" panose="020B0604030504040204" pitchFamily="34" charset="0"/>
                <a:cs typeface="Verdana" panose="020B0604030504040204" pitchFamily="34" charset="0"/>
              </a:rPr>
              <a:t>maintenance is never immediately </a:t>
            </a:r>
            <a:r>
              <a:rPr lang="en-GB" sz="1400" dirty="0" smtClean="0">
                <a:ea typeface="Verdana" panose="020B0604030504040204" pitchFamily="34" charset="0"/>
                <a:cs typeface="Verdana" panose="020B0604030504040204" pitchFamily="34" charset="0"/>
              </a:rPr>
              <a:t>visible </a:t>
            </a:r>
            <a:endParaRPr lang="en-GB" sz="1400" dirty="0">
              <a:ea typeface="Verdana" panose="020B0604030504040204" pitchFamily="34" charset="0"/>
              <a:cs typeface="Verdana" panose="020B0604030504040204" pitchFamily="34" charset="0"/>
            </a:endParaRPr>
          </a:p>
          <a:p>
            <a:pPr marL="552450" indent="-285750">
              <a:buFont typeface="Symbol"/>
              <a:buChar char="Þ"/>
            </a:pPr>
            <a:r>
              <a:rPr lang="en-GB" sz="1400" dirty="0" smtClean="0">
                <a:ea typeface="Verdana" panose="020B0604030504040204" pitchFamily="34" charset="0"/>
                <a:cs typeface="Verdana" panose="020B0604030504040204" pitchFamily="34" charset="0"/>
              </a:rPr>
              <a:t>To </a:t>
            </a:r>
            <a:r>
              <a:rPr lang="en-GB" sz="1400" dirty="0">
                <a:ea typeface="Verdana" panose="020B0604030504040204" pitchFamily="34" charset="0"/>
                <a:cs typeface="Verdana" panose="020B0604030504040204" pitchFamily="34" charset="0"/>
              </a:rPr>
              <a:t>counter the above infrastructure managers pursue cash-flow protection </a:t>
            </a:r>
            <a:r>
              <a:rPr lang="en-GB" sz="1400" dirty="0" smtClean="0">
                <a:ea typeface="Verdana" panose="020B0604030504040204" pitchFamily="34" charset="0"/>
                <a:cs typeface="Verdana" panose="020B0604030504040204" pitchFamily="34" charset="0"/>
              </a:rPr>
              <a:t>strategies </a:t>
            </a:r>
            <a:r>
              <a:rPr lang="en-GB" sz="1400" dirty="0">
                <a:ea typeface="Verdana" panose="020B0604030504040204" pitchFamily="34" charset="0"/>
                <a:cs typeface="Verdana" panose="020B0604030504040204" pitchFamily="34" charset="0"/>
              </a:rPr>
              <a:t>(excess employment, union power…), which hurts operational </a:t>
            </a:r>
            <a:r>
              <a:rPr lang="en-GB" sz="1400" dirty="0" smtClean="0">
                <a:ea typeface="Verdana" panose="020B0604030504040204" pitchFamily="34" charset="0"/>
                <a:cs typeface="Verdana" panose="020B0604030504040204" pitchFamily="34" charset="0"/>
              </a:rPr>
              <a:t>efficiency</a:t>
            </a:r>
            <a:endParaRPr lang="en-GB" sz="1400" dirty="0">
              <a:ea typeface="Verdana" panose="020B0604030504040204" pitchFamily="34" charset="0"/>
              <a:cs typeface="Verdana" panose="020B0604030504040204" pitchFamily="34" charset="0"/>
            </a:endParaRPr>
          </a:p>
          <a:p>
            <a:r>
              <a:rPr lang="en-GB" sz="1400" dirty="0" smtClean="0">
                <a:ea typeface="Verdana" panose="020B0604030504040204" pitchFamily="34" charset="0"/>
                <a:cs typeface="Verdana" panose="020B0604030504040204" pitchFamily="34" charset="0"/>
              </a:rPr>
              <a:t>Limited incentives for efficient delivery of infrastructure</a:t>
            </a:r>
          </a:p>
          <a:p>
            <a:pPr marL="552450" indent="-285750">
              <a:buFont typeface="Symbol"/>
              <a:buChar char="Þ"/>
            </a:pPr>
            <a:r>
              <a:rPr lang="en-GB" sz="1400" dirty="0" smtClean="0">
                <a:ea typeface="Verdana" panose="020B0604030504040204" pitchFamily="34" charset="0"/>
                <a:cs typeface="Verdana" panose="020B0604030504040204" pitchFamily="34" charset="0"/>
              </a:rPr>
              <a:t>Public </a:t>
            </a:r>
            <a:r>
              <a:rPr lang="en-GB" sz="1400" dirty="0">
                <a:ea typeface="Verdana" panose="020B0604030504040204" pitchFamily="34" charset="0"/>
                <a:cs typeface="Verdana" panose="020B0604030504040204" pitchFamily="34" charset="0"/>
              </a:rPr>
              <a:t>project managers need to follow multiple </a:t>
            </a:r>
            <a:r>
              <a:rPr lang="en-GB" sz="1400" dirty="0" smtClean="0">
                <a:ea typeface="Verdana" panose="020B0604030504040204" pitchFamily="34" charset="0"/>
                <a:cs typeface="Verdana" panose="020B0604030504040204" pitchFamily="34" charset="0"/>
              </a:rPr>
              <a:t>objectives (union pressures; tendency </a:t>
            </a:r>
            <a:r>
              <a:rPr lang="en-GB" sz="1400" dirty="0">
                <a:ea typeface="Verdana" panose="020B0604030504040204" pitchFamily="34" charset="0"/>
                <a:cs typeface="Verdana" panose="020B0604030504040204" pitchFamily="34" charset="0"/>
              </a:rPr>
              <a:t>to cut as many ribbons as </a:t>
            </a:r>
            <a:r>
              <a:rPr lang="en-GB" sz="1400" dirty="0" smtClean="0">
                <a:ea typeface="Verdana" panose="020B0604030504040204" pitchFamily="34" charset="0"/>
                <a:cs typeface="Verdana" panose="020B0604030504040204" pitchFamily="34" charset="0"/>
              </a:rPr>
              <a:t>possible, also leads to ex-post scope changes</a:t>
            </a:r>
            <a:r>
              <a:rPr lang="sl-SI" sz="1400" dirty="0" smtClean="0">
                <a:ea typeface="Verdana" panose="020B0604030504040204" pitchFamily="34" charset="0"/>
                <a:cs typeface="Verdana" panose="020B0604030504040204" pitchFamily="34" charset="0"/>
              </a:rPr>
              <a:t> </a:t>
            </a:r>
            <a:r>
              <a:rPr lang="sl-SI" sz="1400" dirty="0" err="1" smtClean="0">
                <a:ea typeface="Verdana" panose="020B0604030504040204" pitchFamily="34" charset="0"/>
                <a:cs typeface="Verdana" panose="020B0604030504040204" pitchFamily="34" charset="0"/>
              </a:rPr>
              <a:t>and</a:t>
            </a:r>
            <a:r>
              <a:rPr lang="sl-SI" sz="1400" dirty="0" smtClean="0">
                <a:ea typeface="Verdana" panose="020B0604030504040204" pitchFamily="34" charset="0"/>
                <a:cs typeface="Verdana" panose="020B0604030504040204" pitchFamily="34" charset="0"/>
              </a:rPr>
              <a:t> </a:t>
            </a:r>
            <a:r>
              <a:rPr lang="sl-SI" sz="1400" dirty="0" err="1" smtClean="0">
                <a:ea typeface="Verdana" panose="020B0604030504040204" pitchFamily="34" charset="0"/>
                <a:cs typeface="Verdana" panose="020B0604030504040204" pitchFamily="34" charset="0"/>
              </a:rPr>
              <a:t>cost</a:t>
            </a:r>
            <a:r>
              <a:rPr lang="sl-SI" sz="1400" dirty="0" smtClean="0">
                <a:ea typeface="Verdana" panose="020B0604030504040204" pitchFamily="34" charset="0"/>
                <a:cs typeface="Verdana" panose="020B0604030504040204" pitchFamily="34" charset="0"/>
              </a:rPr>
              <a:t> </a:t>
            </a:r>
            <a:r>
              <a:rPr lang="sl-SI" sz="1400" dirty="0" err="1" smtClean="0">
                <a:ea typeface="Verdana" panose="020B0604030504040204" pitchFamily="34" charset="0"/>
                <a:cs typeface="Verdana" panose="020B0604030504040204" pitchFamily="34" charset="0"/>
              </a:rPr>
              <a:t>overruns</a:t>
            </a:r>
            <a:r>
              <a:rPr lang="en-GB" sz="1400" dirty="0" smtClean="0">
                <a:ea typeface="Verdana" panose="020B0604030504040204" pitchFamily="34" charset="0"/>
                <a:cs typeface="Verdana" panose="020B0604030504040204" pitchFamily="34" charset="0"/>
              </a:rPr>
              <a:t>) </a:t>
            </a:r>
          </a:p>
          <a:p>
            <a:pPr marL="552450" indent="-285750">
              <a:buFont typeface="Symbol"/>
              <a:buChar char="Þ"/>
            </a:pPr>
            <a:r>
              <a:rPr lang="en-GB" sz="1400" dirty="0" smtClean="0">
                <a:ea typeface="Verdana" panose="020B0604030504040204" pitchFamily="34" charset="0"/>
                <a:cs typeface="Verdana" panose="020B0604030504040204" pitchFamily="34" charset="0"/>
              </a:rPr>
              <a:t>difficult to ensure accountability (multi-year construction - </a:t>
            </a:r>
            <a:r>
              <a:rPr lang="en-GB" sz="1400" dirty="0">
                <a:ea typeface="Verdana" panose="020B0604030504040204" pitchFamily="34" charset="0"/>
                <a:cs typeface="Verdana" panose="020B0604030504040204" pitchFamily="34" charset="0"/>
              </a:rPr>
              <a:t>in a couple years a </a:t>
            </a:r>
            <a:r>
              <a:rPr lang="en-GB" sz="1400" dirty="0" smtClean="0">
                <a:ea typeface="Verdana" panose="020B0604030504040204" pitchFamily="34" charset="0"/>
                <a:cs typeface="Verdana" panose="020B0604030504040204" pitchFamily="34" charset="0"/>
              </a:rPr>
              <a:t>project </a:t>
            </a:r>
            <a:r>
              <a:rPr lang="en-GB" sz="1400" dirty="0">
                <a:ea typeface="Verdana" panose="020B0604030504040204" pitchFamily="34" charset="0"/>
                <a:cs typeface="Verdana" panose="020B0604030504040204" pitchFamily="34" charset="0"/>
              </a:rPr>
              <a:t>will be somebody else's problem</a:t>
            </a:r>
            <a:r>
              <a:rPr lang="en-GB" sz="1400" dirty="0" smtClean="0">
                <a:ea typeface="Verdana" panose="020B0604030504040204" pitchFamily="34" charset="0"/>
                <a:cs typeface="Verdana" panose="020B0604030504040204" pitchFamily="34" charset="0"/>
              </a:rPr>
              <a:t>) </a:t>
            </a:r>
            <a:endParaRPr lang="en-GB" sz="1400" dirty="0">
              <a:ea typeface="Verdana" panose="020B0604030504040204" pitchFamily="34" charset="0"/>
              <a:cs typeface="Verdana" panose="020B0604030504040204" pitchFamily="34" charset="0"/>
            </a:endParaRPr>
          </a:p>
          <a:p>
            <a:endParaRPr lang="en-GB" sz="1400" dirty="0" smtClean="0">
              <a:ea typeface="Verdana" panose="020B0604030504040204" pitchFamily="34" charset="0"/>
              <a:cs typeface="Verdana" panose="020B0604030504040204" pitchFamily="34" charset="0"/>
            </a:endParaRPr>
          </a:p>
        </p:txBody>
      </p:sp>
      <p:sp>
        <p:nvSpPr>
          <p:cNvPr id="4" name="Rectangle 3"/>
          <p:cNvSpPr/>
          <p:nvPr/>
        </p:nvSpPr>
        <p:spPr>
          <a:xfrm>
            <a:off x="467544" y="5726360"/>
            <a:ext cx="8424936" cy="4389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rgbClr val="C00000"/>
                </a:solidFill>
              </a:rPr>
              <a:t>In summary – these are public governance challenges!</a:t>
            </a:r>
            <a:endParaRPr lang="en-GB" dirty="0">
              <a:solidFill>
                <a:srgbClr val="C00000"/>
              </a:solidFill>
            </a:endParaRPr>
          </a:p>
        </p:txBody>
      </p:sp>
      <p:sp>
        <p:nvSpPr>
          <p:cNvPr id="6" name="Title 1"/>
          <p:cNvSpPr txBox="1">
            <a:spLocks/>
          </p:cNvSpPr>
          <p:nvPr/>
        </p:nvSpPr>
        <p:spPr bwMode="auto">
          <a:xfrm>
            <a:off x="467544" y="476672"/>
            <a:ext cx="8136904" cy="1022400"/>
          </a:xfrm>
          <a:prstGeom prst="rect">
            <a:avLst/>
          </a:prstGeom>
          <a:noFill/>
          <a:ln w="9525">
            <a:noFill/>
            <a:miter lim="800000"/>
            <a:headEnd/>
            <a:tailEnd/>
          </a:ln>
        </p:spPr>
        <p:txBody>
          <a:bodyPr vert="horz" lIns="91440" tIns="45720" rIns="91440" bIns="45720" rtlCol="0" anchor="ctr">
            <a:norm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spcBef>
                <a:spcPts val="0"/>
              </a:spcBef>
              <a:defRPr/>
            </a:pPr>
            <a:r>
              <a:rPr lang="en-GB" sz="2400" b="1" dirty="0">
                <a:solidFill>
                  <a:srgbClr val="1754AD"/>
                </a:solidFill>
                <a:latin typeface="Verdana"/>
                <a:ea typeface="ＭＳ Ｐゴシック" pitchFamily="-107" charset="-128"/>
                <a:cs typeface="ＭＳ Ｐゴシック" pitchFamily="-65" charset="-128"/>
              </a:rPr>
              <a:t>There are plenty of </a:t>
            </a:r>
            <a:r>
              <a:rPr lang="en-GB" sz="2400" b="1" dirty="0">
                <a:solidFill>
                  <a:srgbClr val="1754AD"/>
                </a:solidFill>
                <a:latin typeface="Verdana"/>
                <a:ea typeface="ＭＳ Ｐゴシック" pitchFamily="-107" charset="-128"/>
                <a:cs typeface="ＭＳ Ｐゴシック" pitchFamily="-65" charset="-128"/>
              </a:rPr>
              <a:t>reasons to consider </a:t>
            </a:r>
            <a:r>
              <a:rPr lang="en-GB" sz="2400" b="1" dirty="0" smtClean="0">
                <a:solidFill>
                  <a:srgbClr val="1754AD"/>
                </a:solidFill>
                <a:latin typeface="Verdana"/>
                <a:ea typeface="ＭＳ Ｐゴシック" pitchFamily="-107" charset="-128"/>
                <a:cs typeface="ＭＳ Ｐゴシック" pitchFamily="-65" charset="-128"/>
              </a:rPr>
              <a:t>PSPI</a:t>
            </a:r>
            <a:endParaRPr lang="en-GB" sz="2400" b="1" dirty="0">
              <a:solidFill>
                <a:srgbClr val="1754AD"/>
              </a:solidFill>
              <a:latin typeface="Verdana"/>
              <a:ea typeface="ＭＳ Ｐゴシック" pitchFamily="-107" charset="-128"/>
              <a:cs typeface="ＭＳ Ｐゴシック" pitchFamily="-65" charset="-128"/>
            </a:endParaRPr>
          </a:p>
        </p:txBody>
      </p:sp>
    </p:spTree>
    <p:extLst>
      <p:ext uri="{BB962C8B-B14F-4D97-AF65-F5344CB8AC3E}">
        <p14:creationId xmlns:p14="http://schemas.microsoft.com/office/powerpoint/2010/main" val="1295845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2424829870"/>
              </p:ext>
            </p:extLst>
          </p:nvPr>
        </p:nvGraphicFramePr>
        <p:xfrm>
          <a:off x="395536" y="1494824"/>
          <a:ext cx="8352928" cy="4261656"/>
        </p:xfrm>
        <a:graphic>
          <a:graphicData uri="http://schemas.openxmlformats.org/drawingml/2006/table">
            <a:tbl>
              <a:tblPr>
                <a:tableStyleId>{5C22544A-7EE6-4342-B048-85BDC9FD1C3A}</a:tableStyleId>
              </a:tblPr>
              <a:tblGrid>
                <a:gridCol w="1296144"/>
                <a:gridCol w="576065"/>
                <a:gridCol w="648072"/>
                <a:gridCol w="1116047"/>
                <a:gridCol w="1116047"/>
                <a:gridCol w="1116047"/>
                <a:gridCol w="1116047"/>
                <a:gridCol w="1368459"/>
              </a:tblGrid>
              <a:tr h="124829">
                <a:tc rowSpan="2">
                  <a:txBody>
                    <a:bodyPr/>
                    <a:lstStyle/>
                    <a:p>
                      <a:pPr algn="l">
                        <a:spcAft>
                          <a:spcPts val="0"/>
                        </a:spcAft>
                      </a:pPr>
                      <a:r>
                        <a:rPr lang="fr-FR" sz="1200" b="1" dirty="0" err="1">
                          <a:effectLst/>
                          <a:latin typeface="+mj-lt"/>
                        </a:rPr>
                        <a:t>Characteristics</a:t>
                      </a:r>
                      <a:endParaRPr lang="en-GB" sz="1200" b="1" dirty="0">
                        <a:effectLst/>
                        <a:latin typeface="+mj-lt"/>
                        <a:ea typeface="SimSun"/>
                      </a:endParaRPr>
                    </a:p>
                  </a:txBody>
                  <a:tcPr marL="0" marR="0" marT="21561" marB="21561" anchor="ctr"/>
                </a:tc>
                <a:tc gridSpan="7">
                  <a:txBody>
                    <a:bodyPr/>
                    <a:lstStyle/>
                    <a:p>
                      <a:pPr algn="ctr">
                        <a:spcAft>
                          <a:spcPts val="0"/>
                        </a:spcAft>
                      </a:pPr>
                      <a:r>
                        <a:rPr lang="fr-FR" sz="1200" b="1" dirty="0" err="1">
                          <a:effectLst/>
                          <a:latin typeface="+mj-lt"/>
                        </a:rPr>
                        <a:t>Forms</a:t>
                      </a:r>
                      <a:r>
                        <a:rPr lang="fr-FR" sz="1200" b="1" dirty="0">
                          <a:effectLst/>
                          <a:latin typeface="+mj-lt"/>
                        </a:rPr>
                        <a:t> of PSP</a:t>
                      </a:r>
                      <a:endParaRPr lang="en-GB" sz="1200" b="1" dirty="0">
                        <a:effectLst/>
                        <a:latin typeface="+mj-lt"/>
                        <a:ea typeface="SimSun"/>
                      </a:endParaRPr>
                    </a:p>
                  </a:txBody>
                  <a:tcPr marL="40853" marR="40853" marT="21561" marB="21561"/>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333634">
                <a:tc vMerge="1">
                  <a:txBody>
                    <a:bodyPr/>
                    <a:lstStyle/>
                    <a:p>
                      <a:endParaRPr lang="en-GB"/>
                    </a:p>
                  </a:txBody>
                  <a:tcPr/>
                </a:tc>
                <a:tc gridSpan="2">
                  <a:txBody>
                    <a:bodyPr/>
                    <a:lstStyle/>
                    <a:p>
                      <a:pPr algn="just">
                        <a:spcAft>
                          <a:spcPts val="1200"/>
                        </a:spcAft>
                        <a:tabLst>
                          <a:tab pos="539750" algn="l"/>
                          <a:tab pos="756285" algn="l"/>
                          <a:tab pos="972185" algn="l"/>
                        </a:tabLst>
                      </a:pPr>
                      <a:r>
                        <a:rPr lang="en-GB" sz="1200" b="1" dirty="0">
                          <a:effectLst/>
                          <a:latin typeface="+mj-lt"/>
                        </a:rPr>
                        <a:t>Service contract (outsourcing)</a:t>
                      </a:r>
                      <a:endParaRPr lang="en-GB" sz="1200" b="1" dirty="0">
                        <a:effectLst/>
                        <a:latin typeface="+mj-lt"/>
                        <a:ea typeface="SimSun"/>
                      </a:endParaRPr>
                    </a:p>
                  </a:txBody>
                  <a:tcPr marL="0" marR="0" marT="21561" marB="21561"/>
                </a:tc>
                <a:tc hMerge="1">
                  <a:txBody>
                    <a:bodyPr/>
                    <a:lstStyle/>
                    <a:p>
                      <a:endParaRPr lang="en-GB"/>
                    </a:p>
                  </a:txBody>
                  <a:tcPr/>
                </a:tc>
                <a:tc>
                  <a:txBody>
                    <a:bodyPr/>
                    <a:lstStyle/>
                    <a:p>
                      <a:pPr algn="just">
                        <a:spcAft>
                          <a:spcPts val="1200"/>
                        </a:spcAft>
                        <a:tabLst>
                          <a:tab pos="539750" algn="l"/>
                          <a:tab pos="756285" algn="l"/>
                          <a:tab pos="972185" algn="l"/>
                        </a:tabLst>
                      </a:pPr>
                      <a:r>
                        <a:rPr lang="en-GB" sz="1200" b="1" dirty="0">
                          <a:effectLst/>
                          <a:latin typeface="+mj-lt"/>
                        </a:rPr>
                        <a:t>Management contract</a:t>
                      </a:r>
                      <a:endParaRPr lang="en-GB" sz="1200" b="1" dirty="0">
                        <a:effectLst/>
                        <a:latin typeface="+mj-lt"/>
                        <a:ea typeface="SimSun"/>
                      </a:endParaRPr>
                    </a:p>
                  </a:txBody>
                  <a:tcPr marL="40853" marR="40853" marT="21561" marB="21561"/>
                </a:tc>
                <a:tc>
                  <a:txBody>
                    <a:bodyPr/>
                    <a:lstStyle/>
                    <a:p>
                      <a:pPr algn="just">
                        <a:spcAft>
                          <a:spcPts val="1200"/>
                        </a:spcAft>
                        <a:tabLst>
                          <a:tab pos="539750" algn="l"/>
                          <a:tab pos="756285" algn="l"/>
                          <a:tab pos="972185" algn="l"/>
                        </a:tabLst>
                      </a:pPr>
                      <a:r>
                        <a:rPr lang="en-GB" sz="1200" b="1" dirty="0">
                          <a:effectLst/>
                          <a:latin typeface="+mj-lt"/>
                        </a:rPr>
                        <a:t>Lease/ </a:t>
                      </a:r>
                      <a:r>
                        <a:rPr lang="en-GB" sz="1200" b="1" dirty="0" err="1">
                          <a:effectLst/>
                          <a:latin typeface="+mj-lt"/>
                        </a:rPr>
                        <a:t>Affermage</a:t>
                      </a:r>
                      <a:endParaRPr lang="en-GB" sz="1200" b="1" dirty="0">
                        <a:effectLst/>
                        <a:latin typeface="+mj-lt"/>
                        <a:ea typeface="SimSun"/>
                      </a:endParaRPr>
                    </a:p>
                  </a:txBody>
                  <a:tcPr marL="40853" marR="40853" marT="21561" marB="21561"/>
                </a:tc>
                <a:tc>
                  <a:txBody>
                    <a:bodyPr/>
                    <a:lstStyle/>
                    <a:p>
                      <a:pPr algn="l">
                        <a:spcAft>
                          <a:spcPts val="1200"/>
                        </a:spcAft>
                        <a:tabLst>
                          <a:tab pos="539750" algn="l"/>
                          <a:tab pos="756285" algn="l"/>
                          <a:tab pos="972185" algn="l"/>
                        </a:tabLst>
                      </a:pPr>
                      <a:r>
                        <a:rPr lang="en-GB" sz="1200" b="1" dirty="0">
                          <a:effectLst/>
                          <a:latin typeface="+mj-lt"/>
                        </a:rPr>
                        <a:t>BOT and </a:t>
                      </a:r>
                      <a:r>
                        <a:rPr lang="en-GB" sz="1200" b="1" dirty="0" smtClean="0">
                          <a:effectLst/>
                          <a:latin typeface="+mj-lt"/>
                        </a:rPr>
                        <a:t>variants</a:t>
                      </a:r>
                      <a:endParaRPr lang="en-GB" sz="1200" b="1" dirty="0">
                        <a:effectLst/>
                        <a:latin typeface="+mj-lt"/>
                        <a:ea typeface="SimSun"/>
                      </a:endParaRPr>
                    </a:p>
                  </a:txBody>
                  <a:tcPr marL="40853" marR="40853" marT="21561" marB="21561"/>
                </a:tc>
                <a:tc>
                  <a:txBody>
                    <a:bodyPr/>
                    <a:lstStyle/>
                    <a:p>
                      <a:pPr algn="l">
                        <a:spcAft>
                          <a:spcPts val="1200"/>
                        </a:spcAft>
                        <a:tabLst>
                          <a:tab pos="539750" algn="l"/>
                          <a:tab pos="756285" algn="l"/>
                          <a:tab pos="972185" algn="l"/>
                        </a:tabLst>
                      </a:pPr>
                      <a:r>
                        <a:rPr lang="en-GB" sz="1200" b="1" dirty="0" smtClean="0">
                          <a:effectLst/>
                          <a:latin typeface="+mj-lt"/>
                        </a:rPr>
                        <a:t>Concession</a:t>
                      </a:r>
                      <a:endParaRPr lang="en-GB" sz="1200" b="1" dirty="0">
                        <a:effectLst/>
                        <a:latin typeface="+mj-lt"/>
                        <a:ea typeface="SimSun"/>
                      </a:endParaRPr>
                    </a:p>
                  </a:txBody>
                  <a:tcPr marL="40853" marR="40853" marT="21561" marB="21561"/>
                </a:tc>
                <a:tc>
                  <a:txBody>
                    <a:bodyPr/>
                    <a:lstStyle/>
                    <a:p>
                      <a:pPr algn="just">
                        <a:spcAft>
                          <a:spcPts val="1200"/>
                        </a:spcAft>
                        <a:tabLst>
                          <a:tab pos="539750" algn="l"/>
                          <a:tab pos="756285" algn="l"/>
                          <a:tab pos="972185" algn="l"/>
                        </a:tabLst>
                      </a:pPr>
                      <a:r>
                        <a:rPr lang="en-GB" sz="1200" b="1" dirty="0">
                          <a:effectLst/>
                          <a:latin typeface="+mj-lt"/>
                        </a:rPr>
                        <a:t>Divestitures (privatisation)</a:t>
                      </a:r>
                      <a:endParaRPr lang="en-GB" sz="1200" b="1" dirty="0">
                        <a:effectLst/>
                        <a:latin typeface="+mj-lt"/>
                        <a:ea typeface="SimSun"/>
                      </a:endParaRPr>
                    </a:p>
                  </a:txBody>
                  <a:tcPr marL="40853" marR="40853" marT="21561" marB="21561"/>
                </a:tc>
              </a:tr>
              <a:tr h="115750">
                <a:tc>
                  <a:txBody>
                    <a:bodyPr/>
                    <a:lstStyle/>
                    <a:p>
                      <a:pPr algn="l">
                        <a:spcAft>
                          <a:spcPts val="0"/>
                        </a:spcAft>
                      </a:pPr>
                      <a:r>
                        <a:rPr lang="en-GB" sz="1100" dirty="0">
                          <a:effectLst/>
                          <a:latin typeface="+mj-lt"/>
                        </a:rPr>
                        <a:t>What PPPs encompass</a:t>
                      </a:r>
                      <a:endParaRPr lang="en-GB" sz="1100" dirty="0">
                        <a:effectLst/>
                        <a:latin typeface="+mj-lt"/>
                        <a:ea typeface="SimSun"/>
                      </a:endParaRPr>
                    </a:p>
                  </a:txBody>
                  <a:tcPr marL="40853" marR="40853" marT="21561" marB="21561"/>
                </a:tc>
                <a:tc>
                  <a:txBody>
                    <a:bodyPr/>
                    <a:lstStyle/>
                    <a:p>
                      <a:pPr algn="just">
                        <a:spcAft>
                          <a:spcPts val="1200"/>
                        </a:spcAft>
                        <a:tabLst>
                          <a:tab pos="539750" algn="l"/>
                          <a:tab pos="756285" algn="l"/>
                          <a:tab pos="972185" algn="l"/>
                        </a:tabLst>
                      </a:pPr>
                      <a:r>
                        <a:rPr lang="en-GB" sz="1100" dirty="0">
                          <a:effectLst/>
                          <a:latin typeface="+mj-lt"/>
                        </a:rPr>
                        <a:t> </a:t>
                      </a:r>
                      <a:endParaRPr lang="en-GB" sz="1100" dirty="0">
                        <a:effectLst/>
                        <a:latin typeface="+mj-lt"/>
                        <a:ea typeface="SimSun"/>
                      </a:endParaRPr>
                    </a:p>
                  </a:txBody>
                  <a:tcPr marL="40853" marR="40853" marT="21561" marB="21561"/>
                </a:tc>
                <a:tc>
                  <a:txBody>
                    <a:bodyPr/>
                    <a:lstStyle/>
                    <a:p>
                      <a:pPr algn="just">
                        <a:spcAft>
                          <a:spcPts val="1200"/>
                        </a:spcAft>
                        <a:tabLst>
                          <a:tab pos="539750" algn="l"/>
                          <a:tab pos="756285" algn="l"/>
                          <a:tab pos="972185" algn="l"/>
                        </a:tabLst>
                      </a:pPr>
                      <a:r>
                        <a:rPr lang="en-GB" sz="1100" dirty="0">
                          <a:effectLst/>
                          <a:latin typeface="+mj-lt"/>
                        </a:rPr>
                        <a:t> </a:t>
                      </a:r>
                      <a:endParaRPr lang="en-GB" sz="1100" dirty="0">
                        <a:effectLst/>
                        <a:latin typeface="+mj-lt"/>
                        <a:ea typeface="SimSun"/>
                      </a:endParaRPr>
                    </a:p>
                  </a:txBody>
                  <a:tcPr marL="40853" marR="40853" marT="21561" marB="21561">
                    <a:solidFill>
                      <a:schemeClr val="bg2">
                        <a:lumMod val="75000"/>
                      </a:schemeClr>
                    </a:solidFill>
                  </a:tcPr>
                </a:tc>
                <a:tc>
                  <a:txBody>
                    <a:bodyPr/>
                    <a:lstStyle/>
                    <a:p>
                      <a:pPr algn="just">
                        <a:spcAft>
                          <a:spcPts val="1200"/>
                        </a:spcAft>
                        <a:tabLst>
                          <a:tab pos="539750" algn="l"/>
                          <a:tab pos="756285" algn="l"/>
                          <a:tab pos="972185" algn="l"/>
                        </a:tabLst>
                      </a:pPr>
                      <a:r>
                        <a:rPr lang="en-GB" sz="1100" dirty="0">
                          <a:effectLst/>
                          <a:latin typeface="+mj-lt"/>
                        </a:rPr>
                        <a:t> </a:t>
                      </a:r>
                      <a:endParaRPr lang="en-GB" sz="1100" dirty="0">
                        <a:effectLst/>
                        <a:latin typeface="+mj-lt"/>
                        <a:ea typeface="SimSun"/>
                      </a:endParaRPr>
                    </a:p>
                  </a:txBody>
                  <a:tcPr marL="40853" marR="40853" marT="21561" marB="21561">
                    <a:solidFill>
                      <a:schemeClr val="bg2">
                        <a:lumMod val="75000"/>
                      </a:schemeClr>
                    </a:solidFill>
                  </a:tcPr>
                </a:tc>
                <a:tc>
                  <a:txBody>
                    <a:bodyPr/>
                    <a:lstStyle/>
                    <a:p>
                      <a:pPr algn="just">
                        <a:spcAft>
                          <a:spcPts val="1200"/>
                        </a:spcAft>
                        <a:tabLst>
                          <a:tab pos="539750" algn="l"/>
                          <a:tab pos="756285" algn="l"/>
                          <a:tab pos="972185" algn="l"/>
                        </a:tabLst>
                      </a:pPr>
                      <a:r>
                        <a:rPr lang="en-GB" sz="1100" dirty="0">
                          <a:effectLst/>
                          <a:latin typeface="+mj-lt"/>
                        </a:rPr>
                        <a:t> </a:t>
                      </a:r>
                      <a:endParaRPr lang="en-GB" sz="1100" dirty="0">
                        <a:effectLst/>
                        <a:latin typeface="+mj-lt"/>
                        <a:ea typeface="SimSun"/>
                      </a:endParaRPr>
                    </a:p>
                  </a:txBody>
                  <a:tcPr marL="40853" marR="40853" marT="21561" marB="21561">
                    <a:solidFill>
                      <a:schemeClr val="bg2">
                        <a:lumMod val="75000"/>
                      </a:schemeClr>
                    </a:solidFill>
                  </a:tcPr>
                </a:tc>
                <a:tc>
                  <a:txBody>
                    <a:bodyPr/>
                    <a:lstStyle/>
                    <a:p>
                      <a:pPr algn="ctr">
                        <a:spcAft>
                          <a:spcPts val="0"/>
                        </a:spcAft>
                      </a:pPr>
                      <a:r>
                        <a:rPr lang="en-GB" sz="1100" dirty="0">
                          <a:effectLst/>
                          <a:latin typeface="+mj-lt"/>
                        </a:rPr>
                        <a:t> </a:t>
                      </a:r>
                      <a:endParaRPr lang="en-GB" sz="1100" dirty="0">
                        <a:effectLst/>
                        <a:latin typeface="+mj-lt"/>
                        <a:ea typeface="SimSun"/>
                      </a:endParaRPr>
                    </a:p>
                  </a:txBody>
                  <a:tcPr marL="40853" marR="40853" marT="21561" marB="21561">
                    <a:solidFill>
                      <a:schemeClr val="bg2">
                        <a:lumMod val="75000"/>
                      </a:schemeClr>
                    </a:solidFill>
                  </a:tcPr>
                </a:tc>
                <a:tc>
                  <a:txBody>
                    <a:bodyPr/>
                    <a:lstStyle/>
                    <a:p>
                      <a:pPr algn="ctr">
                        <a:spcAft>
                          <a:spcPts val="0"/>
                        </a:spcAft>
                      </a:pPr>
                      <a:r>
                        <a:rPr lang="en-GB" sz="1100" dirty="0">
                          <a:effectLst/>
                          <a:latin typeface="+mj-lt"/>
                        </a:rPr>
                        <a:t> </a:t>
                      </a:r>
                      <a:endParaRPr lang="en-GB" sz="1100" dirty="0">
                        <a:effectLst/>
                        <a:latin typeface="+mj-lt"/>
                        <a:ea typeface="SimSun"/>
                      </a:endParaRPr>
                    </a:p>
                  </a:txBody>
                  <a:tcPr marL="40853" marR="40853" marT="21561" marB="21561">
                    <a:solidFill>
                      <a:schemeClr val="bg2">
                        <a:lumMod val="75000"/>
                      </a:schemeClr>
                    </a:solidFill>
                  </a:tcPr>
                </a:tc>
                <a:tc>
                  <a:txBody>
                    <a:bodyPr/>
                    <a:lstStyle/>
                    <a:p>
                      <a:pPr algn="ctr">
                        <a:spcAft>
                          <a:spcPts val="0"/>
                        </a:spcAft>
                      </a:pPr>
                      <a:r>
                        <a:rPr lang="en-GB" sz="1100" dirty="0">
                          <a:effectLst/>
                          <a:latin typeface="+mj-lt"/>
                        </a:rPr>
                        <a:t> </a:t>
                      </a:r>
                      <a:endParaRPr lang="en-GB" sz="1100" dirty="0">
                        <a:effectLst/>
                        <a:latin typeface="+mj-lt"/>
                        <a:ea typeface="SimSun"/>
                      </a:endParaRPr>
                    </a:p>
                  </a:txBody>
                  <a:tcPr marL="40853" marR="40853" marT="21561" marB="21561"/>
                </a:tc>
              </a:tr>
              <a:tr h="551517">
                <a:tc>
                  <a:txBody>
                    <a:bodyPr/>
                    <a:lstStyle/>
                    <a:p>
                      <a:pPr algn="l">
                        <a:spcAft>
                          <a:spcPts val="0"/>
                        </a:spcAft>
                      </a:pPr>
                      <a:r>
                        <a:rPr lang="en-GB" sz="1100" dirty="0">
                          <a:effectLst/>
                          <a:latin typeface="+mj-lt"/>
                        </a:rPr>
                        <a:t>Scope (discrete piece </a:t>
                      </a:r>
                      <a:r>
                        <a:rPr lang="en-GB" sz="1100" dirty="0" smtClean="0">
                          <a:effectLst/>
                          <a:latin typeface="+mj-lt"/>
                        </a:rPr>
                        <a:t>or </a:t>
                      </a:r>
                      <a:r>
                        <a:rPr lang="en-GB" sz="1100" dirty="0">
                          <a:effectLst/>
                          <a:latin typeface="+mj-lt"/>
                        </a:rPr>
                        <a:t>network)</a:t>
                      </a:r>
                      <a:endParaRPr lang="en-GB" sz="1100" dirty="0">
                        <a:effectLst/>
                        <a:latin typeface="+mj-lt"/>
                        <a:ea typeface="SimSun"/>
                      </a:endParaRPr>
                    </a:p>
                  </a:txBody>
                  <a:tcPr marL="40853" marR="40853" marT="21561" marB="21561"/>
                </a:tc>
                <a:tc gridSpan="2">
                  <a:txBody>
                    <a:bodyPr/>
                    <a:lstStyle/>
                    <a:p>
                      <a:pPr algn="just">
                        <a:spcAft>
                          <a:spcPts val="1200"/>
                        </a:spcAft>
                        <a:tabLst>
                          <a:tab pos="539750" algn="l"/>
                          <a:tab pos="756285" algn="l"/>
                          <a:tab pos="972185" algn="l"/>
                        </a:tabLst>
                      </a:pPr>
                      <a:r>
                        <a:rPr lang="en-GB" sz="1100" dirty="0">
                          <a:effectLst/>
                          <a:latin typeface="+mj-lt"/>
                        </a:rPr>
                        <a:t>Discrete existing assets and network</a:t>
                      </a:r>
                      <a:endParaRPr lang="en-GB" sz="1100" dirty="0">
                        <a:effectLst/>
                        <a:latin typeface="+mj-lt"/>
                        <a:ea typeface="SimSun"/>
                      </a:endParaRPr>
                    </a:p>
                  </a:txBody>
                  <a:tcPr marL="40853" marR="40853" marT="21561" marB="21561"/>
                </a:tc>
                <a:tc hMerge="1">
                  <a:txBody>
                    <a:bodyPr/>
                    <a:lstStyle/>
                    <a:p>
                      <a:endParaRPr lang="en-GB"/>
                    </a:p>
                  </a:txBody>
                  <a:tcPr/>
                </a:tc>
                <a:tc>
                  <a:txBody>
                    <a:bodyPr/>
                    <a:lstStyle/>
                    <a:p>
                      <a:pPr algn="just">
                        <a:spcAft>
                          <a:spcPts val="1200"/>
                        </a:spcAft>
                        <a:tabLst>
                          <a:tab pos="539750" algn="l"/>
                          <a:tab pos="756285" algn="l"/>
                          <a:tab pos="972185" algn="l"/>
                        </a:tabLst>
                      </a:pPr>
                      <a:r>
                        <a:rPr lang="en-GB" sz="1100" dirty="0">
                          <a:effectLst/>
                          <a:latin typeface="+mj-lt"/>
                        </a:rPr>
                        <a:t>Normally discrete existing assets </a:t>
                      </a:r>
                      <a:endParaRPr lang="en-GB" sz="1100" dirty="0">
                        <a:effectLst/>
                        <a:latin typeface="+mj-lt"/>
                        <a:ea typeface="SimSun"/>
                      </a:endParaRPr>
                    </a:p>
                  </a:txBody>
                  <a:tcPr marL="40853" marR="40853" marT="21561" marB="21561"/>
                </a:tc>
                <a:tc>
                  <a:txBody>
                    <a:bodyPr/>
                    <a:lstStyle/>
                    <a:p>
                      <a:pPr algn="just">
                        <a:spcAft>
                          <a:spcPts val="1200"/>
                        </a:spcAft>
                        <a:tabLst>
                          <a:tab pos="539750" algn="l"/>
                          <a:tab pos="756285" algn="l"/>
                          <a:tab pos="972185" algn="l"/>
                        </a:tabLst>
                      </a:pPr>
                      <a:r>
                        <a:rPr lang="en-GB" sz="1100" dirty="0">
                          <a:effectLst/>
                          <a:latin typeface="+mj-lt"/>
                        </a:rPr>
                        <a:t>Discrete existing assets (e.g. port terminal) and networks (e.g. water)</a:t>
                      </a:r>
                      <a:endParaRPr lang="en-GB" sz="1100" dirty="0">
                        <a:effectLst/>
                        <a:latin typeface="+mj-lt"/>
                        <a:ea typeface="SimSun"/>
                      </a:endParaRPr>
                    </a:p>
                  </a:txBody>
                  <a:tcPr marL="40853" marR="40853" marT="21561" marB="21561"/>
                </a:tc>
                <a:tc>
                  <a:txBody>
                    <a:bodyPr/>
                    <a:lstStyle/>
                    <a:p>
                      <a:pPr algn="ctr">
                        <a:spcAft>
                          <a:spcPts val="0"/>
                        </a:spcAft>
                      </a:pPr>
                      <a:r>
                        <a:rPr lang="en-GB" sz="1100">
                          <a:effectLst/>
                          <a:latin typeface="+mj-lt"/>
                        </a:rPr>
                        <a:t>Discrete new assets or refurbishment</a:t>
                      </a:r>
                      <a:endParaRPr lang="en-GB" sz="1100">
                        <a:effectLst/>
                        <a:latin typeface="+mj-lt"/>
                        <a:ea typeface="SimSun"/>
                      </a:endParaRPr>
                    </a:p>
                  </a:txBody>
                  <a:tcPr marL="40853" marR="40853" marT="21561" marB="21561"/>
                </a:tc>
                <a:tc>
                  <a:txBody>
                    <a:bodyPr/>
                    <a:lstStyle/>
                    <a:p>
                      <a:pPr algn="ctr">
                        <a:spcAft>
                          <a:spcPts val="0"/>
                        </a:spcAft>
                      </a:pPr>
                      <a:r>
                        <a:rPr lang="en-GB" sz="1100">
                          <a:effectLst/>
                          <a:latin typeface="+mj-lt"/>
                        </a:rPr>
                        <a:t>Existing networks and normally existing point infrastructure (e.g. sea/ airports)</a:t>
                      </a:r>
                      <a:endParaRPr lang="en-GB" sz="1100">
                        <a:effectLst/>
                        <a:latin typeface="+mj-lt"/>
                        <a:ea typeface="SimSun"/>
                      </a:endParaRPr>
                    </a:p>
                  </a:txBody>
                  <a:tcPr marL="40853" marR="40853" marT="21561" marB="21561"/>
                </a:tc>
                <a:tc>
                  <a:txBody>
                    <a:bodyPr/>
                    <a:lstStyle/>
                    <a:p>
                      <a:pPr algn="ctr">
                        <a:spcAft>
                          <a:spcPts val="0"/>
                        </a:spcAft>
                      </a:pPr>
                      <a:r>
                        <a:rPr lang="en-GB" sz="1100">
                          <a:effectLst/>
                          <a:latin typeface="+mj-lt"/>
                        </a:rPr>
                        <a:t>Existing network and point infrastructure (e.g. sea/ airports)</a:t>
                      </a:r>
                      <a:endParaRPr lang="en-GB" sz="1100">
                        <a:effectLst/>
                        <a:latin typeface="+mj-lt"/>
                        <a:ea typeface="SimSun"/>
                      </a:endParaRPr>
                    </a:p>
                  </a:txBody>
                  <a:tcPr marL="40853" marR="40853" marT="21561" marB="21561"/>
                </a:tc>
              </a:tr>
              <a:tr h="261006">
                <a:tc>
                  <a:txBody>
                    <a:bodyPr/>
                    <a:lstStyle/>
                    <a:p>
                      <a:pPr algn="l">
                        <a:spcAft>
                          <a:spcPts val="0"/>
                        </a:spcAft>
                      </a:pPr>
                      <a:r>
                        <a:rPr lang="en-GB" sz="1100">
                          <a:effectLst/>
                          <a:latin typeface="+mj-lt"/>
                        </a:rPr>
                        <a:t>Contract duration</a:t>
                      </a:r>
                      <a:endParaRPr lang="en-GB" sz="1100">
                        <a:effectLst/>
                        <a:latin typeface="+mj-lt"/>
                        <a:ea typeface="SimSun"/>
                      </a:endParaRPr>
                    </a:p>
                  </a:txBody>
                  <a:tcPr marL="40853" marR="40853" marT="21561" marB="21561"/>
                </a:tc>
                <a:tc gridSpan="2">
                  <a:txBody>
                    <a:bodyPr/>
                    <a:lstStyle/>
                    <a:p>
                      <a:pPr algn="just">
                        <a:spcAft>
                          <a:spcPts val="1200"/>
                        </a:spcAft>
                        <a:tabLst>
                          <a:tab pos="539750" algn="l"/>
                          <a:tab pos="756285" algn="l"/>
                          <a:tab pos="972185" algn="l"/>
                        </a:tabLst>
                      </a:pPr>
                      <a:r>
                        <a:rPr lang="en-GB" sz="1100" dirty="0">
                          <a:effectLst/>
                          <a:latin typeface="+mj-lt"/>
                        </a:rPr>
                        <a:t>1-3 years</a:t>
                      </a:r>
                      <a:endParaRPr lang="en-GB" sz="1100" dirty="0">
                        <a:effectLst/>
                        <a:latin typeface="+mj-lt"/>
                        <a:ea typeface="SimSun"/>
                      </a:endParaRPr>
                    </a:p>
                  </a:txBody>
                  <a:tcPr marL="40853" marR="40853" marT="21561" marB="21561"/>
                </a:tc>
                <a:tc hMerge="1">
                  <a:txBody>
                    <a:bodyPr/>
                    <a:lstStyle/>
                    <a:p>
                      <a:endParaRPr lang="en-GB"/>
                    </a:p>
                  </a:txBody>
                  <a:tcPr/>
                </a:tc>
                <a:tc>
                  <a:txBody>
                    <a:bodyPr/>
                    <a:lstStyle/>
                    <a:p>
                      <a:pPr algn="just">
                        <a:spcAft>
                          <a:spcPts val="1200"/>
                        </a:spcAft>
                        <a:tabLst>
                          <a:tab pos="539750" algn="l"/>
                          <a:tab pos="756285" algn="l"/>
                          <a:tab pos="972185" algn="l"/>
                        </a:tabLst>
                      </a:pPr>
                      <a:r>
                        <a:rPr lang="en-GB" sz="1100" dirty="0">
                          <a:effectLst/>
                          <a:latin typeface="+mj-lt"/>
                        </a:rPr>
                        <a:t>2-5 years</a:t>
                      </a:r>
                      <a:endParaRPr lang="en-GB" sz="1100" dirty="0">
                        <a:effectLst/>
                        <a:latin typeface="+mj-lt"/>
                        <a:ea typeface="SimSun"/>
                      </a:endParaRPr>
                    </a:p>
                  </a:txBody>
                  <a:tcPr marL="40853" marR="40853" marT="21561" marB="21561"/>
                </a:tc>
                <a:tc>
                  <a:txBody>
                    <a:bodyPr/>
                    <a:lstStyle/>
                    <a:p>
                      <a:pPr algn="ctr">
                        <a:spcAft>
                          <a:spcPts val="0"/>
                        </a:spcAft>
                      </a:pPr>
                      <a:r>
                        <a:rPr lang="en-GB" sz="1100" dirty="0">
                          <a:effectLst/>
                          <a:latin typeface="+mj-lt"/>
                        </a:rPr>
                        <a:t>10-20 years</a:t>
                      </a:r>
                      <a:endParaRPr lang="en-GB" sz="1100" dirty="0">
                        <a:effectLst/>
                        <a:latin typeface="+mj-lt"/>
                        <a:ea typeface="SimSun"/>
                      </a:endParaRPr>
                    </a:p>
                  </a:txBody>
                  <a:tcPr marL="40853" marR="40853" marT="21561" marB="21561"/>
                </a:tc>
                <a:tc>
                  <a:txBody>
                    <a:bodyPr/>
                    <a:lstStyle/>
                    <a:p>
                      <a:pPr algn="ctr">
                        <a:spcAft>
                          <a:spcPts val="0"/>
                        </a:spcAft>
                      </a:pPr>
                      <a:r>
                        <a:rPr lang="en-GB" sz="1100" dirty="0">
                          <a:effectLst/>
                          <a:latin typeface="+mj-lt"/>
                        </a:rPr>
                        <a:t>25-30 years</a:t>
                      </a:r>
                      <a:endParaRPr lang="en-GB" sz="1100" dirty="0">
                        <a:effectLst/>
                        <a:latin typeface="+mj-lt"/>
                        <a:ea typeface="SimSun"/>
                      </a:endParaRPr>
                    </a:p>
                  </a:txBody>
                  <a:tcPr marL="40853" marR="40853" marT="21561" marB="21561"/>
                </a:tc>
                <a:tc>
                  <a:txBody>
                    <a:bodyPr/>
                    <a:lstStyle/>
                    <a:p>
                      <a:pPr algn="ctr">
                        <a:spcAft>
                          <a:spcPts val="0"/>
                        </a:spcAft>
                      </a:pPr>
                      <a:r>
                        <a:rPr lang="en-GB" sz="1100">
                          <a:effectLst/>
                          <a:latin typeface="+mj-lt"/>
                        </a:rPr>
                        <a:t>25-30 years</a:t>
                      </a:r>
                      <a:endParaRPr lang="en-GB" sz="1100">
                        <a:effectLst/>
                        <a:latin typeface="+mj-lt"/>
                        <a:ea typeface="SimSun"/>
                      </a:endParaRPr>
                    </a:p>
                  </a:txBody>
                  <a:tcPr marL="40853" marR="40853" marT="21561" marB="21561"/>
                </a:tc>
                <a:tc>
                  <a:txBody>
                    <a:bodyPr/>
                    <a:lstStyle/>
                    <a:p>
                      <a:pPr algn="ctr">
                        <a:spcAft>
                          <a:spcPts val="0"/>
                        </a:spcAft>
                      </a:pPr>
                      <a:r>
                        <a:rPr lang="en-GB" sz="1100">
                          <a:effectLst/>
                          <a:latin typeface="+mj-lt"/>
                        </a:rPr>
                        <a:t>Perpetual/ subject to licence</a:t>
                      </a:r>
                      <a:endParaRPr lang="en-GB" sz="1100">
                        <a:effectLst/>
                        <a:latin typeface="+mj-lt"/>
                        <a:ea typeface="SimSun"/>
                      </a:endParaRPr>
                    </a:p>
                  </a:txBody>
                  <a:tcPr marL="40853" marR="40853" marT="21561" marB="21561"/>
                </a:tc>
              </a:tr>
              <a:tr h="333634">
                <a:tc>
                  <a:txBody>
                    <a:bodyPr/>
                    <a:lstStyle/>
                    <a:p>
                      <a:pPr algn="l">
                        <a:spcAft>
                          <a:spcPts val="0"/>
                        </a:spcAft>
                      </a:pPr>
                      <a:r>
                        <a:rPr lang="en-GB" sz="1100">
                          <a:effectLst/>
                          <a:latin typeface="+mj-lt"/>
                        </a:rPr>
                        <a:t>Commercial risk for the private party</a:t>
                      </a:r>
                      <a:endParaRPr lang="en-GB" sz="1100">
                        <a:effectLst/>
                        <a:latin typeface="+mj-lt"/>
                        <a:ea typeface="SimSun"/>
                      </a:endParaRPr>
                    </a:p>
                  </a:txBody>
                  <a:tcPr marL="40853" marR="40853" marT="21561" marB="21561"/>
                </a:tc>
                <a:tc gridSpan="2">
                  <a:txBody>
                    <a:bodyPr/>
                    <a:lstStyle/>
                    <a:p>
                      <a:pPr algn="just">
                        <a:spcAft>
                          <a:spcPts val="1200"/>
                        </a:spcAft>
                        <a:tabLst>
                          <a:tab pos="539750" algn="l"/>
                          <a:tab pos="756285" algn="l"/>
                          <a:tab pos="972185" algn="l"/>
                        </a:tabLst>
                      </a:pPr>
                      <a:r>
                        <a:rPr lang="en-GB" sz="1100">
                          <a:effectLst/>
                          <a:latin typeface="+mj-lt"/>
                        </a:rPr>
                        <a:t>None </a:t>
                      </a:r>
                      <a:endParaRPr lang="en-GB" sz="1100">
                        <a:effectLst/>
                        <a:latin typeface="+mj-lt"/>
                        <a:ea typeface="SimSun"/>
                      </a:endParaRPr>
                    </a:p>
                  </a:txBody>
                  <a:tcPr marL="40853" marR="40853" marT="21561" marB="21561"/>
                </a:tc>
                <a:tc hMerge="1">
                  <a:txBody>
                    <a:bodyPr/>
                    <a:lstStyle/>
                    <a:p>
                      <a:endParaRPr lang="en-GB"/>
                    </a:p>
                  </a:txBody>
                  <a:tcPr/>
                </a:tc>
                <a:tc>
                  <a:txBody>
                    <a:bodyPr/>
                    <a:lstStyle/>
                    <a:p>
                      <a:pPr algn="just">
                        <a:spcAft>
                          <a:spcPts val="1200"/>
                        </a:spcAft>
                        <a:tabLst>
                          <a:tab pos="539750" algn="l"/>
                          <a:tab pos="756285" algn="l"/>
                          <a:tab pos="972185" algn="l"/>
                        </a:tabLst>
                      </a:pPr>
                      <a:r>
                        <a:rPr lang="en-GB" sz="1100" dirty="0">
                          <a:effectLst/>
                          <a:latin typeface="+mj-lt"/>
                        </a:rPr>
                        <a:t>None </a:t>
                      </a:r>
                      <a:endParaRPr lang="en-GB" sz="1100" dirty="0">
                        <a:effectLst/>
                        <a:latin typeface="+mj-lt"/>
                        <a:ea typeface="SimSun"/>
                      </a:endParaRPr>
                    </a:p>
                  </a:txBody>
                  <a:tcPr marL="40853" marR="40853" marT="21561" marB="21561"/>
                </a:tc>
                <a:tc>
                  <a:txBody>
                    <a:bodyPr/>
                    <a:lstStyle/>
                    <a:p>
                      <a:pPr algn="ctr">
                        <a:spcAft>
                          <a:spcPts val="0"/>
                        </a:spcAft>
                      </a:pPr>
                      <a:r>
                        <a:rPr lang="en-GB" sz="1100" dirty="0">
                          <a:effectLst/>
                          <a:latin typeface="+mj-lt"/>
                        </a:rPr>
                        <a:t>Yes </a:t>
                      </a:r>
                      <a:endParaRPr lang="en-GB" sz="1100" dirty="0">
                        <a:effectLst/>
                        <a:latin typeface="+mj-lt"/>
                        <a:ea typeface="SimSun"/>
                      </a:endParaRPr>
                    </a:p>
                  </a:txBody>
                  <a:tcPr marL="40853" marR="40853" marT="21561" marB="21561"/>
                </a:tc>
                <a:tc>
                  <a:txBody>
                    <a:bodyPr/>
                    <a:lstStyle/>
                    <a:p>
                      <a:pPr algn="ctr">
                        <a:spcAft>
                          <a:spcPts val="0"/>
                        </a:spcAft>
                      </a:pPr>
                      <a:r>
                        <a:rPr lang="en-GB" sz="1100" dirty="0">
                          <a:effectLst/>
                          <a:latin typeface="+mj-lt"/>
                        </a:rPr>
                        <a:t>Both options (yes or no)</a:t>
                      </a:r>
                      <a:endParaRPr lang="en-GB" sz="1100" dirty="0">
                        <a:effectLst/>
                        <a:latin typeface="+mj-lt"/>
                        <a:ea typeface="SimSun"/>
                      </a:endParaRPr>
                    </a:p>
                  </a:txBody>
                  <a:tcPr marL="40853" marR="40853" marT="21561" marB="21561"/>
                </a:tc>
                <a:tc>
                  <a:txBody>
                    <a:bodyPr/>
                    <a:lstStyle/>
                    <a:p>
                      <a:pPr algn="ctr">
                        <a:spcAft>
                          <a:spcPts val="0"/>
                        </a:spcAft>
                      </a:pPr>
                      <a:r>
                        <a:rPr lang="en-GB" sz="1100" dirty="0">
                          <a:effectLst/>
                          <a:latin typeface="+mj-lt"/>
                        </a:rPr>
                        <a:t>Both options (yes or no)</a:t>
                      </a:r>
                      <a:endParaRPr lang="en-GB" sz="1100" dirty="0">
                        <a:effectLst/>
                        <a:latin typeface="+mj-lt"/>
                        <a:ea typeface="SimSun"/>
                      </a:endParaRPr>
                    </a:p>
                  </a:txBody>
                  <a:tcPr marL="40853" marR="40853" marT="21561" marB="21561"/>
                </a:tc>
                <a:tc>
                  <a:txBody>
                    <a:bodyPr/>
                    <a:lstStyle/>
                    <a:p>
                      <a:pPr algn="ctr">
                        <a:spcAft>
                          <a:spcPts val="0"/>
                        </a:spcAft>
                      </a:pPr>
                      <a:r>
                        <a:rPr lang="en-GB" sz="1100" dirty="0">
                          <a:effectLst/>
                          <a:latin typeface="+mj-lt"/>
                        </a:rPr>
                        <a:t>Both options (yes or no) </a:t>
                      </a:r>
                      <a:endParaRPr lang="en-GB" sz="1100" dirty="0">
                        <a:effectLst/>
                        <a:latin typeface="+mj-lt"/>
                        <a:ea typeface="SimSun"/>
                      </a:endParaRPr>
                    </a:p>
                  </a:txBody>
                  <a:tcPr marL="40853" marR="40853" marT="21561" marB="21561"/>
                </a:tc>
              </a:tr>
              <a:tr h="115750">
                <a:tc>
                  <a:txBody>
                    <a:bodyPr/>
                    <a:lstStyle/>
                    <a:p>
                      <a:pPr algn="l">
                        <a:spcAft>
                          <a:spcPts val="1200"/>
                        </a:spcAft>
                        <a:tabLst>
                          <a:tab pos="539750" algn="l"/>
                          <a:tab pos="756285" algn="l"/>
                          <a:tab pos="972185" algn="l"/>
                        </a:tabLst>
                      </a:pPr>
                      <a:r>
                        <a:rPr lang="en-GB" sz="1100" dirty="0">
                          <a:effectLst/>
                          <a:latin typeface="+mj-lt"/>
                        </a:rPr>
                        <a:t>Money at risk ex </a:t>
                      </a:r>
                      <a:r>
                        <a:rPr lang="en-GB" sz="1100" dirty="0" smtClean="0">
                          <a:effectLst/>
                          <a:latin typeface="+mj-lt"/>
                        </a:rPr>
                        <a:t>ante</a:t>
                      </a:r>
                      <a:endParaRPr lang="en-GB" sz="1100" dirty="0">
                        <a:effectLst/>
                        <a:latin typeface="+mj-lt"/>
                        <a:ea typeface="SimSun"/>
                      </a:endParaRPr>
                    </a:p>
                  </a:txBody>
                  <a:tcPr marL="40853" marR="40853" marT="21561" marB="21561"/>
                </a:tc>
                <a:tc gridSpan="2">
                  <a:txBody>
                    <a:bodyPr/>
                    <a:lstStyle/>
                    <a:p>
                      <a:pPr algn="ctr">
                        <a:spcAft>
                          <a:spcPts val="1200"/>
                        </a:spcAft>
                        <a:tabLst>
                          <a:tab pos="539750" algn="l"/>
                          <a:tab pos="756285" algn="l"/>
                          <a:tab pos="972185" algn="l"/>
                        </a:tabLst>
                      </a:pPr>
                      <a:r>
                        <a:rPr lang="en-GB" sz="1100">
                          <a:effectLst/>
                          <a:latin typeface="+mj-lt"/>
                        </a:rPr>
                        <a:t>No</a:t>
                      </a:r>
                      <a:endParaRPr lang="en-GB" sz="1100">
                        <a:effectLst/>
                        <a:latin typeface="+mj-lt"/>
                        <a:ea typeface="SimSun"/>
                      </a:endParaRPr>
                    </a:p>
                  </a:txBody>
                  <a:tcPr marL="40853" marR="40853" marT="21561" marB="21561"/>
                </a:tc>
                <a:tc hMerge="1">
                  <a:txBody>
                    <a:bodyPr/>
                    <a:lstStyle/>
                    <a:p>
                      <a:endParaRPr lang="en-GB"/>
                    </a:p>
                  </a:txBody>
                  <a:tcPr/>
                </a:tc>
                <a:tc>
                  <a:txBody>
                    <a:bodyPr/>
                    <a:lstStyle/>
                    <a:p>
                      <a:pPr algn="ctr">
                        <a:spcAft>
                          <a:spcPts val="1200"/>
                        </a:spcAft>
                        <a:tabLst>
                          <a:tab pos="539750" algn="l"/>
                          <a:tab pos="756285" algn="l"/>
                          <a:tab pos="972185" algn="l"/>
                        </a:tabLst>
                      </a:pPr>
                      <a:r>
                        <a:rPr lang="en-GB" sz="1100">
                          <a:effectLst/>
                          <a:latin typeface="+mj-lt"/>
                        </a:rPr>
                        <a:t>No</a:t>
                      </a:r>
                      <a:endParaRPr lang="en-GB" sz="1100">
                        <a:effectLst/>
                        <a:latin typeface="+mj-lt"/>
                        <a:ea typeface="SimSun"/>
                      </a:endParaRPr>
                    </a:p>
                  </a:txBody>
                  <a:tcPr marL="40853" marR="40853" marT="21561" marB="21561"/>
                </a:tc>
                <a:tc>
                  <a:txBody>
                    <a:bodyPr/>
                    <a:lstStyle/>
                    <a:p>
                      <a:pPr algn="ctr">
                        <a:spcAft>
                          <a:spcPts val="0"/>
                        </a:spcAft>
                      </a:pPr>
                      <a:r>
                        <a:rPr lang="en-GB" sz="1100">
                          <a:effectLst/>
                          <a:latin typeface="+mj-lt"/>
                        </a:rPr>
                        <a:t>No</a:t>
                      </a:r>
                      <a:endParaRPr lang="en-GB" sz="1100">
                        <a:effectLst/>
                        <a:latin typeface="+mj-lt"/>
                        <a:ea typeface="SimSun"/>
                      </a:endParaRPr>
                    </a:p>
                  </a:txBody>
                  <a:tcPr marL="40853" marR="40853" marT="21561" marB="21561"/>
                </a:tc>
                <a:tc>
                  <a:txBody>
                    <a:bodyPr/>
                    <a:lstStyle/>
                    <a:p>
                      <a:pPr algn="ctr">
                        <a:spcAft>
                          <a:spcPts val="0"/>
                        </a:spcAft>
                      </a:pPr>
                      <a:r>
                        <a:rPr lang="en-GB" sz="1100" dirty="0">
                          <a:effectLst/>
                          <a:latin typeface="+mj-lt"/>
                        </a:rPr>
                        <a:t>Yes</a:t>
                      </a:r>
                      <a:endParaRPr lang="en-GB" sz="1100" dirty="0">
                        <a:effectLst/>
                        <a:latin typeface="+mj-lt"/>
                        <a:ea typeface="SimSun"/>
                      </a:endParaRPr>
                    </a:p>
                  </a:txBody>
                  <a:tcPr marL="40853" marR="40853" marT="21561" marB="21561"/>
                </a:tc>
                <a:tc>
                  <a:txBody>
                    <a:bodyPr/>
                    <a:lstStyle/>
                    <a:p>
                      <a:pPr algn="ctr">
                        <a:spcAft>
                          <a:spcPts val="0"/>
                        </a:spcAft>
                      </a:pPr>
                      <a:r>
                        <a:rPr lang="en-GB" sz="1100" dirty="0">
                          <a:effectLst/>
                          <a:latin typeface="+mj-lt"/>
                        </a:rPr>
                        <a:t>Yes</a:t>
                      </a:r>
                      <a:endParaRPr lang="en-GB" sz="1100" dirty="0">
                        <a:effectLst/>
                        <a:latin typeface="+mj-lt"/>
                        <a:ea typeface="SimSun"/>
                      </a:endParaRPr>
                    </a:p>
                  </a:txBody>
                  <a:tcPr marL="40853" marR="40853" marT="21561" marB="21561"/>
                </a:tc>
                <a:tc>
                  <a:txBody>
                    <a:bodyPr/>
                    <a:lstStyle/>
                    <a:p>
                      <a:pPr algn="ctr">
                        <a:spcAft>
                          <a:spcPts val="0"/>
                        </a:spcAft>
                      </a:pPr>
                      <a:r>
                        <a:rPr lang="en-GB" sz="1100" dirty="0">
                          <a:effectLst/>
                          <a:latin typeface="+mj-lt"/>
                        </a:rPr>
                        <a:t>Yes</a:t>
                      </a:r>
                      <a:endParaRPr lang="en-GB" sz="1100" dirty="0">
                        <a:effectLst/>
                        <a:latin typeface="+mj-lt"/>
                        <a:ea typeface="SimSun"/>
                      </a:endParaRPr>
                    </a:p>
                  </a:txBody>
                  <a:tcPr marL="40853" marR="40853" marT="21561" marB="21561"/>
                </a:tc>
              </a:tr>
              <a:tr h="188378">
                <a:tc>
                  <a:txBody>
                    <a:bodyPr/>
                    <a:lstStyle/>
                    <a:p>
                      <a:pPr algn="l">
                        <a:spcAft>
                          <a:spcPts val="1200"/>
                        </a:spcAft>
                        <a:tabLst>
                          <a:tab pos="539750" algn="l"/>
                          <a:tab pos="756285" algn="l"/>
                          <a:tab pos="972185" algn="l"/>
                        </a:tabLst>
                      </a:pPr>
                      <a:r>
                        <a:rPr lang="en-GB" sz="1100" dirty="0">
                          <a:effectLst/>
                          <a:latin typeface="+mj-lt"/>
                        </a:rPr>
                        <a:t>Provider of service or management</a:t>
                      </a:r>
                      <a:endParaRPr lang="en-GB" sz="1100" dirty="0">
                        <a:effectLst/>
                        <a:latin typeface="+mj-lt"/>
                        <a:ea typeface="SimSun"/>
                      </a:endParaRPr>
                    </a:p>
                  </a:txBody>
                  <a:tcPr marL="40853" marR="40853" marT="21561" marB="21561"/>
                </a:tc>
                <a:tc gridSpan="2">
                  <a:txBody>
                    <a:bodyPr/>
                    <a:lstStyle/>
                    <a:p>
                      <a:pPr algn="just">
                        <a:spcAft>
                          <a:spcPts val="1200"/>
                        </a:spcAft>
                        <a:tabLst>
                          <a:tab pos="539750" algn="l"/>
                          <a:tab pos="756285" algn="l"/>
                          <a:tab pos="972185" algn="l"/>
                        </a:tabLst>
                      </a:pPr>
                      <a:r>
                        <a:rPr lang="en-GB" sz="1100">
                          <a:effectLst/>
                          <a:latin typeface="+mj-lt"/>
                        </a:rPr>
                        <a:t>Private</a:t>
                      </a:r>
                      <a:endParaRPr lang="en-GB" sz="1100">
                        <a:effectLst/>
                        <a:latin typeface="+mj-lt"/>
                        <a:ea typeface="SimSun"/>
                      </a:endParaRPr>
                    </a:p>
                  </a:txBody>
                  <a:tcPr marL="40853" marR="40853" marT="21561" marB="21561"/>
                </a:tc>
                <a:tc hMerge="1">
                  <a:txBody>
                    <a:bodyPr/>
                    <a:lstStyle/>
                    <a:p>
                      <a:endParaRPr lang="en-GB"/>
                    </a:p>
                  </a:txBody>
                  <a:tcPr/>
                </a:tc>
                <a:tc>
                  <a:txBody>
                    <a:bodyPr/>
                    <a:lstStyle/>
                    <a:p>
                      <a:pPr algn="just">
                        <a:spcAft>
                          <a:spcPts val="1200"/>
                        </a:spcAft>
                        <a:tabLst>
                          <a:tab pos="539750" algn="l"/>
                          <a:tab pos="756285" algn="l"/>
                          <a:tab pos="972185" algn="l"/>
                        </a:tabLst>
                      </a:pPr>
                      <a:r>
                        <a:rPr lang="en-GB" sz="1100">
                          <a:effectLst/>
                          <a:latin typeface="+mj-lt"/>
                        </a:rPr>
                        <a:t>Private</a:t>
                      </a:r>
                      <a:endParaRPr lang="en-GB" sz="1100">
                        <a:effectLst/>
                        <a:latin typeface="+mj-lt"/>
                        <a:ea typeface="SimSun"/>
                      </a:endParaRPr>
                    </a:p>
                  </a:txBody>
                  <a:tcPr marL="40853" marR="40853" marT="21561" marB="21561"/>
                </a:tc>
                <a:tc>
                  <a:txBody>
                    <a:bodyPr/>
                    <a:lstStyle/>
                    <a:p>
                      <a:pPr algn="just">
                        <a:spcAft>
                          <a:spcPts val="1200"/>
                        </a:spcAft>
                        <a:tabLst>
                          <a:tab pos="539750" algn="l"/>
                          <a:tab pos="756285" algn="l"/>
                          <a:tab pos="972185" algn="l"/>
                        </a:tabLst>
                      </a:pPr>
                      <a:r>
                        <a:rPr lang="en-GB" sz="1100">
                          <a:effectLst/>
                          <a:latin typeface="+mj-lt"/>
                        </a:rPr>
                        <a:t>Private</a:t>
                      </a:r>
                      <a:endParaRPr lang="en-GB" sz="1100">
                        <a:effectLst/>
                        <a:latin typeface="+mj-lt"/>
                        <a:ea typeface="SimSun"/>
                      </a:endParaRPr>
                    </a:p>
                  </a:txBody>
                  <a:tcPr marL="40853" marR="40853" marT="21561" marB="21561"/>
                </a:tc>
                <a:tc>
                  <a:txBody>
                    <a:bodyPr/>
                    <a:lstStyle/>
                    <a:p>
                      <a:pPr algn="just">
                        <a:spcAft>
                          <a:spcPts val="1200"/>
                        </a:spcAft>
                        <a:tabLst>
                          <a:tab pos="539750" algn="l"/>
                          <a:tab pos="756285" algn="l"/>
                          <a:tab pos="972185" algn="l"/>
                        </a:tabLst>
                      </a:pPr>
                      <a:r>
                        <a:rPr lang="en-GB" sz="1100" dirty="0">
                          <a:effectLst/>
                          <a:latin typeface="+mj-lt"/>
                        </a:rPr>
                        <a:t>Private</a:t>
                      </a:r>
                      <a:endParaRPr lang="en-GB" sz="1100" dirty="0">
                        <a:effectLst/>
                        <a:latin typeface="+mj-lt"/>
                        <a:ea typeface="SimSun"/>
                      </a:endParaRPr>
                    </a:p>
                  </a:txBody>
                  <a:tcPr marL="40853" marR="40853" marT="21561" marB="21561"/>
                </a:tc>
                <a:tc>
                  <a:txBody>
                    <a:bodyPr/>
                    <a:lstStyle/>
                    <a:p>
                      <a:pPr algn="just">
                        <a:spcAft>
                          <a:spcPts val="1200"/>
                        </a:spcAft>
                        <a:tabLst>
                          <a:tab pos="539750" algn="l"/>
                          <a:tab pos="756285" algn="l"/>
                          <a:tab pos="972185" algn="l"/>
                        </a:tabLst>
                      </a:pPr>
                      <a:r>
                        <a:rPr lang="en-GB" sz="1100" dirty="0">
                          <a:effectLst/>
                          <a:latin typeface="+mj-lt"/>
                        </a:rPr>
                        <a:t>Private</a:t>
                      </a:r>
                      <a:endParaRPr lang="en-GB" sz="1100" dirty="0">
                        <a:effectLst/>
                        <a:latin typeface="+mj-lt"/>
                        <a:ea typeface="SimSun"/>
                      </a:endParaRPr>
                    </a:p>
                  </a:txBody>
                  <a:tcPr marL="40853" marR="40853" marT="21561" marB="21561"/>
                </a:tc>
                <a:tc>
                  <a:txBody>
                    <a:bodyPr/>
                    <a:lstStyle/>
                    <a:p>
                      <a:pPr algn="just">
                        <a:spcAft>
                          <a:spcPts val="1200"/>
                        </a:spcAft>
                        <a:tabLst>
                          <a:tab pos="539750" algn="l"/>
                          <a:tab pos="756285" algn="l"/>
                          <a:tab pos="972185" algn="l"/>
                        </a:tabLst>
                      </a:pPr>
                      <a:r>
                        <a:rPr lang="en-GB" sz="1100" dirty="0">
                          <a:effectLst/>
                          <a:latin typeface="+mj-lt"/>
                        </a:rPr>
                        <a:t>Private</a:t>
                      </a:r>
                      <a:endParaRPr lang="en-GB" sz="1100" dirty="0">
                        <a:effectLst/>
                        <a:latin typeface="+mj-lt"/>
                        <a:ea typeface="SimSun"/>
                      </a:endParaRPr>
                    </a:p>
                  </a:txBody>
                  <a:tcPr marL="40853" marR="40853" marT="21561" marB="21561"/>
                </a:tc>
              </a:tr>
            </a:tbl>
          </a:graphicData>
        </a:graphic>
      </p:graphicFrame>
      <p:sp>
        <p:nvSpPr>
          <p:cNvPr id="6" name="Title 1"/>
          <p:cNvSpPr txBox="1">
            <a:spLocks/>
          </p:cNvSpPr>
          <p:nvPr/>
        </p:nvSpPr>
        <p:spPr bwMode="auto">
          <a:xfrm>
            <a:off x="467544" y="678408"/>
            <a:ext cx="8352928" cy="1022400"/>
          </a:xfrm>
          <a:prstGeom prst="rect">
            <a:avLst/>
          </a:prstGeom>
          <a:noFill/>
          <a:ln w="9525">
            <a:noFill/>
            <a:miter lim="800000"/>
            <a:headEnd/>
            <a:tailEnd/>
          </a:ln>
        </p:spPr>
        <p:txBody>
          <a:bodyPr vert="horz" lIns="91440" tIns="45720" rIns="91440" bIns="45720" rtlCol="0" anchor="ctr">
            <a:norm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spcBef>
                <a:spcPts val="0"/>
              </a:spcBef>
              <a:defRPr/>
            </a:pPr>
            <a:r>
              <a:rPr lang="en-GB" sz="2400" b="1" dirty="0" smtClean="0">
                <a:solidFill>
                  <a:srgbClr val="1754AD"/>
                </a:solidFill>
                <a:latin typeface="Verdana"/>
                <a:ea typeface="ＭＳ Ｐゴシック" pitchFamily="-107" charset="-128"/>
                <a:cs typeface="ＭＳ Ｐゴシック" pitchFamily="-65" charset="-128"/>
              </a:rPr>
              <a:t>… and there are many forms of it</a:t>
            </a:r>
            <a:endParaRPr lang="en-GB" sz="2400" b="1" dirty="0">
              <a:solidFill>
                <a:srgbClr val="1754AD"/>
              </a:solidFill>
              <a:latin typeface="Verdana"/>
              <a:ea typeface="ＭＳ Ｐゴシック" pitchFamily="-107" charset="-128"/>
              <a:cs typeface="ＭＳ Ｐゴシック" pitchFamily="-65" charset="-128"/>
            </a:endParaRPr>
          </a:p>
        </p:txBody>
      </p:sp>
      <p:sp>
        <p:nvSpPr>
          <p:cNvPr id="8" name="Freeform 7"/>
          <p:cNvSpPr/>
          <p:nvPr/>
        </p:nvSpPr>
        <p:spPr>
          <a:xfrm>
            <a:off x="323528" y="5517232"/>
            <a:ext cx="8496944" cy="576064"/>
          </a:xfrm>
          <a:custGeom>
            <a:avLst/>
            <a:gdLst>
              <a:gd name="connsiteX0" fmla="*/ 116766 w 5191175"/>
              <a:gd name="connsiteY0" fmla="*/ 106532 h 948226"/>
              <a:gd name="connsiteX1" fmla="*/ 143399 w 5191175"/>
              <a:gd name="connsiteY1" fmla="*/ 150920 h 948226"/>
              <a:gd name="connsiteX2" fmla="*/ 187788 w 5191175"/>
              <a:gd name="connsiteY2" fmla="*/ 124287 h 948226"/>
              <a:gd name="connsiteX3" fmla="*/ 232176 w 5191175"/>
              <a:gd name="connsiteY3" fmla="*/ 168676 h 948226"/>
              <a:gd name="connsiteX4" fmla="*/ 249931 w 5191175"/>
              <a:gd name="connsiteY4" fmla="*/ 150920 h 948226"/>
              <a:gd name="connsiteX5" fmla="*/ 285442 w 5191175"/>
              <a:gd name="connsiteY5" fmla="*/ 97654 h 948226"/>
              <a:gd name="connsiteX6" fmla="*/ 303197 w 5191175"/>
              <a:gd name="connsiteY6" fmla="*/ 124287 h 948226"/>
              <a:gd name="connsiteX7" fmla="*/ 312075 w 5191175"/>
              <a:gd name="connsiteY7" fmla="*/ 150920 h 948226"/>
              <a:gd name="connsiteX8" fmla="*/ 338708 w 5191175"/>
              <a:gd name="connsiteY8" fmla="*/ 124287 h 948226"/>
              <a:gd name="connsiteX9" fmla="*/ 400852 w 5191175"/>
              <a:gd name="connsiteY9" fmla="*/ 115410 h 948226"/>
              <a:gd name="connsiteX10" fmla="*/ 418607 w 5191175"/>
              <a:gd name="connsiteY10" fmla="*/ 97654 h 948226"/>
              <a:gd name="connsiteX11" fmla="*/ 525139 w 5191175"/>
              <a:gd name="connsiteY11" fmla="*/ 124287 h 948226"/>
              <a:gd name="connsiteX12" fmla="*/ 605038 w 5191175"/>
              <a:gd name="connsiteY12" fmla="*/ 115410 h 948226"/>
              <a:gd name="connsiteX13" fmla="*/ 640549 w 5191175"/>
              <a:gd name="connsiteY13" fmla="*/ 97654 h 948226"/>
              <a:gd name="connsiteX14" fmla="*/ 702692 w 5191175"/>
              <a:gd name="connsiteY14" fmla="*/ 71021 h 948226"/>
              <a:gd name="connsiteX15" fmla="*/ 747081 w 5191175"/>
              <a:gd name="connsiteY15" fmla="*/ 106532 h 948226"/>
              <a:gd name="connsiteX16" fmla="*/ 773714 w 5191175"/>
              <a:gd name="connsiteY16" fmla="*/ 115410 h 948226"/>
              <a:gd name="connsiteX17" fmla="*/ 880246 w 5191175"/>
              <a:gd name="connsiteY17" fmla="*/ 106532 h 948226"/>
              <a:gd name="connsiteX18" fmla="*/ 906879 w 5191175"/>
              <a:gd name="connsiteY18" fmla="*/ 88777 h 948226"/>
              <a:gd name="connsiteX19" fmla="*/ 951267 w 5191175"/>
              <a:gd name="connsiteY19" fmla="*/ 79899 h 948226"/>
              <a:gd name="connsiteX20" fmla="*/ 960145 w 5191175"/>
              <a:gd name="connsiteY20" fmla="*/ 106532 h 948226"/>
              <a:gd name="connsiteX21" fmla="*/ 969023 w 5191175"/>
              <a:gd name="connsiteY21" fmla="*/ 142043 h 948226"/>
              <a:gd name="connsiteX22" fmla="*/ 1004533 w 5191175"/>
              <a:gd name="connsiteY22" fmla="*/ 133165 h 948226"/>
              <a:gd name="connsiteX23" fmla="*/ 1066677 w 5191175"/>
              <a:gd name="connsiteY23" fmla="*/ 133165 h 948226"/>
              <a:gd name="connsiteX24" fmla="*/ 1084432 w 5191175"/>
              <a:gd name="connsiteY24" fmla="*/ 372862 h 948226"/>
              <a:gd name="connsiteX25" fmla="*/ 1119943 w 5191175"/>
              <a:gd name="connsiteY25" fmla="*/ 390617 h 948226"/>
              <a:gd name="connsiteX26" fmla="*/ 1164331 w 5191175"/>
              <a:gd name="connsiteY26" fmla="*/ 381740 h 948226"/>
              <a:gd name="connsiteX27" fmla="*/ 1208720 w 5191175"/>
              <a:gd name="connsiteY27" fmla="*/ 381740 h 948226"/>
              <a:gd name="connsiteX28" fmla="*/ 1226475 w 5191175"/>
              <a:gd name="connsiteY28" fmla="*/ 363984 h 948226"/>
              <a:gd name="connsiteX29" fmla="*/ 1253108 w 5191175"/>
              <a:gd name="connsiteY29" fmla="*/ 328474 h 948226"/>
              <a:gd name="connsiteX30" fmla="*/ 1270863 w 5191175"/>
              <a:gd name="connsiteY30" fmla="*/ 292963 h 948226"/>
              <a:gd name="connsiteX31" fmla="*/ 1306374 w 5191175"/>
              <a:gd name="connsiteY31" fmla="*/ 275208 h 948226"/>
              <a:gd name="connsiteX32" fmla="*/ 1368518 w 5191175"/>
              <a:gd name="connsiteY32" fmla="*/ 213064 h 948226"/>
              <a:gd name="connsiteX33" fmla="*/ 1395151 w 5191175"/>
              <a:gd name="connsiteY33" fmla="*/ 195309 h 948226"/>
              <a:gd name="connsiteX34" fmla="*/ 1448417 w 5191175"/>
              <a:gd name="connsiteY34" fmla="*/ 177553 h 948226"/>
              <a:gd name="connsiteX35" fmla="*/ 1483927 w 5191175"/>
              <a:gd name="connsiteY35" fmla="*/ 186431 h 948226"/>
              <a:gd name="connsiteX36" fmla="*/ 1581582 w 5191175"/>
              <a:gd name="connsiteY36" fmla="*/ 124287 h 948226"/>
              <a:gd name="connsiteX37" fmla="*/ 1599337 w 5191175"/>
              <a:gd name="connsiteY37" fmla="*/ 142043 h 948226"/>
              <a:gd name="connsiteX38" fmla="*/ 1617092 w 5191175"/>
              <a:gd name="connsiteY38" fmla="*/ 177553 h 948226"/>
              <a:gd name="connsiteX39" fmla="*/ 1643725 w 5191175"/>
              <a:gd name="connsiteY39" fmla="*/ 186431 h 948226"/>
              <a:gd name="connsiteX40" fmla="*/ 1670358 w 5191175"/>
              <a:gd name="connsiteY40" fmla="*/ 177553 h 948226"/>
              <a:gd name="connsiteX41" fmla="*/ 1714747 w 5191175"/>
              <a:gd name="connsiteY41" fmla="*/ 124287 h 948226"/>
              <a:gd name="connsiteX42" fmla="*/ 1723624 w 5191175"/>
              <a:gd name="connsiteY42" fmla="*/ 97654 h 948226"/>
              <a:gd name="connsiteX43" fmla="*/ 1741380 w 5191175"/>
              <a:gd name="connsiteY43" fmla="*/ 79899 h 948226"/>
              <a:gd name="connsiteX44" fmla="*/ 1750257 w 5191175"/>
              <a:gd name="connsiteY44" fmla="*/ 115410 h 948226"/>
              <a:gd name="connsiteX45" fmla="*/ 1768013 w 5191175"/>
              <a:gd name="connsiteY45" fmla="*/ 204186 h 948226"/>
              <a:gd name="connsiteX46" fmla="*/ 1776890 w 5191175"/>
              <a:gd name="connsiteY46" fmla="*/ 239697 h 948226"/>
              <a:gd name="connsiteX47" fmla="*/ 1803524 w 5191175"/>
              <a:gd name="connsiteY47" fmla="*/ 248575 h 948226"/>
              <a:gd name="connsiteX48" fmla="*/ 1847912 w 5191175"/>
              <a:gd name="connsiteY48" fmla="*/ 195309 h 948226"/>
              <a:gd name="connsiteX49" fmla="*/ 1856790 w 5191175"/>
              <a:gd name="connsiteY49" fmla="*/ 168676 h 948226"/>
              <a:gd name="connsiteX50" fmla="*/ 1883423 w 5191175"/>
              <a:gd name="connsiteY50" fmla="*/ 106532 h 948226"/>
              <a:gd name="connsiteX51" fmla="*/ 1936689 w 5191175"/>
              <a:gd name="connsiteY51" fmla="*/ 133165 h 948226"/>
              <a:gd name="connsiteX52" fmla="*/ 1998832 w 5191175"/>
              <a:gd name="connsiteY52" fmla="*/ 88777 h 948226"/>
              <a:gd name="connsiteX53" fmla="*/ 2167508 w 5191175"/>
              <a:gd name="connsiteY53" fmla="*/ 71021 h 948226"/>
              <a:gd name="connsiteX54" fmla="*/ 2194141 w 5191175"/>
              <a:gd name="connsiteY54" fmla="*/ 44388 h 948226"/>
              <a:gd name="connsiteX55" fmla="*/ 2229652 w 5191175"/>
              <a:gd name="connsiteY55" fmla="*/ 88777 h 948226"/>
              <a:gd name="connsiteX56" fmla="*/ 2282918 w 5191175"/>
              <a:gd name="connsiteY56" fmla="*/ 124287 h 948226"/>
              <a:gd name="connsiteX57" fmla="*/ 2353939 w 5191175"/>
              <a:gd name="connsiteY57" fmla="*/ 106532 h 948226"/>
              <a:gd name="connsiteX58" fmla="*/ 2362817 w 5191175"/>
              <a:gd name="connsiteY58" fmla="*/ 142043 h 948226"/>
              <a:gd name="connsiteX59" fmla="*/ 2371694 w 5191175"/>
              <a:gd name="connsiteY59" fmla="*/ 221942 h 948226"/>
              <a:gd name="connsiteX60" fmla="*/ 2389450 w 5191175"/>
              <a:gd name="connsiteY60" fmla="*/ 186431 h 948226"/>
              <a:gd name="connsiteX61" fmla="*/ 2424960 w 5191175"/>
              <a:gd name="connsiteY61" fmla="*/ 124287 h 948226"/>
              <a:gd name="connsiteX62" fmla="*/ 2433838 w 5191175"/>
              <a:gd name="connsiteY62" fmla="*/ 97654 h 948226"/>
              <a:gd name="connsiteX63" fmla="*/ 2451593 w 5191175"/>
              <a:gd name="connsiteY63" fmla="*/ 53266 h 948226"/>
              <a:gd name="connsiteX64" fmla="*/ 2504859 w 5191175"/>
              <a:gd name="connsiteY64" fmla="*/ 79899 h 948226"/>
              <a:gd name="connsiteX65" fmla="*/ 2531492 w 5191175"/>
              <a:gd name="connsiteY65" fmla="*/ 106532 h 948226"/>
              <a:gd name="connsiteX66" fmla="*/ 2593636 w 5191175"/>
              <a:gd name="connsiteY66" fmla="*/ 115410 h 948226"/>
              <a:gd name="connsiteX67" fmla="*/ 2602514 w 5191175"/>
              <a:gd name="connsiteY67" fmla="*/ 150920 h 948226"/>
              <a:gd name="connsiteX68" fmla="*/ 2780067 w 5191175"/>
              <a:gd name="connsiteY68" fmla="*/ 159798 h 948226"/>
              <a:gd name="connsiteX69" fmla="*/ 2806700 w 5191175"/>
              <a:gd name="connsiteY69" fmla="*/ 150920 h 948226"/>
              <a:gd name="connsiteX70" fmla="*/ 2851089 w 5191175"/>
              <a:gd name="connsiteY70" fmla="*/ 186431 h 948226"/>
              <a:gd name="connsiteX71" fmla="*/ 2895477 w 5191175"/>
              <a:gd name="connsiteY71" fmla="*/ 221942 h 948226"/>
              <a:gd name="connsiteX72" fmla="*/ 2913232 w 5191175"/>
              <a:gd name="connsiteY72" fmla="*/ 186431 h 948226"/>
              <a:gd name="connsiteX73" fmla="*/ 2966498 w 5191175"/>
              <a:gd name="connsiteY73" fmla="*/ 115410 h 948226"/>
              <a:gd name="connsiteX74" fmla="*/ 2975376 w 5191175"/>
              <a:gd name="connsiteY74" fmla="*/ 79899 h 948226"/>
              <a:gd name="connsiteX75" fmla="*/ 3002009 w 5191175"/>
              <a:gd name="connsiteY75" fmla="*/ 53266 h 948226"/>
              <a:gd name="connsiteX76" fmla="*/ 3046397 w 5191175"/>
              <a:gd name="connsiteY76" fmla="*/ 0 h 948226"/>
              <a:gd name="connsiteX77" fmla="*/ 3064153 w 5191175"/>
              <a:gd name="connsiteY77" fmla="*/ 88777 h 948226"/>
              <a:gd name="connsiteX78" fmla="*/ 3073030 w 5191175"/>
              <a:gd name="connsiteY78" fmla="*/ 195309 h 948226"/>
              <a:gd name="connsiteX79" fmla="*/ 3099663 w 5191175"/>
              <a:gd name="connsiteY79" fmla="*/ 177553 h 948226"/>
              <a:gd name="connsiteX80" fmla="*/ 3170685 w 5191175"/>
              <a:gd name="connsiteY80" fmla="*/ 97654 h 948226"/>
              <a:gd name="connsiteX81" fmla="*/ 3179562 w 5191175"/>
              <a:gd name="connsiteY81" fmla="*/ 124287 h 948226"/>
              <a:gd name="connsiteX82" fmla="*/ 3232828 w 5191175"/>
              <a:gd name="connsiteY82" fmla="*/ 150920 h 948226"/>
              <a:gd name="connsiteX83" fmla="*/ 3259461 w 5191175"/>
              <a:gd name="connsiteY83" fmla="*/ 159798 h 948226"/>
              <a:gd name="connsiteX84" fmla="*/ 3294972 w 5191175"/>
              <a:gd name="connsiteY84" fmla="*/ 142043 h 948226"/>
              <a:gd name="connsiteX85" fmla="*/ 3321605 w 5191175"/>
              <a:gd name="connsiteY85" fmla="*/ 124287 h 948226"/>
              <a:gd name="connsiteX86" fmla="*/ 3357116 w 5191175"/>
              <a:gd name="connsiteY86" fmla="*/ 159798 h 948226"/>
              <a:gd name="connsiteX87" fmla="*/ 3383749 w 5191175"/>
              <a:gd name="connsiteY87" fmla="*/ 142043 h 948226"/>
              <a:gd name="connsiteX88" fmla="*/ 3410382 w 5191175"/>
              <a:gd name="connsiteY88" fmla="*/ 115410 h 948226"/>
              <a:gd name="connsiteX89" fmla="*/ 3437015 w 5191175"/>
              <a:gd name="connsiteY89" fmla="*/ 186431 h 948226"/>
              <a:gd name="connsiteX90" fmla="*/ 3499158 w 5191175"/>
              <a:gd name="connsiteY90" fmla="*/ 150920 h 948226"/>
              <a:gd name="connsiteX91" fmla="*/ 3570180 w 5191175"/>
              <a:gd name="connsiteY91" fmla="*/ 79899 h 948226"/>
              <a:gd name="connsiteX92" fmla="*/ 3596813 w 5191175"/>
              <a:gd name="connsiteY92" fmla="*/ 133165 h 948226"/>
              <a:gd name="connsiteX93" fmla="*/ 3623446 w 5191175"/>
              <a:gd name="connsiteY93" fmla="*/ 124287 h 948226"/>
              <a:gd name="connsiteX94" fmla="*/ 3685590 w 5191175"/>
              <a:gd name="connsiteY94" fmla="*/ 79899 h 948226"/>
              <a:gd name="connsiteX95" fmla="*/ 3721100 w 5191175"/>
              <a:gd name="connsiteY95" fmla="*/ 62143 h 948226"/>
              <a:gd name="connsiteX96" fmla="*/ 3738856 w 5191175"/>
              <a:gd name="connsiteY96" fmla="*/ 79899 h 948226"/>
              <a:gd name="connsiteX97" fmla="*/ 3845388 w 5191175"/>
              <a:gd name="connsiteY97" fmla="*/ 79899 h 948226"/>
              <a:gd name="connsiteX98" fmla="*/ 3880898 w 5191175"/>
              <a:gd name="connsiteY98" fmla="*/ 62143 h 948226"/>
              <a:gd name="connsiteX99" fmla="*/ 3907531 w 5191175"/>
              <a:gd name="connsiteY99" fmla="*/ 53266 h 948226"/>
              <a:gd name="connsiteX100" fmla="*/ 3925287 w 5191175"/>
              <a:gd name="connsiteY100" fmla="*/ 88777 h 948226"/>
              <a:gd name="connsiteX101" fmla="*/ 3951920 w 5191175"/>
              <a:gd name="connsiteY101" fmla="*/ 97654 h 948226"/>
              <a:gd name="connsiteX102" fmla="*/ 4005186 w 5191175"/>
              <a:gd name="connsiteY102" fmla="*/ 88777 h 948226"/>
              <a:gd name="connsiteX103" fmla="*/ 4040696 w 5191175"/>
              <a:gd name="connsiteY103" fmla="*/ 71021 h 948226"/>
              <a:gd name="connsiteX104" fmla="*/ 4058452 w 5191175"/>
              <a:gd name="connsiteY104" fmla="*/ 97654 h 948226"/>
              <a:gd name="connsiteX105" fmla="*/ 4067329 w 5191175"/>
              <a:gd name="connsiteY105" fmla="*/ 142043 h 948226"/>
              <a:gd name="connsiteX106" fmla="*/ 4085085 w 5191175"/>
              <a:gd name="connsiteY106" fmla="*/ 115410 h 948226"/>
              <a:gd name="connsiteX107" fmla="*/ 4129473 w 5191175"/>
              <a:gd name="connsiteY107" fmla="*/ 88777 h 948226"/>
              <a:gd name="connsiteX108" fmla="*/ 4164984 w 5191175"/>
              <a:gd name="connsiteY108" fmla="*/ 97654 h 948226"/>
              <a:gd name="connsiteX109" fmla="*/ 4191617 w 5191175"/>
              <a:gd name="connsiteY109" fmla="*/ 79899 h 948226"/>
              <a:gd name="connsiteX110" fmla="*/ 4218250 w 5191175"/>
              <a:gd name="connsiteY110" fmla="*/ 71021 h 948226"/>
              <a:gd name="connsiteX111" fmla="*/ 4236005 w 5191175"/>
              <a:gd name="connsiteY111" fmla="*/ 97654 h 948226"/>
              <a:gd name="connsiteX112" fmla="*/ 4244883 w 5191175"/>
              <a:gd name="connsiteY112" fmla="*/ 142043 h 948226"/>
              <a:gd name="connsiteX113" fmla="*/ 4262638 w 5191175"/>
              <a:gd name="connsiteY113" fmla="*/ 195309 h 948226"/>
              <a:gd name="connsiteX114" fmla="*/ 4307026 w 5191175"/>
              <a:gd name="connsiteY114" fmla="*/ 186431 h 948226"/>
              <a:gd name="connsiteX115" fmla="*/ 4342537 w 5191175"/>
              <a:gd name="connsiteY115" fmla="*/ 150920 h 948226"/>
              <a:gd name="connsiteX116" fmla="*/ 4369170 w 5191175"/>
              <a:gd name="connsiteY116" fmla="*/ 133165 h 948226"/>
              <a:gd name="connsiteX117" fmla="*/ 4378048 w 5191175"/>
              <a:gd name="connsiteY117" fmla="*/ 159798 h 948226"/>
              <a:gd name="connsiteX118" fmla="*/ 4475702 w 5191175"/>
              <a:gd name="connsiteY118" fmla="*/ 142043 h 948226"/>
              <a:gd name="connsiteX119" fmla="*/ 4502335 w 5191175"/>
              <a:gd name="connsiteY119" fmla="*/ 159798 h 948226"/>
              <a:gd name="connsiteX120" fmla="*/ 4537846 w 5191175"/>
              <a:gd name="connsiteY120" fmla="*/ 133165 h 948226"/>
              <a:gd name="connsiteX121" fmla="*/ 4564479 w 5191175"/>
              <a:gd name="connsiteY121" fmla="*/ 150920 h 948226"/>
              <a:gd name="connsiteX122" fmla="*/ 4617745 w 5191175"/>
              <a:gd name="connsiteY122" fmla="*/ 115410 h 948226"/>
              <a:gd name="connsiteX123" fmla="*/ 4635500 w 5191175"/>
              <a:gd name="connsiteY123" fmla="*/ 79899 h 948226"/>
              <a:gd name="connsiteX124" fmla="*/ 4653256 w 5191175"/>
              <a:gd name="connsiteY124" fmla="*/ 62143 h 948226"/>
              <a:gd name="connsiteX125" fmla="*/ 4671011 w 5191175"/>
              <a:gd name="connsiteY125" fmla="*/ 35510 h 948226"/>
              <a:gd name="connsiteX126" fmla="*/ 4688766 w 5191175"/>
              <a:gd name="connsiteY126" fmla="*/ 79899 h 948226"/>
              <a:gd name="connsiteX127" fmla="*/ 4724277 w 5191175"/>
              <a:gd name="connsiteY127" fmla="*/ 53266 h 948226"/>
              <a:gd name="connsiteX128" fmla="*/ 4777543 w 5191175"/>
              <a:gd name="connsiteY128" fmla="*/ 17755 h 948226"/>
              <a:gd name="connsiteX129" fmla="*/ 4786421 w 5191175"/>
              <a:gd name="connsiteY129" fmla="*/ 44388 h 948226"/>
              <a:gd name="connsiteX130" fmla="*/ 4839687 w 5191175"/>
              <a:gd name="connsiteY130" fmla="*/ 35510 h 948226"/>
              <a:gd name="connsiteX131" fmla="*/ 4866320 w 5191175"/>
              <a:gd name="connsiteY131" fmla="*/ 26633 h 948226"/>
              <a:gd name="connsiteX132" fmla="*/ 4875197 w 5191175"/>
              <a:gd name="connsiteY132" fmla="*/ 62143 h 948226"/>
              <a:gd name="connsiteX133" fmla="*/ 4884075 w 5191175"/>
              <a:gd name="connsiteY133" fmla="*/ 88777 h 948226"/>
              <a:gd name="connsiteX134" fmla="*/ 4919586 w 5191175"/>
              <a:gd name="connsiteY134" fmla="*/ 97654 h 948226"/>
              <a:gd name="connsiteX135" fmla="*/ 4928463 w 5191175"/>
              <a:gd name="connsiteY135" fmla="*/ 124287 h 948226"/>
              <a:gd name="connsiteX136" fmla="*/ 4955096 w 5191175"/>
              <a:gd name="connsiteY136" fmla="*/ 133165 h 948226"/>
              <a:gd name="connsiteX137" fmla="*/ 4972852 w 5191175"/>
              <a:gd name="connsiteY137" fmla="*/ 150920 h 948226"/>
              <a:gd name="connsiteX138" fmla="*/ 4981729 w 5191175"/>
              <a:gd name="connsiteY138" fmla="*/ 177553 h 948226"/>
              <a:gd name="connsiteX139" fmla="*/ 5026118 w 5191175"/>
              <a:gd name="connsiteY139" fmla="*/ 168676 h 948226"/>
              <a:gd name="connsiteX140" fmla="*/ 5052751 w 5191175"/>
              <a:gd name="connsiteY140" fmla="*/ 159798 h 948226"/>
              <a:gd name="connsiteX141" fmla="*/ 5061628 w 5191175"/>
              <a:gd name="connsiteY141" fmla="*/ 195309 h 948226"/>
              <a:gd name="connsiteX142" fmla="*/ 5070506 w 5191175"/>
              <a:gd name="connsiteY142" fmla="*/ 239697 h 948226"/>
              <a:gd name="connsiteX143" fmla="*/ 5097139 w 5191175"/>
              <a:gd name="connsiteY143" fmla="*/ 230819 h 948226"/>
              <a:gd name="connsiteX144" fmla="*/ 5132650 w 5191175"/>
              <a:gd name="connsiteY144" fmla="*/ 204186 h 948226"/>
              <a:gd name="connsiteX145" fmla="*/ 5141527 w 5191175"/>
              <a:gd name="connsiteY145" fmla="*/ 230819 h 948226"/>
              <a:gd name="connsiteX146" fmla="*/ 5150405 w 5191175"/>
              <a:gd name="connsiteY146" fmla="*/ 346229 h 948226"/>
              <a:gd name="connsiteX147" fmla="*/ 5168160 w 5191175"/>
              <a:gd name="connsiteY147" fmla="*/ 603681 h 948226"/>
              <a:gd name="connsiteX148" fmla="*/ 5177038 w 5191175"/>
              <a:gd name="connsiteY148" fmla="*/ 630314 h 948226"/>
              <a:gd name="connsiteX149" fmla="*/ 5177038 w 5191175"/>
              <a:gd name="connsiteY149" fmla="*/ 843378 h 948226"/>
              <a:gd name="connsiteX150" fmla="*/ 5106017 w 5191175"/>
              <a:gd name="connsiteY150" fmla="*/ 861134 h 948226"/>
              <a:gd name="connsiteX151" fmla="*/ 5070506 w 5191175"/>
              <a:gd name="connsiteY151" fmla="*/ 870011 h 948226"/>
              <a:gd name="connsiteX152" fmla="*/ 4786421 w 5191175"/>
              <a:gd name="connsiteY152" fmla="*/ 887767 h 948226"/>
              <a:gd name="connsiteX153" fmla="*/ 4333659 w 5191175"/>
              <a:gd name="connsiteY153" fmla="*/ 914400 h 948226"/>
              <a:gd name="connsiteX154" fmla="*/ 4147228 w 5191175"/>
              <a:gd name="connsiteY154" fmla="*/ 923277 h 948226"/>
              <a:gd name="connsiteX155" fmla="*/ 3951920 w 5191175"/>
              <a:gd name="connsiteY155" fmla="*/ 941033 h 948226"/>
              <a:gd name="connsiteX156" fmla="*/ 3499158 w 5191175"/>
              <a:gd name="connsiteY156" fmla="*/ 932155 h 948226"/>
              <a:gd name="connsiteX157" fmla="*/ 3392626 w 5191175"/>
              <a:gd name="connsiteY157" fmla="*/ 923277 h 948226"/>
              <a:gd name="connsiteX158" fmla="*/ 3250584 w 5191175"/>
              <a:gd name="connsiteY158" fmla="*/ 914400 h 948226"/>
              <a:gd name="connsiteX159" fmla="*/ 3002009 w 5191175"/>
              <a:gd name="connsiteY159" fmla="*/ 896644 h 948226"/>
              <a:gd name="connsiteX160" fmla="*/ 1386273 w 5191175"/>
              <a:gd name="connsiteY160" fmla="*/ 896644 h 948226"/>
              <a:gd name="connsiteX161" fmla="*/ 1199842 w 5191175"/>
              <a:gd name="connsiteY161" fmla="*/ 870011 h 948226"/>
              <a:gd name="connsiteX162" fmla="*/ 1119943 w 5191175"/>
              <a:gd name="connsiteY162" fmla="*/ 861134 h 948226"/>
              <a:gd name="connsiteX163" fmla="*/ 951267 w 5191175"/>
              <a:gd name="connsiteY163" fmla="*/ 843378 h 948226"/>
              <a:gd name="connsiteX164" fmla="*/ 640549 w 5191175"/>
              <a:gd name="connsiteY164" fmla="*/ 861134 h 948226"/>
              <a:gd name="connsiteX165" fmla="*/ 613916 w 5191175"/>
              <a:gd name="connsiteY165" fmla="*/ 870011 h 948226"/>
              <a:gd name="connsiteX166" fmla="*/ 525139 w 5191175"/>
              <a:gd name="connsiteY166" fmla="*/ 878889 h 948226"/>
              <a:gd name="connsiteX167" fmla="*/ 418607 w 5191175"/>
              <a:gd name="connsiteY167" fmla="*/ 896644 h 948226"/>
              <a:gd name="connsiteX168" fmla="*/ 391974 w 5191175"/>
              <a:gd name="connsiteY168" fmla="*/ 905522 h 948226"/>
              <a:gd name="connsiteX169" fmla="*/ 356463 w 5191175"/>
              <a:gd name="connsiteY169" fmla="*/ 914400 h 948226"/>
              <a:gd name="connsiteX170" fmla="*/ 329830 w 5191175"/>
              <a:gd name="connsiteY170" fmla="*/ 923277 h 948226"/>
              <a:gd name="connsiteX171" fmla="*/ 223298 w 5191175"/>
              <a:gd name="connsiteY171" fmla="*/ 941033 h 948226"/>
              <a:gd name="connsiteX172" fmla="*/ 10234 w 5191175"/>
              <a:gd name="connsiteY172" fmla="*/ 825623 h 948226"/>
              <a:gd name="connsiteX173" fmla="*/ 19112 w 5191175"/>
              <a:gd name="connsiteY173" fmla="*/ 790112 h 948226"/>
              <a:gd name="connsiteX174" fmla="*/ 27990 w 5191175"/>
              <a:gd name="connsiteY174" fmla="*/ 88777 h 948226"/>
              <a:gd name="connsiteX175" fmla="*/ 54623 w 5191175"/>
              <a:gd name="connsiteY175" fmla="*/ 97654 h 948226"/>
              <a:gd name="connsiteX176" fmla="*/ 116766 w 5191175"/>
              <a:gd name="connsiteY176" fmla="*/ 106532 h 948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5191175" h="948226">
                <a:moveTo>
                  <a:pt x="116766" y="106532"/>
                </a:moveTo>
                <a:cubicBezTo>
                  <a:pt x="131562" y="115410"/>
                  <a:pt x="129042" y="141349"/>
                  <a:pt x="143399" y="150920"/>
                </a:cubicBezTo>
                <a:cubicBezTo>
                  <a:pt x="157229" y="160140"/>
                  <a:pt x="181970" y="130105"/>
                  <a:pt x="187788" y="124287"/>
                </a:cubicBezTo>
                <a:cubicBezTo>
                  <a:pt x="208502" y="186431"/>
                  <a:pt x="187788" y="183471"/>
                  <a:pt x="232176" y="168676"/>
                </a:cubicBezTo>
                <a:cubicBezTo>
                  <a:pt x="238094" y="162757"/>
                  <a:pt x="244909" y="157616"/>
                  <a:pt x="249931" y="150920"/>
                </a:cubicBezTo>
                <a:cubicBezTo>
                  <a:pt x="262735" y="133848"/>
                  <a:pt x="285442" y="97654"/>
                  <a:pt x="285442" y="97654"/>
                </a:cubicBezTo>
                <a:cubicBezTo>
                  <a:pt x="291360" y="106532"/>
                  <a:pt x="298425" y="114744"/>
                  <a:pt x="303197" y="124287"/>
                </a:cubicBezTo>
                <a:cubicBezTo>
                  <a:pt x="307382" y="132657"/>
                  <a:pt x="302717" y="150920"/>
                  <a:pt x="312075" y="150920"/>
                </a:cubicBezTo>
                <a:cubicBezTo>
                  <a:pt x="324630" y="150920"/>
                  <a:pt x="327051" y="128950"/>
                  <a:pt x="338708" y="124287"/>
                </a:cubicBezTo>
                <a:cubicBezTo>
                  <a:pt x="358136" y="116516"/>
                  <a:pt x="380137" y="118369"/>
                  <a:pt x="400852" y="115410"/>
                </a:cubicBezTo>
                <a:cubicBezTo>
                  <a:pt x="406770" y="109491"/>
                  <a:pt x="410288" y="98578"/>
                  <a:pt x="418607" y="97654"/>
                </a:cubicBezTo>
                <a:cubicBezTo>
                  <a:pt x="457807" y="93298"/>
                  <a:pt x="490810" y="110555"/>
                  <a:pt x="525139" y="124287"/>
                </a:cubicBezTo>
                <a:cubicBezTo>
                  <a:pt x="551772" y="121328"/>
                  <a:pt x="578927" y="121436"/>
                  <a:pt x="605038" y="115410"/>
                </a:cubicBezTo>
                <a:cubicBezTo>
                  <a:pt x="617933" y="112434"/>
                  <a:pt x="628501" y="103130"/>
                  <a:pt x="640549" y="97654"/>
                </a:cubicBezTo>
                <a:cubicBezTo>
                  <a:pt x="661065" y="88328"/>
                  <a:pt x="681978" y="79899"/>
                  <a:pt x="702692" y="71021"/>
                </a:cubicBezTo>
                <a:cubicBezTo>
                  <a:pt x="719207" y="87536"/>
                  <a:pt x="724682" y="95332"/>
                  <a:pt x="747081" y="106532"/>
                </a:cubicBezTo>
                <a:cubicBezTo>
                  <a:pt x="755451" y="110717"/>
                  <a:pt x="764836" y="112451"/>
                  <a:pt x="773714" y="115410"/>
                </a:cubicBezTo>
                <a:cubicBezTo>
                  <a:pt x="809225" y="112451"/>
                  <a:pt x="845304" y="113520"/>
                  <a:pt x="880246" y="106532"/>
                </a:cubicBezTo>
                <a:cubicBezTo>
                  <a:pt x="890708" y="104440"/>
                  <a:pt x="896889" y="92523"/>
                  <a:pt x="906879" y="88777"/>
                </a:cubicBezTo>
                <a:cubicBezTo>
                  <a:pt x="921007" y="83479"/>
                  <a:pt x="936471" y="82858"/>
                  <a:pt x="951267" y="79899"/>
                </a:cubicBezTo>
                <a:cubicBezTo>
                  <a:pt x="954226" y="88777"/>
                  <a:pt x="957574" y="97534"/>
                  <a:pt x="960145" y="106532"/>
                </a:cubicBezTo>
                <a:cubicBezTo>
                  <a:pt x="963497" y="118264"/>
                  <a:pt x="958560" y="135765"/>
                  <a:pt x="969023" y="142043"/>
                </a:cubicBezTo>
                <a:cubicBezTo>
                  <a:pt x="979485" y="148320"/>
                  <a:pt x="992696" y="136124"/>
                  <a:pt x="1004533" y="133165"/>
                </a:cubicBezTo>
                <a:cubicBezTo>
                  <a:pt x="1060190" y="77509"/>
                  <a:pt x="1041151" y="69349"/>
                  <a:pt x="1066677" y="133165"/>
                </a:cubicBezTo>
                <a:cubicBezTo>
                  <a:pt x="1072595" y="213064"/>
                  <a:pt x="1068200" y="294406"/>
                  <a:pt x="1084432" y="372862"/>
                </a:cubicBezTo>
                <a:cubicBezTo>
                  <a:pt x="1087113" y="385822"/>
                  <a:pt x="1106790" y="389155"/>
                  <a:pt x="1119943" y="390617"/>
                </a:cubicBezTo>
                <a:cubicBezTo>
                  <a:pt x="1134940" y="392283"/>
                  <a:pt x="1149535" y="384699"/>
                  <a:pt x="1164331" y="381740"/>
                </a:cubicBezTo>
                <a:cubicBezTo>
                  <a:pt x="1246304" y="327090"/>
                  <a:pt x="1145470" y="381740"/>
                  <a:pt x="1208720" y="381740"/>
                </a:cubicBezTo>
                <a:cubicBezTo>
                  <a:pt x="1217090" y="381740"/>
                  <a:pt x="1221117" y="370414"/>
                  <a:pt x="1226475" y="363984"/>
                </a:cubicBezTo>
                <a:cubicBezTo>
                  <a:pt x="1235947" y="352617"/>
                  <a:pt x="1245266" y="341021"/>
                  <a:pt x="1253108" y="328474"/>
                </a:cubicBezTo>
                <a:cubicBezTo>
                  <a:pt x="1260122" y="317252"/>
                  <a:pt x="1261505" y="302321"/>
                  <a:pt x="1270863" y="292963"/>
                </a:cubicBezTo>
                <a:cubicBezTo>
                  <a:pt x="1280221" y="283605"/>
                  <a:pt x="1294537" y="281126"/>
                  <a:pt x="1306374" y="275208"/>
                </a:cubicBezTo>
                <a:cubicBezTo>
                  <a:pt x="1339153" y="231502"/>
                  <a:pt x="1323902" y="244932"/>
                  <a:pt x="1368518" y="213064"/>
                </a:cubicBezTo>
                <a:cubicBezTo>
                  <a:pt x="1377200" y="206862"/>
                  <a:pt x="1385401" y="199642"/>
                  <a:pt x="1395151" y="195309"/>
                </a:cubicBezTo>
                <a:cubicBezTo>
                  <a:pt x="1412254" y="187708"/>
                  <a:pt x="1448417" y="177553"/>
                  <a:pt x="1448417" y="177553"/>
                </a:cubicBezTo>
                <a:cubicBezTo>
                  <a:pt x="1460254" y="180512"/>
                  <a:pt x="1472156" y="189641"/>
                  <a:pt x="1483927" y="186431"/>
                </a:cubicBezTo>
                <a:cubicBezTo>
                  <a:pt x="1511984" y="178779"/>
                  <a:pt x="1556092" y="143405"/>
                  <a:pt x="1581582" y="124287"/>
                </a:cubicBezTo>
                <a:cubicBezTo>
                  <a:pt x="1587500" y="130206"/>
                  <a:pt x="1594694" y="135079"/>
                  <a:pt x="1599337" y="142043"/>
                </a:cubicBezTo>
                <a:cubicBezTo>
                  <a:pt x="1606678" y="153054"/>
                  <a:pt x="1607734" y="168195"/>
                  <a:pt x="1617092" y="177553"/>
                </a:cubicBezTo>
                <a:cubicBezTo>
                  <a:pt x="1623709" y="184170"/>
                  <a:pt x="1634847" y="183472"/>
                  <a:pt x="1643725" y="186431"/>
                </a:cubicBezTo>
                <a:cubicBezTo>
                  <a:pt x="1652603" y="183472"/>
                  <a:pt x="1662334" y="182368"/>
                  <a:pt x="1670358" y="177553"/>
                </a:cubicBezTo>
                <a:cubicBezTo>
                  <a:pt x="1683187" y="169856"/>
                  <a:pt x="1710297" y="130220"/>
                  <a:pt x="1714747" y="124287"/>
                </a:cubicBezTo>
                <a:cubicBezTo>
                  <a:pt x="1717706" y="115409"/>
                  <a:pt x="1718809" y="105678"/>
                  <a:pt x="1723624" y="97654"/>
                </a:cubicBezTo>
                <a:cubicBezTo>
                  <a:pt x="1727930" y="90477"/>
                  <a:pt x="1734416" y="75256"/>
                  <a:pt x="1741380" y="79899"/>
                </a:cubicBezTo>
                <a:cubicBezTo>
                  <a:pt x="1751532" y="86667"/>
                  <a:pt x="1747700" y="103480"/>
                  <a:pt x="1750257" y="115410"/>
                </a:cubicBezTo>
                <a:cubicBezTo>
                  <a:pt x="1756580" y="144918"/>
                  <a:pt x="1761690" y="174678"/>
                  <a:pt x="1768013" y="204186"/>
                </a:cubicBezTo>
                <a:cubicBezTo>
                  <a:pt x="1770570" y="216116"/>
                  <a:pt x="1769268" y="230169"/>
                  <a:pt x="1776890" y="239697"/>
                </a:cubicBezTo>
                <a:cubicBezTo>
                  <a:pt x="1782736" y="247005"/>
                  <a:pt x="1794646" y="245616"/>
                  <a:pt x="1803524" y="248575"/>
                </a:cubicBezTo>
                <a:cubicBezTo>
                  <a:pt x="1818320" y="230820"/>
                  <a:pt x="1835092" y="214540"/>
                  <a:pt x="1847912" y="195309"/>
                </a:cubicBezTo>
                <a:cubicBezTo>
                  <a:pt x="1853103" y="187523"/>
                  <a:pt x="1853104" y="177277"/>
                  <a:pt x="1856790" y="168676"/>
                </a:cubicBezTo>
                <a:cubicBezTo>
                  <a:pt x="1889700" y="91885"/>
                  <a:pt x="1862603" y="168991"/>
                  <a:pt x="1883423" y="106532"/>
                </a:cubicBezTo>
                <a:cubicBezTo>
                  <a:pt x="1889904" y="110852"/>
                  <a:pt x="1924438" y="137249"/>
                  <a:pt x="1936689" y="133165"/>
                </a:cubicBezTo>
                <a:cubicBezTo>
                  <a:pt x="2032492" y="101231"/>
                  <a:pt x="1889046" y="107870"/>
                  <a:pt x="1998832" y="88777"/>
                </a:cubicBezTo>
                <a:cubicBezTo>
                  <a:pt x="2054532" y="79090"/>
                  <a:pt x="2111283" y="76940"/>
                  <a:pt x="2167508" y="71021"/>
                </a:cubicBezTo>
                <a:cubicBezTo>
                  <a:pt x="2176386" y="62143"/>
                  <a:pt x="2181757" y="46452"/>
                  <a:pt x="2194141" y="44388"/>
                </a:cubicBezTo>
                <a:cubicBezTo>
                  <a:pt x="2223923" y="39424"/>
                  <a:pt x="2221468" y="76501"/>
                  <a:pt x="2229652" y="88777"/>
                </a:cubicBezTo>
                <a:cubicBezTo>
                  <a:pt x="2248652" y="117277"/>
                  <a:pt x="2254995" y="114980"/>
                  <a:pt x="2282918" y="124287"/>
                </a:cubicBezTo>
                <a:cubicBezTo>
                  <a:pt x="2306592" y="118369"/>
                  <a:pt x="2330118" y="101238"/>
                  <a:pt x="2353939" y="106532"/>
                </a:cubicBezTo>
                <a:cubicBezTo>
                  <a:pt x="2365850" y="109179"/>
                  <a:pt x="2360962" y="129984"/>
                  <a:pt x="2362817" y="142043"/>
                </a:cubicBezTo>
                <a:cubicBezTo>
                  <a:pt x="2366892" y="168528"/>
                  <a:pt x="2368735" y="195309"/>
                  <a:pt x="2371694" y="221942"/>
                </a:cubicBezTo>
                <a:cubicBezTo>
                  <a:pt x="2377613" y="210105"/>
                  <a:pt x="2382884" y="197922"/>
                  <a:pt x="2389450" y="186431"/>
                </a:cubicBezTo>
                <a:cubicBezTo>
                  <a:pt x="2414923" y="141853"/>
                  <a:pt x="2401965" y="177941"/>
                  <a:pt x="2424960" y="124287"/>
                </a:cubicBezTo>
                <a:cubicBezTo>
                  <a:pt x="2428646" y="115686"/>
                  <a:pt x="2430552" y="106416"/>
                  <a:pt x="2433838" y="97654"/>
                </a:cubicBezTo>
                <a:cubicBezTo>
                  <a:pt x="2439433" y="82733"/>
                  <a:pt x="2445675" y="68062"/>
                  <a:pt x="2451593" y="53266"/>
                </a:cubicBezTo>
                <a:cubicBezTo>
                  <a:pt x="2478287" y="62163"/>
                  <a:pt x="2481911" y="60776"/>
                  <a:pt x="2504859" y="79899"/>
                </a:cubicBezTo>
                <a:cubicBezTo>
                  <a:pt x="2514504" y="87937"/>
                  <a:pt x="2519835" y="101869"/>
                  <a:pt x="2531492" y="106532"/>
                </a:cubicBezTo>
                <a:cubicBezTo>
                  <a:pt x="2550920" y="114303"/>
                  <a:pt x="2572921" y="112451"/>
                  <a:pt x="2593636" y="115410"/>
                </a:cubicBezTo>
                <a:cubicBezTo>
                  <a:pt x="2596595" y="127247"/>
                  <a:pt x="2590479" y="148914"/>
                  <a:pt x="2602514" y="150920"/>
                </a:cubicBezTo>
                <a:cubicBezTo>
                  <a:pt x="2836951" y="189993"/>
                  <a:pt x="2696076" y="103805"/>
                  <a:pt x="2780067" y="159798"/>
                </a:cubicBezTo>
                <a:cubicBezTo>
                  <a:pt x="2788945" y="156839"/>
                  <a:pt x="2797342" y="150920"/>
                  <a:pt x="2806700" y="150920"/>
                </a:cubicBezTo>
                <a:cubicBezTo>
                  <a:pt x="2835287" y="150920"/>
                  <a:pt x="2837456" y="165982"/>
                  <a:pt x="2851089" y="186431"/>
                </a:cubicBezTo>
                <a:cubicBezTo>
                  <a:pt x="2856496" y="202654"/>
                  <a:pt x="2860442" y="239460"/>
                  <a:pt x="2895477" y="221942"/>
                </a:cubicBezTo>
                <a:cubicBezTo>
                  <a:pt x="2907314" y="216024"/>
                  <a:pt x="2905891" y="197442"/>
                  <a:pt x="2913232" y="186431"/>
                </a:cubicBezTo>
                <a:cubicBezTo>
                  <a:pt x="2929647" y="161809"/>
                  <a:pt x="2948743" y="139084"/>
                  <a:pt x="2966498" y="115410"/>
                </a:cubicBezTo>
                <a:cubicBezTo>
                  <a:pt x="2969457" y="103573"/>
                  <a:pt x="2969322" y="90493"/>
                  <a:pt x="2975376" y="79899"/>
                </a:cubicBezTo>
                <a:cubicBezTo>
                  <a:pt x="2981605" y="68998"/>
                  <a:pt x="2993972" y="62911"/>
                  <a:pt x="3002009" y="53266"/>
                </a:cubicBezTo>
                <a:cubicBezTo>
                  <a:pt x="3063808" y="-20893"/>
                  <a:pt x="2968588" y="77809"/>
                  <a:pt x="3046397" y="0"/>
                </a:cubicBezTo>
                <a:cubicBezTo>
                  <a:pt x="3055215" y="35268"/>
                  <a:pt x="3059800" y="49595"/>
                  <a:pt x="3064153" y="88777"/>
                </a:cubicBezTo>
                <a:cubicBezTo>
                  <a:pt x="3068088" y="124193"/>
                  <a:pt x="3070071" y="159798"/>
                  <a:pt x="3073030" y="195309"/>
                </a:cubicBezTo>
                <a:cubicBezTo>
                  <a:pt x="3081908" y="189390"/>
                  <a:pt x="3091688" y="184642"/>
                  <a:pt x="3099663" y="177553"/>
                </a:cubicBezTo>
                <a:cubicBezTo>
                  <a:pt x="3149417" y="133327"/>
                  <a:pt x="3143699" y="138132"/>
                  <a:pt x="3170685" y="97654"/>
                </a:cubicBezTo>
                <a:cubicBezTo>
                  <a:pt x="3173644" y="106532"/>
                  <a:pt x="3174747" y="116263"/>
                  <a:pt x="3179562" y="124287"/>
                </a:cubicBezTo>
                <a:cubicBezTo>
                  <a:pt x="3193983" y="148322"/>
                  <a:pt x="3206635" y="143436"/>
                  <a:pt x="3232828" y="150920"/>
                </a:cubicBezTo>
                <a:cubicBezTo>
                  <a:pt x="3241826" y="153491"/>
                  <a:pt x="3250583" y="156839"/>
                  <a:pt x="3259461" y="159798"/>
                </a:cubicBezTo>
                <a:cubicBezTo>
                  <a:pt x="3271298" y="153880"/>
                  <a:pt x="3283482" y="148609"/>
                  <a:pt x="3294972" y="142043"/>
                </a:cubicBezTo>
                <a:cubicBezTo>
                  <a:pt x="3304236" y="136749"/>
                  <a:pt x="3311346" y="121356"/>
                  <a:pt x="3321605" y="124287"/>
                </a:cubicBezTo>
                <a:cubicBezTo>
                  <a:pt x="3337701" y="128886"/>
                  <a:pt x="3357116" y="159798"/>
                  <a:pt x="3357116" y="159798"/>
                </a:cubicBezTo>
                <a:cubicBezTo>
                  <a:pt x="3365994" y="153880"/>
                  <a:pt x="3375552" y="148873"/>
                  <a:pt x="3383749" y="142043"/>
                </a:cubicBezTo>
                <a:cubicBezTo>
                  <a:pt x="3393394" y="134006"/>
                  <a:pt x="3398071" y="112948"/>
                  <a:pt x="3410382" y="115410"/>
                </a:cubicBezTo>
                <a:cubicBezTo>
                  <a:pt x="3422598" y="117853"/>
                  <a:pt x="3435065" y="178630"/>
                  <a:pt x="3437015" y="186431"/>
                </a:cubicBezTo>
                <a:cubicBezTo>
                  <a:pt x="3469916" y="175464"/>
                  <a:pt x="3468445" y="179073"/>
                  <a:pt x="3499158" y="150920"/>
                </a:cubicBezTo>
                <a:cubicBezTo>
                  <a:pt x="3523838" y="128297"/>
                  <a:pt x="3570180" y="79899"/>
                  <a:pt x="3570180" y="79899"/>
                </a:cubicBezTo>
                <a:cubicBezTo>
                  <a:pt x="3572991" y="91144"/>
                  <a:pt x="3575983" y="128999"/>
                  <a:pt x="3596813" y="133165"/>
                </a:cubicBezTo>
                <a:cubicBezTo>
                  <a:pt x="3605989" y="135000"/>
                  <a:pt x="3614568" y="127246"/>
                  <a:pt x="3623446" y="124287"/>
                </a:cubicBezTo>
                <a:cubicBezTo>
                  <a:pt x="3638693" y="112852"/>
                  <a:pt x="3667413" y="90286"/>
                  <a:pt x="3685590" y="79899"/>
                </a:cubicBezTo>
                <a:cubicBezTo>
                  <a:pt x="3697080" y="73333"/>
                  <a:pt x="3709263" y="68062"/>
                  <a:pt x="3721100" y="62143"/>
                </a:cubicBezTo>
                <a:cubicBezTo>
                  <a:pt x="3727019" y="68062"/>
                  <a:pt x="3731369" y="76156"/>
                  <a:pt x="3738856" y="79899"/>
                </a:cubicBezTo>
                <a:cubicBezTo>
                  <a:pt x="3774050" y="97497"/>
                  <a:pt x="3808137" y="84555"/>
                  <a:pt x="3845388" y="79899"/>
                </a:cubicBezTo>
                <a:cubicBezTo>
                  <a:pt x="3857225" y="73980"/>
                  <a:pt x="3868734" y="67356"/>
                  <a:pt x="3880898" y="62143"/>
                </a:cubicBezTo>
                <a:cubicBezTo>
                  <a:pt x="3889499" y="58457"/>
                  <a:pt x="3899507" y="48451"/>
                  <a:pt x="3907531" y="53266"/>
                </a:cubicBezTo>
                <a:cubicBezTo>
                  <a:pt x="3918879" y="60075"/>
                  <a:pt x="3915929" y="79419"/>
                  <a:pt x="3925287" y="88777"/>
                </a:cubicBezTo>
                <a:cubicBezTo>
                  <a:pt x="3931904" y="95394"/>
                  <a:pt x="3943042" y="94695"/>
                  <a:pt x="3951920" y="97654"/>
                </a:cubicBezTo>
                <a:cubicBezTo>
                  <a:pt x="3969675" y="94695"/>
                  <a:pt x="3987945" y="93949"/>
                  <a:pt x="4005186" y="88777"/>
                </a:cubicBezTo>
                <a:cubicBezTo>
                  <a:pt x="4017862" y="84974"/>
                  <a:pt x="4027642" y="68846"/>
                  <a:pt x="4040696" y="71021"/>
                </a:cubicBezTo>
                <a:cubicBezTo>
                  <a:pt x="4051221" y="72775"/>
                  <a:pt x="4052533" y="88776"/>
                  <a:pt x="4058452" y="97654"/>
                </a:cubicBezTo>
                <a:cubicBezTo>
                  <a:pt x="4061411" y="112450"/>
                  <a:pt x="4054774" y="133673"/>
                  <a:pt x="4067329" y="142043"/>
                </a:cubicBezTo>
                <a:cubicBezTo>
                  <a:pt x="4076207" y="147962"/>
                  <a:pt x="4078420" y="123742"/>
                  <a:pt x="4085085" y="115410"/>
                </a:cubicBezTo>
                <a:cubicBezTo>
                  <a:pt x="4102811" y="93252"/>
                  <a:pt x="4102329" y="97824"/>
                  <a:pt x="4129473" y="88777"/>
                </a:cubicBezTo>
                <a:cubicBezTo>
                  <a:pt x="4141310" y="91736"/>
                  <a:pt x="4152905" y="99380"/>
                  <a:pt x="4164984" y="97654"/>
                </a:cubicBezTo>
                <a:cubicBezTo>
                  <a:pt x="4175546" y="96145"/>
                  <a:pt x="4182074" y="84671"/>
                  <a:pt x="4191617" y="79899"/>
                </a:cubicBezTo>
                <a:cubicBezTo>
                  <a:pt x="4199987" y="75714"/>
                  <a:pt x="4209372" y="73980"/>
                  <a:pt x="4218250" y="71021"/>
                </a:cubicBezTo>
                <a:cubicBezTo>
                  <a:pt x="4224168" y="79899"/>
                  <a:pt x="4232259" y="87664"/>
                  <a:pt x="4236005" y="97654"/>
                </a:cubicBezTo>
                <a:cubicBezTo>
                  <a:pt x="4241303" y="111783"/>
                  <a:pt x="4240913" y="127485"/>
                  <a:pt x="4244883" y="142043"/>
                </a:cubicBezTo>
                <a:cubicBezTo>
                  <a:pt x="4249807" y="160099"/>
                  <a:pt x="4256720" y="177554"/>
                  <a:pt x="4262638" y="195309"/>
                </a:cubicBezTo>
                <a:cubicBezTo>
                  <a:pt x="4277434" y="192350"/>
                  <a:pt x="4293836" y="193759"/>
                  <a:pt x="4307026" y="186431"/>
                </a:cubicBezTo>
                <a:cubicBezTo>
                  <a:pt x="4321659" y="178301"/>
                  <a:pt x="4328608" y="160206"/>
                  <a:pt x="4342537" y="150920"/>
                </a:cubicBezTo>
                <a:lnTo>
                  <a:pt x="4369170" y="133165"/>
                </a:lnTo>
                <a:cubicBezTo>
                  <a:pt x="4372129" y="142043"/>
                  <a:pt x="4368913" y="157768"/>
                  <a:pt x="4378048" y="159798"/>
                </a:cubicBezTo>
                <a:cubicBezTo>
                  <a:pt x="4408160" y="166489"/>
                  <a:pt x="4446123" y="151902"/>
                  <a:pt x="4475702" y="142043"/>
                </a:cubicBezTo>
                <a:cubicBezTo>
                  <a:pt x="4525778" y="91964"/>
                  <a:pt x="4456887" y="150708"/>
                  <a:pt x="4502335" y="159798"/>
                </a:cubicBezTo>
                <a:cubicBezTo>
                  <a:pt x="4516844" y="162700"/>
                  <a:pt x="4526009" y="142043"/>
                  <a:pt x="4537846" y="133165"/>
                </a:cubicBezTo>
                <a:cubicBezTo>
                  <a:pt x="4546724" y="139083"/>
                  <a:pt x="4554063" y="153235"/>
                  <a:pt x="4564479" y="150920"/>
                </a:cubicBezTo>
                <a:cubicBezTo>
                  <a:pt x="4585310" y="146291"/>
                  <a:pt x="4617745" y="115410"/>
                  <a:pt x="4617745" y="115410"/>
                </a:cubicBezTo>
                <a:cubicBezTo>
                  <a:pt x="4623663" y="103573"/>
                  <a:pt x="4628159" y="90910"/>
                  <a:pt x="4635500" y="79899"/>
                </a:cubicBezTo>
                <a:cubicBezTo>
                  <a:pt x="4640143" y="72935"/>
                  <a:pt x="4648027" y="68679"/>
                  <a:pt x="4653256" y="62143"/>
                </a:cubicBezTo>
                <a:cubicBezTo>
                  <a:pt x="4659921" y="53811"/>
                  <a:pt x="4665093" y="44388"/>
                  <a:pt x="4671011" y="35510"/>
                </a:cubicBezTo>
                <a:cubicBezTo>
                  <a:pt x="4676929" y="50306"/>
                  <a:pt x="4673648" y="74859"/>
                  <a:pt x="4688766" y="79899"/>
                </a:cubicBezTo>
                <a:cubicBezTo>
                  <a:pt x="4702803" y="84578"/>
                  <a:pt x="4713043" y="62895"/>
                  <a:pt x="4724277" y="53266"/>
                </a:cubicBezTo>
                <a:cubicBezTo>
                  <a:pt x="4766596" y="16993"/>
                  <a:pt x="4732240" y="32857"/>
                  <a:pt x="4777543" y="17755"/>
                </a:cubicBezTo>
                <a:cubicBezTo>
                  <a:pt x="4780502" y="26633"/>
                  <a:pt x="4780575" y="37081"/>
                  <a:pt x="4786421" y="44388"/>
                </a:cubicBezTo>
                <a:cubicBezTo>
                  <a:pt x="4817267" y="82945"/>
                  <a:pt x="4812844" y="53405"/>
                  <a:pt x="4839687" y="35510"/>
                </a:cubicBezTo>
                <a:cubicBezTo>
                  <a:pt x="4847473" y="30319"/>
                  <a:pt x="4857442" y="29592"/>
                  <a:pt x="4866320" y="26633"/>
                </a:cubicBezTo>
                <a:cubicBezTo>
                  <a:pt x="4869279" y="38470"/>
                  <a:pt x="4871845" y="50412"/>
                  <a:pt x="4875197" y="62143"/>
                </a:cubicBezTo>
                <a:cubicBezTo>
                  <a:pt x="4877768" y="71141"/>
                  <a:pt x="4876767" y="82931"/>
                  <a:pt x="4884075" y="88777"/>
                </a:cubicBezTo>
                <a:cubicBezTo>
                  <a:pt x="4893603" y="96399"/>
                  <a:pt x="4907749" y="94695"/>
                  <a:pt x="4919586" y="97654"/>
                </a:cubicBezTo>
                <a:cubicBezTo>
                  <a:pt x="4922545" y="106532"/>
                  <a:pt x="4921846" y="117670"/>
                  <a:pt x="4928463" y="124287"/>
                </a:cubicBezTo>
                <a:cubicBezTo>
                  <a:pt x="4935080" y="130904"/>
                  <a:pt x="4947072" y="128350"/>
                  <a:pt x="4955096" y="133165"/>
                </a:cubicBezTo>
                <a:cubicBezTo>
                  <a:pt x="4962273" y="137471"/>
                  <a:pt x="4966933" y="145002"/>
                  <a:pt x="4972852" y="150920"/>
                </a:cubicBezTo>
                <a:cubicBezTo>
                  <a:pt x="4975811" y="159798"/>
                  <a:pt x="4975112" y="170936"/>
                  <a:pt x="4981729" y="177553"/>
                </a:cubicBezTo>
                <a:cubicBezTo>
                  <a:pt x="5008708" y="204533"/>
                  <a:pt x="5008537" y="179224"/>
                  <a:pt x="5026118" y="168676"/>
                </a:cubicBezTo>
                <a:cubicBezTo>
                  <a:pt x="5034142" y="163861"/>
                  <a:pt x="5043873" y="162757"/>
                  <a:pt x="5052751" y="159798"/>
                </a:cubicBezTo>
                <a:cubicBezTo>
                  <a:pt x="5055710" y="171635"/>
                  <a:pt x="5058981" y="183398"/>
                  <a:pt x="5061628" y="195309"/>
                </a:cubicBezTo>
                <a:cubicBezTo>
                  <a:pt x="5064901" y="210039"/>
                  <a:pt x="5059836" y="229028"/>
                  <a:pt x="5070506" y="239697"/>
                </a:cubicBezTo>
                <a:cubicBezTo>
                  <a:pt x="5077123" y="246314"/>
                  <a:pt x="5088261" y="233778"/>
                  <a:pt x="5097139" y="230819"/>
                </a:cubicBezTo>
                <a:cubicBezTo>
                  <a:pt x="5108976" y="221941"/>
                  <a:pt x="5117854" y="204186"/>
                  <a:pt x="5132650" y="204186"/>
                </a:cubicBezTo>
                <a:cubicBezTo>
                  <a:pt x="5142008" y="204186"/>
                  <a:pt x="5140366" y="221533"/>
                  <a:pt x="5141527" y="230819"/>
                </a:cubicBezTo>
                <a:cubicBezTo>
                  <a:pt x="5146313" y="269105"/>
                  <a:pt x="5148265" y="307705"/>
                  <a:pt x="5150405" y="346229"/>
                </a:cubicBezTo>
                <a:cubicBezTo>
                  <a:pt x="5155198" y="432493"/>
                  <a:pt x="5149370" y="519124"/>
                  <a:pt x="5168160" y="603681"/>
                </a:cubicBezTo>
                <a:cubicBezTo>
                  <a:pt x="5170190" y="612816"/>
                  <a:pt x="5174079" y="621436"/>
                  <a:pt x="5177038" y="630314"/>
                </a:cubicBezTo>
                <a:cubicBezTo>
                  <a:pt x="5186185" y="694342"/>
                  <a:pt x="5203660" y="787175"/>
                  <a:pt x="5177038" y="843378"/>
                </a:cubicBezTo>
                <a:cubicBezTo>
                  <a:pt x="5166592" y="865431"/>
                  <a:pt x="5129691" y="855216"/>
                  <a:pt x="5106017" y="861134"/>
                </a:cubicBezTo>
                <a:cubicBezTo>
                  <a:pt x="5094180" y="864093"/>
                  <a:pt x="5082470" y="867618"/>
                  <a:pt x="5070506" y="870011"/>
                </a:cubicBezTo>
                <a:cubicBezTo>
                  <a:pt x="4947717" y="894570"/>
                  <a:pt x="5041197" y="878331"/>
                  <a:pt x="4786421" y="887767"/>
                </a:cubicBezTo>
                <a:cubicBezTo>
                  <a:pt x="4582857" y="910384"/>
                  <a:pt x="4733278" y="895371"/>
                  <a:pt x="4333659" y="914400"/>
                </a:cubicBezTo>
                <a:cubicBezTo>
                  <a:pt x="4271515" y="917359"/>
                  <a:pt x="4209187" y="917644"/>
                  <a:pt x="4147228" y="923277"/>
                </a:cubicBezTo>
                <a:lnTo>
                  <a:pt x="3951920" y="941033"/>
                </a:lnTo>
                <a:lnTo>
                  <a:pt x="3499158" y="932155"/>
                </a:lnTo>
                <a:cubicBezTo>
                  <a:pt x="3463542" y="931024"/>
                  <a:pt x="3428169" y="925816"/>
                  <a:pt x="3392626" y="923277"/>
                </a:cubicBezTo>
                <a:lnTo>
                  <a:pt x="3250584" y="914400"/>
                </a:lnTo>
                <a:cubicBezTo>
                  <a:pt x="2955459" y="891698"/>
                  <a:pt x="3466431" y="922446"/>
                  <a:pt x="3002009" y="896644"/>
                </a:cubicBezTo>
                <a:cubicBezTo>
                  <a:pt x="2575319" y="900787"/>
                  <a:pt x="1839000" y="914753"/>
                  <a:pt x="1386273" y="896644"/>
                </a:cubicBezTo>
                <a:cubicBezTo>
                  <a:pt x="1323549" y="894135"/>
                  <a:pt x="1262066" y="878307"/>
                  <a:pt x="1199842" y="870011"/>
                </a:cubicBezTo>
                <a:cubicBezTo>
                  <a:pt x="1173280" y="866469"/>
                  <a:pt x="1146533" y="864458"/>
                  <a:pt x="1119943" y="861134"/>
                </a:cubicBezTo>
                <a:cubicBezTo>
                  <a:pt x="980749" y="843735"/>
                  <a:pt x="1149790" y="859922"/>
                  <a:pt x="951267" y="843378"/>
                </a:cubicBezTo>
                <a:cubicBezTo>
                  <a:pt x="893591" y="845781"/>
                  <a:pt x="722526" y="849423"/>
                  <a:pt x="640549" y="861134"/>
                </a:cubicBezTo>
                <a:cubicBezTo>
                  <a:pt x="631285" y="862457"/>
                  <a:pt x="623165" y="868588"/>
                  <a:pt x="613916" y="870011"/>
                </a:cubicBezTo>
                <a:cubicBezTo>
                  <a:pt x="584522" y="874533"/>
                  <a:pt x="554731" y="875930"/>
                  <a:pt x="525139" y="878889"/>
                </a:cubicBezTo>
                <a:cubicBezTo>
                  <a:pt x="431056" y="902410"/>
                  <a:pt x="571006" y="868936"/>
                  <a:pt x="418607" y="896644"/>
                </a:cubicBezTo>
                <a:cubicBezTo>
                  <a:pt x="409400" y="898318"/>
                  <a:pt x="400972" y="902951"/>
                  <a:pt x="391974" y="905522"/>
                </a:cubicBezTo>
                <a:cubicBezTo>
                  <a:pt x="380242" y="908874"/>
                  <a:pt x="368195" y="911048"/>
                  <a:pt x="356463" y="914400"/>
                </a:cubicBezTo>
                <a:cubicBezTo>
                  <a:pt x="347465" y="916971"/>
                  <a:pt x="338828" y="920706"/>
                  <a:pt x="329830" y="923277"/>
                </a:cubicBezTo>
                <a:cubicBezTo>
                  <a:pt x="284203" y="936313"/>
                  <a:pt x="280949" y="933826"/>
                  <a:pt x="223298" y="941033"/>
                </a:cubicBezTo>
                <a:cubicBezTo>
                  <a:pt x="-18714" y="931352"/>
                  <a:pt x="-12268" y="1005640"/>
                  <a:pt x="10234" y="825623"/>
                </a:cubicBezTo>
                <a:cubicBezTo>
                  <a:pt x="11747" y="813516"/>
                  <a:pt x="16153" y="801949"/>
                  <a:pt x="19112" y="790112"/>
                </a:cubicBezTo>
                <a:cubicBezTo>
                  <a:pt x="22071" y="556334"/>
                  <a:pt x="16016" y="322267"/>
                  <a:pt x="27990" y="88777"/>
                </a:cubicBezTo>
                <a:cubicBezTo>
                  <a:pt x="28469" y="79431"/>
                  <a:pt x="47316" y="91808"/>
                  <a:pt x="54623" y="97654"/>
                </a:cubicBezTo>
                <a:cubicBezTo>
                  <a:pt x="100226" y="134136"/>
                  <a:pt x="101970" y="97654"/>
                  <a:pt x="116766" y="10653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395536" y="6021288"/>
            <a:ext cx="8136904"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4932040" y="1611044"/>
            <a:ext cx="3802178" cy="72008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p:cNvSpPr/>
          <p:nvPr/>
        </p:nvSpPr>
        <p:spPr>
          <a:xfrm>
            <a:off x="1412526" y="2259116"/>
            <a:ext cx="28803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5220072" y="4653136"/>
            <a:ext cx="3600400" cy="57606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41635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75"/>
          <p:cNvSpPr/>
          <p:nvPr/>
        </p:nvSpPr>
        <p:spPr>
          <a:xfrm>
            <a:off x="4781027" y="1543049"/>
            <a:ext cx="4296298" cy="4468633"/>
          </a:xfrm>
          <a:custGeom>
            <a:avLst/>
            <a:gdLst>
              <a:gd name="connsiteX0" fmla="*/ 3657112 w 4381012"/>
              <a:gd name="connsiteY0" fmla="*/ 0 h 4633376"/>
              <a:gd name="connsiteX1" fmla="*/ 599587 w 4381012"/>
              <a:gd name="connsiteY1" fmla="*/ 323850 h 4633376"/>
              <a:gd name="connsiteX2" fmla="*/ 266212 w 4381012"/>
              <a:gd name="connsiteY2" fmla="*/ 3543300 h 4633376"/>
              <a:gd name="connsiteX3" fmla="*/ 3638062 w 4381012"/>
              <a:gd name="connsiteY3" fmla="*/ 4476750 h 4633376"/>
              <a:gd name="connsiteX4" fmla="*/ 4381012 w 4381012"/>
              <a:gd name="connsiteY4" fmla="*/ 647700 h 4633376"/>
              <a:gd name="connsiteX0" fmla="*/ 3533594 w 4257494"/>
              <a:gd name="connsiteY0" fmla="*/ 0 h 4634706"/>
              <a:gd name="connsiteX1" fmla="*/ 914219 w 4257494"/>
              <a:gd name="connsiteY1" fmla="*/ 257175 h 4634706"/>
              <a:gd name="connsiteX2" fmla="*/ 142694 w 4257494"/>
              <a:gd name="connsiteY2" fmla="*/ 3543300 h 4634706"/>
              <a:gd name="connsiteX3" fmla="*/ 3514544 w 4257494"/>
              <a:gd name="connsiteY3" fmla="*/ 4476750 h 4634706"/>
              <a:gd name="connsiteX4" fmla="*/ 4257494 w 4257494"/>
              <a:gd name="connsiteY4" fmla="*/ 647700 h 4634706"/>
              <a:gd name="connsiteX0" fmla="*/ 3578676 w 4302576"/>
              <a:gd name="connsiteY0" fmla="*/ 0 h 4634706"/>
              <a:gd name="connsiteX1" fmla="*/ 959301 w 4302576"/>
              <a:gd name="connsiteY1" fmla="*/ 257175 h 4634706"/>
              <a:gd name="connsiteX2" fmla="*/ 187776 w 4302576"/>
              <a:gd name="connsiteY2" fmla="*/ 3543300 h 4634706"/>
              <a:gd name="connsiteX3" fmla="*/ 3559626 w 4302576"/>
              <a:gd name="connsiteY3" fmla="*/ 4476750 h 4634706"/>
              <a:gd name="connsiteX4" fmla="*/ 4302576 w 4302576"/>
              <a:gd name="connsiteY4" fmla="*/ 647700 h 4634706"/>
              <a:gd name="connsiteX0" fmla="*/ 3572398 w 4296298"/>
              <a:gd name="connsiteY0" fmla="*/ 0 h 4468633"/>
              <a:gd name="connsiteX1" fmla="*/ 953023 w 4296298"/>
              <a:gd name="connsiteY1" fmla="*/ 257175 h 4468633"/>
              <a:gd name="connsiteX2" fmla="*/ 181498 w 4296298"/>
              <a:gd name="connsiteY2" fmla="*/ 3543300 h 4468633"/>
              <a:gd name="connsiteX3" fmla="*/ 3467623 w 4296298"/>
              <a:gd name="connsiteY3" fmla="*/ 4286250 h 4468633"/>
              <a:gd name="connsiteX4" fmla="*/ 4296298 w 4296298"/>
              <a:gd name="connsiteY4" fmla="*/ 647700 h 4468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6298" h="4468633">
                <a:moveTo>
                  <a:pt x="3572398" y="0"/>
                </a:moveTo>
                <a:cubicBezTo>
                  <a:pt x="2699273" y="85725"/>
                  <a:pt x="1816623" y="-28575"/>
                  <a:pt x="953023" y="257175"/>
                </a:cubicBezTo>
                <a:cubicBezTo>
                  <a:pt x="89423" y="542925"/>
                  <a:pt x="-237602" y="2871788"/>
                  <a:pt x="181498" y="3543300"/>
                </a:cubicBezTo>
                <a:cubicBezTo>
                  <a:pt x="600598" y="4214812"/>
                  <a:pt x="2781823" y="4768850"/>
                  <a:pt x="3467623" y="4286250"/>
                </a:cubicBezTo>
                <a:cubicBezTo>
                  <a:pt x="4153423" y="3803650"/>
                  <a:pt x="4267723" y="2320925"/>
                  <a:pt x="4296298" y="647700"/>
                </a:cubicBezTo>
              </a:path>
            </a:pathLst>
          </a:custGeom>
          <a:no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6970211"/>
              </p:ext>
            </p:extLst>
          </p:nvPr>
        </p:nvGraphicFramePr>
        <p:xfrm>
          <a:off x="-223497" y="1729925"/>
          <a:ext cx="3943350" cy="30884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4</a:t>
            </a:fld>
            <a:endParaRPr lang="en-US"/>
          </a:p>
        </p:txBody>
      </p:sp>
      <p:grpSp>
        <p:nvGrpSpPr>
          <p:cNvPr id="33" name="Group 32"/>
          <p:cNvGrpSpPr/>
          <p:nvPr/>
        </p:nvGrpSpPr>
        <p:grpSpPr>
          <a:xfrm>
            <a:off x="7857293" y="1512597"/>
            <a:ext cx="1239939" cy="1210089"/>
            <a:chOff x="2272236" y="1150117"/>
            <a:chExt cx="1046440" cy="1046440"/>
          </a:xfrm>
        </p:grpSpPr>
        <p:sp>
          <p:nvSpPr>
            <p:cNvPr id="34" name="Oval 33"/>
            <p:cNvSpPr/>
            <p:nvPr/>
          </p:nvSpPr>
          <p:spPr>
            <a:xfrm>
              <a:off x="2272236" y="1150117"/>
              <a:ext cx="1046440" cy="1046440"/>
            </a:xfrm>
            <a:prstGeom prst="ellipse">
              <a:avLst/>
            </a:prstGeom>
            <a:solidFill>
              <a:schemeClr val="accent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rIns="0" anchor="ctr" anchorCtr="1">
              <a:normAutofit/>
            </a:bodyPr>
            <a:lstStyle/>
            <a:p>
              <a:pPr algn="ctr"/>
              <a:r>
                <a:rPr lang="en-GB" sz="1200" dirty="0" smtClean="0"/>
                <a:t>Economic regulator</a:t>
              </a:r>
              <a:endParaRPr lang="en-GB" sz="1200" dirty="0"/>
            </a:p>
          </p:txBody>
        </p:sp>
        <p:sp>
          <p:nvSpPr>
            <p:cNvPr id="35" name="Oval 4"/>
            <p:cNvSpPr/>
            <p:nvPr/>
          </p:nvSpPr>
          <p:spPr>
            <a:xfrm>
              <a:off x="2425484" y="1303365"/>
              <a:ext cx="739944" cy="7399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dirty="0"/>
            </a:p>
          </p:txBody>
        </p:sp>
      </p:grpSp>
      <p:grpSp>
        <p:nvGrpSpPr>
          <p:cNvPr id="59" name="Group 58"/>
          <p:cNvGrpSpPr/>
          <p:nvPr/>
        </p:nvGrpSpPr>
        <p:grpSpPr>
          <a:xfrm>
            <a:off x="4961219" y="1861101"/>
            <a:ext cx="4060312" cy="4055334"/>
            <a:chOff x="4462988" y="3362689"/>
            <a:chExt cx="4060312" cy="4055334"/>
          </a:xfrm>
        </p:grpSpPr>
        <p:sp>
          <p:nvSpPr>
            <p:cNvPr id="31" name="Chevron 30"/>
            <p:cNvSpPr/>
            <p:nvPr/>
          </p:nvSpPr>
          <p:spPr>
            <a:xfrm rot="5400000">
              <a:off x="6194624" y="4000900"/>
              <a:ext cx="451405" cy="861782"/>
            </a:xfrm>
            <a:prstGeom prst="chevron">
              <a:avLst>
                <a:gd name="adj" fmla="val 6231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2" name="Chevron 31"/>
            <p:cNvSpPr/>
            <p:nvPr/>
          </p:nvSpPr>
          <p:spPr>
            <a:xfrm rot="16200000">
              <a:off x="6263740" y="5902718"/>
              <a:ext cx="451405" cy="861782"/>
            </a:xfrm>
            <a:prstGeom prst="chevron">
              <a:avLst>
                <a:gd name="adj" fmla="val 6231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7" name="Block Arc 36"/>
            <p:cNvSpPr/>
            <p:nvPr/>
          </p:nvSpPr>
          <p:spPr>
            <a:xfrm>
              <a:off x="4930430" y="3825153"/>
              <a:ext cx="3125428" cy="3125428"/>
            </a:xfrm>
            <a:prstGeom prst="blockArc">
              <a:avLst>
                <a:gd name="adj1" fmla="val 10800000"/>
                <a:gd name="adj2" fmla="val 1620000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8" name="Block Arc 37"/>
            <p:cNvSpPr/>
            <p:nvPr/>
          </p:nvSpPr>
          <p:spPr>
            <a:xfrm>
              <a:off x="4930430" y="3825153"/>
              <a:ext cx="3125428" cy="3125428"/>
            </a:xfrm>
            <a:prstGeom prst="blockArc">
              <a:avLst>
                <a:gd name="adj1" fmla="val 5400000"/>
                <a:gd name="adj2" fmla="val 1080000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9" name="Block Arc 38"/>
            <p:cNvSpPr/>
            <p:nvPr/>
          </p:nvSpPr>
          <p:spPr>
            <a:xfrm>
              <a:off x="4930430" y="3825153"/>
              <a:ext cx="3125428" cy="3125428"/>
            </a:xfrm>
            <a:prstGeom prst="blockArc">
              <a:avLst>
                <a:gd name="adj1" fmla="val 0"/>
                <a:gd name="adj2" fmla="val 540000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0" name="Block Arc 39"/>
            <p:cNvSpPr/>
            <p:nvPr/>
          </p:nvSpPr>
          <p:spPr>
            <a:xfrm>
              <a:off x="4930430" y="3825153"/>
              <a:ext cx="3125428" cy="3125428"/>
            </a:xfrm>
            <a:prstGeom prst="blockArc">
              <a:avLst>
                <a:gd name="adj1" fmla="val 16200000"/>
                <a:gd name="adj2" fmla="val 0"/>
                <a:gd name="adj3" fmla="val 464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nvGrpSpPr>
            <p:cNvPr id="41" name="Group 40"/>
            <p:cNvGrpSpPr/>
            <p:nvPr/>
          </p:nvGrpSpPr>
          <p:grpSpPr>
            <a:xfrm>
              <a:off x="5773561" y="4668284"/>
              <a:ext cx="1439167" cy="1439167"/>
              <a:chOff x="2328416" y="1312416"/>
              <a:chExt cx="1439167" cy="1439167"/>
            </a:xfrm>
          </p:grpSpPr>
          <p:sp>
            <p:nvSpPr>
              <p:cNvPr id="51" name="Oval 50"/>
              <p:cNvSpPr/>
              <p:nvPr/>
            </p:nvSpPr>
            <p:spPr>
              <a:xfrm>
                <a:off x="2328416" y="1312416"/>
                <a:ext cx="1439167" cy="143916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2" name="Oval 8"/>
              <p:cNvSpPr/>
              <p:nvPr/>
            </p:nvSpPr>
            <p:spPr>
              <a:xfrm>
                <a:off x="2539177" y="1523177"/>
                <a:ext cx="1017645" cy="101764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GB" sz="1100" kern="1200" dirty="0" smtClean="0"/>
                  <a:t>Infrastructure manager</a:t>
                </a:r>
                <a:br>
                  <a:rPr lang="en-GB" sz="1100" kern="1200" dirty="0" smtClean="0"/>
                </a:br>
                <a:r>
                  <a:rPr lang="en-GB" sz="1100" kern="1200" dirty="0" smtClean="0"/>
                  <a:t/>
                </a:r>
                <a:br>
                  <a:rPr lang="en-GB" sz="1100" kern="1200" dirty="0" smtClean="0"/>
                </a:br>
                <a:r>
                  <a:rPr lang="en-GB" sz="1100" kern="1200" dirty="0" smtClean="0"/>
                  <a:t>[</a:t>
                </a:r>
                <a:r>
                  <a:rPr lang="en-GB" sz="1100" b="1" kern="1200" dirty="0" smtClean="0"/>
                  <a:t>regulatory contract</a:t>
                </a:r>
                <a:r>
                  <a:rPr lang="en-GB" sz="1100" kern="1200" dirty="0" smtClean="0"/>
                  <a:t>]</a:t>
                </a:r>
                <a:endParaRPr lang="en-GB" sz="1100" kern="1200" dirty="0"/>
              </a:p>
            </p:txBody>
          </p:sp>
        </p:grpSp>
        <p:grpSp>
          <p:nvGrpSpPr>
            <p:cNvPr id="42" name="Group 41"/>
            <p:cNvGrpSpPr/>
            <p:nvPr/>
          </p:nvGrpSpPr>
          <p:grpSpPr>
            <a:xfrm>
              <a:off x="7515883" y="4884159"/>
              <a:ext cx="1007417" cy="1007417"/>
              <a:chOff x="4070738" y="1528291"/>
              <a:chExt cx="1007417" cy="1007417"/>
            </a:xfrm>
          </p:grpSpPr>
          <p:sp>
            <p:nvSpPr>
              <p:cNvPr id="49" name="Oval 48"/>
              <p:cNvSpPr/>
              <p:nvPr/>
            </p:nvSpPr>
            <p:spPr>
              <a:xfrm>
                <a:off x="4070738" y="1528291"/>
                <a:ext cx="1007417" cy="1007417"/>
              </a:xfrm>
              <a:prstGeom prst="ellipse">
                <a:avLst/>
              </a:prstGeom>
              <a:solidFill>
                <a:schemeClr val="accent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Ins="0" anchor="ctr" anchorCtr="1"/>
              <a:lstStyle/>
              <a:p>
                <a:r>
                  <a:rPr lang="en-GB" sz="1000" dirty="0" smtClean="0"/>
                  <a:t>Stick</a:t>
                </a:r>
                <a:endParaRPr lang="en-GB" sz="1000" dirty="0"/>
              </a:p>
            </p:txBody>
          </p:sp>
          <p:sp>
            <p:nvSpPr>
              <p:cNvPr id="50" name="Oval 10"/>
              <p:cNvSpPr/>
              <p:nvPr/>
            </p:nvSpPr>
            <p:spPr>
              <a:xfrm>
                <a:off x="4218271" y="1675824"/>
                <a:ext cx="712351" cy="7123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0" bIns="12700" numCol="1" spcCol="1270" anchor="ctr" anchorCtr="0">
                <a:noAutofit/>
              </a:bodyPr>
              <a:lstStyle/>
              <a:p>
                <a:pPr lvl="0" algn="ctr" defTabSz="444500">
                  <a:lnSpc>
                    <a:spcPct val="90000"/>
                  </a:lnSpc>
                  <a:spcBef>
                    <a:spcPct val="0"/>
                  </a:spcBef>
                  <a:spcAft>
                    <a:spcPct val="35000"/>
                  </a:spcAft>
                </a:pPr>
                <a:endParaRPr lang="en-GB" sz="1000" kern="1200"/>
              </a:p>
            </p:txBody>
          </p:sp>
        </p:grpSp>
        <p:grpSp>
          <p:nvGrpSpPr>
            <p:cNvPr id="43" name="Group 42"/>
            <p:cNvGrpSpPr/>
            <p:nvPr/>
          </p:nvGrpSpPr>
          <p:grpSpPr>
            <a:xfrm>
              <a:off x="5940152" y="6410606"/>
              <a:ext cx="1102844" cy="1007417"/>
              <a:chOff x="2544291" y="3054738"/>
              <a:chExt cx="1012531" cy="1007417"/>
            </a:xfrm>
          </p:grpSpPr>
          <p:sp>
            <p:nvSpPr>
              <p:cNvPr id="47" name="Oval 46"/>
              <p:cNvSpPr/>
              <p:nvPr/>
            </p:nvSpPr>
            <p:spPr>
              <a:xfrm>
                <a:off x="2544291" y="3054738"/>
                <a:ext cx="1012531" cy="1007417"/>
              </a:xfrm>
              <a:prstGeom prst="ellipse">
                <a:avLst/>
              </a:prstGeom>
              <a:solidFill>
                <a:schemeClr val="accent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wrap="square" lIns="0" tIns="0" rIns="0" bIns="0" anchor="ctr" anchorCtr="1">
                <a:normAutofit/>
              </a:bodyPr>
              <a:lstStyle/>
              <a:p>
                <a:pPr algn="ctr"/>
                <a:r>
                  <a:rPr lang="en-GB" sz="1000" dirty="0" smtClean="0"/>
                  <a:t>Duty to finance</a:t>
                </a:r>
                <a:endParaRPr lang="en-GB" sz="1000" dirty="0"/>
              </a:p>
            </p:txBody>
          </p:sp>
          <p:sp>
            <p:nvSpPr>
              <p:cNvPr id="48" name="Oval 12"/>
              <p:cNvSpPr/>
              <p:nvPr/>
            </p:nvSpPr>
            <p:spPr>
              <a:xfrm>
                <a:off x="2691824" y="3202271"/>
                <a:ext cx="712351" cy="7123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1">
                <a:noAutofit/>
              </a:bodyPr>
              <a:lstStyle/>
              <a:p>
                <a:pPr lvl="0" algn="ctr" defTabSz="444500">
                  <a:lnSpc>
                    <a:spcPct val="90000"/>
                  </a:lnSpc>
                  <a:spcBef>
                    <a:spcPct val="0"/>
                  </a:spcBef>
                  <a:spcAft>
                    <a:spcPct val="35000"/>
                  </a:spcAft>
                </a:pPr>
                <a:endParaRPr lang="en-GB" sz="1000" kern="1200"/>
              </a:p>
            </p:txBody>
          </p:sp>
        </p:grpSp>
        <p:grpSp>
          <p:nvGrpSpPr>
            <p:cNvPr id="44" name="Group 43"/>
            <p:cNvGrpSpPr/>
            <p:nvPr/>
          </p:nvGrpSpPr>
          <p:grpSpPr>
            <a:xfrm>
              <a:off x="4462988" y="4884159"/>
              <a:ext cx="1007417" cy="1007417"/>
              <a:chOff x="1017843" y="1528291"/>
              <a:chExt cx="1007417" cy="1007417"/>
            </a:xfrm>
          </p:grpSpPr>
          <p:sp>
            <p:nvSpPr>
              <p:cNvPr id="45" name="Oval 44"/>
              <p:cNvSpPr/>
              <p:nvPr/>
            </p:nvSpPr>
            <p:spPr>
              <a:xfrm>
                <a:off x="1017843" y="1528291"/>
                <a:ext cx="1007417" cy="1007417"/>
              </a:xfrm>
              <a:prstGeom prst="ellipse">
                <a:avLst/>
              </a:prstGeom>
              <a:solidFill>
                <a:schemeClr val="accent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36000" tIns="36000" rIns="36000" anchor="ctr" anchorCtr="1">
                <a:noAutofit/>
              </a:bodyPr>
              <a:lstStyle/>
              <a:p>
                <a:r>
                  <a:rPr lang="en-GB" sz="1000" dirty="0" smtClean="0"/>
                  <a:t>Carrot</a:t>
                </a:r>
                <a:endParaRPr lang="sl-SI" sz="1000" dirty="0" smtClean="0"/>
              </a:p>
            </p:txBody>
          </p:sp>
          <p:sp>
            <p:nvSpPr>
              <p:cNvPr id="46" name="Oval 14"/>
              <p:cNvSpPr/>
              <p:nvPr/>
            </p:nvSpPr>
            <p:spPr>
              <a:xfrm>
                <a:off x="1165376" y="1675824"/>
                <a:ext cx="712351" cy="7123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endParaRPr lang="en-GB" sz="1000" kern="1200"/>
              </a:p>
            </p:txBody>
          </p:sp>
        </p:grpSp>
        <p:grpSp>
          <p:nvGrpSpPr>
            <p:cNvPr id="53" name="Group 52"/>
            <p:cNvGrpSpPr/>
            <p:nvPr/>
          </p:nvGrpSpPr>
          <p:grpSpPr>
            <a:xfrm>
              <a:off x="5917554" y="3362689"/>
              <a:ext cx="1007417" cy="1007417"/>
              <a:chOff x="2544291" y="1843"/>
              <a:chExt cx="1007417" cy="1007417"/>
            </a:xfrm>
          </p:grpSpPr>
          <p:sp>
            <p:nvSpPr>
              <p:cNvPr id="54" name="Oval 53"/>
              <p:cNvSpPr/>
              <p:nvPr/>
            </p:nvSpPr>
            <p:spPr>
              <a:xfrm>
                <a:off x="2544291" y="1843"/>
                <a:ext cx="1007417" cy="1007417"/>
              </a:xfrm>
              <a:prstGeom prst="ellipse">
                <a:avLst/>
              </a:prstGeom>
              <a:solidFill>
                <a:schemeClr val="accent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0" rIns="0" anchor="ctr" anchorCtr="1">
                <a:normAutofit/>
              </a:bodyPr>
              <a:lstStyle/>
              <a:p>
                <a:r>
                  <a:rPr lang="sl-SI" sz="1000" dirty="0" smtClean="0"/>
                  <a:t>Monitoring</a:t>
                </a:r>
                <a:endParaRPr lang="en-GB" sz="1000" dirty="0"/>
              </a:p>
            </p:txBody>
          </p:sp>
          <p:sp>
            <p:nvSpPr>
              <p:cNvPr id="55" name="Oval 4"/>
              <p:cNvSpPr/>
              <p:nvPr/>
            </p:nvSpPr>
            <p:spPr>
              <a:xfrm>
                <a:off x="2691824" y="149376"/>
                <a:ext cx="712351" cy="7123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endParaRPr lang="en-GB" sz="1000" kern="1200" dirty="0"/>
              </a:p>
            </p:txBody>
          </p:sp>
        </p:grpSp>
        <p:sp>
          <p:nvSpPr>
            <p:cNvPr id="57" name="Chevron 56"/>
            <p:cNvSpPr/>
            <p:nvPr/>
          </p:nvSpPr>
          <p:spPr>
            <a:xfrm>
              <a:off x="5325681" y="4938779"/>
              <a:ext cx="451405" cy="861782"/>
            </a:xfrm>
            <a:prstGeom prst="chevron">
              <a:avLst>
                <a:gd name="adj" fmla="val 6231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8" name="Chevron 57"/>
            <p:cNvSpPr/>
            <p:nvPr/>
          </p:nvSpPr>
          <p:spPr>
            <a:xfrm rot="10800000">
              <a:off x="7220746" y="4938779"/>
              <a:ext cx="451405" cy="861782"/>
            </a:xfrm>
            <a:prstGeom prst="chevron">
              <a:avLst>
                <a:gd name="adj" fmla="val 6231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grpSp>
        <p:nvGrpSpPr>
          <p:cNvPr id="7" name="Group 6"/>
          <p:cNvGrpSpPr/>
          <p:nvPr/>
        </p:nvGrpSpPr>
        <p:grpSpPr>
          <a:xfrm>
            <a:off x="1954746" y="4470342"/>
            <a:ext cx="4327323" cy="1652111"/>
            <a:chOff x="1954746" y="4470342"/>
            <a:chExt cx="4327323" cy="1652111"/>
          </a:xfrm>
        </p:grpSpPr>
        <p:pic>
          <p:nvPicPr>
            <p:cNvPr id="30" name="Picture 2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54746" y="4604705"/>
              <a:ext cx="1500245" cy="1517748"/>
            </a:xfrm>
            <a:prstGeom prst="rect">
              <a:avLst/>
            </a:prstGeom>
          </p:spPr>
        </p:pic>
        <p:pic>
          <p:nvPicPr>
            <p:cNvPr id="60" name="Picture 5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81824" y="4470342"/>
              <a:ext cx="1500245" cy="1517748"/>
            </a:xfrm>
            <a:prstGeom prst="rect">
              <a:avLst/>
            </a:prstGeom>
          </p:spPr>
        </p:pic>
      </p:grpSp>
      <p:grpSp>
        <p:nvGrpSpPr>
          <p:cNvPr id="6" name="Group 5"/>
          <p:cNvGrpSpPr/>
          <p:nvPr/>
        </p:nvGrpSpPr>
        <p:grpSpPr>
          <a:xfrm>
            <a:off x="2442370" y="4911493"/>
            <a:ext cx="3269576" cy="1715910"/>
            <a:chOff x="2442370" y="4911493"/>
            <a:chExt cx="3269576" cy="1715910"/>
          </a:xfrm>
        </p:grpSpPr>
        <p:pic>
          <p:nvPicPr>
            <p:cNvPr id="64" name="Picture 6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2623606">
              <a:off x="4861745" y="4911493"/>
              <a:ext cx="360000" cy="508800"/>
            </a:xfrm>
            <a:prstGeom prst="rect">
              <a:avLst/>
            </a:prstGeom>
          </p:spPr>
        </p:pic>
        <p:pic>
          <p:nvPicPr>
            <p:cNvPr id="65" name="Picture 6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2623606">
              <a:off x="5351946" y="4999844"/>
              <a:ext cx="360000" cy="508800"/>
            </a:xfrm>
            <a:prstGeom prst="rect">
              <a:avLst/>
            </a:prstGeom>
          </p:spPr>
        </p:pic>
        <p:grpSp>
          <p:nvGrpSpPr>
            <p:cNvPr id="3" name="Group 2"/>
            <p:cNvGrpSpPr/>
            <p:nvPr/>
          </p:nvGrpSpPr>
          <p:grpSpPr>
            <a:xfrm>
              <a:off x="2442370" y="5070611"/>
              <a:ext cx="3104390" cy="1556792"/>
              <a:chOff x="2442370" y="5070611"/>
              <a:chExt cx="3104390" cy="1556792"/>
            </a:xfrm>
          </p:grpSpPr>
          <p:grpSp>
            <p:nvGrpSpPr>
              <p:cNvPr id="56" name="Group 55"/>
              <p:cNvGrpSpPr/>
              <p:nvPr/>
            </p:nvGrpSpPr>
            <p:grpSpPr>
              <a:xfrm>
                <a:off x="3385083" y="5070611"/>
                <a:ext cx="1697704" cy="1556792"/>
                <a:chOff x="3933711" y="2818657"/>
                <a:chExt cx="1276578" cy="1220685"/>
              </a:xfrm>
            </p:grpSpPr>
            <p:sp>
              <p:nvSpPr>
                <p:cNvPr id="8" name="Oval 7"/>
                <p:cNvSpPr/>
                <p:nvPr/>
              </p:nvSpPr>
              <p:spPr>
                <a:xfrm>
                  <a:off x="3933711" y="3133609"/>
                  <a:ext cx="97811" cy="9781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Oval 8"/>
                <p:cNvSpPr/>
                <p:nvPr/>
              </p:nvSpPr>
              <p:spPr>
                <a:xfrm>
                  <a:off x="4002179" y="2996673"/>
                  <a:ext cx="97811" cy="9781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4166503" y="3024061"/>
                  <a:ext cx="153703" cy="15370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4303438" y="2873431"/>
                  <a:ext cx="97811" cy="9781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11"/>
                <p:cNvSpPr/>
                <p:nvPr/>
              </p:nvSpPr>
              <p:spPr>
                <a:xfrm>
                  <a:off x="4481455" y="2818657"/>
                  <a:ext cx="97811" cy="9781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12"/>
                <p:cNvSpPr/>
                <p:nvPr/>
              </p:nvSpPr>
              <p:spPr>
                <a:xfrm>
                  <a:off x="4700553" y="2914512"/>
                  <a:ext cx="97811" cy="9781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13"/>
                <p:cNvSpPr/>
                <p:nvPr/>
              </p:nvSpPr>
              <p:spPr>
                <a:xfrm>
                  <a:off x="4837489" y="2982980"/>
                  <a:ext cx="153703" cy="15370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Oval 14"/>
                <p:cNvSpPr/>
                <p:nvPr/>
              </p:nvSpPr>
              <p:spPr>
                <a:xfrm>
                  <a:off x="5029199" y="3133609"/>
                  <a:ext cx="97811" cy="9781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15"/>
                <p:cNvSpPr/>
                <p:nvPr/>
              </p:nvSpPr>
              <p:spPr>
                <a:xfrm>
                  <a:off x="5111361" y="3284239"/>
                  <a:ext cx="97811" cy="9781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4399294" y="2996673"/>
                  <a:ext cx="251515" cy="251515"/>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Oval 17"/>
                <p:cNvSpPr/>
                <p:nvPr/>
              </p:nvSpPr>
              <p:spPr>
                <a:xfrm>
                  <a:off x="3947405" y="3640272"/>
                  <a:ext cx="153703" cy="15370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18"/>
                <p:cNvSpPr/>
                <p:nvPr/>
              </p:nvSpPr>
              <p:spPr>
                <a:xfrm>
                  <a:off x="4152809" y="3749821"/>
                  <a:ext cx="223568" cy="223568"/>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4440374" y="3927838"/>
                  <a:ext cx="97811" cy="9781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20"/>
                <p:cNvSpPr/>
                <p:nvPr/>
              </p:nvSpPr>
              <p:spPr>
                <a:xfrm>
                  <a:off x="4495149" y="3749821"/>
                  <a:ext cx="153703" cy="15370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21"/>
                <p:cNvSpPr/>
                <p:nvPr/>
              </p:nvSpPr>
              <p:spPr>
                <a:xfrm>
                  <a:off x="4632085" y="3941531"/>
                  <a:ext cx="97811" cy="9781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Oval 22"/>
                <p:cNvSpPr/>
                <p:nvPr/>
              </p:nvSpPr>
              <p:spPr>
                <a:xfrm>
                  <a:off x="4755327" y="3722434"/>
                  <a:ext cx="223568" cy="223568"/>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Oval 23"/>
                <p:cNvSpPr/>
                <p:nvPr/>
              </p:nvSpPr>
              <p:spPr>
                <a:xfrm>
                  <a:off x="5056586" y="3667660"/>
                  <a:ext cx="153703" cy="15370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27" name="Group 26"/>
                <p:cNvGrpSpPr/>
                <p:nvPr/>
              </p:nvGrpSpPr>
              <p:grpSpPr>
                <a:xfrm>
                  <a:off x="3957186" y="3226391"/>
                  <a:ext cx="1229628" cy="440773"/>
                  <a:chOff x="0" y="0"/>
                  <a:chExt cx="1229628" cy="440773"/>
                </a:xfrm>
              </p:grpSpPr>
              <p:sp>
                <p:nvSpPr>
                  <p:cNvPr id="28" name="Rectangle 27"/>
                  <p:cNvSpPr/>
                  <p:nvPr/>
                </p:nvSpPr>
                <p:spPr>
                  <a:xfrm>
                    <a:off x="0" y="0"/>
                    <a:ext cx="1229628" cy="44077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0" rIns="0" anchor="ctr" anchorCtr="1">
                    <a:normAutofit fontScale="62500" lnSpcReduction="20000"/>
                  </a:bodyPr>
                  <a:lstStyle/>
                  <a:p>
                    <a:r>
                      <a:rPr lang="en-GB" dirty="0" smtClean="0">
                        <a:solidFill>
                          <a:srgbClr val="FF0000"/>
                        </a:solidFill>
                      </a:rPr>
                      <a:t>Budgeting</a:t>
                    </a:r>
                    <a:r>
                      <a:rPr lang="sl-SI" dirty="0" smtClean="0">
                        <a:solidFill>
                          <a:srgbClr val="FF0000"/>
                        </a:solidFill>
                      </a:rPr>
                      <a:t>, </a:t>
                    </a:r>
                    <a:br>
                      <a:rPr lang="sl-SI" dirty="0" smtClean="0">
                        <a:solidFill>
                          <a:srgbClr val="FF0000"/>
                        </a:solidFill>
                      </a:rPr>
                    </a:br>
                    <a:r>
                      <a:rPr lang="en-GB" dirty="0" smtClean="0">
                        <a:solidFill>
                          <a:srgbClr val="FF0000"/>
                        </a:solidFill>
                      </a:rPr>
                      <a:t>Time inconsistency</a:t>
                    </a:r>
                    <a:r>
                      <a:rPr lang="sl-SI" dirty="0" smtClean="0">
                        <a:solidFill>
                          <a:srgbClr val="FF0000"/>
                        </a:solidFill>
                      </a:rPr>
                      <a:t>…</a:t>
                    </a:r>
                    <a:endParaRPr lang="en-GB" dirty="0">
                      <a:solidFill>
                        <a:srgbClr val="FF0000"/>
                      </a:solidFill>
                    </a:endParaRPr>
                  </a:p>
                </p:txBody>
              </p:sp>
              <p:sp>
                <p:nvSpPr>
                  <p:cNvPr id="29" name="Rectangle 28"/>
                  <p:cNvSpPr/>
                  <p:nvPr/>
                </p:nvSpPr>
                <p:spPr>
                  <a:xfrm>
                    <a:off x="0" y="0"/>
                    <a:ext cx="1229628" cy="40521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30480" tIns="30480" rIns="30480" bIns="30480" numCol="1" spcCol="1270" anchor="ctr" anchorCtr="1">
                    <a:normAutofit/>
                  </a:bodyPr>
                  <a:lstStyle/>
                  <a:p>
                    <a:pPr lvl="0" algn="ctr" defTabSz="1066800">
                      <a:lnSpc>
                        <a:spcPct val="90000"/>
                      </a:lnSpc>
                      <a:spcBef>
                        <a:spcPct val="0"/>
                      </a:spcBef>
                      <a:spcAft>
                        <a:spcPct val="35000"/>
                      </a:spcAft>
                    </a:pPr>
                    <a:endParaRPr lang="en-GB" sz="2400" kern="1200"/>
                  </a:p>
                </p:txBody>
              </p:sp>
            </p:grpSp>
          </p:grpSp>
          <p:pic>
            <p:nvPicPr>
              <p:cNvPr id="61" name="Picture 6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990400">
                <a:off x="2516770" y="5060181"/>
                <a:ext cx="360000" cy="508800"/>
              </a:xfrm>
              <a:prstGeom prst="rect">
                <a:avLst/>
              </a:prstGeom>
            </p:spPr>
          </p:pic>
          <p:pic>
            <p:nvPicPr>
              <p:cNvPr id="62" name="Picture 6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990400">
                <a:off x="2846685" y="5563550"/>
                <a:ext cx="360000" cy="508800"/>
              </a:xfrm>
              <a:prstGeom prst="rect">
                <a:avLst/>
              </a:prstGeom>
            </p:spPr>
          </p:pic>
          <p:pic>
            <p:nvPicPr>
              <p:cNvPr id="63" name="Picture 6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990400">
                <a:off x="2973614" y="5021726"/>
                <a:ext cx="360000" cy="508800"/>
              </a:xfrm>
              <a:prstGeom prst="rect">
                <a:avLst/>
              </a:prstGeom>
            </p:spPr>
          </p:pic>
          <p:pic>
            <p:nvPicPr>
              <p:cNvPr id="66" name="Picture 6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2623606">
                <a:off x="5186760" y="5436205"/>
                <a:ext cx="360000" cy="508800"/>
              </a:xfrm>
              <a:prstGeom prst="rect">
                <a:avLst/>
              </a:prstGeom>
            </p:spPr>
          </p:pic>
        </p:grpSp>
      </p:grpSp>
      <p:sp>
        <p:nvSpPr>
          <p:cNvPr id="67" name="Rectangle 66"/>
          <p:cNvSpPr/>
          <p:nvPr/>
        </p:nvSpPr>
        <p:spPr>
          <a:xfrm>
            <a:off x="4145044" y="1535226"/>
            <a:ext cx="157954" cy="367976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Title 1"/>
          <p:cNvSpPr txBox="1">
            <a:spLocks/>
          </p:cNvSpPr>
          <p:nvPr/>
        </p:nvSpPr>
        <p:spPr bwMode="auto">
          <a:xfrm>
            <a:off x="431928" y="606400"/>
            <a:ext cx="7596456" cy="1022400"/>
          </a:xfrm>
          <a:prstGeom prst="rect">
            <a:avLst/>
          </a:prstGeom>
          <a:noFill/>
          <a:ln w="9525">
            <a:noFill/>
            <a:miter lim="800000"/>
            <a:headEnd/>
            <a:tailEnd/>
          </a:ln>
        </p:spPr>
        <p:txBody>
          <a:bodyPr vert="horz" lIns="91440" tIns="45720" rIns="91440" bIns="45720" rtlCol="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spcBef>
                <a:spcPts val="0"/>
              </a:spcBef>
              <a:defRPr/>
            </a:pPr>
            <a:r>
              <a:rPr lang="en-GB" sz="2400" b="1" dirty="0">
                <a:solidFill>
                  <a:srgbClr val="1754AD"/>
                </a:solidFill>
                <a:latin typeface="Verdana"/>
                <a:ea typeface="ＭＳ Ｐゴシック" pitchFamily="-107" charset="-128"/>
                <a:cs typeface="ＭＳ Ｐゴシック" pitchFamily="-65" charset="-128"/>
              </a:rPr>
              <a:t>The </a:t>
            </a:r>
            <a:r>
              <a:rPr lang="en-GB" sz="2400" b="1" dirty="0" smtClean="0">
                <a:solidFill>
                  <a:srgbClr val="1754AD"/>
                </a:solidFill>
                <a:latin typeface="Verdana"/>
                <a:ea typeface="ＭＳ Ｐゴシック" pitchFamily="-107" charset="-128"/>
                <a:cs typeface="ＭＳ Ｐゴシック" pitchFamily="-65" charset="-128"/>
              </a:rPr>
              <a:t>two main vehicles </a:t>
            </a:r>
            <a:r>
              <a:rPr lang="en-GB" sz="2400" b="1" dirty="0">
                <a:solidFill>
                  <a:srgbClr val="1754AD"/>
                </a:solidFill>
                <a:latin typeface="Verdana"/>
                <a:ea typeface="ＭＳ Ｐゴシック" pitchFamily="-107" charset="-128"/>
                <a:cs typeface="ＭＳ Ｐゴシック" pitchFamily="-65" charset="-128"/>
              </a:rPr>
              <a:t>of </a:t>
            </a:r>
            <a:r>
              <a:rPr lang="en-GB" sz="2400" b="1" dirty="0" smtClean="0">
                <a:solidFill>
                  <a:srgbClr val="1754AD"/>
                </a:solidFill>
                <a:latin typeface="Verdana"/>
                <a:ea typeface="ＭＳ Ｐゴシック" pitchFamily="-107" charset="-128"/>
                <a:cs typeface="ＭＳ Ｐゴシック" pitchFamily="-65" charset="-128"/>
              </a:rPr>
              <a:t>PSPI</a:t>
            </a:r>
            <a:endParaRPr lang="en-GB" sz="2400" b="1" dirty="0">
              <a:solidFill>
                <a:srgbClr val="1754AD"/>
              </a:solidFill>
              <a:latin typeface="Verdana"/>
              <a:ea typeface="ＭＳ Ｐゴシック" pitchFamily="-107" charset="-128"/>
              <a:cs typeface="ＭＳ Ｐゴシック" pitchFamily="-65" charset="-128"/>
            </a:endParaRPr>
          </a:p>
        </p:txBody>
      </p:sp>
    </p:spTree>
    <p:extLst>
      <p:ext uri="{BB962C8B-B14F-4D97-AF65-F5344CB8AC3E}">
        <p14:creationId xmlns:p14="http://schemas.microsoft.com/office/powerpoint/2010/main" val="2175810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6" presetClass="emph" presetSubtype="0" repeatCount="indefinite" nodeType="afterEffect">
                                  <p:stCondLst>
                                    <p:cond delay="0"/>
                                  </p:stCondLst>
                                  <p:endCondLst>
                                    <p:cond evt="onNext" delay="0">
                                      <p:tgtEl>
                                        <p:sldTgt/>
                                      </p:tgtEl>
                                    </p:cond>
                                  </p:endCondLst>
                                  <p:childTnLst>
                                    <p:animEffect transition="out" filter="fade">
                                      <p:cBhvr>
                                        <p:cTn id="11" dur="500" tmFilter="0, 0; .2, .5; .8, .5; 1, 0"/>
                                        <p:tgtEl>
                                          <p:spTgt spid="6"/>
                                        </p:tgtEl>
                                      </p:cBhvr>
                                    </p:animEffect>
                                    <p:animScale>
                                      <p:cBhvr>
                                        <p:cTn id="12" dur="250" autoRev="1" fill="hold"/>
                                        <p:tgtEl>
                                          <p:spTgt spid="6"/>
                                        </p:tgtEl>
                                      </p:cBhvr>
                                      <p:by x="105000" y="105000"/>
                                    </p:animScale>
                                  </p:childTnLst>
                                </p:cTn>
                              </p:par>
                              <p:par>
                                <p:cTn id="13" presetID="2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04664"/>
            <a:ext cx="7905750" cy="1008112"/>
          </a:xfrm>
        </p:spPr>
        <p:txBody>
          <a:bodyPr>
            <a:normAutofit/>
          </a:bodyPr>
          <a:lstStyle/>
          <a:p>
            <a:pPr>
              <a:spcBef>
                <a:spcPts val="0"/>
              </a:spcBef>
              <a:defRPr/>
            </a:pPr>
            <a:r>
              <a:rPr lang="en-GB" dirty="0">
                <a:solidFill>
                  <a:srgbClr val="1754AD"/>
                </a:solidFill>
              </a:rPr>
              <a:t>The </a:t>
            </a:r>
            <a:r>
              <a:rPr lang="sl-SI" dirty="0">
                <a:solidFill>
                  <a:srgbClr val="1754AD"/>
                </a:solidFill>
              </a:rPr>
              <a:t>PPP </a:t>
            </a:r>
            <a:r>
              <a:rPr lang="sl-SI" dirty="0">
                <a:solidFill>
                  <a:srgbClr val="1754AD"/>
                </a:solidFill>
              </a:rPr>
              <a:t>(</a:t>
            </a:r>
            <a:r>
              <a:rPr lang="en-GB" dirty="0">
                <a:solidFill>
                  <a:srgbClr val="1754AD"/>
                </a:solidFill>
              </a:rPr>
              <a:t>P</a:t>
            </a:r>
            <a:r>
              <a:rPr lang="sl-SI" dirty="0">
                <a:solidFill>
                  <a:srgbClr val="1754AD"/>
                </a:solidFill>
              </a:rPr>
              <a:t>roject </a:t>
            </a:r>
            <a:r>
              <a:rPr lang="en-GB" dirty="0">
                <a:solidFill>
                  <a:srgbClr val="1754AD"/>
                </a:solidFill>
              </a:rPr>
              <a:t>F</a:t>
            </a:r>
            <a:r>
              <a:rPr lang="sl-SI" dirty="0">
                <a:solidFill>
                  <a:srgbClr val="1754AD"/>
                </a:solidFill>
              </a:rPr>
              <a:t>inance</a:t>
            </a:r>
            <a:r>
              <a:rPr lang="sl-SI" dirty="0">
                <a:solidFill>
                  <a:srgbClr val="1754AD"/>
                </a:solidFill>
              </a:rPr>
              <a:t>)</a:t>
            </a:r>
            <a:r>
              <a:rPr lang="en-GB" dirty="0">
                <a:solidFill>
                  <a:srgbClr val="1754AD"/>
                </a:solidFill>
              </a:rPr>
              <a:t> </a:t>
            </a:r>
            <a:r>
              <a:rPr lang="en-GB" dirty="0">
                <a:solidFill>
                  <a:srgbClr val="1754AD"/>
                </a:solidFill>
              </a:rPr>
              <a:t>Model</a:t>
            </a:r>
            <a:endParaRPr lang="en-GB" dirty="0">
              <a:solidFill>
                <a:srgbClr val="1754AD"/>
              </a:solidFill>
            </a:endParaRPr>
          </a:p>
        </p:txBody>
      </p:sp>
      <p:grpSp>
        <p:nvGrpSpPr>
          <p:cNvPr id="3" name="Group 2"/>
          <p:cNvGrpSpPr/>
          <p:nvPr/>
        </p:nvGrpSpPr>
        <p:grpSpPr>
          <a:xfrm>
            <a:off x="323528" y="2060848"/>
            <a:ext cx="8410078" cy="4176464"/>
            <a:chOff x="323528" y="2060848"/>
            <a:chExt cx="8410078" cy="4176464"/>
          </a:xfrm>
        </p:grpSpPr>
        <p:sp>
          <p:nvSpPr>
            <p:cNvPr id="23" name="Rectangle 22"/>
            <p:cNvSpPr/>
            <p:nvPr/>
          </p:nvSpPr>
          <p:spPr>
            <a:xfrm>
              <a:off x="5349230" y="2060848"/>
              <a:ext cx="3384376" cy="2903748"/>
            </a:xfrm>
            <a:prstGeom prst="rect">
              <a:avLst/>
            </a:prstGeom>
            <a:gradFill>
              <a:gsLst>
                <a:gs pos="0">
                  <a:schemeClr val="accent1">
                    <a:lumMod val="20000"/>
                    <a:lumOff val="8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t" anchorCtr="0"/>
            <a:lstStyle/>
            <a:p>
              <a:pPr algn="r"/>
              <a:r>
                <a:rPr lang="en-GB" b="1" dirty="0" smtClean="0"/>
                <a:t>Owner (developer)</a:t>
              </a:r>
              <a:endParaRPr lang="sl-SI" b="1" dirty="0"/>
            </a:p>
          </p:txBody>
        </p:sp>
        <p:sp>
          <p:nvSpPr>
            <p:cNvPr id="6" name="Rectangle 5"/>
            <p:cNvSpPr/>
            <p:nvPr/>
          </p:nvSpPr>
          <p:spPr>
            <a:xfrm>
              <a:off x="323528" y="2564904"/>
              <a:ext cx="576064" cy="3672408"/>
            </a:xfrm>
            <a:prstGeom prst="rect">
              <a:avLst/>
            </a:prstGeom>
          </p:spPr>
          <p:style>
            <a:lnRef idx="1">
              <a:schemeClr val="accent6"/>
            </a:lnRef>
            <a:fillRef idx="2">
              <a:schemeClr val="accent6"/>
            </a:fillRef>
            <a:effectRef idx="1">
              <a:schemeClr val="accent6"/>
            </a:effectRef>
            <a:fontRef idx="minor">
              <a:schemeClr val="dk1"/>
            </a:fontRef>
          </p:style>
          <p:txBody>
            <a:bodyPr vert="wordArtVert" rtlCol="0" anchor="ctr"/>
            <a:lstStyle/>
            <a:p>
              <a:pPr algn="ctr"/>
              <a:r>
                <a:rPr lang="en-GB" b="1" dirty="0" smtClean="0"/>
                <a:t>CLIENT</a:t>
              </a:r>
              <a:endParaRPr lang="sl-SI" b="1" dirty="0"/>
            </a:p>
          </p:txBody>
        </p:sp>
        <p:sp>
          <p:nvSpPr>
            <p:cNvPr id="7" name="Rectangle 6"/>
            <p:cNvSpPr/>
            <p:nvPr/>
          </p:nvSpPr>
          <p:spPr>
            <a:xfrm>
              <a:off x="2015902" y="2638822"/>
              <a:ext cx="2196058" cy="46368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b="1" dirty="0" smtClean="0"/>
                <a:t>SPV</a:t>
              </a:r>
              <a:endParaRPr lang="sl-SI" b="1" dirty="0"/>
            </a:p>
          </p:txBody>
        </p:sp>
        <p:sp>
          <p:nvSpPr>
            <p:cNvPr id="9" name="Rectangle 8"/>
            <p:cNvSpPr/>
            <p:nvPr/>
          </p:nvSpPr>
          <p:spPr>
            <a:xfrm>
              <a:off x="5428112" y="4221088"/>
              <a:ext cx="1736176" cy="576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Construction contractor</a:t>
              </a:r>
              <a:endParaRPr lang="sl-SI" dirty="0"/>
            </a:p>
          </p:txBody>
        </p:sp>
        <p:sp>
          <p:nvSpPr>
            <p:cNvPr id="10" name="Rectangle 9"/>
            <p:cNvSpPr/>
            <p:nvPr/>
          </p:nvSpPr>
          <p:spPr>
            <a:xfrm>
              <a:off x="5443190" y="5661248"/>
              <a:ext cx="1708398" cy="576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Lenders</a:t>
              </a:r>
              <a:endParaRPr lang="sl-SI" dirty="0"/>
            </a:p>
          </p:txBody>
        </p:sp>
        <p:sp>
          <p:nvSpPr>
            <p:cNvPr id="8" name="Rectangle 7"/>
            <p:cNvSpPr/>
            <p:nvPr/>
          </p:nvSpPr>
          <p:spPr>
            <a:xfrm>
              <a:off x="5436096" y="2977902"/>
              <a:ext cx="1728192" cy="5760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Equity investor</a:t>
              </a:r>
              <a:endParaRPr lang="sl-SI" dirty="0"/>
            </a:p>
          </p:txBody>
        </p:sp>
        <p:grpSp>
          <p:nvGrpSpPr>
            <p:cNvPr id="14" name="Group 13"/>
            <p:cNvGrpSpPr/>
            <p:nvPr/>
          </p:nvGrpSpPr>
          <p:grpSpPr>
            <a:xfrm>
              <a:off x="2015902" y="3070870"/>
              <a:ext cx="2196058" cy="3166442"/>
              <a:chOff x="2483768" y="3388618"/>
              <a:chExt cx="2196058" cy="2344638"/>
            </a:xfrm>
          </p:grpSpPr>
          <p:sp>
            <p:nvSpPr>
              <p:cNvPr id="11" name="Rectangle 10"/>
              <p:cNvSpPr/>
              <p:nvPr/>
            </p:nvSpPr>
            <p:spPr>
              <a:xfrm>
                <a:off x="2483768" y="3388618"/>
                <a:ext cx="2196058" cy="234463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sl-SI" b="1" dirty="0"/>
              </a:p>
            </p:txBody>
          </p:sp>
          <p:sp>
            <p:nvSpPr>
              <p:cNvPr id="12" name="Rectangle 11"/>
              <p:cNvSpPr/>
              <p:nvPr/>
            </p:nvSpPr>
            <p:spPr>
              <a:xfrm>
                <a:off x="2717701" y="3537012"/>
                <a:ext cx="1728192" cy="2340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Equity</a:t>
                </a:r>
                <a:endParaRPr lang="sl-SI" dirty="0"/>
              </a:p>
            </p:txBody>
          </p:sp>
          <p:sp>
            <p:nvSpPr>
              <p:cNvPr id="13" name="Rectangle 12"/>
              <p:cNvSpPr/>
              <p:nvPr/>
            </p:nvSpPr>
            <p:spPr>
              <a:xfrm>
                <a:off x="2717701" y="3771038"/>
                <a:ext cx="1728192" cy="181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Debt</a:t>
                </a:r>
                <a:endParaRPr lang="sl-SI" dirty="0"/>
              </a:p>
            </p:txBody>
          </p:sp>
        </p:grpSp>
        <p:sp>
          <p:nvSpPr>
            <p:cNvPr id="15" name="Left Arrow 14"/>
            <p:cNvSpPr/>
            <p:nvPr/>
          </p:nvSpPr>
          <p:spPr>
            <a:xfrm>
              <a:off x="3978027" y="5589240"/>
              <a:ext cx="1450085" cy="2880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16" name="Left Arrow 15"/>
            <p:cNvSpPr/>
            <p:nvPr/>
          </p:nvSpPr>
          <p:spPr>
            <a:xfrm>
              <a:off x="899592" y="4725144"/>
              <a:ext cx="1116310" cy="766936"/>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sl-SI"/>
            </a:p>
          </p:txBody>
        </p:sp>
        <p:sp>
          <p:nvSpPr>
            <p:cNvPr id="17" name="TextBox 16"/>
            <p:cNvSpPr txBox="1"/>
            <p:nvPr/>
          </p:nvSpPr>
          <p:spPr>
            <a:xfrm>
              <a:off x="1295450" y="5373216"/>
              <a:ext cx="1116310" cy="307777"/>
            </a:xfrm>
            <a:prstGeom prst="rect">
              <a:avLst/>
            </a:prstGeom>
            <a:noFill/>
          </p:spPr>
          <p:txBody>
            <a:bodyPr wrap="square" rtlCol="0">
              <a:spAutoFit/>
            </a:bodyPr>
            <a:lstStyle/>
            <a:p>
              <a:r>
                <a:rPr lang="en-GB" sz="1400" dirty="0" smtClean="0"/>
                <a:t>Service</a:t>
              </a:r>
              <a:endParaRPr lang="sl-SI" sz="1400" dirty="0"/>
            </a:p>
          </p:txBody>
        </p:sp>
        <p:sp>
          <p:nvSpPr>
            <p:cNvPr id="18" name="Left Arrow 17"/>
            <p:cNvSpPr/>
            <p:nvPr/>
          </p:nvSpPr>
          <p:spPr>
            <a:xfrm rot="10800000">
              <a:off x="899592" y="4030216"/>
              <a:ext cx="1116310" cy="766936"/>
            </a:xfrm>
            <a:prstGeom prst="lef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sl-SI"/>
            </a:p>
          </p:txBody>
        </p:sp>
        <p:sp>
          <p:nvSpPr>
            <p:cNvPr id="19" name="TextBox 18"/>
            <p:cNvSpPr txBox="1"/>
            <p:nvPr/>
          </p:nvSpPr>
          <p:spPr>
            <a:xfrm>
              <a:off x="899592" y="3122965"/>
              <a:ext cx="1116310" cy="954107"/>
            </a:xfrm>
            <a:prstGeom prst="rect">
              <a:avLst/>
            </a:prstGeom>
            <a:noFill/>
          </p:spPr>
          <p:txBody>
            <a:bodyPr wrap="square" rtlCol="0">
              <a:spAutoFit/>
            </a:bodyPr>
            <a:lstStyle/>
            <a:p>
              <a:r>
                <a:rPr lang="en-GB" sz="1400" dirty="0" err="1" smtClean="0"/>
                <a:t>Availabil</a:t>
              </a:r>
              <a:r>
                <a:rPr lang="en-GB" sz="1400" dirty="0" smtClean="0"/>
                <a:t>. payment /user charge</a:t>
              </a:r>
              <a:endParaRPr lang="sl-SI" sz="1400" dirty="0"/>
            </a:p>
          </p:txBody>
        </p:sp>
        <p:sp>
          <p:nvSpPr>
            <p:cNvPr id="20" name="Left Arrow 19"/>
            <p:cNvSpPr/>
            <p:nvPr/>
          </p:nvSpPr>
          <p:spPr>
            <a:xfrm>
              <a:off x="3978026" y="3284984"/>
              <a:ext cx="1450085" cy="26898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22" name="TextBox 21"/>
            <p:cNvSpPr txBox="1"/>
            <p:nvPr/>
          </p:nvSpPr>
          <p:spPr>
            <a:xfrm>
              <a:off x="4211960" y="3985900"/>
              <a:ext cx="1116310" cy="523220"/>
            </a:xfrm>
            <a:prstGeom prst="rect">
              <a:avLst/>
            </a:prstGeom>
            <a:noFill/>
          </p:spPr>
          <p:txBody>
            <a:bodyPr wrap="square" lIns="36000" rIns="36000" rtlCol="0">
              <a:spAutoFit/>
            </a:bodyPr>
            <a:lstStyle/>
            <a:p>
              <a:pPr algn="ctr"/>
              <a:r>
                <a:rPr lang="en-GB" sz="1400" dirty="0" smtClean="0"/>
                <a:t>Construction risk</a:t>
              </a:r>
              <a:endParaRPr lang="sl-SI" sz="1400" dirty="0"/>
            </a:p>
          </p:txBody>
        </p:sp>
        <p:sp>
          <p:nvSpPr>
            <p:cNvPr id="24" name="Up Arrow 23"/>
            <p:cNvSpPr/>
            <p:nvPr/>
          </p:nvSpPr>
          <p:spPr>
            <a:xfrm>
              <a:off x="6084168" y="4815074"/>
              <a:ext cx="360040" cy="8280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25" name="TextBox 24"/>
            <p:cNvSpPr txBox="1"/>
            <p:nvPr/>
          </p:nvSpPr>
          <p:spPr>
            <a:xfrm>
              <a:off x="6300192" y="5085184"/>
              <a:ext cx="1545122" cy="523220"/>
            </a:xfrm>
            <a:prstGeom prst="rect">
              <a:avLst/>
            </a:prstGeom>
            <a:noFill/>
          </p:spPr>
          <p:txBody>
            <a:bodyPr wrap="square" rtlCol="0">
              <a:spAutoFit/>
            </a:bodyPr>
            <a:lstStyle/>
            <a:p>
              <a:r>
                <a:rPr lang="en-GB" sz="1400" dirty="0" smtClean="0"/>
                <a:t>Lender-comfort measures</a:t>
              </a:r>
              <a:endParaRPr lang="sl-SI" sz="1400" dirty="0"/>
            </a:p>
          </p:txBody>
        </p:sp>
        <p:sp>
          <p:nvSpPr>
            <p:cNvPr id="27" name="Down Arrow 26"/>
            <p:cNvSpPr/>
            <p:nvPr/>
          </p:nvSpPr>
          <p:spPr>
            <a:xfrm>
              <a:off x="6084168" y="3587330"/>
              <a:ext cx="360040" cy="58817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28" name="TextBox 27"/>
            <p:cNvSpPr txBox="1"/>
            <p:nvPr/>
          </p:nvSpPr>
          <p:spPr>
            <a:xfrm>
              <a:off x="6469235" y="3600018"/>
              <a:ext cx="2207221" cy="523220"/>
            </a:xfrm>
            <a:prstGeom prst="rect">
              <a:avLst/>
            </a:prstGeom>
            <a:noFill/>
          </p:spPr>
          <p:txBody>
            <a:bodyPr wrap="square" rtlCol="0">
              <a:spAutoFit/>
            </a:bodyPr>
            <a:lstStyle/>
            <a:p>
              <a:r>
                <a:rPr lang="en-GB" sz="1400" dirty="0" smtClean="0"/>
                <a:t>(Potential) incentives of common ownership</a:t>
              </a:r>
              <a:endParaRPr lang="sl-SI" sz="1400" dirty="0"/>
            </a:p>
          </p:txBody>
        </p:sp>
        <p:sp>
          <p:nvSpPr>
            <p:cNvPr id="30" name="Left Arrow 29"/>
            <p:cNvSpPr/>
            <p:nvPr/>
          </p:nvSpPr>
          <p:spPr>
            <a:xfrm rot="10800000">
              <a:off x="4211959" y="4437112"/>
              <a:ext cx="1216151" cy="2880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grpSp>
      <p:sp>
        <p:nvSpPr>
          <p:cNvPr id="29" name="Title 1"/>
          <p:cNvSpPr txBox="1">
            <a:spLocks/>
          </p:cNvSpPr>
          <p:nvPr/>
        </p:nvSpPr>
        <p:spPr bwMode="auto">
          <a:xfrm>
            <a:off x="539552" y="1451248"/>
            <a:ext cx="8421211" cy="609600"/>
          </a:xfrm>
          <a:prstGeom prst="rect">
            <a:avLst/>
          </a:prstGeom>
          <a:noFill/>
          <a:ln w="9525">
            <a:noFill/>
            <a:miter lim="800000"/>
            <a:headEnd/>
            <a:tailEnd/>
          </a:ln>
        </p:spPr>
        <p:txBody>
          <a:bodyPr vert="horz" wrap="square" lIns="0" tIns="0" rIns="0" bIns="72000" numCol="1" anchor="b" anchorCtr="0" compatLnSpc="1">
            <a:prstTxWarp prst="textNoShape">
              <a:avLst/>
            </a:prstTxWarp>
            <a:normAutofit fontScale="92500"/>
          </a:bodyPr>
          <a:lstStyle>
            <a:lvl1pPr algn="l" defTabSz="457200" rtl="0" fontAlgn="base">
              <a:spcBef>
                <a:spcPct val="0"/>
              </a:spcBef>
              <a:spcAft>
                <a:spcPct val="0"/>
              </a:spcAft>
              <a:defRPr sz="2400" b="1" kern="1200">
                <a:solidFill>
                  <a:schemeClr val="tx1"/>
                </a:solidFill>
                <a:latin typeface="Verdana"/>
                <a:ea typeface="ＭＳ Ｐゴシック" pitchFamily="-107" charset="-128"/>
                <a:cs typeface="Verdana"/>
              </a:defRPr>
            </a:lvl1pPr>
            <a:lvl2pPr algn="l" defTabSz="457200" rtl="0" fontAlgn="base">
              <a:spcBef>
                <a:spcPct val="0"/>
              </a:spcBef>
              <a:spcAft>
                <a:spcPct val="0"/>
              </a:spcAft>
              <a:defRPr sz="2400" b="1">
                <a:solidFill>
                  <a:schemeClr val="tx1"/>
                </a:solidFill>
                <a:latin typeface="Verdana" pitchFamily="-107" charset="0"/>
                <a:ea typeface="ＭＳ Ｐゴシック" pitchFamily="-107" charset="-128"/>
                <a:cs typeface="Verdana" pitchFamily="-107" charset="0"/>
              </a:defRPr>
            </a:lvl2pPr>
            <a:lvl3pPr algn="l" defTabSz="457200" rtl="0" fontAlgn="base">
              <a:spcBef>
                <a:spcPct val="0"/>
              </a:spcBef>
              <a:spcAft>
                <a:spcPct val="0"/>
              </a:spcAft>
              <a:defRPr sz="2400" b="1">
                <a:solidFill>
                  <a:schemeClr val="tx1"/>
                </a:solidFill>
                <a:latin typeface="Verdana" pitchFamily="-107" charset="0"/>
                <a:ea typeface="ＭＳ Ｐゴシック" pitchFamily="-107" charset="-128"/>
                <a:cs typeface="Verdana" pitchFamily="-107" charset="0"/>
              </a:defRPr>
            </a:lvl3pPr>
            <a:lvl4pPr algn="l" defTabSz="457200" rtl="0" fontAlgn="base">
              <a:spcBef>
                <a:spcPct val="0"/>
              </a:spcBef>
              <a:spcAft>
                <a:spcPct val="0"/>
              </a:spcAft>
              <a:defRPr sz="2400" b="1">
                <a:solidFill>
                  <a:schemeClr val="tx1"/>
                </a:solidFill>
                <a:latin typeface="Verdana" pitchFamily="-107" charset="0"/>
                <a:ea typeface="ＭＳ Ｐゴシック" pitchFamily="-107" charset="-128"/>
                <a:cs typeface="Verdana" pitchFamily="-107" charset="0"/>
              </a:defRPr>
            </a:lvl4pPr>
            <a:lvl5pPr algn="l" defTabSz="457200" rtl="0" fontAlgn="base">
              <a:spcBef>
                <a:spcPct val="0"/>
              </a:spcBef>
              <a:spcAft>
                <a:spcPct val="0"/>
              </a:spcAft>
              <a:defRPr sz="2400" b="1">
                <a:solidFill>
                  <a:schemeClr val="tx1"/>
                </a:solidFill>
                <a:latin typeface="Verdana" pitchFamily="-107" charset="0"/>
                <a:ea typeface="ＭＳ Ｐゴシック" pitchFamily="-107" charset="-128"/>
                <a:cs typeface="Verdana" pitchFamily="-107" charset="0"/>
              </a:defRPr>
            </a:lvl5pPr>
            <a:lvl6pPr marL="4572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6pPr>
            <a:lvl7pPr marL="9144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7pPr>
            <a:lvl8pPr marL="13716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8pPr>
            <a:lvl9pPr marL="18288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9pPr>
          </a:lstStyle>
          <a:p>
            <a:r>
              <a:rPr lang="en-GB" sz="2000" b="0" dirty="0" smtClean="0">
                <a:latin typeface="Verdana" panose="020B0604030504040204" pitchFamily="34" charset="0"/>
                <a:ea typeface="Verdana" panose="020B0604030504040204" pitchFamily="34" charset="0"/>
                <a:cs typeface="Verdana" panose="020B0604030504040204" pitchFamily="34" charset="0"/>
              </a:rPr>
              <a:t>The </a:t>
            </a:r>
            <a:r>
              <a:rPr lang="en-GB" sz="2000" b="0" u="sng" dirty="0" smtClean="0">
                <a:latin typeface="Verdana" panose="020B0604030504040204" pitchFamily="34" charset="0"/>
                <a:ea typeface="Verdana" panose="020B0604030504040204" pitchFamily="34" charset="0"/>
                <a:cs typeface="Verdana" panose="020B0604030504040204" pitchFamily="34" charset="0"/>
              </a:rPr>
              <a:t>ultimate</a:t>
            </a:r>
            <a:r>
              <a:rPr lang="en-GB" sz="2000" b="0" dirty="0" smtClean="0">
                <a:latin typeface="Verdana" panose="020B0604030504040204" pitchFamily="34" charset="0"/>
                <a:ea typeface="Verdana" panose="020B0604030504040204" pitchFamily="34" charset="0"/>
                <a:cs typeface="Verdana" panose="020B0604030504040204" pitchFamily="34" charset="0"/>
              </a:rPr>
              <a:t> cost of service gets determined </a:t>
            </a:r>
            <a:r>
              <a:rPr lang="en-GB" sz="2000" b="0" u="sng" dirty="0" smtClean="0">
                <a:latin typeface="Verdana" panose="020B0604030504040204" pitchFamily="34" charset="0"/>
                <a:ea typeface="Verdana" panose="020B0604030504040204" pitchFamily="34" charset="0"/>
                <a:cs typeface="Verdana" panose="020B0604030504040204" pitchFamily="34" charset="0"/>
              </a:rPr>
              <a:t>through competition</a:t>
            </a:r>
            <a:r>
              <a:rPr lang="en-GB" sz="2000" b="0" dirty="0" smtClean="0">
                <a:latin typeface="Verdana" panose="020B0604030504040204" pitchFamily="34" charset="0"/>
                <a:ea typeface="Verdana" panose="020B0604030504040204" pitchFamily="34" charset="0"/>
                <a:cs typeface="Verdana" panose="020B0604030504040204" pitchFamily="34" charset="0"/>
              </a:rPr>
              <a:t>!</a:t>
            </a:r>
            <a:endParaRPr lang="en-GB" sz="2000" b="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98406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7905750" cy="1008112"/>
          </a:xfrm>
        </p:spPr>
        <p:txBody>
          <a:bodyPr>
            <a:normAutofit/>
          </a:bodyPr>
          <a:lstStyle/>
          <a:p>
            <a:pPr>
              <a:spcBef>
                <a:spcPts val="0"/>
              </a:spcBef>
              <a:defRPr/>
            </a:pPr>
            <a:r>
              <a:rPr lang="en-GB" dirty="0">
                <a:solidFill>
                  <a:srgbClr val="1754AD"/>
                </a:solidFill>
              </a:rPr>
              <a:t>The RAB Model (I)</a:t>
            </a:r>
            <a:endParaRPr lang="en-GB" dirty="0">
              <a:solidFill>
                <a:srgbClr val="1754AD"/>
              </a:solidFill>
            </a:endParaRPr>
          </a:p>
        </p:txBody>
      </p:sp>
      <p:sp>
        <p:nvSpPr>
          <p:cNvPr id="3" name="Content Placeholder 2"/>
          <p:cNvSpPr>
            <a:spLocks noGrp="1"/>
          </p:cNvSpPr>
          <p:nvPr>
            <p:ph idx="1"/>
          </p:nvPr>
        </p:nvSpPr>
        <p:spPr>
          <a:xfrm>
            <a:off x="529208" y="1628800"/>
            <a:ext cx="8435280" cy="4389120"/>
          </a:xfrm>
        </p:spPr>
        <p:txBody>
          <a:bodyPr>
            <a:normAutofit/>
          </a:bodyPr>
          <a:lstStyle/>
          <a:p>
            <a:pPr>
              <a:lnSpc>
                <a:spcPct val="130000"/>
              </a:lnSpc>
            </a:pPr>
            <a:r>
              <a:rPr lang="en-GB" sz="1600" dirty="0" smtClean="0">
                <a:ea typeface="Verdana" panose="020B0604030504040204" pitchFamily="34" charset="0"/>
                <a:cs typeface="Verdana" panose="020B0604030504040204" pitchFamily="34" charset="0"/>
              </a:rPr>
              <a:t>The “RAB” by itself is a set of principles, which require that the assets in the RAB are maintained in line with financial capital maintenance.</a:t>
            </a:r>
          </a:p>
          <a:p>
            <a:pPr>
              <a:lnSpc>
                <a:spcPct val="130000"/>
              </a:lnSpc>
            </a:pPr>
            <a:r>
              <a:rPr lang="en-GB" sz="1600" dirty="0" smtClean="0">
                <a:ea typeface="Verdana" panose="020B0604030504040204" pitchFamily="34" charset="0"/>
                <a:cs typeface="Verdana" panose="020B0604030504040204" pitchFamily="34" charset="0"/>
              </a:rPr>
              <a:t>Normally used for existing assets, but can be extended to deliver new assets as well. </a:t>
            </a:r>
          </a:p>
          <a:p>
            <a:r>
              <a:rPr lang="en-GB" sz="1600" dirty="0" smtClean="0">
                <a:ea typeface="Verdana" panose="020B0604030504040204" pitchFamily="34" charset="0"/>
                <a:cs typeface="Verdana" panose="020B0604030504040204" pitchFamily="34" charset="0"/>
              </a:rPr>
              <a:t>It’s transparency and approach prevent hidden expropriation. For </a:t>
            </a:r>
            <a:r>
              <a:rPr lang="en-GB" sz="1600" dirty="0">
                <a:ea typeface="Verdana" panose="020B0604030504040204" pitchFamily="34" charset="0"/>
                <a:cs typeface="Verdana" panose="020B0604030504040204" pitchFamily="34" charset="0"/>
              </a:rPr>
              <a:t>the </a:t>
            </a:r>
            <a:r>
              <a:rPr lang="en-GB" sz="1600" dirty="0" smtClean="0">
                <a:ea typeface="Verdana" panose="020B0604030504040204" pitchFamily="34" charset="0"/>
                <a:cs typeface="Verdana" panose="020B0604030504040204" pitchFamily="34" charset="0"/>
              </a:rPr>
              <a:t>investor the regulated revenue must recover:</a:t>
            </a:r>
          </a:p>
          <a:p>
            <a:pPr lvl="1">
              <a:lnSpc>
                <a:spcPct val="130000"/>
              </a:lnSpc>
            </a:pPr>
            <a:r>
              <a:rPr lang="en-GB" sz="1400" dirty="0" smtClean="0">
                <a:ea typeface="Verdana" panose="020B0604030504040204" pitchFamily="34" charset="0"/>
                <a:cs typeface="Verdana" panose="020B0604030504040204" pitchFamily="34" charset="0"/>
              </a:rPr>
              <a:t>depreciation </a:t>
            </a:r>
            <a:r>
              <a:rPr lang="en-GB" sz="1400" dirty="0">
                <a:ea typeface="Verdana" panose="020B0604030504040204" pitchFamily="34" charset="0"/>
                <a:cs typeface="Verdana" panose="020B0604030504040204" pitchFamily="34" charset="0"/>
              </a:rPr>
              <a:t>(investments to preserve the value of the RAB</a:t>
            </a:r>
            <a:r>
              <a:rPr lang="en-GB" sz="1400" dirty="0" smtClean="0">
                <a:ea typeface="Verdana" panose="020B0604030504040204" pitchFamily="34" charset="0"/>
                <a:cs typeface="Verdana" panose="020B0604030504040204" pitchFamily="34" charset="0"/>
              </a:rPr>
              <a:t>), </a:t>
            </a:r>
            <a:endParaRPr lang="sl-SI" sz="1400" dirty="0">
              <a:ea typeface="Verdana" panose="020B0604030504040204" pitchFamily="34" charset="0"/>
              <a:cs typeface="Verdana" panose="020B0604030504040204" pitchFamily="34" charset="0"/>
            </a:endParaRPr>
          </a:p>
          <a:p>
            <a:pPr lvl="1">
              <a:lnSpc>
                <a:spcPct val="130000"/>
              </a:lnSpc>
            </a:pPr>
            <a:r>
              <a:rPr lang="en-GB" sz="1400" dirty="0">
                <a:ea typeface="Verdana" panose="020B0604030504040204" pitchFamily="34" charset="0"/>
                <a:cs typeface="Verdana" panose="020B0604030504040204" pitchFamily="34" charset="0"/>
              </a:rPr>
              <a:t>new investments into new </a:t>
            </a:r>
            <a:r>
              <a:rPr lang="en-GB" sz="1400" dirty="0" smtClean="0">
                <a:ea typeface="Verdana" panose="020B0604030504040204" pitchFamily="34" charset="0"/>
                <a:cs typeface="Verdana" panose="020B0604030504040204" pitchFamily="34" charset="0"/>
              </a:rPr>
              <a:t>infrastructure (expansion of the RAB), </a:t>
            </a:r>
            <a:endParaRPr lang="sl-SI" sz="1400" dirty="0">
              <a:ea typeface="Verdana" panose="020B0604030504040204" pitchFamily="34" charset="0"/>
              <a:cs typeface="Verdana" panose="020B0604030504040204" pitchFamily="34" charset="0"/>
            </a:endParaRPr>
          </a:p>
          <a:p>
            <a:pPr lvl="1">
              <a:lnSpc>
                <a:spcPct val="130000"/>
              </a:lnSpc>
            </a:pPr>
            <a:r>
              <a:rPr lang="en-GB" sz="1400" dirty="0">
                <a:ea typeface="Verdana" panose="020B0604030504040204" pitchFamily="34" charset="0"/>
                <a:cs typeface="Verdana" panose="020B0604030504040204" pitchFamily="34" charset="0"/>
              </a:rPr>
              <a:t>operating costs, </a:t>
            </a:r>
            <a:endParaRPr lang="sl-SI" sz="1400" dirty="0">
              <a:ea typeface="Verdana" panose="020B0604030504040204" pitchFamily="34" charset="0"/>
              <a:cs typeface="Verdana" panose="020B0604030504040204" pitchFamily="34" charset="0"/>
            </a:endParaRPr>
          </a:p>
          <a:p>
            <a:pPr lvl="1">
              <a:lnSpc>
                <a:spcPct val="130000"/>
              </a:lnSpc>
            </a:pPr>
            <a:r>
              <a:rPr lang="en-GB" sz="1400" dirty="0">
                <a:ea typeface="Verdana" panose="020B0604030504040204" pitchFamily="34" charset="0"/>
                <a:cs typeface="Verdana" panose="020B0604030504040204" pitchFamily="34" charset="0"/>
              </a:rPr>
              <a:t>financing cost (the cost of equity and debt, which </a:t>
            </a:r>
            <a:r>
              <a:rPr lang="en-GB" sz="1400" dirty="0" smtClean="0">
                <a:ea typeface="Verdana" panose="020B0604030504040204" pitchFamily="34" charset="0"/>
                <a:cs typeface="Verdana" panose="020B0604030504040204" pitchFamily="34" charset="0"/>
              </a:rPr>
              <a:t>involve </a:t>
            </a:r>
            <a:r>
              <a:rPr lang="en-GB" sz="1400" dirty="0">
                <a:ea typeface="Verdana" panose="020B0604030504040204" pitchFamily="34" charset="0"/>
                <a:cs typeface="Verdana" panose="020B0604030504040204" pitchFamily="34" charset="0"/>
              </a:rPr>
              <a:t>an appropriate reward or return</a:t>
            </a:r>
            <a:r>
              <a:rPr lang="en-GB" sz="1400" dirty="0" smtClean="0">
                <a:ea typeface="Verdana" panose="020B0604030504040204" pitchFamily="34" charset="0"/>
                <a:cs typeface="Verdana" panose="020B0604030504040204" pitchFamily="34" charset="0"/>
              </a:rPr>
              <a:t>).</a:t>
            </a:r>
          </a:p>
          <a:p>
            <a:pPr marL="269875" lvl="1">
              <a:buFont typeface="Arial" charset="0"/>
              <a:buChar char="•"/>
            </a:pPr>
            <a:r>
              <a:rPr lang="en-GB" sz="1600" dirty="0">
                <a:ea typeface="Verdana" panose="020B0604030504040204" pitchFamily="34" charset="0"/>
                <a:cs typeface="Verdana" panose="020B0604030504040204" pitchFamily="34" charset="0"/>
              </a:rPr>
              <a:t>The recovery of </a:t>
            </a:r>
            <a:r>
              <a:rPr lang="en-GB" sz="1600" dirty="0" smtClean="0">
                <a:ea typeface="Verdana" panose="020B0604030504040204" pitchFamily="34" charset="0"/>
                <a:cs typeface="Verdana" panose="020B0604030504040204" pitchFamily="34" charset="0"/>
              </a:rPr>
              <a:t>operating cost (and thus also the returns) </a:t>
            </a:r>
            <a:r>
              <a:rPr lang="en-GB" sz="1600" dirty="0">
                <a:ea typeface="Verdana" panose="020B0604030504040204" pitchFamily="34" charset="0"/>
                <a:cs typeface="Verdana" panose="020B0604030504040204" pitchFamily="34" charset="0"/>
              </a:rPr>
              <a:t>is put at risk </a:t>
            </a:r>
            <a:r>
              <a:rPr lang="en-GB" sz="1600" dirty="0" smtClean="0">
                <a:ea typeface="Verdana" panose="020B0604030504040204" pitchFamily="34" charset="0"/>
                <a:cs typeface="Verdana" panose="020B0604030504040204" pitchFamily="34" charset="0"/>
              </a:rPr>
              <a:t>– subject </a:t>
            </a:r>
            <a:r>
              <a:rPr lang="en-GB" sz="1600" dirty="0">
                <a:ea typeface="Verdana" panose="020B0604030504040204" pitchFamily="34" charset="0"/>
                <a:cs typeface="Verdana" panose="020B0604030504040204" pitchFamily="34" charset="0"/>
              </a:rPr>
              <a:t>to efficiency targets set by the regulator. </a:t>
            </a:r>
            <a:endParaRPr lang="sl-SI" sz="1600" dirty="0">
              <a:ea typeface="Verdana" panose="020B0604030504040204" pitchFamily="34" charset="0"/>
              <a:cs typeface="Verdana" panose="020B0604030504040204" pitchFamily="34" charset="0"/>
            </a:endParaRPr>
          </a:p>
          <a:p>
            <a:endParaRPr lang="en-GB" sz="1800" dirty="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089597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79019"/>
            <a:ext cx="7516453" cy="961749"/>
          </a:xfrm>
        </p:spPr>
        <p:txBody>
          <a:bodyPr>
            <a:normAutofit/>
          </a:bodyPr>
          <a:lstStyle/>
          <a:p>
            <a:pPr>
              <a:spcBef>
                <a:spcPts val="0"/>
              </a:spcBef>
              <a:defRPr/>
            </a:pPr>
            <a:r>
              <a:rPr lang="en-GB" dirty="0">
                <a:solidFill>
                  <a:srgbClr val="1754AD"/>
                </a:solidFill>
              </a:rPr>
              <a:t>The RAB Model (II)</a:t>
            </a:r>
            <a:endParaRPr lang="en-GB" dirty="0">
              <a:solidFill>
                <a:srgbClr val="1754AD"/>
              </a:solidFill>
            </a:endParaRPr>
          </a:p>
        </p:txBody>
      </p:sp>
      <p:sp>
        <p:nvSpPr>
          <p:cNvPr id="4" name="Rectangle 3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l-SI" altLang="sl-SI" sz="1800" b="0" i="0" u="none" strike="noStrike" cap="none" normalizeH="0" baseline="0" smtClean="0">
              <a:ln>
                <a:noFill/>
              </a:ln>
              <a:solidFill>
                <a:schemeClr val="tx1"/>
              </a:solidFill>
              <a:effectLst/>
              <a:latin typeface="Arial" pitchFamily="34" charset="0"/>
              <a:cs typeface="Arial" pitchFamily="34" charset="0"/>
            </a:endParaRPr>
          </a:p>
        </p:txBody>
      </p:sp>
      <p:sp>
        <p:nvSpPr>
          <p:cNvPr id="37" name="Rectangle 47"/>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l-SI" altLang="sl-SI"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3" name="Group 12"/>
          <p:cNvGrpSpPr/>
          <p:nvPr/>
        </p:nvGrpSpPr>
        <p:grpSpPr>
          <a:xfrm>
            <a:off x="179512" y="2132856"/>
            <a:ext cx="8496944" cy="4104456"/>
            <a:chOff x="179512" y="1988840"/>
            <a:chExt cx="8496944" cy="4104456"/>
          </a:xfrm>
        </p:grpSpPr>
        <p:sp>
          <p:nvSpPr>
            <p:cNvPr id="6" name="Text Box 3"/>
            <p:cNvSpPr txBox="1">
              <a:spLocks noChangeArrowheads="1"/>
            </p:cNvSpPr>
            <p:nvPr/>
          </p:nvSpPr>
          <p:spPr bwMode="auto">
            <a:xfrm>
              <a:off x="3740400" y="2924944"/>
              <a:ext cx="1047623" cy="5948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 tIns="45720" rIns="1800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Duty to fund infra </a:t>
              </a:r>
              <a:r>
                <a:rPr kumimoji="0" lang="sl-SI" altLang="sl-SI" sz="1200" b="1" i="0" u="none" strike="noStrike" cap="none" normalizeH="0" baseline="0" dirty="0" err="1"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manager</a:t>
              </a:r>
              <a:r>
                <a:rPr kumimoji="0" lang="en-GB"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(by</a:t>
              </a:r>
              <a:r>
                <a:rPr kumimoji="0" lang="en-GB" altLang="sl-SI" sz="1200" b="1" i="0" u="none" strike="noStrike" cap="none" normalizeH="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tariff setting)</a:t>
              </a: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7" name="Text Box 4"/>
            <p:cNvSpPr txBox="1">
              <a:spLocks noChangeArrowheads="1"/>
            </p:cNvSpPr>
            <p:nvPr/>
          </p:nvSpPr>
          <p:spPr bwMode="auto">
            <a:xfrm>
              <a:off x="1912511" y="3140968"/>
              <a:ext cx="1337945" cy="6304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 tIns="45720" rIns="1800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Strategic policy development</a:t>
              </a:r>
              <a:endPar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8" name="Text Box 5"/>
            <p:cNvSpPr txBox="1">
              <a:spLocks noChangeArrowheads="1"/>
            </p:cNvSpPr>
            <p:nvPr/>
          </p:nvSpPr>
          <p:spPr bwMode="auto">
            <a:xfrm>
              <a:off x="5375310" y="2987802"/>
              <a:ext cx="1068898" cy="448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 tIns="45720" rIns="1800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sl-SI" altLang="sl-SI" sz="1200" b="1" dirty="0" smtClean="0">
                  <a:latin typeface="Verdana" panose="020B0604030504040204" pitchFamily="34" charset="0"/>
                  <a:ea typeface="Verdana" panose="020B0604030504040204" pitchFamily="34" charset="0"/>
                  <a:cs typeface="Verdana" panose="020B0604030504040204" pitchFamily="34" charset="0"/>
                </a:rPr>
                <a:t>License </a:t>
              </a:r>
              <a:r>
                <a:rPr lang="sl-SI" altLang="sl-SI" sz="1200" b="1" dirty="0" err="1" smtClean="0">
                  <a:latin typeface="Verdana" panose="020B0604030504040204" pitchFamily="34" charset="0"/>
                  <a:ea typeface="Verdana" panose="020B0604030504040204" pitchFamily="34" charset="0"/>
                  <a:cs typeface="Verdana" panose="020B0604030504040204" pitchFamily="34" charset="0"/>
                </a:rPr>
                <a:t>fee</a:t>
              </a:r>
              <a:r>
                <a:rPr lang="sl-SI" altLang="sl-SI" sz="1200" b="1" dirty="0" smtClean="0">
                  <a:latin typeface="Verdana" panose="020B0604030504040204" pitchFamily="34" charset="0"/>
                  <a:ea typeface="Verdana" panose="020B0604030504040204" pitchFamily="34" charset="0"/>
                  <a:cs typeface="Verdana" panose="020B0604030504040204" pitchFamily="34" charset="0"/>
                </a:rPr>
                <a:t> (</a:t>
              </a:r>
              <a:r>
                <a:rPr kumimoji="0" lang="en-GB"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Fund</a:t>
              </a: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the regulator)</a:t>
              </a:r>
              <a:endPar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9" name="Text Box 6"/>
            <p:cNvSpPr txBox="1">
              <a:spLocks noChangeArrowheads="1"/>
            </p:cNvSpPr>
            <p:nvPr/>
          </p:nvSpPr>
          <p:spPr bwMode="auto">
            <a:xfrm>
              <a:off x="2123728" y="1988840"/>
              <a:ext cx="1944216" cy="5334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 tIns="10800" rIns="1800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Dedicated Source</a:t>
              </a:r>
              <a:endPar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(if necessary)</a:t>
              </a:r>
            </a:p>
          </p:txBody>
        </p:sp>
        <p:sp>
          <p:nvSpPr>
            <p:cNvPr id="10" name="Text Box 7"/>
            <p:cNvSpPr txBox="1">
              <a:spLocks noChangeArrowheads="1"/>
            </p:cNvSpPr>
            <p:nvPr/>
          </p:nvSpPr>
          <p:spPr bwMode="auto">
            <a:xfrm>
              <a:off x="6312348" y="3855329"/>
              <a:ext cx="999462" cy="3758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Payment</a:t>
              </a:r>
              <a:endPar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11" name="Rectangle 8"/>
            <p:cNvSpPr>
              <a:spLocks noChangeArrowheads="1"/>
            </p:cNvSpPr>
            <p:nvPr/>
          </p:nvSpPr>
          <p:spPr bwMode="auto">
            <a:xfrm>
              <a:off x="3709541" y="4028289"/>
              <a:ext cx="2518643" cy="739523"/>
            </a:xfrm>
            <a:prstGeom prst="rect">
              <a:avLst/>
            </a:prstGeom>
            <a:solidFill>
              <a:srgbClr val="F79646"/>
            </a:solidFill>
            <a:ln w="38100">
              <a:solidFill>
                <a:schemeClr val="accent4">
                  <a:lumMod val="60000"/>
                  <a:lumOff val="40000"/>
                </a:schemeClr>
              </a:solidFill>
              <a:miter lim="800000"/>
              <a:headEnd/>
              <a:tailEnd/>
            </a:ln>
            <a:effectLst>
              <a:outerShdw dist="28398" dir="3806097" algn="ctr" rotWithShape="0">
                <a:srgbClr val="974706">
                  <a:alpha val="50000"/>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Infrastructure Manager </a:t>
              </a:r>
              <a:r>
                <a:rPr kumimoji="0" lang="en-GB"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a:r>
              <a:br>
                <a:rPr kumimoji="0" lang="en-GB"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a:t>
              </a:r>
              <a:r>
                <a:rPr kumimoji="0" lang="en-GB"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of a network</a:t>
              </a: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a:t>
              </a:r>
            </a:p>
          </p:txBody>
        </p:sp>
        <p:sp>
          <p:nvSpPr>
            <p:cNvPr id="12" name="Rectangle 9"/>
            <p:cNvSpPr>
              <a:spLocks noChangeArrowheads="1"/>
            </p:cNvSpPr>
            <p:nvPr/>
          </p:nvSpPr>
          <p:spPr bwMode="auto">
            <a:xfrm>
              <a:off x="655484" y="4028289"/>
              <a:ext cx="1738976" cy="739523"/>
            </a:xfrm>
            <a:prstGeom prst="rect">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State</a:t>
              </a:r>
            </a:p>
          </p:txBody>
        </p:sp>
        <p:sp>
          <p:nvSpPr>
            <p:cNvPr id="15" name="AutoShape 12"/>
            <p:cNvSpPr>
              <a:spLocks noChangeShapeType="1"/>
            </p:cNvSpPr>
            <p:nvPr/>
          </p:nvSpPr>
          <p:spPr bwMode="auto">
            <a:xfrm>
              <a:off x="1982237" y="2151293"/>
              <a:ext cx="1758164" cy="303083"/>
            </a:xfrm>
            <a:prstGeom prst="bentConnector3">
              <a:avLst>
                <a:gd name="adj1" fmla="val 380"/>
              </a:avLst>
            </a:prstGeom>
            <a:noFill/>
            <a:ln w="50800">
              <a:solidFill>
                <a:srgbClr val="00B050"/>
              </a:solidFill>
              <a:prstDash val="solid"/>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sl-SI" sz="1200">
                <a:latin typeface="Verdana" panose="020B0604030504040204" pitchFamily="34" charset="0"/>
                <a:ea typeface="Verdana" panose="020B0604030504040204" pitchFamily="34" charset="0"/>
                <a:cs typeface="Verdana" panose="020B0604030504040204" pitchFamily="34" charset="0"/>
              </a:endParaRPr>
            </a:p>
          </p:txBody>
        </p:sp>
        <p:sp>
          <p:nvSpPr>
            <p:cNvPr id="16" name="Rectangle 13"/>
            <p:cNvSpPr>
              <a:spLocks noChangeArrowheads="1"/>
            </p:cNvSpPr>
            <p:nvPr/>
          </p:nvSpPr>
          <p:spPr bwMode="auto">
            <a:xfrm>
              <a:off x="7311810" y="4028289"/>
              <a:ext cx="1364646" cy="739523"/>
            </a:xfrm>
            <a:prstGeom prst="rect">
              <a:avLst/>
            </a:prstGeom>
            <a:solidFill>
              <a:srgbClr val="FFFFFF"/>
            </a:solidFill>
            <a:ln w="25400">
              <a:solidFill>
                <a:srgbClr val="000000"/>
              </a:solidFill>
              <a:miter lim="800000"/>
              <a:headEnd/>
              <a:tailEnd/>
            </a:ln>
          </p:spPr>
          <p:txBody>
            <a:bodyPr vert="horz" wrap="square" lIns="54000" tIns="45720" rIns="54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dirty="0" err="1"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Users</a:t>
              </a: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kumimoji="0" lang="sl-SI" altLang="sl-SI" sz="1200" b="1" i="0" u="none" strike="noStrike" cap="none" normalizeH="0" baseline="0" dirty="0" err="1"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and</a:t>
              </a: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/or</a:t>
              </a:r>
              <a:r>
                <a:rPr kumimoji="0" lang="sl-SI" altLang="sl-SI" sz="1200" b="1" i="0" u="none" strike="noStrike" cap="none" normalizeH="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kumimoji="0" lang="sl-SI" altLang="sl-SI" sz="1200" b="1" i="0" u="none" strike="noStrike" cap="none" normalizeH="0" dirty="0" err="1"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state</a:t>
              </a:r>
              <a:r>
                <a:rPr lang="sl-SI" altLang="sl-SI" sz="1200" b="1" dirty="0" smtClean="0">
                  <a:latin typeface="Verdana" panose="020B0604030504040204" pitchFamily="34" charset="0"/>
                  <a:ea typeface="Verdana" panose="020B0604030504040204" pitchFamily="34" charset="0"/>
                  <a:cs typeface="Verdana" panose="020B0604030504040204" pitchFamily="34" charset="0"/>
                </a:rPr>
                <a:t>)</a:t>
              </a:r>
              <a:endPar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20" name="Rectangle 17"/>
            <p:cNvSpPr>
              <a:spLocks noChangeArrowheads="1"/>
            </p:cNvSpPr>
            <p:nvPr/>
          </p:nvSpPr>
          <p:spPr bwMode="auto">
            <a:xfrm>
              <a:off x="3727074" y="1988840"/>
              <a:ext cx="2465339" cy="732249"/>
            </a:xfrm>
            <a:prstGeom prst="rect">
              <a:avLst/>
            </a:prstGeom>
            <a:solidFill>
              <a:srgbClr val="4BACC6"/>
            </a:solidFill>
            <a:ln w="38100">
              <a:solidFill>
                <a:schemeClr val="accent1">
                  <a:lumMod val="60000"/>
                  <a:lumOff val="40000"/>
                </a:schemeClr>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Economic regulator</a:t>
              </a:r>
            </a:p>
            <a:p>
              <a:pPr marL="0" marR="0" lvl="0" indent="0" algn="ctr" defTabSz="914400" rtl="0" eaLnBrk="0" fontAlgn="base" latinLnBrk="0" hangingPunct="0">
                <a:lnSpc>
                  <a:spcPct val="100000"/>
                </a:lnSpc>
                <a:spcBef>
                  <a:spcPct val="0"/>
                </a:spcBef>
                <a:spcAft>
                  <a:spcPct val="0"/>
                </a:spcAft>
                <a:buClrTx/>
                <a:buSzTx/>
                <a:buFontTx/>
                <a:buNone/>
                <a:tabLst/>
              </a:pP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a:t>
              </a:r>
              <a:r>
                <a:rPr kumimoji="0" lang="sl-SI" altLang="sl-SI" sz="1200" b="1" i="0" u="none" strike="noStrike" cap="none" normalizeH="0" baseline="0" dirty="0" err="1"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independent</a:t>
              </a: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kumimoji="0" lang="sl-SI" altLang="sl-SI" sz="1200" b="1" i="0" u="none" strike="noStrike" cap="none" normalizeH="0" baseline="0" dirty="0" err="1"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agency</a:t>
              </a: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a:t>
              </a:r>
            </a:p>
          </p:txBody>
        </p:sp>
        <p:sp>
          <p:nvSpPr>
            <p:cNvPr id="21" name="AutoShape 18"/>
            <p:cNvSpPr>
              <a:spLocks noChangeShapeType="1"/>
            </p:cNvSpPr>
            <p:nvPr/>
          </p:nvSpPr>
          <p:spPr bwMode="auto">
            <a:xfrm rot="10800000">
              <a:off x="6267810" y="4230344"/>
              <a:ext cx="1044000" cy="0"/>
            </a:xfrm>
            <a:prstGeom prst="straightConnector1">
              <a:avLst/>
            </a:prstGeom>
            <a:noFill/>
            <a:ln w="38100">
              <a:solidFill>
                <a:srgbClr val="000000"/>
              </a:solidFill>
              <a:prstDash val="solid"/>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sl-SI" sz="1200">
                <a:latin typeface="Verdana" panose="020B0604030504040204" pitchFamily="34" charset="0"/>
                <a:ea typeface="Verdana" panose="020B0604030504040204" pitchFamily="34" charset="0"/>
                <a:cs typeface="Verdana" panose="020B0604030504040204" pitchFamily="34" charset="0"/>
              </a:endParaRPr>
            </a:p>
          </p:txBody>
        </p:sp>
        <p:sp>
          <p:nvSpPr>
            <p:cNvPr id="22" name="AutoShape 19"/>
            <p:cNvSpPr>
              <a:spLocks noChangeShapeType="1"/>
            </p:cNvSpPr>
            <p:nvPr/>
          </p:nvSpPr>
          <p:spPr bwMode="auto">
            <a:xfrm rot="5400000">
              <a:off x="4266023" y="3449185"/>
              <a:ext cx="1044000" cy="0"/>
            </a:xfrm>
            <a:prstGeom prst="straightConnector1">
              <a:avLst/>
            </a:prstGeom>
            <a:noFill/>
            <a:ln w="50800">
              <a:solidFill>
                <a:srgbClr val="00B050"/>
              </a:solidFill>
              <a:prstDash val="solid"/>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sl-SI" sz="1200">
                <a:latin typeface="Verdana" panose="020B0604030504040204" pitchFamily="34" charset="0"/>
                <a:ea typeface="Verdana" panose="020B0604030504040204" pitchFamily="34" charset="0"/>
                <a:cs typeface="Verdana" panose="020B0604030504040204" pitchFamily="34" charset="0"/>
              </a:endParaRPr>
            </a:p>
          </p:txBody>
        </p:sp>
        <p:sp>
          <p:nvSpPr>
            <p:cNvPr id="30" name="Text Box 27"/>
            <p:cNvSpPr txBox="1">
              <a:spLocks noChangeArrowheads="1"/>
            </p:cNvSpPr>
            <p:nvPr/>
          </p:nvSpPr>
          <p:spPr bwMode="auto">
            <a:xfrm>
              <a:off x="539552" y="2454376"/>
              <a:ext cx="1095550" cy="5334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 tIns="45720" rIns="1800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Budget revenue</a:t>
              </a:r>
              <a:endPar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31" name="AutoShape 28"/>
            <p:cNvSpPr>
              <a:spLocks noChangeShapeType="1"/>
            </p:cNvSpPr>
            <p:nvPr/>
          </p:nvSpPr>
          <p:spPr bwMode="auto">
            <a:xfrm>
              <a:off x="6287492" y="4519688"/>
              <a:ext cx="1044000" cy="0"/>
            </a:xfrm>
            <a:prstGeom prst="straightConnector1">
              <a:avLst/>
            </a:prstGeom>
            <a:noFill/>
            <a:ln w="38100">
              <a:solidFill>
                <a:srgbClr val="4E6128"/>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sl-SI" sz="1200">
                <a:latin typeface="Verdana" panose="020B0604030504040204" pitchFamily="34" charset="0"/>
                <a:ea typeface="Verdana" panose="020B0604030504040204" pitchFamily="34" charset="0"/>
                <a:cs typeface="Verdana" panose="020B0604030504040204" pitchFamily="34" charset="0"/>
              </a:endParaRPr>
            </a:p>
          </p:txBody>
        </p:sp>
        <p:sp>
          <p:nvSpPr>
            <p:cNvPr id="32" name="Text Box 29"/>
            <p:cNvSpPr txBox="1">
              <a:spLocks noChangeArrowheads="1"/>
            </p:cNvSpPr>
            <p:nvPr/>
          </p:nvSpPr>
          <p:spPr bwMode="auto">
            <a:xfrm>
              <a:off x="6312348" y="4606976"/>
              <a:ext cx="852874" cy="3758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4000" tIns="45720" rIns="5400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Services</a:t>
              </a:r>
              <a:endParaRPr kumimoji="0" lang="sl-SI" altLang="sl-SI" sz="1200" b="0" i="0" u="none" strike="noStrike" cap="none" normalizeH="0" baseline="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33" name="Text Box 30"/>
            <p:cNvSpPr txBox="1">
              <a:spLocks noChangeArrowheads="1"/>
            </p:cNvSpPr>
            <p:nvPr/>
          </p:nvSpPr>
          <p:spPr bwMode="auto">
            <a:xfrm>
              <a:off x="179512" y="5176772"/>
              <a:ext cx="1095550" cy="5334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 tIns="45720" rIns="1800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Budgetary expenditure</a:t>
              </a:r>
              <a:endPar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34" name="Text Box 31"/>
            <p:cNvSpPr txBox="1">
              <a:spLocks noChangeArrowheads="1"/>
            </p:cNvSpPr>
            <p:nvPr/>
          </p:nvSpPr>
          <p:spPr bwMode="auto">
            <a:xfrm>
              <a:off x="3755130" y="5123430"/>
              <a:ext cx="2905102" cy="96986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 tIns="45720" rIns="1800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l-SI" altLang="sl-SI" sz="12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Regulatory framework</a:t>
              </a:r>
              <a:endPar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Incentives for efficient operation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Monitoring</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 Legal duty of financing activities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sl-SI" altLang="sl-SI" sz="12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a:t>
              </a:r>
            </a:p>
          </p:txBody>
        </p:sp>
        <p:sp>
          <p:nvSpPr>
            <p:cNvPr id="35" name="AutoShape 32"/>
            <p:cNvSpPr>
              <a:spLocks noChangeShapeType="1"/>
            </p:cNvSpPr>
            <p:nvPr/>
          </p:nvSpPr>
          <p:spPr bwMode="auto">
            <a:xfrm flipV="1">
              <a:off x="5194341" y="2924944"/>
              <a:ext cx="888" cy="1044000"/>
            </a:xfrm>
            <a:prstGeom prst="straightConnector1">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sl-SI" sz="1200">
                <a:latin typeface="Verdana" panose="020B0604030504040204" pitchFamily="34" charset="0"/>
                <a:ea typeface="Verdana" panose="020B0604030504040204" pitchFamily="34" charset="0"/>
                <a:cs typeface="Verdana" panose="020B0604030504040204" pitchFamily="34" charset="0"/>
              </a:endParaRPr>
            </a:p>
          </p:txBody>
        </p:sp>
        <p:sp>
          <p:nvSpPr>
            <p:cNvPr id="36" name="AutoShape 33"/>
            <p:cNvSpPr>
              <a:spLocks noChangeShapeType="1"/>
            </p:cNvSpPr>
            <p:nvPr/>
          </p:nvSpPr>
          <p:spPr bwMode="auto">
            <a:xfrm flipV="1">
              <a:off x="2421112" y="2636912"/>
              <a:ext cx="1288430" cy="1761137"/>
            </a:xfrm>
            <a:prstGeom prst="bentConnector3">
              <a:avLst>
                <a:gd name="adj1" fmla="val 50000"/>
              </a:avLst>
            </a:prstGeom>
            <a:noFill/>
            <a:ln w="3810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sl-SI" sz="1200">
                <a:latin typeface="Verdana" panose="020B0604030504040204" pitchFamily="34" charset="0"/>
                <a:ea typeface="Verdana" panose="020B0604030504040204" pitchFamily="34" charset="0"/>
                <a:cs typeface="Verdana" panose="020B0604030504040204" pitchFamily="34" charset="0"/>
              </a:endParaRPr>
            </a:p>
          </p:txBody>
        </p:sp>
        <p:sp>
          <p:nvSpPr>
            <p:cNvPr id="38" name="Down Arrow 37"/>
            <p:cNvSpPr/>
            <p:nvPr/>
          </p:nvSpPr>
          <p:spPr>
            <a:xfrm>
              <a:off x="1275062" y="2151293"/>
              <a:ext cx="488626" cy="1704036"/>
            </a:xfrm>
            <a:prstGeom prst="downArrow">
              <a:avLst/>
            </a:prstGeom>
            <a:solidFill>
              <a:srgbClr val="7BC14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39" name="Down Arrow 38"/>
            <p:cNvSpPr/>
            <p:nvPr/>
          </p:nvSpPr>
          <p:spPr>
            <a:xfrm>
              <a:off x="1275062" y="4863510"/>
              <a:ext cx="488626" cy="1157778"/>
            </a:xfrm>
            <a:prstGeom prst="down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grpSp>
      <p:sp>
        <p:nvSpPr>
          <p:cNvPr id="27" name="Title 1"/>
          <p:cNvSpPr txBox="1">
            <a:spLocks/>
          </p:cNvSpPr>
          <p:nvPr/>
        </p:nvSpPr>
        <p:spPr bwMode="auto">
          <a:xfrm>
            <a:off x="410666" y="1412776"/>
            <a:ext cx="7905750" cy="609600"/>
          </a:xfrm>
          <a:prstGeom prst="rect">
            <a:avLst/>
          </a:prstGeom>
          <a:noFill/>
          <a:ln w="9525">
            <a:noFill/>
            <a:miter lim="800000"/>
            <a:headEnd/>
            <a:tailEnd/>
          </a:ln>
        </p:spPr>
        <p:txBody>
          <a:bodyPr vert="horz" wrap="square" lIns="0" tIns="0" rIns="0" bIns="72000" numCol="1" anchor="b" anchorCtr="0" compatLnSpc="1">
            <a:prstTxWarp prst="textNoShape">
              <a:avLst/>
            </a:prstTxWarp>
            <a:normAutofit/>
          </a:bodyPr>
          <a:lstStyle>
            <a:lvl1pPr algn="l" defTabSz="457200" rtl="0" fontAlgn="base">
              <a:spcBef>
                <a:spcPct val="0"/>
              </a:spcBef>
              <a:spcAft>
                <a:spcPct val="0"/>
              </a:spcAft>
              <a:defRPr sz="2400" b="1" kern="1200">
                <a:solidFill>
                  <a:schemeClr val="tx1"/>
                </a:solidFill>
                <a:latin typeface="Verdana"/>
                <a:ea typeface="ＭＳ Ｐゴシック" pitchFamily="-107" charset="-128"/>
                <a:cs typeface="Verdana"/>
              </a:defRPr>
            </a:lvl1pPr>
            <a:lvl2pPr algn="l" defTabSz="457200" rtl="0" fontAlgn="base">
              <a:spcBef>
                <a:spcPct val="0"/>
              </a:spcBef>
              <a:spcAft>
                <a:spcPct val="0"/>
              </a:spcAft>
              <a:defRPr sz="2400" b="1">
                <a:solidFill>
                  <a:schemeClr val="tx1"/>
                </a:solidFill>
                <a:latin typeface="Verdana" pitchFamily="-107" charset="0"/>
                <a:ea typeface="ＭＳ Ｐゴシック" pitchFamily="-107" charset="-128"/>
                <a:cs typeface="Verdana" pitchFamily="-107" charset="0"/>
              </a:defRPr>
            </a:lvl2pPr>
            <a:lvl3pPr algn="l" defTabSz="457200" rtl="0" fontAlgn="base">
              <a:spcBef>
                <a:spcPct val="0"/>
              </a:spcBef>
              <a:spcAft>
                <a:spcPct val="0"/>
              </a:spcAft>
              <a:defRPr sz="2400" b="1">
                <a:solidFill>
                  <a:schemeClr val="tx1"/>
                </a:solidFill>
                <a:latin typeface="Verdana" pitchFamily="-107" charset="0"/>
                <a:ea typeface="ＭＳ Ｐゴシック" pitchFamily="-107" charset="-128"/>
                <a:cs typeface="Verdana" pitchFamily="-107" charset="0"/>
              </a:defRPr>
            </a:lvl3pPr>
            <a:lvl4pPr algn="l" defTabSz="457200" rtl="0" fontAlgn="base">
              <a:spcBef>
                <a:spcPct val="0"/>
              </a:spcBef>
              <a:spcAft>
                <a:spcPct val="0"/>
              </a:spcAft>
              <a:defRPr sz="2400" b="1">
                <a:solidFill>
                  <a:schemeClr val="tx1"/>
                </a:solidFill>
                <a:latin typeface="Verdana" pitchFamily="-107" charset="0"/>
                <a:ea typeface="ＭＳ Ｐゴシック" pitchFamily="-107" charset="-128"/>
                <a:cs typeface="Verdana" pitchFamily="-107" charset="0"/>
              </a:defRPr>
            </a:lvl4pPr>
            <a:lvl5pPr algn="l" defTabSz="457200" rtl="0" fontAlgn="base">
              <a:spcBef>
                <a:spcPct val="0"/>
              </a:spcBef>
              <a:spcAft>
                <a:spcPct val="0"/>
              </a:spcAft>
              <a:defRPr sz="2400" b="1">
                <a:solidFill>
                  <a:schemeClr val="tx1"/>
                </a:solidFill>
                <a:latin typeface="Verdana" pitchFamily="-107" charset="0"/>
                <a:ea typeface="ＭＳ Ｐゴシック" pitchFamily="-107" charset="-128"/>
                <a:cs typeface="Verdana" pitchFamily="-107" charset="0"/>
              </a:defRPr>
            </a:lvl5pPr>
            <a:lvl6pPr marL="4572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6pPr>
            <a:lvl7pPr marL="9144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7pPr>
            <a:lvl8pPr marL="13716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8pPr>
            <a:lvl9pPr marL="18288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9pPr>
          </a:lstStyle>
          <a:p>
            <a:r>
              <a:rPr lang="en-GB" sz="2000" b="0" dirty="0" smtClean="0">
                <a:latin typeface="Verdana" panose="020B0604030504040204" pitchFamily="34" charset="0"/>
                <a:ea typeface="Verdana" panose="020B0604030504040204" pitchFamily="34" charset="0"/>
                <a:cs typeface="Verdana" panose="020B0604030504040204" pitchFamily="34" charset="0"/>
              </a:rPr>
              <a:t>The cost of service gets determined by </a:t>
            </a:r>
            <a:r>
              <a:rPr lang="en-GB" sz="2000" b="0" u="sng" dirty="0" smtClean="0">
                <a:latin typeface="Verdana" panose="020B0604030504040204" pitchFamily="34" charset="0"/>
                <a:ea typeface="Verdana" panose="020B0604030504040204" pitchFamily="34" charset="0"/>
                <a:cs typeface="Verdana" panose="020B0604030504040204" pitchFamily="34" charset="0"/>
              </a:rPr>
              <a:t>the regulator</a:t>
            </a:r>
            <a:r>
              <a:rPr lang="en-GB" sz="2000" b="0" dirty="0" smtClean="0">
                <a:latin typeface="Verdana" panose="020B0604030504040204" pitchFamily="34" charset="0"/>
                <a:ea typeface="Verdana" panose="020B0604030504040204" pitchFamily="34" charset="0"/>
                <a:cs typeface="Verdana" panose="020B0604030504040204" pitchFamily="34" charset="0"/>
              </a:rPr>
              <a:t>!</a:t>
            </a:r>
            <a:endParaRPr lang="en-GB" sz="2000" b="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122113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7905750" cy="1008112"/>
          </a:xfrm>
        </p:spPr>
        <p:txBody>
          <a:bodyPr/>
          <a:lstStyle/>
          <a:p>
            <a:pPr>
              <a:spcBef>
                <a:spcPts val="0"/>
              </a:spcBef>
              <a:defRPr/>
            </a:pPr>
            <a:r>
              <a:rPr lang="en-GB" dirty="0">
                <a:solidFill>
                  <a:srgbClr val="1754AD"/>
                </a:solidFill>
              </a:rPr>
              <a:t>Value for Money Dimensions</a:t>
            </a:r>
            <a:endParaRPr lang="en-GB" dirty="0">
              <a:solidFill>
                <a:srgbClr val="1754AD"/>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88696370"/>
              </p:ext>
            </p:extLst>
          </p:nvPr>
        </p:nvGraphicFramePr>
        <p:xfrm>
          <a:off x="641472" y="3082136"/>
          <a:ext cx="7905750" cy="2291080"/>
        </p:xfrm>
        <a:graphic>
          <a:graphicData uri="http://schemas.openxmlformats.org/drawingml/2006/table">
            <a:tbl>
              <a:tblPr firstRow="1" bandRow="1">
                <a:tableStyleId>{5C22544A-7EE6-4342-B048-85BDC9FD1C3A}</a:tableStyleId>
              </a:tblPr>
              <a:tblGrid>
                <a:gridCol w="2202336"/>
                <a:gridCol w="1901138"/>
                <a:gridCol w="1901138"/>
                <a:gridCol w="1901138"/>
              </a:tblGrid>
              <a:tr h="370840">
                <a:tc>
                  <a:txBody>
                    <a:bodyPr/>
                    <a:lstStyle/>
                    <a:p>
                      <a:r>
                        <a:rPr lang="en-GB" sz="1600" dirty="0" err="1" smtClean="0"/>
                        <a:t>VfM</a:t>
                      </a:r>
                      <a:r>
                        <a:rPr lang="en-GB" sz="1600" dirty="0" smtClean="0"/>
                        <a:t> dimensions</a:t>
                      </a:r>
                      <a:endParaRPr lang="en-GB" sz="1600" dirty="0"/>
                    </a:p>
                  </a:txBody>
                  <a:tcPr/>
                </a:tc>
                <a:tc>
                  <a:txBody>
                    <a:bodyPr/>
                    <a:lstStyle/>
                    <a:p>
                      <a:pPr algn="ctr"/>
                      <a:r>
                        <a:rPr lang="en-GB" sz="1600" dirty="0" smtClean="0"/>
                        <a:t>Traditional</a:t>
                      </a:r>
                      <a:r>
                        <a:rPr lang="en-GB" sz="1600" baseline="0" dirty="0" smtClean="0"/>
                        <a:t> </a:t>
                      </a:r>
                      <a:endParaRPr lang="en-GB" sz="1600" dirty="0"/>
                    </a:p>
                  </a:txBody>
                  <a:tcPr/>
                </a:tc>
                <a:tc>
                  <a:txBody>
                    <a:bodyPr/>
                    <a:lstStyle/>
                    <a:p>
                      <a:pPr algn="ctr"/>
                      <a:r>
                        <a:rPr lang="en-GB" sz="1600" dirty="0" smtClean="0"/>
                        <a:t>PPP</a:t>
                      </a:r>
                      <a:endParaRPr lang="en-GB" sz="1600" dirty="0"/>
                    </a:p>
                  </a:txBody>
                  <a:tcPr/>
                </a:tc>
                <a:tc>
                  <a:txBody>
                    <a:bodyPr/>
                    <a:lstStyle/>
                    <a:p>
                      <a:pPr algn="ctr"/>
                      <a:r>
                        <a:rPr lang="en-GB" sz="1600" dirty="0" smtClean="0"/>
                        <a:t>RAB</a:t>
                      </a:r>
                      <a:endParaRPr lang="en-GB" sz="1600" dirty="0"/>
                    </a:p>
                  </a:txBody>
                  <a:tcPr/>
                </a:tc>
              </a:tr>
              <a:tr h="370840">
                <a:tc>
                  <a:txBody>
                    <a:bodyPr/>
                    <a:lstStyle/>
                    <a:p>
                      <a:r>
                        <a:rPr lang="en-GB" dirty="0" smtClean="0"/>
                        <a:t>Infrastructure delivery</a:t>
                      </a:r>
                      <a:endParaRPr lang="en-GB" dirty="0"/>
                    </a:p>
                  </a:txBody>
                  <a:tcPr anchor="ctr"/>
                </a:tc>
                <a:tc>
                  <a:txBody>
                    <a:bodyPr/>
                    <a:lstStyle/>
                    <a:p>
                      <a:pPr algn="ctr"/>
                      <a:r>
                        <a:rPr lang="en-GB" dirty="0" smtClean="0"/>
                        <a:t>x</a:t>
                      </a:r>
                      <a:endParaRPr lang="en-GB"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dirty="0" smtClean="0">
                          <a:sym typeface="Wingdings"/>
                        </a:rPr>
                        <a:t></a:t>
                      </a:r>
                      <a:endParaRPr lang="en-GB"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dirty="0" smtClean="0">
                          <a:sym typeface="Wingdings"/>
                        </a:rPr>
                        <a:t></a:t>
                      </a:r>
                      <a:endParaRPr lang="en-GB" dirty="0" smtClean="0"/>
                    </a:p>
                  </a:txBody>
                  <a:tcPr anchor="ctr"/>
                </a:tc>
              </a:tr>
              <a:tr h="370840">
                <a:tc>
                  <a:txBody>
                    <a:bodyPr/>
                    <a:lstStyle/>
                    <a:p>
                      <a:r>
                        <a:rPr lang="en-GB" dirty="0" smtClean="0"/>
                        <a:t>Infrastructure operation</a:t>
                      </a:r>
                      <a:endParaRPr lang="en-GB" dirty="0"/>
                    </a:p>
                  </a:txBody>
                  <a:tcPr anchor="ctr"/>
                </a:tc>
                <a:tc>
                  <a:txBody>
                    <a:bodyPr/>
                    <a:lstStyle/>
                    <a:p>
                      <a:pPr algn="ctr"/>
                      <a:r>
                        <a:rPr lang="en-GB" dirty="0" smtClean="0"/>
                        <a:t>x</a:t>
                      </a:r>
                      <a:endParaRPr lang="en-GB"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dirty="0" smtClean="0">
                          <a:sym typeface="Wingdings"/>
                        </a:rPr>
                        <a:t></a:t>
                      </a:r>
                      <a:endParaRPr lang="en-GB"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dirty="0" smtClean="0">
                          <a:sym typeface="Wingdings"/>
                        </a:rPr>
                        <a:t></a:t>
                      </a:r>
                      <a:endParaRPr lang="en-GB" dirty="0" smtClean="0"/>
                    </a:p>
                  </a:txBody>
                  <a:tcPr anchor="ctr"/>
                </a:tc>
              </a:tr>
              <a:tr h="370840">
                <a:tc>
                  <a:txBody>
                    <a:bodyPr/>
                    <a:lstStyle/>
                    <a:p>
                      <a:r>
                        <a:rPr lang="en-GB" dirty="0" smtClean="0"/>
                        <a:t>(relative)</a:t>
                      </a:r>
                      <a:r>
                        <a:rPr lang="en-GB" baseline="0" dirty="0" smtClean="0"/>
                        <a:t> </a:t>
                      </a:r>
                      <a:r>
                        <a:rPr lang="en-GB" dirty="0" smtClean="0"/>
                        <a:t>Cost of financing</a:t>
                      </a:r>
                      <a:endParaRPr lang="en-GB" dirty="0"/>
                    </a:p>
                  </a:txBody>
                  <a:tcPr anchor="ctr"/>
                </a:tc>
                <a:tc>
                  <a:txBody>
                    <a:bodyPr/>
                    <a:lstStyle/>
                    <a:p>
                      <a:pPr algn="ctr"/>
                      <a:r>
                        <a:rPr lang="en-GB" dirty="0" smtClean="0"/>
                        <a:t>Low</a:t>
                      </a:r>
                      <a:endParaRPr lang="en-GB" dirty="0"/>
                    </a:p>
                  </a:txBody>
                  <a:tcPr anchor="ctr"/>
                </a:tc>
                <a:tc>
                  <a:txBody>
                    <a:bodyPr/>
                    <a:lstStyle/>
                    <a:p>
                      <a:pPr algn="ctr"/>
                      <a:r>
                        <a:rPr lang="en-GB" dirty="0" smtClean="0"/>
                        <a:t>High</a:t>
                      </a:r>
                      <a:endParaRPr lang="en-GB" dirty="0"/>
                    </a:p>
                  </a:txBody>
                  <a:tcPr anchor="ctr"/>
                </a:tc>
                <a:tc>
                  <a:txBody>
                    <a:bodyPr/>
                    <a:lstStyle/>
                    <a:p>
                      <a:pPr algn="ctr"/>
                      <a:r>
                        <a:rPr lang="en-GB" dirty="0" smtClean="0"/>
                        <a:t>Medium</a:t>
                      </a:r>
                      <a:endParaRPr lang="en-GB" dirty="0"/>
                    </a:p>
                  </a:txBody>
                  <a:tcPr anchor="ctr"/>
                </a:tc>
              </a:tr>
            </a:tbl>
          </a:graphicData>
        </a:graphic>
      </p:graphicFrame>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8</a:t>
            </a:fld>
            <a:endParaRPr lang="en-US"/>
          </a:p>
        </p:txBody>
      </p:sp>
      <p:sp>
        <p:nvSpPr>
          <p:cNvPr id="6" name="TextBox 5"/>
          <p:cNvSpPr txBox="1"/>
          <p:nvPr/>
        </p:nvSpPr>
        <p:spPr>
          <a:xfrm>
            <a:off x="929504" y="1844824"/>
            <a:ext cx="1410248" cy="523220"/>
          </a:xfrm>
          <a:prstGeom prst="rect">
            <a:avLst/>
          </a:prstGeom>
          <a:noFill/>
          <a:ln>
            <a:solidFill>
              <a:schemeClr val="accent1"/>
            </a:solidFill>
          </a:ln>
        </p:spPr>
        <p:txBody>
          <a:bodyPr wrap="square" rtlCol="0">
            <a:spAutoFit/>
          </a:bodyPr>
          <a:lstStyle/>
          <a:p>
            <a:pPr algn="just"/>
            <a:r>
              <a:rPr lang="en-GB" sz="1400" b="1" dirty="0" smtClean="0"/>
              <a:t>Theoretical expectations</a:t>
            </a:r>
            <a:endParaRPr lang="en-GB" sz="1400" b="1" dirty="0"/>
          </a:p>
        </p:txBody>
      </p:sp>
      <p:sp>
        <p:nvSpPr>
          <p:cNvPr id="7" name="TextBox 6"/>
          <p:cNvSpPr txBox="1"/>
          <p:nvPr/>
        </p:nvSpPr>
        <p:spPr>
          <a:xfrm>
            <a:off x="4961952" y="1844824"/>
            <a:ext cx="1482256" cy="523220"/>
          </a:xfrm>
          <a:prstGeom prst="rect">
            <a:avLst/>
          </a:prstGeom>
          <a:noFill/>
          <a:ln>
            <a:solidFill>
              <a:schemeClr val="accent1"/>
            </a:solidFill>
          </a:ln>
        </p:spPr>
        <p:txBody>
          <a:bodyPr wrap="square" rtlCol="0">
            <a:spAutoFit/>
          </a:bodyPr>
          <a:lstStyle/>
          <a:p>
            <a:pPr algn="just"/>
            <a:r>
              <a:rPr lang="en-GB" sz="1400" dirty="0" smtClean="0"/>
              <a:t>Competition</a:t>
            </a:r>
          </a:p>
          <a:p>
            <a:pPr algn="just"/>
            <a:r>
              <a:rPr lang="en-GB" sz="1400" dirty="0" smtClean="0"/>
              <a:t>= 1</a:t>
            </a:r>
            <a:r>
              <a:rPr lang="en-GB" sz="1400" baseline="30000" dirty="0" smtClean="0"/>
              <a:t>st</a:t>
            </a:r>
            <a:r>
              <a:rPr lang="en-GB" sz="1400" dirty="0" smtClean="0"/>
              <a:t> best</a:t>
            </a:r>
            <a:endParaRPr lang="en-GB" sz="1400" dirty="0"/>
          </a:p>
        </p:txBody>
      </p:sp>
      <p:sp>
        <p:nvSpPr>
          <p:cNvPr id="8" name="TextBox 7"/>
          <p:cNvSpPr txBox="1"/>
          <p:nvPr/>
        </p:nvSpPr>
        <p:spPr>
          <a:xfrm>
            <a:off x="6804248" y="1844824"/>
            <a:ext cx="1482256" cy="523220"/>
          </a:xfrm>
          <a:prstGeom prst="rect">
            <a:avLst/>
          </a:prstGeom>
          <a:noFill/>
          <a:ln>
            <a:solidFill>
              <a:schemeClr val="accent1"/>
            </a:solidFill>
          </a:ln>
        </p:spPr>
        <p:txBody>
          <a:bodyPr wrap="square" rtlCol="0">
            <a:spAutoFit/>
          </a:bodyPr>
          <a:lstStyle/>
          <a:p>
            <a:pPr algn="just"/>
            <a:r>
              <a:rPr lang="en-GB" sz="1400" dirty="0" smtClean="0"/>
              <a:t>Regulation</a:t>
            </a:r>
          </a:p>
          <a:p>
            <a:pPr algn="just"/>
            <a:r>
              <a:rPr lang="en-GB" sz="1400" dirty="0" smtClean="0"/>
              <a:t>= 2</a:t>
            </a:r>
            <a:r>
              <a:rPr lang="en-GB" sz="1400" baseline="30000" dirty="0" smtClean="0"/>
              <a:t>st</a:t>
            </a:r>
            <a:r>
              <a:rPr lang="en-GB" sz="1400" dirty="0" smtClean="0"/>
              <a:t> best</a:t>
            </a:r>
            <a:endParaRPr lang="en-GB" sz="1400" dirty="0"/>
          </a:p>
        </p:txBody>
      </p:sp>
      <p:sp>
        <p:nvSpPr>
          <p:cNvPr id="9" name="Down Arrow 8"/>
          <p:cNvSpPr/>
          <p:nvPr/>
        </p:nvSpPr>
        <p:spPr>
          <a:xfrm>
            <a:off x="5508104" y="2636912"/>
            <a:ext cx="360040" cy="34087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Down Arrow 9"/>
          <p:cNvSpPr/>
          <p:nvPr/>
        </p:nvSpPr>
        <p:spPr>
          <a:xfrm>
            <a:off x="7365356" y="2636912"/>
            <a:ext cx="360040" cy="34087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641475" y="1772816"/>
            <a:ext cx="7905749" cy="693658"/>
          </a:xfrm>
          <a:prstGeom prst="rect">
            <a:avLst/>
          </a:prstGeom>
          <a:gradFill>
            <a:gsLst>
              <a:gs pos="100000">
                <a:schemeClr val="accent1">
                  <a:tint val="100000"/>
                  <a:shade val="100000"/>
                  <a:satMod val="130000"/>
                  <a:alpha val="18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p>
        </p:txBody>
      </p:sp>
    </p:spTree>
    <p:extLst>
      <p:ext uri="{BB962C8B-B14F-4D97-AF65-F5344CB8AC3E}">
        <p14:creationId xmlns:p14="http://schemas.microsoft.com/office/powerpoint/2010/main" val="20451640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20688"/>
            <a:ext cx="8049766" cy="1008112"/>
          </a:xfrm>
        </p:spPr>
        <p:txBody>
          <a:bodyPr>
            <a:noAutofit/>
          </a:bodyPr>
          <a:lstStyle/>
          <a:p>
            <a:pPr>
              <a:spcBef>
                <a:spcPts val="0"/>
              </a:spcBef>
              <a:defRPr/>
            </a:pPr>
            <a:r>
              <a:rPr lang="en-GB" dirty="0">
                <a:solidFill>
                  <a:srgbClr val="1754AD"/>
                </a:solidFill>
              </a:rPr>
              <a:t>What is the comparative performance </a:t>
            </a:r>
            <a:r>
              <a:rPr lang="en-GB" dirty="0" smtClean="0">
                <a:solidFill>
                  <a:srgbClr val="1754AD"/>
                </a:solidFill>
              </a:rPr>
              <a:t>of </a:t>
            </a:r>
            <a:r>
              <a:rPr lang="en-GB" dirty="0">
                <a:solidFill>
                  <a:srgbClr val="1754AD"/>
                </a:solidFill>
              </a:rPr>
              <a:t>PPPs and </a:t>
            </a:r>
            <a:r>
              <a:rPr lang="en-GB" dirty="0" smtClean="0">
                <a:solidFill>
                  <a:srgbClr val="1754AD"/>
                </a:solidFill>
              </a:rPr>
              <a:t>the RAB </a:t>
            </a:r>
            <a:r>
              <a:rPr lang="en-GB" dirty="0">
                <a:solidFill>
                  <a:srgbClr val="1754AD"/>
                </a:solidFill>
              </a:rPr>
              <a:t>model</a:t>
            </a:r>
            <a:endParaRPr lang="en-GB" dirty="0">
              <a:solidFill>
                <a:srgbClr val="1754AD"/>
              </a:solidFill>
            </a:endParaRPr>
          </a:p>
        </p:txBody>
      </p:sp>
      <p:sp>
        <p:nvSpPr>
          <p:cNvPr id="3" name="Content Placeholder 2"/>
          <p:cNvSpPr>
            <a:spLocks noGrp="1"/>
          </p:cNvSpPr>
          <p:nvPr>
            <p:ph idx="1"/>
          </p:nvPr>
        </p:nvSpPr>
        <p:spPr>
          <a:xfrm>
            <a:off x="529208" y="1935480"/>
            <a:ext cx="8435280" cy="4389120"/>
          </a:xfrm>
        </p:spPr>
        <p:txBody>
          <a:bodyPr>
            <a:normAutofit/>
          </a:bodyPr>
          <a:lstStyle/>
          <a:p>
            <a:pPr marL="90487" indent="0" algn="ctr">
              <a:lnSpc>
                <a:spcPct val="130000"/>
              </a:lnSpc>
              <a:buNone/>
            </a:pPr>
            <a:endParaRPr lang="en-GB" sz="1600" dirty="0" smtClean="0">
              <a:latin typeface="Verdana" panose="020B0604030504040204" pitchFamily="34" charset="0"/>
              <a:ea typeface="Verdana" panose="020B0604030504040204" pitchFamily="34" charset="0"/>
              <a:cs typeface="Verdana" panose="020B0604030504040204" pitchFamily="34" charset="0"/>
            </a:endParaRPr>
          </a:p>
          <a:p>
            <a:pPr marL="90487" indent="0" algn="ctr">
              <a:lnSpc>
                <a:spcPct val="130000"/>
              </a:lnSpc>
              <a:buNone/>
            </a:pPr>
            <a:endParaRPr lang="en-GB" sz="1600" dirty="0">
              <a:latin typeface="Verdana" panose="020B0604030504040204" pitchFamily="34" charset="0"/>
              <a:ea typeface="Verdana" panose="020B0604030504040204" pitchFamily="34" charset="0"/>
              <a:cs typeface="Verdana" panose="020B0604030504040204" pitchFamily="34" charset="0"/>
            </a:endParaRPr>
          </a:p>
          <a:p>
            <a:pPr marL="90487" indent="0" algn="ctr">
              <a:lnSpc>
                <a:spcPct val="130000"/>
              </a:lnSpc>
              <a:buNone/>
            </a:pPr>
            <a:endParaRPr lang="en-GB" sz="1600" dirty="0" smtClean="0">
              <a:latin typeface="Verdana" panose="020B0604030504040204" pitchFamily="34" charset="0"/>
              <a:ea typeface="Verdana" panose="020B0604030504040204" pitchFamily="34" charset="0"/>
              <a:cs typeface="Verdana" panose="020B0604030504040204" pitchFamily="34" charset="0"/>
            </a:endParaRPr>
          </a:p>
          <a:p>
            <a:pPr marL="90487" indent="0" algn="ctr">
              <a:lnSpc>
                <a:spcPct val="130000"/>
              </a:lnSpc>
              <a:buNone/>
            </a:pPr>
            <a:endParaRPr lang="en-GB" sz="1600" dirty="0">
              <a:latin typeface="Verdana" panose="020B0604030504040204" pitchFamily="34" charset="0"/>
              <a:ea typeface="Verdana" panose="020B0604030504040204" pitchFamily="34" charset="0"/>
              <a:cs typeface="Verdana" panose="020B0604030504040204" pitchFamily="34" charset="0"/>
            </a:endParaRPr>
          </a:p>
          <a:p>
            <a:pPr marL="90487" indent="0" algn="ctr">
              <a:lnSpc>
                <a:spcPct val="130000"/>
              </a:lnSpc>
              <a:buNone/>
            </a:pPr>
            <a:r>
              <a:rPr lang="en-GB" sz="1600" b="1" dirty="0" smtClean="0">
                <a:latin typeface="Verdana" panose="020B0604030504040204" pitchFamily="34" charset="0"/>
                <a:ea typeface="Verdana" panose="020B0604030504040204" pitchFamily="34" charset="0"/>
                <a:cs typeface="Verdana" panose="020B0604030504040204" pitchFamily="34" charset="0"/>
              </a:rPr>
              <a:t>There is no comprehensive comparative </a:t>
            </a:r>
            <a:r>
              <a:rPr lang="en-GB" sz="1600" b="1" dirty="0">
                <a:latin typeface="Verdana" panose="020B0604030504040204" pitchFamily="34" charset="0"/>
                <a:ea typeface="Verdana" panose="020B0604030504040204" pitchFamily="34" charset="0"/>
                <a:cs typeface="Verdana" panose="020B0604030504040204" pitchFamily="34" charset="0"/>
              </a:rPr>
              <a:t>performance research of PPPs vs other forms of infrastructure provision and </a:t>
            </a:r>
            <a:r>
              <a:rPr lang="en-GB" sz="1600" b="1" dirty="0" smtClean="0">
                <a:latin typeface="Verdana" panose="020B0604030504040204" pitchFamily="34" charset="0"/>
                <a:ea typeface="Verdana" panose="020B0604030504040204" pitchFamily="34" charset="0"/>
                <a:cs typeface="Verdana" panose="020B0604030504040204" pitchFamily="34" charset="0"/>
              </a:rPr>
              <a:t>management available!</a:t>
            </a:r>
            <a:endParaRPr lang="en-GB" sz="16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95144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PPT_General">
  <a:themeElements>
    <a:clrScheme name="ITF 1">
      <a:dk1>
        <a:sysClr val="windowText" lastClr="000000"/>
      </a:dk1>
      <a:lt1>
        <a:sysClr val="window" lastClr="FFFFFF"/>
      </a:lt1>
      <a:dk2>
        <a:srgbClr val="01336A"/>
      </a:dk2>
      <a:lt2>
        <a:srgbClr val="8B8B8E"/>
      </a:lt2>
      <a:accent1>
        <a:srgbClr val="0085D0"/>
      </a:accent1>
      <a:accent2>
        <a:srgbClr val="76AE21"/>
      </a:accent2>
      <a:accent3>
        <a:srgbClr val="821C4B"/>
      </a:accent3>
      <a:accent4>
        <a:srgbClr val="E96E19"/>
      </a:accent4>
      <a:accent5>
        <a:srgbClr val="FFCF00"/>
      </a:accent5>
      <a:accent6>
        <a:srgbClr val="76AE21"/>
      </a:accent6>
      <a:hlink>
        <a:srgbClr val="0085D0"/>
      </a:hlink>
      <a:folHlink>
        <a:srgbClr val="8B8B8E"/>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13D7E"/>
        </a:solidFill>
        <a:ln>
          <a:noFill/>
        </a:ln>
      </a:spPr>
      <a:bodyPr anchor="ctr"/>
      <a:lstStyle>
        <a:defPPr algn="ctr">
          <a:defRPr dirty="0" smtClean="0">
            <a:latin typeface="Calibri"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1568</TotalTime>
  <Words>2217</Words>
  <Application>Microsoft Office PowerPoint</Application>
  <PresentationFormat>On-screen Show (4:3)</PresentationFormat>
  <Paragraphs>304</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PPT_General</vt:lpstr>
      <vt:lpstr> Private participation in infrastructure</vt:lpstr>
      <vt:lpstr>PowerPoint Presentation</vt:lpstr>
      <vt:lpstr>PowerPoint Presentation</vt:lpstr>
      <vt:lpstr>PowerPoint Presentation</vt:lpstr>
      <vt:lpstr>The PPP (Project Finance) Model</vt:lpstr>
      <vt:lpstr>The RAB Model (I)</vt:lpstr>
      <vt:lpstr>The RAB Model (II)</vt:lpstr>
      <vt:lpstr>Value for Money Dimensions</vt:lpstr>
      <vt:lpstr>What is the comparative performance of PPPs and the RAB model</vt:lpstr>
      <vt:lpstr>Value for Money Dimensions in Infrastructure</vt:lpstr>
      <vt:lpstr>PPP challenges</vt:lpstr>
      <vt:lpstr>What are the challenges of RAB model in developed countries</vt:lpstr>
      <vt:lpstr>To summarize …</vt:lpstr>
      <vt:lpstr>Value for Money – in what circumstances</vt:lpstr>
      <vt:lpstr>Caveats</vt:lpstr>
      <vt:lpstr>Thank you!</vt:lpstr>
      <vt:lpstr>PowerPoint Presentation</vt:lpstr>
      <vt:lpstr>Can private finance fill the gap? (II)</vt:lpstr>
    </vt:vector>
  </TitlesOfParts>
  <Company>ECMT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Consecte modigni scipsusci eugiametuer accum</dc:title>
  <dc:creator>kloth_m</dc:creator>
  <cp:lastModifiedBy>MAKOVSEK Dejan, ITF/RPA</cp:lastModifiedBy>
  <cp:revision>424</cp:revision>
  <cp:lastPrinted>2015-12-14T17:04:42Z</cp:lastPrinted>
  <dcterms:created xsi:type="dcterms:W3CDTF">2012-11-29T15:18:07Z</dcterms:created>
  <dcterms:modified xsi:type="dcterms:W3CDTF">2016-06-01T19:17:00Z</dcterms:modified>
</cp:coreProperties>
</file>