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7" r:id="rId1"/>
  </p:sldMasterIdLst>
  <p:notesMasterIdLst>
    <p:notesMasterId r:id="rId19"/>
  </p:notesMasterIdLst>
  <p:handoutMasterIdLst>
    <p:handoutMasterId r:id="rId20"/>
  </p:handoutMasterIdLst>
  <p:sldIdLst>
    <p:sldId id="256" r:id="rId2"/>
    <p:sldId id="424" r:id="rId3"/>
    <p:sldId id="425" r:id="rId4"/>
    <p:sldId id="428" r:id="rId5"/>
    <p:sldId id="413" r:id="rId6"/>
    <p:sldId id="412" r:id="rId7"/>
    <p:sldId id="416" r:id="rId8"/>
    <p:sldId id="395" r:id="rId9"/>
    <p:sldId id="398" r:id="rId10"/>
    <p:sldId id="396" r:id="rId11"/>
    <p:sldId id="423" r:id="rId12"/>
    <p:sldId id="421" r:id="rId13"/>
    <p:sldId id="418" r:id="rId14"/>
    <p:sldId id="430" r:id="rId15"/>
    <p:sldId id="400" r:id="rId16"/>
    <p:sldId id="402" r:id="rId17"/>
    <p:sldId id="410" r:id="rId18"/>
  </p:sldIdLst>
  <p:sldSz cx="9144000" cy="6858000" type="screen4x3"/>
  <p:notesSz cx="6797675" cy="9926638"/>
  <p:defaultTextStyle>
    <a:defPPr>
      <a:defRPr lang="sk-SK"/>
    </a:defPPr>
    <a:lvl1pPr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FF99"/>
    <a:srgbClr val="CCECFF"/>
    <a:srgbClr val="99CCFF"/>
    <a:srgbClr val="2C9ADC"/>
    <a:srgbClr val="CCFFFF"/>
    <a:srgbClr val="244062"/>
    <a:srgbClr val="FF7C80"/>
    <a:srgbClr val="FFCC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redný štý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89394" autoAdjust="0"/>
  </p:normalViewPr>
  <p:slideViewPr>
    <p:cSldViewPr>
      <p:cViewPr>
        <p:scale>
          <a:sx n="110" d="100"/>
          <a:sy n="110" d="100"/>
        </p:scale>
        <p:origin x="744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214" y="-96"/>
      </p:cViewPr>
      <p:guideLst>
        <p:guide orient="horz" pos="3127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H_rok_programu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mf.mfsr.sk\DfsRoot\ADRESARE\IFP_NEW\4_STRUKTURAL\4_4_Agenda\18_Spending%20reviews\Informatizacia\vydavky\v&#253;davky%20IT\V&#253;davky%20na%20IT%202010-2015%20update%20v1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mf.mfsr.sk\DfsRoot\ADRESARE\IFP_NEW\4_STRUKTURAL\4_4_Agenda\18_Spending%20reviews\Informatizacia\vydavky\v&#253;davky%20IT\V&#253;davky%20na%20IT%202010-2015%20update%20v1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mf.mfsr.sk\DfsRoot\ADRESARE\IFP_NEW\4_STRUKTURAL\4_4_Agenda\18_Spending%20reviews\Informatizacia\vydavky\v&#253;davky%20IT\V&#253;davky%20na%20IT%202010-2015%20update%20v1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NeueHaasGroteskDisp W02" panose="020B0504020202020204" pitchFamily="34" charset="-18"/>
                <a:ea typeface="+mn-ea"/>
                <a:cs typeface="+mn-cs"/>
              </a:defRPr>
            </a:pPr>
            <a:r>
              <a:rPr lang="en-US" dirty="0" smtClean="0"/>
              <a:t>Digital services</a:t>
            </a:r>
            <a:r>
              <a:rPr lang="en-US" baseline="0" dirty="0" smtClean="0"/>
              <a:t> </a:t>
            </a:r>
            <a:r>
              <a:rPr lang="sk-SK" dirty="0" smtClean="0"/>
              <a:t>2014-2016 </a:t>
            </a:r>
            <a:br>
              <a:rPr lang="sk-SK" dirty="0" smtClean="0"/>
            </a:br>
            <a:r>
              <a:rPr lang="sk-SK" sz="1400" b="0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NeueHaasGroteskDisp W02" panose="020B0504020202020204" pitchFamily="34" charset="-18"/>
                <a:ea typeface="+mn-ea"/>
                <a:cs typeface="+mn-cs"/>
              </a:rPr>
              <a:t>DESI5</a:t>
            </a:r>
            <a:endParaRPr lang="sk-SK" sz="1400" b="0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  <a:latin typeface="NeueHaasGroteskDisp W02" panose="020B0504020202020204" pitchFamily="34" charset="-18"/>
              <a:ea typeface="+mn-ea"/>
              <a:cs typeface="+mn-cs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NeueHaasGroteskDisp W02" panose="020B0504020202020204" pitchFamily="34" charset="-18"/>
              <a:ea typeface="+mn-ea"/>
              <a:cs typeface="+mn-cs"/>
            </a:defRPr>
          </a:pPr>
          <a:endParaRPr lang="sk-SK"/>
        </a:p>
      </c:txPr>
    </c:title>
    <c:autoTitleDeleted val="0"/>
    <c:plotArea>
      <c:layout/>
      <c:lineChart>
        <c:grouping val="standard"/>
        <c:varyColors val="0"/>
        <c:ser>
          <c:idx val="1"/>
          <c:order val="1"/>
          <c:tx>
            <c:strRef>
              <c:f>DESI_5!$A$14</c:f>
              <c:strCache>
                <c:ptCount val="1"/>
                <c:pt idx="0">
                  <c:v>EU28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NeueHaasGroteskDisp W02" panose="020B0504020202020204" pitchFamily="34" charset="-18"/>
                    <a:ea typeface="+mn-ea"/>
                    <a:cs typeface="+mn-cs"/>
                  </a:defRPr>
                </a:pPr>
                <a:endParaRPr lang="sk-SK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DESI_5!$B$3:$D$3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DESI_5!$B$14:$D$14</c:f>
              <c:numCache>
                <c:formatCode>0.00</c:formatCode>
                <c:ptCount val="3"/>
                <c:pt idx="0">
                  <c:v>0.51848118811881205</c:v>
                </c:pt>
                <c:pt idx="1">
                  <c:v>0.54334108910891099</c:v>
                </c:pt>
                <c:pt idx="2">
                  <c:v>0.55366883955091795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DESI_5!$A$32</c:f>
              <c:strCache>
                <c:ptCount val="1"/>
                <c:pt idx="0">
                  <c:v>SK</c:v>
                </c:pt>
              </c:strCache>
            </c:strRef>
          </c:tx>
          <c:spPr>
            <a:ln w="25400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NeueHaasGroteskDisp W02" panose="020B0504020202020204" pitchFamily="34" charset="-18"/>
                    <a:ea typeface="+mn-ea"/>
                    <a:cs typeface="+mn-cs"/>
                  </a:defRPr>
                </a:pPr>
                <a:endParaRPr lang="sk-SK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DESI_5!$B$3:$D$3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DESI_5!$B$32:$D$32</c:f>
              <c:numCache>
                <c:formatCode>0.00</c:formatCode>
                <c:ptCount val="3"/>
                <c:pt idx="0">
                  <c:v>0.368411221122112</c:v>
                </c:pt>
                <c:pt idx="1">
                  <c:v>0.37365622347949101</c:v>
                </c:pt>
                <c:pt idx="2">
                  <c:v>0.352339727722772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DESI_5!$A$17</c:f>
              <c:strCache>
                <c:ptCount val="1"/>
                <c:pt idx="0">
                  <c:v>HR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NeueHaasGroteskDisp W02" panose="020B0504020202020204" pitchFamily="34" charset="-18"/>
                    <a:ea typeface="+mn-ea"/>
                    <a:cs typeface="+mn-cs"/>
                  </a:defRPr>
                </a:pPr>
                <a:endParaRPr lang="sk-SK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DESI_5!$B$17:$D$17</c:f>
              <c:numCache>
                <c:formatCode>0.00</c:formatCode>
                <c:ptCount val="3"/>
                <c:pt idx="0">
                  <c:v>0.26105016501650202</c:v>
                </c:pt>
                <c:pt idx="1">
                  <c:v>0.286726591230552</c:v>
                </c:pt>
                <c:pt idx="2">
                  <c:v>0.41114312234087702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DESI_5!$A$40</c:f>
              <c:strCache>
                <c:ptCount val="1"/>
                <c:pt idx="0">
                  <c:v>v3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NeueHaasGroteskDisp W02" panose="020B0504020202020204" pitchFamily="34" charset="-18"/>
                    <a:ea typeface="+mn-ea"/>
                    <a:cs typeface="+mn-cs"/>
                  </a:defRPr>
                </a:pPr>
                <a:endParaRPr lang="sk-SK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DESI_5!$B$40:$D$40</c:f>
              <c:numCache>
                <c:formatCode>0.00</c:formatCode>
                <c:ptCount val="3"/>
                <c:pt idx="0">
                  <c:v>0.44665907590759063</c:v>
                </c:pt>
                <c:pt idx="1">
                  <c:v>0.44844695898161263</c:v>
                </c:pt>
                <c:pt idx="2">
                  <c:v>0.45442644978547864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342458136"/>
        <c:axId val="342451864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DESI_5!$A$8</c15:sqref>
                        </c15:formulaRef>
                      </c:ext>
                    </c:extLst>
                    <c:strCache>
                      <c:ptCount val="1"/>
                      <c:pt idx="0">
                        <c:v>CZ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ueHaasGroteskDisp W02" panose="020B0504020202020204" pitchFamily="34" charset="-18"/>
                          <a:ea typeface="+mn-ea"/>
                          <a:cs typeface="+mn-cs"/>
                        </a:defRPr>
                      </a:pPr>
                      <a:endParaRPr lang="sk-SK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DESI_5!$B$3:$D$3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DESI_5!$B$8:$D$8</c15:sqref>
                        </c15:formulaRef>
                      </c:ext>
                    </c:extLst>
                    <c:numCache>
                      <c:formatCode>0.00</c:formatCode>
                      <c:ptCount val="3"/>
                      <c:pt idx="0">
                        <c:v>0.36604389438943902</c:v>
                      </c:pt>
                      <c:pt idx="1">
                        <c:v>0.366301166902405</c:v>
                      </c:pt>
                      <c:pt idx="2">
                        <c:v>0.402886845830976</c:v>
                      </c:pt>
                    </c:numCache>
                  </c:numRef>
                </c:val>
                <c:smooth val="0"/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DESI_5!$A$18</c15:sqref>
                        </c15:formulaRef>
                      </c:ext>
                    </c:extLst>
                    <c:strCache>
                      <c:ptCount val="1"/>
                      <c:pt idx="0">
                        <c:v>HU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ueHaasGroteskDisp W02" panose="020B0504020202020204" pitchFamily="34" charset="-18"/>
                          <a:ea typeface="+mn-ea"/>
                          <a:cs typeface="+mn-cs"/>
                        </a:defRPr>
                      </a:pPr>
                      <a:endParaRPr lang="sk-SK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DESI_5!$B$3:$D$3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DESI_5!$B$18:$D$18</c15:sqref>
                        </c15:formulaRef>
                      </c:ext>
                    </c:extLst>
                    <c:numCache>
                      <c:formatCode>0.00</c:formatCode>
                      <c:ptCount val="3"/>
                      <c:pt idx="0">
                        <c:v>0.42323201320131998</c:v>
                      </c:pt>
                      <c:pt idx="1">
                        <c:v>0.36977980905233399</c:v>
                      </c:pt>
                      <c:pt idx="2">
                        <c:v>0.396208672195898</c:v>
                      </c:pt>
                    </c:numCache>
                  </c:numRef>
                </c:val>
                <c:smooth val="0"/>
              </c15:ser>
            </c15:filteredLineSeries>
            <c15:filteredLin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DESI_5!$A$27</c15:sqref>
                        </c15:formulaRef>
                      </c:ext>
                    </c:extLst>
                    <c:strCache>
                      <c:ptCount val="1"/>
                      <c:pt idx="0">
                        <c:v>PL</c:v>
                      </c:pt>
                    </c:strCache>
                  </c:strRef>
                </c:tx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ueHaasGroteskDisp W02" panose="020B0504020202020204" pitchFamily="34" charset="-18"/>
                          <a:ea typeface="+mn-ea"/>
                          <a:cs typeface="+mn-cs"/>
                        </a:defRPr>
                      </a:pPr>
                      <a:endParaRPr lang="sk-SK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DESI_5!$B$3:$D$3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DESI_5!$B$27:$D$27</c15:sqref>
                        </c15:formulaRef>
                      </c:ext>
                    </c:extLst>
                    <c:numCache>
                      <c:formatCode>0.00</c:formatCode>
                      <c:ptCount val="3"/>
                      <c:pt idx="0">
                        <c:v>0.55070132013201301</c:v>
                      </c:pt>
                      <c:pt idx="1">
                        <c:v>0.60925990099009897</c:v>
                      </c:pt>
                      <c:pt idx="2">
                        <c:v>0.56418383132956196</c:v>
                      </c:pt>
                    </c:numCache>
                  </c:numRef>
                </c:val>
                <c:smooth val="0"/>
              </c15:ser>
            </c15:filteredLineSeries>
            <c15:filteredLine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DESI_5!$A$23</c15:sqref>
                        </c15:formulaRef>
                      </c:ext>
                    </c:extLst>
                    <c:strCache>
                      <c:ptCount val="1"/>
                      <c:pt idx="0">
                        <c:v>LV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ueHaasGroteskDisp W02" panose="020B0504020202020204" pitchFamily="34" charset="-18"/>
                          <a:ea typeface="+mn-ea"/>
                          <a:cs typeface="+mn-cs"/>
                        </a:defRPr>
                      </a:pPr>
                      <a:endParaRPr lang="sk-SK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DESI_5!$B$23:$D$23</c15:sqref>
                        </c15:formulaRef>
                      </c:ext>
                    </c:extLst>
                    <c:numCache>
                      <c:formatCode>0.00</c:formatCode>
                      <c:ptCount val="3"/>
                      <c:pt idx="0">
                        <c:v>0.45480330033003302</c:v>
                      </c:pt>
                      <c:pt idx="1">
                        <c:v>0.49426262376237601</c:v>
                      </c:pt>
                      <c:pt idx="2">
                        <c:v>0.57126352547029702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342458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NeueHaasGroteskDisp W02" panose="020B0504020202020204" pitchFamily="34" charset="-18"/>
                <a:ea typeface="+mn-ea"/>
                <a:cs typeface="+mn-cs"/>
              </a:defRPr>
            </a:pPr>
            <a:endParaRPr lang="sk-SK"/>
          </a:p>
        </c:txPr>
        <c:crossAx val="342451864"/>
        <c:crosses val="autoZero"/>
        <c:auto val="1"/>
        <c:lblAlgn val="ctr"/>
        <c:lblOffset val="100"/>
        <c:noMultiLvlLbl val="0"/>
      </c:catAx>
      <c:valAx>
        <c:axId val="342451864"/>
        <c:scaling>
          <c:orientation val="minMax"/>
          <c:max val="0.65000000000000013"/>
          <c:min val="0.1500000000000000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NeueHaasGroteskDisp W02" panose="020B0504020202020204" pitchFamily="34" charset="-18"/>
                <a:ea typeface="+mn-ea"/>
                <a:cs typeface="+mn-cs"/>
              </a:defRPr>
            </a:pPr>
            <a:endParaRPr lang="sk-SK"/>
          </a:p>
        </c:txPr>
        <c:crossAx val="342458136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NeueHaasGroteskDisp W02" panose="020B0504020202020204" pitchFamily="34" charset="-18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NeueHaasGroteskDisp W02" panose="020B0504020202020204" pitchFamily="34" charset="-18"/>
        </a:defRPr>
      </a:pPr>
      <a:endParaRPr lang="sk-SK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3099679777191692E-2"/>
          <c:y val="4.8823828544190706E-2"/>
          <c:w val="0.89093095636884034"/>
          <c:h val="0.85748137319626516"/>
        </c:manualLayout>
      </c:layout>
      <c:barChart>
        <c:barDir val="col"/>
        <c:grouping val="stacked"/>
        <c:varyColors val="0"/>
        <c:ser>
          <c:idx val="5"/>
          <c:order val="0"/>
          <c:tx>
            <c:v>630 Goods and services</c:v>
          </c:tx>
          <c:spPr>
            <a:solidFill>
              <a:srgbClr val="2C9ADC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51%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48%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38%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45%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28%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60%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60%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60%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spolu!$B$1:$J$1</c:f>
              <c:numCache>
                <c:formatCode>_-* #,##0\ _€_-;\-* #,##0\ _€_-;_-* "-"??\ _€_-;_-@_-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</c:numCache>
            </c:numRef>
          </c:cat>
          <c:val>
            <c:numRef>
              <c:f>spolu!$B$16:$J$16</c:f>
              <c:numCache>
                <c:formatCode>_-* #,##0\ _€_-;\-* #,##0\ _€_-;_-* "-"??\ _€_-;_-@_-</c:formatCode>
                <c:ptCount val="9"/>
                <c:pt idx="0">
                  <c:v>211291456.75000003</c:v>
                </c:pt>
                <c:pt idx="1">
                  <c:v>181490728.13999999</c:v>
                </c:pt>
                <c:pt idx="2">
                  <c:v>218773958.65000004</c:v>
                </c:pt>
                <c:pt idx="3">
                  <c:v>184138704.91999999</c:v>
                </c:pt>
                <c:pt idx="4">
                  <c:v>235723098.63999999</c:v>
                </c:pt>
                <c:pt idx="5">
                  <c:v>222188841.96999994</c:v>
                </c:pt>
                <c:pt idx="6">
                  <c:v>209000000</c:v>
                </c:pt>
                <c:pt idx="7">
                  <c:v>212000000</c:v>
                </c:pt>
                <c:pt idx="8">
                  <c:v>217000000</c:v>
                </c:pt>
              </c:numCache>
            </c:numRef>
          </c:val>
        </c:ser>
        <c:ser>
          <c:idx val="8"/>
          <c:order val="1"/>
          <c:tx>
            <c:v>710 Acqusition of capital assets</c:v>
          </c:tx>
          <c:spPr>
            <a:solidFill>
              <a:schemeClr val="tx2">
                <a:lumMod val="20000"/>
                <a:lumOff val="80000"/>
              </a:schemeClr>
            </a:solidFill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49%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56%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54%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62%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55%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72%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40%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40%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40%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spolu!$B$1:$J$1</c:f>
              <c:numCache>
                <c:formatCode>_-* #,##0\ _€_-;\-* #,##0\ _€_-;_-* "-"??\ _€_-;_-@_-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</c:numCache>
            </c:numRef>
          </c:cat>
          <c:val>
            <c:numRef>
              <c:f>spolu!$B$24:$J$24</c:f>
              <c:numCache>
                <c:formatCode>_-* #,##0\ _€_-;\-* #,##0\ _€_-;_-* "-"??\ _€_-;_-@_-</c:formatCode>
                <c:ptCount val="9"/>
                <c:pt idx="0">
                  <c:v>205796213.16</c:v>
                </c:pt>
                <c:pt idx="1">
                  <c:v>228872124.81</c:v>
                </c:pt>
                <c:pt idx="2">
                  <c:v>257173884.36999997</c:v>
                </c:pt>
                <c:pt idx="3">
                  <c:v>303156338.72000003</c:v>
                </c:pt>
                <c:pt idx="4">
                  <c:v>292153356.84000003</c:v>
                </c:pt>
                <c:pt idx="5">
                  <c:v>562219340.18999982</c:v>
                </c:pt>
                <c:pt idx="6">
                  <c:v>308000000</c:v>
                </c:pt>
                <c:pt idx="7">
                  <c:v>317000000</c:v>
                </c:pt>
                <c:pt idx="8">
                  <c:v>328000000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42461664"/>
        <c:axId val="342462056"/>
      </c:barChart>
      <c:catAx>
        <c:axId val="3424616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crossAx val="342462056"/>
        <c:crosses val="autoZero"/>
        <c:auto val="1"/>
        <c:lblAlgn val="ctr"/>
        <c:lblOffset val="100"/>
        <c:noMultiLvlLbl val="0"/>
      </c:catAx>
      <c:valAx>
        <c:axId val="34246205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  <a:prstDash val="dash"/>
            </a:ln>
          </c:spPr>
        </c:majorGridlines>
        <c:numFmt formatCode="#,##0" sourceLinked="0"/>
        <c:majorTickMark val="out"/>
        <c:minorTickMark val="none"/>
        <c:tickLblPos val="nextTo"/>
        <c:crossAx val="342461664"/>
        <c:crosses val="autoZero"/>
        <c:crossBetween val="between"/>
        <c:dispUnits>
          <c:builtInUnit val="millions"/>
        </c:dispUnits>
      </c:valAx>
    </c:plotArea>
    <c:legend>
      <c:legendPos val="r"/>
      <c:layout>
        <c:manualLayout>
          <c:xMode val="edge"/>
          <c:yMode val="edge"/>
          <c:x val="0.27912755731145728"/>
          <c:y val="1.9260012776358186E-2"/>
          <c:w val="0.26039807524059494"/>
          <c:h val="0.25229002624671915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>
          <a:latin typeface="NeueHaasGroteskDisp W02" panose="020B0504020202020204" pitchFamily="34" charset="-18"/>
        </a:defRPr>
      </a:pPr>
      <a:endParaRPr lang="sk-SK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3099679777191692E-2"/>
          <c:y val="4.8823828544190706E-2"/>
          <c:w val="0.89093095636884034"/>
          <c:h val="0.85748137319626516"/>
        </c:manualLayout>
      </c:layout>
      <c:barChart>
        <c:barDir val="col"/>
        <c:grouping val="stacked"/>
        <c:varyColors val="0"/>
        <c:ser>
          <c:idx val="8"/>
          <c:order val="0"/>
          <c:tx>
            <c:v>Budget</c:v>
          </c:tx>
          <c:spPr>
            <a:solidFill>
              <a:schemeClr val="tx2">
                <a:lumMod val="20000"/>
                <a:lumOff val="80000"/>
              </a:schemeClr>
            </a:solidFill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74%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63%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59%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57%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/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spolu!$B$1:$J$1</c:f>
              <c:numCache>
                <c:formatCode>_-* #,##0\ _€_-;\-* #,##0\ _€_-;_-* "-"??\ _€_-;_-@_-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  <c:extLst/>
            </c:numRef>
          </c:cat>
          <c:val>
            <c:numRef>
              <c:f>spolu!$B$7:$J$7</c:f>
              <c:numCache>
                <c:formatCode>_-* #,##0\ _€_-;\-* #,##0\ _€_-;_-* "-"??\ _€_-;_-@_-</c:formatCode>
                <c:ptCount val="6"/>
                <c:pt idx="0">
                  <c:v>309263585.36000013</c:v>
                </c:pt>
                <c:pt idx="1">
                  <c:v>257202776.39999986</c:v>
                </c:pt>
                <c:pt idx="2">
                  <c:v>281994717.1299997</c:v>
                </c:pt>
                <c:pt idx="3">
                  <c:v>264330546.28000006</c:v>
                </c:pt>
                <c:pt idx="4">
                  <c:v>300344763.5</c:v>
                </c:pt>
                <c:pt idx="5">
                  <c:v>361453491.4399997</c:v>
                </c:pt>
              </c:numCache>
              <c:extLst/>
            </c:numRef>
          </c:val>
          <c:extLst/>
        </c:ser>
        <c:ser>
          <c:idx val="0"/>
          <c:order val="1"/>
          <c:tx>
            <c:v>EU Funds</c:v>
          </c:tx>
          <c:spPr>
            <a:solidFill>
              <a:srgbClr val="2C9ADC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18%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33%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31%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39%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sk-SK" sz="1000" b="1" i="0" u="none" strike="noStrike" kern="1200" baseline="0">
                    <a:solidFill>
                      <a:schemeClr val="tx1"/>
                    </a:solidFill>
                    <a:latin typeface="NeueHaasGroteskDisp W02" panose="020B0504020202020204" pitchFamily="34" charset="-18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Lit>
              <c:ptCount val="6"/>
              <c:pt idx="0">
                <c:v> 2 010   </c:v>
              </c:pt>
              <c:pt idx="1">
                <c:v> 2 011   </c:v>
              </c:pt>
              <c:pt idx="2">
                <c:v> 2 012   </c:v>
              </c:pt>
              <c:pt idx="3">
                <c:v> 2 013   </c:v>
              </c:pt>
              <c:pt idx="4">
                <c:v> 2 014   </c:v>
              </c:pt>
              <c:pt idx="5">
                <c:v> 2 015   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spolu!$B$4:$J$4</c:f>
              <c:numCache>
                <c:formatCode>_-* #,##0\ _€_-;\-* #,##0\ _€_-;_-* "-"??\ _€_-;_-@_-</c:formatCode>
                <c:ptCount val="6"/>
                <c:pt idx="0">
                  <c:v>76065417.86999999</c:v>
                </c:pt>
                <c:pt idx="1">
                  <c:v>106098357.86999996</c:v>
                </c:pt>
                <c:pt idx="2">
                  <c:v>141212020.79000002</c:v>
                </c:pt>
                <c:pt idx="3">
                  <c:v>160846132.60999998</c:v>
                </c:pt>
                <c:pt idx="4">
                  <c:v>165687676.96000004</c:v>
                </c:pt>
                <c:pt idx="5">
                  <c:v>321102949.95999998</c:v>
                </c:pt>
              </c:numCache>
              <c:extLst/>
            </c:numRef>
          </c:val>
          <c:extLst/>
        </c:ser>
        <c:ser>
          <c:idx val="1"/>
          <c:order val="2"/>
          <c:tx>
            <c:v>Co-financing</c:v>
          </c:tx>
          <c:spPr>
            <a:solidFill>
              <a:srgbClr val="99CC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8%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sk-SK" sz="1000" b="1" i="0" u="none" strike="noStrike" kern="1200" baseline="0">
                    <a:solidFill>
                      <a:schemeClr val="tx1"/>
                    </a:solidFill>
                    <a:latin typeface="NeueHaasGroteskDisp W02" panose="020B0504020202020204" pitchFamily="34" charset="-18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Lit>
              <c:ptCount val="6"/>
              <c:pt idx="0">
                <c:v> 2 010   </c:v>
              </c:pt>
              <c:pt idx="1">
                <c:v> 2 011   </c:v>
              </c:pt>
              <c:pt idx="2">
                <c:v> 2 012   </c:v>
              </c:pt>
              <c:pt idx="3">
                <c:v> 2 013   </c:v>
              </c:pt>
              <c:pt idx="4">
                <c:v> 2 014   </c:v>
              </c:pt>
              <c:pt idx="5">
                <c:v> 2 015   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spolu!$B$10:$J$10</c:f>
              <c:numCache>
                <c:formatCode>_-* #,##0\ _€_-;\-* #,##0\ _€_-;_-* "-"??\ _€_-;_-@_-</c:formatCode>
                <c:ptCount val="6"/>
                <c:pt idx="0">
                  <c:v>16315407.939999994</c:v>
                </c:pt>
                <c:pt idx="1">
                  <c:v>26400488.299999993</c:v>
                </c:pt>
                <c:pt idx="2">
                  <c:v>38227209.319999948</c:v>
                </c:pt>
                <c:pt idx="3">
                  <c:v>44330702.240000017</c:v>
                </c:pt>
                <c:pt idx="4">
                  <c:v>47961354.990000017</c:v>
                </c:pt>
                <c:pt idx="5">
                  <c:v>85245381.510000065</c:v>
                </c:pt>
              </c:numCache>
              <c:extLst/>
            </c:numRef>
          </c:val>
          <c:extLst/>
        </c:ser>
        <c:ser>
          <c:idx val="2"/>
          <c:order val="3"/>
          <c:tx>
            <c:v>Other</c:v>
          </c:tx>
          <c:invertIfNegative val="0"/>
          <c:dLbls>
            <c:dLbl>
              <c:idx val="0"/>
              <c:layout>
                <c:manualLayout>
                  <c:x val="1.5827775852272762E-3"/>
                  <c:y val="-3.491564730670514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1655551704545524E-3"/>
                  <c:y val="-2.954400925951974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1655551704545524E-3"/>
                  <c:y val="-3.222982828311239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5827775852272762E-3"/>
                  <c:y val="-3.760146633029779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5827775852273343E-3"/>
                  <c:y val="-3.222982828311244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3.1655551704545524E-3"/>
                  <c:y val="-2.954400925951969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sk-SK" sz="1000" b="1" i="0" u="none" strike="noStrike" kern="1200" baseline="0">
                    <a:solidFill>
                      <a:schemeClr val="tx1"/>
                    </a:solidFill>
                    <a:latin typeface="NeueHaasGroteskDisp W02" panose="020B0504020202020204" pitchFamily="34" charset="-18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Lit>
              <c:ptCount val="6"/>
              <c:pt idx="0">
                <c:v> 2 010   </c:v>
              </c:pt>
              <c:pt idx="1">
                <c:v> 2 011   </c:v>
              </c:pt>
              <c:pt idx="2">
                <c:v> 2 012   </c:v>
              </c:pt>
              <c:pt idx="3">
                <c:v> 2 013   </c:v>
              </c:pt>
              <c:pt idx="4">
                <c:v> 2 014   </c:v>
              </c:pt>
              <c:pt idx="5">
                <c:v> 2 015   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spolu!$B$13:$J$13</c:f>
              <c:numCache>
                <c:formatCode>_-* #,##0\ _€_-;\-* #,##0\ _€_-;_-* "-"??\ _€_-;_-@_-</c:formatCode>
                <c:ptCount val="6"/>
                <c:pt idx="0">
                  <c:v>15433422.5</c:v>
                </c:pt>
                <c:pt idx="1">
                  <c:v>20658783.530000009</c:v>
                </c:pt>
                <c:pt idx="2">
                  <c:v>14538531.979999986</c:v>
                </c:pt>
                <c:pt idx="3">
                  <c:v>17787449.309999987</c:v>
                </c:pt>
                <c:pt idx="4">
                  <c:v>14403725.189999998</c:v>
                </c:pt>
                <c:pt idx="5">
                  <c:v>16606359.409999996</c:v>
                </c:pt>
              </c:numCache>
              <c:extLst/>
            </c:numRef>
          </c:val>
          <c:extLst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45218800"/>
        <c:axId val="342465584"/>
      </c:barChart>
      <c:catAx>
        <c:axId val="3452188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000"/>
            </a:pPr>
            <a:endParaRPr lang="sk-SK"/>
          </a:p>
        </c:txPr>
        <c:crossAx val="342465584"/>
        <c:crosses val="autoZero"/>
        <c:auto val="1"/>
        <c:lblAlgn val="ctr"/>
        <c:lblOffset val="100"/>
        <c:noMultiLvlLbl val="0"/>
      </c:catAx>
      <c:valAx>
        <c:axId val="34246558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  <a:prstDash val="dash"/>
            </a:ln>
          </c:spPr>
        </c:majorGridlines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k-SK"/>
          </a:p>
        </c:txPr>
        <c:crossAx val="345218800"/>
        <c:crosses val="autoZero"/>
        <c:crossBetween val="between"/>
        <c:dispUnits>
          <c:builtInUnit val="millions"/>
        </c:dispUnits>
      </c:valAx>
    </c:plotArea>
    <c:legend>
      <c:legendPos val="r"/>
      <c:legendEntry>
        <c:idx val="0"/>
        <c:txPr>
          <a:bodyPr/>
          <a:lstStyle/>
          <a:p>
            <a:pPr>
              <a:defRPr sz="1000"/>
            </a:pPr>
            <a:endParaRPr lang="sk-SK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sk-SK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sk-SK"/>
          </a:p>
        </c:txPr>
      </c:legendEntry>
      <c:legendEntry>
        <c:idx val="3"/>
        <c:txPr>
          <a:bodyPr/>
          <a:lstStyle/>
          <a:p>
            <a:pPr>
              <a:defRPr sz="1050"/>
            </a:pPr>
            <a:endParaRPr lang="sk-SK"/>
          </a:p>
        </c:txPr>
      </c:legendEntry>
      <c:layout>
        <c:manualLayout>
          <c:xMode val="edge"/>
          <c:yMode val="edge"/>
          <c:x val="8.4428596728087155E-2"/>
          <c:y val="0.10845887069980813"/>
          <c:w val="0.1740056949690775"/>
          <c:h val="0.21424543000698318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800">
          <a:latin typeface="NeueHaasGroteskDisp W02" panose="020B0504020202020204" pitchFamily="34" charset="-18"/>
        </a:defRPr>
      </a:pPr>
      <a:endParaRPr lang="sk-SK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862029893183814E-2"/>
          <c:y val="7.2751598639622717E-2"/>
          <c:w val="0.91819511922711794"/>
          <c:h val="0.8589755701364794"/>
        </c:manualLayout>
      </c:layout>
      <c:lineChart>
        <c:grouping val="standard"/>
        <c:varyColors val="0"/>
        <c:ser>
          <c:idx val="3"/>
          <c:order val="0"/>
          <c:tx>
            <c:v>Goods and services from EU Funds</c:v>
          </c:tx>
          <c:spPr>
            <a:ln w="19050">
              <a:solidFill>
                <a:srgbClr val="2C9ADC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5.047774001221402E-3"/>
                  <c:y val="-3.50584245731644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6270727154474329E-17"/>
                  <c:y val="-3.89538050812939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523887000610701E-3"/>
                  <c:y val="-2.7267663556905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04777400122131E-3"/>
                  <c:y val="7.79076101625876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047774001221402E-3"/>
                  <c:y val="-1.55815220325175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spolu!$B$1:$G$1</c:f>
              <c:numCache>
                <c:formatCode>_-* #,##0\ _€_-;\-* #,##0\ _€_-;_-* "-"??\ _€_-;_-@_-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spolu!$B$22:$G$22</c:f>
              <c:numCache>
                <c:formatCode>0%</c:formatCode>
                <c:ptCount val="6"/>
                <c:pt idx="0">
                  <c:v>5.0522843962549392E-2</c:v>
                </c:pt>
                <c:pt idx="1">
                  <c:v>3.6990203459988165E-2</c:v>
                </c:pt>
                <c:pt idx="2">
                  <c:v>5.0216256760137044E-2</c:v>
                </c:pt>
                <c:pt idx="3">
                  <c:v>4.0033815450166786E-2</c:v>
                </c:pt>
                <c:pt idx="4">
                  <c:v>0.14569568700796059</c:v>
                </c:pt>
                <c:pt idx="5">
                  <c:v>6.8606436600710113E-2</c:v>
                </c:pt>
              </c:numCache>
            </c:numRef>
          </c:val>
          <c:smooth val="0"/>
        </c:ser>
        <c:ser>
          <c:idx val="5"/>
          <c:order val="1"/>
          <c:tx>
            <c:v>Investment from EU Funds</c:v>
          </c:tx>
          <c:spPr>
            <a:ln w="19050">
              <a:solidFill>
                <a:sysClr val="windowText" lastClr="000000"/>
              </a:solidFill>
              <a:prstDash val="solid"/>
            </a:ln>
          </c:spPr>
          <c:marker>
            <c:symbol val="none"/>
          </c:marker>
          <c:dLbls>
            <c:dLbl>
              <c:idx val="1"/>
              <c:layout>
                <c:manualLayout>
                  <c:x val="0"/>
                  <c:y val="1.16861415243881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5.06399466056819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5238870006106086E-3"/>
                  <c:y val="-3.89538050812938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7.5716610018320106E-3"/>
                  <c:y val="1.16861415243881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spolu!$B$1:$G$1</c:f>
              <c:numCache>
                <c:formatCode>_-* #,##0\ _€_-;\-* #,##0\ _€_-;_-* "-"??\ _€_-;_-@_-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spolu!$B$30:$G$30</c:f>
              <c:numCache>
                <c:formatCode>0%</c:formatCode>
                <c:ptCount val="6"/>
                <c:pt idx="0">
                  <c:v>0.31774332270711442</c:v>
                </c:pt>
                <c:pt idx="1">
                  <c:v>0.43423802261854821</c:v>
                </c:pt>
                <c:pt idx="2">
                  <c:v>0.50637338946376798</c:v>
                </c:pt>
                <c:pt idx="3">
                  <c:v>0.50625481996519073</c:v>
                </c:pt>
                <c:pt idx="4">
                  <c:v>0.44957155235403107</c:v>
                </c:pt>
                <c:pt idx="5">
                  <c:v>0.5440214225939578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42457352"/>
        <c:axId val="342463624"/>
      </c:lineChart>
      <c:catAx>
        <c:axId val="3424573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sk-SK"/>
          </a:p>
        </c:txPr>
        <c:crossAx val="342463624"/>
        <c:crosses val="autoZero"/>
        <c:auto val="1"/>
        <c:lblAlgn val="ctr"/>
        <c:lblOffset val="100"/>
        <c:noMultiLvlLbl val="0"/>
      </c:catAx>
      <c:valAx>
        <c:axId val="34246362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  <a:prstDash val="sysDash"/>
            </a:ln>
          </c:spPr>
        </c:majorGridlines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sk-SK"/>
          </a:p>
        </c:txPr>
        <c:crossAx val="342457352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8.337932901072459E-2"/>
          <c:y val="7.0282617407589634E-2"/>
          <c:w val="0.44045217409689397"/>
          <c:h val="0.12150489284329651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NeueHaasGroteskDisp W02" panose="020B0504020202020204" pitchFamily="34" charset="-18"/>
          <a:ea typeface="Calibri"/>
          <a:cs typeface="Calibri"/>
        </a:defRPr>
      </a:pPr>
      <a:endParaRPr lang="sk-SK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703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379" y="0"/>
            <a:ext cx="2944703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56"/>
            <a:ext cx="2944703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379" y="9428556"/>
            <a:ext cx="2944703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C6643DC1-447D-4076-9AFC-AD59199A981F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02290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703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379" y="0"/>
            <a:ext cx="2944703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8812" y="4715074"/>
            <a:ext cx="5440052" cy="4466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 smtClean="0"/>
              <a:t>Click to edit Master text styles</a:t>
            </a:r>
          </a:p>
          <a:p>
            <a:pPr lvl="1"/>
            <a:r>
              <a:rPr lang="sk-SK" noProof="0" smtClean="0"/>
              <a:t>Second level</a:t>
            </a:r>
          </a:p>
          <a:p>
            <a:pPr lvl="2"/>
            <a:r>
              <a:rPr lang="sk-SK" noProof="0" smtClean="0"/>
              <a:t>Third level</a:t>
            </a:r>
          </a:p>
          <a:p>
            <a:pPr lvl="3"/>
            <a:r>
              <a:rPr lang="sk-SK" noProof="0" smtClean="0"/>
              <a:t>Fourth level</a:t>
            </a:r>
          </a:p>
          <a:p>
            <a:pPr lvl="4"/>
            <a:r>
              <a:rPr lang="sk-SK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56"/>
            <a:ext cx="2944703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379" y="9428556"/>
            <a:ext cx="2944703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AEE8F09E-3B77-4351-BACB-13AB0AFBD24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7628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5105" indent="-286579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6315" indent="-229263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4841" indent="-229263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63366" indent="-229263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21892" indent="-229263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80418" indent="-229263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38944" indent="-229263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97470" indent="-229263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770E9A4-6167-48E5-89CF-71218393E839}" type="slidenum">
              <a:rPr lang="sk-SK" altLang="sk-SK" sz="1200"/>
              <a:pPr eaLnBrk="1" hangingPunct="1"/>
              <a:t>1</a:t>
            </a:fld>
            <a:endParaRPr lang="sk-SK" altLang="sk-SK" sz="120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sk-SK" smtClean="0"/>
          </a:p>
        </p:txBody>
      </p:sp>
    </p:spTree>
    <p:extLst>
      <p:ext uri="{BB962C8B-B14F-4D97-AF65-F5344CB8AC3E}">
        <p14:creationId xmlns:p14="http://schemas.microsoft.com/office/powerpoint/2010/main" val="1170948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5A1214-F692-4620-BA8A-CF4D6E2EFD23}" type="slidenum">
              <a:rPr lang="sk-SK" smtClean="0"/>
              <a:pPr>
                <a:defRPr/>
              </a:pPr>
              <a:t>13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29209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E8F09E-3B77-4351-BACB-13AB0AFBD241}" type="slidenum">
              <a:rPr lang="sk-SK" smtClean="0"/>
              <a:pPr>
                <a:defRPr/>
              </a:pPr>
              <a:t>14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50474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E8F09E-3B77-4351-BACB-13AB0AFBD241}" type="slidenum">
              <a:rPr lang="sk-SK" smtClean="0"/>
              <a:pPr>
                <a:defRPr/>
              </a:pPr>
              <a:t>16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8835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E8F09E-3B77-4351-BACB-13AB0AFBD241}" type="slidenum">
              <a:rPr lang="sk-SK" smtClean="0"/>
              <a:pPr>
                <a:defRPr/>
              </a:pPr>
              <a:t>17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10335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5A1214-F692-4620-BA8A-CF4D6E2EFD23}" type="slidenum">
              <a:rPr lang="sk-SK" smtClean="0"/>
              <a:pPr>
                <a:defRPr/>
              </a:pPr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00016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5A1214-F692-4620-BA8A-CF4D6E2EFD23}" type="slidenum">
              <a:rPr lang="sk-SK" smtClean="0"/>
              <a:pPr>
                <a:defRPr/>
              </a:pPr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5113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5A1214-F692-4620-BA8A-CF4D6E2EFD23}" type="slidenum">
              <a:rPr lang="sk-SK" smtClean="0"/>
              <a:pPr>
                <a:defRPr/>
              </a:pPr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79350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5A1214-F692-4620-BA8A-CF4D6E2EFD23}" type="slidenum">
              <a:rPr lang="sk-SK" smtClean="0"/>
              <a:pPr>
                <a:defRPr/>
              </a:pPr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97187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5A1214-F692-4620-BA8A-CF4D6E2EFD23}" type="slidenum">
              <a:rPr lang="sk-SK" smtClean="0"/>
              <a:pPr>
                <a:defRPr/>
              </a:pPr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41383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5A1214-F692-4620-BA8A-CF4D6E2EFD23}" type="slidenum">
              <a:rPr lang="sk-SK" smtClean="0"/>
              <a:pPr>
                <a:defRPr/>
              </a:pPr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97119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E8F09E-3B77-4351-BACB-13AB0AFBD241}" type="slidenum">
              <a:rPr lang="sk-SK" smtClean="0"/>
              <a:pPr>
                <a:defRPr/>
              </a:pPr>
              <a:t>10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00397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E8F09E-3B77-4351-BACB-13AB0AFBD241}" type="slidenum">
              <a:rPr lang="sk-SK" smtClean="0"/>
              <a:pPr>
                <a:defRPr/>
              </a:pPr>
              <a:t>12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26356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 userDrawn="1"/>
        </p:nvGrpSpPr>
        <p:grpSpPr bwMode="auto">
          <a:xfrm>
            <a:off x="-39688" y="-38100"/>
            <a:ext cx="9223376" cy="1873250"/>
            <a:chOff x="0" y="0"/>
            <a:chExt cx="11989" cy="2426"/>
          </a:xfrm>
        </p:grpSpPr>
        <p:sp>
          <p:nvSpPr>
            <p:cNvPr id="5" name="Rectangle 9"/>
            <p:cNvSpPr>
              <a:spLocks/>
            </p:cNvSpPr>
            <p:nvPr/>
          </p:nvSpPr>
          <p:spPr bwMode="auto">
            <a:xfrm>
              <a:off x="0" y="0"/>
              <a:ext cx="11989" cy="2426"/>
            </a:xfrm>
            <a:prstGeom prst="rect">
              <a:avLst/>
            </a:prstGeom>
            <a:solidFill>
              <a:srgbClr val="36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sk-SK" altLang="sk-SK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2994" y="920"/>
              <a:ext cx="0" cy="359"/>
            </a:xfrm>
            <a:custGeom>
              <a:avLst/>
              <a:gdLst>
                <a:gd name="T0" fmla="*/ 0 h 359"/>
                <a:gd name="T1" fmla="*/ 358 h 359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359">
                  <a:moveTo>
                    <a:pt x="0" y="0"/>
                  </a:moveTo>
                  <a:lnTo>
                    <a:pt x="0" y="358"/>
                  </a:lnTo>
                </a:path>
              </a:pathLst>
            </a:custGeom>
            <a:noFill/>
            <a:ln w="47167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904" y="1042"/>
              <a:ext cx="0" cy="237"/>
            </a:xfrm>
            <a:custGeom>
              <a:avLst/>
              <a:gdLst>
                <a:gd name="T0" fmla="*/ 0 h 237"/>
                <a:gd name="T1" fmla="*/ 236 h 237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37">
                  <a:moveTo>
                    <a:pt x="0" y="0"/>
                  </a:moveTo>
                  <a:lnTo>
                    <a:pt x="0" y="236"/>
                  </a:lnTo>
                </a:path>
              </a:pathLst>
            </a:custGeom>
            <a:noFill/>
            <a:ln w="4715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5013" y="788"/>
              <a:ext cx="0" cy="491"/>
            </a:xfrm>
            <a:custGeom>
              <a:avLst/>
              <a:gdLst>
                <a:gd name="T0" fmla="*/ 0 h 491"/>
                <a:gd name="T1" fmla="*/ 490 h 491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491">
                  <a:moveTo>
                    <a:pt x="0" y="0"/>
                  </a:moveTo>
                  <a:lnTo>
                    <a:pt x="0" y="490"/>
                  </a:lnTo>
                </a:path>
              </a:pathLst>
            </a:custGeom>
            <a:noFill/>
            <a:ln w="4715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6950" y="871"/>
              <a:ext cx="0" cy="408"/>
            </a:xfrm>
            <a:custGeom>
              <a:avLst/>
              <a:gdLst>
                <a:gd name="T0" fmla="*/ 0 h 408"/>
                <a:gd name="T1" fmla="*/ 407 h 408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408">
                  <a:moveTo>
                    <a:pt x="0" y="0"/>
                  </a:moveTo>
                  <a:lnTo>
                    <a:pt x="0" y="407"/>
                  </a:lnTo>
                </a:path>
              </a:pathLst>
            </a:custGeom>
            <a:noFill/>
            <a:ln w="46519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8001" y="969"/>
              <a:ext cx="0" cy="310"/>
            </a:xfrm>
            <a:custGeom>
              <a:avLst/>
              <a:gdLst>
                <a:gd name="T0" fmla="*/ 0 h 310"/>
                <a:gd name="T1" fmla="*/ 309 h 310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310">
                  <a:moveTo>
                    <a:pt x="0" y="0"/>
                  </a:moveTo>
                  <a:lnTo>
                    <a:pt x="0" y="309"/>
                  </a:lnTo>
                </a:path>
              </a:pathLst>
            </a:custGeom>
            <a:noFill/>
            <a:ln w="4715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8314" y="720"/>
              <a:ext cx="0" cy="559"/>
            </a:xfrm>
            <a:custGeom>
              <a:avLst/>
              <a:gdLst>
                <a:gd name="T0" fmla="*/ 0 h 559"/>
                <a:gd name="T1" fmla="*/ 559 h 559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559">
                  <a:moveTo>
                    <a:pt x="0" y="0"/>
                  </a:moveTo>
                  <a:lnTo>
                    <a:pt x="0" y="559"/>
                  </a:lnTo>
                </a:path>
              </a:pathLst>
            </a:custGeom>
            <a:noFill/>
            <a:ln w="4715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2994" y="1459"/>
              <a:ext cx="0" cy="273"/>
            </a:xfrm>
            <a:custGeom>
              <a:avLst/>
              <a:gdLst>
                <a:gd name="T0" fmla="*/ 0 h 273"/>
                <a:gd name="T1" fmla="*/ 272 h 273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73">
                  <a:moveTo>
                    <a:pt x="0" y="0"/>
                  </a:moveTo>
                  <a:lnTo>
                    <a:pt x="0" y="272"/>
                  </a:lnTo>
                </a:path>
              </a:pathLst>
            </a:custGeom>
            <a:noFill/>
            <a:ln w="47167">
              <a:solidFill>
                <a:srgbClr val="96989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3099" y="1453"/>
              <a:ext cx="246" cy="279"/>
            </a:xfrm>
            <a:custGeom>
              <a:avLst/>
              <a:gdLst>
                <a:gd name="T0" fmla="*/ 69 w 246"/>
                <a:gd name="T1" fmla="*/ 46 h 279"/>
                <a:gd name="T2" fmla="*/ 69 w 246"/>
                <a:gd name="T3" fmla="*/ 7 h 279"/>
                <a:gd name="T4" fmla="*/ 0 w 246"/>
                <a:gd name="T5" fmla="*/ 7 h 279"/>
                <a:gd name="T6" fmla="*/ 0 w 246"/>
                <a:gd name="T7" fmla="*/ 279 h 279"/>
                <a:gd name="T8" fmla="*/ 71 w 246"/>
                <a:gd name="T9" fmla="*/ 279 h 279"/>
                <a:gd name="T10" fmla="*/ 71 w 246"/>
                <a:gd name="T11" fmla="*/ 129 h 279"/>
                <a:gd name="T12" fmla="*/ 73 w 246"/>
                <a:gd name="T13" fmla="*/ 107 h 279"/>
                <a:gd name="T14" fmla="*/ 78 w 246"/>
                <a:gd name="T15" fmla="*/ 90 h 279"/>
                <a:gd name="T16" fmla="*/ 88 w 246"/>
                <a:gd name="T17" fmla="*/ 73 h 279"/>
                <a:gd name="T18" fmla="*/ 105 w 246"/>
                <a:gd name="T19" fmla="*/ 62 h 279"/>
                <a:gd name="T20" fmla="*/ 127 w 246"/>
                <a:gd name="T21" fmla="*/ 59 h 279"/>
                <a:gd name="T22" fmla="*/ 133 w 246"/>
                <a:gd name="T23" fmla="*/ 59 h 279"/>
                <a:gd name="T24" fmla="*/ 154 w 246"/>
                <a:gd name="T25" fmla="*/ 65 h 279"/>
                <a:gd name="T26" fmla="*/ 167 w 246"/>
                <a:gd name="T27" fmla="*/ 80 h 279"/>
                <a:gd name="T28" fmla="*/ 171 w 246"/>
                <a:gd name="T29" fmla="*/ 87 h 279"/>
                <a:gd name="T30" fmla="*/ 173 w 246"/>
                <a:gd name="T31" fmla="*/ 98 h 279"/>
                <a:gd name="T32" fmla="*/ 173 w 246"/>
                <a:gd name="T33" fmla="*/ 279 h 279"/>
                <a:gd name="T34" fmla="*/ 246 w 246"/>
                <a:gd name="T35" fmla="*/ 279 h 279"/>
                <a:gd name="T36" fmla="*/ 246 w 246"/>
                <a:gd name="T37" fmla="*/ 95 h 279"/>
                <a:gd name="T38" fmla="*/ 244 w 246"/>
                <a:gd name="T39" fmla="*/ 73 h 279"/>
                <a:gd name="T40" fmla="*/ 239 w 246"/>
                <a:gd name="T41" fmla="*/ 52 h 279"/>
                <a:gd name="T42" fmla="*/ 231 w 246"/>
                <a:gd name="T43" fmla="*/ 35 h 279"/>
                <a:gd name="T44" fmla="*/ 219 w 246"/>
                <a:gd name="T45" fmla="*/ 22 h 279"/>
                <a:gd name="T46" fmla="*/ 209 w 246"/>
                <a:gd name="T47" fmla="*/ 15 h 279"/>
                <a:gd name="T48" fmla="*/ 192 w 246"/>
                <a:gd name="T49" fmla="*/ 6 h 279"/>
                <a:gd name="T50" fmla="*/ 172 w 246"/>
                <a:gd name="T51" fmla="*/ 1 h 279"/>
                <a:gd name="T52" fmla="*/ 150 w 246"/>
                <a:gd name="T53" fmla="*/ 0 h 279"/>
                <a:gd name="T54" fmla="*/ 130 w 246"/>
                <a:gd name="T55" fmla="*/ 1 h 279"/>
                <a:gd name="T56" fmla="*/ 111 w 246"/>
                <a:gd name="T57" fmla="*/ 7 h 279"/>
                <a:gd name="T58" fmla="*/ 94 w 246"/>
                <a:gd name="T59" fmla="*/ 16 h 279"/>
                <a:gd name="T60" fmla="*/ 86 w 246"/>
                <a:gd name="T61" fmla="*/ 22 h 279"/>
                <a:gd name="T62" fmla="*/ 78 w 246"/>
                <a:gd name="T63" fmla="*/ 32 h 279"/>
                <a:gd name="T64" fmla="*/ 69 w 246"/>
                <a:gd name="T65" fmla="*/ 46 h 2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46" h="279">
                  <a:moveTo>
                    <a:pt x="69" y="46"/>
                  </a:moveTo>
                  <a:lnTo>
                    <a:pt x="69" y="7"/>
                  </a:lnTo>
                  <a:lnTo>
                    <a:pt x="0" y="7"/>
                  </a:lnTo>
                  <a:lnTo>
                    <a:pt x="0" y="279"/>
                  </a:lnTo>
                  <a:lnTo>
                    <a:pt x="71" y="279"/>
                  </a:lnTo>
                  <a:lnTo>
                    <a:pt x="71" y="129"/>
                  </a:lnTo>
                  <a:lnTo>
                    <a:pt x="73" y="107"/>
                  </a:lnTo>
                  <a:lnTo>
                    <a:pt x="78" y="90"/>
                  </a:lnTo>
                  <a:lnTo>
                    <a:pt x="88" y="73"/>
                  </a:lnTo>
                  <a:lnTo>
                    <a:pt x="105" y="62"/>
                  </a:lnTo>
                  <a:lnTo>
                    <a:pt x="127" y="59"/>
                  </a:lnTo>
                  <a:lnTo>
                    <a:pt x="133" y="59"/>
                  </a:lnTo>
                  <a:lnTo>
                    <a:pt x="154" y="65"/>
                  </a:lnTo>
                  <a:lnTo>
                    <a:pt x="167" y="80"/>
                  </a:lnTo>
                  <a:lnTo>
                    <a:pt x="171" y="87"/>
                  </a:lnTo>
                  <a:lnTo>
                    <a:pt x="173" y="98"/>
                  </a:lnTo>
                  <a:lnTo>
                    <a:pt x="173" y="279"/>
                  </a:lnTo>
                  <a:lnTo>
                    <a:pt x="246" y="279"/>
                  </a:lnTo>
                  <a:lnTo>
                    <a:pt x="246" y="95"/>
                  </a:lnTo>
                  <a:lnTo>
                    <a:pt x="244" y="73"/>
                  </a:lnTo>
                  <a:lnTo>
                    <a:pt x="239" y="52"/>
                  </a:lnTo>
                  <a:lnTo>
                    <a:pt x="231" y="35"/>
                  </a:lnTo>
                  <a:lnTo>
                    <a:pt x="219" y="22"/>
                  </a:lnTo>
                  <a:lnTo>
                    <a:pt x="209" y="15"/>
                  </a:lnTo>
                  <a:lnTo>
                    <a:pt x="192" y="6"/>
                  </a:lnTo>
                  <a:lnTo>
                    <a:pt x="172" y="1"/>
                  </a:lnTo>
                  <a:lnTo>
                    <a:pt x="150" y="0"/>
                  </a:lnTo>
                  <a:lnTo>
                    <a:pt x="130" y="1"/>
                  </a:lnTo>
                  <a:lnTo>
                    <a:pt x="111" y="7"/>
                  </a:lnTo>
                  <a:lnTo>
                    <a:pt x="94" y="16"/>
                  </a:lnTo>
                  <a:lnTo>
                    <a:pt x="86" y="22"/>
                  </a:lnTo>
                  <a:lnTo>
                    <a:pt x="78" y="32"/>
                  </a:lnTo>
                  <a:lnTo>
                    <a:pt x="69" y="46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grpSp>
          <p:nvGrpSpPr>
            <p:cNvPr id="14" name="Group 18"/>
            <p:cNvGrpSpPr>
              <a:grpSpLocks/>
            </p:cNvGrpSpPr>
            <p:nvPr/>
          </p:nvGrpSpPr>
          <p:grpSpPr bwMode="auto">
            <a:xfrm>
              <a:off x="3395" y="1348"/>
              <a:ext cx="217" cy="393"/>
              <a:chOff x="3395" y="1348"/>
              <a:chExt cx="217" cy="393"/>
            </a:xfrm>
          </p:grpSpPr>
          <p:sp>
            <p:nvSpPr>
              <p:cNvPr id="111" name="Freeform 19"/>
              <p:cNvSpPr>
                <a:spLocks/>
              </p:cNvSpPr>
              <p:nvPr/>
            </p:nvSpPr>
            <p:spPr bwMode="auto">
              <a:xfrm>
                <a:off x="3395" y="1348"/>
                <a:ext cx="217" cy="393"/>
              </a:xfrm>
              <a:custGeom>
                <a:avLst/>
                <a:gdLst>
                  <a:gd name="T0" fmla="*/ 217 w 217"/>
                  <a:gd name="T1" fmla="*/ 0 h 393"/>
                  <a:gd name="T2" fmla="*/ 159 w 217"/>
                  <a:gd name="T3" fmla="*/ 0 h 393"/>
                  <a:gd name="T4" fmla="*/ 127 w 217"/>
                  <a:gd name="T5" fmla="*/ 42 h 393"/>
                  <a:gd name="T6" fmla="*/ 94 w 217"/>
                  <a:gd name="T7" fmla="*/ 0 h 393"/>
                  <a:gd name="T8" fmla="*/ 36 w 217"/>
                  <a:gd name="T9" fmla="*/ 0 h 393"/>
                  <a:gd name="T10" fmla="*/ 95 w 217"/>
                  <a:gd name="T11" fmla="*/ 74 h 393"/>
                  <a:gd name="T12" fmla="*/ 159 w 217"/>
                  <a:gd name="T13" fmla="*/ 74 h 393"/>
                  <a:gd name="T14" fmla="*/ 217 w 217"/>
                  <a:gd name="T15" fmla="*/ 0 h 39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7" h="393">
                    <a:moveTo>
                      <a:pt x="217" y="0"/>
                    </a:moveTo>
                    <a:lnTo>
                      <a:pt x="159" y="0"/>
                    </a:lnTo>
                    <a:lnTo>
                      <a:pt x="127" y="42"/>
                    </a:lnTo>
                    <a:lnTo>
                      <a:pt x="94" y="0"/>
                    </a:lnTo>
                    <a:lnTo>
                      <a:pt x="36" y="0"/>
                    </a:lnTo>
                    <a:lnTo>
                      <a:pt x="95" y="74"/>
                    </a:lnTo>
                    <a:lnTo>
                      <a:pt x="159" y="74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112" name="Freeform 20"/>
              <p:cNvSpPr>
                <a:spLocks/>
              </p:cNvSpPr>
              <p:nvPr/>
            </p:nvSpPr>
            <p:spPr bwMode="auto">
              <a:xfrm>
                <a:off x="3395" y="1348"/>
                <a:ext cx="217" cy="393"/>
              </a:xfrm>
              <a:custGeom>
                <a:avLst/>
                <a:gdLst>
                  <a:gd name="T0" fmla="*/ 101 w 217"/>
                  <a:gd name="T1" fmla="*/ 392 h 393"/>
                  <a:gd name="T2" fmla="*/ 146 w 217"/>
                  <a:gd name="T3" fmla="*/ 392 h 393"/>
                  <a:gd name="T4" fmla="*/ 188 w 217"/>
                  <a:gd name="T5" fmla="*/ 384 h 393"/>
                  <a:gd name="T6" fmla="*/ 219 w 217"/>
                  <a:gd name="T7" fmla="*/ 367 h 393"/>
                  <a:gd name="T8" fmla="*/ 240 w 217"/>
                  <a:gd name="T9" fmla="*/ 341 h 393"/>
                  <a:gd name="T10" fmla="*/ 249 w 217"/>
                  <a:gd name="T11" fmla="*/ 301 h 393"/>
                  <a:gd name="T12" fmla="*/ 240 w 217"/>
                  <a:gd name="T13" fmla="*/ 266 h 393"/>
                  <a:gd name="T14" fmla="*/ 221 w 217"/>
                  <a:gd name="T15" fmla="*/ 244 h 393"/>
                  <a:gd name="T16" fmla="*/ 186 w 217"/>
                  <a:gd name="T17" fmla="*/ 226 h 393"/>
                  <a:gd name="T18" fmla="*/ 138 w 217"/>
                  <a:gd name="T19" fmla="*/ 214 h 393"/>
                  <a:gd name="T20" fmla="*/ 99 w 217"/>
                  <a:gd name="T21" fmla="*/ 203 h 393"/>
                  <a:gd name="T22" fmla="*/ 83 w 217"/>
                  <a:gd name="T23" fmla="*/ 196 h 393"/>
                  <a:gd name="T24" fmla="*/ 79 w 217"/>
                  <a:gd name="T25" fmla="*/ 176 h 393"/>
                  <a:gd name="T26" fmla="*/ 89 w 217"/>
                  <a:gd name="T27" fmla="*/ 165 h 393"/>
                  <a:gd name="T28" fmla="*/ 107 w 217"/>
                  <a:gd name="T29" fmla="*/ 158 h 393"/>
                  <a:gd name="T30" fmla="*/ 148 w 217"/>
                  <a:gd name="T31" fmla="*/ 162 h 393"/>
                  <a:gd name="T32" fmla="*/ 166 w 217"/>
                  <a:gd name="T33" fmla="*/ 178 h 393"/>
                  <a:gd name="T34" fmla="*/ 170 w 217"/>
                  <a:gd name="T35" fmla="*/ 194 h 393"/>
                  <a:gd name="T36" fmla="*/ 237 w 217"/>
                  <a:gd name="T37" fmla="*/ 171 h 393"/>
                  <a:gd name="T38" fmla="*/ 219 w 217"/>
                  <a:gd name="T39" fmla="*/ 136 h 393"/>
                  <a:gd name="T40" fmla="*/ 200 w 217"/>
                  <a:gd name="T41" fmla="*/ 121 h 393"/>
                  <a:gd name="T42" fmla="*/ 165 w 217"/>
                  <a:gd name="T43" fmla="*/ 108 h 393"/>
                  <a:gd name="T44" fmla="*/ 121 w 217"/>
                  <a:gd name="T45" fmla="*/ 103 h 393"/>
                  <a:gd name="T46" fmla="*/ 89 w 217"/>
                  <a:gd name="T47" fmla="*/ 106 h 393"/>
                  <a:gd name="T48" fmla="*/ 52 w 217"/>
                  <a:gd name="T49" fmla="*/ 119 h 393"/>
                  <a:gd name="T50" fmla="*/ 29 w 217"/>
                  <a:gd name="T51" fmla="*/ 139 h 393"/>
                  <a:gd name="T52" fmla="*/ 10 w 217"/>
                  <a:gd name="T53" fmla="*/ 175 h 393"/>
                  <a:gd name="T54" fmla="*/ 9 w 217"/>
                  <a:gd name="T55" fmla="*/ 210 h 393"/>
                  <a:gd name="T56" fmla="*/ 27 w 217"/>
                  <a:gd name="T57" fmla="*/ 244 h 393"/>
                  <a:gd name="T58" fmla="*/ 49 w 217"/>
                  <a:gd name="T59" fmla="*/ 258 h 393"/>
                  <a:gd name="T60" fmla="*/ 92 w 217"/>
                  <a:gd name="T61" fmla="*/ 273 h 393"/>
                  <a:gd name="T62" fmla="*/ 142 w 217"/>
                  <a:gd name="T63" fmla="*/ 286 h 393"/>
                  <a:gd name="T64" fmla="*/ 167 w 217"/>
                  <a:gd name="T65" fmla="*/ 295 h 393"/>
                  <a:gd name="T66" fmla="*/ 177 w 217"/>
                  <a:gd name="T67" fmla="*/ 305 h 393"/>
                  <a:gd name="T68" fmla="*/ 173 w 217"/>
                  <a:gd name="T69" fmla="*/ 327 h 393"/>
                  <a:gd name="T70" fmla="*/ 156 w 217"/>
                  <a:gd name="T71" fmla="*/ 336 h 393"/>
                  <a:gd name="T72" fmla="*/ 131 w 217"/>
                  <a:gd name="T73" fmla="*/ 338 h 393"/>
                  <a:gd name="T74" fmla="*/ 95 w 217"/>
                  <a:gd name="T75" fmla="*/ 333 h 393"/>
                  <a:gd name="T76" fmla="*/ 77 w 217"/>
                  <a:gd name="T77" fmla="*/ 318 h 393"/>
                  <a:gd name="T78" fmla="*/ 72 w 217"/>
                  <a:gd name="T79" fmla="*/ 297 h 393"/>
                  <a:gd name="T80" fmla="*/ 1 w 217"/>
                  <a:gd name="T81" fmla="*/ 313 h 393"/>
                  <a:gd name="T82" fmla="*/ 16 w 217"/>
                  <a:gd name="T83" fmla="*/ 350 h 393"/>
                  <a:gd name="T84" fmla="*/ 43 w 217"/>
                  <a:gd name="T85" fmla="*/ 375 h 393"/>
                  <a:gd name="T86" fmla="*/ 79 w 217"/>
                  <a:gd name="T87" fmla="*/ 388 h 39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17" h="393">
                    <a:moveTo>
                      <a:pt x="79" y="388"/>
                    </a:moveTo>
                    <a:lnTo>
                      <a:pt x="101" y="392"/>
                    </a:lnTo>
                    <a:lnTo>
                      <a:pt x="125" y="393"/>
                    </a:lnTo>
                    <a:lnTo>
                      <a:pt x="146" y="392"/>
                    </a:lnTo>
                    <a:lnTo>
                      <a:pt x="169" y="389"/>
                    </a:lnTo>
                    <a:lnTo>
                      <a:pt x="188" y="384"/>
                    </a:lnTo>
                    <a:lnTo>
                      <a:pt x="205" y="377"/>
                    </a:lnTo>
                    <a:lnTo>
                      <a:pt x="219" y="367"/>
                    </a:lnTo>
                    <a:lnTo>
                      <a:pt x="228" y="358"/>
                    </a:lnTo>
                    <a:lnTo>
                      <a:pt x="240" y="341"/>
                    </a:lnTo>
                    <a:lnTo>
                      <a:pt x="247" y="322"/>
                    </a:lnTo>
                    <a:lnTo>
                      <a:pt x="249" y="301"/>
                    </a:lnTo>
                    <a:lnTo>
                      <a:pt x="247" y="285"/>
                    </a:lnTo>
                    <a:lnTo>
                      <a:pt x="240" y="266"/>
                    </a:lnTo>
                    <a:lnTo>
                      <a:pt x="228" y="250"/>
                    </a:lnTo>
                    <a:lnTo>
                      <a:pt x="221" y="244"/>
                    </a:lnTo>
                    <a:lnTo>
                      <a:pt x="205" y="234"/>
                    </a:lnTo>
                    <a:lnTo>
                      <a:pt x="186" y="226"/>
                    </a:lnTo>
                    <a:lnTo>
                      <a:pt x="164" y="220"/>
                    </a:lnTo>
                    <a:lnTo>
                      <a:pt x="138" y="214"/>
                    </a:lnTo>
                    <a:lnTo>
                      <a:pt x="115" y="208"/>
                    </a:lnTo>
                    <a:lnTo>
                      <a:pt x="99" y="203"/>
                    </a:lnTo>
                    <a:lnTo>
                      <a:pt x="90" y="200"/>
                    </a:lnTo>
                    <a:lnTo>
                      <a:pt x="83" y="196"/>
                    </a:lnTo>
                    <a:lnTo>
                      <a:pt x="79" y="190"/>
                    </a:lnTo>
                    <a:lnTo>
                      <a:pt x="79" y="176"/>
                    </a:lnTo>
                    <a:lnTo>
                      <a:pt x="82" y="170"/>
                    </a:lnTo>
                    <a:lnTo>
                      <a:pt x="89" y="165"/>
                    </a:lnTo>
                    <a:lnTo>
                      <a:pt x="96" y="160"/>
                    </a:lnTo>
                    <a:lnTo>
                      <a:pt x="107" y="158"/>
                    </a:lnTo>
                    <a:lnTo>
                      <a:pt x="126" y="158"/>
                    </a:lnTo>
                    <a:lnTo>
                      <a:pt x="148" y="162"/>
                    </a:lnTo>
                    <a:lnTo>
                      <a:pt x="162" y="172"/>
                    </a:lnTo>
                    <a:lnTo>
                      <a:pt x="166" y="178"/>
                    </a:lnTo>
                    <a:lnTo>
                      <a:pt x="169" y="185"/>
                    </a:lnTo>
                    <a:lnTo>
                      <a:pt x="170" y="194"/>
                    </a:lnTo>
                    <a:lnTo>
                      <a:pt x="241" y="194"/>
                    </a:lnTo>
                    <a:lnTo>
                      <a:pt x="237" y="171"/>
                    </a:lnTo>
                    <a:lnTo>
                      <a:pt x="230" y="152"/>
                    </a:lnTo>
                    <a:lnTo>
                      <a:pt x="219" y="136"/>
                    </a:lnTo>
                    <a:lnTo>
                      <a:pt x="204" y="124"/>
                    </a:lnTo>
                    <a:lnTo>
                      <a:pt x="200" y="121"/>
                    </a:lnTo>
                    <a:lnTo>
                      <a:pt x="183" y="113"/>
                    </a:lnTo>
                    <a:lnTo>
                      <a:pt x="165" y="108"/>
                    </a:lnTo>
                    <a:lnTo>
                      <a:pt x="144" y="104"/>
                    </a:lnTo>
                    <a:lnTo>
                      <a:pt x="121" y="103"/>
                    </a:lnTo>
                    <a:lnTo>
                      <a:pt x="112" y="103"/>
                    </a:lnTo>
                    <a:lnTo>
                      <a:pt x="89" y="106"/>
                    </a:lnTo>
                    <a:lnTo>
                      <a:pt x="69" y="111"/>
                    </a:lnTo>
                    <a:lnTo>
                      <a:pt x="52" y="119"/>
                    </a:lnTo>
                    <a:lnTo>
                      <a:pt x="37" y="130"/>
                    </a:lnTo>
                    <a:lnTo>
                      <a:pt x="29" y="139"/>
                    </a:lnTo>
                    <a:lnTo>
                      <a:pt x="17" y="156"/>
                    </a:lnTo>
                    <a:lnTo>
                      <a:pt x="10" y="175"/>
                    </a:lnTo>
                    <a:lnTo>
                      <a:pt x="8" y="195"/>
                    </a:lnTo>
                    <a:lnTo>
                      <a:pt x="9" y="210"/>
                    </a:lnTo>
                    <a:lnTo>
                      <a:pt x="15" y="229"/>
                    </a:lnTo>
                    <a:lnTo>
                      <a:pt x="27" y="244"/>
                    </a:lnTo>
                    <a:lnTo>
                      <a:pt x="34" y="250"/>
                    </a:lnTo>
                    <a:lnTo>
                      <a:pt x="49" y="258"/>
                    </a:lnTo>
                    <a:lnTo>
                      <a:pt x="68" y="266"/>
                    </a:lnTo>
                    <a:lnTo>
                      <a:pt x="92" y="273"/>
                    </a:lnTo>
                    <a:lnTo>
                      <a:pt x="119" y="280"/>
                    </a:lnTo>
                    <a:lnTo>
                      <a:pt x="142" y="286"/>
                    </a:lnTo>
                    <a:lnTo>
                      <a:pt x="158" y="291"/>
                    </a:lnTo>
                    <a:lnTo>
                      <a:pt x="167" y="295"/>
                    </a:lnTo>
                    <a:lnTo>
                      <a:pt x="173" y="299"/>
                    </a:lnTo>
                    <a:lnTo>
                      <a:pt x="177" y="305"/>
                    </a:lnTo>
                    <a:lnTo>
                      <a:pt x="177" y="321"/>
                    </a:lnTo>
                    <a:lnTo>
                      <a:pt x="173" y="327"/>
                    </a:lnTo>
                    <a:lnTo>
                      <a:pt x="164" y="332"/>
                    </a:lnTo>
                    <a:lnTo>
                      <a:pt x="156" y="336"/>
                    </a:lnTo>
                    <a:lnTo>
                      <a:pt x="145" y="338"/>
                    </a:lnTo>
                    <a:lnTo>
                      <a:pt x="131" y="338"/>
                    </a:lnTo>
                    <a:lnTo>
                      <a:pt x="116" y="337"/>
                    </a:lnTo>
                    <a:lnTo>
                      <a:pt x="95" y="333"/>
                    </a:lnTo>
                    <a:lnTo>
                      <a:pt x="82" y="324"/>
                    </a:lnTo>
                    <a:lnTo>
                      <a:pt x="77" y="318"/>
                    </a:lnTo>
                    <a:lnTo>
                      <a:pt x="73" y="309"/>
                    </a:lnTo>
                    <a:lnTo>
                      <a:pt x="72" y="297"/>
                    </a:lnTo>
                    <a:lnTo>
                      <a:pt x="0" y="297"/>
                    </a:lnTo>
                    <a:lnTo>
                      <a:pt x="1" y="313"/>
                    </a:lnTo>
                    <a:lnTo>
                      <a:pt x="6" y="333"/>
                    </a:lnTo>
                    <a:lnTo>
                      <a:pt x="16" y="350"/>
                    </a:lnTo>
                    <a:lnTo>
                      <a:pt x="30" y="366"/>
                    </a:lnTo>
                    <a:lnTo>
                      <a:pt x="43" y="375"/>
                    </a:lnTo>
                    <a:lnTo>
                      <a:pt x="60" y="383"/>
                    </a:lnTo>
                    <a:lnTo>
                      <a:pt x="79" y="388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</p:grp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3669" y="1386"/>
              <a:ext cx="152" cy="349"/>
            </a:xfrm>
            <a:custGeom>
              <a:avLst/>
              <a:gdLst>
                <a:gd name="T0" fmla="*/ 108 w 152"/>
                <a:gd name="T1" fmla="*/ 76 h 349"/>
                <a:gd name="T2" fmla="*/ 108 w 152"/>
                <a:gd name="T3" fmla="*/ 0 h 349"/>
                <a:gd name="T4" fmla="*/ 38 w 152"/>
                <a:gd name="T5" fmla="*/ 0 h 349"/>
                <a:gd name="T6" fmla="*/ 38 w 152"/>
                <a:gd name="T7" fmla="*/ 76 h 349"/>
                <a:gd name="T8" fmla="*/ 0 w 152"/>
                <a:gd name="T9" fmla="*/ 76 h 349"/>
                <a:gd name="T10" fmla="*/ 0 w 152"/>
                <a:gd name="T11" fmla="*/ 126 h 349"/>
                <a:gd name="T12" fmla="*/ 38 w 152"/>
                <a:gd name="T13" fmla="*/ 126 h 349"/>
                <a:gd name="T14" fmla="*/ 38 w 152"/>
                <a:gd name="T15" fmla="*/ 311 h 349"/>
                <a:gd name="T16" fmla="*/ 42 w 152"/>
                <a:gd name="T17" fmla="*/ 324 h 349"/>
                <a:gd name="T18" fmla="*/ 50 w 152"/>
                <a:gd name="T19" fmla="*/ 332 h 349"/>
                <a:gd name="T20" fmla="*/ 56 w 152"/>
                <a:gd name="T21" fmla="*/ 338 h 349"/>
                <a:gd name="T22" fmla="*/ 72 w 152"/>
                <a:gd name="T23" fmla="*/ 345 h 349"/>
                <a:gd name="T24" fmla="*/ 93 w 152"/>
                <a:gd name="T25" fmla="*/ 349 h 349"/>
                <a:gd name="T26" fmla="*/ 119 w 152"/>
                <a:gd name="T27" fmla="*/ 349 h 349"/>
                <a:gd name="T28" fmla="*/ 152 w 152"/>
                <a:gd name="T29" fmla="*/ 348 h 349"/>
                <a:gd name="T30" fmla="*/ 152 w 152"/>
                <a:gd name="T31" fmla="*/ 295 h 349"/>
                <a:gd name="T32" fmla="*/ 148 w 152"/>
                <a:gd name="T33" fmla="*/ 295 h 349"/>
                <a:gd name="T34" fmla="*/ 138 w 152"/>
                <a:gd name="T35" fmla="*/ 295 h 349"/>
                <a:gd name="T36" fmla="*/ 124 w 152"/>
                <a:gd name="T37" fmla="*/ 295 h 349"/>
                <a:gd name="T38" fmla="*/ 115 w 152"/>
                <a:gd name="T39" fmla="*/ 294 h 349"/>
                <a:gd name="T40" fmla="*/ 109 w 152"/>
                <a:gd name="T41" fmla="*/ 288 h 349"/>
                <a:gd name="T42" fmla="*/ 108 w 152"/>
                <a:gd name="T43" fmla="*/ 281 h 349"/>
                <a:gd name="T44" fmla="*/ 108 w 152"/>
                <a:gd name="T45" fmla="*/ 126 h 349"/>
                <a:gd name="T46" fmla="*/ 152 w 152"/>
                <a:gd name="T47" fmla="*/ 126 h 349"/>
                <a:gd name="T48" fmla="*/ 152 w 152"/>
                <a:gd name="T49" fmla="*/ 76 h 349"/>
                <a:gd name="T50" fmla="*/ 108 w 152"/>
                <a:gd name="T51" fmla="*/ 76 h 34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2" h="349">
                  <a:moveTo>
                    <a:pt x="108" y="76"/>
                  </a:moveTo>
                  <a:lnTo>
                    <a:pt x="108" y="0"/>
                  </a:lnTo>
                  <a:lnTo>
                    <a:pt x="38" y="0"/>
                  </a:lnTo>
                  <a:lnTo>
                    <a:pt x="38" y="76"/>
                  </a:lnTo>
                  <a:lnTo>
                    <a:pt x="0" y="76"/>
                  </a:lnTo>
                  <a:lnTo>
                    <a:pt x="0" y="126"/>
                  </a:lnTo>
                  <a:lnTo>
                    <a:pt x="38" y="126"/>
                  </a:lnTo>
                  <a:lnTo>
                    <a:pt x="38" y="311"/>
                  </a:lnTo>
                  <a:lnTo>
                    <a:pt x="42" y="324"/>
                  </a:lnTo>
                  <a:lnTo>
                    <a:pt x="50" y="332"/>
                  </a:lnTo>
                  <a:lnTo>
                    <a:pt x="56" y="338"/>
                  </a:lnTo>
                  <a:lnTo>
                    <a:pt x="72" y="345"/>
                  </a:lnTo>
                  <a:lnTo>
                    <a:pt x="93" y="349"/>
                  </a:lnTo>
                  <a:lnTo>
                    <a:pt x="119" y="349"/>
                  </a:lnTo>
                  <a:lnTo>
                    <a:pt x="152" y="348"/>
                  </a:lnTo>
                  <a:lnTo>
                    <a:pt x="152" y="295"/>
                  </a:lnTo>
                  <a:lnTo>
                    <a:pt x="148" y="295"/>
                  </a:lnTo>
                  <a:lnTo>
                    <a:pt x="138" y="295"/>
                  </a:lnTo>
                  <a:lnTo>
                    <a:pt x="124" y="295"/>
                  </a:lnTo>
                  <a:lnTo>
                    <a:pt x="115" y="294"/>
                  </a:lnTo>
                  <a:lnTo>
                    <a:pt x="109" y="288"/>
                  </a:lnTo>
                  <a:lnTo>
                    <a:pt x="108" y="281"/>
                  </a:lnTo>
                  <a:lnTo>
                    <a:pt x="108" y="126"/>
                  </a:lnTo>
                  <a:lnTo>
                    <a:pt x="152" y="126"/>
                  </a:lnTo>
                  <a:lnTo>
                    <a:pt x="152" y="76"/>
                  </a:lnTo>
                  <a:lnTo>
                    <a:pt x="108" y="76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sp>
          <p:nvSpPr>
            <p:cNvPr id="16" name="Freeform 22"/>
            <p:cNvSpPr>
              <a:spLocks/>
            </p:cNvSpPr>
            <p:nvPr/>
          </p:nvSpPr>
          <p:spPr bwMode="auto">
            <a:xfrm>
              <a:off x="3904" y="1459"/>
              <a:ext cx="0" cy="273"/>
            </a:xfrm>
            <a:custGeom>
              <a:avLst/>
              <a:gdLst>
                <a:gd name="T0" fmla="*/ 0 h 273"/>
                <a:gd name="T1" fmla="*/ 272 h 273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73">
                  <a:moveTo>
                    <a:pt x="0" y="0"/>
                  </a:moveTo>
                  <a:lnTo>
                    <a:pt x="0" y="272"/>
                  </a:lnTo>
                </a:path>
              </a:pathLst>
            </a:custGeom>
            <a:noFill/>
            <a:ln w="47156">
              <a:solidFill>
                <a:srgbClr val="96989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3981" y="1386"/>
              <a:ext cx="153" cy="349"/>
            </a:xfrm>
            <a:custGeom>
              <a:avLst/>
              <a:gdLst>
                <a:gd name="T0" fmla="*/ 108 w 153"/>
                <a:gd name="T1" fmla="*/ 76 h 349"/>
                <a:gd name="T2" fmla="*/ 108 w 153"/>
                <a:gd name="T3" fmla="*/ 0 h 349"/>
                <a:gd name="T4" fmla="*/ 38 w 153"/>
                <a:gd name="T5" fmla="*/ 0 h 349"/>
                <a:gd name="T6" fmla="*/ 38 w 153"/>
                <a:gd name="T7" fmla="*/ 76 h 349"/>
                <a:gd name="T8" fmla="*/ 0 w 153"/>
                <a:gd name="T9" fmla="*/ 76 h 349"/>
                <a:gd name="T10" fmla="*/ 0 w 153"/>
                <a:gd name="T11" fmla="*/ 126 h 349"/>
                <a:gd name="T12" fmla="*/ 38 w 153"/>
                <a:gd name="T13" fmla="*/ 126 h 349"/>
                <a:gd name="T14" fmla="*/ 38 w 153"/>
                <a:gd name="T15" fmla="*/ 311 h 349"/>
                <a:gd name="T16" fmla="*/ 42 w 153"/>
                <a:gd name="T17" fmla="*/ 324 h 349"/>
                <a:gd name="T18" fmla="*/ 50 w 153"/>
                <a:gd name="T19" fmla="*/ 332 h 349"/>
                <a:gd name="T20" fmla="*/ 56 w 153"/>
                <a:gd name="T21" fmla="*/ 338 h 349"/>
                <a:gd name="T22" fmla="*/ 72 w 153"/>
                <a:gd name="T23" fmla="*/ 345 h 349"/>
                <a:gd name="T24" fmla="*/ 93 w 153"/>
                <a:gd name="T25" fmla="*/ 349 h 349"/>
                <a:gd name="T26" fmla="*/ 119 w 153"/>
                <a:gd name="T27" fmla="*/ 349 h 349"/>
                <a:gd name="T28" fmla="*/ 152 w 153"/>
                <a:gd name="T29" fmla="*/ 348 h 349"/>
                <a:gd name="T30" fmla="*/ 152 w 153"/>
                <a:gd name="T31" fmla="*/ 295 h 349"/>
                <a:gd name="T32" fmla="*/ 148 w 153"/>
                <a:gd name="T33" fmla="*/ 295 h 349"/>
                <a:gd name="T34" fmla="*/ 138 w 153"/>
                <a:gd name="T35" fmla="*/ 295 h 349"/>
                <a:gd name="T36" fmla="*/ 124 w 153"/>
                <a:gd name="T37" fmla="*/ 295 h 349"/>
                <a:gd name="T38" fmla="*/ 115 w 153"/>
                <a:gd name="T39" fmla="*/ 294 h 349"/>
                <a:gd name="T40" fmla="*/ 109 w 153"/>
                <a:gd name="T41" fmla="*/ 288 h 349"/>
                <a:gd name="T42" fmla="*/ 108 w 153"/>
                <a:gd name="T43" fmla="*/ 281 h 349"/>
                <a:gd name="T44" fmla="*/ 108 w 153"/>
                <a:gd name="T45" fmla="*/ 126 h 349"/>
                <a:gd name="T46" fmla="*/ 152 w 153"/>
                <a:gd name="T47" fmla="*/ 126 h 349"/>
                <a:gd name="T48" fmla="*/ 152 w 153"/>
                <a:gd name="T49" fmla="*/ 76 h 349"/>
                <a:gd name="T50" fmla="*/ 108 w 153"/>
                <a:gd name="T51" fmla="*/ 76 h 34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3" h="349">
                  <a:moveTo>
                    <a:pt x="108" y="76"/>
                  </a:moveTo>
                  <a:lnTo>
                    <a:pt x="108" y="0"/>
                  </a:lnTo>
                  <a:lnTo>
                    <a:pt x="38" y="0"/>
                  </a:lnTo>
                  <a:lnTo>
                    <a:pt x="38" y="76"/>
                  </a:lnTo>
                  <a:lnTo>
                    <a:pt x="0" y="76"/>
                  </a:lnTo>
                  <a:lnTo>
                    <a:pt x="0" y="126"/>
                  </a:lnTo>
                  <a:lnTo>
                    <a:pt x="38" y="126"/>
                  </a:lnTo>
                  <a:lnTo>
                    <a:pt x="38" y="311"/>
                  </a:lnTo>
                  <a:lnTo>
                    <a:pt x="42" y="324"/>
                  </a:lnTo>
                  <a:lnTo>
                    <a:pt x="50" y="332"/>
                  </a:lnTo>
                  <a:lnTo>
                    <a:pt x="56" y="338"/>
                  </a:lnTo>
                  <a:lnTo>
                    <a:pt x="72" y="345"/>
                  </a:lnTo>
                  <a:lnTo>
                    <a:pt x="93" y="349"/>
                  </a:lnTo>
                  <a:lnTo>
                    <a:pt x="119" y="349"/>
                  </a:lnTo>
                  <a:lnTo>
                    <a:pt x="152" y="348"/>
                  </a:lnTo>
                  <a:lnTo>
                    <a:pt x="152" y="295"/>
                  </a:lnTo>
                  <a:lnTo>
                    <a:pt x="148" y="295"/>
                  </a:lnTo>
                  <a:lnTo>
                    <a:pt x="138" y="295"/>
                  </a:lnTo>
                  <a:lnTo>
                    <a:pt x="124" y="295"/>
                  </a:lnTo>
                  <a:lnTo>
                    <a:pt x="115" y="294"/>
                  </a:lnTo>
                  <a:lnTo>
                    <a:pt x="109" y="288"/>
                  </a:lnTo>
                  <a:lnTo>
                    <a:pt x="108" y="281"/>
                  </a:lnTo>
                  <a:lnTo>
                    <a:pt x="108" y="126"/>
                  </a:lnTo>
                  <a:lnTo>
                    <a:pt x="152" y="126"/>
                  </a:lnTo>
                  <a:lnTo>
                    <a:pt x="152" y="76"/>
                  </a:lnTo>
                  <a:lnTo>
                    <a:pt x="108" y="76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grpSp>
          <p:nvGrpSpPr>
            <p:cNvPr id="18" name="Group 24"/>
            <p:cNvGrpSpPr>
              <a:grpSpLocks/>
            </p:cNvGrpSpPr>
            <p:nvPr/>
          </p:nvGrpSpPr>
          <p:grpSpPr bwMode="auto">
            <a:xfrm>
              <a:off x="4178" y="1348"/>
              <a:ext cx="246" cy="390"/>
              <a:chOff x="4178" y="1348"/>
              <a:chExt cx="246" cy="390"/>
            </a:xfrm>
          </p:grpSpPr>
          <p:sp>
            <p:nvSpPr>
              <p:cNvPr id="109" name="Freeform 25"/>
              <p:cNvSpPr>
                <a:spLocks/>
              </p:cNvSpPr>
              <p:nvPr/>
            </p:nvSpPr>
            <p:spPr bwMode="auto">
              <a:xfrm>
                <a:off x="4178" y="1348"/>
                <a:ext cx="246" cy="390"/>
              </a:xfrm>
              <a:custGeom>
                <a:avLst/>
                <a:gdLst>
                  <a:gd name="T0" fmla="*/ 112 w 246"/>
                  <a:gd name="T1" fmla="*/ 331 h 390"/>
                  <a:gd name="T2" fmla="*/ 91 w 246"/>
                  <a:gd name="T3" fmla="*/ 325 h 390"/>
                  <a:gd name="T4" fmla="*/ 78 w 246"/>
                  <a:gd name="T5" fmla="*/ 310 h 390"/>
                  <a:gd name="T6" fmla="*/ 74 w 246"/>
                  <a:gd name="T7" fmla="*/ 303 h 390"/>
                  <a:gd name="T8" fmla="*/ 73 w 246"/>
                  <a:gd name="T9" fmla="*/ 291 h 390"/>
                  <a:gd name="T10" fmla="*/ 73 w 246"/>
                  <a:gd name="T11" fmla="*/ 111 h 390"/>
                  <a:gd name="T12" fmla="*/ 0 w 246"/>
                  <a:gd name="T13" fmla="*/ 111 h 390"/>
                  <a:gd name="T14" fmla="*/ 0 w 246"/>
                  <a:gd name="T15" fmla="*/ 275 h 390"/>
                  <a:gd name="T16" fmla="*/ 0 w 246"/>
                  <a:gd name="T17" fmla="*/ 290 h 390"/>
                  <a:gd name="T18" fmla="*/ 2 w 246"/>
                  <a:gd name="T19" fmla="*/ 312 h 390"/>
                  <a:gd name="T20" fmla="*/ 6 w 246"/>
                  <a:gd name="T21" fmla="*/ 331 h 390"/>
                  <a:gd name="T22" fmla="*/ 11 w 246"/>
                  <a:gd name="T23" fmla="*/ 346 h 390"/>
                  <a:gd name="T24" fmla="*/ 17 w 246"/>
                  <a:gd name="T25" fmla="*/ 357 h 390"/>
                  <a:gd name="T26" fmla="*/ 31 w 246"/>
                  <a:gd name="T27" fmla="*/ 371 h 390"/>
                  <a:gd name="T28" fmla="*/ 48 w 246"/>
                  <a:gd name="T29" fmla="*/ 381 h 390"/>
                  <a:gd name="T30" fmla="*/ 68 w 246"/>
                  <a:gd name="T31" fmla="*/ 388 h 390"/>
                  <a:gd name="T32" fmla="*/ 92 w 246"/>
                  <a:gd name="T33" fmla="*/ 390 h 390"/>
                  <a:gd name="T34" fmla="*/ 106 w 246"/>
                  <a:gd name="T35" fmla="*/ 390 h 390"/>
                  <a:gd name="T36" fmla="*/ 119 w 246"/>
                  <a:gd name="T37" fmla="*/ 388 h 390"/>
                  <a:gd name="T38" fmla="*/ 129 w 246"/>
                  <a:gd name="T39" fmla="*/ 384 h 390"/>
                  <a:gd name="T40" fmla="*/ 139 w 246"/>
                  <a:gd name="T41" fmla="*/ 380 h 390"/>
                  <a:gd name="T42" fmla="*/ 150 w 246"/>
                  <a:gd name="T43" fmla="*/ 374 h 390"/>
                  <a:gd name="T44" fmla="*/ 161 w 246"/>
                  <a:gd name="T45" fmla="*/ 364 h 390"/>
                  <a:gd name="T46" fmla="*/ 168 w 246"/>
                  <a:gd name="T47" fmla="*/ 357 h 390"/>
                  <a:gd name="T48" fmla="*/ 171 w 246"/>
                  <a:gd name="T49" fmla="*/ 353 h 390"/>
                  <a:gd name="T50" fmla="*/ 173 w 246"/>
                  <a:gd name="T51" fmla="*/ 348 h 390"/>
                  <a:gd name="T52" fmla="*/ 176 w 246"/>
                  <a:gd name="T53" fmla="*/ 345 h 390"/>
                  <a:gd name="T54" fmla="*/ 176 w 246"/>
                  <a:gd name="T55" fmla="*/ 384 h 390"/>
                  <a:gd name="T56" fmla="*/ 245 w 246"/>
                  <a:gd name="T57" fmla="*/ 384 h 390"/>
                  <a:gd name="T58" fmla="*/ 245 w 246"/>
                  <a:gd name="T59" fmla="*/ 111 h 390"/>
                  <a:gd name="T60" fmla="*/ 173 w 246"/>
                  <a:gd name="T61" fmla="*/ 111 h 390"/>
                  <a:gd name="T62" fmla="*/ 173 w 246"/>
                  <a:gd name="T63" fmla="*/ 263 h 390"/>
                  <a:gd name="T64" fmla="*/ 171 w 246"/>
                  <a:gd name="T65" fmla="*/ 284 h 390"/>
                  <a:gd name="T66" fmla="*/ 166 w 246"/>
                  <a:gd name="T67" fmla="*/ 302 h 390"/>
                  <a:gd name="T68" fmla="*/ 155 w 246"/>
                  <a:gd name="T69" fmla="*/ 317 h 390"/>
                  <a:gd name="T70" fmla="*/ 138 w 246"/>
                  <a:gd name="T71" fmla="*/ 328 h 390"/>
                  <a:gd name="T72" fmla="*/ 116 w 246"/>
                  <a:gd name="T73" fmla="*/ 331 h 390"/>
                  <a:gd name="T74" fmla="*/ 112 w 246"/>
                  <a:gd name="T75" fmla="*/ 331 h 39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46" h="390">
                    <a:moveTo>
                      <a:pt x="112" y="331"/>
                    </a:moveTo>
                    <a:lnTo>
                      <a:pt x="91" y="325"/>
                    </a:lnTo>
                    <a:lnTo>
                      <a:pt x="78" y="310"/>
                    </a:lnTo>
                    <a:lnTo>
                      <a:pt x="74" y="303"/>
                    </a:lnTo>
                    <a:lnTo>
                      <a:pt x="73" y="291"/>
                    </a:lnTo>
                    <a:lnTo>
                      <a:pt x="73" y="111"/>
                    </a:lnTo>
                    <a:lnTo>
                      <a:pt x="0" y="111"/>
                    </a:lnTo>
                    <a:lnTo>
                      <a:pt x="0" y="275"/>
                    </a:lnTo>
                    <a:lnTo>
                      <a:pt x="0" y="290"/>
                    </a:lnTo>
                    <a:lnTo>
                      <a:pt x="2" y="312"/>
                    </a:lnTo>
                    <a:lnTo>
                      <a:pt x="6" y="331"/>
                    </a:lnTo>
                    <a:lnTo>
                      <a:pt x="11" y="346"/>
                    </a:lnTo>
                    <a:lnTo>
                      <a:pt x="17" y="357"/>
                    </a:lnTo>
                    <a:lnTo>
                      <a:pt x="31" y="371"/>
                    </a:lnTo>
                    <a:lnTo>
                      <a:pt x="48" y="381"/>
                    </a:lnTo>
                    <a:lnTo>
                      <a:pt x="68" y="388"/>
                    </a:lnTo>
                    <a:lnTo>
                      <a:pt x="92" y="390"/>
                    </a:lnTo>
                    <a:lnTo>
                      <a:pt x="106" y="390"/>
                    </a:lnTo>
                    <a:lnTo>
                      <a:pt x="119" y="388"/>
                    </a:lnTo>
                    <a:lnTo>
                      <a:pt x="129" y="384"/>
                    </a:lnTo>
                    <a:lnTo>
                      <a:pt x="139" y="380"/>
                    </a:lnTo>
                    <a:lnTo>
                      <a:pt x="150" y="374"/>
                    </a:lnTo>
                    <a:lnTo>
                      <a:pt x="161" y="364"/>
                    </a:lnTo>
                    <a:lnTo>
                      <a:pt x="168" y="357"/>
                    </a:lnTo>
                    <a:lnTo>
                      <a:pt x="171" y="353"/>
                    </a:lnTo>
                    <a:lnTo>
                      <a:pt x="173" y="348"/>
                    </a:lnTo>
                    <a:lnTo>
                      <a:pt x="176" y="345"/>
                    </a:lnTo>
                    <a:lnTo>
                      <a:pt x="176" y="384"/>
                    </a:lnTo>
                    <a:lnTo>
                      <a:pt x="245" y="384"/>
                    </a:lnTo>
                    <a:lnTo>
                      <a:pt x="245" y="111"/>
                    </a:lnTo>
                    <a:lnTo>
                      <a:pt x="173" y="111"/>
                    </a:lnTo>
                    <a:lnTo>
                      <a:pt x="173" y="263"/>
                    </a:lnTo>
                    <a:lnTo>
                      <a:pt x="171" y="284"/>
                    </a:lnTo>
                    <a:lnTo>
                      <a:pt x="166" y="302"/>
                    </a:lnTo>
                    <a:lnTo>
                      <a:pt x="155" y="317"/>
                    </a:lnTo>
                    <a:lnTo>
                      <a:pt x="138" y="328"/>
                    </a:lnTo>
                    <a:lnTo>
                      <a:pt x="116" y="331"/>
                    </a:lnTo>
                    <a:lnTo>
                      <a:pt x="112" y="331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110" name="Freeform 26"/>
              <p:cNvSpPr>
                <a:spLocks/>
              </p:cNvSpPr>
              <p:nvPr/>
            </p:nvSpPr>
            <p:spPr bwMode="auto">
              <a:xfrm>
                <a:off x="4178" y="1348"/>
                <a:ext cx="246" cy="390"/>
              </a:xfrm>
              <a:custGeom>
                <a:avLst/>
                <a:gdLst>
                  <a:gd name="T0" fmla="*/ 128 w 246"/>
                  <a:gd name="T1" fmla="*/ 0 h 390"/>
                  <a:gd name="T2" fmla="*/ 80 w 246"/>
                  <a:gd name="T3" fmla="*/ 74 h 390"/>
                  <a:gd name="T4" fmla="*/ 132 w 246"/>
                  <a:gd name="T5" fmla="*/ 74 h 390"/>
                  <a:gd name="T6" fmla="*/ 208 w 246"/>
                  <a:gd name="T7" fmla="*/ 0 h 390"/>
                  <a:gd name="T8" fmla="*/ 128 w 246"/>
                  <a:gd name="T9" fmla="*/ 0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6" h="390">
                    <a:moveTo>
                      <a:pt x="128" y="0"/>
                    </a:moveTo>
                    <a:lnTo>
                      <a:pt x="80" y="74"/>
                    </a:lnTo>
                    <a:lnTo>
                      <a:pt x="132" y="74"/>
                    </a:lnTo>
                    <a:lnTo>
                      <a:pt x="208" y="0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</p:grpSp>
        <p:sp>
          <p:nvSpPr>
            <p:cNvPr id="19" name="Freeform 27"/>
            <p:cNvSpPr>
              <a:spLocks/>
            </p:cNvSpPr>
            <p:nvPr/>
          </p:nvSpPr>
          <p:spPr bwMode="auto">
            <a:xfrm>
              <a:off x="4465" y="1386"/>
              <a:ext cx="153" cy="349"/>
            </a:xfrm>
            <a:custGeom>
              <a:avLst/>
              <a:gdLst>
                <a:gd name="T0" fmla="*/ 108 w 153"/>
                <a:gd name="T1" fmla="*/ 76 h 349"/>
                <a:gd name="T2" fmla="*/ 108 w 153"/>
                <a:gd name="T3" fmla="*/ 0 h 349"/>
                <a:gd name="T4" fmla="*/ 38 w 153"/>
                <a:gd name="T5" fmla="*/ 0 h 349"/>
                <a:gd name="T6" fmla="*/ 38 w 153"/>
                <a:gd name="T7" fmla="*/ 76 h 349"/>
                <a:gd name="T8" fmla="*/ 0 w 153"/>
                <a:gd name="T9" fmla="*/ 76 h 349"/>
                <a:gd name="T10" fmla="*/ 0 w 153"/>
                <a:gd name="T11" fmla="*/ 126 h 349"/>
                <a:gd name="T12" fmla="*/ 38 w 153"/>
                <a:gd name="T13" fmla="*/ 126 h 349"/>
                <a:gd name="T14" fmla="*/ 38 w 153"/>
                <a:gd name="T15" fmla="*/ 311 h 349"/>
                <a:gd name="T16" fmla="*/ 42 w 153"/>
                <a:gd name="T17" fmla="*/ 324 h 349"/>
                <a:gd name="T18" fmla="*/ 50 w 153"/>
                <a:gd name="T19" fmla="*/ 332 h 349"/>
                <a:gd name="T20" fmla="*/ 56 w 153"/>
                <a:gd name="T21" fmla="*/ 338 h 349"/>
                <a:gd name="T22" fmla="*/ 72 w 153"/>
                <a:gd name="T23" fmla="*/ 345 h 349"/>
                <a:gd name="T24" fmla="*/ 93 w 153"/>
                <a:gd name="T25" fmla="*/ 349 h 349"/>
                <a:gd name="T26" fmla="*/ 119 w 153"/>
                <a:gd name="T27" fmla="*/ 349 h 349"/>
                <a:gd name="T28" fmla="*/ 152 w 153"/>
                <a:gd name="T29" fmla="*/ 348 h 349"/>
                <a:gd name="T30" fmla="*/ 152 w 153"/>
                <a:gd name="T31" fmla="*/ 295 h 349"/>
                <a:gd name="T32" fmla="*/ 148 w 153"/>
                <a:gd name="T33" fmla="*/ 295 h 349"/>
                <a:gd name="T34" fmla="*/ 138 w 153"/>
                <a:gd name="T35" fmla="*/ 295 h 349"/>
                <a:gd name="T36" fmla="*/ 124 w 153"/>
                <a:gd name="T37" fmla="*/ 295 h 349"/>
                <a:gd name="T38" fmla="*/ 115 w 153"/>
                <a:gd name="T39" fmla="*/ 294 h 349"/>
                <a:gd name="T40" fmla="*/ 109 w 153"/>
                <a:gd name="T41" fmla="*/ 288 h 349"/>
                <a:gd name="T42" fmla="*/ 108 w 153"/>
                <a:gd name="T43" fmla="*/ 281 h 349"/>
                <a:gd name="T44" fmla="*/ 108 w 153"/>
                <a:gd name="T45" fmla="*/ 126 h 349"/>
                <a:gd name="T46" fmla="*/ 152 w 153"/>
                <a:gd name="T47" fmla="*/ 126 h 349"/>
                <a:gd name="T48" fmla="*/ 152 w 153"/>
                <a:gd name="T49" fmla="*/ 76 h 349"/>
                <a:gd name="T50" fmla="*/ 108 w 153"/>
                <a:gd name="T51" fmla="*/ 76 h 34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3" h="349">
                  <a:moveTo>
                    <a:pt x="108" y="76"/>
                  </a:moveTo>
                  <a:lnTo>
                    <a:pt x="108" y="0"/>
                  </a:lnTo>
                  <a:lnTo>
                    <a:pt x="38" y="0"/>
                  </a:lnTo>
                  <a:lnTo>
                    <a:pt x="38" y="76"/>
                  </a:lnTo>
                  <a:lnTo>
                    <a:pt x="0" y="76"/>
                  </a:lnTo>
                  <a:lnTo>
                    <a:pt x="0" y="126"/>
                  </a:lnTo>
                  <a:lnTo>
                    <a:pt x="38" y="126"/>
                  </a:lnTo>
                  <a:lnTo>
                    <a:pt x="38" y="311"/>
                  </a:lnTo>
                  <a:lnTo>
                    <a:pt x="42" y="324"/>
                  </a:lnTo>
                  <a:lnTo>
                    <a:pt x="50" y="332"/>
                  </a:lnTo>
                  <a:lnTo>
                    <a:pt x="56" y="338"/>
                  </a:lnTo>
                  <a:lnTo>
                    <a:pt x="72" y="345"/>
                  </a:lnTo>
                  <a:lnTo>
                    <a:pt x="93" y="349"/>
                  </a:lnTo>
                  <a:lnTo>
                    <a:pt x="119" y="349"/>
                  </a:lnTo>
                  <a:lnTo>
                    <a:pt x="152" y="348"/>
                  </a:lnTo>
                  <a:lnTo>
                    <a:pt x="152" y="295"/>
                  </a:lnTo>
                  <a:lnTo>
                    <a:pt x="148" y="295"/>
                  </a:lnTo>
                  <a:lnTo>
                    <a:pt x="138" y="295"/>
                  </a:lnTo>
                  <a:lnTo>
                    <a:pt x="124" y="295"/>
                  </a:lnTo>
                  <a:lnTo>
                    <a:pt x="115" y="294"/>
                  </a:lnTo>
                  <a:lnTo>
                    <a:pt x="109" y="288"/>
                  </a:lnTo>
                  <a:lnTo>
                    <a:pt x="108" y="281"/>
                  </a:lnTo>
                  <a:lnTo>
                    <a:pt x="108" y="126"/>
                  </a:lnTo>
                  <a:lnTo>
                    <a:pt x="152" y="126"/>
                  </a:lnTo>
                  <a:lnTo>
                    <a:pt x="152" y="76"/>
                  </a:lnTo>
                  <a:lnTo>
                    <a:pt x="108" y="76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sp>
          <p:nvSpPr>
            <p:cNvPr id="20" name="Freeform 28"/>
            <p:cNvSpPr>
              <a:spLocks/>
            </p:cNvSpPr>
            <p:nvPr/>
          </p:nvSpPr>
          <p:spPr bwMode="auto">
            <a:xfrm>
              <a:off x="4778" y="1359"/>
              <a:ext cx="157" cy="373"/>
            </a:xfrm>
            <a:custGeom>
              <a:avLst/>
              <a:gdLst>
                <a:gd name="T0" fmla="*/ 39 w 157"/>
                <a:gd name="T1" fmla="*/ 152 h 373"/>
                <a:gd name="T2" fmla="*/ 39 w 157"/>
                <a:gd name="T3" fmla="*/ 372 h 373"/>
                <a:gd name="T4" fmla="*/ 110 w 157"/>
                <a:gd name="T5" fmla="*/ 372 h 373"/>
                <a:gd name="T6" fmla="*/ 110 w 157"/>
                <a:gd name="T7" fmla="*/ 152 h 373"/>
                <a:gd name="T8" fmla="*/ 157 w 157"/>
                <a:gd name="T9" fmla="*/ 152 h 373"/>
                <a:gd name="T10" fmla="*/ 157 w 157"/>
                <a:gd name="T11" fmla="*/ 102 h 373"/>
                <a:gd name="T12" fmla="*/ 110 w 157"/>
                <a:gd name="T13" fmla="*/ 102 h 373"/>
                <a:gd name="T14" fmla="*/ 110 w 157"/>
                <a:gd name="T15" fmla="*/ 73 h 373"/>
                <a:gd name="T16" fmla="*/ 112 w 157"/>
                <a:gd name="T17" fmla="*/ 69 h 373"/>
                <a:gd name="T18" fmla="*/ 116 w 157"/>
                <a:gd name="T19" fmla="*/ 64 h 373"/>
                <a:gd name="T20" fmla="*/ 119 w 157"/>
                <a:gd name="T21" fmla="*/ 60 h 373"/>
                <a:gd name="T22" fmla="*/ 126 w 157"/>
                <a:gd name="T23" fmla="*/ 58 h 373"/>
                <a:gd name="T24" fmla="*/ 135 w 157"/>
                <a:gd name="T25" fmla="*/ 58 h 373"/>
                <a:gd name="T26" fmla="*/ 145 w 157"/>
                <a:gd name="T27" fmla="*/ 58 h 373"/>
                <a:gd name="T28" fmla="*/ 151 w 157"/>
                <a:gd name="T29" fmla="*/ 59 h 373"/>
                <a:gd name="T30" fmla="*/ 155 w 157"/>
                <a:gd name="T31" fmla="*/ 59 h 373"/>
                <a:gd name="T32" fmla="*/ 155 w 157"/>
                <a:gd name="T33" fmla="*/ 1 h 373"/>
                <a:gd name="T34" fmla="*/ 149 w 157"/>
                <a:gd name="T35" fmla="*/ 0 h 373"/>
                <a:gd name="T36" fmla="*/ 144 w 157"/>
                <a:gd name="T37" fmla="*/ 0 h 373"/>
                <a:gd name="T38" fmla="*/ 140 w 157"/>
                <a:gd name="T39" fmla="*/ 0 h 373"/>
                <a:gd name="T40" fmla="*/ 137 w 157"/>
                <a:gd name="T41" fmla="*/ 0 h 373"/>
                <a:gd name="T42" fmla="*/ 128 w 157"/>
                <a:gd name="T43" fmla="*/ 0 h 373"/>
                <a:gd name="T44" fmla="*/ 102 w 157"/>
                <a:gd name="T45" fmla="*/ 1 h 373"/>
                <a:gd name="T46" fmla="*/ 80 w 157"/>
                <a:gd name="T47" fmla="*/ 5 h 373"/>
                <a:gd name="T48" fmla="*/ 64 w 157"/>
                <a:gd name="T49" fmla="*/ 13 h 373"/>
                <a:gd name="T50" fmla="*/ 53 w 157"/>
                <a:gd name="T51" fmla="*/ 24 h 373"/>
                <a:gd name="T52" fmla="*/ 52 w 157"/>
                <a:gd name="T53" fmla="*/ 25 h 373"/>
                <a:gd name="T54" fmla="*/ 45 w 157"/>
                <a:gd name="T55" fmla="*/ 39 h 373"/>
                <a:gd name="T56" fmla="*/ 40 w 157"/>
                <a:gd name="T57" fmla="*/ 59 h 373"/>
                <a:gd name="T58" fmla="*/ 39 w 157"/>
                <a:gd name="T59" fmla="*/ 84 h 373"/>
                <a:gd name="T60" fmla="*/ 39 w 157"/>
                <a:gd name="T61" fmla="*/ 102 h 373"/>
                <a:gd name="T62" fmla="*/ 0 w 157"/>
                <a:gd name="T63" fmla="*/ 102 h 373"/>
                <a:gd name="T64" fmla="*/ 0 w 157"/>
                <a:gd name="T65" fmla="*/ 152 h 373"/>
                <a:gd name="T66" fmla="*/ 39 w 157"/>
                <a:gd name="T67" fmla="*/ 152 h 3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57" h="373">
                  <a:moveTo>
                    <a:pt x="39" y="152"/>
                  </a:moveTo>
                  <a:lnTo>
                    <a:pt x="39" y="372"/>
                  </a:lnTo>
                  <a:lnTo>
                    <a:pt x="110" y="372"/>
                  </a:lnTo>
                  <a:lnTo>
                    <a:pt x="110" y="152"/>
                  </a:lnTo>
                  <a:lnTo>
                    <a:pt x="157" y="152"/>
                  </a:lnTo>
                  <a:lnTo>
                    <a:pt x="157" y="102"/>
                  </a:lnTo>
                  <a:lnTo>
                    <a:pt x="110" y="102"/>
                  </a:lnTo>
                  <a:lnTo>
                    <a:pt x="110" y="73"/>
                  </a:lnTo>
                  <a:lnTo>
                    <a:pt x="112" y="69"/>
                  </a:lnTo>
                  <a:lnTo>
                    <a:pt x="116" y="64"/>
                  </a:lnTo>
                  <a:lnTo>
                    <a:pt x="119" y="60"/>
                  </a:lnTo>
                  <a:lnTo>
                    <a:pt x="126" y="58"/>
                  </a:lnTo>
                  <a:lnTo>
                    <a:pt x="135" y="58"/>
                  </a:lnTo>
                  <a:lnTo>
                    <a:pt x="145" y="58"/>
                  </a:lnTo>
                  <a:lnTo>
                    <a:pt x="151" y="59"/>
                  </a:lnTo>
                  <a:lnTo>
                    <a:pt x="155" y="59"/>
                  </a:lnTo>
                  <a:lnTo>
                    <a:pt x="155" y="1"/>
                  </a:lnTo>
                  <a:lnTo>
                    <a:pt x="149" y="0"/>
                  </a:lnTo>
                  <a:lnTo>
                    <a:pt x="144" y="0"/>
                  </a:lnTo>
                  <a:lnTo>
                    <a:pt x="140" y="0"/>
                  </a:lnTo>
                  <a:lnTo>
                    <a:pt x="137" y="0"/>
                  </a:lnTo>
                  <a:lnTo>
                    <a:pt x="128" y="0"/>
                  </a:lnTo>
                  <a:lnTo>
                    <a:pt x="102" y="1"/>
                  </a:lnTo>
                  <a:lnTo>
                    <a:pt x="80" y="5"/>
                  </a:lnTo>
                  <a:lnTo>
                    <a:pt x="64" y="13"/>
                  </a:lnTo>
                  <a:lnTo>
                    <a:pt x="53" y="24"/>
                  </a:lnTo>
                  <a:lnTo>
                    <a:pt x="52" y="25"/>
                  </a:lnTo>
                  <a:lnTo>
                    <a:pt x="45" y="39"/>
                  </a:lnTo>
                  <a:lnTo>
                    <a:pt x="40" y="59"/>
                  </a:lnTo>
                  <a:lnTo>
                    <a:pt x="39" y="84"/>
                  </a:lnTo>
                  <a:lnTo>
                    <a:pt x="39" y="102"/>
                  </a:lnTo>
                  <a:lnTo>
                    <a:pt x="0" y="102"/>
                  </a:lnTo>
                  <a:lnTo>
                    <a:pt x="0" y="152"/>
                  </a:lnTo>
                  <a:lnTo>
                    <a:pt x="39" y="152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sp>
          <p:nvSpPr>
            <p:cNvPr id="21" name="Freeform 29"/>
            <p:cNvSpPr>
              <a:spLocks/>
            </p:cNvSpPr>
            <p:nvPr/>
          </p:nvSpPr>
          <p:spPr bwMode="auto">
            <a:xfrm>
              <a:off x="5013" y="1459"/>
              <a:ext cx="0" cy="273"/>
            </a:xfrm>
            <a:custGeom>
              <a:avLst/>
              <a:gdLst>
                <a:gd name="T0" fmla="*/ 0 h 273"/>
                <a:gd name="T1" fmla="*/ 272 h 273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73">
                  <a:moveTo>
                    <a:pt x="0" y="0"/>
                  </a:moveTo>
                  <a:lnTo>
                    <a:pt x="0" y="272"/>
                  </a:lnTo>
                </a:path>
              </a:pathLst>
            </a:custGeom>
            <a:noFill/>
            <a:ln w="47156">
              <a:solidFill>
                <a:srgbClr val="96989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sp>
          <p:nvSpPr>
            <p:cNvPr id="22" name="Freeform 30"/>
            <p:cNvSpPr>
              <a:spLocks/>
            </p:cNvSpPr>
            <p:nvPr/>
          </p:nvSpPr>
          <p:spPr bwMode="auto">
            <a:xfrm>
              <a:off x="5119" y="1453"/>
              <a:ext cx="246" cy="279"/>
            </a:xfrm>
            <a:custGeom>
              <a:avLst/>
              <a:gdLst>
                <a:gd name="T0" fmla="*/ 69 w 246"/>
                <a:gd name="T1" fmla="*/ 46 h 279"/>
                <a:gd name="T2" fmla="*/ 69 w 246"/>
                <a:gd name="T3" fmla="*/ 7 h 279"/>
                <a:gd name="T4" fmla="*/ 0 w 246"/>
                <a:gd name="T5" fmla="*/ 7 h 279"/>
                <a:gd name="T6" fmla="*/ 0 w 246"/>
                <a:gd name="T7" fmla="*/ 279 h 279"/>
                <a:gd name="T8" fmla="*/ 71 w 246"/>
                <a:gd name="T9" fmla="*/ 279 h 279"/>
                <a:gd name="T10" fmla="*/ 71 w 246"/>
                <a:gd name="T11" fmla="*/ 129 h 279"/>
                <a:gd name="T12" fmla="*/ 73 w 246"/>
                <a:gd name="T13" fmla="*/ 107 h 279"/>
                <a:gd name="T14" fmla="*/ 78 w 246"/>
                <a:gd name="T15" fmla="*/ 90 h 279"/>
                <a:gd name="T16" fmla="*/ 88 w 246"/>
                <a:gd name="T17" fmla="*/ 73 h 279"/>
                <a:gd name="T18" fmla="*/ 105 w 246"/>
                <a:gd name="T19" fmla="*/ 62 h 279"/>
                <a:gd name="T20" fmla="*/ 127 w 246"/>
                <a:gd name="T21" fmla="*/ 59 h 279"/>
                <a:gd name="T22" fmla="*/ 133 w 246"/>
                <a:gd name="T23" fmla="*/ 59 h 279"/>
                <a:gd name="T24" fmla="*/ 154 w 246"/>
                <a:gd name="T25" fmla="*/ 65 h 279"/>
                <a:gd name="T26" fmla="*/ 167 w 246"/>
                <a:gd name="T27" fmla="*/ 80 h 279"/>
                <a:gd name="T28" fmla="*/ 171 w 246"/>
                <a:gd name="T29" fmla="*/ 87 h 279"/>
                <a:gd name="T30" fmla="*/ 173 w 246"/>
                <a:gd name="T31" fmla="*/ 98 h 279"/>
                <a:gd name="T32" fmla="*/ 173 w 246"/>
                <a:gd name="T33" fmla="*/ 279 h 279"/>
                <a:gd name="T34" fmla="*/ 246 w 246"/>
                <a:gd name="T35" fmla="*/ 279 h 279"/>
                <a:gd name="T36" fmla="*/ 246 w 246"/>
                <a:gd name="T37" fmla="*/ 95 h 279"/>
                <a:gd name="T38" fmla="*/ 244 w 246"/>
                <a:gd name="T39" fmla="*/ 73 h 279"/>
                <a:gd name="T40" fmla="*/ 239 w 246"/>
                <a:gd name="T41" fmla="*/ 52 h 279"/>
                <a:gd name="T42" fmla="*/ 231 w 246"/>
                <a:gd name="T43" fmla="*/ 35 h 279"/>
                <a:gd name="T44" fmla="*/ 219 w 246"/>
                <a:gd name="T45" fmla="*/ 22 h 279"/>
                <a:gd name="T46" fmla="*/ 209 w 246"/>
                <a:gd name="T47" fmla="*/ 15 h 279"/>
                <a:gd name="T48" fmla="*/ 192 w 246"/>
                <a:gd name="T49" fmla="*/ 6 h 279"/>
                <a:gd name="T50" fmla="*/ 172 w 246"/>
                <a:gd name="T51" fmla="*/ 1 h 279"/>
                <a:gd name="T52" fmla="*/ 150 w 246"/>
                <a:gd name="T53" fmla="*/ 0 h 279"/>
                <a:gd name="T54" fmla="*/ 130 w 246"/>
                <a:gd name="T55" fmla="*/ 1 h 279"/>
                <a:gd name="T56" fmla="*/ 111 w 246"/>
                <a:gd name="T57" fmla="*/ 7 h 279"/>
                <a:gd name="T58" fmla="*/ 94 w 246"/>
                <a:gd name="T59" fmla="*/ 16 h 279"/>
                <a:gd name="T60" fmla="*/ 86 w 246"/>
                <a:gd name="T61" fmla="*/ 22 h 279"/>
                <a:gd name="T62" fmla="*/ 78 w 246"/>
                <a:gd name="T63" fmla="*/ 32 h 279"/>
                <a:gd name="T64" fmla="*/ 69 w 246"/>
                <a:gd name="T65" fmla="*/ 46 h 2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46" h="279">
                  <a:moveTo>
                    <a:pt x="69" y="46"/>
                  </a:moveTo>
                  <a:lnTo>
                    <a:pt x="69" y="7"/>
                  </a:lnTo>
                  <a:lnTo>
                    <a:pt x="0" y="7"/>
                  </a:lnTo>
                  <a:lnTo>
                    <a:pt x="0" y="279"/>
                  </a:lnTo>
                  <a:lnTo>
                    <a:pt x="71" y="279"/>
                  </a:lnTo>
                  <a:lnTo>
                    <a:pt x="71" y="129"/>
                  </a:lnTo>
                  <a:lnTo>
                    <a:pt x="73" y="107"/>
                  </a:lnTo>
                  <a:lnTo>
                    <a:pt x="78" y="90"/>
                  </a:lnTo>
                  <a:lnTo>
                    <a:pt x="88" y="73"/>
                  </a:lnTo>
                  <a:lnTo>
                    <a:pt x="105" y="62"/>
                  </a:lnTo>
                  <a:lnTo>
                    <a:pt x="127" y="59"/>
                  </a:lnTo>
                  <a:lnTo>
                    <a:pt x="133" y="59"/>
                  </a:lnTo>
                  <a:lnTo>
                    <a:pt x="154" y="65"/>
                  </a:lnTo>
                  <a:lnTo>
                    <a:pt x="167" y="80"/>
                  </a:lnTo>
                  <a:lnTo>
                    <a:pt x="171" y="87"/>
                  </a:lnTo>
                  <a:lnTo>
                    <a:pt x="173" y="98"/>
                  </a:lnTo>
                  <a:lnTo>
                    <a:pt x="173" y="279"/>
                  </a:lnTo>
                  <a:lnTo>
                    <a:pt x="246" y="279"/>
                  </a:lnTo>
                  <a:lnTo>
                    <a:pt x="246" y="95"/>
                  </a:lnTo>
                  <a:lnTo>
                    <a:pt x="244" y="73"/>
                  </a:lnTo>
                  <a:lnTo>
                    <a:pt x="239" y="52"/>
                  </a:lnTo>
                  <a:lnTo>
                    <a:pt x="231" y="35"/>
                  </a:lnTo>
                  <a:lnTo>
                    <a:pt x="219" y="22"/>
                  </a:lnTo>
                  <a:lnTo>
                    <a:pt x="209" y="15"/>
                  </a:lnTo>
                  <a:lnTo>
                    <a:pt x="192" y="6"/>
                  </a:lnTo>
                  <a:lnTo>
                    <a:pt x="172" y="1"/>
                  </a:lnTo>
                  <a:lnTo>
                    <a:pt x="150" y="0"/>
                  </a:lnTo>
                  <a:lnTo>
                    <a:pt x="130" y="1"/>
                  </a:lnTo>
                  <a:lnTo>
                    <a:pt x="111" y="7"/>
                  </a:lnTo>
                  <a:lnTo>
                    <a:pt x="94" y="16"/>
                  </a:lnTo>
                  <a:lnTo>
                    <a:pt x="86" y="22"/>
                  </a:lnTo>
                  <a:lnTo>
                    <a:pt x="78" y="32"/>
                  </a:lnTo>
                  <a:lnTo>
                    <a:pt x="69" y="46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grpSp>
          <p:nvGrpSpPr>
            <p:cNvPr id="23" name="Group 31"/>
            <p:cNvGrpSpPr>
              <a:grpSpLocks/>
            </p:cNvGrpSpPr>
            <p:nvPr/>
          </p:nvGrpSpPr>
          <p:grpSpPr bwMode="auto">
            <a:xfrm>
              <a:off x="5413" y="1453"/>
              <a:ext cx="100" cy="287"/>
              <a:chOff x="5413" y="1453"/>
              <a:chExt cx="100" cy="287"/>
            </a:xfrm>
          </p:grpSpPr>
          <p:sp>
            <p:nvSpPr>
              <p:cNvPr id="107" name="Freeform 32"/>
              <p:cNvSpPr>
                <a:spLocks/>
              </p:cNvSpPr>
              <p:nvPr/>
            </p:nvSpPr>
            <p:spPr bwMode="auto">
              <a:xfrm>
                <a:off x="5413" y="1453"/>
                <a:ext cx="100" cy="287"/>
              </a:xfrm>
              <a:custGeom>
                <a:avLst/>
                <a:gdLst>
                  <a:gd name="T0" fmla="*/ 88 w 100"/>
                  <a:gd name="T1" fmla="*/ 233 h 287"/>
                  <a:gd name="T2" fmla="*/ 81 w 100"/>
                  <a:gd name="T3" fmla="*/ 227 h 287"/>
                  <a:gd name="T4" fmla="*/ 85 w 100"/>
                  <a:gd name="T5" fmla="*/ 287 h 287"/>
                  <a:gd name="T6" fmla="*/ 100 w 100"/>
                  <a:gd name="T7" fmla="*/ 286 h 287"/>
                  <a:gd name="T8" fmla="*/ 88 w 100"/>
                  <a:gd name="T9" fmla="*/ 233 h 2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0" h="287">
                    <a:moveTo>
                      <a:pt x="88" y="233"/>
                    </a:moveTo>
                    <a:lnTo>
                      <a:pt x="81" y="227"/>
                    </a:lnTo>
                    <a:lnTo>
                      <a:pt x="85" y="287"/>
                    </a:lnTo>
                    <a:lnTo>
                      <a:pt x="100" y="286"/>
                    </a:lnTo>
                    <a:lnTo>
                      <a:pt x="88" y="233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108" name="Freeform 33"/>
              <p:cNvSpPr>
                <a:spLocks/>
              </p:cNvSpPr>
              <p:nvPr/>
            </p:nvSpPr>
            <p:spPr bwMode="auto">
              <a:xfrm>
                <a:off x="5413" y="1453"/>
                <a:ext cx="100" cy="287"/>
              </a:xfrm>
              <a:custGeom>
                <a:avLst/>
                <a:gdLst>
                  <a:gd name="T0" fmla="*/ 76 w 100"/>
                  <a:gd name="T1" fmla="*/ 177 h 287"/>
                  <a:gd name="T2" fmla="*/ 94 w 100"/>
                  <a:gd name="T3" fmla="*/ 167 h 287"/>
                  <a:gd name="T4" fmla="*/ 120 w 100"/>
                  <a:gd name="T5" fmla="*/ 161 h 287"/>
                  <a:gd name="T6" fmla="*/ 145 w 100"/>
                  <a:gd name="T7" fmla="*/ 156 h 287"/>
                  <a:gd name="T8" fmla="*/ 156 w 100"/>
                  <a:gd name="T9" fmla="*/ 153 h 287"/>
                  <a:gd name="T10" fmla="*/ 165 w 100"/>
                  <a:gd name="T11" fmla="*/ 149 h 287"/>
                  <a:gd name="T12" fmla="*/ 170 w 100"/>
                  <a:gd name="T13" fmla="*/ 173 h 287"/>
                  <a:gd name="T14" fmla="*/ 161 w 100"/>
                  <a:gd name="T15" fmla="*/ 209 h 287"/>
                  <a:gd name="T16" fmla="*/ 145 w 100"/>
                  <a:gd name="T17" fmla="*/ 225 h 287"/>
                  <a:gd name="T18" fmla="*/ 106 w 100"/>
                  <a:gd name="T19" fmla="*/ 235 h 287"/>
                  <a:gd name="T20" fmla="*/ 88 w 100"/>
                  <a:gd name="T21" fmla="*/ 233 h 287"/>
                  <a:gd name="T22" fmla="*/ 120 w 100"/>
                  <a:gd name="T23" fmla="*/ 282 h 287"/>
                  <a:gd name="T24" fmla="*/ 141 w 100"/>
                  <a:gd name="T25" fmla="*/ 272 h 287"/>
                  <a:gd name="T26" fmla="*/ 172 w 100"/>
                  <a:gd name="T27" fmla="*/ 247 h 287"/>
                  <a:gd name="T28" fmla="*/ 173 w 100"/>
                  <a:gd name="T29" fmla="*/ 258 h 287"/>
                  <a:gd name="T30" fmla="*/ 175 w 100"/>
                  <a:gd name="T31" fmla="*/ 268 h 287"/>
                  <a:gd name="T32" fmla="*/ 178 w 100"/>
                  <a:gd name="T33" fmla="*/ 279 h 287"/>
                  <a:gd name="T34" fmla="*/ 256 w 100"/>
                  <a:gd name="T35" fmla="*/ 268 h 287"/>
                  <a:gd name="T36" fmla="*/ 248 w 100"/>
                  <a:gd name="T37" fmla="*/ 263 h 287"/>
                  <a:gd name="T38" fmla="*/ 242 w 100"/>
                  <a:gd name="T39" fmla="*/ 250 h 287"/>
                  <a:gd name="T40" fmla="*/ 241 w 100"/>
                  <a:gd name="T41" fmla="*/ 229 h 287"/>
                  <a:gd name="T42" fmla="*/ 239 w 100"/>
                  <a:gd name="T43" fmla="*/ 65 h 287"/>
                  <a:gd name="T44" fmla="*/ 222 w 100"/>
                  <a:gd name="T45" fmla="*/ 29 h 287"/>
                  <a:gd name="T46" fmla="*/ 204 w 100"/>
                  <a:gd name="T47" fmla="*/ 16 h 287"/>
                  <a:gd name="T48" fmla="*/ 167 w 100"/>
                  <a:gd name="T49" fmla="*/ 4 h 287"/>
                  <a:gd name="T50" fmla="*/ 126 w 100"/>
                  <a:gd name="T51" fmla="*/ 0 h 287"/>
                  <a:gd name="T52" fmla="*/ 96 w 100"/>
                  <a:gd name="T53" fmla="*/ 1 h 287"/>
                  <a:gd name="T54" fmla="*/ 56 w 100"/>
                  <a:gd name="T55" fmla="*/ 13 h 287"/>
                  <a:gd name="T56" fmla="*/ 28 w 100"/>
                  <a:gd name="T57" fmla="*/ 36 h 287"/>
                  <a:gd name="T58" fmla="*/ 18 w 100"/>
                  <a:gd name="T59" fmla="*/ 54 h 287"/>
                  <a:gd name="T60" fmla="*/ 8 w 100"/>
                  <a:gd name="T61" fmla="*/ 94 h 287"/>
                  <a:gd name="T62" fmla="*/ 79 w 100"/>
                  <a:gd name="T63" fmla="*/ 84 h 287"/>
                  <a:gd name="T64" fmla="*/ 87 w 100"/>
                  <a:gd name="T65" fmla="*/ 69 h 287"/>
                  <a:gd name="T66" fmla="*/ 106 w 100"/>
                  <a:gd name="T67" fmla="*/ 57 h 287"/>
                  <a:gd name="T68" fmla="*/ 150 w 100"/>
                  <a:gd name="T69" fmla="*/ 59 h 287"/>
                  <a:gd name="T70" fmla="*/ 166 w 100"/>
                  <a:gd name="T71" fmla="*/ 67 h 287"/>
                  <a:gd name="T72" fmla="*/ 170 w 100"/>
                  <a:gd name="T73" fmla="*/ 95 h 287"/>
                  <a:gd name="T74" fmla="*/ 154 w 100"/>
                  <a:gd name="T75" fmla="*/ 107 h 287"/>
                  <a:gd name="T76" fmla="*/ 139 w 100"/>
                  <a:gd name="T77" fmla="*/ 111 h 287"/>
                  <a:gd name="T78" fmla="*/ 102 w 100"/>
                  <a:gd name="T79" fmla="*/ 116 h 287"/>
                  <a:gd name="T80" fmla="*/ 72 w 100"/>
                  <a:gd name="T81" fmla="*/ 121 h 287"/>
                  <a:gd name="T82" fmla="*/ 39 w 100"/>
                  <a:gd name="T83" fmla="*/ 133 h 287"/>
                  <a:gd name="T84" fmla="*/ 20 w 100"/>
                  <a:gd name="T85" fmla="*/ 148 h 287"/>
                  <a:gd name="T86" fmla="*/ 2 w 100"/>
                  <a:gd name="T87" fmla="*/ 183 h 287"/>
                  <a:gd name="T88" fmla="*/ 0 w 100"/>
                  <a:gd name="T89" fmla="*/ 212 h 287"/>
                  <a:gd name="T90" fmla="*/ 11 w 100"/>
                  <a:gd name="T91" fmla="*/ 251 h 287"/>
                  <a:gd name="T92" fmla="*/ 28 w 100"/>
                  <a:gd name="T93" fmla="*/ 269 h 287"/>
                  <a:gd name="T94" fmla="*/ 64 w 100"/>
                  <a:gd name="T95" fmla="*/ 285 h 287"/>
                  <a:gd name="T96" fmla="*/ 81 w 100"/>
                  <a:gd name="T97" fmla="*/ 227 h 287"/>
                  <a:gd name="T98" fmla="*/ 71 w 100"/>
                  <a:gd name="T99" fmla="*/ 213 h 287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00" h="287">
                    <a:moveTo>
                      <a:pt x="71" y="187"/>
                    </a:moveTo>
                    <a:lnTo>
                      <a:pt x="76" y="177"/>
                    </a:lnTo>
                    <a:lnTo>
                      <a:pt x="88" y="171"/>
                    </a:lnTo>
                    <a:lnTo>
                      <a:pt x="94" y="167"/>
                    </a:lnTo>
                    <a:lnTo>
                      <a:pt x="105" y="164"/>
                    </a:lnTo>
                    <a:lnTo>
                      <a:pt x="120" y="161"/>
                    </a:lnTo>
                    <a:lnTo>
                      <a:pt x="137" y="158"/>
                    </a:lnTo>
                    <a:lnTo>
                      <a:pt x="145" y="156"/>
                    </a:lnTo>
                    <a:lnTo>
                      <a:pt x="151" y="155"/>
                    </a:lnTo>
                    <a:lnTo>
                      <a:pt x="156" y="153"/>
                    </a:lnTo>
                    <a:lnTo>
                      <a:pt x="160" y="151"/>
                    </a:lnTo>
                    <a:lnTo>
                      <a:pt x="165" y="149"/>
                    </a:lnTo>
                    <a:lnTo>
                      <a:pt x="170" y="146"/>
                    </a:lnTo>
                    <a:lnTo>
                      <a:pt x="170" y="173"/>
                    </a:lnTo>
                    <a:lnTo>
                      <a:pt x="168" y="189"/>
                    </a:lnTo>
                    <a:lnTo>
                      <a:pt x="161" y="209"/>
                    </a:lnTo>
                    <a:lnTo>
                      <a:pt x="149" y="222"/>
                    </a:lnTo>
                    <a:lnTo>
                      <a:pt x="145" y="225"/>
                    </a:lnTo>
                    <a:lnTo>
                      <a:pt x="126" y="233"/>
                    </a:lnTo>
                    <a:lnTo>
                      <a:pt x="106" y="235"/>
                    </a:lnTo>
                    <a:lnTo>
                      <a:pt x="96" y="235"/>
                    </a:lnTo>
                    <a:lnTo>
                      <a:pt x="88" y="233"/>
                    </a:lnTo>
                    <a:lnTo>
                      <a:pt x="100" y="286"/>
                    </a:lnTo>
                    <a:lnTo>
                      <a:pt x="120" y="282"/>
                    </a:lnTo>
                    <a:lnTo>
                      <a:pt x="138" y="274"/>
                    </a:lnTo>
                    <a:lnTo>
                      <a:pt x="141" y="272"/>
                    </a:lnTo>
                    <a:lnTo>
                      <a:pt x="157" y="260"/>
                    </a:lnTo>
                    <a:lnTo>
                      <a:pt x="172" y="247"/>
                    </a:lnTo>
                    <a:lnTo>
                      <a:pt x="172" y="253"/>
                    </a:lnTo>
                    <a:lnTo>
                      <a:pt x="173" y="258"/>
                    </a:lnTo>
                    <a:lnTo>
                      <a:pt x="174" y="263"/>
                    </a:lnTo>
                    <a:lnTo>
                      <a:pt x="175" y="268"/>
                    </a:lnTo>
                    <a:lnTo>
                      <a:pt x="176" y="273"/>
                    </a:lnTo>
                    <a:lnTo>
                      <a:pt x="178" y="279"/>
                    </a:lnTo>
                    <a:lnTo>
                      <a:pt x="256" y="279"/>
                    </a:lnTo>
                    <a:lnTo>
                      <a:pt x="256" y="268"/>
                    </a:lnTo>
                    <a:lnTo>
                      <a:pt x="251" y="266"/>
                    </a:lnTo>
                    <a:lnTo>
                      <a:pt x="248" y="263"/>
                    </a:lnTo>
                    <a:lnTo>
                      <a:pt x="243" y="257"/>
                    </a:lnTo>
                    <a:lnTo>
                      <a:pt x="242" y="250"/>
                    </a:lnTo>
                    <a:lnTo>
                      <a:pt x="241" y="241"/>
                    </a:lnTo>
                    <a:lnTo>
                      <a:pt x="241" y="229"/>
                    </a:lnTo>
                    <a:lnTo>
                      <a:pt x="241" y="84"/>
                    </a:lnTo>
                    <a:lnTo>
                      <a:pt x="239" y="65"/>
                    </a:lnTo>
                    <a:lnTo>
                      <a:pt x="233" y="45"/>
                    </a:lnTo>
                    <a:lnTo>
                      <a:pt x="222" y="29"/>
                    </a:lnTo>
                    <a:lnTo>
                      <a:pt x="206" y="17"/>
                    </a:lnTo>
                    <a:lnTo>
                      <a:pt x="204" y="16"/>
                    </a:lnTo>
                    <a:lnTo>
                      <a:pt x="186" y="9"/>
                    </a:lnTo>
                    <a:lnTo>
                      <a:pt x="167" y="4"/>
                    </a:lnTo>
                    <a:lnTo>
                      <a:pt x="147" y="1"/>
                    </a:lnTo>
                    <a:lnTo>
                      <a:pt x="126" y="0"/>
                    </a:lnTo>
                    <a:lnTo>
                      <a:pt x="121" y="0"/>
                    </a:lnTo>
                    <a:lnTo>
                      <a:pt x="96" y="1"/>
                    </a:lnTo>
                    <a:lnTo>
                      <a:pt x="75" y="6"/>
                    </a:lnTo>
                    <a:lnTo>
                      <a:pt x="56" y="13"/>
                    </a:lnTo>
                    <a:lnTo>
                      <a:pt x="41" y="23"/>
                    </a:lnTo>
                    <a:lnTo>
                      <a:pt x="28" y="36"/>
                    </a:lnTo>
                    <a:lnTo>
                      <a:pt x="27" y="37"/>
                    </a:lnTo>
                    <a:lnTo>
                      <a:pt x="18" y="54"/>
                    </a:lnTo>
                    <a:lnTo>
                      <a:pt x="11" y="73"/>
                    </a:lnTo>
                    <a:lnTo>
                      <a:pt x="8" y="94"/>
                    </a:lnTo>
                    <a:lnTo>
                      <a:pt x="77" y="94"/>
                    </a:lnTo>
                    <a:lnTo>
                      <a:pt x="79" y="84"/>
                    </a:lnTo>
                    <a:lnTo>
                      <a:pt x="82" y="75"/>
                    </a:lnTo>
                    <a:lnTo>
                      <a:pt x="87" y="69"/>
                    </a:lnTo>
                    <a:lnTo>
                      <a:pt x="94" y="61"/>
                    </a:lnTo>
                    <a:lnTo>
                      <a:pt x="106" y="57"/>
                    </a:lnTo>
                    <a:lnTo>
                      <a:pt x="139" y="57"/>
                    </a:lnTo>
                    <a:lnTo>
                      <a:pt x="150" y="59"/>
                    </a:lnTo>
                    <a:lnTo>
                      <a:pt x="158" y="63"/>
                    </a:lnTo>
                    <a:lnTo>
                      <a:pt x="166" y="67"/>
                    </a:lnTo>
                    <a:lnTo>
                      <a:pt x="170" y="75"/>
                    </a:lnTo>
                    <a:lnTo>
                      <a:pt x="170" y="95"/>
                    </a:lnTo>
                    <a:lnTo>
                      <a:pt x="165" y="102"/>
                    </a:lnTo>
                    <a:lnTo>
                      <a:pt x="154" y="107"/>
                    </a:lnTo>
                    <a:lnTo>
                      <a:pt x="149" y="109"/>
                    </a:lnTo>
                    <a:lnTo>
                      <a:pt x="139" y="111"/>
                    </a:lnTo>
                    <a:lnTo>
                      <a:pt x="126" y="113"/>
                    </a:lnTo>
                    <a:lnTo>
                      <a:pt x="102" y="116"/>
                    </a:lnTo>
                    <a:lnTo>
                      <a:pt x="95" y="117"/>
                    </a:lnTo>
                    <a:lnTo>
                      <a:pt x="72" y="121"/>
                    </a:lnTo>
                    <a:lnTo>
                      <a:pt x="54" y="126"/>
                    </a:lnTo>
                    <a:lnTo>
                      <a:pt x="39" y="133"/>
                    </a:lnTo>
                    <a:lnTo>
                      <a:pt x="36" y="135"/>
                    </a:lnTo>
                    <a:lnTo>
                      <a:pt x="20" y="148"/>
                    </a:lnTo>
                    <a:lnTo>
                      <a:pt x="9" y="164"/>
                    </a:lnTo>
                    <a:lnTo>
                      <a:pt x="2" y="183"/>
                    </a:lnTo>
                    <a:lnTo>
                      <a:pt x="0" y="206"/>
                    </a:lnTo>
                    <a:lnTo>
                      <a:pt x="0" y="212"/>
                    </a:lnTo>
                    <a:lnTo>
                      <a:pt x="3" y="233"/>
                    </a:lnTo>
                    <a:lnTo>
                      <a:pt x="11" y="251"/>
                    </a:lnTo>
                    <a:lnTo>
                      <a:pt x="24" y="266"/>
                    </a:lnTo>
                    <a:lnTo>
                      <a:pt x="28" y="269"/>
                    </a:lnTo>
                    <a:lnTo>
                      <a:pt x="44" y="279"/>
                    </a:lnTo>
                    <a:lnTo>
                      <a:pt x="64" y="285"/>
                    </a:lnTo>
                    <a:lnTo>
                      <a:pt x="85" y="287"/>
                    </a:lnTo>
                    <a:lnTo>
                      <a:pt x="81" y="227"/>
                    </a:lnTo>
                    <a:lnTo>
                      <a:pt x="74" y="222"/>
                    </a:lnTo>
                    <a:lnTo>
                      <a:pt x="71" y="213"/>
                    </a:lnTo>
                    <a:lnTo>
                      <a:pt x="71" y="187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</p:grpSp>
        <p:sp>
          <p:nvSpPr>
            <p:cNvPr id="24" name="Freeform 34"/>
            <p:cNvSpPr>
              <a:spLocks/>
            </p:cNvSpPr>
            <p:nvPr/>
          </p:nvSpPr>
          <p:spPr bwMode="auto">
            <a:xfrm>
              <a:off x="5717" y="1453"/>
              <a:ext cx="246" cy="279"/>
            </a:xfrm>
            <a:custGeom>
              <a:avLst/>
              <a:gdLst>
                <a:gd name="T0" fmla="*/ 68 w 246"/>
                <a:gd name="T1" fmla="*/ 46 h 279"/>
                <a:gd name="T2" fmla="*/ 68 w 246"/>
                <a:gd name="T3" fmla="*/ 7 h 279"/>
                <a:gd name="T4" fmla="*/ 0 w 246"/>
                <a:gd name="T5" fmla="*/ 7 h 279"/>
                <a:gd name="T6" fmla="*/ 0 w 246"/>
                <a:gd name="T7" fmla="*/ 279 h 279"/>
                <a:gd name="T8" fmla="*/ 71 w 246"/>
                <a:gd name="T9" fmla="*/ 279 h 279"/>
                <a:gd name="T10" fmla="*/ 71 w 246"/>
                <a:gd name="T11" fmla="*/ 129 h 279"/>
                <a:gd name="T12" fmla="*/ 73 w 246"/>
                <a:gd name="T13" fmla="*/ 107 h 279"/>
                <a:gd name="T14" fmla="*/ 78 w 246"/>
                <a:gd name="T15" fmla="*/ 90 h 279"/>
                <a:gd name="T16" fmla="*/ 88 w 246"/>
                <a:gd name="T17" fmla="*/ 73 h 279"/>
                <a:gd name="T18" fmla="*/ 105 w 246"/>
                <a:gd name="T19" fmla="*/ 62 h 279"/>
                <a:gd name="T20" fmla="*/ 127 w 246"/>
                <a:gd name="T21" fmla="*/ 59 h 279"/>
                <a:gd name="T22" fmla="*/ 133 w 246"/>
                <a:gd name="T23" fmla="*/ 59 h 279"/>
                <a:gd name="T24" fmla="*/ 154 w 246"/>
                <a:gd name="T25" fmla="*/ 65 h 279"/>
                <a:gd name="T26" fmla="*/ 167 w 246"/>
                <a:gd name="T27" fmla="*/ 80 h 279"/>
                <a:gd name="T28" fmla="*/ 171 w 246"/>
                <a:gd name="T29" fmla="*/ 87 h 279"/>
                <a:gd name="T30" fmla="*/ 173 w 246"/>
                <a:gd name="T31" fmla="*/ 98 h 279"/>
                <a:gd name="T32" fmla="*/ 173 w 246"/>
                <a:gd name="T33" fmla="*/ 279 h 279"/>
                <a:gd name="T34" fmla="*/ 246 w 246"/>
                <a:gd name="T35" fmla="*/ 279 h 279"/>
                <a:gd name="T36" fmla="*/ 246 w 246"/>
                <a:gd name="T37" fmla="*/ 95 h 279"/>
                <a:gd name="T38" fmla="*/ 244 w 246"/>
                <a:gd name="T39" fmla="*/ 73 h 279"/>
                <a:gd name="T40" fmla="*/ 239 w 246"/>
                <a:gd name="T41" fmla="*/ 52 h 279"/>
                <a:gd name="T42" fmla="*/ 231 w 246"/>
                <a:gd name="T43" fmla="*/ 35 h 279"/>
                <a:gd name="T44" fmla="*/ 219 w 246"/>
                <a:gd name="T45" fmla="*/ 22 h 279"/>
                <a:gd name="T46" fmla="*/ 209 w 246"/>
                <a:gd name="T47" fmla="*/ 15 h 279"/>
                <a:gd name="T48" fmla="*/ 192 w 246"/>
                <a:gd name="T49" fmla="*/ 6 h 279"/>
                <a:gd name="T50" fmla="*/ 172 w 246"/>
                <a:gd name="T51" fmla="*/ 1 h 279"/>
                <a:gd name="T52" fmla="*/ 150 w 246"/>
                <a:gd name="T53" fmla="*/ 0 h 279"/>
                <a:gd name="T54" fmla="*/ 130 w 246"/>
                <a:gd name="T55" fmla="*/ 1 h 279"/>
                <a:gd name="T56" fmla="*/ 111 w 246"/>
                <a:gd name="T57" fmla="*/ 7 h 279"/>
                <a:gd name="T58" fmla="*/ 94 w 246"/>
                <a:gd name="T59" fmla="*/ 16 h 279"/>
                <a:gd name="T60" fmla="*/ 86 w 246"/>
                <a:gd name="T61" fmla="*/ 22 h 279"/>
                <a:gd name="T62" fmla="*/ 78 w 246"/>
                <a:gd name="T63" fmla="*/ 32 h 279"/>
                <a:gd name="T64" fmla="*/ 68 w 246"/>
                <a:gd name="T65" fmla="*/ 46 h 2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46" h="279">
                  <a:moveTo>
                    <a:pt x="68" y="46"/>
                  </a:moveTo>
                  <a:lnTo>
                    <a:pt x="68" y="7"/>
                  </a:lnTo>
                  <a:lnTo>
                    <a:pt x="0" y="7"/>
                  </a:lnTo>
                  <a:lnTo>
                    <a:pt x="0" y="279"/>
                  </a:lnTo>
                  <a:lnTo>
                    <a:pt x="71" y="279"/>
                  </a:lnTo>
                  <a:lnTo>
                    <a:pt x="71" y="129"/>
                  </a:lnTo>
                  <a:lnTo>
                    <a:pt x="73" y="107"/>
                  </a:lnTo>
                  <a:lnTo>
                    <a:pt x="78" y="90"/>
                  </a:lnTo>
                  <a:lnTo>
                    <a:pt x="88" y="73"/>
                  </a:lnTo>
                  <a:lnTo>
                    <a:pt x="105" y="62"/>
                  </a:lnTo>
                  <a:lnTo>
                    <a:pt x="127" y="59"/>
                  </a:lnTo>
                  <a:lnTo>
                    <a:pt x="133" y="59"/>
                  </a:lnTo>
                  <a:lnTo>
                    <a:pt x="154" y="65"/>
                  </a:lnTo>
                  <a:lnTo>
                    <a:pt x="167" y="80"/>
                  </a:lnTo>
                  <a:lnTo>
                    <a:pt x="171" y="87"/>
                  </a:lnTo>
                  <a:lnTo>
                    <a:pt x="173" y="98"/>
                  </a:lnTo>
                  <a:lnTo>
                    <a:pt x="173" y="279"/>
                  </a:lnTo>
                  <a:lnTo>
                    <a:pt x="246" y="279"/>
                  </a:lnTo>
                  <a:lnTo>
                    <a:pt x="246" y="95"/>
                  </a:lnTo>
                  <a:lnTo>
                    <a:pt x="244" y="73"/>
                  </a:lnTo>
                  <a:lnTo>
                    <a:pt x="239" y="52"/>
                  </a:lnTo>
                  <a:lnTo>
                    <a:pt x="231" y="35"/>
                  </a:lnTo>
                  <a:lnTo>
                    <a:pt x="219" y="22"/>
                  </a:lnTo>
                  <a:lnTo>
                    <a:pt x="209" y="15"/>
                  </a:lnTo>
                  <a:lnTo>
                    <a:pt x="192" y="6"/>
                  </a:lnTo>
                  <a:lnTo>
                    <a:pt x="172" y="1"/>
                  </a:lnTo>
                  <a:lnTo>
                    <a:pt x="150" y="0"/>
                  </a:lnTo>
                  <a:lnTo>
                    <a:pt x="130" y="1"/>
                  </a:lnTo>
                  <a:lnTo>
                    <a:pt x="111" y="7"/>
                  </a:lnTo>
                  <a:lnTo>
                    <a:pt x="94" y="16"/>
                  </a:lnTo>
                  <a:lnTo>
                    <a:pt x="86" y="22"/>
                  </a:lnTo>
                  <a:lnTo>
                    <a:pt x="78" y="32"/>
                  </a:lnTo>
                  <a:lnTo>
                    <a:pt x="68" y="46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grpSp>
          <p:nvGrpSpPr>
            <p:cNvPr id="25" name="Group 35"/>
            <p:cNvGrpSpPr>
              <a:grpSpLocks/>
            </p:cNvGrpSpPr>
            <p:nvPr/>
          </p:nvGrpSpPr>
          <p:grpSpPr bwMode="auto">
            <a:xfrm>
              <a:off x="6014" y="1353"/>
              <a:ext cx="251" cy="388"/>
              <a:chOff x="6014" y="1353"/>
              <a:chExt cx="251" cy="388"/>
            </a:xfrm>
          </p:grpSpPr>
          <p:sp>
            <p:nvSpPr>
              <p:cNvPr id="105" name="Freeform 36"/>
              <p:cNvSpPr>
                <a:spLocks/>
              </p:cNvSpPr>
              <p:nvPr/>
            </p:nvSpPr>
            <p:spPr bwMode="auto">
              <a:xfrm>
                <a:off x="6014" y="1353"/>
                <a:ext cx="251" cy="388"/>
              </a:xfrm>
              <a:custGeom>
                <a:avLst/>
                <a:gdLst>
                  <a:gd name="T0" fmla="*/ 128 w 251"/>
                  <a:gd name="T1" fmla="*/ 100 h 388"/>
                  <a:gd name="T2" fmla="*/ 103 w 251"/>
                  <a:gd name="T3" fmla="*/ 101 h 388"/>
                  <a:gd name="T4" fmla="*/ 65 w 251"/>
                  <a:gd name="T5" fmla="*/ 114 h 388"/>
                  <a:gd name="T6" fmla="*/ 34 w 251"/>
                  <a:gd name="T7" fmla="*/ 139 h 388"/>
                  <a:gd name="T8" fmla="*/ 16 w 251"/>
                  <a:gd name="T9" fmla="*/ 165 h 388"/>
                  <a:gd name="T10" fmla="*/ 4 w 251"/>
                  <a:gd name="T11" fmla="*/ 202 h 388"/>
                  <a:gd name="T12" fmla="*/ 0 w 251"/>
                  <a:gd name="T13" fmla="*/ 248 h 388"/>
                  <a:gd name="T14" fmla="*/ 1 w 251"/>
                  <a:gd name="T15" fmla="*/ 277 h 388"/>
                  <a:gd name="T16" fmla="*/ 12 w 251"/>
                  <a:gd name="T17" fmla="*/ 316 h 388"/>
                  <a:gd name="T18" fmla="*/ 31 w 251"/>
                  <a:gd name="T19" fmla="*/ 349 h 388"/>
                  <a:gd name="T20" fmla="*/ 47 w 251"/>
                  <a:gd name="T21" fmla="*/ 365 h 388"/>
                  <a:gd name="T22" fmla="*/ 82 w 251"/>
                  <a:gd name="T23" fmla="*/ 382 h 388"/>
                  <a:gd name="T24" fmla="*/ 127 w 251"/>
                  <a:gd name="T25" fmla="*/ 388 h 388"/>
                  <a:gd name="T26" fmla="*/ 161 w 251"/>
                  <a:gd name="T27" fmla="*/ 384 h 388"/>
                  <a:gd name="T28" fmla="*/ 198 w 251"/>
                  <a:gd name="T29" fmla="*/ 369 h 388"/>
                  <a:gd name="T30" fmla="*/ 227 w 251"/>
                  <a:gd name="T31" fmla="*/ 341 h 388"/>
                  <a:gd name="T32" fmla="*/ 240 w 251"/>
                  <a:gd name="T33" fmla="*/ 318 h 388"/>
                  <a:gd name="T34" fmla="*/ 250 w 251"/>
                  <a:gd name="T35" fmla="*/ 280 h 388"/>
                  <a:gd name="T36" fmla="*/ 176 w 251"/>
                  <a:gd name="T37" fmla="*/ 294 h 388"/>
                  <a:gd name="T38" fmla="*/ 165 w 251"/>
                  <a:gd name="T39" fmla="*/ 315 h 388"/>
                  <a:gd name="T40" fmla="*/ 146 w 251"/>
                  <a:gd name="T41" fmla="*/ 328 h 388"/>
                  <a:gd name="T42" fmla="*/ 109 w 251"/>
                  <a:gd name="T43" fmla="*/ 325 h 388"/>
                  <a:gd name="T44" fmla="*/ 81 w 251"/>
                  <a:gd name="T45" fmla="*/ 294 h 388"/>
                  <a:gd name="T46" fmla="*/ 75 w 251"/>
                  <a:gd name="T47" fmla="*/ 269 h 388"/>
                  <a:gd name="T48" fmla="*/ 74 w 251"/>
                  <a:gd name="T49" fmla="*/ 233 h 388"/>
                  <a:gd name="T50" fmla="*/ 81 w 251"/>
                  <a:gd name="T51" fmla="*/ 196 h 388"/>
                  <a:gd name="T52" fmla="*/ 93 w 251"/>
                  <a:gd name="T53" fmla="*/ 175 h 388"/>
                  <a:gd name="T54" fmla="*/ 130 w 251"/>
                  <a:gd name="T55" fmla="*/ 160 h 388"/>
                  <a:gd name="T56" fmla="*/ 153 w 251"/>
                  <a:gd name="T57" fmla="*/ 164 h 388"/>
                  <a:gd name="T58" fmla="*/ 173 w 251"/>
                  <a:gd name="T59" fmla="*/ 184 h 388"/>
                  <a:gd name="T60" fmla="*/ 178 w 251"/>
                  <a:gd name="T61" fmla="*/ 204 h 388"/>
                  <a:gd name="T62" fmla="*/ 249 w 251"/>
                  <a:gd name="T63" fmla="*/ 191 h 388"/>
                  <a:gd name="T64" fmla="*/ 236 w 251"/>
                  <a:gd name="T65" fmla="*/ 150 h 388"/>
                  <a:gd name="T66" fmla="*/ 212 w 251"/>
                  <a:gd name="T67" fmla="*/ 123 h 388"/>
                  <a:gd name="T68" fmla="*/ 190 w 251"/>
                  <a:gd name="T69" fmla="*/ 110 h 388"/>
                  <a:gd name="T70" fmla="*/ 151 w 251"/>
                  <a:gd name="T71" fmla="*/ 101 h 38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251" h="388">
                    <a:moveTo>
                      <a:pt x="151" y="101"/>
                    </a:moveTo>
                    <a:lnTo>
                      <a:pt x="128" y="100"/>
                    </a:lnTo>
                    <a:lnTo>
                      <a:pt x="126" y="100"/>
                    </a:lnTo>
                    <a:lnTo>
                      <a:pt x="103" y="101"/>
                    </a:lnTo>
                    <a:lnTo>
                      <a:pt x="83" y="106"/>
                    </a:lnTo>
                    <a:lnTo>
                      <a:pt x="65" y="114"/>
                    </a:lnTo>
                    <a:lnTo>
                      <a:pt x="48" y="125"/>
                    </a:lnTo>
                    <a:lnTo>
                      <a:pt x="34" y="139"/>
                    </a:lnTo>
                    <a:lnTo>
                      <a:pt x="26" y="149"/>
                    </a:lnTo>
                    <a:lnTo>
                      <a:pt x="16" y="165"/>
                    </a:lnTo>
                    <a:lnTo>
                      <a:pt x="9" y="183"/>
                    </a:lnTo>
                    <a:lnTo>
                      <a:pt x="4" y="202"/>
                    </a:lnTo>
                    <a:lnTo>
                      <a:pt x="1" y="224"/>
                    </a:lnTo>
                    <a:lnTo>
                      <a:pt x="0" y="248"/>
                    </a:lnTo>
                    <a:lnTo>
                      <a:pt x="0" y="254"/>
                    </a:lnTo>
                    <a:lnTo>
                      <a:pt x="1" y="277"/>
                    </a:lnTo>
                    <a:lnTo>
                      <a:pt x="5" y="297"/>
                    </a:lnTo>
                    <a:lnTo>
                      <a:pt x="12" y="316"/>
                    </a:lnTo>
                    <a:lnTo>
                      <a:pt x="20" y="333"/>
                    </a:lnTo>
                    <a:lnTo>
                      <a:pt x="31" y="349"/>
                    </a:lnTo>
                    <a:lnTo>
                      <a:pt x="33" y="352"/>
                    </a:lnTo>
                    <a:lnTo>
                      <a:pt x="47" y="365"/>
                    </a:lnTo>
                    <a:lnTo>
                      <a:pt x="63" y="375"/>
                    </a:lnTo>
                    <a:lnTo>
                      <a:pt x="82" y="382"/>
                    </a:lnTo>
                    <a:lnTo>
                      <a:pt x="103" y="386"/>
                    </a:lnTo>
                    <a:lnTo>
                      <a:pt x="127" y="388"/>
                    </a:lnTo>
                    <a:lnTo>
                      <a:pt x="139" y="388"/>
                    </a:lnTo>
                    <a:lnTo>
                      <a:pt x="161" y="384"/>
                    </a:lnTo>
                    <a:lnTo>
                      <a:pt x="181" y="378"/>
                    </a:lnTo>
                    <a:lnTo>
                      <a:pt x="198" y="369"/>
                    </a:lnTo>
                    <a:lnTo>
                      <a:pt x="214" y="357"/>
                    </a:lnTo>
                    <a:lnTo>
                      <a:pt x="227" y="341"/>
                    </a:lnTo>
                    <a:lnTo>
                      <a:pt x="230" y="336"/>
                    </a:lnTo>
                    <a:lnTo>
                      <a:pt x="240" y="318"/>
                    </a:lnTo>
                    <a:lnTo>
                      <a:pt x="247" y="299"/>
                    </a:lnTo>
                    <a:lnTo>
                      <a:pt x="250" y="280"/>
                    </a:lnTo>
                    <a:lnTo>
                      <a:pt x="178" y="280"/>
                    </a:lnTo>
                    <a:lnTo>
                      <a:pt x="176" y="294"/>
                    </a:lnTo>
                    <a:lnTo>
                      <a:pt x="172" y="306"/>
                    </a:lnTo>
                    <a:lnTo>
                      <a:pt x="165" y="315"/>
                    </a:lnTo>
                    <a:lnTo>
                      <a:pt x="158" y="324"/>
                    </a:lnTo>
                    <a:lnTo>
                      <a:pt x="146" y="328"/>
                    </a:lnTo>
                    <a:lnTo>
                      <a:pt x="129" y="328"/>
                    </a:lnTo>
                    <a:lnTo>
                      <a:pt x="109" y="325"/>
                    </a:lnTo>
                    <a:lnTo>
                      <a:pt x="92" y="313"/>
                    </a:lnTo>
                    <a:lnTo>
                      <a:pt x="81" y="294"/>
                    </a:lnTo>
                    <a:lnTo>
                      <a:pt x="79" y="287"/>
                    </a:lnTo>
                    <a:lnTo>
                      <a:pt x="75" y="269"/>
                    </a:lnTo>
                    <a:lnTo>
                      <a:pt x="74" y="246"/>
                    </a:lnTo>
                    <a:lnTo>
                      <a:pt x="74" y="233"/>
                    </a:lnTo>
                    <a:lnTo>
                      <a:pt x="77" y="212"/>
                    </a:lnTo>
                    <a:lnTo>
                      <a:pt x="81" y="196"/>
                    </a:lnTo>
                    <a:lnTo>
                      <a:pt x="81" y="194"/>
                    </a:lnTo>
                    <a:lnTo>
                      <a:pt x="93" y="175"/>
                    </a:lnTo>
                    <a:lnTo>
                      <a:pt x="109" y="164"/>
                    </a:lnTo>
                    <a:lnTo>
                      <a:pt x="130" y="160"/>
                    </a:lnTo>
                    <a:lnTo>
                      <a:pt x="131" y="160"/>
                    </a:lnTo>
                    <a:lnTo>
                      <a:pt x="153" y="164"/>
                    </a:lnTo>
                    <a:lnTo>
                      <a:pt x="168" y="176"/>
                    </a:lnTo>
                    <a:lnTo>
                      <a:pt x="173" y="184"/>
                    </a:lnTo>
                    <a:lnTo>
                      <a:pt x="177" y="194"/>
                    </a:lnTo>
                    <a:lnTo>
                      <a:pt x="178" y="204"/>
                    </a:lnTo>
                    <a:lnTo>
                      <a:pt x="251" y="204"/>
                    </a:lnTo>
                    <a:lnTo>
                      <a:pt x="249" y="191"/>
                    </a:lnTo>
                    <a:lnTo>
                      <a:pt x="244" y="169"/>
                    </a:lnTo>
                    <a:lnTo>
                      <a:pt x="236" y="150"/>
                    </a:lnTo>
                    <a:lnTo>
                      <a:pt x="226" y="135"/>
                    </a:lnTo>
                    <a:lnTo>
                      <a:pt x="212" y="123"/>
                    </a:lnTo>
                    <a:lnTo>
                      <a:pt x="207" y="119"/>
                    </a:lnTo>
                    <a:lnTo>
                      <a:pt x="190" y="110"/>
                    </a:lnTo>
                    <a:lnTo>
                      <a:pt x="172" y="104"/>
                    </a:lnTo>
                    <a:lnTo>
                      <a:pt x="151" y="101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106" name="Freeform 37"/>
              <p:cNvSpPr>
                <a:spLocks/>
              </p:cNvSpPr>
              <p:nvPr/>
            </p:nvSpPr>
            <p:spPr bwMode="auto">
              <a:xfrm>
                <a:off x="6014" y="1353"/>
                <a:ext cx="251" cy="388"/>
              </a:xfrm>
              <a:custGeom>
                <a:avLst/>
                <a:gdLst>
                  <a:gd name="T0" fmla="*/ 219 w 251"/>
                  <a:gd name="T1" fmla="*/ 0 h 388"/>
                  <a:gd name="T2" fmla="*/ 161 w 251"/>
                  <a:gd name="T3" fmla="*/ 0 h 388"/>
                  <a:gd name="T4" fmla="*/ 128 w 251"/>
                  <a:gd name="T5" fmla="*/ 42 h 388"/>
                  <a:gd name="T6" fmla="*/ 95 w 251"/>
                  <a:gd name="T7" fmla="*/ 0 h 388"/>
                  <a:gd name="T8" fmla="*/ 37 w 251"/>
                  <a:gd name="T9" fmla="*/ 0 h 388"/>
                  <a:gd name="T10" fmla="*/ 96 w 251"/>
                  <a:gd name="T11" fmla="*/ 74 h 388"/>
                  <a:gd name="T12" fmla="*/ 160 w 251"/>
                  <a:gd name="T13" fmla="*/ 74 h 388"/>
                  <a:gd name="T14" fmla="*/ 219 w 251"/>
                  <a:gd name="T15" fmla="*/ 0 h 38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51" h="388">
                    <a:moveTo>
                      <a:pt x="219" y="0"/>
                    </a:moveTo>
                    <a:lnTo>
                      <a:pt x="161" y="0"/>
                    </a:lnTo>
                    <a:lnTo>
                      <a:pt x="128" y="42"/>
                    </a:lnTo>
                    <a:lnTo>
                      <a:pt x="95" y="0"/>
                    </a:lnTo>
                    <a:lnTo>
                      <a:pt x="37" y="0"/>
                    </a:lnTo>
                    <a:lnTo>
                      <a:pt x="96" y="74"/>
                    </a:lnTo>
                    <a:lnTo>
                      <a:pt x="160" y="74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</p:grpSp>
        <p:sp>
          <p:nvSpPr>
            <p:cNvPr id="26" name="Freeform 38"/>
            <p:cNvSpPr>
              <a:spLocks/>
            </p:cNvSpPr>
            <p:nvPr/>
          </p:nvSpPr>
          <p:spPr bwMode="auto">
            <a:xfrm>
              <a:off x="6314" y="1453"/>
              <a:ext cx="247" cy="279"/>
            </a:xfrm>
            <a:custGeom>
              <a:avLst/>
              <a:gdLst>
                <a:gd name="T0" fmla="*/ 69 w 247"/>
                <a:gd name="T1" fmla="*/ 46 h 279"/>
                <a:gd name="T2" fmla="*/ 69 w 247"/>
                <a:gd name="T3" fmla="*/ 7 h 279"/>
                <a:gd name="T4" fmla="*/ 0 w 247"/>
                <a:gd name="T5" fmla="*/ 7 h 279"/>
                <a:gd name="T6" fmla="*/ 0 w 247"/>
                <a:gd name="T7" fmla="*/ 279 h 279"/>
                <a:gd name="T8" fmla="*/ 71 w 247"/>
                <a:gd name="T9" fmla="*/ 279 h 279"/>
                <a:gd name="T10" fmla="*/ 71 w 247"/>
                <a:gd name="T11" fmla="*/ 129 h 279"/>
                <a:gd name="T12" fmla="*/ 73 w 247"/>
                <a:gd name="T13" fmla="*/ 107 h 279"/>
                <a:gd name="T14" fmla="*/ 78 w 247"/>
                <a:gd name="T15" fmla="*/ 90 h 279"/>
                <a:gd name="T16" fmla="*/ 88 w 247"/>
                <a:gd name="T17" fmla="*/ 73 h 279"/>
                <a:gd name="T18" fmla="*/ 105 w 247"/>
                <a:gd name="T19" fmla="*/ 62 h 279"/>
                <a:gd name="T20" fmla="*/ 127 w 247"/>
                <a:gd name="T21" fmla="*/ 59 h 279"/>
                <a:gd name="T22" fmla="*/ 133 w 247"/>
                <a:gd name="T23" fmla="*/ 59 h 279"/>
                <a:gd name="T24" fmla="*/ 154 w 247"/>
                <a:gd name="T25" fmla="*/ 65 h 279"/>
                <a:gd name="T26" fmla="*/ 167 w 247"/>
                <a:gd name="T27" fmla="*/ 80 h 279"/>
                <a:gd name="T28" fmla="*/ 171 w 247"/>
                <a:gd name="T29" fmla="*/ 87 h 279"/>
                <a:gd name="T30" fmla="*/ 173 w 247"/>
                <a:gd name="T31" fmla="*/ 98 h 279"/>
                <a:gd name="T32" fmla="*/ 173 w 247"/>
                <a:gd name="T33" fmla="*/ 279 h 279"/>
                <a:gd name="T34" fmla="*/ 246 w 247"/>
                <a:gd name="T35" fmla="*/ 279 h 279"/>
                <a:gd name="T36" fmla="*/ 246 w 247"/>
                <a:gd name="T37" fmla="*/ 95 h 279"/>
                <a:gd name="T38" fmla="*/ 244 w 247"/>
                <a:gd name="T39" fmla="*/ 73 h 279"/>
                <a:gd name="T40" fmla="*/ 239 w 247"/>
                <a:gd name="T41" fmla="*/ 52 h 279"/>
                <a:gd name="T42" fmla="*/ 231 w 247"/>
                <a:gd name="T43" fmla="*/ 35 h 279"/>
                <a:gd name="T44" fmla="*/ 219 w 247"/>
                <a:gd name="T45" fmla="*/ 22 h 279"/>
                <a:gd name="T46" fmla="*/ 209 w 247"/>
                <a:gd name="T47" fmla="*/ 15 h 279"/>
                <a:gd name="T48" fmla="*/ 192 w 247"/>
                <a:gd name="T49" fmla="*/ 6 h 279"/>
                <a:gd name="T50" fmla="*/ 172 w 247"/>
                <a:gd name="T51" fmla="*/ 1 h 279"/>
                <a:gd name="T52" fmla="*/ 150 w 247"/>
                <a:gd name="T53" fmla="*/ 0 h 279"/>
                <a:gd name="T54" fmla="*/ 130 w 247"/>
                <a:gd name="T55" fmla="*/ 1 h 279"/>
                <a:gd name="T56" fmla="*/ 111 w 247"/>
                <a:gd name="T57" fmla="*/ 7 h 279"/>
                <a:gd name="T58" fmla="*/ 94 w 247"/>
                <a:gd name="T59" fmla="*/ 16 h 279"/>
                <a:gd name="T60" fmla="*/ 86 w 247"/>
                <a:gd name="T61" fmla="*/ 22 h 279"/>
                <a:gd name="T62" fmla="*/ 78 w 247"/>
                <a:gd name="T63" fmla="*/ 32 h 279"/>
                <a:gd name="T64" fmla="*/ 69 w 247"/>
                <a:gd name="T65" fmla="*/ 46 h 2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47" h="279">
                  <a:moveTo>
                    <a:pt x="69" y="46"/>
                  </a:moveTo>
                  <a:lnTo>
                    <a:pt x="69" y="7"/>
                  </a:lnTo>
                  <a:lnTo>
                    <a:pt x="0" y="7"/>
                  </a:lnTo>
                  <a:lnTo>
                    <a:pt x="0" y="279"/>
                  </a:lnTo>
                  <a:lnTo>
                    <a:pt x="71" y="279"/>
                  </a:lnTo>
                  <a:lnTo>
                    <a:pt x="71" y="129"/>
                  </a:lnTo>
                  <a:lnTo>
                    <a:pt x="73" y="107"/>
                  </a:lnTo>
                  <a:lnTo>
                    <a:pt x="78" y="90"/>
                  </a:lnTo>
                  <a:lnTo>
                    <a:pt x="88" y="73"/>
                  </a:lnTo>
                  <a:lnTo>
                    <a:pt x="105" y="62"/>
                  </a:lnTo>
                  <a:lnTo>
                    <a:pt x="127" y="59"/>
                  </a:lnTo>
                  <a:lnTo>
                    <a:pt x="133" y="59"/>
                  </a:lnTo>
                  <a:lnTo>
                    <a:pt x="154" y="65"/>
                  </a:lnTo>
                  <a:lnTo>
                    <a:pt x="167" y="80"/>
                  </a:lnTo>
                  <a:lnTo>
                    <a:pt x="171" y="87"/>
                  </a:lnTo>
                  <a:lnTo>
                    <a:pt x="173" y="98"/>
                  </a:lnTo>
                  <a:lnTo>
                    <a:pt x="173" y="279"/>
                  </a:lnTo>
                  <a:lnTo>
                    <a:pt x="246" y="279"/>
                  </a:lnTo>
                  <a:lnTo>
                    <a:pt x="246" y="95"/>
                  </a:lnTo>
                  <a:lnTo>
                    <a:pt x="244" y="73"/>
                  </a:lnTo>
                  <a:lnTo>
                    <a:pt x="239" y="52"/>
                  </a:lnTo>
                  <a:lnTo>
                    <a:pt x="231" y="35"/>
                  </a:lnTo>
                  <a:lnTo>
                    <a:pt x="219" y="22"/>
                  </a:lnTo>
                  <a:lnTo>
                    <a:pt x="209" y="15"/>
                  </a:lnTo>
                  <a:lnTo>
                    <a:pt x="192" y="6"/>
                  </a:lnTo>
                  <a:lnTo>
                    <a:pt x="172" y="1"/>
                  </a:lnTo>
                  <a:lnTo>
                    <a:pt x="150" y="0"/>
                  </a:lnTo>
                  <a:lnTo>
                    <a:pt x="130" y="1"/>
                  </a:lnTo>
                  <a:lnTo>
                    <a:pt x="111" y="7"/>
                  </a:lnTo>
                  <a:lnTo>
                    <a:pt x="94" y="16"/>
                  </a:lnTo>
                  <a:lnTo>
                    <a:pt x="86" y="22"/>
                  </a:lnTo>
                  <a:lnTo>
                    <a:pt x="78" y="32"/>
                  </a:lnTo>
                  <a:lnTo>
                    <a:pt x="69" y="46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grpSp>
          <p:nvGrpSpPr>
            <p:cNvPr id="27" name="Group 39"/>
            <p:cNvGrpSpPr>
              <a:grpSpLocks/>
            </p:cNvGrpSpPr>
            <p:nvPr/>
          </p:nvGrpSpPr>
          <p:grpSpPr bwMode="auto">
            <a:xfrm>
              <a:off x="6605" y="1452"/>
              <a:ext cx="271" cy="289"/>
              <a:chOff x="6605" y="1452"/>
              <a:chExt cx="271" cy="289"/>
            </a:xfrm>
          </p:grpSpPr>
          <p:sp>
            <p:nvSpPr>
              <p:cNvPr id="103" name="Freeform 40"/>
              <p:cNvSpPr>
                <a:spLocks/>
              </p:cNvSpPr>
              <p:nvPr/>
            </p:nvSpPr>
            <p:spPr bwMode="auto">
              <a:xfrm>
                <a:off x="6605" y="1452"/>
                <a:ext cx="271" cy="289"/>
              </a:xfrm>
              <a:custGeom>
                <a:avLst/>
                <a:gdLst>
                  <a:gd name="T0" fmla="*/ 88 w 271"/>
                  <a:gd name="T1" fmla="*/ 6 h 289"/>
                  <a:gd name="T2" fmla="*/ 69 w 271"/>
                  <a:gd name="T3" fmla="*/ 14 h 289"/>
                  <a:gd name="T4" fmla="*/ 52 w 271"/>
                  <a:gd name="T5" fmla="*/ 24 h 289"/>
                  <a:gd name="T6" fmla="*/ 37 w 271"/>
                  <a:gd name="T7" fmla="*/ 37 h 289"/>
                  <a:gd name="T8" fmla="*/ 28 w 271"/>
                  <a:gd name="T9" fmla="*/ 48 h 289"/>
                  <a:gd name="T10" fmla="*/ 18 w 271"/>
                  <a:gd name="T11" fmla="*/ 63 h 289"/>
                  <a:gd name="T12" fmla="*/ 10 w 271"/>
                  <a:gd name="T13" fmla="*/ 81 h 289"/>
                  <a:gd name="T14" fmla="*/ 4 w 271"/>
                  <a:gd name="T15" fmla="*/ 101 h 289"/>
                  <a:gd name="T16" fmla="*/ 1 w 271"/>
                  <a:gd name="T17" fmla="*/ 122 h 289"/>
                  <a:gd name="T18" fmla="*/ 0 w 271"/>
                  <a:gd name="T19" fmla="*/ 146 h 289"/>
                  <a:gd name="T20" fmla="*/ 0 w 271"/>
                  <a:gd name="T21" fmla="*/ 167 h 289"/>
                  <a:gd name="T22" fmla="*/ 4 w 271"/>
                  <a:gd name="T23" fmla="*/ 189 h 289"/>
                  <a:gd name="T24" fmla="*/ 9 w 271"/>
                  <a:gd name="T25" fmla="*/ 209 h 289"/>
                  <a:gd name="T26" fmla="*/ 17 w 271"/>
                  <a:gd name="T27" fmla="*/ 227 h 289"/>
                  <a:gd name="T28" fmla="*/ 28 w 271"/>
                  <a:gd name="T29" fmla="*/ 242 h 289"/>
                  <a:gd name="T30" fmla="*/ 41 w 271"/>
                  <a:gd name="T31" fmla="*/ 255 h 289"/>
                  <a:gd name="T32" fmla="*/ 42 w 271"/>
                  <a:gd name="T33" fmla="*/ 256 h 289"/>
                  <a:gd name="T34" fmla="*/ 59 w 271"/>
                  <a:gd name="T35" fmla="*/ 268 h 289"/>
                  <a:gd name="T36" fmla="*/ 77 w 271"/>
                  <a:gd name="T37" fmla="*/ 277 h 289"/>
                  <a:gd name="T38" fmla="*/ 96 w 271"/>
                  <a:gd name="T39" fmla="*/ 283 h 289"/>
                  <a:gd name="T40" fmla="*/ 116 w 271"/>
                  <a:gd name="T41" fmla="*/ 287 h 289"/>
                  <a:gd name="T42" fmla="*/ 137 w 271"/>
                  <a:gd name="T43" fmla="*/ 289 h 289"/>
                  <a:gd name="T44" fmla="*/ 149 w 271"/>
                  <a:gd name="T45" fmla="*/ 288 h 289"/>
                  <a:gd name="T46" fmla="*/ 171 w 271"/>
                  <a:gd name="T47" fmla="*/ 286 h 289"/>
                  <a:gd name="T48" fmla="*/ 191 w 271"/>
                  <a:gd name="T49" fmla="*/ 280 h 289"/>
                  <a:gd name="T50" fmla="*/ 209 w 271"/>
                  <a:gd name="T51" fmla="*/ 272 h 289"/>
                  <a:gd name="T52" fmla="*/ 225 w 271"/>
                  <a:gd name="T53" fmla="*/ 262 h 289"/>
                  <a:gd name="T54" fmla="*/ 240 w 271"/>
                  <a:gd name="T55" fmla="*/ 249 h 289"/>
                  <a:gd name="T56" fmla="*/ 251 w 271"/>
                  <a:gd name="T57" fmla="*/ 235 h 289"/>
                  <a:gd name="T58" fmla="*/ 261 w 271"/>
                  <a:gd name="T59" fmla="*/ 217 h 289"/>
                  <a:gd name="T60" fmla="*/ 266 w 271"/>
                  <a:gd name="T61" fmla="*/ 200 h 289"/>
                  <a:gd name="T62" fmla="*/ 193 w 271"/>
                  <a:gd name="T63" fmla="*/ 200 h 289"/>
                  <a:gd name="T64" fmla="*/ 189 w 271"/>
                  <a:gd name="T65" fmla="*/ 208 h 289"/>
                  <a:gd name="T66" fmla="*/ 184 w 271"/>
                  <a:gd name="T67" fmla="*/ 214 h 289"/>
                  <a:gd name="T68" fmla="*/ 179 w 271"/>
                  <a:gd name="T69" fmla="*/ 218 h 289"/>
                  <a:gd name="T70" fmla="*/ 178 w 271"/>
                  <a:gd name="T71" fmla="*/ 219 h 289"/>
                  <a:gd name="T72" fmla="*/ 160 w 271"/>
                  <a:gd name="T73" fmla="*/ 228 h 289"/>
                  <a:gd name="T74" fmla="*/ 139 w 271"/>
                  <a:gd name="T75" fmla="*/ 231 h 289"/>
                  <a:gd name="T76" fmla="*/ 138 w 271"/>
                  <a:gd name="T77" fmla="*/ 231 h 289"/>
                  <a:gd name="T78" fmla="*/ 117 w 271"/>
                  <a:gd name="T79" fmla="*/ 228 h 289"/>
                  <a:gd name="T80" fmla="*/ 100 w 271"/>
                  <a:gd name="T81" fmla="*/ 221 h 289"/>
                  <a:gd name="T82" fmla="*/ 96 w 271"/>
                  <a:gd name="T83" fmla="*/ 218 h 289"/>
                  <a:gd name="T84" fmla="*/ 83 w 271"/>
                  <a:gd name="T85" fmla="*/ 205 h 289"/>
                  <a:gd name="T86" fmla="*/ 75 w 271"/>
                  <a:gd name="T87" fmla="*/ 186 h 289"/>
                  <a:gd name="T88" fmla="*/ 71 w 271"/>
                  <a:gd name="T89" fmla="*/ 163 h 289"/>
                  <a:gd name="T90" fmla="*/ 270 w 271"/>
                  <a:gd name="T91" fmla="*/ 163 h 289"/>
                  <a:gd name="T92" fmla="*/ 73 w 271"/>
                  <a:gd name="T93" fmla="*/ 116 h 289"/>
                  <a:gd name="T94" fmla="*/ 74 w 271"/>
                  <a:gd name="T95" fmla="*/ 109 h 289"/>
                  <a:gd name="T96" fmla="*/ 81 w 271"/>
                  <a:gd name="T97" fmla="*/ 89 h 289"/>
                  <a:gd name="T98" fmla="*/ 92 w 271"/>
                  <a:gd name="T99" fmla="*/ 74 h 289"/>
                  <a:gd name="T100" fmla="*/ 108 w 271"/>
                  <a:gd name="T101" fmla="*/ 2 h 289"/>
                  <a:gd name="T102" fmla="*/ 88 w 271"/>
                  <a:gd name="T103" fmla="*/ 6 h 289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271" h="289">
                    <a:moveTo>
                      <a:pt x="88" y="6"/>
                    </a:moveTo>
                    <a:lnTo>
                      <a:pt x="69" y="14"/>
                    </a:lnTo>
                    <a:lnTo>
                      <a:pt x="52" y="24"/>
                    </a:lnTo>
                    <a:lnTo>
                      <a:pt x="37" y="37"/>
                    </a:lnTo>
                    <a:lnTo>
                      <a:pt x="28" y="48"/>
                    </a:lnTo>
                    <a:lnTo>
                      <a:pt x="18" y="63"/>
                    </a:lnTo>
                    <a:lnTo>
                      <a:pt x="10" y="81"/>
                    </a:lnTo>
                    <a:lnTo>
                      <a:pt x="4" y="101"/>
                    </a:lnTo>
                    <a:lnTo>
                      <a:pt x="1" y="122"/>
                    </a:lnTo>
                    <a:lnTo>
                      <a:pt x="0" y="146"/>
                    </a:lnTo>
                    <a:lnTo>
                      <a:pt x="0" y="167"/>
                    </a:lnTo>
                    <a:lnTo>
                      <a:pt x="4" y="189"/>
                    </a:lnTo>
                    <a:lnTo>
                      <a:pt x="9" y="209"/>
                    </a:lnTo>
                    <a:lnTo>
                      <a:pt x="17" y="227"/>
                    </a:lnTo>
                    <a:lnTo>
                      <a:pt x="28" y="242"/>
                    </a:lnTo>
                    <a:lnTo>
                      <a:pt x="41" y="255"/>
                    </a:lnTo>
                    <a:lnTo>
                      <a:pt x="42" y="256"/>
                    </a:lnTo>
                    <a:lnTo>
                      <a:pt x="59" y="268"/>
                    </a:lnTo>
                    <a:lnTo>
                      <a:pt x="77" y="277"/>
                    </a:lnTo>
                    <a:lnTo>
                      <a:pt x="96" y="283"/>
                    </a:lnTo>
                    <a:lnTo>
                      <a:pt x="116" y="287"/>
                    </a:lnTo>
                    <a:lnTo>
                      <a:pt x="137" y="289"/>
                    </a:lnTo>
                    <a:lnTo>
                      <a:pt x="149" y="288"/>
                    </a:lnTo>
                    <a:lnTo>
                      <a:pt x="171" y="286"/>
                    </a:lnTo>
                    <a:lnTo>
                      <a:pt x="191" y="280"/>
                    </a:lnTo>
                    <a:lnTo>
                      <a:pt x="209" y="272"/>
                    </a:lnTo>
                    <a:lnTo>
                      <a:pt x="225" y="262"/>
                    </a:lnTo>
                    <a:lnTo>
                      <a:pt x="240" y="249"/>
                    </a:lnTo>
                    <a:lnTo>
                      <a:pt x="251" y="235"/>
                    </a:lnTo>
                    <a:lnTo>
                      <a:pt x="261" y="217"/>
                    </a:lnTo>
                    <a:lnTo>
                      <a:pt x="266" y="200"/>
                    </a:lnTo>
                    <a:lnTo>
                      <a:pt x="193" y="200"/>
                    </a:lnTo>
                    <a:lnTo>
                      <a:pt x="189" y="208"/>
                    </a:lnTo>
                    <a:lnTo>
                      <a:pt x="184" y="214"/>
                    </a:lnTo>
                    <a:lnTo>
                      <a:pt x="179" y="218"/>
                    </a:lnTo>
                    <a:lnTo>
                      <a:pt x="178" y="219"/>
                    </a:lnTo>
                    <a:lnTo>
                      <a:pt x="160" y="228"/>
                    </a:lnTo>
                    <a:lnTo>
                      <a:pt x="139" y="231"/>
                    </a:lnTo>
                    <a:lnTo>
                      <a:pt x="138" y="231"/>
                    </a:lnTo>
                    <a:lnTo>
                      <a:pt x="117" y="228"/>
                    </a:lnTo>
                    <a:lnTo>
                      <a:pt x="100" y="221"/>
                    </a:lnTo>
                    <a:lnTo>
                      <a:pt x="96" y="218"/>
                    </a:lnTo>
                    <a:lnTo>
                      <a:pt x="83" y="205"/>
                    </a:lnTo>
                    <a:lnTo>
                      <a:pt x="75" y="186"/>
                    </a:lnTo>
                    <a:lnTo>
                      <a:pt x="71" y="163"/>
                    </a:lnTo>
                    <a:lnTo>
                      <a:pt x="270" y="163"/>
                    </a:lnTo>
                    <a:lnTo>
                      <a:pt x="73" y="116"/>
                    </a:lnTo>
                    <a:lnTo>
                      <a:pt x="74" y="109"/>
                    </a:lnTo>
                    <a:lnTo>
                      <a:pt x="81" y="89"/>
                    </a:lnTo>
                    <a:lnTo>
                      <a:pt x="92" y="74"/>
                    </a:lnTo>
                    <a:lnTo>
                      <a:pt x="108" y="2"/>
                    </a:lnTo>
                    <a:lnTo>
                      <a:pt x="88" y="6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104" name="Freeform 41"/>
              <p:cNvSpPr>
                <a:spLocks/>
              </p:cNvSpPr>
              <p:nvPr/>
            </p:nvSpPr>
            <p:spPr bwMode="auto">
              <a:xfrm>
                <a:off x="6605" y="1452"/>
                <a:ext cx="271" cy="289"/>
              </a:xfrm>
              <a:custGeom>
                <a:avLst/>
                <a:gdLst>
                  <a:gd name="T0" fmla="*/ 92 w 271"/>
                  <a:gd name="T1" fmla="*/ 74 h 289"/>
                  <a:gd name="T2" fmla="*/ 96 w 271"/>
                  <a:gd name="T3" fmla="*/ 70 h 289"/>
                  <a:gd name="T4" fmla="*/ 113 w 271"/>
                  <a:gd name="T5" fmla="*/ 61 h 289"/>
                  <a:gd name="T6" fmla="*/ 135 w 271"/>
                  <a:gd name="T7" fmla="*/ 58 h 289"/>
                  <a:gd name="T8" fmla="*/ 140 w 271"/>
                  <a:gd name="T9" fmla="*/ 58 h 289"/>
                  <a:gd name="T10" fmla="*/ 160 w 271"/>
                  <a:gd name="T11" fmla="*/ 63 h 289"/>
                  <a:gd name="T12" fmla="*/ 177 w 271"/>
                  <a:gd name="T13" fmla="*/ 73 h 289"/>
                  <a:gd name="T14" fmla="*/ 182 w 271"/>
                  <a:gd name="T15" fmla="*/ 78 h 289"/>
                  <a:gd name="T16" fmla="*/ 191 w 271"/>
                  <a:gd name="T17" fmla="*/ 94 h 289"/>
                  <a:gd name="T18" fmla="*/ 196 w 271"/>
                  <a:gd name="T19" fmla="*/ 116 h 289"/>
                  <a:gd name="T20" fmla="*/ 73 w 271"/>
                  <a:gd name="T21" fmla="*/ 116 h 289"/>
                  <a:gd name="T22" fmla="*/ 270 w 271"/>
                  <a:gd name="T23" fmla="*/ 163 h 289"/>
                  <a:gd name="T24" fmla="*/ 270 w 271"/>
                  <a:gd name="T25" fmla="*/ 146 h 289"/>
                  <a:gd name="T26" fmla="*/ 269 w 271"/>
                  <a:gd name="T27" fmla="*/ 125 h 289"/>
                  <a:gd name="T28" fmla="*/ 268 w 271"/>
                  <a:gd name="T29" fmla="*/ 109 h 289"/>
                  <a:gd name="T30" fmla="*/ 267 w 271"/>
                  <a:gd name="T31" fmla="*/ 109 h 289"/>
                  <a:gd name="T32" fmla="*/ 263 w 271"/>
                  <a:gd name="T33" fmla="*/ 88 h 289"/>
                  <a:gd name="T34" fmla="*/ 256 w 271"/>
                  <a:gd name="T35" fmla="*/ 70 h 289"/>
                  <a:gd name="T36" fmla="*/ 246 w 271"/>
                  <a:gd name="T37" fmla="*/ 53 h 289"/>
                  <a:gd name="T38" fmla="*/ 245 w 271"/>
                  <a:gd name="T39" fmla="*/ 51 h 289"/>
                  <a:gd name="T40" fmla="*/ 231 w 271"/>
                  <a:gd name="T41" fmla="*/ 35 h 289"/>
                  <a:gd name="T42" fmla="*/ 216 w 271"/>
                  <a:gd name="T43" fmla="*/ 22 h 289"/>
                  <a:gd name="T44" fmla="*/ 199 w 271"/>
                  <a:gd name="T45" fmla="*/ 12 h 289"/>
                  <a:gd name="T46" fmla="*/ 194 w 271"/>
                  <a:gd name="T47" fmla="*/ 10 h 289"/>
                  <a:gd name="T48" fmla="*/ 175 w 271"/>
                  <a:gd name="T49" fmla="*/ 4 h 289"/>
                  <a:gd name="T50" fmla="*/ 156 w 271"/>
                  <a:gd name="T51" fmla="*/ 1 h 289"/>
                  <a:gd name="T52" fmla="*/ 135 w 271"/>
                  <a:gd name="T53" fmla="*/ 0 h 289"/>
                  <a:gd name="T54" fmla="*/ 129 w 271"/>
                  <a:gd name="T55" fmla="*/ 0 h 289"/>
                  <a:gd name="T56" fmla="*/ 108 w 271"/>
                  <a:gd name="T57" fmla="*/ 2 h 289"/>
                  <a:gd name="T58" fmla="*/ 92 w 271"/>
                  <a:gd name="T59" fmla="*/ 74 h 28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271" h="289">
                    <a:moveTo>
                      <a:pt x="92" y="74"/>
                    </a:moveTo>
                    <a:lnTo>
                      <a:pt x="96" y="70"/>
                    </a:lnTo>
                    <a:lnTo>
                      <a:pt x="113" y="61"/>
                    </a:lnTo>
                    <a:lnTo>
                      <a:pt x="135" y="58"/>
                    </a:lnTo>
                    <a:lnTo>
                      <a:pt x="140" y="58"/>
                    </a:lnTo>
                    <a:lnTo>
                      <a:pt x="160" y="63"/>
                    </a:lnTo>
                    <a:lnTo>
                      <a:pt x="177" y="73"/>
                    </a:lnTo>
                    <a:lnTo>
                      <a:pt x="182" y="78"/>
                    </a:lnTo>
                    <a:lnTo>
                      <a:pt x="191" y="94"/>
                    </a:lnTo>
                    <a:lnTo>
                      <a:pt x="196" y="116"/>
                    </a:lnTo>
                    <a:lnTo>
                      <a:pt x="73" y="116"/>
                    </a:lnTo>
                    <a:lnTo>
                      <a:pt x="270" y="163"/>
                    </a:lnTo>
                    <a:lnTo>
                      <a:pt x="270" y="146"/>
                    </a:lnTo>
                    <a:lnTo>
                      <a:pt x="269" y="125"/>
                    </a:lnTo>
                    <a:lnTo>
                      <a:pt x="268" y="109"/>
                    </a:lnTo>
                    <a:lnTo>
                      <a:pt x="267" y="109"/>
                    </a:lnTo>
                    <a:lnTo>
                      <a:pt x="263" y="88"/>
                    </a:lnTo>
                    <a:lnTo>
                      <a:pt x="256" y="70"/>
                    </a:lnTo>
                    <a:lnTo>
                      <a:pt x="246" y="53"/>
                    </a:lnTo>
                    <a:lnTo>
                      <a:pt x="245" y="51"/>
                    </a:lnTo>
                    <a:lnTo>
                      <a:pt x="231" y="35"/>
                    </a:lnTo>
                    <a:lnTo>
                      <a:pt x="216" y="22"/>
                    </a:lnTo>
                    <a:lnTo>
                      <a:pt x="199" y="12"/>
                    </a:lnTo>
                    <a:lnTo>
                      <a:pt x="194" y="10"/>
                    </a:lnTo>
                    <a:lnTo>
                      <a:pt x="175" y="4"/>
                    </a:lnTo>
                    <a:lnTo>
                      <a:pt x="156" y="1"/>
                    </a:lnTo>
                    <a:lnTo>
                      <a:pt x="135" y="0"/>
                    </a:lnTo>
                    <a:lnTo>
                      <a:pt x="129" y="0"/>
                    </a:lnTo>
                    <a:lnTo>
                      <a:pt x="108" y="2"/>
                    </a:lnTo>
                    <a:lnTo>
                      <a:pt x="92" y="74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</p:grpSp>
        <p:sp>
          <p:nvSpPr>
            <p:cNvPr id="28" name="Freeform 42"/>
            <p:cNvSpPr>
              <a:spLocks/>
            </p:cNvSpPr>
            <p:nvPr/>
          </p:nvSpPr>
          <p:spPr bwMode="auto">
            <a:xfrm>
              <a:off x="6881" y="1460"/>
              <a:ext cx="105" cy="382"/>
            </a:xfrm>
            <a:custGeom>
              <a:avLst/>
              <a:gdLst>
                <a:gd name="T0" fmla="*/ 4 w 105"/>
                <a:gd name="T1" fmla="*/ 323 h 382"/>
                <a:gd name="T2" fmla="*/ 0 w 105"/>
                <a:gd name="T3" fmla="*/ 323 h 382"/>
                <a:gd name="T4" fmla="*/ 0 w 105"/>
                <a:gd name="T5" fmla="*/ 380 h 382"/>
                <a:gd name="T6" fmla="*/ 11 w 105"/>
                <a:gd name="T7" fmla="*/ 380 h 382"/>
                <a:gd name="T8" fmla="*/ 20 w 105"/>
                <a:gd name="T9" fmla="*/ 381 h 382"/>
                <a:gd name="T10" fmla="*/ 25 w 105"/>
                <a:gd name="T11" fmla="*/ 381 h 382"/>
                <a:gd name="T12" fmla="*/ 34 w 105"/>
                <a:gd name="T13" fmla="*/ 381 h 382"/>
                <a:gd name="T14" fmla="*/ 58 w 105"/>
                <a:gd name="T15" fmla="*/ 378 h 382"/>
                <a:gd name="T16" fmla="*/ 76 w 105"/>
                <a:gd name="T17" fmla="*/ 371 h 382"/>
                <a:gd name="T18" fmla="*/ 89 w 105"/>
                <a:gd name="T19" fmla="*/ 361 h 382"/>
                <a:gd name="T20" fmla="*/ 90 w 105"/>
                <a:gd name="T21" fmla="*/ 359 h 382"/>
                <a:gd name="T22" fmla="*/ 99 w 105"/>
                <a:gd name="T23" fmla="*/ 344 h 382"/>
                <a:gd name="T24" fmla="*/ 103 w 105"/>
                <a:gd name="T25" fmla="*/ 324 h 382"/>
                <a:gd name="T26" fmla="*/ 105 w 105"/>
                <a:gd name="T27" fmla="*/ 300 h 382"/>
                <a:gd name="T28" fmla="*/ 105 w 105"/>
                <a:gd name="T29" fmla="*/ 0 h 382"/>
                <a:gd name="T30" fmla="*/ 34 w 105"/>
                <a:gd name="T31" fmla="*/ 0 h 382"/>
                <a:gd name="T32" fmla="*/ 34 w 105"/>
                <a:gd name="T33" fmla="*/ 309 h 382"/>
                <a:gd name="T34" fmla="*/ 32 w 105"/>
                <a:gd name="T35" fmla="*/ 315 h 382"/>
                <a:gd name="T36" fmla="*/ 25 w 105"/>
                <a:gd name="T37" fmla="*/ 322 h 382"/>
                <a:gd name="T38" fmla="*/ 20 w 105"/>
                <a:gd name="T39" fmla="*/ 324 h 382"/>
                <a:gd name="T40" fmla="*/ 8 w 105"/>
                <a:gd name="T41" fmla="*/ 324 h 382"/>
                <a:gd name="T42" fmla="*/ 4 w 105"/>
                <a:gd name="T43" fmla="*/ 323 h 38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05" h="382">
                  <a:moveTo>
                    <a:pt x="4" y="323"/>
                  </a:moveTo>
                  <a:lnTo>
                    <a:pt x="0" y="323"/>
                  </a:lnTo>
                  <a:lnTo>
                    <a:pt x="0" y="380"/>
                  </a:lnTo>
                  <a:lnTo>
                    <a:pt x="11" y="380"/>
                  </a:lnTo>
                  <a:lnTo>
                    <a:pt x="20" y="381"/>
                  </a:lnTo>
                  <a:lnTo>
                    <a:pt x="25" y="381"/>
                  </a:lnTo>
                  <a:lnTo>
                    <a:pt x="34" y="381"/>
                  </a:lnTo>
                  <a:lnTo>
                    <a:pt x="58" y="378"/>
                  </a:lnTo>
                  <a:lnTo>
                    <a:pt x="76" y="371"/>
                  </a:lnTo>
                  <a:lnTo>
                    <a:pt x="89" y="361"/>
                  </a:lnTo>
                  <a:lnTo>
                    <a:pt x="90" y="359"/>
                  </a:lnTo>
                  <a:lnTo>
                    <a:pt x="99" y="344"/>
                  </a:lnTo>
                  <a:lnTo>
                    <a:pt x="103" y="324"/>
                  </a:lnTo>
                  <a:lnTo>
                    <a:pt x="105" y="300"/>
                  </a:lnTo>
                  <a:lnTo>
                    <a:pt x="105" y="0"/>
                  </a:lnTo>
                  <a:lnTo>
                    <a:pt x="34" y="0"/>
                  </a:lnTo>
                  <a:lnTo>
                    <a:pt x="34" y="309"/>
                  </a:lnTo>
                  <a:lnTo>
                    <a:pt x="32" y="315"/>
                  </a:lnTo>
                  <a:lnTo>
                    <a:pt x="25" y="322"/>
                  </a:lnTo>
                  <a:lnTo>
                    <a:pt x="20" y="324"/>
                  </a:lnTo>
                  <a:lnTo>
                    <a:pt x="8" y="324"/>
                  </a:lnTo>
                  <a:lnTo>
                    <a:pt x="4" y="323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grpSp>
          <p:nvGrpSpPr>
            <p:cNvPr id="29" name="Group 43"/>
            <p:cNvGrpSpPr>
              <a:grpSpLocks/>
            </p:cNvGrpSpPr>
            <p:nvPr/>
          </p:nvGrpSpPr>
          <p:grpSpPr bwMode="auto">
            <a:xfrm>
              <a:off x="7194" y="1453"/>
              <a:ext cx="265" cy="386"/>
              <a:chOff x="7194" y="1453"/>
              <a:chExt cx="265" cy="386"/>
            </a:xfrm>
          </p:grpSpPr>
          <p:sp>
            <p:nvSpPr>
              <p:cNvPr id="101" name="Freeform 44"/>
              <p:cNvSpPr>
                <a:spLocks/>
              </p:cNvSpPr>
              <p:nvPr/>
            </p:nvSpPr>
            <p:spPr bwMode="auto">
              <a:xfrm>
                <a:off x="7194" y="1453"/>
                <a:ext cx="265" cy="386"/>
              </a:xfrm>
              <a:custGeom>
                <a:avLst/>
                <a:gdLst>
                  <a:gd name="T0" fmla="*/ 188 w 265"/>
                  <a:gd name="T1" fmla="*/ 168 h 386"/>
                  <a:gd name="T2" fmla="*/ 175 w 265"/>
                  <a:gd name="T3" fmla="*/ 203 h 386"/>
                  <a:gd name="T4" fmla="*/ 150 w 265"/>
                  <a:gd name="T5" fmla="*/ 223 h 386"/>
                  <a:gd name="T6" fmla="*/ 115 w 265"/>
                  <a:gd name="T7" fmla="*/ 226 h 386"/>
                  <a:gd name="T8" fmla="*/ 93 w 265"/>
                  <a:gd name="T9" fmla="*/ 215 h 386"/>
                  <a:gd name="T10" fmla="*/ 93 w 265"/>
                  <a:gd name="T11" fmla="*/ 270 h 386"/>
                  <a:gd name="T12" fmla="*/ 126 w 265"/>
                  <a:gd name="T13" fmla="*/ 284 h 386"/>
                  <a:gd name="T14" fmla="*/ 161 w 265"/>
                  <a:gd name="T15" fmla="*/ 285 h 386"/>
                  <a:gd name="T16" fmla="*/ 200 w 265"/>
                  <a:gd name="T17" fmla="*/ 274 h 386"/>
                  <a:gd name="T18" fmla="*/ 231 w 265"/>
                  <a:gd name="T19" fmla="*/ 248 h 386"/>
                  <a:gd name="T20" fmla="*/ 248 w 265"/>
                  <a:gd name="T21" fmla="*/ 222 h 386"/>
                  <a:gd name="T22" fmla="*/ 260 w 265"/>
                  <a:gd name="T23" fmla="*/ 184 h 386"/>
                  <a:gd name="T24" fmla="*/ 264 w 265"/>
                  <a:gd name="T25" fmla="*/ 138 h 386"/>
                  <a:gd name="T26" fmla="*/ 262 w 265"/>
                  <a:gd name="T27" fmla="*/ 104 h 386"/>
                  <a:gd name="T28" fmla="*/ 251 w 265"/>
                  <a:gd name="T29" fmla="*/ 65 h 386"/>
                  <a:gd name="T30" fmla="*/ 231 w 265"/>
                  <a:gd name="T31" fmla="*/ 35 h 386"/>
                  <a:gd name="T32" fmla="*/ 208 w 265"/>
                  <a:gd name="T33" fmla="*/ 16 h 386"/>
                  <a:gd name="T34" fmla="*/ 170 w 265"/>
                  <a:gd name="T35" fmla="*/ 1 h 386"/>
                  <a:gd name="T36" fmla="*/ 129 w 265"/>
                  <a:gd name="T37" fmla="*/ 1 h 386"/>
                  <a:gd name="T38" fmla="*/ 92 w 265"/>
                  <a:gd name="T39" fmla="*/ 18 h 386"/>
                  <a:gd name="T40" fmla="*/ 75 w 265"/>
                  <a:gd name="T41" fmla="*/ 34 h 386"/>
                  <a:gd name="T42" fmla="*/ 68 w 265"/>
                  <a:gd name="T43" fmla="*/ 5 h 386"/>
                  <a:gd name="T44" fmla="*/ 0 w 265"/>
                  <a:gd name="T45" fmla="*/ 385 h 386"/>
                  <a:gd name="T46" fmla="*/ 70 w 265"/>
                  <a:gd name="T47" fmla="*/ 243 h 386"/>
                  <a:gd name="T48" fmla="*/ 68 w 265"/>
                  <a:gd name="T49" fmla="*/ 148 h 386"/>
                  <a:gd name="T50" fmla="*/ 70 w 265"/>
                  <a:gd name="T51" fmla="*/ 116 h 386"/>
                  <a:gd name="T52" fmla="*/ 78 w 265"/>
                  <a:gd name="T53" fmla="*/ 93 h 386"/>
                  <a:gd name="T54" fmla="*/ 107 w 265"/>
                  <a:gd name="T55" fmla="*/ 65 h 386"/>
                  <a:gd name="T56" fmla="*/ 144 w 265"/>
                  <a:gd name="T57" fmla="*/ 63 h 386"/>
                  <a:gd name="T58" fmla="*/ 176 w 265"/>
                  <a:gd name="T59" fmla="*/ 86 h 386"/>
                  <a:gd name="T60" fmla="*/ 189 w 265"/>
                  <a:gd name="T61" fmla="*/ 121 h 386"/>
                  <a:gd name="T62" fmla="*/ 190 w 265"/>
                  <a:gd name="T63" fmla="*/ 146 h 38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65" h="386">
                    <a:moveTo>
                      <a:pt x="190" y="146"/>
                    </a:moveTo>
                    <a:lnTo>
                      <a:pt x="188" y="168"/>
                    </a:lnTo>
                    <a:lnTo>
                      <a:pt x="183" y="187"/>
                    </a:lnTo>
                    <a:lnTo>
                      <a:pt x="175" y="203"/>
                    </a:lnTo>
                    <a:lnTo>
                      <a:pt x="167" y="212"/>
                    </a:lnTo>
                    <a:lnTo>
                      <a:pt x="150" y="223"/>
                    </a:lnTo>
                    <a:lnTo>
                      <a:pt x="129" y="226"/>
                    </a:lnTo>
                    <a:lnTo>
                      <a:pt x="115" y="226"/>
                    </a:lnTo>
                    <a:lnTo>
                      <a:pt x="103" y="222"/>
                    </a:lnTo>
                    <a:lnTo>
                      <a:pt x="93" y="215"/>
                    </a:lnTo>
                    <a:lnTo>
                      <a:pt x="85" y="208"/>
                    </a:lnTo>
                    <a:lnTo>
                      <a:pt x="93" y="270"/>
                    </a:lnTo>
                    <a:lnTo>
                      <a:pt x="107" y="278"/>
                    </a:lnTo>
                    <a:lnTo>
                      <a:pt x="126" y="284"/>
                    </a:lnTo>
                    <a:lnTo>
                      <a:pt x="148" y="286"/>
                    </a:lnTo>
                    <a:lnTo>
                      <a:pt x="161" y="285"/>
                    </a:lnTo>
                    <a:lnTo>
                      <a:pt x="181" y="281"/>
                    </a:lnTo>
                    <a:lnTo>
                      <a:pt x="200" y="274"/>
                    </a:lnTo>
                    <a:lnTo>
                      <a:pt x="216" y="263"/>
                    </a:lnTo>
                    <a:lnTo>
                      <a:pt x="231" y="248"/>
                    </a:lnTo>
                    <a:lnTo>
                      <a:pt x="239" y="238"/>
                    </a:lnTo>
                    <a:lnTo>
                      <a:pt x="248" y="222"/>
                    </a:lnTo>
                    <a:lnTo>
                      <a:pt x="255" y="204"/>
                    </a:lnTo>
                    <a:lnTo>
                      <a:pt x="260" y="184"/>
                    </a:lnTo>
                    <a:lnTo>
                      <a:pt x="263" y="162"/>
                    </a:lnTo>
                    <a:lnTo>
                      <a:pt x="264" y="138"/>
                    </a:lnTo>
                    <a:lnTo>
                      <a:pt x="264" y="127"/>
                    </a:lnTo>
                    <a:lnTo>
                      <a:pt x="262" y="104"/>
                    </a:lnTo>
                    <a:lnTo>
                      <a:pt x="257" y="84"/>
                    </a:lnTo>
                    <a:lnTo>
                      <a:pt x="251" y="65"/>
                    </a:lnTo>
                    <a:lnTo>
                      <a:pt x="242" y="49"/>
                    </a:lnTo>
                    <a:lnTo>
                      <a:pt x="231" y="35"/>
                    </a:lnTo>
                    <a:lnTo>
                      <a:pt x="224" y="28"/>
                    </a:lnTo>
                    <a:lnTo>
                      <a:pt x="208" y="16"/>
                    </a:lnTo>
                    <a:lnTo>
                      <a:pt x="190" y="7"/>
                    </a:lnTo>
                    <a:lnTo>
                      <a:pt x="170" y="1"/>
                    </a:lnTo>
                    <a:lnTo>
                      <a:pt x="149" y="0"/>
                    </a:lnTo>
                    <a:lnTo>
                      <a:pt x="129" y="1"/>
                    </a:lnTo>
                    <a:lnTo>
                      <a:pt x="109" y="8"/>
                    </a:lnTo>
                    <a:lnTo>
                      <a:pt x="92" y="18"/>
                    </a:lnTo>
                    <a:lnTo>
                      <a:pt x="84" y="25"/>
                    </a:lnTo>
                    <a:lnTo>
                      <a:pt x="75" y="34"/>
                    </a:lnTo>
                    <a:lnTo>
                      <a:pt x="68" y="46"/>
                    </a:lnTo>
                    <a:lnTo>
                      <a:pt x="68" y="5"/>
                    </a:lnTo>
                    <a:lnTo>
                      <a:pt x="0" y="5"/>
                    </a:lnTo>
                    <a:lnTo>
                      <a:pt x="0" y="385"/>
                    </a:lnTo>
                    <a:lnTo>
                      <a:pt x="70" y="385"/>
                    </a:lnTo>
                    <a:lnTo>
                      <a:pt x="70" y="243"/>
                    </a:lnTo>
                    <a:lnTo>
                      <a:pt x="70" y="172"/>
                    </a:lnTo>
                    <a:lnTo>
                      <a:pt x="68" y="148"/>
                    </a:lnTo>
                    <a:lnTo>
                      <a:pt x="68" y="136"/>
                    </a:lnTo>
                    <a:lnTo>
                      <a:pt x="70" y="116"/>
                    </a:lnTo>
                    <a:lnTo>
                      <a:pt x="75" y="99"/>
                    </a:lnTo>
                    <a:lnTo>
                      <a:pt x="78" y="93"/>
                    </a:lnTo>
                    <a:lnTo>
                      <a:pt x="90" y="76"/>
                    </a:lnTo>
                    <a:lnTo>
                      <a:pt x="107" y="65"/>
                    </a:lnTo>
                    <a:lnTo>
                      <a:pt x="129" y="62"/>
                    </a:lnTo>
                    <a:lnTo>
                      <a:pt x="144" y="63"/>
                    </a:lnTo>
                    <a:lnTo>
                      <a:pt x="162" y="71"/>
                    </a:lnTo>
                    <a:lnTo>
                      <a:pt x="176" y="86"/>
                    </a:lnTo>
                    <a:lnTo>
                      <a:pt x="184" y="102"/>
                    </a:lnTo>
                    <a:lnTo>
                      <a:pt x="189" y="121"/>
                    </a:lnTo>
                    <a:lnTo>
                      <a:pt x="191" y="142"/>
                    </a:lnTo>
                    <a:lnTo>
                      <a:pt x="190" y="146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102" name="Freeform 45"/>
              <p:cNvSpPr>
                <a:spLocks/>
              </p:cNvSpPr>
              <p:nvPr/>
            </p:nvSpPr>
            <p:spPr bwMode="auto">
              <a:xfrm>
                <a:off x="7194" y="1453"/>
                <a:ext cx="265" cy="386"/>
              </a:xfrm>
              <a:custGeom>
                <a:avLst/>
                <a:gdLst>
                  <a:gd name="T0" fmla="*/ 70 w 265"/>
                  <a:gd name="T1" fmla="*/ 172 h 386"/>
                  <a:gd name="T2" fmla="*/ 70 w 265"/>
                  <a:gd name="T3" fmla="*/ 243 h 386"/>
                  <a:gd name="T4" fmla="*/ 78 w 265"/>
                  <a:gd name="T5" fmla="*/ 255 h 386"/>
                  <a:gd name="T6" fmla="*/ 85 w 265"/>
                  <a:gd name="T7" fmla="*/ 264 h 386"/>
                  <a:gd name="T8" fmla="*/ 93 w 265"/>
                  <a:gd name="T9" fmla="*/ 270 h 386"/>
                  <a:gd name="T10" fmla="*/ 85 w 265"/>
                  <a:gd name="T11" fmla="*/ 208 h 386"/>
                  <a:gd name="T12" fmla="*/ 76 w 265"/>
                  <a:gd name="T13" fmla="*/ 192 h 386"/>
                  <a:gd name="T14" fmla="*/ 70 w 265"/>
                  <a:gd name="T15" fmla="*/ 172 h 38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5" h="386">
                    <a:moveTo>
                      <a:pt x="70" y="172"/>
                    </a:moveTo>
                    <a:lnTo>
                      <a:pt x="70" y="243"/>
                    </a:lnTo>
                    <a:lnTo>
                      <a:pt x="78" y="255"/>
                    </a:lnTo>
                    <a:lnTo>
                      <a:pt x="85" y="264"/>
                    </a:lnTo>
                    <a:lnTo>
                      <a:pt x="93" y="270"/>
                    </a:lnTo>
                    <a:lnTo>
                      <a:pt x="85" y="208"/>
                    </a:lnTo>
                    <a:lnTo>
                      <a:pt x="76" y="192"/>
                    </a:lnTo>
                    <a:lnTo>
                      <a:pt x="70" y="172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</p:grpSp>
        <p:grpSp>
          <p:nvGrpSpPr>
            <p:cNvPr id="30" name="Group 46"/>
            <p:cNvGrpSpPr>
              <a:grpSpLocks/>
            </p:cNvGrpSpPr>
            <p:nvPr/>
          </p:nvGrpSpPr>
          <p:grpSpPr bwMode="auto">
            <a:xfrm>
              <a:off x="7492" y="1450"/>
              <a:ext cx="198" cy="291"/>
              <a:chOff x="7492" y="1450"/>
              <a:chExt cx="198" cy="291"/>
            </a:xfrm>
          </p:grpSpPr>
          <p:sp>
            <p:nvSpPr>
              <p:cNvPr id="99" name="Freeform 47"/>
              <p:cNvSpPr>
                <a:spLocks/>
              </p:cNvSpPr>
              <p:nvPr/>
            </p:nvSpPr>
            <p:spPr bwMode="auto">
              <a:xfrm>
                <a:off x="7492" y="1450"/>
                <a:ext cx="198" cy="291"/>
              </a:xfrm>
              <a:custGeom>
                <a:avLst/>
                <a:gdLst>
                  <a:gd name="T0" fmla="*/ 139 w 198"/>
                  <a:gd name="T1" fmla="*/ 290 h 291"/>
                  <a:gd name="T2" fmla="*/ 155 w 198"/>
                  <a:gd name="T3" fmla="*/ 290 h 291"/>
                  <a:gd name="T4" fmla="*/ 177 w 198"/>
                  <a:gd name="T5" fmla="*/ 286 h 291"/>
                  <a:gd name="T6" fmla="*/ 197 w 198"/>
                  <a:gd name="T7" fmla="*/ 281 h 291"/>
                  <a:gd name="T8" fmla="*/ 195 w 198"/>
                  <a:gd name="T9" fmla="*/ 193 h 291"/>
                  <a:gd name="T10" fmla="*/ 187 w 198"/>
                  <a:gd name="T11" fmla="*/ 208 h 291"/>
                  <a:gd name="T12" fmla="*/ 178 w 198"/>
                  <a:gd name="T13" fmla="*/ 218 h 291"/>
                  <a:gd name="T14" fmla="*/ 160 w 198"/>
                  <a:gd name="T15" fmla="*/ 227 h 291"/>
                  <a:gd name="T16" fmla="*/ 139 w 198"/>
                  <a:gd name="T17" fmla="*/ 290 h 2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8" h="291">
                    <a:moveTo>
                      <a:pt x="139" y="290"/>
                    </a:moveTo>
                    <a:lnTo>
                      <a:pt x="155" y="290"/>
                    </a:lnTo>
                    <a:lnTo>
                      <a:pt x="177" y="286"/>
                    </a:lnTo>
                    <a:lnTo>
                      <a:pt x="197" y="281"/>
                    </a:lnTo>
                    <a:lnTo>
                      <a:pt x="195" y="193"/>
                    </a:lnTo>
                    <a:lnTo>
                      <a:pt x="187" y="208"/>
                    </a:lnTo>
                    <a:lnTo>
                      <a:pt x="178" y="218"/>
                    </a:lnTo>
                    <a:lnTo>
                      <a:pt x="160" y="227"/>
                    </a:lnTo>
                    <a:lnTo>
                      <a:pt x="139" y="29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100" name="Freeform 48"/>
              <p:cNvSpPr>
                <a:spLocks/>
              </p:cNvSpPr>
              <p:nvPr/>
            </p:nvSpPr>
            <p:spPr bwMode="auto">
              <a:xfrm>
                <a:off x="7492" y="1450"/>
                <a:ext cx="198" cy="291"/>
              </a:xfrm>
              <a:custGeom>
                <a:avLst/>
                <a:gdLst>
                  <a:gd name="T0" fmla="*/ 80 w 198"/>
                  <a:gd name="T1" fmla="*/ 188 h 291"/>
                  <a:gd name="T2" fmla="*/ 74 w 198"/>
                  <a:gd name="T3" fmla="*/ 145 h 291"/>
                  <a:gd name="T4" fmla="*/ 76 w 198"/>
                  <a:gd name="T5" fmla="*/ 116 h 291"/>
                  <a:gd name="T6" fmla="*/ 90 w 198"/>
                  <a:gd name="T7" fmla="*/ 82 h 291"/>
                  <a:gd name="T8" fmla="*/ 117 w 198"/>
                  <a:gd name="T9" fmla="*/ 63 h 291"/>
                  <a:gd name="T10" fmla="*/ 153 w 198"/>
                  <a:gd name="T11" fmla="*/ 61 h 291"/>
                  <a:gd name="T12" fmla="*/ 187 w 198"/>
                  <a:gd name="T13" fmla="*/ 82 h 291"/>
                  <a:gd name="T14" fmla="*/ 197 w 198"/>
                  <a:gd name="T15" fmla="*/ 102 h 291"/>
                  <a:gd name="T16" fmla="*/ 203 w 198"/>
                  <a:gd name="T17" fmla="*/ 145 h 291"/>
                  <a:gd name="T18" fmla="*/ 201 w 198"/>
                  <a:gd name="T19" fmla="*/ 174 h 291"/>
                  <a:gd name="T20" fmla="*/ 197 w 198"/>
                  <a:gd name="T21" fmla="*/ 281 h 291"/>
                  <a:gd name="T22" fmla="*/ 230 w 198"/>
                  <a:gd name="T23" fmla="*/ 261 h 291"/>
                  <a:gd name="T24" fmla="*/ 249 w 198"/>
                  <a:gd name="T25" fmla="*/ 241 h 291"/>
                  <a:gd name="T26" fmla="*/ 267 w 198"/>
                  <a:gd name="T27" fmla="*/ 206 h 291"/>
                  <a:gd name="T28" fmla="*/ 277 w 198"/>
                  <a:gd name="T29" fmla="*/ 167 h 291"/>
                  <a:gd name="T30" fmla="*/ 278 w 198"/>
                  <a:gd name="T31" fmla="*/ 136 h 291"/>
                  <a:gd name="T32" fmla="*/ 271 w 198"/>
                  <a:gd name="T33" fmla="*/ 96 h 291"/>
                  <a:gd name="T34" fmla="*/ 255 w 198"/>
                  <a:gd name="T35" fmla="*/ 59 h 291"/>
                  <a:gd name="T36" fmla="*/ 235 w 198"/>
                  <a:gd name="T37" fmla="*/ 33 h 291"/>
                  <a:gd name="T38" fmla="*/ 203 w 198"/>
                  <a:gd name="T39" fmla="*/ 12 h 291"/>
                  <a:gd name="T40" fmla="*/ 162 w 198"/>
                  <a:gd name="T41" fmla="*/ 1 h 291"/>
                  <a:gd name="T42" fmla="*/ 123 w 198"/>
                  <a:gd name="T43" fmla="*/ 0 h 291"/>
                  <a:gd name="T44" fmla="*/ 81 w 198"/>
                  <a:gd name="T45" fmla="*/ 9 h 291"/>
                  <a:gd name="T46" fmla="*/ 47 w 198"/>
                  <a:gd name="T47" fmla="*/ 29 h 291"/>
                  <a:gd name="T48" fmla="*/ 29 w 198"/>
                  <a:gd name="T49" fmla="*/ 49 h 291"/>
                  <a:gd name="T50" fmla="*/ 10 w 198"/>
                  <a:gd name="T51" fmla="*/ 84 h 291"/>
                  <a:gd name="T52" fmla="*/ 1 w 198"/>
                  <a:gd name="T53" fmla="*/ 124 h 291"/>
                  <a:gd name="T54" fmla="*/ 0 w 198"/>
                  <a:gd name="T55" fmla="*/ 154 h 291"/>
                  <a:gd name="T56" fmla="*/ 6 w 198"/>
                  <a:gd name="T57" fmla="*/ 195 h 291"/>
                  <a:gd name="T58" fmla="*/ 22 w 198"/>
                  <a:gd name="T59" fmla="*/ 231 h 291"/>
                  <a:gd name="T60" fmla="*/ 42 w 198"/>
                  <a:gd name="T61" fmla="*/ 257 h 291"/>
                  <a:gd name="T62" fmla="*/ 74 w 198"/>
                  <a:gd name="T63" fmla="*/ 278 h 291"/>
                  <a:gd name="T64" fmla="*/ 115 w 198"/>
                  <a:gd name="T65" fmla="*/ 289 h 291"/>
                  <a:gd name="T66" fmla="*/ 160 w 198"/>
                  <a:gd name="T67" fmla="*/ 227 h 291"/>
                  <a:gd name="T68" fmla="*/ 124 w 198"/>
                  <a:gd name="T69" fmla="*/ 229 h 291"/>
                  <a:gd name="T70" fmla="*/ 90 w 198"/>
                  <a:gd name="T71" fmla="*/ 208 h 29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198" h="291">
                    <a:moveTo>
                      <a:pt x="88" y="204"/>
                    </a:moveTo>
                    <a:lnTo>
                      <a:pt x="80" y="188"/>
                    </a:lnTo>
                    <a:lnTo>
                      <a:pt x="75" y="168"/>
                    </a:lnTo>
                    <a:lnTo>
                      <a:pt x="74" y="145"/>
                    </a:lnTo>
                    <a:lnTo>
                      <a:pt x="74" y="138"/>
                    </a:lnTo>
                    <a:lnTo>
                      <a:pt x="76" y="116"/>
                    </a:lnTo>
                    <a:lnTo>
                      <a:pt x="82" y="97"/>
                    </a:lnTo>
                    <a:lnTo>
                      <a:pt x="90" y="82"/>
                    </a:lnTo>
                    <a:lnTo>
                      <a:pt x="100" y="72"/>
                    </a:lnTo>
                    <a:lnTo>
                      <a:pt x="117" y="63"/>
                    </a:lnTo>
                    <a:lnTo>
                      <a:pt x="139" y="60"/>
                    </a:lnTo>
                    <a:lnTo>
                      <a:pt x="153" y="61"/>
                    </a:lnTo>
                    <a:lnTo>
                      <a:pt x="172" y="68"/>
                    </a:lnTo>
                    <a:lnTo>
                      <a:pt x="187" y="82"/>
                    </a:lnTo>
                    <a:lnTo>
                      <a:pt x="189" y="86"/>
                    </a:lnTo>
                    <a:lnTo>
                      <a:pt x="197" y="102"/>
                    </a:lnTo>
                    <a:lnTo>
                      <a:pt x="202" y="122"/>
                    </a:lnTo>
                    <a:lnTo>
                      <a:pt x="203" y="145"/>
                    </a:lnTo>
                    <a:lnTo>
                      <a:pt x="203" y="152"/>
                    </a:lnTo>
                    <a:lnTo>
                      <a:pt x="201" y="174"/>
                    </a:lnTo>
                    <a:lnTo>
                      <a:pt x="195" y="193"/>
                    </a:lnTo>
                    <a:lnTo>
                      <a:pt x="197" y="281"/>
                    </a:lnTo>
                    <a:lnTo>
                      <a:pt x="215" y="272"/>
                    </a:lnTo>
                    <a:lnTo>
                      <a:pt x="230" y="261"/>
                    </a:lnTo>
                    <a:lnTo>
                      <a:pt x="244" y="248"/>
                    </a:lnTo>
                    <a:lnTo>
                      <a:pt x="249" y="241"/>
                    </a:lnTo>
                    <a:lnTo>
                      <a:pt x="259" y="224"/>
                    </a:lnTo>
                    <a:lnTo>
                      <a:pt x="267" y="206"/>
                    </a:lnTo>
                    <a:lnTo>
                      <a:pt x="273" y="187"/>
                    </a:lnTo>
                    <a:lnTo>
                      <a:pt x="277" y="167"/>
                    </a:lnTo>
                    <a:lnTo>
                      <a:pt x="278" y="145"/>
                    </a:lnTo>
                    <a:lnTo>
                      <a:pt x="278" y="136"/>
                    </a:lnTo>
                    <a:lnTo>
                      <a:pt x="276" y="116"/>
                    </a:lnTo>
                    <a:lnTo>
                      <a:pt x="271" y="96"/>
                    </a:lnTo>
                    <a:lnTo>
                      <a:pt x="264" y="77"/>
                    </a:lnTo>
                    <a:lnTo>
                      <a:pt x="255" y="59"/>
                    </a:lnTo>
                    <a:lnTo>
                      <a:pt x="244" y="43"/>
                    </a:lnTo>
                    <a:lnTo>
                      <a:pt x="235" y="33"/>
                    </a:lnTo>
                    <a:lnTo>
                      <a:pt x="220" y="21"/>
                    </a:lnTo>
                    <a:lnTo>
                      <a:pt x="203" y="12"/>
                    </a:lnTo>
                    <a:lnTo>
                      <a:pt x="184" y="5"/>
                    </a:lnTo>
                    <a:lnTo>
                      <a:pt x="162" y="1"/>
                    </a:lnTo>
                    <a:lnTo>
                      <a:pt x="139" y="0"/>
                    </a:lnTo>
                    <a:lnTo>
                      <a:pt x="123" y="0"/>
                    </a:lnTo>
                    <a:lnTo>
                      <a:pt x="101" y="3"/>
                    </a:lnTo>
                    <a:lnTo>
                      <a:pt x="81" y="9"/>
                    </a:lnTo>
                    <a:lnTo>
                      <a:pt x="63" y="18"/>
                    </a:lnTo>
                    <a:lnTo>
                      <a:pt x="47" y="29"/>
                    </a:lnTo>
                    <a:lnTo>
                      <a:pt x="34" y="43"/>
                    </a:lnTo>
                    <a:lnTo>
                      <a:pt x="29" y="49"/>
                    </a:lnTo>
                    <a:lnTo>
                      <a:pt x="18" y="66"/>
                    </a:lnTo>
                    <a:lnTo>
                      <a:pt x="10" y="84"/>
                    </a:lnTo>
                    <a:lnTo>
                      <a:pt x="4" y="103"/>
                    </a:lnTo>
                    <a:lnTo>
                      <a:pt x="1" y="124"/>
                    </a:lnTo>
                    <a:lnTo>
                      <a:pt x="0" y="145"/>
                    </a:lnTo>
                    <a:lnTo>
                      <a:pt x="0" y="154"/>
                    </a:lnTo>
                    <a:lnTo>
                      <a:pt x="2" y="175"/>
                    </a:lnTo>
                    <a:lnTo>
                      <a:pt x="6" y="195"/>
                    </a:lnTo>
                    <a:lnTo>
                      <a:pt x="13" y="214"/>
                    </a:lnTo>
                    <a:lnTo>
                      <a:pt x="22" y="231"/>
                    </a:lnTo>
                    <a:lnTo>
                      <a:pt x="34" y="248"/>
                    </a:lnTo>
                    <a:lnTo>
                      <a:pt x="42" y="257"/>
                    </a:lnTo>
                    <a:lnTo>
                      <a:pt x="57" y="269"/>
                    </a:lnTo>
                    <a:lnTo>
                      <a:pt x="74" y="278"/>
                    </a:lnTo>
                    <a:lnTo>
                      <a:pt x="94" y="285"/>
                    </a:lnTo>
                    <a:lnTo>
                      <a:pt x="115" y="289"/>
                    </a:lnTo>
                    <a:lnTo>
                      <a:pt x="139" y="290"/>
                    </a:lnTo>
                    <a:lnTo>
                      <a:pt x="160" y="227"/>
                    </a:lnTo>
                    <a:lnTo>
                      <a:pt x="139" y="230"/>
                    </a:lnTo>
                    <a:lnTo>
                      <a:pt x="124" y="229"/>
                    </a:lnTo>
                    <a:lnTo>
                      <a:pt x="105" y="222"/>
                    </a:lnTo>
                    <a:lnTo>
                      <a:pt x="90" y="208"/>
                    </a:lnTo>
                    <a:lnTo>
                      <a:pt x="88" y="204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</p:grpSp>
        <p:sp>
          <p:nvSpPr>
            <p:cNvPr id="31" name="Freeform 49"/>
            <p:cNvSpPr>
              <a:spLocks/>
            </p:cNvSpPr>
            <p:nvPr/>
          </p:nvSpPr>
          <p:spPr bwMode="auto">
            <a:xfrm>
              <a:off x="7859" y="1363"/>
              <a:ext cx="0" cy="369"/>
            </a:xfrm>
            <a:custGeom>
              <a:avLst/>
              <a:gdLst>
                <a:gd name="T0" fmla="*/ 0 h 369"/>
                <a:gd name="T1" fmla="*/ 368 h 369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369">
                  <a:moveTo>
                    <a:pt x="0" y="0"/>
                  </a:moveTo>
                  <a:lnTo>
                    <a:pt x="0" y="368"/>
                  </a:lnTo>
                </a:path>
              </a:pathLst>
            </a:custGeom>
            <a:noFill/>
            <a:ln w="46544">
              <a:solidFill>
                <a:srgbClr val="96989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sp>
          <p:nvSpPr>
            <p:cNvPr id="32" name="Freeform 50"/>
            <p:cNvSpPr>
              <a:spLocks/>
            </p:cNvSpPr>
            <p:nvPr/>
          </p:nvSpPr>
          <p:spPr bwMode="auto">
            <a:xfrm>
              <a:off x="8001" y="1459"/>
              <a:ext cx="0" cy="273"/>
            </a:xfrm>
            <a:custGeom>
              <a:avLst/>
              <a:gdLst>
                <a:gd name="T0" fmla="*/ 0 h 273"/>
                <a:gd name="T1" fmla="*/ 272 h 273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73">
                  <a:moveTo>
                    <a:pt x="0" y="0"/>
                  </a:moveTo>
                  <a:lnTo>
                    <a:pt x="0" y="272"/>
                  </a:lnTo>
                </a:path>
              </a:pathLst>
            </a:custGeom>
            <a:noFill/>
            <a:ln w="47156">
              <a:solidFill>
                <a:srgbClr val="96989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sp>
          <p:nvSpPr>
            <p:cNvPr id="33" name="Freeform 51"/>
            <p:cNvSpPr>
              <a:spLocks/>
            </p:cNvSpPr>
            <p:nvPr/>
          </p:nvSpPr>
          <p:spPr bwMode="auto">
            <a:xfrm>
              <a:off x="8079" y="1386"/>
              <a:ext cx="152" cy="349"/>
            </a:xfrm>
            <a:custGeom>
              <a:avLst/>
              <a:gdLst>
                <a:gd name="T0" fmla="*/ 108 w 152"/>
                <a:gd name="T1" fmla="*/ 76 h 349"/>
                <a:gd name="T2" fmla="*/ 108 w 152"/>
                <a:gd name="T3" fmla="*/ 0 h 349"/>
                <a:gd name="T4" fmla="*/ 38 w 152"/>
                <a:gd name="T5" fmla="*/ 0 h 349"/>
                <a:gd name="T6" fmla="*/ 38 w 152"/>
                <a:gd name="T7" fmla="*/ 76 h 349"/>
                <a:gd name="T8" fmla="*/ 0 w 152"/>
                <a:gd name="T9" fmla="*/ 76 h 349"/>
                <a:gd name="T10" fmla="*/ 0 w 152"/>
                <a:gd name="T11" fmla="*/ 126 h 349"/>
                <a:gd name="T12" fmla="*/ 38 w 152"/>
                <a:gd name="T13" fmla="*/ 126 h 349"/>
                <a:gd name="T14" fmla="*/ 38 w 152"/>
                <a:gd name="T15" fmla="*/ 311 h 349"/>
                <a:gd name="T16" fmla="*/ 42 w 152"/>
                <a:gd name="T17" fmla="*/ 324 h 349"/>
                <a:gd name="T18" fmla="*/ 50 w 152"/>
                <a:gd name="T19" fmla="*/ 332 h 349"/>
                <a:gd name="T20" fmla="*/ 56 w 152"/>
                <a:gd name="T21" fmla="*/ 338 h 349"/>
                <a:gd name="T22" fmla="*/ 72 w 152"/>
                <a:gd name="T23" fmla="*/ 345 h 349"/>
                <a:gd name="T24" fmla="*/ 93 w 152"/>
                <a:gd name="T25" fmla="*/ 349 h 349"/>
                <a:gd name="T26" fmla="*/ 119 w 152"/>
                <a:gd name="T27" fmla="*/ 349 h 349"/>
                <a:gd name="T28" fmla="*/ 152 w 152"/>
                <a:gd name="T29" fmla="*/ 348 h 349"/>
                <a:gd name="T30" fmla="*/ 152 w 152"/>
                <a:gd name="T31" fmla="*/ 295 h 349"/>
                <a:gd name="T32" fmla="*/ 148 w 152"/>
                <a:gd name="T33" fmla="*/ 295 h 349"/>
                <a:gd name="T34" fmla="*/ 138 w 152"/>
                <a:gd name="T35" fmla="*/ 295 h 349"/>
                <a:gd name="T36" fmla="*/ 124 w 152"/>
                <a:gd name="T37" fmla="*/ 295 h 349"/>
                <a:gd name="T38" fmla="*/ 115 w 152"/>
                <a:gd name="T39" fmla="*/ 294 h 349"/>
                <a:gd name="T40" fmla="*/ 109 w 152"/>
                <a:gd name="T41" fmla="*/ 288 h 349"/>
                <a:gd name="T42" fmla="*/ 108 w 152"/>
                <a:gd name="T43" fmla="*/ 281 h 349"/>
                <a:gd name="T44" fmla="*/ 108 w 152"/>
                <a:gd name="T45" fmla="*/ 126 h 349"/>
                <a:gd name="T46" fmla="*/ 152 w 152"/>
                <a:gd name="T47" fmla="*/ 126 h 349"/>
                <a:gd name="T48" fmla="*/ 152 w 152"/>
                <a:gd name="T49" fmla="*/ 76 h 349"/>
                <a:gd name="T50" fmla="*/ 108 w 152"/>
                <a:gd name="T51" fmla="*/ 76 h 34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2" h="349">
                  <a:moveTo>
                    <a:pt x="108" y="76"/>
                  </a:moveTo>
                  <a:lnTo>
                    <a:pt x="108" y="0"/>
                  </a:lnTo>
                  <a:lnTo>
                    <a:pt x="38" y="0"/>
                  </a:lnTo>
                  <a:lnTo>
                    <a:pt x="38" y="76"/>
                  </a:lnTo>
                  <a:lnTo>
                    <a:pt x="0" y="76"/>
                  </a:lnTo>
                  <a:lnTo>
                    <a:pt x="0" y="126"/>
                  </a:lnTo>
                  <a:lnTo>
                    <a:pt x="38" y="126"/>
                  </a:lnTo>
                  <a:lnTo>
                    <a:pt x="38" y="311"/>
                  </a:lnTo>
                  <a:lnTo>
                    <a:pt x="42" y="324"/>
                  </a:lnTo>
                  <a:lnTo>
                    <a:pt x="50" y="332"/>
                  </a:lnTo>
                  <a:lnTo>
                    <a:pt x="56" y="338"/>
                  </a:lnTo>
                  <a:lnTo>
                    <a:pt x="72" y="345"/>
                  </a:lnTo>
                  <a:lnTo>
                    <a:pt x="93" y="349"/>
                  </a:lnTo>
                  <a:lnTo>
                    <a:pt x="119" y="349"/>
                  </a:lnTo>
                  <a:lnTo>
                    <a:pt x="152" y="348"/>
                  </a:lnTo>
                  <a:lnTo>
                    <a:pt x="152" y="295"/>
                  </a:lnTo>
                  <a:lnTo>
                    <a:pt x="148" y="295"/>
                  </a:lnTo>
                  <a:lnTo>
                    <a:pt x="138" y="295"/>
                  </a:lnTo>
                  <a:lnTo>
                    <a:pt x="124" y="295"/>
                  </a:lnTo>
                  <a:lnTo>
                    <a:pt x="115" y="294"/>
                  </a:lnTo>
                  <a:lnTo>
                    <a:pt x="109" y="288"/>
                  </a:lnTo>
                  <a:lnTo>
                    <a:pt x="108" y="281"/>
                  </a:lnTo>
                  <a:lnTo>
                    <a:pt x="108" y="126"/>
                  </a:lnTo>
                  <a:lnTo>
                    <a:pt x="152" y="126"/>
                  </a:lnTo>
                  <a:lnTo>
                    <a:pt x="152" y="76"/>
                  </a:lnTo>
                  <a:lnTo>
                    <a:pt x="108" y="76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sp>
          <p:nvSpPr>
            <p:cNvPr id="34" name="Freeform 52"/>
            <p:cNvSpPr>
              <a:spLocks/>
            </p:cNvSpPr>
            <p:nvPr/>
          </p:nvSpPr>
          <p:spPr bwMode="auto">
            <a:xfrm>
              <a:off x="8314" y="1459"/>
              <a:ext cx="0" cy="273"/>
            </a:xfrm>
            <a:custGeom>
              <a:avLst/>
              <a:gdLst>
                <a:gd name="T0" fmla="*/ 0 h 273"/>
                <a:gd name="T1" fmla="*/ 272 h 273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73">
                  <a:moveTo>
                    <a:pt x="0" y="0"/>
                  </a:moveTo>
                  <a:lnTo>
                    <a:pt x="0" y="272"/>
                  </a:lnTo>
                </a:path>
              </a:pathLst>
            </a:custGeom>
            <a:noFill/>
            <a:ln w="47156">
              <a:solidFill>
                <a:srgbClr val="96989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sp>
          <p:nvSpPr>
            <p:cNvPr id="35" name="Freeform 53"/>
            <p:cNvSpPr>
              <a:spLocks/>
            </p:cNvSpPr>
            <p:nvPr/>
          </p:nvSpPr>
          <p:spPr bwMode="auto">
            <a:xfrm>
              <a:off x="8419" y="1364"/>
              <a:ext cx="252" cy="368"/>
            </a:xfrm>
            <a:custGeom>
              <a:avLst/>
              <a:gdLst>
                <a:gd name="T0" fmla="*/ 0 w 252"/>
                <a:gd name="T1" fmla="*/ 0 h 368"/>
                <a:gd name="T2" fmla="*/ 0 w 252"/>
                <a:gd name="T3" fmla="*/ 367 h 368"/>
                <a:gd name="T4" fmla="*/ 70 w 252"/>
                <a:gd name="T5" fmla="*/ 367 h 368"/>
                <a:gd name="T6" fmla="*/ 70 w 252"/>
                <a:gd name="T7" fmla="*/ 281 h 368"/>
                <a:gd name="T8" fmla="*/ 99 w 252"/>
                <a:gd name="T9" fmla="*/ 250 h 368"/>
                <a:gd name="T10" fmla="*/ 165 w 252"/>
                <a:gd name="T11" fmla="*/ 367 h 368"/>
                <a:gd name="T12" fmla="*/ 252 w 252"/>
                <a:gd name="T13" fmla="*/ 367 h 368"/>
                <a:gd name="T14" fmla="*/ 150 w 252"/>
                <a:gd name="T15" fmla="*/ 197 h 368"/>
                <a:gd name="T16" fmla="*/ 248 w 252"/>
                <a:gd name="T17" fmla="*/ 96 h 368"/>
                <a:gd name="T18" fmla="*/ 159 w 252"/>
                <a:gd name="T19" fmla="*/ 96 h 368"/>
                <a:gd name="T20" fmla="*/ 70 w 252"/>
                <a:gd name="T21" fmla="*/ 198 h 368"/>
                <a:gd name="T22" fmla="*/ 70 w 252"/>
                <a:gd name="T23" fmla="*/ 0 h 368"/>
                <a:gd name="T24" fmla="*/ 0 w 252"/>
                <a:gd name="T25" fmla="*/ 0 h 3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2" h="368">
                  <a:moveTo>
                    <a:pt x="0" y="0"/>
                  </a:moveTo>
                  <a:lnTo>
                    <a:pt x="0" y="367"/>
                  </a:lnTo>
                  <a:lnTo>
                    <a:pt x="70" y="367"/>
                  </a:lnTo>
                  <a:lnTo>
                    <a:pt x="70" y="281"/>
                  </a:lnTo>
                  <a:lnTo>
                    <a:pt x="99" y="250"/>
                  </a:lnTo>
                  <a:lnTo>
                    <a:pt x="165" y="367"/>
                  </a:lnTo>
                  <a:lnTo>
                    <a:pt x="252" y="367"/>
                  </a:lnTo>
                  <a:lnTo>
                    <a:pt x="150" y="197"/>
                  </a:lnTo>
                  <a:lnTo>
                    <a:pt x="248" y="96"/>
                  </a:lnTo>
                  <a:lnTo>
                    <a:pt x="159" y="96"/>
                  </a:lnTo>
                  <a:lnTo>
                    <a:pt x="70" y="198"/>
                  </a:lnTo>
                  <a:lnTo>
                    <a:pt x="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sp>
          <p:nvSpPr>
            <p:cNvPr id="36" name="Freeform 54"/>
            <p:cNvSpPr>
              <a:spLocks/>
            </p:cNvSpPr>
            <p:nvPr/>
          </p:nvSpPr>
          <p:spPr bwMode="auto">
            <a:xfrm>
              <a:off x="8676" y="1459"/>
              <a:ext cx="271" cy="383"/>
            </a:xfrm>
            <a:custGeom>
              <a:avLst/>
              <a:gdLst>
                <a:gd name="T0" fmla="*/ 100 w 271"/>
                <a:gd name="T1" fmla="*/ 284 h 383"/>
                <a:gd name="T2" fmla="*/ 100 w 271"/>
                <a:gd name="T3" fmla="*/ 286 h 383"/>
                <a:gd name="T4" fmla="*/ 99 w 271"/>
                <a:gd name="T5" fmla="*/ 292 h 383"/>
                <a:gd name="T6" fmla="*/ 95 w 271"/>
                <a:gd name="T7" fmla="*/ 301 h 383"/>
                <a:gd name="T8" fmla="*/ 91 w 271"/>
                <a:gd name="T9" fmla="*/ 310 h 383"/>
                <a:gd name="T10" fmla="*/ 88 w 271"/>
                <a:gd name="T11" fmla="*/ 316 h 383"/>
                <a:gd name="T12" fmla="*/ 83 w 271"/>
                <a:gd name="T13" fmla="*/ 318 h 383"/>
                <a:gd name="T14" fmla="*/ 79 w 271"/>
                <a:gd name="T15" fmla="*/ 321 h 383"/>
                <a:gd name="T16" fmla="*/ 74 w 271"/>
                <a:gd name="T17" fmla="*/ 323 h 383"/>
                <a:gd name="T18" fmla="*/ 67 w 271"/>
                <a:gd name="T19" fmla="*/ 324 h 383"/>
                <a:gd name="T20" fmla="*/ 61 w 271"/>
                <a:gd name="T21" fmla="*/ 325 h 383"/>
                <a:gd name="T22" fmla="*/ 54 w 271"/>
                <a:gd name="T23" fmla="*/ 325 h 383"/>
                <a:gd name="T24" fmla="*/ 47 w 271"/>
                <a:gd name="T25" fmla="*/ 325 h 383"/>
                <a:gd name="T26" fmla="*/ 38 w 271"/>
                <a:gd name="T27" fmla="*/ 324 h 383"/>
                <a:gd name="T28" fmla="*/ 38 w 271"/>
                <a:gd name="T29" fmla="*/ 381 h 383"/>
                <a:gd name="T30" fmla="*/ 46 w 271"/>
                <a:gd name="T31" fmla="*/ 382 h 383"/>
                <a:gd name="T32" fmla="*/ 52 w 271"/>
                <a:gd name="T33" fmla="*/ 382 h 383"/>
                <a:gd name="T34" fmla="*/ 65 w 271"/>
                <a:gd name="T35" fmla="*/ 382 h 383"/>
                <a:gd name="T36" fmla="*/ 79 w 271"/>
                <a:gd name="T37" fmla="*/ 382 h 383"/>
                <a:gd name="T38" fmla="*/ 103 w 271"/>
                <a:gd name="T39" fmla="*/ 380 h 383"/>
                <a:gd name="T40" fmla="*/ 121 w 271"/>
                <a:gd name="T41" fmla="*/ 373 h 383"/>
                <a:gd name="T42" fmla="*/ 134 w 271"/>
                <a:gd name="T43" fmla="*/ 364 h 383"/>
                <a:gd name="T44" fmla="*/ 136 w 271"/>
                <a:gd name="T45" fmla="*/ 362 h 383"/>
                <a:gd name="T46" fmla="*/ 142 w 271"/>
                <a:gd name="T47" fmla="*/ 351 h 383"/>
                <a:gd name="T48" fmla="*/ 150 w 271"/>
                <a:gd name="T49" fmla="*/ 337 h 383"/>
                <a:gd name="T50" fmla="*/ 158 w 271"/>
                <a:gd name="T51" fmla="*/ 318 h 383"/>
                <a:gd name="T52" fmla="*/ 167 w 271"/>
                <a:gd name="T53" fmla="*/ 295 h 383"/>
                <a:gd name="T54" fmla="*/ 177 w 271"/>
                <a:gd name="T55" fmla="*/ 268 h 383"/>
                <a:gd name="T56" fmla="*/ 270 w 271"/>
                <a:gd name="T57" fmla="*/ 0 h 383"/>
                <a:gd name="T58" fmla="*/ 195 w 271"/>
                <a:gd name="T59" fmla="*/ 0 h 383"/>
                <a:gd name="T60" fmla="*/ 138 w 271"/>
                <a:gd name="T61" fmla="*/ 201 h 383"/>
                <a:gd name="T62" fmla="*/ 79 w 271"/>
                <a:gd name="T63" fmla="*/ 0 h 383"/>
                <a:gd name="T64" fmla="*/ 0 w 271"/>
                <a:gd name="T65" fmla="*/ 0 h 383"/>
                <a:gd name="T66" fmla="*/ 100 w 271"/>
                <a:gd name="T67" fmla="*/ 284 h 38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71" h="383">
                  <a:moveTo>
                    <a:pt x="100" y="284"/>
                  </a:moveTo>
                  <a:lnTo>
                    <a:pt x="100" y="286"/>
                  </a:lnTo>
                  <a:lnTo>
                    <a:pt x="99" y="292"/>
                  </a:lnTo>
                  <a:lnTo>
                    <a:pt x="95" y="301"/>
                  </a:lnTo>
                  <a:lnTo>
                    <a:pt x="91" y="310"/>
                  </a:lnTo>
                  <a:lnTo>
                    <a:pt x="88" y="316"/>
                  </a:lnTo>
                  <a:lnTo>
                    <a:pt x="83" y="318"/>
                  </a:lnTo>
                  <a:lnTo>
                    <a:pt x="79" y="321"/>
                  </a:lnTo>
                  <a:lnTo>
                    <a:pt x="74" y="323"/>
                  </a:lnTo>
                  <a:lnTo>
                    <a:pt x="67" y="324"/>
                  </a:lnTo>
                  <a:lnTo>
                    <a:pt x="61" y="325"/>
                  </a:lnTo>
                  <a:lnTo>
                    <a:pt x="54" y="325"/>
                  </a:lnTo>
                  <a:lnTo>
                    <a:pt x="47" y="325"/>
                  </a:lnTo>
                  <a:lnTo>
                    <a:pt x="38" y="324"/>
                  </a:lnTo>
                  <a:lnTo>
                    <a:pt x="38" y="381"/>
                  </a:lnTo>
                  <a:lnTo>
                    <a:pt x="46" y="382"/>
                  </a:lnTo>
                  <a:lnTo>
                    <a:pt x="52" y="382"/>
                  </a:lnTo>
                  <a:lnTo>
                    <a:pt x="65" y="382"/>
                  </a:lnTo>
                  <a:lnTo>
                    <a:pt x="79" y="382"/>
                  </a:lnTo>
                  <a:lnTo>
                    <a:pt x="103" y="380"/>
                  </a:lnTo>
                  <a:lnTo>
                    <a:pt x="121" y="373"/>
                  </a:lnTo>
                  <a:lnTo>
                    <a:pt x="134" y="364"/>
                  </a:lnTo>
                  <a:lnTo>
                    <a:pt x="136" y="362"/>
                  </a:lnTo>
                  <a:lnTo>
                    <a:pt x="142" y="351"/>
                  </a:lnTo>
                  <a:lnTo>
                    <a:pt x="150" y="337"/>
                  </a:lnTo>
                  <a:lnTo>
                    <a:pt x="158" y="318"/>
                  </a:lnTo>
                  <a:lnTo>
                    <a:pt x="167" y="295"/>
                  </a:lnTo>
                  <a:lnTo>
                    <a:pt x="177" y="268"/>
                  </a:lnTo>
                  <a:lnTo>
                    <a:pt x="270" y="0"/>
                  </a:lnTo>
                  <a:lnTo>
                    <a:pt x="195" y="0"/>
                  </a:lnTo>
                  <a:lnTo>
                    <a:pt x="138" y="201"/>
                  </a:lnTo>
                  <a:lnTo>
                    <a:pt x="79" y="0"/>
                  </a:lnTo>
                  <a:lnTo>
                    <a:pt x="0" y="0"/>
                  </a:lnTo>
                  <a:lnTo>
                    <a:pt x="100" y="284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/>
            </a:p>
          </p:txBody>
        </p:sp>
        <p:grpSp>
          <p:nvGrpSpPr>
            <p:cNvPr id="37" name="Group 55"/>
            <p:cNvGrpSpPr>
              <a:grpSpLocks/>
            </p:cNvGrpSpPr>
            <p:nvPr/>
          </p:nvGrpSpPr>
          <p:grpSpPr bwMode="auto">
            <a:xfrm>
              <a:off x="2972" y="2049"/>
              <a:ext cx="4354" cy="191"/>
              <a:chOff x="2972" y="2049"/>
              <a:chExt cx="4354" cy="191"/>
            </a:xfrm>
          </p:grpSpPr>
          <p:sp>
            <p:nvSpPr>
              <p:cNvPr id="38" name="Freeform 56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2637 w 4354"/>
                  <a:gd name="T1" fmla="*/ 42 h 191"/>
                  <a:gd name="T2" fmla="*/ 2620 w 4354"/>
                  <a:gd name="T3" fmla="*/ 42 h 191"/>
                  <a:gd name="T4" fmla="*/ 2598 w 4354"/>
                  <a:gd name="T5" fmla="*/ 124 h 191"/>
                  <a:gd name="T6" fmla="*/ 2578 w 4354"/>
                  <a:gd name="T7" fmla="*/ 42 h 191"/>
                  <a:gd name="T8" fmla="*/ 2558 w 4354"/>
                  <a:gd name="T9" fmla="*/ 42 h 191"/>
                  <a:gd name="T10" fmla="*/ 2538 w 4354"/>
                  <a:gd name="T11" fmla="*/ 124 h 191"/>
                  <a:gd name="T12" fmla="*/ 2518 w 4354"/>
                  <a:gd name="T13" fmla="*/ 42 h 191"/>
                  <a:gd name="T14" fmla="*/ 2498 w 4354"/>
                  <a:gd name="T15" fmla="*/ 42 h 191"/>
                  <a:gd name="T16" fmla="*/ 2529 w 4354"/>
                  <a:gd name="T17" fmla="*/ 147 h 191"/>
                  <a:gd name="T18" fmla="*/ 2547 w 4354"/>
                  <a:gd name="T19" fmla="*/ 147 h 191"/>
                  <a:gd name="T20" fmla="*/ 2567 w 4354"/>
                  <a:gd name="T21" fmla="*/ 66 h 191"/>
                  <a:gd name="T22" fmla="*/ 2589 w 4354"/>
                  <a:gd name="T23" fmla="*/ 147 h 191"/>
                  <a:gd name="T24" fmla="*/ 2607 w 4354"/>
                  <a:gd name="T25" fmla="*/ 147 h 191"/>
                  <a:gd name="T26" fmla="*/ 2637 w 4354"/>
                  <a:gd name="T27" fmla="*/ 42 h 1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354" h="191">
                    <a:moveTo>
                      <a:pt x="2637" y="42"/>
                    </a:moveTo>
                    <a:lnTo>
                      <a:pt x="2620" y="42"/>
                    </a:lnTo>
                    <a:lnTo>
                      <a:pt x="2598" y="124"/>
                    </a:lnTo>
                    <a:lnTo>
                      <a:pt x="2578" y="42"/>
                    </a:lnTo>
                    <a:lnTo>
                      <a:pt x="2558" y="42"/>
                    </a:lnTo>
                    <a:lnTo>
                      <a:pt x="2538" y="124"/>
                    </a:lnTo>
                    <a:lnTo>
                      <a:pt x="2518" y="42"/>
                    </a:lnTo>
                    <a:lnTo>
                      <a:pt x="2498" y="42"/>
                    </a:lnTo>
                    <a:lnTo>
                      <a:pt x="2529" y="147"/>
                    </a:lnTo>
                    <a:lnTo>
                      <a:pt x="2547" y="147"/>
                    </a:lnTo>
                    <a:lnTo>
                      <a:pt x="2567" y="66"/>
                    </a:lnTo>
                    <a:lnTo>
                      <a:pt x="2589" y="147"/>
                    </a:lnTo>
                    <a:lnTo>
                      <a:pt x="2607" y="147"/>
                    </a:lnTo>
                    <a:lnTo>
                      <a:pt x="2637" y="42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39" name="Freeform 57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2782 w 4354"/>
                  <a:gd name="T1" fmla="*/ 42 h 191"/>
                  <a:gd name="T2" fmla="*/ 2764 w 4354"/>
                  <a:gd name="T3" fmla="*/ 42 h 191"/>
                  <a:gd name="T4" fmla="*/ 2743 w 4354"/>
                  <a:gd name="T5" fmla="*/ 124 h 191"/>
                  <a:gd name="T6" fmla="*/ 2722 w 4354"/>
                  <a:gd name="T7" fmla="*/ 42 h 191"/>
                  <a:gd name="T8" fmla="*/ 2703 w 4354"/>
                  <a:gd name="T9" fmla="*/ 42 h 191"/>
                  <a:gd name="T10" fmla="*/ 2682 w 4354"/>
                  <a:gd name="T11" fmla="*/ 124 h 191"/>
                  <a:gd name="T12" fmla="*/ 2662 w 4354"/>
                  <a:gd name="T13" fmla="*/ 42 h 191"/>
                  <a:gd name="T14" fmla="*/ 2643 w 4354"/>
                  <a:gd name="T15" fmla="*/ 42 h 191"/>
                  <a:gd name="T16" fmla="*/ 2673 w 4354"/>
                  <a:gd name="T17" fmla="*/ 147 h 191"/>
                  <a:gd name="T18" fmla="*/ 2691 w 4354"/>
                  <a:gd name="T19" fmla="*/ 147 h 191"/>
                  <a:gd name="T20" fmla="*/ 2712 w 4354"/>
                  <a:gd name="T21" fmla="*/ 66 h 191"/>
                  <a:gd name="T22" fmla="*/ 2733 w 4354"/>
                  <a:gd name="T23" fmla="*/ 147 h 191"/>
                  <a:gd name="T24" fmla="*/ 2751 w 4354"/>
                  <a:gd name="T25" fmla="*/ 147 h 191"/>
                  <a:gd name="T26" fmla="*/ 2782 w 4354"/>
                  <a:gd name="T27" fmla="*/ 42 h 1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354" h="191">
                    <a:moveTo>
                      <a:pt x="2782" y="42"/>
                    </a:moveTo>
                    <a:lnTo>
                      <a:pt x="2764" y="42"/>
                    </a:lnTo>
                    <a:lnTo>
                      <a:pt x="2743" y="124"/>
                    </a:lnTo>
                    <a:lnTo>
                      <a:pt x="2722" y="42"/>
                    </a:lnTo>
                    <a:lnTo>
                      <a:pt x="2703" y="42"/>
                    </a:lnTo>
                    <a:lnTo>
                      <a:pt x="2682" y="124"/>
                    </a:lnTo>
                    <a:lnTo>
                      <a:pt x="2662" y="42"/>
                    </a:lnTo>
                    <a:lnTo>
                      <a:pt x="2643" y="42"/>
                    </a:lnTo>
                    <a:lnTo>
                      <a:pt x="2673" y="147"/>
                    </a:lnTo>
                    <a:lnTo>
                      <a:pt x="2691" y="147"/>
                    </a:lnTo>
                    <a:lnTo>
                      <a:pt x="2712" y="66"/>
                    </a:lnTo>
                    <a:lnTo>
                      <a:pt x="2733" y="147"/>
                    </a:lnTo>
                    <a:lnTo>
                      <a:pt x="2751" y="147"/>
                    </a:lnTo>
                    <a:lnTo>
                      <a:pt x="2782" y="42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40" name="Freeform 58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2863 w 4354"/>
                  <a:gd name="T1" fmla="*/ 1 h 191"/>
                  <a:gd name="T2" fmla="*/ 2855 w 4354"/>
                  <a:gd name="T3" fmla="*/ 4 h 191"/>
                  <a:gd name="T4" fmla="*/ 2851 w 4354"/>
                  <a:gd name="T5" fmla="*/ 10 h 191"/>
                  <a:gd name="T6" fmla="*/ 2849 w 4354"/>
                  <a:gd name="T7" fmla="*/ 13 h 191"/>
                  <a:gd name="T8" fmla="*/ 2848 w 4354"/>
                  <a:gd name="T9" fmla="*/ 19 h 191"/>
                  <a:gd name="T10" fmla="*/ 2847 w 4354"/>
                  <a:gd name="T11" fmla="*/ 26 h 191"/>
                  <a:gd name="T12" fmla="*/ 2847 w 4354"/>
                  <a:gd name="T13" fmla="*/ 42 h 191"/>
                  <a:gd name="T14" fmla="*/ 2833 w 4354"/>
                  <a:gd name="T15" fmla="*/ 42 h 191"/>
                  <a:gd name="T16" fmla="*/ 2833 w 4354"/>
                  <a:gd name="T17" fmla="*/ 56 h 191"/>
                  <a:gd name="T18" fmla="*/ 2847 w 4354"/>
                  <a:gd name="T19" fmla="*/ 56 h 191"/>
                  <a:gd name="T20" fmla="*/ 2847 w 4354"/>
                  <a:gd name="T21" fmla="*/ 147 h 191"/>
                  <a:gd name="T22" fmla="*/ 2865 w 4354"/>
                  <a:gd name="T23" fmla="*/ 147 h 191"/>
                  <a:gd name="T24" fmla="*/ 2865 w 4354"/>
                  <a:gd name="T25" fmla="*/ 56 h 191"/>
                  <a:gd name="T26" fmla="*/ 2882 w 4354"/>
                  <a:gd name="T27" fmla="*/ 56 h 191"/>
                  <a:gd name="T28" fmla="*/ 2882 w 4354"/>
                  <a:gd name="T29" fmla="*/ 42 h 191"/>
                  <a:gd name="T30" fmla="*/ 2865 w 4354"/>
                  <a:gd name="T31" fmla="*/ 42 h 191"/>
                  <a:gd name="T32" fmla="*/ 2865 w 4354"/>
                  <a:gd name="T33" fmla="*/ 31 h 191"/>
                  <a:gd name="T34" fmla="*/ 2865 w 4354"/>
                  <a:gd name="T35" fmla="*/ 24 h 191"/>
                  <a:gd name="T36" fmla="*/ 2867 w 4354"/>
                  <a:gd name="T37" fmla="*/ 19 h 191"/>
                  <a:gd name="T38" fmla="*/ 2871 w 4354"/>
                  <a:gd name="T39" fmla="*/ 17 h 191"/>
                  <a:gd name="T40" fmla="*/ 2882 w 4354"/>
                  <a:gd name="T41" fmla="*/ 17 h 191"/>
                  <a:gd name="T42" fmla="*/ 2882 w 4354"/>
                  <a:gd name="T43" fmla="*/ 1 h 191"/>
                  <a:gd name="T44" fmla="*/ 2878 w 4354"/>
                  <a:gd name="T45" fmla="*/ 1 h 191"/>
                  <a:gd name="T46" fmla="*/ 2863 w 4354"/>
                  <a:gd name="T47" fmla="*/ 1 h 19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354" h="191">
                    <a:moveTo>
                      <a:pt x="2863" y="1"/>
                    </a:moveTo>
                    <a:lnTo>
                      <a:pt x="2855" y="4"/>
                    </a:lnTo>
                    <a:lnTo>
                      <a:pt x="2851" y="10"/>
                    </a:lnTo>
                    <a:lnTo>
                      <a:pt x="2849" y="13"/>
                    </a:lnTo>
                    <a:lnTo>
                      <a:pt x="2848" y="19"/>
                    </a:lnTo>
                    <a:lnTo>
                      <a:pt x="2847" y="26"/>
                    </a:lnTo>
                    <a:lnTo>
                      <a:pt x="2847" y="42"/>
                    </a:lnTo>
                    <a:lnTo>
                      <a:pt x="2833" y="42"/>
                    </a:lnTo>
                    <a:lnTo>
                      <a:pt x="2833" y="56"/>
                    </a:lnTo>
                    <a:lnTo>
                      <a:pt x="2847" y="56"/>
                    </a:lnTo>
                    <a:lnTo>
                      <a:pt x="2847" y="147"/>
                    </a:lnTo>
                    <a:lnTo>
                      <a:pt x="2865" y="147"/>
                    </a:lnTo>
                    <a:lnTo>
                      <a:pt x="2865" y="56"/>
                    </a:lnTo>
                    <a:lnTo>
                      <a:pt x="2882" y="56"/>
                    </a:lnTo>
                    <a:lnTo>
                      <a:pt x="2882" y="42"/>
                    </a:lnTo>
                    <a:lnTo>
                      <a:pt x="2865" y="42"/>
                    </a:lnTo>
                    <a:lnTo>
                      <a:pt x="2865" y="31"/>
                    </a:lnTo>
                    <a:lnTo>
                      <a:pt x="2865" y="24"/>
                    </a:lnTo>
                    <a:lnTo>
                      <a:pt x="2867" y="19"/>
                    </a:lnTo>
                    <a:lnTo>
                      <a:pt x="2871" y="17"/>
                    </a:lnTo>
                    <a:lnTo>
                      <a:pt x="2882" y="17"/>
                    </a:lnTo>
                    <a:lnTo>
                      <a:pt x="2882" y="1"/>
                    </a:lnTo>
                    <a:lnTo>
                      <a:pt x="2878" y="1"/>
                    </a:lnTo>
                    <a:lnTo>
                      <a:pt x="2863" y="1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41" name="Rectangle 59"/>
              <p:cNvSpPr>
                <a:spLocks/>
              </p:cNvSpPr>
              <p:nvPr/>
            </p:nvSpPr>
            <p:spPr bwMode="auto">
              <a:xfrm>
                <a:off x="5764" y="2174"/>
                <a:ext cx="20" cy="21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sk-SK" altLang="sk-SK"/>
              </a:p>
            </p:txBody>
          </p:sp>
          <p:sp>
            <p:nvSpPr>
              <p:cNvPr id="42" name="Rectangle 60"/>
              <p:cNvSpPr>
                <a:spLocks/>
              </p:cNvSpPr>
              <p:nvPr/>
            </p:nvSpPr>
            <p:spPr bwMode="auto">
              <a:xfrm>
                <a:off x="5871" y="2052"/>
                <a:ext cx="17" cy="19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sk-SK" altLang="sk-SK"/>
              </a:p>
            </p:txBody>
          </p:sp>
          <p:sp>
            <p:nvSpPr>
              <p:cNvPr id="43" name="Rectangle 61"/>
              <p:cNvSpPr>
                <a:spLocks/>
              </p:cNvSpPr>
              <p:nvPr/>
            </p:nvSpPr>
            <p:spPr bwMode="auto">
              <a:xfrm>
                <a:off x="5871" y="2091"/>
                <a:ext cx="17" cy="104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sk-SK" altLang="sk-SK"/>
              </a:p>
            </p:txBody>
          </p:sp>
          <p:sp>
            <p:nvSpPr>
              <p:cNvPr id="44" name="Freeform 62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2960 w 4354"/>
                  <a:gd name="T1" fmla="*/ 57 h 191"/>
                  <a:gd name="T2" fmla="*/ 2960 w 4354"/>
                  <a:gd name="T3" fmla="*/ 42 h 191"/>
                  <a:gd name="T4" fmla="*/ 2943 w 4354"/>
                  <a:gd name="T5" fmla="*/ 42 h 191"/>
                  <a:gd name="T6" fmla="*/ 2943 w 4354"/>
                  <a:gd name="T7" fmla="*/ 147 h 191"/>
                  <a:gd name="T8" fmla="*/ 2961 w 4354"/>
                  <a:gd name="T9" fmla="*/ 147 h 191"/>
                  <a:gd name="T10" fmla="*/ 2961 w 4354"/>
                  <a:gd name="T11" fmla="*/ 85 h 191"/>
                  <a:gd name="T12" fmla="*/ 2961 w 4354"/>
                  <a:gd name="T13" fmla="*/ 80 h 191"/>
                  <a:gd name="T14" fmla="*/ 2963 w 4354"/>
                  <a:gd name="T15" fmla="*/ 72 h 191"/>
                  <a:gd name="T16" fmla="*/ 2968 w 4354"/>
                  <a:gd name="T17" fmla="*/ 65 h 191"/>
                  <a:gd name="T18" fmla="*/ 2971 w 4354"/>
                  <a:gd name="T19" fmla="*/ 61 h 191"/>
                  <a:gd name="T20" fmla="*/ 2975 w 4354"/>
                  <a:gd name="T21" fmla="*/ 58 h 191"/>
                  <a:gd name="T22" fmla="*/ 2980 w 4354"/>
                  <a:gd name="T23" fmla="*/ 57 h 191"/>
                  <a:gd name="T24" fmla="*/ 2986 w 4354"/>
                  <a:gd name="T25" fmla="*/ 55 h 191"/>
                  <a:gd name="T26" fmla="*/ 2999 w 4354"/>
                  <a:gd name="T27" fmla="*/ 55 h 191"/>
                  <a:gd name="T28" fmla="*/ 3004 w 4354"/>
                  <a:gd name="T29" fmla="*/ 59 h 191"/>
                  <a:gd name="T30" fmla="*/ 3008 w 4354"/>
                  <a:gd name="T31" fmla="*/ 65 h 191"/>
                  <a:gd name="T32" fmla="*/ 3009 w 4354"/>
                  <a:gd name="T33" fmla="*/ 69 h 191"/>
                  <a:gd name="T34" fmla="*/ 3010 w 4354"/>
                  <a:gd name="T35" fmla="*/ 74 h 191"/>
                  <a:gd name="T36" fmla="*/ 3010 w 4354"/>
                  <a:gd name="T37" fmla="*/ 147 h 191"/>
                  <a:gd name="T38" fmla="*/ 3028 w 4354"/>
                  <a:gd name="T39" fmla="*/ 147 h 191"/>
                  <a:gd name="T40" fmla="*/ 3028 w 4354"/>
                  <a:gd name="T41" fmla="*/ 69 h 191"/>
                  <a:gd name="T42" fmla="*/ 3027 w 4354"/>
                  <a:gd name="T43" fmla="*/ 61 h 191"/>
                  <a:gd name="T44" fmla="*/ 3024 w 4354"/>
                  <a:gd name="T45" fmla="*/ 55 h 191"/>
                  <a:gd name="T46" fmla="*/ 3019 w 4354"/>
                  <a:gd name="T47" fmla="*/ 45 h 191"/>
                  <a:gd name="T48" fmla="*/ 3009 w 4354"/>
                  <a:gd name="T49" fmla="*/ 40 h 191"/>
                  <a:gd name="T50" fmla="*/ 2987 w 4354"/>
                  <a:gd name="T51" fmla="*/ 40 h 191"/>
                  <a:gd name="T52" fmla="*/ 2981 w 4354"/>
                  <a:gd name="T53" fmla="*/ 41 h 191"/>
                  <a:gd name="T54" fmla="*/ 2975 w 4354"/>
                  <a:gd name="T55" fmla="*/ 44 h 191"/>
                  <a:gd name="T56" fmla="*/ 2970 w 4354"/>
                  <a:gd name="T57" fmla="*/ 46 h 191"/>
                  <a:gd name="T58" fmla="*/ 2965 w 4354"/>
                  <a:gd name="T59" fmla="*/ 51 h 191"/>
                  <a:gd name="T60" fmla="*/ 2960 w 4354"/>
                  <a:gd name="T61" fmla="*/ 57 h 191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354" h="191">
                    <a:moveTo>
                      <a:pt x="2960" y="57"/>
                    </a:moveTo>
                    <a:lnTo>
                      <a:pt x="2960" y="42"/>
                    </a:lnTo>
                    <a:lnTo>
                      <a:pt x="2943" y="42"/>
                    </a:lnTo>
                    <a:lnTo>
                      <a:pt x="2943" y="147"/>
                    </a:lnTo>
                    <a:lnTo>
                      <a:pt x="2961" y="147"/>
                    </a:lnTo>
                    <a:lnTo>
                      <a:pt x="2961" y="85"/>
                    </a:lnTo>
                    <a:lnTo>
                      <a:pt x="2961" y="80"/>
                    </a:lnTo>
                    <a:lnTo>
                      <a:pt x="2963" y="72"/>
                    </a:lnTo>
                    <a:lnTo>
                      <a:pt x="2968" y="65"/>
                    </a:lnTo>
                    <a:lnTo>
                      <a:pt x="2971" y="61"/>
                    </a:lnTo>
                    <a:lnTo>
                      <a:pt x="2975" y="58"/>
                    </a:lnTo>
                    <a:lnTo>
                      <a:pt x="2980" y="57"/>
                    </a:lnTo>
                    <a:lnTo>
                      <a:pt x="2986" y="55"/>
                    </a:lnTo>
                    <a:lnTo>
                      <a:pt x="2999" y="55"/>
                    </a:lnTo>
                    <a:lnTo>
                      <a:pt x="3004" y="59"/>
                    </a:lnTo>
                    <a:lnTo>
                      <a:pt x="3008" y="65"/>
                    </a:lnTo>
                    <a:lnTo>
                      <a:pt x="3009" y="69"/>
                    </a:lnTo>
                    <a:lnTo>
                      <a:pt x="3010" y="74"/>
                    </a:lnTo>
                    <a:lnTo>
                      <a:pt x="3010" y="147"/>
                    </a:lnTo>
                    <a:lnTo>
                      <a:pt x="3028" y="147"/>
                    </a:lnTo>
                    <a:lnTo>
                      <a:pt x="3028" y="69"/>
                    </a:lnTo>
                    <a:lnTo>
                      <a:pt x="3027" y="61"/>
                    </a:lnTo>
                    <a:lnTo>
                      <a:pt x="3024" y="55"/>
                    </a:lnTo>
                    <a:lnTo>
                      <a:pt x="3019" y="45"/>
                    </a:lnTo>
                    <a:lnTo>
                      <a:pt x="3009" y="40"/>
                    </a:lnTo>
                    <a:lnTo>
                      <a:pt x="2987" y="40"/>
                    </a:lnTo>
                    <a:lnTo>
                      <a:pt x="2981" y="41"/>
                    </a:lnTo>
                    <a:lnTo>
                      <a:pt x="2975" y="44"/>
                    </a:lnTo>
                    <a:lnTo>
                      <a:pt x="2970" y="46"/>
                    </a:lnTo>
                    <a:lnTo>
                      <a:pt x="2965" y="51"/>
                    </a:lnTo>
                    <a:lnTo>
                      <a:pt x="2960" y="57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45" name="Freeform 63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182 w 4354"/>
                  <a:gd name="T1" fmla="*/ 57 h 191"/>
                  <a:gd name="T2" fmla="*/ 3182 w 4354"/>
                  <a:gd name="T3" fmla="*/ 42 h 191"/>
                  <a:gd name="T4" fmla="*/ 3165 w 4354"/>
                  <a:gd name="T5" fmla="*/ 42 h 191"/>
                  <a:gd name="T6" fmla="*/ 3165 w 4354"/>
                  <a:gd name="T7" fmla="*/ 147 h 191"/>
                  <a:gd name="T8" fmla="*/ 3183 w 4354"/>
                  <a:gd name="T9" fmla="*/ 147 h 191"/>
                  <a:gd name="T10" fmla="*/ 3183 w 4354"/>
                  <a:gd name="T11" fmla="*/ 85 h 191"/>
                  <a:gd name="T12" fmla="*/ 3183 w 4354"/>
                  <a:gd name="T13" fmla="*/ 80 h 191"/>
                  <a:gd name="T14" fmla="*/ 3185 w 4354"/>
                  <a:gd name="T15" fmla="*/ 72 h 191"/>
                  <a:gd name="T16" fmla="*/ 3190 w 4354"/>
                  <a:gd name="T17" fmla="*/ 65 h 191"/>
                  <a:gd name="T18" fmla="*/ 3194 w 4354"/>
                  <a:gd name="T19" fmla="*/ 61 h 191"/>
                  <a:gd name="T20" fmla="*/ 3198 w 4354"/>
                  <a:gd name="T21" fmla="*/ 58 h 191"/>
                  <a:gd name="T22" fmla="*/ 3203 w 4354"/>
                  <a:gd name="T23" fmla="*/ 57 h 191"/>
                  <a:gd name="T24" fmla="*/ 3209 w 4354"/>
                  <a:gd name="T25" fmla="*/ 55 h 191"/>
                  <a:gd name="T26" fmla="*/ 3221 w 4354"/>
                  <a:gd name="T27" fmla="*/ 55 h 191"/>
                  <a:gd name="T28" fmla="*/ 3227 w 4354"/>
                  <a:gd name="T29" fmla="*/ 59 h 191"/>
                  <a:gd name="T30" fmla="*/ 3230 w 4354"/>
                  <a:gd name="T31" fmla="*/ 65 h 191"/>
                  <a:gd name="T32" fmla="*/ 3232 w 4354"/>
                  <a:gd name="T33" fmla="*/ 69 h 191"/>
                  <a:gd name="T34" fmla="*/ 3233 w 4354"/>
                  <a:gd name="T35" fmla="*/ 74 h 191"/>
                  <a:gd name="T36" fmla="*/ 3233 w 4354"/>
                  <a:gd name="T37" fmla="*/ 147 h 191"/>
                  <a:gd name="T38" fmla="*/ 3251 w 4354"/>
                  <a:gd name="T39" fmla="*/ 147 h 191"/>
                  <a:gd name="T40" fmla="*/ 3251 w 4354"/>
                  <a:gd name="T41" fmla="*/ 69 h 191"/>
                  <a:gd name="T42" fmla="*/ 3249 w 4354"/>
                  <a:gd name="T43" fmla="*/ 61 h 191"/>
                  <a:gd name="T44" fmla="*/ 3246 w 4354"/>
                  <a:gd name="T45" fmla="*/ 55 h 191"/>
                  <a:gd name="T46" fmla="*/ 3241 w 4354"/>
                  <a:gd name="T47" fmla="*/ 45 h 191"/>
                  <a:gd name="T48" fmla="*/ 3231 w 4354"/>
                  <a:gd name="T49" fmla="*/ 40 h 191"/>
                  <a:gd name="T50" fmla="*/ 3210 w 4354"/>
                  <a:gd name="T51" fmla="*/ 40 h 191"/>
                  <a:gd name="T52" fmla="*/ 3203 w 4354"/>
                  <a:gd name="T53" fmla="*/ 41 h 191"/>
                  <a:gd name="T54" fmla="*/ 3198 w 4354"/>
                  <a:gd name="T55" fmla="*/ 44 h 191"/>
                  <a:gd name="T56" fmla="*/ 3192 w 4354"/>
                  <a:gd name="T57" fmla="*/ 46 h 191"/>
                  <a:gd name="T58" fmla="*/ 3187 w 4354"/>
                  <a:gd name="T59" fmla="*/ 51 h 191"/>
                  <a:gd name="T60" fmla="*/ 3182 w 4354"/>
                  <a:gd name="T61" fmla="*/ 57 h 191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354" h="191">
                    <a:moveTo>
                      <a:pt x="3182" y="57"/>
                    </a:moveTo>
                    <a:lnTo>
                      <a:pt x="3182" y="42"/>
                    </a:lnTo>
                    <a:lnTo>
                      <a:pt x="3165" y="42"/>
                    </a:lnTo>
                    <a:lnTo>
                      <a:pt x="3165" y="147"/>
                    </a:lnTo>
                    <a:lnTo>
                      <a:pt x="3183" y="147"/>
                    </a:lnTo>
                    <a:lnTo>
                      <a:pt x="3183" y="85"/>
                    </a:lnTo>
                    <a:lnTo>
                      <a:pt x="3183" y="80"/>
                    </a:lnTo>
                    <a:lnTo>
                      <a:pt x="3185" y="72"/>
                    </a:lnTo>
                    <a:lnTo>
                      <a:pt x="3190" y="65"/>
                    </a:lnTo>
                    <a:lnTo>
                      <a:pt x="3194" y="61"/>
                    </a:lnTo>
                    <a:lnTo>
                      <a:pt x="3198" y="58"/>
                    </a:lnTo>
                    <a:lnTo>
                      <a:pt x="3203" y="57"/>
                    </a:lnTo>
                    <a:lnTo>
                      <a:pt x="3209" y="55"/>
                    </a:lnTo>
                    <a:lnTo>
                      <a:pt x="3221" y="55"/>
                    </a:lnTo>
                    <a:lnTo>
                      <a:pt x="3227" y="59"/>
                    </a:lnTo>
                    <a:lnTo>
                      <a:pt x="3230" y="65"/>
                    </a:lnTo>
                    <a:lnTo>
                      <a:pt x="3232" y="69"/>
                    </a:lnTo>
                    <a:lnTo>
                      <a:pt x="3233" y="74"/>
                    </a:lnTo>
                    <a:lnTo>
                      <a:pt x="3233" y="147"/>
                    </a:lnTo>
                    <a:lnTo>
                      <a:pt x="3251" y="147"/>
                    </a:lnTo>
                    <a:lnTo>
                      <a:pt x="3251" y="69"/>
                    </a:lnTo>
                    <a:lnTo>
                      <a:pt x="3249" y="61"/>
                    </a:lnTo>
                    <a:lnTo>
                      <a:pt x="3246" y="55"/>
                    </a:lnTo>
                    <a:lnTo>
                      <a:pt x="3241" y="45"/>
                    </a:lnTo>
                    <a:lnTo>
                      <a:pt x="3231" y="40"/>
                    </a:lnTo>
                    <a:lnTo>
                      <a:pt x="3210" y="40"/>
                    </a:lnTo>
                    <a:lnTo>
                      <a:pt x="3203" y="41"/>
                    </a:lnTo>
                    <a:lnTo>
                      <a:pt x="3198" y="44"/>
                    </a:lnTo>
                    <a:lnTo>
                      <a:pt x="3192" y="46"/>
                    </a:lnTo>
                    <a:lnTo>
                      <a:pt x="3187" y="51"/>
                    </a:lnTo>
                    <a:lnTo>
                      <a:pt x="3182" y="57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46" name="Freeform 64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148 w 4354"/>
                  <a:gd name="T1" fmla="*/ 134 h 191"/>
                  <a:gd name="T2" fmla="*/ 3140 w 4354"/>
                  <a:gd name="T3" fmla="*/ 135 h 191"/>
                  <a:gd name="T4" fmla="*/ 3137 w 4354"/>
                  <a:gd name="T5" fmla="*/ 58 h 191"/>
                  <a:gd name="T6" fmla="*/ 3125 w 4354"/>
                  <a:gd name="T7" fmla="*/ 46 h 191"/>
                  <a:gd name="T8" fmla="*/ 3108 w 4354"/>
                  <a:gd name="T9" fmla="*/ 39 h 191"/>
                  <a:gd name="T10" fmla="*/ 3075 w 4354"/>
                  <a:gd name="T11" fmla="*/ 42 h 191"/>
                  <a:gd name="T12" fmla="*/ 3059 w 4354"/>
                  <a:gd name="T13" fmla="*/ 52 h 191"/>
                  <a:gd name="T14" fmla="*/ 3055 w 4354"/>
                  <a:gd name="T15" fmla="*/ 74 h 191"/>
                  <a:gd name="T16" fmla="*/ 3072 w 4354"/>
                  <a:gd name="T17" fmla="*/ 69 h 191"/>
                  <a:gd name="T18" fmla="*/ 3075 w 4354"/>
                  <a:gd name="T19" fmla="*/ 62 h 191"/>
                  <a:gd name="T20" fmla="*/ 3086 w 4354"/>
                  <a:gd name="T21" fmla="*/ 54 h 191"/>
                  <a:gd name="T22" fmla="*/ 3109 w 4354"/>
                  <a:gd name="T23" fmla="*/ 56 h 191"/>
                  <a:gd name="T24" fmla="*/ 3117 w 4354"/>
                  <a:gd name="T25" fmla="*/ 61 h 191"/>
                  <a:gd name="T26" fmla="*/ 3120 w 4354"/>
                  <a:gd name="T27" fmla="*/ 71 h 191"/>
                  <a:gd name="T28" fmla="*/ 3117 w 4354"/>
                  <a:gd name="T29" fmla="*/ 81 h 191"/>
                  <a:gd name="T30" fmla="*/ 3110 w 4354"/>
                  <a:gd name="T31" fmla="*/ 83 h 191"/>
                  <a:gd name="T32" fmla="*/ 3072 w 4354"/>
                  <a:gd name="T33" fmla="*/ 88 h 191"/>
                  <a:gd name="T34" fmla="*/ 3058 w 4354"/>
                  <a:gd name="T35" fmla="*/ 97 h 191"/>
                  <a:gd name="T36" fmla="*/ 3049 w 4354"/>
                  <a:gd name="T37" fmla="*/ 109 h 191"/>
                  <a:gd name="T38" fmla="*/ 3052 w 4354"/>
                  <a:gd name="T39" fmla="*/ 135 h 191"/>
                  <a:gd name="T40" fmla="*/ 3065 w 4354"/>
                  <a:gd name="T41" fmla="*/ 147 h 191"/>
                  <a:gd name="T42" fmla="*/ 3068 w 4354"/>
                  <a:gd name="T43" fmla="*/ 112 h 191"/>
                  <a:gd name="T44" fmla="*/ 3076 w 4354"/>
                  <a:gd name="T45" fmla="*/ 104 h 191"/>
                  <a:gd name="T46" fmla="*/ 3084 w 4354"/>
                  <a:gd name="T47" fmla="*/ 101 h 191"/>
                  <a:gd name="T48" fmla="*/ 3101 w 4354"/>
                  <a:gd name="T49" fmla="*/ 99 h 191"/>
                  <a:gd name="T50" fmla="*/ 3114 w 4354"/>
                  <a:gd name="T51" fmla="*/ 96 h 191"/>
                  <a:gd name="T52" fmla="*/ 3119 w 4354"/>
                  <a:gd name="T53" fmla="*/ 118 h 191"/>
                  <a:gd name="T54" fmla="*/ 3104 w 4354"/>
                  <a:gd name="T55" fmla="*/ 131 h 191"/>
                  <a:gd name="T56" fmla="*/ 3093 w 4354"/>
                  <a:gd name="T57" fmla="*/ 135 h 191"/>
                  <a:gd name="T58" fmla="*/ 3082 w 4354"/>
                  <a:gd name="T59" fmla="*/ 150 h 191"/>
                  <a:gd name="T60" fmla="*/ 3098 w 4354"/>
                  <a:gd name="T61" fmla="*/ 148 h 191"/>
                  <a:gd name="T62" fmla="*/ 3111 w 4354"/>
                  <a:gd name="T63" fmla="*/ 141 h 191"/>
                  <a:gd name="T64" fmla="*/ 3120 w 4354"/>
                  <a:gd name="T65" fmla="*/ 133 h 191"/>
                  <a:gd name="T66" fmla="*/ 3123 w 4354"/>
                  <a:gd name="T67" fmla="*/ 142 h 191"/>
                  <a:gd name="T68" fmla="*/ 3130 w 4354"/>
                  <a:gd name="T69" fmla="*/ 149 h 191"/>
                  <a:gd name="T70" fmla="*/ 3146 w 4354"/>
                  <a:gd name="T71" fmla="*/ 148 h 19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4354" h="191">
                    <a:moveTo>
                      <a:pt x="3148" y="147"/>
                    </a:moveTo>
                    <a:lnTo>
                      <a:pt x="3148" y="134"/>
                    </a:lnTo>
                    <a:lnTo>
                      <a:pt x="3144" y="135"/>
                    </a:lnTo>
                    <a:lnTo>
                      <a:pt x="3140" y="135"/>
                    </a:lnTo>
                    <a:lnTo>
                      <a:pt x="3137" y="130"/>
                    </a:lnTo>
                    <a:lnTo>
                      <a:pt x="3137" y="58"/>
                    </a:lnTo>
                    <a:lnTo>
                      <a:pt x="3133" y="51"/>
                    </a:lnTo>
                    <a:lnTo>
                      <a:pt x="3125" y="46"/>
                    </a:lnTo>
                    <a:lnTo>
                      <a:pt x="3118" y="42"/>
                    </a:lnTo>
                    <a:lnTo>
                      <a:pt x="3108" y="39"/>
                    </a:lnTo>
                    <a:lnTo>
                      <a:pt x="3085" y="39"/>
                    </a:lnTo>
                    <a:lnTo>
                      <a:pt x="3075" y="42"/>
                    </a:lnTo>
                    <a:lnTo>
                      <a:pt x="3067" y="47"/>
                    </a:lnTo>
                    <a:lnTo>
                      <a:pt x="3059" y="52"/>
                    </a:lnTo>
                    <a:lnTo>
                      <a:pt x="3055" y="61"/>
                    </a:lnTo>
                    <a:lnTo>
                      <a:pt x="3055" y="74"/>
                    </a:lnTo>
                    <a:lnTo>
                      <a:pt x="3071" y="74"/>
                    </a:lnTo>
                    <a:lnTo>
                      <a:pt x="3072" y="69"/>
                    </a:lnTo>
                    <a:lnTo>
                      <a:pt x="3073" y="65"/>
                    </a:lnTo>
                    <a:lnTo>
                      <a:pt x="3075" y="62"/>
                    </a:lnTo>
                    <a:lnTo>
                      <a:pt x="3079" y="57"/>
                    </a:lnTo>
                    <a:lnTo>
                      <a:pt x="3086" y="54"/>
                    </a:lnTo>
                    <a:lnTo>
                      <a:pt x="3103" y="54"/>
                    </a:lnTo>
                    <a:lnTo>
                      <a:pt x="3109" y="56"/>
                    </a:lnTo>
                    <a:lnTo>
                      <a:pt x="3113" y="58"/>
                    </a:lnTo>
                    <a:lnTo>
                      <a:pt x="3117" y="61"/>
                    </a:lnTo>
                    <a:lnTo>
                      <a:pt x="3120" y="65"/>
                    </a:lnTo>
                    <a:lnTo>
                      <a:pt x="3120" y="71"/>
                    </a:lnTo>
                    <a:lnTo>
                      <a:pt x="3119" y="77"/>
                    </a:lnTo>
                    <a:lnTo>
                      <a:pt x="3117" y="81"/>
                    </a:lnTo>
                    <a:lnTo>
                      <a:pt x="3114" y="83"/>
                    </a:lnTo>
                    <a:lnTo>
                      <a:pt x="3110" y="83"/>
                    </a:lnTo>
                    <a:lnTo>
                      <a:pt x="3082" y="87"/>
                    </a:lnTo>
                    <a:lnTo>
                      <a:pt x="3072" y="88"/>
                    </a:lnTo>
                    <a:lnTo>
                      <a:pt x="3064" y="91"/>
                    </a:lnTo>
                    <a:lnTo>
                      <a:pt x="3058" y="97"/>
                    </a:lnTo>
                    <a:lnTo>
                      <a:pt x="3052" y="102"/>
                    </a:lnTo>
                    <a:lnTo>
                      <a:pt x="3049" y="109"/>
                    </a:lnTo>
                    <a:lnTo>
                      <a:pt x="3049" y="128"/>
                    </a:lnTo>
                    <a:lnTo>
                      <a:pt x="3052" y="135"/>
                    </a:lnTo>
                    <a:lnTo>
                      <a:pt x="3059" y="141"/>
                    </a:lnTo>
                    <a:lnTo>
                      <a:pt x="3065" y="147"/>
                    </a:lnTo>
                    <a:lnTo>
                      <a:pt x="3068" y="124"/>
                    </a:lnTo>
                    <a:lnTo>
                      <a:pt x="3068" y="112"/>
                    </a:lnTo>
                    <a:lnTo>
                      <a:pt x="3070" y="107"/>
                    </a:lnTo>
                    <a:lnTo>
                      <a:pt x="3076" y="104"/>
                    </a:lnTo>
                    <a:lnTo>
                      <a:pt x="3079" y="102"/>
                    </a:lnTo>
                    <a:lnTo>
                      <a:pt x="3084" y="101"/>
                    </a:lnTo>
                    <a:lnTo>
                      <a:pt x="3090" y="100"/>
                    </a:lnTo>
                    <a:lnTo>
                      <a:pt x="3101" y="99"/>
                    </a:lnTo>
                    <a:lnTo>
                      <a:pt x="3107" y="98"/>
                    </a:lnTo>
                    <a:lnTo>
                      <a:pt x="3114" y="96"/>
                    </a:lnTo>
                    <a:lnTo>
                      <a:pt x="3119" y="93"/>
                    </a:lnTo>
                    <a:lnTo>
                      <a:pt x="3119" y="118"/>
                    </a:lnTo>
                    <a:lnTo>
                      <a:pt x="3114" y="126"/>
                    </a:lnTo>
                    <a:lnTo>
                      <a:pt x="3104" y="131"/>
                    </a:lnTo>
                    <a:lnTo>
                      <a:pt x="3099" y="134"/>
                    </a:lnTo>
                    <a:lnTo>
                      <a:pt x="3093" y="135"/>
                    </a:lnTo>
                    <a:lnTo>
                      <a:pt x="3081" y="135"/>
                    </a:lnTo>
                    <a:lnTo>
                      <a:pt x="3082" y="150"/>
                    </a:lnTo>
                    <a:lnTo>
                      <a:pt x="3090" y="150"/>
                    </a:lnTo>
                    <a:lnTo>
                      <a:pt x="3098" y="148"/>
                    </a:lnTo>
                    <a:lnTo>
                      <a:pt x="3104" y="145"/>
                    </a:lnTo>
                    <a:lnTo>
                      <a:pt x="3111" y="141"/>
                    </a:lnTo>
                    <a:lnTo>
                      <a:pt x="3116" y="137"/>
                    </a:lnTo>
                    <a:lnTo>
                      <a:pt x="3120" y="133"/>
                    </a:lnTo>
                    <a:lnTo>
                      <a:pt x="3121" y="137"/>
                    </a:lnTo>
                    <a:lnTo>
                      <a:pt x="3123" y="142"/>
                    </a:lnTo>
                    <a:lnTo>
                      <a:pt x="3126" y="147"/>
                    </a:lnTo>
                    <a:lnTo>
                      <a:pt x="3130" y="149"/>
                    </a:lnTo>
                    <a:lnTo>
                      <a:pt x="3141" y="149"/>
                    </a:lnTo>
                    <a:lnTo>
                      <a:pt x="3146" y="148"/>
                    </a:lnTo>
                    <a:lnTo>
                      <a:pt x="3148" y="147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47" name="Freeform 65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077 w 4354"/>
                  <a:gd name="T1" fmla="*/ 134 h 191"/>
                  <a:gd name="T2" fmla="*/ 3070 w 4354"/>
                  <a:gd name="T3" fmla="*/ 128 h 191"/>
                  <a:gd name="T4" fmla="*/ 3068 w 4354"/>
                  <a:gd name="T5" fmla="*/ 124 h 191"/>
                  <a:gd name="T6" fmla="*/ 3065 w 4354"/>
                  <a:gd name="T7" fmla="*/ 147 h 191"/>
                  <a:gd name="T8" fmla="*/ 3073 w 4354"/>
                  <a:gd name="T9" fmla="*/ 150 h 191"/>
                  <a:gd name="T10" fmla="*/ 3082 w 4354"/>
                  <a:gd name="T11" fmla="*/ 150 h 191"/>
                  <a:gd name="T12" fmla="*/ 3081 w 4354"/>
                  <a:gd name="T13" fmla="*/ 135 h 191"/>
                  <a:gd name="T14" fmla="*/ 3077 w 4354"/>
                  <a:gd name="T15" fmla="*/ 134 h 19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354" h="191">
                    <a:moveTo>
                      <a:pt x="3077" y="134"/>
                    </a:moveTo>
                    <a:lnTo>
                      <a:pt x="3070" y="128"/>
                    </a:lnTo>
                    <a:lnTo>
                      <a:pt x="3068" y="124"/>
                    </a:lnTo>
                    <a:lnTo>
                      <a:pt x="3065" y="147"/>
                    </a:lnTo>
                    <a:lnTo>
                      <a:pt x="3073" y="150"/>
                    </a:lnTo>
                    <a:lnTo>
                      <a:pt x="3082" y="150"/>
                    </a:lnTo>
                    <a:lnTo>
                      <a:pt x="3081" y="135"/>
                    </a:lnTo>
                    <a:lnTo>
                      <a:pt x="3077" y="134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48" name="Freeform 66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393 w 4354"/>
                  <a:gd name="T1" fmla="*/ 45 h 191"/>
                  <a:gd name="T2" fmla="*/ 3384 w 4354"/>
                  <a:gd name="T3" fmla="*/ 55 h 191"/>
                  <a:gd name="T4" fmla="*/ 3390 w 4354"/>
                  <a:gd name="T5" fmla="*/ 77 h 191"/>
                  <a:gd name="T6" fmla="*/ 3393 w 4354"/>
                  <a:gd name="T7" fmla="*/ 70 h 191"/>
                  <a:gd name="T8" fmla="*/ 3399 w 4354"/>
                  <a:gd name="T9" fmla="*/ 64 h 191"/>
                  <a:gd name="T10" fmla="*/ 3405 w 4354"/>
                  <a:gd name="T11" fmla="*/ 40 h 191"/>
                  <a:gd name="T12" fmla="*/ 3393 w 4354"/>
                  <a:gd name="T13" fmla="*/ 45 h 1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354" h="191">
                    <a:moveTo>
                      <a:pt x="3393" y="45"/>
                    </a:moveTo>
                    <a:lnTo>
                      <a:pt x="3384" y="55"/>
                    </a:lnTo>
                    <a:lnTo>
                      <a:pt x="3390" y="77"/>
                    </a:lnTo>
                    <a:lnTo>
                      <a:pt x="3393" y="70"/>
                    </a:lnTo>
                    <a:lnTo>
                      <a:pt x="3399" y="64"/>
                    </a:lnTo>
                    <a:lnTo>
                      <a:pt x="3405" y="40"/>
                    </a:lnTo>
                    <a:lnTo>
                      <a:pt x="3393" y="45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49" name="Freeform 67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422 w 4354"/>
                  <a:gd name="T1" fmla="*/ 150 h 191"/>
                  <a:gd name="T2" fmla="*/ 3427 w 4354"/>
                  <a:gd name="T3" fmla="*/ 150 h 191"/>
                  <a:gd name="T4" fmla="*/ 3431 w 4354"/>
                  <a:gd name="T5" fmla="*/ 149 h 191"/>
                  <a:gd name="T6" fmla="*/ 3439 w 4354"/>
                  <a:gd name="T7" fmla="*/ 147 h 191"/>
                  <a:gd name="T8" fmla="*/ 3446 w 4354"/>
                  <a:gd name="T9" fmla="*/ 143 h 191"/>
                  <a:gd name="T10" fmla="*/ 3451 w 4354"/>
                  <a:gd name="T11" fmla="*/ 138 h 191"/>
                  <a:gd name="T12" fmla="*/ 3457 w 4354"/>
                  <a:gd name="T13" fmla="*/ 131 h 191"/>
                  <a:gd name="T14" fmla="*/ 3460 w 4354"/>
                  <a:gd name="T15" fmla="*/ 127 h 191"/>
                  <a:gd name="T16" fmla="*/ 3462 w 4354"/>
                  <a:gd name="T17" fmla="*/ 122 h 191"/>
                  <a:gd name="T18" fmla="*/ 3464 w 4354"/>
                  <a:gd name="T19" fmla="*/ 118 h 191"/>
                  <a:gd name="T20" fmla="*/ 3464 w 4354"/>
                  <a:gd name="T21" fmla="*/ 114 h 191"/>
                  <a:gd name="T22" fmla="*/ 3447 w 4354"/>
                  <a:gd name="T23" fmla="*/ 114 h 191"/>
                  <a:gd name="T24" fmla="*/ 3446 w 4354"/>
                  <a:gd name="T25" fmla="*/ 118 h 191"/>
                  <a:gd name="T26" fmla="*/ 3443 w 4354"/>
                  <a:gd name="T27" fmla="*/ 123 h 191"/>
                  <a:gd name="T28" fmla="*/ 3440 w 4354"/>
                  <a:gd name="T29" fmla="*/ 126 h 191"/>
                  <a:gd name="T30" fmla="*/ 3435 w 4354"/>
                  <a:gd name="T31" fmla="*/ 132 h 191"/>
                  <a:gd name="T32" fmla="*/ 3428 w 4354"/>
                  <a:gd name="T33" fmla="*/ 135 h 191"/>
                  <a:gd name="T34" fmla="*/ 3409 w 4354"/>
                  <a:gd name="T35" fmla="*/ 135 h 191"/>
                  <a:gd name="T36" fmla="*/ 3402 w 4354"/>
                  <a:gd name="T37" fmla="*/ 132 h 191"/>
                  <a:gd name="T38" fmla="*/ 3397 w 4354"/>
                  <a:gd name="T39" fmla="*/ 126 h 191"/>
                  <a:gd name="T40" fmla="*/ 3392 w 4354"/>
                  <a:gd name="T41" fmla="*/ 119 h 191"/>
                  <a:gd name="T42" fmla="*/ 3390 w 4354"/>
                  <a:gd name="T43" fmla="*/ 111 h 191"/>
                  <a:gd name="T44" fmla="*/ 3390 w 4354"/>
                  <a:gd name="T45" fmla="*/ 100 h 191"/>
                  <a:gd name="T46" fmla="*/ 3466 w 4354"/>
                  <a:gd name="T47" fmla="*/ 100 h 191"/>
                  <a:gd name="T48" fmla="*/ 3466 w 4354"/>
                  <a:gd name="T49" fmla="*/ 89 h 191"/>
                  <a:gd name="T50" fmla="*/ 3465 w 4354"/>
                  <a:gd name="T51" fmla="*/ 82 h 191"/>
                  <a:gd name="T52" fmla="*/ 3464 w 4354"/>
                  <a:gd name="T53" fmla="*/ 77 h 191"/>
                  <a:gd name="T54" fmla="*/ 3463 w 4354"/>
                  <a:gd name="T55" fmla="*/ 70 h 191"/>
                  <a:gd name="T56" fmla="*/ 3461 w 4354"/>
                  <a:gd name="T57" fmla="*/ 64 h 191"/>
                  <a:gd name="T58" fmla="*/ 3457 w 4354"/>
                  <a:gd name="T59" fmla="*/ 58 h 191"/>
                  <a:gd name="T60" fmla="*/ 3453 w 4354"/>
                  <a:gd name="T61" fmla="*/ 53 h 191"/>
                  <a:gd name="T62" fmla="*/ 3448 w 4354"/>
                  <a:gd name="T63" fmla="*/ 48 h 191"/>
                  <a:gd name="T64" fmla="*/ 3441 w 4354"/>
                  <a:gd name="T65" fmla="*/ 45 h 191"/>
                  <a:gd name="T66" fmla="*/ 3434 w 4354"/>
                  <a:gd name="T67" fmla="*/ 41 h 191"/>
                  <a:gd name="T68" fmla="*/ 3427 w 4354"/>
                  <a:gd name="T69" fmla="*/ 40 h 191"/>
                  <a:gd name="T70" fmla="*/ 3405 w 4354"/>
                  <a:gd name="T71" fmla="*/ 40 h 191"/>
                  <a:gd name="T72" fmla="*/ 3399 w 4354"/>
                  <a:gd name="T73" fmla="*/ 64 h 191"/>
                  <a:gd name="T74" fmla="*/ 3404 w 4354"/>
                  <a:gd name="T75" fmla="*/ 58 h 191"/>
                  <a:gd name="T76" fmla="*/ 3411 w 4354"/>
                  <a:gd name="T77" fmla="*/ 55 h 191"/>
                  <a:gd name="T78" fmla="*/ 3430 w 4354"/>
                  <a:gd name="T79" fmla="*/ 55 h 191"/>
                  <a:gd name="T80" fmla="*/ 3438 w 4354"/>
                  <a:gd name="T81" fmla="*/ 59 h 191"/>
                  <a:gd name="T82" fmla="*/ 3443 w 4354"/>
                  <a:gd name="T83" fmla="*/ 68 h 191"/>
                  <a:gd name="T84" fmla="*/ 3445 w 4354"/>
                  <a:gd name="T85" fmla="*/ 72 h 191"/>
                  <a:gd name="T86" fmla="*/ 3447 w 4354"/>
                  <a:gd name="T87" fmla="*/ 78 h 191"/>
                  <a:gd name="T88" fmla="*/ 3448 w 4354"/>
                  <a:gd name="T89" fmla="*/ 86 h 191"/>
                  <a:gd name="T90" fmla="*/ 3390 w 4354"/>
                  <a:gd name="T91" fmla="*/ 86 h 191"/>
                  <a:gd name="T92" fmla="*/ 3390 w 4354"/>
                  <a:gd name="T93" fmla="*/ 77 h 191"/>
                  <a:gd name="T94" fmla="*/ 3384 w 4354"/>
                  <a:gd name="T95" fmla="*/ 55 h 191"/>
                  <a:gd name="T96" fmla="*/ 3375 w 4354"/>
                  <a:gd name="T97" fmla="*/ 72 h 191"/>
                  <a:gd name="T98" fmla="*/ 3371 w 4354"/>
                  <a:gd name="T99" fmla="*/ 93 h 191"/>
                  <a:gd name="T100" fmla="*/ 3371 w 4354"/>
                  <a:gd name="T101" fmla="*/ 96 h 191"/>
                  <a:gd name="T102" fmla="*/ 3374 w 4354"/>
                  <a:gd name="T103" fmla="*/ 118 h 191"/>
                  <a:gd name="T104" fmla="*/ 3383 w 4354"/>
                  <a:gd name="T105" fmla="*/ 135 h 191"/>
                  <a:gd name="T106" fmla="*/ 3384 w 4354"/>
                  <a:gd name="T107" fmla="*/ 136 h 191"/>
                  <a:gd name="T108" fmla="*/ 3393 w 4354"/>
                  <a:gd name="T109" fmla="*/ 146 h 191"/>
                  <a:gd name="T110" fmla="*/ 3404 w 4354"/>
                  <a:gd name="T111" fmla="*/ 150 h 191"/>
                  <a:gd name="T112" fmla="*/ 3422 w 4354"/>
                  <a:gd name="T113" fmla="*/ 150 h 19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4354" h="191">
                    <a:moveTo>
                      <a:pt x="3422" y="150"/>
                    </a:moveTo>
                    <a:lnTo>
                      <a:pt x="3427" y="150"/>
                    </a:lnTo>
                    <a:lnTo>
                      <a:pt x="3431" y="149"/>
                    </a:lnTo>
                    <a:lnTo>
                      <a:pt x="3439" y="147"/>
                    </a:lnTo>
                    <a:lnTo>
                      <a:pt x="3446" y="143"/>
                    </a:lnTo>
                    <a:lnTo>
                      <a:pt x="3451" y="138"/>
                    </a:lnTo>
                    <a:lnTo>
                      <a:pt x="3457" y="131"/>
                    </a:lnTo>
                    <a:lnTo>
                      <a:pt x="3460" y="127"/>
                    </a:lnTo>
                    <a:lnTo>
                      <a:pt x="3462" y="122"/>
                    </a:lnTo>
                    <a:lnTo>
                      <a:pt x="3464" y="118"/>
                    </a:lnTo>
                    <a:lnTo>
                      <a:pt x="3464" y="114"/>
                    </a:lnTo>
                    <a:lnTo>
                      <a:pt x="3447" y="114"/>
                    </a:lnTo>
                    <a:lnTo>
                      <a:pt x="3446" y="118"/>
                    </a:lnTo>
                    <a:lnTo>
                      <a:pt x="3443" y="123"/>
                    </a:lnTo>
                    <a:lnTo>
                      <a:pt x="3440" y="126"/>
                    </a:lnTo>
                    <a:lnTo>
                      <a:pt x="3435" y="132"/>
                    </a:lnTo>
                    <a:lnTo>
                      <a:pt x="3428" y="135"/>
                    </a:lnTo>
                    <a:lnTo>
                      <a:pt x="3409" y="135"/>
                    </a:lnTo>
                    <a:lnTo>
                      <a:pt x="3402" y="132"/>
                    </a:lnTo>
                    <a:lnTo>
                      <a:pt x="3397" y="126"/>
                    </a:lnTo>
                    <a:lnTo>
                      <a:pt x="3392" y="119"/>
                    </a:lnTo>
                    <a:lnTo>
                      <a:pt x="3390" y="111"/>
                    </a:lnTo>
                    <a:lnTo>
                      <a:pt x="3390" y="100"/>
                    </a:lnTo>
                    <a:lnTo>
                      <a:pt x="3466" y="100"/>
                    </a:lnTo>
                    <a:lnTo>
                      <a:pt x="3466" y="89"/>
                    </a:lnTo>
                    <a:lnTo>
                      <a:pt x="3465" y="82"/>
                    </a:lnTo>
                    <a:lnTo>
                      <a:pt x="3464" y="77"/>
                    </a:lnTo>
                    <a:lnTo>
                      <a:pt x="3463" y="70"/>
                    </a:lnTo>
                    <a:lnTo>
                      <a:pt x="3461" y="64"/>
                    </a:lnTo>
                    <a:lnTo>
                      <a:pt x="3457" y="58"/>
                    </a:lnTo>
                    <a:lnTo>
                      <a:pt x="3453" y="53"/>
                    </a:lnTo>
                    <a:lnTo>
                      <a:pt x="3448" y="48"/>
                    </a:lnTo>
                    <a:lnTo>
                      <a:pt x="3441" y="45"/>
                    </a:lnTo>
                    <a:lnTo>
                      <a:pt x="3434" y="41"/>
                    </a:lnTo>
                    <a:lnTo>
                      <a:pt x="3427" y="40"/>
                    </a:lnTo>
                    <a:lnTo>
                      <a:pt x="3405" y="40"/>
                    </a:lnTo>
                    <a:lnTo>
                      <a:pt x="3399" y="64"/>
                    </a:lnTo>
                    <a:lnTo>
                      <a:pt x="3404" y="58"/>
                    </a:lnTo>
                    <a:lnTo>
                      <a:pt x="3411" y="55"/>
                    </a:lnTo>
                    <a:lnTo>
                      <a:pt x="3430" y="55"/>
                    </a:lnTo>
                    <a:lnTo>
                      <a:pt x="3438" y="59"/>
                    </a:lnTo>
                    <a:lnTo>
                      <a:pt x="3443" y="68"/>
                    </a:lnTo>
                    <a:lnTo>
                      <a:pt x="3445" y="72"/>
                    </a:lnTo>
                    <a:lnTo>
                      <a:pt x="3447" y="78"/>
                    </a:lnTo>
                    <a:lnTo>
                      <a:pt x="3448" y="86"/>
                    </a:lnTo>
                    <a:lnTo>
                      <a:pt x="3390" y="86"/>
                    </a:lnTo>
                    <a:lnTo>
                      <a:pt x="3390" y="77"/>
                    </a:lnTo>
                    <a:lnTo>
                      <a:pt x="3384" y="55"/>
                    </a:lnTo>
                    <a:lnTo>
                      <a:pt x="3375" y="72"/>
                    </a:lnTo>
                    <a:lnTo>
                      <a:pt x="3371" y="93"/>
                    </a:lnTo>
                    <a:lnTo>
                      <a:pt x="3371" y="96"/>
                    </a:lnTo>
                    <a:lnTo>
                      <a:pt x="3374" y="118"/>
                    </a:lnTo>
                    <a:lnTo>
                      <a:pt x="3383" y="135"/>
                    </a:lnTo>
                    <a:lnTo>
                      <a:pt x="3384" y="136"/>
                    </a:lnTo>
                    <a:lnTo>
                      <a:pt x="3393" y="146"/>
                    </a:lnTo>
                    <a:lnTo>
                      <a:pt x="3404" y="150"/>
                    </a:lnTo>
                    <a:lnTo>
                      <a:pt x="3422" y="15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50" name="Rectangle 68"/>
              <p:cNvSpPr>
                <a:spLocks/>
              </p:cNvSpPr>
              <p:nvPr/>
            </p:nvSpPr>
            <p:spPr bwMode="auto">
              <a:xfrm>
                <a:off x="6464" y="2174"/>
                <a:ext cx="20" cy="21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sk-SK" altLang="sk-SK"/>
              </a:p>
            </p:txBody>
          </p:sp>
          <p:sp>
            <p:nvSpPr>
              <p:cNvPr id="51" name="Freeform 69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558 w 4354"/>
                  <a:gd name="T1" fmla="*/ 45 h 191"/>
                  <a:gd name="T2" fmla="*/ 3556 w 4354"/>
                  <a:gd name="T3" fmla="*/ 79 h 191"/>
                  <a:gd name="T4" fmla="*/ 3558 w 4354"/>
                  <a:gd name="T5" fmla="*/ 73 h 191"/>
                  <a:gd name="T6" fmla="*/ 3568 w 4354"/>
                  <a:gd name="T7" fmla="*/ 40 h 191"/>
                  <a:gd name="T8" fmla="*/ 3558 w 4354"/>
                  <a:gd name="T9" fmla="*/ 45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54" h="191">
                    <a:moveTo>
                      <a:pt x="3558" y="45"/>
                    </a:moveTo>
                    <a:lnTo>
                      <a:pt x="3556" y="79"/>
                    </a:lnTo>
                    <a:lnTo>
                      <a:pt x="3558" y="73"/>
                    </a:lnTo>
                    <a:lnTo>
                      <a:pt x="3568" y="40"/>
                    </a:lnTo>
                    <a:lnTo>
                      <a:pt x="3558" y="45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52" name="Freeform 70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612 w 4354"/>
                  <a:gd name="T1" fmla="*/ 43 h 191"/>
                  <a:gd name="T2" fmla="*/ 3608 w 4354"/>
                  <a:gd name="T3" fmla="*/ 52 h 191"/>
                  <a:gd name="T4" fmla="*/ 3596 w 4354"/>
                  <a:gd name="T5" fmla="*/ 42 h 191"/>
                  <a:gd name="T6" fmla="*/ 3568 w 4354"/>
                  <a:gd name="T7" fmla="*/ 40 h 191"/>
                  <a:gd name="T8" fmla="*/ 3563 w 4354"/>
                  <a:gd name="T9" fmla="*/ 61 h 191"/>
                  <a:gd name="T10" fmla="*/ 3592 w 4354"/>
                  <a:gd name="T11" fmla="*/ 56 h 191"/>
                  <a:gd name="T12" fmla="*/ 3604 w 4354"/>
                  <a:gd name="T13" fmla="*/ 65 h 191"/>
                  <a:gd name="T14" fmla="*/ 3612 w 4354"/>
                  <a:gd name="T15" fmla="*/ 81 h 191"/>
                  <a:gd name="T16" fmla="*/ 3610 w 4354"/>
                  <a:gd name="T17" fmla="*/ 110 h 191"/>
                  <a:gd name="T18" fmla="*/ 3602 w 4354"/>
                  <a:gd name="T19" fmla="*/ 128 h 191"/>
                  <a:gd name="T20" fmla="*/ 3573 w 4354"/>
                  <a:gd name="T21" fmla="*/ 134 h 191"/>
                  <a:gd name="T22" fmla="*/ 3562 w 4354"/>
                  <a:gd name="T23" fmla="*/ 124 h 191"/>
                  <a:gd name="T24" fmla="*/ 3555 w 4354"/>
                  <a:gd name="T25" fmla="*/ 109 h 191"/>
                  <a:gd name="T26" fmla="*/ 3556 w 4354"/>
                  <a:gd name="T27" fmla="*/ 79 h 191"/>
                  <a:gd name="T28" fmla="*/ 3549 w 4354"/>
                  <a:gd name="T29" fmla="*/ 55 h 191"/>
                  <a:gd name="T30" fmla="*/ 3537 w 4354"/>
                  <a:gd name="T31" fmla="*/ 92 h 191"/>
                  <a:gd name="T32" fmla="*/ 3539 w 4354"/>
                  <a:gd name="T33" fmla="*/ 119 h 191"/>
                  <a:gd name="T34" fmla="*/ 3549 w 4354"/>
                  <a:gd name="T35" fmla="*/ 136 h 191"/>
                  <a:gd name="T36" fmla="*/ 3568 w 4354"/>
                  <a:gd name="T37" fmla="*/ 148 h 191"/>
                  <a:gd name="T38" fmla="*/ 3593 w 4354"/>
                  <a:gd name="T39" fmla="*/ 147 h 191"/>
                  <a:gd name="T40" fmla="*/ 3603 w 4354"/>
                  <a:gd name="T41" fmla="*/ 141 h 191"/>
                  <a:gd name="T42" fmla="*/ 3611 w 4354"/>
                  <a:gd name="T43" fmla="*/ 132 h 191"/>
                  <a:gd name="T44" fmla="*/ 3610 w 4354"/>
                  <a:gd name="T45" fmla="*/ 156 h 191"/>
                  <a:gd name="T46" fmla="*/ 3603 w 4354"/>
                  <a:gd name="T47" fmla="*/ 172 h 191"/>
                  <a:gd name="T48" fmla="*/ 3573 w 4354"/>
                  <a:gd name="T49" fmla="*/ 176 h 191"/>
                  <a:gd name="T50" fmla="*/ 3560 w 4354"/>
                  <a:gd name="T51" fmla="*/ 168 h 191"/>
                  <a:gd name="T52" fmla="*/ 3558 w 4354"/>
                  <a:gd name="T53" fmla="*/ 160 h 191"/>
                  <a:gd name="T54" fmla="*/ 3541 w 4354"/>
                  <a:gd name="T55" fmla="*/ 170 h 191"/>
                  <a:gd name="T56" fmla="*/ 3553 w 4354"/>
                  <a:gd name="T57" fmla="*/ 183 h 191"/>
                  <a:gd name="T58" fmla="*/ 3570 w 4354"/>
                  <a:gd name="T59" fmla="*/ 191 h 191"/>
                  <a:gd name="T60" fmla="*/ 3603 w 4354"/>
                  <a:gd name="T61" fmla="*/ 187 h 191"/>
                  <a:gd name="T62" fmla="*/ 3622 w 4354"/>
                  <a:gd name="T63" fmla="*/ 170 h 191"/>
                  <a:gd name="T64" fmla="*/ 3628 w 4354"/>
                  <a:gd name="T65" fmla="*/ 151 h 19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354" h="191">
                    <a:moveTo>
                      <a:pt x="3628" y="43"/>
                    </a:moveTo>
                    <a:lnTo>
                      <a:pt x="3612" y="43"/>
                    </a:lnTo>
                    <a:lnTo>
                      <a:pt x="3612" y="56"/>
                    </a:lnTo>
                    <a:lnTo>
                      <a:pt x="3608" y="52"/>
                    </a:lnTo>
                    <a:lnTo>
                      <a:pt x="3602" y="46"/>
                    </a:lnTo>
                    <a:lnTo>
                      <a:pt x="3596" y="42"/>
                    </a:lnTo>
                    <a:lnTo>
                      <a:pt x="3588" y="40"/>
                    </a:lnTo>
                    <a:lnTo>
                      <a:pt x="3568" y="40"/>
                    </a:lnTo>
                    <a:lnTo>
                      <a:pt x="3558" y="73"/>
                    </a:lnTo>
                    <a:lnTo>
                      <a:pt x="3563" y="61"/>
                    </a:lnTo>
                    <a:lnTo>
                      <a:pt x="3571" y="56"/>
                    </a:lnTo>
                    <a:lnTo>
                      <a:pt x="3592" y="56"/>
                    </a:lnTo>
                    <a:lnTo>
                      <a:pt x="3598" y="59"/>
                    </a:lnTo>
                    <a:lnTo>
                      <a:pt x="3604" y="65"/>
                    </a:lnTo>
                    <a:lnTo>
                      <a:pt x="3609" y="71"/>
                    </a:lnTo>
                    <a:lnTo>
                      <a:pt x="3612" y="81"/>
                    </a:lnTo>
                    <a:lnTo>
                      <a:pt x="3612" y="102"/>
                    </a:lnTo>
                    <a:lnTo>
                      <a:pt x="3610" y="110"/>
                    </a:lnTo>
                    <a:lnTo>
                      <a:pt x="3607" y="116"/>
                    </a:lnTo>
                    <a:lnTo>
                      <a:pt x="3602" y="128"/>
                    </a:lnTo>
                    <a:lnTo>
                      <a:pt x="3593" y="134"/>
                    </a:lnTo>
                    <a:lnTo>
                      <a:pt x="3573" y="134"/>
                    </a:lnTo>
                    <a:lnTo>
                      <a:pt x="3566" y="130"/>
                    </a:lnTo>
                    <a:lnTo>
                      <a:pt x="3562" y="124"/>
                    </a:lnTo>
                    <a:lnTo>
                      <a:pt x="3557" y="118"/>
                    </a:lnTo>
                    <a:lnTo>
                      <a:pt x="3555" y="109"/>
                    </a:lnTo>
                    <a:lnTo>
                      <a:pt x="3555" y="87"/>
                    </a:lnTo>
                    <a:lnTo>
                      <a:pt x="3556" y="79"/>
                    </a:lnTo>
                    <a:lnTo>
                      <a:pt x="3558" y="45"/>
                    </a:lnTo>
                    <a:lnTo>
                      <a:pt x="3549" y="55"/>
                    </a:lnTo>
                    <a:lnTo>
                      <a:pt x="3540" y="71"/>
                    </a:lnTo>
                    <a:lnTo>
                      <a:pt x="3537" y="92"/>
                    </a:lnTo>
                    <a:lnTo>
                      <a:pt x="3537" y="96"/>
                    </a:lnTo>
                    <a:lnTo>
                      <a:pt x="3539" y="119"/>
                    </a:lnTo>
                    <a:lnTo>
                      <a:pt x="3548" y="135"/>
                    </a:lnTo>
                    <a:lnTo>
                      <a:pt x="3549" y="136"/>
                    </a:lnTo>
                    <a:lnTo>
                      <a:pt x="3558" y="144"/>
                    </a:lnTo>
                    <a:lnTo>
                      <a:pt x="3568" y="148"/>
                    </a:lnTo>
                    <a:lnTo>
                      <a:pt x="3587" y="148"/>
                    </a:lnTo>
                    <a:lnTo>
                      <a:pt x="3593" y="147"/>
                    </a:lnTo>
                    <a:lnTo>
                      <a:pt x="3598" y="144"/>
                    </a:lnTo>
                    <a:lnTo>
                      <a:pt x="3603" y="141"/>
                    </a:lnTo>
                    <a:lnTo>
                      <a:pt x="3608" y="137"/>
                    </a:lnTo>
                    <a:lnTo>
                      <a:pt x="3611" y="132"/>
                    </a:lnTo>
                    <a:lnTo>
                      <a:pt x="3611" y="146"/>
                    </a:lnTo>
                    <a:lnTo>
                      <a:pt x="3610" y="156"/>
                    </a:lnTo>
                    <a:lnTo>
                      <a:pt x="3608" y="162"/>
                    </a:lnTo>
                    <a:lnTo>
                      <a:pt x="3603" y="172"/>
                    </a:lnTo>
                    <a:lnTo>
                      <a:pt x="3595" y="176"/>
                    </a:lnTo>
                    <a:lnTo>
                      <a:pt x="3573" y="176"/>
                    </a:lnTo>
                    <a:lnTo>
                      <a:pt x="3567" y="174"/>
                    </a:lnTo>
                    <a:lnTo>
                      <a:pt x="3560" y="168"/>
                    </a:lnTo>
                    <a:lnTo>
                      <a:pt x="3558" y="164"/>
                    </a:lnTo>
                    <a:lnTo>
                      <a:pt x="3558" y="160"/>
                    </a:lnTo>
                    <a:lnTo>
                      <a:pt x="3540" y="160"/>
                    </a:lnTo>
                    <a:lnTo>
                      <a:pt x="3541" y="170"/>
                    </a:lnTo>
                    <a:lnTo>
                      <a:pt x="3545" y="178"/>
                    </a:lnTo>
                    <a:lnTo>
                      <a:pt x="3553" y="183"/>
                    </a:lnTo>
                    <a:lnTo>
                      <a:pt x="3560" y="188"/>
                    </a:lnTo>
                    <a:lnTo>
                      <a:pt x="3570" y="191"/>
                    </a:lnTo>
                    <a:lnTo>
                      <a:pt x="3581" y="191"/>
                    </a:lnTo>
                    <a:lnTo>
                      <a:pt x="3603" y="187"/>
                    </a:lnTo>
                    <a:lnTo>
                      <a:pt x="3619" y="175"/>
                    </a:lnTo>
                    <a:lnTo>
                      <a:pt x="3622" y="170"/>
                    </a:lnTo>
                    <a:lnTo>
                      <a:pt x="3626" y="162"/>
                    </a:lnTo>
                    <a:lnTo>
                      <a:pt x="3628" y="151"/>
                    </a:lnTo>
                    <a:lnTo>
                      <a:pt x="3628" y="43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53" name="Freeform 71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685 w 4354"/>
                  <a:gd name="T1" fmla="*/ 135 h 191"/>
                  <a:gd name="T2" fmla="*/ 3678 w 4354"/>
                  <a:gd name="T3" fmla="*/ 131 h 191"/>
                  <a:gd name="T4" fmla="*/ 3680 w 4354"/>
                  <a:gd name="T5" fmla="*/ 150 h 191"/>
                  <a:gd name="T6" fmla="*/ 3694 w 4354"/>
                  <a:gd name="T7" fmla="*/ 150 h 191"/>
                  <a:gd name="T8" fmla="*/ 3696 w 4354"/>
                  <a:gd name="T9" fmla="*/ 135 h 191"/>
                  <a:gd name="T10" fmla="*/ 3685 w 4354"/>
                  <a:gd name="T11" fmla="*/ 135 h 19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354" h="191">
                    <a:moveTo>
                      <a:pt x="3685" y="135"/>
                    </a:moveTo>
                    <a:lnTo>
                      <a:pt x="3678" y="131"/>
                    </a:lnTo>
                    <a:lnTo>
                      <a:pt x="3680" y="150"/>
                    </a:lnTo>
                    <a:lnTo>
                      <a:pt x="3694" y="150"/>
                    </a:lnTo>
                    <a:lnTo>
                      <a:pt x="3696" y="135"/>
                    </a:lnTo>
                    <a:lnTo>
                      <a:pt x="3685" y="135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54" name="Freeform 72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851 w 4354"/>
                  <a:gd name="T1" fmla="*/ 42 h 191"/>
                  <a:gd name="T2" fmla="*/ 3832 w 4354"/>
                  <a:gd name="T3" fmla="*/ 42 h 191"/>
                  <a:gd name="T4" fmla="*/ 3802 w 4354"/>
                  <a:gd name="T5" fmla="*/ 127 h 191"/>
                  <a:gd name="T6" fmla="*/ 3775 w 4354"/>
                  <a:gd name="T7" fmla="*/ 42 h 191"/>
                  <a:gd name="T8" fmla="*/ 3754 w 4354"/>
                  <a:gd name="T9" fmla="*/ 42 h 191"/>
                  <a:gd name="T10" fmla="*/ 3793 w 4354"/>
                  <a:gd name="T11" fmla="*/ 147 h 191"/>
                  <a:gd name="T12" fmla="*/ 3811 w 4354"/>
                  <a:gd name="T13" fmla="*/ 147 h 191"/>
                  <a:gd name="T14" fmla="*/ 3851 w 4354"/>
                  <a:gd name="T15" fmla="*/ 42 h 19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354" h="191">
                    <a:moveTo>
                      <a:pt x="3851" y="42"/>
                    </a:moveTo>
                    <a:lnTo>
                      <a:pt x="3832" y="42"/>
                    </a:lnTo>
                    <a:lnTo>
                      <a:pt x="3802" y="127"/>
                    </a:lnTo>
                    <a:lnTo>
                      <a:pt x="3775" y="42"/>
                    </a:lnTo>
                    <a:lnTo>
                      <a:pt x="3754" y="42"/>
                    </a:lnTo>
                    <a:lnTo>
                      <a:pt x="3793" y="147"/>
                    </a:lnTo>
                    <a:lnTo>
                      <a:pt x="3811" y="147"/>
                    </a:lnTo>
                    <a:lnTo>
                      <a:pt x="3851" y="42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55" name="Rectangle 73"/>
              <p:cNvSpPr>
                <a:spLocks/>
              </p:cNvSpPr>
              <p:nvPr/>
            </p:nvSpPr>
            <p:spPr bwMode="auto">
              <a:xfrm>
                <a:off x="6827" y="2174"/>
                <a:ext cx="20" cy="21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sk-SK" altLang="sk-SK"/>
              </a:p>
            </p:txBody>
          </p:sp>
          <p:sp>
            <p:nvSpPr>
              <p:cNvPr id="56" name="Freeform 74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922 w 4354"/>
                  <a:gd name="T1" fmla="*/ 127 h 191"/>
                  <a:gd name="T2" fmla="*/ 3918 w 4354"/>
                  <a:gd name="T3" fmla="*/ 120 h 191"/>
                  <a:gd name="T4" fmla="*/ 3900 w 4354"/>
                  <a:gd name="T5" fmla="*/ 114 h 191"/>
                  <a:gd name="T6" fmla="*/ 3904 w 4354"/>
                  <a:gd name="T7" fmla="*/ 133 h 191"/>
                  <a:gd name="T8" fmla="*/ 3917 w 4354"/>
                  <a:gd name="T9" fmla="*/ 147 h 191"/>
                  <a:gd name="T10" fmla="*/ 3959 w 4354"/>
                  <a:gd name="T11" fmla="*/ 151 h 191"/>
                  <a:gd name="T12" fmla="*/ 3977 w 4354"/>
                  <a:gd name="T13" fmla="*/ 140 h 191"/>
                  <a:gd name="T14" fmla="*/ 3988 w 4354"/>
                  <a:gd name="T15" fmla="*/ 126 h 191"/>
                  <a:gd name="T16" fmla="*/ 3984 w 4354"/>
                  <a:gd name="T17" fmla="*/ 100 h 191"/>
                  <a:gd name="T18" fmla="*/ 3973 w 4354"/>
                  <a:gd name="T19" fmla="*/ 92 h 191"/>
                  <a:gd name="T20" fmla="*/ 3952 w 4354"/>
                  <a:gd name="T21" fmla="*/ 86 h 191"/>
                  <a:gd name="T22" fmla="*/ 3935 w 4354"/>
                  <a:gd name="T23" fmla="*/ 82 h 191"/>
                  <a:gd name="T24" fmla="*/ 3923 w 4354"/>
                  <a:gd name="T25" fmla="*/ 76 h 191"/>
                  <a:gd name="T26" fmla="*/ 3921 w 4354"/>
                  <a:gd name="T27" fmla="*/ 64 h 191"/>
                  <a:gd name="T28" fmla="*/ 3930 w 4354"/>
                  <a:gd name="T29" fmla="*/ 56 h 191"/>
                  <a:gd name="T30" fmla="*/ 3952 w 4354"/>
                  <a:gd name="T31" fmla="*/ 54 h 191"/>
                  <a:gd name="T32" fmla="*/ 3963 w 4354"/>
                  <a:gd name="T33" fmla="*/ 61 h 191"/>
                  <a:gd name="T34" fmla="*/ 3968 w 4354"/>
                  <a:gd name="T35" fmla="*/ 72 h 191"/>
                  <a:gd name="T36" fmla="*/ 3984 w 4354"/>
                  <a:gd name="T37" fmla="*/ 65 h 191"/>
                  <a:gd name="T38" fmla="*/ 3978 w 4354"/>
                  <a:gd name="T39" fmla="*/ 53 h 191"/>
                  <a:gd name="T40" fmla="*/ 3959 w 4354"/>
                  <a:gd name="T41" fmla="*/ 39 h 191"/>
                  <a:gd name="T42" fmla="*/ 3921 w 4354"/>
                  <a:gd name="T43" fmla="*/ 42 h 191"/>
                  <a:gd name="T44" fmla="*/ 3907 w 4354"/>
                  <a:gd name="T45" fmla="*/ 55 h 191"/>
                  <a:gd name="T46" fmla="*/ 3903 w 4354"/>
                  <a:gd name="T47" fmla="*/ 81 h 191"/>
                  <a:gd name="T48" fmla="*/ 3915 w 4354"/>
                  <a:gd name="T49" fmla="*/ 92 h 191"/>
                  <a:gd name="T50" fmla="*/ 3926 w 4354"/>
                  <a:gd name="T51" fmla="*/ 97 h 191"/>
                  <a:gd name="T52" fmla="*/ 3949 w 4354"/>
                  <a:gd name="T53" fmla="*/ 103 h 191"/>
                  <a:gd name="T54" fmla="*/ 3962 w 4354"/>
                  <a:gd name="T55" fmla="*/ 107 h 191"/>
                  <a:gd name="T56" fmla="*/ 3968 w 4354"/>
                  <a:gd name="T57" fmla="*/ 110 h 191"/>
                  <a:gd name="T58" fmla="*/ 3970 w 4354"/>
                  <a:gd name="T59" fmla="*/ 124 h 191"/>
                  <a:gd name="T60" fmla="*/ 3963 w 4354"/>
                  <a:gd name="T61" fmla="*/ 132 h 191"/>
                  <a:gd name="T62" fmla="*/ 3952 w 4354"/>
                  <a:gd name="T63" fmla="*/ 136 h 191"/>
                  <a:gd name="T64" fmla="*/ 3926 w 4354"/>
                  <a:gd name="T65" fmla="*/ 133 h 19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354" h="191">
                    <a:moveTo>
                      <a:pt x="3926" y="133"/>
                    </a:moveTo>
                    <a:lnTo>
                      <a:pt x="3922" y="127"/>
                    </a:lnTo>
                    <a:lnTo>
                      <a:pt x="3919" y="124"/>
                    </a:lnTo>
                    <a:lnTo>
                      <a:pt x="3918" y="120"/>
                    </a:lnTo>
                    <a:lnTo>
                      <a:pt x="3917" y="114"/>
                    </a:lnTo>
                    <a:lnTo>
                      <a:pt x="3900" y="114"/>
                    </a:lnTo>
                    <a:lnTo>
                      <a:pt x="3901" y="124"/>
                    </a:lnTo>
                    <a:lnTo>
                      <a:pt x="3904" y="133"/>
                    </a:lnTo>
                    <a:lnTo>
                      <a:pt x="3911" y="140"/>
                    </a:lnTo>
                    <a:lnTo>
                      <a:pt x="3917" y="147"/>
                    </a:lnTo>
                    <a:lnTo>
                      <a:pt x="3929" y="151"/>
                    </a:lnTo>
                    <a:lnTo>
                      <a:pt x="3959" y="151"/>
                    </a:lnTo>
                    <a:lnTo>
                      <a:pt x="3970" y="147"/>
                    </a:lnTo>
                    <a:lnTo>
                      <a:pt x="3977" y="140"/>
                    </a:lnTo>
                    <a:lnTo>
                      <a:pt x="3984" y="134"/>
                    </a:lnTo>
                    <a:lnTo>
                      <a:pt x="3988" y="126"/>
                    </a:lnTo>
                    <a:lnTo>
                      <a:pt x="3988" y="107"/>
                    </a:lnTo>
                    <a:lnTo>
                      <a:pt x="3984" y="100"/>
                    </a:lnTo>
                    <a:lnTo>
                      <a:pt x="3977" y="95"/>
                    </a:lnTo>
                    <a:lnTo>
                      <a:pt x="3973" y="92"/>
                    </a:lnTo>
                    <a:lnTo>
                      <a:pt x="3964" y="89"/>
                    </a:lnTo>
                    <a:lnTo>
                      <a:pt x="3952" y="86"/>
                    </a:lnTo>
                    <a:lnTo>
                      <a:pt x="3940" y="83"/>
                    </a:lnTo>
                    <a:lnTo>
                      <a:pt x="3935" y="82"/>
                    </a:lnTo>
                    <a:lnTo>
                      <a:pt x="3928" y="79"/>
                    </a:lnTo>
                    <a:lnTo>
                      <a:pt x="3923" y="76"/>
                    </a:lnTo>
                    <a:lnTo>
                      <a:pt x="3921" y="73"/>
                    </a:lnTo>
                    <a:lnTo>
                      <a:pt x="3921" y="64"/>
                    </a:lnTo>
                    <a:lnTo>
                      <a:pt x="3926" y="58"/>
                    </a:lnTo>
                    <a:lnTo>
                      <a:pt x="3930" y="56"/>
                    </a:lnTo>
                    <a:lnTo>
                      <a:pt x="3935" y="54"/>
                    </a:lnTo>
                    <a:lnTo>
                      <a:pt x="3952" y="54"/>
                    </a:lnTo>
                    <a:lnTo>
                      <a:pt x="3959" y="57"/>
                    </a:lnTo>
                    <a:lnTo>
                      <a:pt x="3963" y="61"/>
                    </a:lnTo>
                    <a:lnTo>
                      <a:pt x="3967" y="68"/>
                    </a:lnTo>
                    <a:lnTo>
                      <a:pt x="3968" y="72"/>
                    </a:lnTo>
                    <a:lnTo>
                      <a:pt x="3984" y="72"/>
                    </a:lnTo>
                    <a:lnTo>
                      <a:pt x="3984" y="65"/>
                    </a:lnTo>
                    <a:lnTo>
                      <a:pt x="3982" y="59"/>
                    </a:lnTo>
                    <a:lnTo>
                      <a:pt x="3978" y="53"/>
                    </a:lnTo>
                    <a:lnTo>
                      <a:pt x="3971" y="44"/>
                    </a:lnTo>
                    <a:lnTo>
                      <a:pt x="3959" y="39"/>
                    </a:lnTo>
                    <a:lnTo>
                      <a:pt x="3931" y="39"/>
                    </a:lnTo>
                    <a:lnTo>
                      <a:pt x="3921" y="42"/>
                    </a:lnTo>
                    <a:lnTo>
                      <a:pt x="3914" y="48"/>
                    </a:lnTo>
                    <a:lnTo>
                      <a:pt x="3907" y="55"/>
                    </a:lnTo>
                    <a:lnTo>
                      <a:pt x="3903" y="63"/>
                    </a:lnTo>
                    <a:lnTo>
                      <a:pt x="3903" y="81"/>
                    </a:lnTo>
                    <a:lnTo>
                      <a:pt x="3907" y="87"/>
                    </a:lnTo>
                    <a:lnTo>
                      <a:pt x="3915" y="92"/>
                    </a:lnTo>
                    <a:lnTo>
                      <a:pt x="3919" y="95"/>
                    </a:lnTo>
                    <a:lnTo>
                      <a:pt x="3926" y="97"/>
                    </a:lnTo>
                    <a:lnTo>
                      <a:pt x="3935" y="100"/>
                    </a:lnTo>
                    <a:lnTo>
                      <a:pt x="3949" y="103"/>
                    </a:lnTo>
                    <a:lnTo>
                      <a:pt x="3957" y="105"/>
                    </a:lnTo>
                    <a:lnTo>
                      <a:pt x="3962" y="107"/>
                    </a:lnTo>
                    <a:lnTo>
                      <a:pt x="3964" y="108"/>
                    </a:lnTo>
                    <a:lnTo>
                      <a:pt x="3968" y="110"/>
                    </a:lnTo>
                    <a:lnTo>
                      <a:pt x="3970" y="114"/>
                    </a:lnTo>
                    <a:lnTo>
                      <a:pt x="3970" y="124"/>
                    </a:lnTo>
                    <a:lnTo>
                      <a:pt x="3968" y="129"/>
                    </a:lnTo>
                    <a:lnTo>
                      <a:pt x="3963" y="132"/>
                    </a:lnTo>
                    <a:lnTo>
                      <a:pt x="3958" y="134"/>
                    </a:lnTo>
                    <a:lnTo>
                      <a:pt x="3952" y="136"/>
                    </a:lnTo>
                    <a:lnTo>
                      <a:pt x="3934" y="136"/>
                    </a:lnTo>
                    <a:lnTo>
                      <a:pt x="3926" y="133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57" name="Freeform 75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4006 w 4354"/>
                  <a:gd name="T1" fmla="*/ 3 h 191"/>
                  <a:gd name="T2" fmla="*/ 4006 w 4354"/>
                  <a:gd name="T3" fmla="*/ 147 h 191"/>
                  <a:gd name="T4" fmla="*/ 4023 w 4354"/>
                  <a:gd name="T5" fmla="*/ 147 h 191"/>
                  <a:gd name="T6" fmla="*/ 4023 w 4354"/>
                  <a:gd name="T7" fmla="*/ 107 h 191"/>
                  <a:gd name="T8" fmla="*/ 4038 w 4354"/>
                  <a:gd name="T9" fmla="*/ 93 h 191"/>
                  <a:gd name="T10" fmla="*/ 4071 w 4354"/>
                  <a:gd name="T11" fmla="*/ 147 h 191"/>
                  <a:gd name="T12" fmla="*/ 4093 w 4354"/>
                  <a:gd name="T13" fmla="*/ 147 h 191"/>
                  <a:gd name="T14" fmla="*/ 4051 w 4354"/>
                  <a:gd name="T15" fmla="*/ 81 h 191"/>
                  <a:gd name="T16" fmla="*/ 4091 w 4354"/>
                  <a:gd name="T17" fmla="*/ 42 h 191"/>
                  <a:gd name="T18" fmla="*/ 4068 w 4354"/>
                  <a:gd name="T19" fmla="*/ 42 h 191"/>
                  <a:gd name="T20" fmla="*/ 4023 w 4354"/>
                  <a:gd name="T21" fmla="*/ 86 h 191"/>
                  <a:gd name="T22" fmla="*/ 4023 w 4354"/>
                  <a:gd name="T23" fmla="*/ 3 h 191"/>
                  <a:gd name="T24" fmla="*/ 4006 w 4354"/>
                  <a:gd name="T25" fmla="*/ 3 h 19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354" h="191">
                    <a:moveTo>
                      <a:pt x="4006" y="3"/>
                    </a:moveTo>
                    <a:lnTo>
                      <a:pt x="4006" y="147"/>
                    </a:lnTo>
                    <a:lnTo>
                      <a:pt x="4023" y="147"/>
                    </a:lnTo>
                    <a:lnTo>
                      <a:pt x="4023" y="107"/>
                    </a:lnTo>
                    <a:lnTo>
                      <a:pt x="4038" y="93"/>
                    </a:lnTo>
                    <a:lnTo>
                      <a:pt x="4071" y="147"/>
                    </a:lnTo>
                    <a:lnTo>
                      <a:pt x="4093" y="147"/>
                    </a:lnTo>
                    <a:lnTo>
                      <a:pt x="4051" y="81"/>
                    </a:lnTo>
                    <a:lnTo>
                      <a:pt x="4091" y="42"/>
                    </a:lnTo>
                    <a:lnTo>
                      <a:pt x="4068" y="42"/>
                    </a:lnTo>
                    <a:lnTo>
                      <a:pt x="4023" y="86"/>
                    </a:lnTo>
                    <a:lnTo>
                      <a:pt x="4023" y="3"/>
                    </a:lnTo>
                    <a:lnTo>
                      <a:pt x="4006" y="3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58" name="Freeform 76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4139 w 4354"/>
                  <a:gd name="T1" fmla="*/ 3 h 191"/>
                  <a:gd name="T2" fmla="*/ 4094 w 4354"/>
                  <a:gd name="T3" fmla="*/ 147 h 191"/>
                  <a:gd name="T4" fmla="*/ 4109 w 4354"/>
                  <a:gd name="T5" fmla="*/ 147 h 191"/>
                  <a:gd name="T6" fmla="*/ 4154 w 4354"/>
                  <a:gd name="T7" fmla="*/ 3 h 191"/>
                  <a:gd name="T8" fmla="*/ 4139 w 4354"/>
                  <a:gd name="T9" fmla="*/ 3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54" h="191">
                    <a:moveTo>
                      <a:pt x="4139" y="3"/>
                    </a:moveTo>
                    <a:lnTo>
                      <a:pt x="4094" y="147"/>
                    </a:lnTo>
                    <a:lnTo>
                      <a:pt x="4109" y="147"/>
                    </a:lnTo>
                    <a:lnTo>
                      <a:pt x="4154" y="3"/>
                    </a:lnTo>
                    <a:lnTo>
                      <a:pt x="4139" y="3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59" name="Rectangle 77"/>
              <p:cNvSpPr>
                <a:spLocks/>
              </p:cNvSpPr>
              <p:nvPr/>
            </p:nvSpPr>
            <p:spPr bwMode="auto">
              <a:xfrm>
                <a:off x="7134" y="2091"/>
                <a:ext cx="17" cy="104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sk-SK" altLang="sk-SK"/>
              </a:p>
            </p:txBody>
          </p:sp>
          <p:sp>
            <p:nvSpPr>
              <p:cNvPr id="60" name="Rectangle 78"/>
              <p:cNvSpPr>
                <a:spLocks/>
              </p:cNvSpPr>
              <p:nvPr/>
            </p:nvSpPr>
            <p:spPr bwMode="auto">
              <a:xfrm>
                <a:off x="7134" y="2052"/>
                <a:ext cx="17" cy="19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sk-SK" altLang="sk-SK"/>
              </a:p>
            </p:txBody>
          </p:sp>
          <p:sp>
            <p:nvSpPr>
              <p:cNvPr id="61" name="Freeform 79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4227 w 4354"/>
                  <a:gd name="T1" fmla="*/ 1 h 191"/>
                  <a:gd name="T2" fmla="*/ 4219 w 4354"/>
                  <a:gd name="T3" fmla="*/ 4 h 191"/>
                  <a:gd name="T4" fmla="*/ 4215 w 4354"/>
                  <a:gd name="T5" fmla="*/ 10 h 191"/>
                  <a:gd name="T6" fmla="*/ 4213 w 4354"/>
                  <a:gd name="T7" fmla="*/ 13 h 191"/>
                  <a:gd name="T8" fmla="*/ 4211 w 4354"/>
                  <a:gd name="T9" fmla="*/ 19 h 191"/>
                  <a:gd name="T10" fmla="*/ 4211 w 4354"/>
                  <a:gd name="T11" fmla="*/ 26 h 191"/>
                  <a:gd name="T12" fmla="*/ 4211 w 4354"/>
                  <a:gd name="T13" fmla="*/ 42 h 191"/>
                  <a:gd name="T14" fmla="*/ 4197 w 4354"/>
                  <a:gd name="T15" fmla="*/ 42 h 191"/>
                  <a:gd name="T16" fmla="*/ 4197 w 4354"/>
                  <a:gd name="T17" fmla="*/ 56 h 191"/>
                  <a:gd name="T18" fmla="*/ 4211 w 4354"/>
                  <a:gd name="T19" fmla="*/ 56 h 191"/>
                  <a:gd name="T20" fmla="*/ 4211 w 4354"/>
                  <a:gd name="T21" fmla="*/ 147 h 191"/>
                  <a:gd name="T22" fmla="*/ 4229 w 4354"/>
                  <a:gd name="T23" fmla="*/ 147 h 191"/>
                  <a:gd name="T24" fmla="*/ 4229 w 4354"/>
                  <a:gd name="T25" fmla="*/ 56 h 191"/>
                  <a:gd name="T26" fmla="*/ 4246 w 4354"/>
                  <a:gd name="T27" fmla="*/ 56 h 191"/>
                  <a:gd name="T28" fmla="*/ 4246 w 4354"/>
                  <a:gd name="T29" fmla="*/ 42 h 191"/>
                  <a:gd name="T30" fmla="*/ 4229 w 4354"/>
                  <a:gd name="T31" fmla="*/ 42 h 191"/>
                  <a:gd name="T32" fmla="*/ 4229 w 4354"/>
                  <a:gd name="T33" fmla="*/ 31 h 191"/>
                  <a:gd name="T34" fmla="*/ 4229 w 4354"/>
                  <a:gd name="T35" fmla="*/ 24 h 191"/>
                  <a:gd name="T36" fmla="*/ 4231 w 4354"/>
                  <a:gd name="T37" fmla="*/ 19 h 191"/>
                  <a:gd name="T38" fmla="*/ 4234 w 4354"/>
                  <a:gd name="T39" fmla="*/ 17 h 191"/>
                  <a:gd name="T40" fmla="*/ 4246 w 4354"/>
                  <a:gd name="T41" fmla="*/ 17 h 191"/>
                  <a:gd name="T42" fmla="*/ 4246 w 4354"/>
                  <a:gd name="T43" fmla="*/ 1 h 191"/>
                  <a:gd name="T44" fmla="*/ 4242 w 4354"/>
                  <a:gd name="T45" fmla="*/ 1 h 191"/>
                  <a:gd name="T46" fmla="*/ 4227 w 4354"/>
                  <a:gd name="T47" fmla="*/ 1 h 19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354" h="191">
                    <a:moveTo>
                      <a:pt x="4227" y="1"/>
                    </a:moveTo>
                    <a:lnTo>
                      <a:pt x="4219" y="4"/>
                    </a:lnTo>
                    <a:lnTo>
                      <a:pt x="4215" y="10"/>
                    </a:lnTo>
                    <a:lnTo>
                      <a:pt x="4213" y="13"/>
                    </a:lnTo>
                    <a:lnTo>
                      <a:pt x="4211" y="19"/>
                    </a:lnTo>
                    <a:lnTo>
                      <a:pt x="4211" y="26"/>
                    </a:lnTo>
                    <a:lnTo>
                      <a:pt x="4211" y="42"/>
                    </a:lnTo>
                    <a:lnTo>
                      <a:pt x="4197" y="42"/>
                    </a:lnTo>
                    <a:lnTo>
                      <a:pt x="4197" y="56"/>
                    </a:lnTo>
                    <a:lnTo>
                      <a:pt x="4211" y="56"/>
                    </a:lnTo>
                    <a:lnTo>
                      <a:pt x="4211" y="147"/>
                    </a:lnTo>
                    <a:lnTo>
                      <a:pt x="4229" y="147"/>
                    </a:lnTo>
                    <a:lnTo>
                      <a:pt x="4229" y="56"/>
                    </a:lnTo>
                    <a:lnTo>
                      <a:pt x="4246" y="56"/>
                    </a:lnTo>
                    <a:lnTo>
                      <a:pt x="4246" y="42"/>
                    </a:lnTo>
                    <a:lnTo>
                      <a:pt x="4229" y="42"/>
                    </a:lnTo>
                    <a:lnTo>
                      <a:pt x="4229" y="31"/>
                    </a:lnTo>
                    <a:lnTo>
                      <a:pt x="4229" y="24"/>
                    </a:lnTo>
                    <a:lnTo>
                      <a:pt x="4231" y="19"/>
                    </a:lnTo>
                    <a:lnTo>
                      <a:pt x="4234" y="17"/>
                    </a:lnTo>
                    <a:lnTo>
                      <a:pt x="4246" y="17"/>
                    </a:lnTo>
                    <a:lnTo>
                      <a:pt x="4246" y="1"/>
                    </a:lnTo>
                    <a:lnTo>
                      <a:pt x="4242" y="1"/>
                    </a:lnTo>
                    <a:lnTo>
                      <a:pt x="4227" y="1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62" name="Freeform 80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4335 w 4354"/>
                  <a:gd name="T1" fmla="*/ 141 h 191"/>
                  <a:gd name="T2" fmla="*/ 4346 w 4354"/>
                  <a:gd name="T3" fmla="*/ 127 h 191"/>
                  <a:gd name="T4" fmla="*/ 4352 w 4354"/>
                  <a:gd name="T5" fmla="*/ 107 h 191"/>
                  <a:gd name="T6" fmla="*/ 4353 w 4354"/>
                  <a:gd name="T7" fmla="*/ 92 h 191"/>
                  <a:gd name="T8" fmla="*/ 4350 w 4354"/>
                  <a:gd name="T9" fmla="*/ 70 h 191"/>
                  <a:gd name="T10" fmla="*/ 4341 w 4354"/>
                  <a:gd name="T11" fmla="*/ 54 h 191"/>
                  <a:gd name="T12" fmla="*/ 4341 w 4354"/>
                  <a:gd name="T13" fmla="*/ 53 h 191"/>
                  <a:gd name="T14" fmla="*/ 4332 w 4354"/>
                  <a:gd name="T15" fmla="*/ 44 h 191"/>
                  <a:gd name="T16" fmla="*/ 4322 w 4354"/>
                  <a:gd name="T17" fmla="*/ 39 h 191"/>
                  <a:gd name="T18" fmla="*/ 4303 w 4354"/>
                  <a:gd name="T19" fmla="*/ 39 h 191"/>
                  <a:gd name="T20" fmla="*/ 4296 w 4354"/>
                  <a:gd name="T21" fmla="*/ 41 h 191"/>
                  <a:gd name="T22" fmla="*/ 4290 w 4354"/>
                  <a:gd name="T23" fmla="*/ 45 h 191"/>
                  <a:gd name="T24" fmla="*/ 4285 w 4354"/>
                  <a:gd name="T25" fmla="*/ 48 h 191"/>
                  <a:gd name="T26" fmla="*/ 4286 w 4354"/>
                  <a:gd name="T27" fmla="*/ 61 h 191"/>
                  <a:gd name="T28" fmla="*/ 4294 w 4354"/>
                  <a:gd name="T29" fmla="*/ 55 h 191"/>
                  <a:gd name="T30" fmla="*/ 4319 w 4354"/>
                  <a:gd name="T31" fmla="*/ 55 h 191"/>
                  <a:gd name="T32" fmla="*/ 4327 w 4354"/>
                  <a:gd name="T33" fmla="*/ 61 h 191"/>
                  <a:gd name="T34" fmla="*/ 4332 w 4354"/>
                  <a:gd name="T35" fmla="*/ 72 h 191"/>
                  <a:gd name="T36" fmla="*/ 4334 w 4354"/>
                  <a:gd name="T37" fmla="*/ 78 h 191"/>
                  <a:gd name="T38" fmla="*/ 4335 w 4354"/>
                  <a:gd name="T39" fmla="*/ 85 h 191"/>
                  <a:gd name="T40" fmla="*/ 4335 w 4354"/>
                  <a:gd name="T41" fmla="*/ 107 h 191"/>
                  <a:gd name="T42" fmla="*/ 4332 w 4354"/>
                  <a:gd name="T43" fmla="*/ 118 h 191"/>
                  <a:gd name="T44" fmla="*/ 4327 w 4354"/>
                  <a:gd name="T45" fmla="*/ 124 h 191"/>
                  <a:gd name="T46" fmla="*/ 4322 w 4354"/>
                  <a:gd name="T47" fmla="*/ 131 h 191"/>
                  <a:gd name="T48" fmla="*/ 4315 w 4354"/>
                  <a:gd name="T49" fmla="*/ 135 h 191"/>
                  <a:gd name="T50" fmla="*/ 4294 w 4354"/>
                  <a:gd name="T51" fmla="*/ 135 h 191"/>
                  <a:gd name="T52" fmla="*/ 4289 w 4354"/>
                  <a:gd name="T53" fmla="*/ 145 h 191"/>
                  <a:gd name="T54" fmla="*/ 4294 w 4354"/>
                  <a:gd name="T55" fmla="*/ 148 h 191"/>
                  <a:gd name="T56" fmla="*/ 4301 w 4354"/>
                  <a:gd name="T57" fmla="*/ 150 h 191"/>
                  <a:gd name="T58" fmla="*/ 4319 w 4354"/>
                  <a:gd name="T59" fmla="*/ 150 h 191"/>
                  <a:gd name="T60" fmla="*/ 4328 w 4354"/>
                  <a:gd name="T61" fmla="*/ 147 h 191"/>
                  <a:gd name="T62" fmla="*/ 4335 w 4354"/>
                  <a:gd name="T63" fmla="*/ 141 h 19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4354" h="191">
                    <a:moveTo>
                      <a:pt x="4335" y="141"/>
                    </a:moveTo>
                    <a:lnTo>
                      <a:pt x="4346" y="127"/>
                    </a:lnTo>
                    <a:lnTo>
                      <a:pt x="4352" y="107"/>
                    </a:lnTo>
                    <a:lnTo>
                      <a:pt x="4353" y="92"/>
                    </a:lnTo>
                    <a:lnTo>
                      <a:pt x="4350" y="70"/>
                    </a:lnTo>
                    <a:lnTo>
                      <a:pt x="4341" y="54"/>
                    </a:lnTo>
                    <a:lnTo>
                      <a:pt x="4341" y="53"/>
                    </a:lnTo>
                    <a:lnTo>
                      <a:pt x="4332" y="44"/>
                    </a:lnTo>
                    <a:lnTo>
                      <a:pt x="4322" y="39"/>
                    </a:lnTo>
                    <a:lnTo>
                      <a:pt x="4303" y="39"/>
                    </a:lnTo>
                    <a:lnTo>
                      <a:pt x="4296" y="41"/>
                    </a:lnTo>
                    <a:lnTo>
                      <a:pt x="4290" y="45"/>
                    </a:lnTo>
                    <a:lnTo>
                      <a:pt x="4285" y="48"/>
                    </a:lnTo>
                    <a:lnTo>
                      <a:pt x="4286" y="61"/>
                    </a:lnTo>
                    <a:lnTo>
                      <a:pt x="4294" y="55"/>
                    </a:lnTo>
                    <a:lnTo>
                      <a:pt x="4319" y="55"/>
                    </a:lnTo>
                    <a:lnTo>
                      <a:pt x="4327" y="61"/>
                    </a:lnTo>
                    <a:lnTo>
                      <a:pt x="4332" y="72"/>
                    </a:lnTo>
                    <a:lnTo>
                      <a:pt x="4334" y="78"/>
                    </a:lnTo>
                    <a:lnTo>
                      <a:pt x="4335" y="85"/>
                    </a:lnTo>
                    <a:lnTo>
                      <a:pt x="4335" y="107"/>
                    </a:lnTo>
                    <a:lnTo>
                      <a:pt x="4332" y="118"/>
                    </a:lnTo>
                    <a:lnTo>
                      <a:pt x="4327" y="124"/>
                    </a:lnTo>
                    <a:lnTo>
                      <a:pt x="4322" y="131"/>
                    </a:lnTo>
                    <a:lnTo>
                      <a:pt x="4315" y="135"/>
                    </a:lnTo>
                    <a:lnTo>
                      <a:pt x="4294" y="135"/>
                    </a:lnTo>
                    <a:lnTo>
                      <a:pt x="4289" y="145"/>
                    </a:lnTo>
                    <a:lnTo>
                      <a:pt x="4294" y="148"/>
                    </a:lnTo>
                    <a:lnTo>
                      <a:pt x="4301" y="150"/>
                    </a:lnTo>
                    <a:lnTo>
                      <a:pt x="4319" y="150"/>
                    </a:lnTo>
                    <a:lnTo>
                      <a:pt x="4328" y="147"/>
                    </a:lnTo>
                    <a:lnTo>
                      <a:pt x="4335" y="141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63" name="Freeform 81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4278 w 4354"/>
                  <a:gd name="T1" fmla="*/ 188 h 191"/>
                  <a:gd name="T2" fmla="*/ 4278 w 4354"/>
                  <a:gd name="T3" fmla="*/ 135 h 191"/>
                  <a:gd name="T4" fmla="*/ 4282 w 4354"/>
                  <a:gd name="T5" fmla="*/ 140 h 191"/>
                  <a:gd name="T6" fmla="*/ 4289 w 4354"/>
                  <a:gd name="T7" fmla="*/ 145 h 191"/>
                  <a:gd name="T8" fmla="*/ 4294 w 4354"/>
                  <a:gd name="T9" fmla="*/ 135 h 191"/>
                  <a:gd name="T10" fmla="*/ 4286 w 4354"/>
                  <a:gd name="T11" fmla="*/ 129 h 191"/>
                  <a:gd name="T12" fmla="*/ 4281 w 4354"/>
                  <a:gd name="T13" fmla="*/ 119 h 191"/>
                  <a:gd name="T14" fmla="*/ 4279 w 4354"/>
                  <a:gd name="T15" fmla="*/ 113 h 191"/>
                  <a:gd name="T16" fmla="*/ 4278 w 4354"/>
                  <a:gd name="T17" fmla="*/ 106 h 191"/>
                  <a:gd name="T18" fmla="*/ 4278 w 4354"/>
                  <a:gd name="T19" fmla="*/ 88 h 191"/>
                  <a:gd name="T20" fmla="*/ 4279 w 4354"/>
                  <a:gd name="T21" fmla="*/ 80 h 191"/>
                  <a:gd name="T22" fmla="*/ 4281 w 4354"/>
                  <a:gd name="T23" fmla="*/ 73 h 191"/>
                  <a:gd name="T24" fmla="*/ 4286 w 4354"/>
                  <a:gd name="T25" fmla="*/ 61 h 191"/>
                  <a:gd name="T26" fmla="*/ 4285 w 4354"/>
                  <a:gd name="T27" fmla="*/ 48 h 191"/>
                  <a:gd name="T28" fmla="*/ 4282 w 4354"/>
                  <a:gd name="T29" fmla="*/ 52 h 191"/>
                  <a:gd name="T30" fmla="*/ 4278 w 4354"/>
                  <a:gd name="T31" fmla="*/ 56 h 191"/>
                  <a:gd name="T32" fmla="*/ 4278 w 4354"/>
                  <a:gd name="T33" fmla="*/ 42 h 191"/>
                  <a:gd name="T34" fmla="*/ 4261 w 4354"/>
                  <a:gd name="T35" fmla="*/ 42 h 191"/>
                  <a:gd name="T36" fmla="*/ 4261 w 4354"/>
                  <a:gd name="T37" fmla="*/ 188 h 191"/>
                  <a:gd name="T38" fmla="*/ 4278 w 4354"/>
                  <a:gd name="T39" fmla="*/ 188 h 19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354" h="191">
                    <a:moveTo>
                      <a:pt x="4278" y="188"/>
                    </a:moveTo>
                    <a:lnTo>
                      <a:pt x="4278" y="135"/>
                    </a:lnTo>
                    <a:lnTo>
                      <a:pt x="4282" y="140"/>
                    </a:lnTo>
                    <a:lnTo>
                      <a:pt x="4289" y="145"/>
                    </a:lnTo>
                    <a:lnTo>
                      <a:pt x="4294" y="135"/>
                    </a:lnTo>
                    <a:lnTo>
                      <a:pt x="4286" y="129"/>
                    </a:lnTo>
                    <a:lnTo>
                      <a:pt x="4281" y="119"/>
                    </a:lnTo>
                    <a:lnTo>
                      <a:pt x="4279" y="113"/>
                    </a:lnTo>
                    <a:lnTo>
                      <a:pt x="4278" y="106"/>
                    </a:lnTo>
                    <a:lnTo>
                      <a:pt x="4278" y="88"/>
                    </a:lnTo>
                    <a:lnTo>
                      <a:pt x="4279" y="80"/>
                    </a:lnTo>
                    <a:lnTo>
                      <a:pt x="4281" y="73"/>
                    </a:lnTo>
                    <a:lnTo>
                      <a:pt x="4286" y="61"/>
                    </a:lnTo>
                    <a:lnTo>
                      <a:pt x="4285" y="48"/>
                    </a:lnTo>
                    <a:lnTo>
                      <a:pt x="4282" y="52"/>
                    </a:lnTo>
                    <a:lnTo>
                      <a:pt x="4278" y="56"/>
                    </a:lnTo>
                    <a:lnTo>
                      <a:pt x="4278" y="42"/>
                    </a:lnTo>
                    <a:lnTo>
                      <a:pt x="4261" y="42"/>
                    </a:lnTo>
                    <a:lnTo>
                      <a:pt x="4261" y="188"/>
                    </a:lnTo>
                    <a:lnTo>
                      <a:pt x="4278" y="188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64" name="Freeform 82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651 w 4354"/>
                  <a:gd name="T1" fmla="*/ 118 h 191"/>
                  <a:gd name="T2" fmla="*/ 3659 w 4354"/>
                  <a:gd name="T3" fmla="*/ 135 h 191"/>
                  <a:gd name="T4" fmla="*/ 3660 w 4354"/>
                  <a:gd name="T5" fmla="*/ 136 h 191"/>
                  <a:gd name="T6" fmla="*/ 3669 w 4354"/>
                  <a:gd name="T7" fmla="*/ 145 h 191"/>
                  <a:gd name="T8" fmla="*/ 3680 w 4354"/>
                  <a:gd name="T9" fmla="*/ 150 h 191"/>
                  <a:gd name="T10" fmla="*/ 3678 w 4354"/>
                  <a:gd name="T11" fmla="*/ 131 h 191"/>
                  <a:gd name="T12" fmla="*/ 3673 w 4354"/>
                  <a:gd name="T13" fmla="*/ 124 h 191"/>
                  <a:gd name="T14" fmla="*/ 3668 w 4354"/>
                  <a:gd name="T15" fmla="*/ 117 h 191"/>
                  <a:gd name="T16" fmla="*/ 3666 w 4354"/>
                  <a:gd name="T17" fmla="*/ 107 h 191"/>
                  <a:gd name="T18" fmla="*/ 3666 w 4354"/>
                  <a:gd name="T19" fmla="*/ 85 h 191"/>
                  <a:gd name="T20" fmla="*/ 3668 w 4354"/>
                  <a:gd name="T21" fmla="*/ 75 h 191"/>
                  <a:gd name="T22" fmla="*/ 3673 w 4354"/>
                  <a:gd name="T23" fmla="*/ 67 h 191"/>
                  <a:gd name="T24" fmla="*/ 3678 w 4354"/>
                  <a:gd name="T25" fmla="*/ 58 h 191"/>
                  <a:gd name="T26" fmla="*/ 3685 w 4354"/>
                  <a:gd name="T27" fmla="*/ 54 h 191"/>
                  <a:gd name="T28" fmla="*/ 3708 w 4354"/>
                  <a:gd name="T29" fmla="*/ 54 h 191"/>
                  <a:gd name="T30" fmla="*/ 3716 w 4354"/>
                  <a:gd name="T31" fmla="*/ 59 h 191"/>
                  <a:gd name="T32" fmla="*/ 3721 w 4354"/>
                  <a:gd name="T33" fmla="*/ 69 h 191"/>
                  <a:gd name="T34" fmla="*/ 3724 w 4354"/>
                  <a:gd name="T35" fmla="*/ 75 h 191"/>
                  <a:gd name="T36" fmla="*/ 3726 w 4354"/>
                  <a:gd name="T37" fmla="*/ 83 h 191"/>
                  <a:gd name="T38" fmla="*/ 3726 w 4354"/>
                  <a:gd name="T39" fmla="*/ 103 h 191"/>
                  <a:gd name="T40" fmla="*/ 3724 w 4354"/>
                  <a:gd name="T41" fmla="*/ 113 h 191"/>
                  <a:gd name="T42" fmla="*/ 3720 w 4354"/>
                  <a:gd name="T43" fmla="*/ 122 h 191"/>
                  <a:gd name="T44" fmla="*/ 3715 w 4354"/>
                  <a:gd name="T45" fmla="*/ 131 h 191"/>
                  <a:gd name="T46" fmla="*/ 3707 w 4354"/>
                  <a:gd name="T47" fmla="*/ 135 h 191"/>
                  <a:gd name="T48" fmla="*/ 3696 w 4354"/>
                  <a:gd name="T49" fmla="*/ 135 h 191"/>
                  <a:gd name="T50" fmla="*/ 3694 w 4354"/>
                  <a:gd name="T51" fmla="*/ 150 h 191"/>
                  <a:gd name="T52" fmla="*/ 3716 w 4354"/>
                  <a:gd name="T53" fmla="*/ 146 h 191"/>
                  <a:gd name="T54" fmla="*/ 3731 w 4354"/>
                  <a:gd name="T55" fmla="*/ 135 h 191"/>
                  <a:gd name="T56" fmla="*/ 3732 w 4354"/>
                  <a:gd name="T57" fmla="*/ 134 h 191"/>
                  <a:gd name="T58" fmla="*/ 3741 w 4354"/>
                  <a:gd name="T59" fmla="*/ 117 h 191"/>
                  <a:gd name="T60" fmla="*/ 3744 w 4354"/>
                  <a:gd name="T61" fmla="*/ 96 h 191"/>
                  <a:gd name="T62" fmla="*/ 3744 w 4354"/>
                  <a:gd name="T63" fmla="*/ 92 h 191"/>
                  <a:gd name="T64" fmla="*/ 3741 w 4354"/>
                  <a:gd name="T65" fmla="*/ 70 h 191"/>
                  <a:gd name="T66" fmla="*/ 3732 w 4354"/>
                  <a:gd name="T67" fmla="*/ 54 h 191"/>
                  <a:gd name="T68" fmla="*/ 3730 w 4354"/>
                  <a:gd name="T69" fmla="*/ 52 h 191"/>
                  <a:gd name="T70" fmla="*/ 3721 w 4354"/>
                  <a:gd name="T71" fmla="*/ 43 h 191"/>
                  <a:gd name="T72" fmla="*/ 3710 w 4354"/>
                  <a:gd name="T73" fmla="*/ 39 h 191"/>
                  <a:gd name="T74" fmla="*/ 3682 w 4354"/>
                  <a:gd name="T75" fmla="*/ 39 h 191"/>
                  <a:gd name="T76" fmla="*/ 3670 w 4354"/>
                  <a:gd name="T77" fmla="*/ 44 h 191"/>
                  <a:gd name="T78" fmla="*/ 3661 w 4354"/>
                  <a:gd name="T79" fmla="*/ 55 h 191"/>
                  <a:gd name="T80" fmla="*/ 3651 w 4354"/>
                  <a:gd name="T81" fmla="*/ 71 h 191"/>
                  <a:gd name="T82" fmla="*/ 3648 w 4354"/>
                  <a:gd name="T83" fmla="*/ 92 h 191"/>
                  <a:gd name="T84" fmla="*/ 3648 w 4354"/>
                  <a:gd name="T85" fmla="*/ 97 h 191"/>
                  <a:gd name="T86" fmla="*/ 3651 w 4354"/>
                  <a:gd name="T87" fmla="*/ 118 h 19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4354" h="191">
                    <a:moveTo>
                      <a:pt x="3651" y="118"/>
                    </a:moveTo>
                    <a:lnTo>
                      <a:pt x="3659" y="135"/>
                    </a:lnTo>
                    <a:lnTo>
                      <a:pt x="3660" y="136"/>
                    </a:lnTo>
                    <a:lnTo>
                      <a:pt x="3669" y="145"/>
                    </a:lnTo>
                    <a:lnTo>
                      <a:pt x="3680" y="150"/>
                    </a:lnTo>
                    <a:lnTo>
                      <a:pt x="3678" y="131"/>
                    </a:lnTo>
                    <a:lnTo>
                      <a:pt x="3673" y="124"/>
                    </a:lnTo>
                    <a:lnTo>
                      <a:pt x="3668" y="117"/>
                    </a:lnTo>
                    <a:lnTo>
                      <a:pt x="3666" y="107"/>
                    </a:lnTo>
                    <a:lnTo>
                      <a:pt x="3666" y="85"/>
                    </a:lnTo>
                    <a:lnTo>
                      <a:pt x="3668" y="75"/>
                    </a:lnTo>
                    <a:lnTo>
                      <a:pt x="3673" y="67"/>
                    </a:lnTo>
                    <a:lnTo>
                      <a:pt x="3678" y="58"/>
                    </a:lnTo>
                    <a:lnTo>
                      <a:pt x="3685" y="54"/>
                    </a:lnTo>
                    <a:lnTo>
                      <a:pt x="3708" y="54"/>
                    </a:lnTo>
                    <a:lnTo>
                      <a:pt x="3716" y="59"/>
                    </a:lnTo>
                    <a:lnTo>
                      <a:pt x="3721" y="69"/>
                    </a:lnTo>
                    <a:lnTo>
                      <a:pt x="3724" y="75"/>
                    </a:lnTo>
                    <a:lnTo>
                      <a:pt x="3726" y="83"/>
                    </a:lnTo>
                    <a:lnTo>
                      <a:pt x="3726" y="103"/>
                    </a:lnTo>
                    <a:lnTo>
                      <a:pt x="3724" y="113"/>
                    </a:lnTo>
                    <a:lnTo>
                      <a:pt x="3720" y="122"/>
                    </a:lnTo>
                    <a:lnTo>
                      <a:pt x="3715" y="131"/>
                    </a:lnTo>
                    <a:lnTo>
                      <a:pt x="3707" y="135"/>
                    </a:lnTo>
                    <a:lnTo>
                      <a:pt x="3696" y="135"/>
                    </a:lnTo>
                    <a:lnTo>
                      <a:pt x="3694" y="150"/>
                    </a:lnTo>
                    <a:lnTo>
                      <a:pt x="3716" y="146"/>
                    </a:lnTo>
                    <a:lnTo>
                      <a:pt x="3731" y="135"/>
                    </a:lnTo>
                    <a:lnTo>
                      <a:pt x="3732" y="134"/>
                    </a:lnTo>
                    <a:lnTo>
                      <a:pt x="3741" y="117"/>
                    </a:lnTo>
                    <a:lnTo>
                      <a:pt x="3744" y="96"/>
                    </a:lnTo>
                    <a:lnTo>
                      <a:pt x="3744" y="92"/>
                    </a:lnTo>
                    <a:lnTo>
                      <a:pt x="3741" y="70"/>
                    </a:lnTo>
                    <a:lnTo>
                      <a:pt x="3732" y="54"/>
                    </a:lnTo>
                    <a:lnTo>
                      <a:pt x="3730" y="52"/>
                    </a:lnTo>
                    <a:lnTo>
                      <a:pt x="3721" y="43"/>
                    </a:lnTo>
                    <a:lnTo>
                      <a:pt x="3710" y="39"/>
                    </a:lnTo>
                    <a:lnTo>
                      <a:pt x="3682" y="39"/>
                    </a:lnTo>
                    <a:lnTo>
                      <a:pt x="3670" y="44"/>
                    </a:lnTo>
                    <a:lnTo>
                      <a:pt x="3661" y="55"/>
                    </a:lnTo>
                    <a:lnTo>
                      <a:pt x="3651" y="71"/>
                    </a:lnTo>
                    <a:lnTo>
                      <a:pt x="3648" y="92"/>
                    </a:lnTo>
                    <a:lnTo>
                      <a:pt x="3648" y="97"/>
                    </a:lnTo>
                    <a:lnTo>
                      <a:pt x="3651" y="118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65" name="Freeform 83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274 w 4354"/>
                  <a:gd name="T1" fmla="*/ 125 h 191"/>
                  <a:gd name="T2" fmla="*/ 3282 w 4354"/>
                  <a:gd name="T3" fmla="*/ 135 h 191"/>
                  <a:gd name="T4" fmla="*/ 3290 w 4354"/>
                  <a:gd name="T5" fmla="*/ 145 h 191"/>
                  <a:gd name="T6" fmla="*/ 3301 w 4354"/>
                  <a:gd name="T7" fmla="*/ 150 h 191"/>
                  <a:gd name="T8" fmla="*/ 3327 w 4354"/>
                  <a:gd name="T9" fmla="*/ 150 h 191"/>
                  <a:gd name="T10" fmla="*/ 3337 w 4354"/>
                  <a:gd name="T11" fmla="*/ 146 h 191"/>
                  <a:gd name="T12" fmla="*/ 3344 w 4354"/>
                  <a:gd name="T13" fmla="*/ 140 h 191"/>
                  <a:gd name="T14" fmla="*/ 3352 w 4354"/>
                  <a:gd name="T15" fmla="*/ 134 h 191"/>
                  <a:gd name="T16" fmla="*/ 3357 w 4354"/>
                  <a:gd name="T17" fmla="*/ 123 h 191"/>
                  <a:gd name="T18" fmla="*/ 3359 w 4354"/>
                  <a:gd name="T19" fmla="*/ 110 h 191"/>
                  <a:gd name="T20" fmla="*/ 3342 w 4354"/>
                  <a:gd name="T21" fmla="*/ 110 h 191"/>
                  <a:gd name="T22" fmla="*/ 3340 w 4354"/>
                  <a:gd name="T23" fmla="*/ 117 h 191"/>
                  <a:gd name="T24" fmla="*/ 3337 w 4354"/>
                  <a:gd name="T25" fmla="*/ 123 h 191"/>
                  <a:gd name="T26" fmla="*/ 3333 w 4354"/>
                  <a:gd name="T27" fmla="*/ 128 h 191"/>
                  <a:gd name="T28" fmla="*/ 3329 w 4354"/>
                  <a:gd name="T29" fmla="*/ 132 h 191"/>
                  <a:gd name="T30" fmla="*/ 3323 w 4354"/>
                  <a:gd name="T31" fmla="*/ 134 h 191"/>
                  <a:gd name="T32" fmla="*/ 3306 w 4354"/>
                  <a:gd name="T33" fmla="*/ 134 h 191"/>
                  <a:gd name="T34" fmla="*/ 3299 w 4354"/>
                  <a:gd name="T35" fmla="*/ 131 h 191"/>
                  <a:gd name="T36" fmla="*/ 3295 w 4354"/>
                  <a:gd name="T37" fmla="*/ 124 h 191"/>
                  <a:gd name="T38" fmla="*/ 3290 w 4354"/>
                  <a:gd name="T39" fmla="*/ 117 h 191"/>
                  <a:gd name="T40" fmla="*/ 3288 w 4354"/>
                  <a:gd name="T41" fmla="*/ 108 h 191"/>
                  <a:gd name="T42" fmla="*/ 3288 w 4354"/>
                  <a:gd name="T43" fmla="*/ 87 h 191"/>
                  <a:gd name="T44" fmla="*/ 3290 w 4354"/>
                  <a:gd name="T45" fmla="*/ 78 h 191"/>
                  <a:gd name="T46" fmla="*/ 3293 w 4354"/>
                  <a:gd name="T47" fmla="*/ 71 h 191"/>
                  <a:gd name="T48" fmla="*/ 3298 w 4354"/>
                  <a:gd name="T49" fmla="*/ 60 h 191"/>
                  <a:gd name="T50" fmla="*/ 3306 w 4354"/>
                  <a:gd name="T51" fmla="*/ 55 h 191"/>
                  <a:gd name="T52" fmla="*/ 3325 w 4354"/>
                  <a:gd name="T53" fmla="*/ 55 h 191"/>
                  <a:gd name="T54" fmla="*/ 3331 w 4354"/>
                  <a:gd name="T55" fmla="*/ 57 h 191"/>
                  <a:gd name="T56" fmla="*/ 3335 w 4354"/>
                  <a:gd name="T57" fmla="*/ 61 h 191"/>
                  <a:gd name="T58" fmla="*/ 3339 w 4354"/>
                  <a:gd name="T59" fmla="*/ 65 h 191"/>
                  <a:gd name="T60" fmla="*/ 3341 w 4354"/>
                  <a:gd name="T61" fmla="*/ 71 h 191"/>
                  <a:gd name="T62" fmla="*/ 3342 w 4354"/>
                  <a:gd name="T63" fmla="*/ 77 h 191"/>
                  <a:gd name="T64" fmla="*/ 3359 w 4354"/>
                  <a:gd name="T65" fmla="*/ 77 h 191"/>
                  <a:gd name="T66" fmla="*/ 3358 w 4354"/>
                  <a:gd name="T67" fmla="*/ 63 h 191"/>
                  <a:gd name="T68" fmla="*/ 3353 w 4354"/>
                  <a:gd name="T69" fmla="*/ 53 h 191"/>
                  <a:gd name="T70" fmla="*/ 3346 w 4354"/>
                  <a:gd name="T71" fmla="*/ 48 h 191"/>
                  <a:gd name="T72" fmla="*/ 3338 w 4354"/>
                  <a:gd name="T73" fmla="*/ 42 h 191"/>
                  <a:gd name="T74" fmla="*/ 3329 w 4354"/>
                  <a:gd name="T75" fmla="*/ 39 h 191"/>
                  <a:gd name="T76" fmla="*/ 3303 w 4354"/>
                  <a:gd name="T77" fmla="*/ 39 h 191"/>
                  <a:gd name="T78" fmla="*/ 3292 w 4354"/>
                  <a:gd name="T79" fmla="*/ 44 h 191"/>
                  <a:gd name="T80" fmla="*/ 3283 w 4354"/>
                  <a:gd name="T81" fmla="*/ 54 h 191"/>
                  <a:gd name="T82" fmla="*/ 3274 w 4354"/>
                  <a:gd name="T83" fmla="*/ 70 h 191"/>
                  <a:gd name="T84" fmla="*/ 3270 w 4354"/>
                  <a:gd name="T85" fmla="*/ 91 h 191"/>
                  <a:gd name="T86" fmla="*/ 3270 w 4354"/>
                  <a:gd name="T87" fmla="*/ 112 h 191"/>
                  <a:gd name="T88" fmla="*/ 3274 w 4354"/>
                  <a:gd name="T89" fmla="*/ 125 h 19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4354" h="191">
                    <a:moveTo>
                      <a:pt x="3274" y="125"/>
                    </a:moveTo>
                    <a:lnTo>
                      <a:pt x="3282" y="135"/>
                    </a:lnTo>
                    <a:lnTo>
                      <a:pt x="3290" y="145"/>
                    </a:lnTo>
                    <a:lnTo>
                      <a:pt x="3301" y="150"/>
                    </a:lnTo>
                    <a:lnTo>
                      <a:pt x="3327" y="150"/>
                    </a:lnTo>
                    <a:lnTo>
                      <a:pt x="3337" y="146"/>
                    </a:lnTo>
                    <a:lnTo>
                      <a:pt x="3344" y="140"/>
                    </a:lnTo>
                    <a:lnTo>
                      <a:pt x="3352" y="134"/>
                    </a:lnTo>
                    <a:lnTo>
                      <a:pt x="3357" y="123"/>
                    </a:lnTo>
                    <a:lnTo>
                      <a:pt x="3359" y="110"/>
                    </a:lnTo>
                    <a:lnTo>
                      <a:pt x="3342" y="110"/>
                    </a:lnTo>
                    <a:lnTo>
                      <a:pt x="3340" y="117"/>
                    </a:lnTo>
                    <a:lnTo>
                      <a:pt x="3337" y="123"/>
                    </a:lnTo>
                    <a:lnTo>
                      <a:pt x="3333" y="128"/>
                    </a:lnTo>
                    <a:lnTo>
                      <a:pt x="3329" y="132"/>
                    </a:lnTo>
                    <a:lnTo>
                      <a:pt x="3323" y="134"/>
                    </a:lnTo>
                    <a:lnTo>
                      <a:pt x="3306" y="134"/>
                    </a:lnTo>
                    <a:lnTo>
                      <a:pt x="3299" y="131"/>
                    </a:lnTo>
                    <a:lnTo>
                      <a:pt x="3295" y="124"/>
                    </a:lnTo>
                    <a:lnTo>
                      <a:pt x="3290" y="117"/>
                    </a:lnTo>
                    <a:lnTo>
                      <a:pt x="3288" y="108"/>
                    </a:lnTo>
                    <a:lnTo>
                      <a:pt x="3288" y="87"/>
                    </a:lnTo>
                    <a:lnTo>
                      <a:pt x="3290" y="78"/>
                    </a:lnTo>
                    <a:lnTo>
                      <a:pt x="3293" y="71"/>
                    </a:lnTo>
                    <a:lnTo>
                      <a:pt x="3298" y="60"/>
                    </a:lnTo>
                    <a:lnTo>
                      <a:pt x="3306" y="55"/>
                    </a:lnTo>
                    <a:lnTo>
                      <a:pt x="3325" y="55"/>
                    </a:lnTo>
                    <a:lnTo>
                      <a:pt x="3331" y="57"/>
                    </a:lnTo>
                    <a:lnTo>
                      <a:pt x="3335" y="61"/>
                    </a:lnTo>
                    <a:lnTo>
                      <a:pt x="3339" y="65"/>
                    </a:lnTo>
                    <a:lnTo>
                      <a:pt x="3341" y="71"/>
                    </a:lnTo>
                    <a:lnTo>
                      <a:pt x="3342" y="77"/>
                    </a:lnTo>
                    <a:lnTo>
                      <a:pt x="3359" y="77"/>
                    </a:lnTo>
                    <a:lnTo>
                      <a:pt x="3358" y="63"/>
                    </a:lnTo>
                    <a:lnTo>
                      <a:pt x="3353" y="53"/>
                    </a:lnTo>
                    <a:lnTo>
                      <a:pt x="3346" y="48"/>
                    </a:lnTo>
                    <a:lnTo>
                      <a:pt x="3338" y="42"/>
                    </a:lnTo>
                    <a:lnTo>
                      <a:pt x="3329" y="39"/>
                    </a:lnTo>
                    <a:lnTo>
                      <a:pt x="3303" y="39"/>
                    </a:lnTo>
                    <a:lnTo>
                      <a:pt x="3292" y="44"/>
                    </a:lnTo>
                    <a:lnTo>
                      <a:pt x="3283" y="54"/>
                    </a:lnTo>
                    <a:lnTo>
                      <a:pt x="3274" y="70"/>
                    </a:lnTo>
                    <a:lnTo>
                      <a:pt x="3270" y="91"/>
                    </a:lnTo>
                    <a:lnTo>
                      <a:pt x="3270" y="112"/>
                    </a:lnTo>
                    <a:lnTo>
                      <a:pt x="3274" y="125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66" name="Freeform 84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551 w 4354"/>
                  <a:gd name="T1" fmla="*/ 125 h 191"/>
                  <a:gd name="T2" fmla="*/ 1559 w 4354"/>
                  <a:gd name="T3" fmla="*/ 135 h 191"/>
                  <a:gd name="T4" fmla="*/ 1567 w 4354"/>
                  <a:gd name="T5" fmla="*/ 145 h 191"/>
                  <a:gd name="T6" fmla="*/ 1578 w 4354"/>
                  <a:gd name="T7" fmla="*/ 150 h 191"/>
                  <a:gd name="T8" fmla="*/ 1604 w 4354"/>
                  <a:gd name="T9" fmla="*/ 150 h 191"/>
                  <a:gd name="T10" fmla="*/ 1614 w 4354"/>
                  <a:gd name="T11" fmla="*/ 146 h 191"/>
                  <a:gd name="T12" fmla="*/ 1622 w 4354"/>
                  <a:gd name="T13" fmla="*/ 140 h 191"/>
                  <a:gd name="T14" fmla="*/ 1629 w 4354"/>
                  <a:gd name="T15" fmla="*/ 134 h 191"/>
                  <a:gd name="T16" fmla="*/ 1634 w 4354"/>
                  <a:gd name="T17" fmla="*/ 123 h 191"/>
                  <a:gd name="T18" fmla="*/ 1636 w 4354"/>
                  <a:gd name="T19" fmla="*/ 110 h 191"/>
                  <a:gd name="T20" fmla="*/ 1619 w 4354"/>
                  <a:gd name="T21" fmla="*/ 110 h 191"/>
                  <a:gd name="T22" fmla="*/ 1618 w 4354"/>
                  <a:gd name="T23" fmla="*/ 117 h 191"/>
                  <a:gd name="T24" fmla="*/ 1615 w 4354"/>
                  <a:gd name="T25" fmla="*/ 123 h 191"/>
                  <a:gd name="T26" fmla="*/ 1610 w 4354"/>
                  <a:gd name="T27" fmla="*/ 128 h 191"/>
                  <a:gd name="T28" fmla="*/ 1606 w 4354"/>
                  <a:gd name="T29" fmla="*/ 132 h 191"/>
                  <a:gd name="T30" fmla="*/ 1600 w 4354"/>
                  <a:gd name="T31" fmla="*/ 134 h 191"/>
                  <a:gd name="T32" fmla="*/ 1583 w 4354"/>
                  <a:gd name="T33" fmla="*/ 134 h 191"/>
                  <a:gd name="T34" fmla="*/ 1576 w 4354"/>
                  <a:gd name="T35" fmla="*/ 131 h 191"/>
                  <a:gd name="T36" fmla="*/ 1572 w 4354"/>
                  <a:gd name="T37" fmla="*/ 124 h 191"/>
                  <a:gd name="T38" fmla="*/ 1568 w 4354"/>
                  <a:gd name="T39" fmla="*/ 117 h 191"/>
                  <a:gd name="T40" fmla="*/ 1565 w 4354"/>
                  <a:gd name="T41" fmla="*/ 108 h 191"/>
                  <a:gd name="T42" fmla="*/ 1565 w 4354"/>
                  <a:gd name="T43" fmla="*/ 87 h 191"/>
                  <a:gd name="T44" fmla="*/ 1567 w 4354"/>
                  <a:gd name="T45" fmla="*/ 78 h 191"/>
                  <a:gd name="T46" fmla="*/ 1570 w 4354"/>
                  <a:gd name="T47" fmla="*/ 71 h 191"/>
                  <a:gd name="T48" fmla="*/ 1575 w 4354"/>
                  <a:gd name="T49" fmla="*/ 60 h 191"/>
                  <a:gd name="T50" fmla="*/ 1583 w 4354"/>
                  <a:gd name="T51" fmla="*/ 55 h 191"/>
                  <a:gd name="T52" fmla="*/ 1602 w 4354"/>
                  <a:gd name="T53" fmla="*/ 55 h 191"/>
                  <a:gd name="T54" fmla="*/ 1608 w 4354"/>
                  <a:gd name="T55" fmla="*/ 57 h 191"/>
                  <a:gd name="T56" fmla="*/ 1612 w 4354"/>
                  <a:gd name="T57" fmla="*/ 61 h 191"/>
                  <a:gd name="T58" fmla="*/ 1616 w 4354"/>
                  <a:gd name="T59" fmla="*/ 65 h 191"/>
                  <a:gd name="T60" fmla="*/ 1618 w 4354"/>
                  <a:gd name="T61" fmla="*/ 71 h 191"/>
                  <a:gd name="T62" fmla="*/ 1619 w 4354"/>
                  <a:gd name="T63" fmla="*/ 77 h 191"/>
                  <a:gd name="T64" fmla="*/ 1636 w 4354"/>
                  <a:gd name="T65" fmla="*/ 77 h 191"/>
                  <a:gd name="T66" fmla="*/ 1635 w 4354"/>
                  <a:gd name="T67" fmla="*/ 63 h 191"/>
                  <a:gd name="T68" fmla="*/ 1630 w 4354"/>
                  <a:gd name="T69" fmla="*/ 53 h 191"/>
                  <a:gd name="T70" fmla="*/ 1623 w 4354"/>
                  <a:gd name="T71" fmla="*/ 48 h 191"/>
                  <a:gd name="T72" fmla="*/ 1616 w 4354"/>
                  <a:gd name="T73" fmla="*/ 42 h 191"/>
                  <a:gd name="T74" fmla="*/ 1606 w 4354"/>
                  <a:gd name="T75" fmla="*/ 39 h 191"/>
                  <a:gd name="T76" fmla="*/ 1580 w 4354"/>
                  <a:gd name="T77" fmla="*/ 39 h 191"/>
                  <a:gd name="T78" fmla="*/ 1569 w 4354"/>
                  <a:gd name="T79" fmla="*/ 44 h 191"/>
                  <a:gd name="T80" fmla="*/ 1560 w 4354"/>
                  <a:gd name="T81" fmla="*/ 54 h 191"/>
                  <a:gd name="T82" fmla="*/ 1551 w 4354"/>
                  <a:gd name="T83" fmla="*/ 70 h 191"/>
                  <a:gd name="T84" fmla="*/ 1547 w 4354"/>
                  <a:gd name="T85" fmla="*/ 91 h 191"/>
                  <a:gd name="T86" fmla="*/ 1547 w 4354"/>
                  <a:gd name="T87" fmla="*/ 112 h 191"/>
                  <a:gd name="T88" fmla="*/ 1551 w 4354"/>
                  <a:gd name="T89" fmla="*/ 125 h 19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4354" h="191">
                    <a:moveTo>
                      <a:pt x="1551" y="125"/>
                    </a:moveTo>
                    <a:lnTo>
                      <a:pt x="1559" y="135"/>
                    </a:lnTo>
                    <a:lnTo>
                      <a:pt x="1567" y="145"/>
                    </a:lnTo>
                    <a:lnTo>
                      <a:pt x="1578" y="150"/>
                    </a:lnTo>
                    <a:lnTo>
                      <a:pt x="1604" y="150"/>
                    </a:lnTo>
                    <a:lnTo>
                      <a:pt x="1614" y="146"/>
                    </a:lnTo>
                    <a:lnTo>
                      <a:pt x="1622" y="140"/>
                    </a:lnTo>
                    <a:lnTo>
                      <a:pt x="1629" y="134"/>
                    </a:lnTo>
                    <a:lnTo>
                      <a:pt x="1634" y="123"/>
                    </a:lnTo>
                    <a:lnTo>
                      <a:pt x="1636" y="110"/>
                    </a:lnTo>
                    <a:lnTo>
                      <a:pt x="1619" y="110"/>
                    </a:lnTo>
                    <a:lnTo>
                      <a:pt x="1618" y="117"/>
                    </a:lnTo>
                    <a:lnTo>
                      <a:pt x="1615" y="123"/>
                    </a:lnTo>
                    <a:lnTo>
                      <a:pt x="1610" y="128"/>
                    </a:lnTo>
                    <a:lnTo>
                      <a:pt x="1606" y="132"/>
                    </a:lnTo>
                    <a:lnTo>
                      <a:pt x="1600" y="134"/>
                    </a:lnTo>
                    <a:lnTo>
                      <a:pt x="1583" y="134"/>
                    </a:lnTo>
                    <a:lnTo>
                      <a:pt x="1576" y="131"/>
                    </a:lnTo>
                    <a:lnTo>
                      <a:pt x="1572" y="124"/>
                    </a:lnTo>
                    <a:lnTo>
                      <a:pt x="1568" y="117"/>
                    </a:lnTo>
                    <a:lnTo>
                      <a:pt x="1565" y="108"/>
                    </a:lnTo>
                    <a:lnTo>
                      <a:pt x="1565" y="87"/>
                    </a:lnTo>
                    <a:lnTo>
                      <a:pt x="1567" y="78"/>
                    </a:lnTo>
                    <a:lnTo>
                      <a:pt x="1570" y="71"/>
                    </a:lnTo>
                    <a:lnTo>
                      <a:pt x="1575" y="60"/>
                    </a:lnTo>
                    <a:lnTo>
                      <a:pt x="1583" y="55"/>
                    </a:lnTo>
                    <a:lnTo>
                      <a:pt x="1602" y="55"/>
                    </a:lnTo>
                    <a:lnTo>
                      <a:pt x="1608" y="57"/>
                    </a:lnTo>
                    <a:lnTo>
                      <a:pt x="1612" y="61"/>
                    </a:lnTo>
                    <a:lnTo>
                      <a:pt x="1616" y="65"/>
                    </a:lnTo>
                    <a:lnTo>
                      <a:pt x="1618" y="71"/>
                    </a:lnTo>
                    <a:lnTo>
                      <a:pt x="1619" y="77"/>
                    </a:lnTo>
                    <a:lnTo>
                      <a:pt x="1636" y="77"/>
                    </a:lnTo>
                    <a:lnTo>
                      <a:pt x="1635" y="63"/>
                    </a:lnTo>
                    <a:lnTo>
                      <a:pt x="1630" y="53"/>
                    </a:lnTo>
                    <a:lnTo>
                      <a:pt x="1623" y="48"/>
                    </a:lnTo>
                    <a:lnTo>
                      <a:pt x="1616" y="42"/>
                    </a:lnTo>
                    <a:lnTo>
                      <a:pt x="1606" y="39"/>
                    </a:lnTo>
                    <a:lnTo>
                      <a:pt x="1580" y="39"/>
                    </a:lnTo>
                    <a:lnTo>
                      <a:pt x="1569" y="44"/>
                    </a:lnTo>
                    <a:lnTo>
                      <a:pt x="1560" y="54"/>
                    </a:lnTo>
                    <a:lnTo>
                      <a:pt x="1551" y="70"/>
                    </a:lnTo>
                    <a:lnTo>
                      <a:pt x="1547" y="91"/>
                    </a:lnTo>
                    <a:lnTo>
                      <a:pt x="1547" y="112"/>
                    </a:lnTo>
                    <a:lnTo>
                      <a:pt x="1551" y="125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67" name="Freeform 85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949 w 4354"/>
                  <a:gd name="T1" fmla="*/ 118 h 191"/>
                  <a:gd name="T2" fmla="*/ 958 w 4354"/>
                  <a:gd name="T3" fmla="*/ 135 h 191"/>
                  <a:gd name="T4" fmla="*/ 959 w 4354"/>
                  <a:gd name="T5" fmla="*/ 136 h 191"/>
                  <a:gd name="T6" fmla="*/ 967 w 4354"/>
                  <a:gd name="T7" fmla="*/ 145 h 191"/>
                  <a:gd name="T8" fmla="*/ 979 w 4354"/>
                  <a:gd name="T9" fmla="*/ 150 h 191"/>
                  <a:gd name="T10" fmla="*/ 976 w 4354"/>
                  <a:gd name="T11" fmla="*/ 131 h 191"/>
                  <a:gd name="T12" fmla="*/ 971 w 4354"/>
                  <a:gd name="T13" fmla="*/ 124 h 191"/>
                  <a:gd name="T14" fmla="*/ 967 w 4354"/>
                  <a:gd name="T15" fmla="*/ 117 h 191"/>
                  <a:gd name="T16" fmla="*/ 964 w 4354"/>
                  <a:gd name="T17" fmla="*/ 107 h 191"/>
                  <a:gd name="T18" fmla="*/ 964 w 4354"/>
                  <a:gd name="T19" fmla="*/ 85 h 191"/>
                  <a:gd name="T20" fmla="*/ 967 w 4354"/>
                  <a:gd name="T21" fmla="*/ 75 h 191"/>
                  <a:gd name="T22" fmla="*/ 971 w 4354"/>
                  <a:gd name="T23" fmla="*/ 67 h 191"/>
                  <a:gd name="T24" fmla="*/ 976 w 4354"/>
                  <a:gd name="T25" fmla="*/ 58 h 191"/>
                  <a:gd name="T26" fmla="*/ 984 w 4354"/>
                  <a:gd name="T27" fmla="*/ 54 h 191"/>
                  <a:gd name="T28" fmla="*/ 1007 w 4354"/>
                  <a:gd name="T29" fmla="*/ 54 h 191"/>
                  <a:gd name="T30" fmla="*/ 1015 w 4354"/>
                  <a:gd name="T31" fmla="*/ 59 h 191"/>
                  <a:gd name="T32" fmla="*/ 1020 w 4354"/>
                  <a:gd name="T33" fmla="*/ 69 h 191"/>
                  <a:gd name="T34" fmla="*/ 1023 w 4354"/>
                  <a:gd name="T35" fmla="*/ 75 h 191"/>
                  <a:gd name="T36" fmla="*/ 1025 w 4354"/>
                  <a:gd name="T37" fmla="*/ 83 h 191"/>
                  <a:gd name="T38" fmla="*/ 1025 w 4354"/>
                  <a:gd name="T39" fmla="*/ 103 h 191"/>
                  <a:gd name="T40" fmla="*/ 1022 w 4354"/>
                  <a:gd name="T41" fmla="*/ 113 h 191"/>
                  <a:gd name="T42" fmla="*/ 1018 w 4354"/>
                  <a:gd name="T43" fmla="*/ 122 h 191"/>
                  <a:gd name="T44" fmla="*/ 1014 w 4354"/>
                  <a:gd name="T45" fmla="*/ 131 h 191"/>
                  <a:gd name="T46" fmla="*/ 1006 w 4354"/>
                  <a:gd name="T47" fmla="*/ 135 h 191"/>
                  <a:gd name="T48" fmla="*/ 994 w 4354"/>
                  <a:gd name="T49" fmla="*/ 135 h 191"/>
                  <a:gd name="T50" fmla="*/ 993 w 4354"/>
                  <a:gd name="T51" fmla="*/ 150 h 191"/>
                  <a:gd name="T52" fmla="*/ 1015 w 4354"/>
                  <a:gd name="T53" fmla="*/ 146 h 191"/>
                  <a:gd name="T54" fmla="*/ 1030 w 4354"/>
                  <a:gd name="T55" fmla="*/ 135 h 191"/>
                  <a:gd name="T56" fmla="*/ 1031 w 4354"/>
                  <a:gd name="T57" fmla="*/ 134 h 191"/>
                  <a:gd name="T58" fmla="*/ 1039 w 4354"/>
                  <a:gd name="T59" fmla="*/ 117 h 191"/>
                  <a:gd name="T60" fmla="*/ 1043 w 4354"/>
                  <a:gd name="T61" fmla="*/ 96 h 191"/>
                  <a:gd name="T62" fmla="*/ 1043 w 4354"/>
                  <a:gd name="T63" fmla="*/ 92 h 191"/>
                  <a:gd name="T64" fmla="*/ 1040 w 4354"/>
                  <a:gd name="T65" fmla="*/ 70 h 191"/>
                  <a:gd name="T66" fmla="*/ 1030 w 4354"/>
                  <a:gd name="T67" fmla="*/ 54 h 191"/>
                  <a:gd name="T68" fmla="*/ 1029 w 4354"/>
                  <a:gd name="T69" fmla="*/ 52 h 191"/>
                  <a:gd name="T70" fmla="*/ 1020 w 4354"/>
                  <a:gd name="T71" fmla="*/ 43 h 191"/>
                  <a:gd name="T72" fmla="*/ 1009 w 4354"/>
                  <a:gd name="T73" fmla="*/ 39 h 191"/>
                  <a:gd name="T74" fmla="*/ 980 w 4354"/>
                  <a:gd name="T75" fmla="*/ 39 h 191"/>
                  <a:gd name="T76" fmla="*/ 968 w 4354"/>
                  <a:gd name="T77" fmla="*/ 44 h 191"/>
                  <a:gd name="T78" fmla="*/ 959 w 4354"/>
                  <a:gd name="T79" fmla="*/ 55 h 191"/>
                  <a:gd name="T80" fmla="*/ 950 w 4354"/>
                  <a:gd name="T81" fmla="*/ 71 h 191"/>
                  <a:gd name="T82" fmla="*/ 946 w 4354"/>
                  <a:gd name="T83" fmla="*/ 92 h 191"/>
                  <a:gd name="T84" fmla="*/ 946 w 4354"/>
                  <a:gd name="T85" fmla="*/ 97 h 191"/>
                  <a:gd name="T86" fmla="*/ 949 w 4354"/>
                  <a:gd name="T87" fmla="*/ 118 h 19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4354" h="191">
                    <a:moveTo>
                      <a:pt x="949" y="118"/>
                    </a:moveTo>
                    <a:lnTo>
                      <a:pt x="958" y="135"/>
                    </a:lnTo>
                    <a:lnTo>
                      <a:pt x="959" y="136"/>
                    </a:lnTo>
                    <a:lnTo>
                      <a:pt x="967" y="145"/>
                    </a:lnTo>
                    <a:lnTo>
                      <a:pt x="979" y="150"/>
                    </a:lnTo>
                    <a:lnTo>
                      <a:pt x="976" y="131"/>
                    </a:lnTo>
                    <a:lnTo>
                      <a:pt x="971" y="124"/>
                    </a:lnTo>
                    <a:lnTo>
                      <a:pt x="967" y="117"/>
                    </a:lnTo>
                    <a:lnTo>
                      <a:pt x="964" y="107"/>
                    </a:lnTo>
                    <a:lnTo>
                      <a:pt x="964" y="85"/>
                    </a:lnTo>
                    <a:lnTo>
                      <a:pt x="967" y="75"/>
                    </a:lnTo>
                    <a:lnTo>
                      <a:pt x="971" y="67"/>
                    </a:lnTo>
                    <a:lnTo>
                      <a:pt x="976" y="58"/>
                    </a:lnTo>
                    <a:lnTo>
                      <a:pt x="984" y="54"/>
                    </a:lnTo>
                    <a:lnTo>
                      <a:pt x="1007" y="54"/>
                    </a:lnTo>
                    <a:lnTo>
                      <a:pt x="1015" y="59"/>
                    </a:lnTo>
                    <a:lnTo>
                      <a:pt x="1020" y="69"/>
                    </a:lnTo>
                    <a:lnTo>
                      <a:pt x="1023" y="75"/>
                    </a:lnTo>
                    <a:lnTo>
                      <a:pt x="1025" y="83"/>
                    </a:lnTo>
                    <a:lnTo>
                      <a:pt x="1025" y="103"/>
                    </a:lnTo>
                    <a:lnTo>
                      <a:pt x="1022" y="113"/>
                    </a:lnTo>
                    <a:lnTo>
                      <a:pt x="1018" y="122"/>
                    </a:lnTo>
                    <a:lnTo>
                      <a:pt x="1014" y="131"/>
                    </a:lnTo>
                    <a:lnTo>
                      <a:pt x="1006" y="135"/>
                    </a:lnTo>
                    <a:lnTo>
                      <a:pt x="994" y="135"/>
                    </a:lnTo>
                    <a:lnTo>
                      <a:pt x="993" y="150"/>
                    </a:lnTo>
                    <a:lnTo>
                      <a:pt x="1015" y="146"/>
                    </a:lnTo>
                    <a:lnTo>
                      <a:pt x="1030" y="135"/>
                    </a:lnTo>
                    <a:lnTo>
                      <a:pt x="1031" y="134"/>
                    </a:lnTo>
                    <a:lnTo>
                      <a:pt x="1039" y="117"/>
                    </a:lnTo>
                    <a:lnTo>
                      <a:pt x="1043" y="96"/>
                    </a:lnTo>
                    <a:lnTo>
                      <a:pt x="1043" y="92"/>
                    </a:lnTo>
                    <a:lnTo>
                      <a:pt x="1040" y="70"/>
                    </a:lnTo>
                    <a:lnTo>
                      <a:pt x="1030" y="54"/>
                    </a:lnTo>
                    <a:lnTo>
                      <a:pt x="1029" y="52"/>
                    </a:lnTo>
                    <a:lnTo>
                      <a:pt x="1020" y="43"/>
                    </a:lnTo>
                    <a:lnTo>
                      <a:pt x="1009" y="39"/>
                    </a:lnTo>
                    <a:lnTo>
                      <a:pt x="980" y="39"/>
                    </a:lnTo>
                    <a:lnTo>
                      <a:pt x="968" y="44"/>
                    </a:lnTo>
                    <a:lnTo>
                      <a:pt x="959" y="55"/>
                    </a:lnTo>
                    <a:lnTo>
                      <a:pt x="950" y="71"/>
                    </a:lnTo>
                    <a:lnTo>
                      <a:pt x="946" y="92"/>
                    </a:lnTo>
                    <a:lnTo>
                      <a:pt x="946" y="97"/>
                    </a:lnTo>
                    <a:lnTo>
                      <a:pt x="949" y="118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68" name="Freeform 86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8 w 4354"/>
                  <a:gd name="T1" fmla="*/ 46 h 191"/>
                  <a:gd name="T2" fmla="*/ 18 w 4354"/>
                  <a:gd name="T3" fmla="*/ 39 h 191"/>
                  <a:gd name="T4" fmla="*/ 17 w 4354"/>
                  <a:gd name="T5" fmla="*/ 26 h 191"/>
                  <a:gd name="T6" fmla="*/ 59 w 4354"/>
                  <a:gd name="T7" fmla="*/ 147 h 191"/>
                  <a:gd name="T8" fmla="*/ 78 w 4354"/>
                  <a:gd name="T9" fmla="*/ 147 h 191"/>
                  <a:gd name="T10" fmla="*/ 119 w 4354"/>
                  <a:gd name="T11" fmla="*/ 26 h 191"/>
                  <a:gd name="T12" fmla="*/ 119 w 4354"/>
                  <a:gd name="T13" fmla="*/ 47 h 191"/>
                  <a:gd name="T14" fmla="*/ 119 w 4354"/>
                  <a:gd name="T15" fmla="*/ 147 h 191"/>
                  <a:gd name="T16" fmla="*/ 137 w 4354"/>
                  <a:gd name="T17" fmla="*/ 147 h 191"/>
                  <a:gd name="T18" fmla="*/ 137 w 4354"/>
                  <a:gd name="T19" fmla="*/ 3 h 191"/>
                  <a:gd name="T20" fmla="*/ 110 w 4354"/>
                  <a:gd name="T21" fmla="*/ 3 h 191"/>
                  <a:gd name="T22" fmla="*/ 69 w 4354"/>
                  <a:gd name="T23" fmla="*/ 124 h 191"/>
                  <a:gd name="T24" fmla="*/ 27 w 4354"/>
                  <a:gd name="T25" fmla="*/ 3 h 191"/>
                  <a:gd name="T26" fmla="*/ 0 w 4354"/>
                  <a:gd name="T27" fmla="*/ 3 h 191"/>
                  <a:gd name="T28" fmla="*/ 0 w 4354"/>
                  <a:gd name="T29" fmla="*/ 147 h 191"/>
                  <a:gd name="T30" fmla="*/ 18 w 4354"/>
                  <a:gd name="T31" fmla="*/ 147 h 191"/>
                  <a:gd name="T32" fmla="*/ 18 w 4354"/>
                  <a:gd name="T33" fmla="*/ 53 h 191"/>
                  <a:gd name="T34" fmla="*/ 18 w 4354"/>
                  <a:gd name="T35" fmla="*/ 46 h 19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354" h="191">
                    <a:moveTo>
                      <a:pt x="18" y="46"/>
                    </a:moveTo>
                    <a:lnTo>
                      <a:pt x="18" y="39"/>
                    </a:lnTo>
                    <a:lnTo>
                      <a:pt x="17" y="26"/>
                    </a:lnTo>
                    <a:lnTo>
                      <a:pt x="59" y="147"/>
                    </a:lnTo>
                    <a:lnTo>
                      <a:pt x="78" y="147"/>
                    </a:lnTo>
                    <a:lnTo>
                      <a:pt x="119" y="26"/>
                    </a:lnTo>
                    <a:lnTo>
                      <a:pt x="119" y="47"/>
                    </a:lnTo>
                    <a:lnTo>
                      <a:pt x="119" y="147"/>
                    </a:lnTo>
                    <a:lnTo>
                      <a:pt x="137" y="147"/>
                    </a:lnTo>
                    <a:lnTo>
                      <a:pt x="137" y="3"/>
                    </a:lnTo>
                    <a:lnTo>
                      <a:pt x="110" y="3"/>
                    </a:lnTo>
                    <a:lnTo>
                      <a:pt x="69" y="124"/>
                    </a:lnTo>
                    <a:lnTo>
                      <a:pt x="27" y="3"/>
                    </a:lnTo>
                    <a:lnTo>
                      <a:pt x="0" y="3"/>
                    </a:lnTo>
                    <a:lnTo>
                      <a:pt x="0" y="147"/>
                    </a:lnTo>
                    <a:lnTo>
                      <a:pt x="18" y="147"/>
                    </a:lnTo>
                    <a:lnTo>
                      <a:pt x="18" y="53"/>
                    </a:lnTo>
                    <a:lnTo>
                      <a:pt x="18" y="46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69" name="Rectangle 87"/>
              <p:cNvSpPr>
                <a:spLocks/>
              </p:cNvSpPr>
              <p:nvPr/>
            </p:nvSpPr>
            <p:spPr bwMode="auto">
              <a:xfrm>
                <a:off x="3136" y="2091"/>
                <a:ext cx="17" cy="104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sk-SK" altLang="sk-SK"/>
              </a:p>
            </p:txBody>
          </p:sp>
          <p:sp>
            <p:nvSpPr>
              <p:cNvPr id="70" name="Rectangle 88"/>
              <p:cNvSpPr>
                <a:spLocks/>
              </p:cNvSpPr>
              <p:nvPr/>
            </p:nvSpPr>
            <p:spPr bwMode="auto">
              <a:xfrm>
                <a:off x="3136" y="2052"/>
                <a:ext cx="17" cy="19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sk-SK" altLang="sk-SK"/>
              </a:p>
            </p:txBody>
          </p:sp>
          <p:sp>
            <p:nvSpPr>
              <p:cNvPr id="71" name="Freeform 89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225 w 4354"/>
                  <a:gd name="T1" fmla="*/ 57 h 191"/>
                  <a:gd name="T2" fmla="*/ 225 w 4354"/>
                  <a:gd name="T3" fmla="*/ 42 h 191"/>
                  <a:gd name="T4" fmla="*/ 209 w 4354"/>
                  <a:gd name="T5" fmla="*/ 42 h 191"/>
                  <a:gd name="T6" fmla="*/ 209 w 4354"/>
                  <a:gd name="T7" fmla="*/ 147 h 191"/>
                  <a:gd name="T8" fmla="*/ 226 w 4354"/>
                  <a:gd name="T9" fmla="*/ 147 h 191"/>
                  <a:gd name="T10" fmla="*/ 226 w 4354"/>
                  <a:gd name="T11" fmla="*/ 85 h 191"/>
                  <a:gd name="T12" fmla="*/ 227 w 4354"/>
                  <a:gd name="T13" fmla="*/ 80 h 191"/>
                  <a:gd name="T14" fmla="*/ 228 w 4354"/>
                  <a:gd name="T15" fmla="*/ 72 h 191"/>
                  <a:gd name="T16" fmla="*/ 233 w 4354"/>
                  <a:gd name="T17" fmla="*/ 65 h 191"/>
                  <a:gd name="T18" fmla="*/ 237 w 4354"/>
                  <a:gd name="T19" fmla="*/ 61 h 191"/>
                  <a:gd name="T20" fmla="*/ 241 w 4354"/>
                  <a:gd name="T21" fmla="*/ 58 h 191"/>
                  <a:gd name="T22" fmla="*/ 246 w 4354"/>
                  <a:gd name="T23" fmla="*/ 57 h 191"/>
                  <a:gd name="T24" fmla="*/ 252 w 4354"/>
                  <a:gd name="T25" fmla="*/ 55 h 191"/>
                  <a:gd name="T26" fmla="*/ 264 w 4354"/>
                  <a:gd name="T27" fmla="*/ 55 h 191"/>
                  <a:gd name="T28" fmla="*/ 270 w 4354"/>
                  <a:gd name="T29" fmla="*/ 59 h 191"/>
                  <a:gd name="T30" fmla="*/ 273 w 4354"/>
                  <a:gd name="T31" fmla="*/ 65 h 191"/>
                  <a:gd name="T32" fmla="*/ 275 w 4354"/>
                  <a:gd name="T33" fmla="*/ 69 h 191"/>
                  <a:gd name="T34" fmla="*/ 276 w 4354"/>
                  <a:gd name="T35" fmla="*/ 74 h 191"/>
                  <a:gd name="T36" fmla="*/ 276 w 4354"/>
                  <a:gd name="T37" fmla="*/ 147 h 191"/>
                  <a:gd name="T38" fmla="*/ 294 w 4354"/>
                  <a:gd name="T39" fmla="*/ 147 h 191"/>
                  <a:gd name="T40" fmla="*/ 294 w 4354"/>
                  <a:gd name="T41" fmla="*/ 69 h 191"/>
                  <a:gd name="T42" fmla="*/ 293 w 4354"/>
                  <a:gd name="T43" fmla="*/ 61 h 191"/>
                  <a:gd name="T44" fmla="*/ 290 w 4354"/>
                  <a:gd name="T45" fmla="*/ 55 h 191"/>
                  <a:gd name="T46" fmla="*/ 284 w 4354"/>
                  <a:gd name="T47" fmla="*/ 45 h 191"/>
                  <a:gd name="T48" fmla="*/ 274 w 4354"/>
                  <a:gd name="T49" fmla="*/ 40 h 191"/>
                  <a:gd name="T50" fmla="*/ 253 w 4354"/>
                  <a:gd name="T51" fmla="*/ 40 h 191"/>
                  <a:gd name="T52" fmla="*/ 247 w 4354"/>
                  <a:gd name="T53" fmla="*/ 41 h 191"/>
                  <a:gd name="T54" fmla="*/ 241 w 4354"/>
                  <a:gd name="T55" fmla="*/ 44 h 191"/>
                  <a:gd name="T56" fmla="*/ 236 w 4354"/>
                  <a:gd name="T57" fmla="*/ 46 h 191"/>
                  <a:gd name="T58" fmla="*/ 230 w 4354"/>
                  <a:gd name="T59" fmla="*/ 51 h 191"/>
                  <a:gd name="T60" fmla="*/ 225 w 4354"/>
                  <a:gd name="T61" fmla="*/ 57 h 191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354" h="191">
                    <a:moveTo>
                      <a:pt x="225" y="57"/>
                    </a:moveTo>
                    <a:lnTo>
                      <a:pt x="225" y="42"/>
                    </a:lnTo>
                    <a:lnTo>
                      <a:pt x="209" y="42"/>
                    </a:lnTo>
                    <a:lnTo>
                      <a:pt x="209" y="147"/>
                    </a:lnTo>
                    <a:lnTo>
                      <a:pt x="226" y="147"/>
                    </a:lnTo>
                    <a:lnTo>
                      <a:pt x="226" y="85"/>
                    </a:lnTo>
                    <a:lnTo>
                      <a:pt x="227" y="80"/>
                    </a:lnTo>
                    <a:lnTo>
                      <a:pt x="228" y="72"/>
                    </a:lnTo>
                    <a:lnTo>
                      <a:pt x="233" y="65"/>
                    </a:lnTo>
                    <a:lnTo>
                      <a:pt x="237" y="61"/>
                    </a:lnTo>
                    <a:lnTo>
                      <a:pt x="241" y="58"/>
                    </a:lnTo>
                    <a:lnTo>
                      <a:pt x="246" y="57"/>
                    </a:lnTo>
                    <a:lnTo>
                      <a:pt x="252" y="55"/>
                    </a:lnTo>
                    <a:lnTo>
                      <a:pt x="264" y="55"/>
                    </a:lnTo>
                    <a:lnTo>
                      <a:pt x="270" y="59"/>
                    </a:lnTo>
                    <a:lnTo>
                      <a:pt x="273" y="65"/>
                    </a:lnTo>
                    <a:lnTo>
                      <a:pt x="275" y="69"/>
                    </a:lnTo>
                    <a:lnTo>
                      <a:pt x="276" y="74"/>
                    </a:lnTo>
                    <a:lnTo>
                      <a:pt x="276" y="147"/>
                    </a:lnTo>
                    <a:lnTo>
                      <a:pt x="294" y="147"/>
                    </a:lnTo>
                    <a:lnTo>
                      <a:pt x="294" y="69"/>
                    </a:lnTo>
                    <a:lnTo>
                      <a:pt x="293" y="61"/>
                    </a:lnTo>
                    <a:lnTo>
                      <a:pt x="290" y="55"/>
                    </a:lnTo>
                    <a:lnTo>
                      <a:pt x="284" y="45"/>
                    </a:lnTo>
                    <a:lnTo>
                      <a:pt x="274" y="40"/>
                    </a:lnTo>
                    <a:lnTo>
                      <a:pt x="253" y="40"/>
                    </a:lnTo>
                    <a:lnTo>
                      <a:pt x="247" y="41"/>
                    </a:lnTo>
                    <a:lnTo>
                      <a:pt x="241" y="44"/>
                    </a:lnTo>
                    <a:lnTo>
                      <a:pt x="236" y="46"/>
                    </a:lnTo>
                    <a:lnTo>
                      <a:pt x="230" y="51"/>
                    </a:lnTo>
                    <a:lnTo>
                      <a:pt x="225" y="57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72" name="Rectangle 90"/>
              <p:cNvSpPr>
                <a:spLocks/>
              </p:cNvSpPr>
              <p:nvPr/>
            </p:nvSpPr>
            <p:spPr bwMode="auto">
              <a:xfrm>
                <a:off x="3292" y="2091"/>
                <a:ext cx="17" cy="104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sk-SK" altLang="sk-SK"/>
              </a:p>
            </p:txBody>
          </p:sp>
          <p:sp>
            <p:nvSpPr>
              <p:cNvPr id="73" name="Rectangle 91"/>
              <p:cNvSpPr>
                <a:spLocks/>
              </p:cNvSpPr>
              <p:nvPr/>
            </p:nvSpPr>
            <p:spPr bwMode="auto">
              <a:xfrm>
                <a:off x="3292" y="2052"/>
                <a:ext cx="17" cy="19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sk-SK" altLang="sk-SK"/>
              </a:p>
            </p:txBody>
          </p:sp>
          <p:sp>
            <p:nvSpPr>
              <p:cNvPr id="74" name="Freeform 92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486 w 4354"/>
                  <a:gd name="T1" fmla="*/ 42 h 191"/>
                  <a:gd name="T2" fmla="*/ 486 w 4354"/>
                  <a:gd name="T3" fmla="*/ 13 h 191"/>
                  <a:gd name="T4" fmla="*/ 468 w 4354"/>
                  <a:gd name="T5" fmla="*/ 13 h 191"/>
                  <a:gd name="T6" fmla="*/ 468 w 4354"/>
                  <a:gd name="T7" fmla="*/ 42 h 191"/>
                  <a:gd name="T8" fmla="*/ 454 w 4354"/>
                  <a:gd name="T9" fmla="*/ 42 h 191"/>
                  <a:gd name="T10" fmla="*/ 454 w 4354"/>
                  <a:gd name="T11" fmla="*/ 56 h 191"/>
                  <a:gd name="T12" fmla="*/ 468 w 4354"/>
                  <a:gd name="T13" fmla="*/ 56 h 191"/>
                  <a:gd name="T14" fmla="*/ 468 w 4354"/>
                  <a:gd name="T15" fmla="*/ 132 h 191"/>
                  <a:gd name="T16" fmla="*/ 469 w 4354"/>
                  <a:gd name="T17" fmla="*/ 138 h 191"/>
                  <a:gd name="T18" fmla="*/ 472 w 4354"/>
                  <a:gd name="T19" fmla="*/ 142 h 191"/>
                  <a:gd name="T20" fmla="*/ 475 w 4354"/>
                  <a:gd name="T21" fmla="*/ 146 h 191"/>
                  <a:gd name="T22" fmla="*/ 481 w 4354"/>
                  <a:gd name="T23" fmla="*/ 148 h 191"/>
                  <a:gd name="T24" fmla="*/ 494 w 4354"/>
                  <a:gd name="T25" fmla="*/ 148 h 191"/>
                  <a:gd name="T26" fmla="*/ 498 w 4354"/>
                  <a:gd name="T27" fmla="*/ 148 h 191"/>
                  <a:gd name="T28" fmla="*/ 502 w 4354"/>
                  <a:gd name="T29" fmla="*/ 147 h 191"/>
                  <a:gd name="T30" fmla="*/ 502 w 4354"/>
                  <a:gd name="T31" fmla="*/ 133 h 191"/>
                  <a:gd name="T32" fmla="*/ 498 w 4354"/>
                  <a:gd name="T33" fmla="*/ 133 h 191"/>
                  <a:gd name="T34" fmla="*/ 493 w 4354"/>
                  <a:gd name="T35" fmla="*/ 133 h 191"/>
                  <a:gd name="T36" fmla="*/ 487 w 4354"/>
                  <a:gd name="T37" fmla="*/ 131 h 191"/>
                  <a:gd name="T38" fmla="*/ 486 w 4354"/>
                  <a:gd name="T39" fmla="*/ 125 h 191"/>
                  <a:gd name="T40" fmla="*/ 486 w 4354"/>
                  <a:gd name="T41" fmla="*/ 56 h 191"/>
                  <a:gd name="T42" fmla="*/ 502 w 4354"/>
                  <a:gd name="T43" fmla="*/ 56 h 191"/>
                  <a:gd name="T44" fmla="*/ 502 w 4354"/>
                  <a:gd name="T45" fmla="*/ 42 h 191"/>
                  <a:gd name="T46" fmla="*/ 486 w 4354"/>
                  <a:gd name="T47" fmla="*/ 42 h 19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354" h="191">
                    <a:moveTo>
                      <a:pt x="486" y="42"/>
                    </a:moveTo>
                    <a:lnTo>
                      <a:pt x="486" y="13"/>
                    </a:lnTo>
                    <a:lnTo>
                      <a:pt x="468" y="13"/>
                    </a:lnTo>
                    <a:lnTo>
                      <a:pt x="468" y="42"/>
                    </a:lnTo>
                    <a:lnTo>
                      <a:pt x="454" y="42"/>
                    </a:lnTo>
                    <a:lnTo>
                      <a:pt x="454" y="56"/>
                    </a:lnTo>
                    <a:lnTo>
                      <a:pt x="468" y="56"/>
                    </a:lnTo>
                    <a:lnTo>
                      <a:pt x="468" y="132"/>
                    </a:lnTo>
                    <a:lnTo>
                      <a:pt x="469" y="138"/>
                    </a:lnTo>
                    <a:lnTo>
                      <a:pt x="472" y="142"/>
                    </a:lnTo>
                    <a:lnTo>
                      <a:pt x="475" y="146"/>
                    </a:lnTo>
                    <a:lnTo>
                      <a:pt x="481" y="148"/>
                    </a:lnTo>
                    <a:lnTo>
                      <a:pt x="494" y="148"/>
                    </a:lnTo>
                    <a:lnTo>
                      <a:pt x="498" y="148"/>
                    </a:lnTo>
                    <a:lnTo>
                      <a:pt x="502" y="147"/>
                    </a:lnTo>
                    <a:lnTo>
                      <a:pt x="502" y="133"/>
                    </a:lnTo>
                    <a:lnTo>
                      <a:pt x="498" y="133"/>
                    </a:lnTo>
                    <a:lnTo>
                      <a:pt x="493" y="133"/>
                    </a:lnTo>
                    <a:lnTo>
                      <a:pt x="487" y="131"/>
                    </a:lnTo>
                    <a:lnTo>
                      <a:pt x="486" y="125"/>
                    </a:lnTo>
                    <a:lnTo>
                      <a:pt x="486" y="56"/>
                    </a:lnTo>
                    <a:lnTo>
                      <a:pt x="502" y="56"/>
                    </a:lnTo>
                    <a:lnTo>
                      <a:pt x="502" y="42"/>
                    </a:lnTo>
                    <a:lnTo>
                      <a:pt x="486" y="42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75" name="Freeform 93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79 w 4354"/>
                  <a:gd name="T1" fmla="*/ 127 h 191"/>
                  <a:gd name="T2" fmla="*/ 375 w 4354"/>
                  <a:gd name="T3" fmla="*/ 120 h 191"/>
                  <a:gd name="T4" fmla="*/ 358 w 4354"/>
                  <a:gd name="T5" fmla="*/ 114 h 191"/>
                  <a:gd name="T6" fmla="*/ 362 w 4354"/>
                  <a:gd name="T7" fmla="*/ 133 h 191"/>
                  <a:gd name="T8" fmla="*/ 375 w 4354"/>
                  <a:gd name="T9" fmla="*/ 147 h 191"/>
                  <a:gd name="T10" fmla="*/ 417 w 4354"/>
                  <a:gd name="T11" fmla="*/ 151 h 191"/>
                  <a:gd name="T12" fmla="*/ 435 w 4354"/>
                  <a:gd name="T13" fmla="*/ 140 h 191"/>
                  <a:gd name="T14" fmla="*/ 445 w 4354"/>
                  <a:gd name="T15" fmla="*/ 126 h 191"/>
                  <a:gd name="T16" fmla="*/ 442 w 4354"/>
                  <a:gd name="T17" fmla="*/ 100 h 191"/>
                  <a:gd name="T18" fmla="*/ 431 w 4354"/>
                  <a:gd name="T19" fmla="*/ 92 h 191"/>
                  <a:gd name="T20" fmla="*/ 409 w 4354"/>
                  <a:gd name="T21" fmla="*/ 86 h 191"/>
                  <a:gd name="T22" fmla="*/ 392 w 4354"/>
                  <a:gd name="T23" fmla="*/ 82 h 191"/>
                  <a:gd name="T24" fmla="*/ 381 w 4354"/>
                  <a:gd name="T25" fmla="*/ 76 h 191"/>
                  <a:gd name="T26" fmla="*/ 379 w 4354"/>
                  <a:gd name="T27" fmla="*/ 64 h 191"/>
                  <a:gd name="T28" fmla="*/ 387 w 4354"/>
                  <a:gd name="T29" fmla="*/ 56 h 191"/>
                  <a:gd name="T30" fmla="*/ 410 w 4354"/>
                  <a:gd name="T31" fmla="*/ 54 h 191"/>
                  <a:gd name="T32" fmla="*/ 421 w 4354"/>
                  <a:gd name="T33" fmla="*/ 61 h 191"/>
                  <a:gd name="T34" fmla="*/ 425 w 4354"/>
                  <a:gd name="T35" fmla="*/ 72 h 191"/>
                  <a:gd name="T36" fmla="*/ 442 w 4354"/>
                  <a:gd name="T37" fmla="*/ 65 h 191"/>
                  <a:gd name="T38" fmla="*/ 435 w 4354"/>
                  <a:gd name="T39" fmla="*/ 53 h 191"/>
                  <a:gd name="T40" fmla="*/ 417 w 4354"/>
                  <a:gd name="T41" fmla="*/ 39 h 191"/>
                  <a:gd name="T42" fmla="*/ 379 w 4354"/>
                  <a:gd name="T43" fmla="*/ 42 h 191"/>
                  <a:gd name="T44" fmla="*/ 364 w 4354"/>
                  <a:gd name="T45" fmla="*/ 55 h 191"/>
                  <a:gd name="T46" fmla="*/ 361 w 4354"/>
                  <a:gd name="T47" fmla="*/ 81 h 191"/>
                  <a:gd name="T48" fmla="*/ 372 w 4354"/>
                  <a:gd name="T49" fmla="*/ 92 h 191"/>
                  <a:gd name="T50" fmla="*/ 383 w 4354"/>
                  <a:gd name="T51" fmla="*/ 97 h 191"/>
                  <a:gd name="T52" fmla="*/ 407 w 4354"/>
                  <a:gd name="T53" fmla="*/ 103 h 191"/>
                  <a:gd name="T54" fmla="*/ 419 w 4354"/>
                  <a:gd name="T55" fmla="*/ 107 h 191"/>
                  <a:gd name="T56" fmla="*/ 426 w 4354"/>
                  <a:gd name="T57" fmla="*/ 110 h 191"/>
                  <a:gd name="T58" fmla="*/ 428 w 4354"/>
                  <a:gd name="T59" fmla="*/ 124 h 191"/>
                  <a:gd name="T60" fmla="*/ 420 w 4354"/>
                  <a:gd name="T61" fmla="*/ 132 h 191"/>
                  <a:gd name="T62" fmla="*/ 409 w 4354"/>
                  <a:gd name="T63" fmla="*/ 136 h 191"/>
                  <a:gd name="T64" fmla="*/ 384 w 4354"/>
                  <a:gd name="T65" fmla="*/ 133 h 19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354" h="191">
                    <a:moveTo>
                      <a:pt x="384" y="133"/>
                    </a:moveTo>
                    <a:lnTo>
                      <a:pt x="379" y="127"/>
                    </a:lnTo>
                    <a:lnTo>
                      <a:pt x="377" y="124"/>
                    </a:lnTo>
                    <a:lnTo>
                      <a:pt x="375" y="120"/>
                    </a:lnTo>
                    <a:lnTo>
                      <a:pt x="375" y="114"/>
                    </a:lnTo>
                    <a:lnTo>
                      <a:pt x="358" y="114"/>
                    </a:lnTo>
                    <a:lnTo>
                      <a:pt x="358" y="124"/>
                    </a:lnTo>
                    <a:lnTo>
                      <a:pt x="362" y="133"/>
                    </a:lnTo>
                    <a:lnTo>
                      <a:pt x="368" y="140"/>
                    </a:lnTo>
                    <a:lnTo>
                      <a:pt x="375" y="147"/>
                    </a:lnTo>
                    <a:lnTo>
                      <a:pt x="386" y="151"/>
                    </a:lnTo>
                    <a:lnTo>
                      <a:pt x="417" y="151"/>
                    </a:lnTo>
                    <a:lnTo>
                      <a:pt x="427" y="147"/>
                    </a:lnTo>
                    <a:lnTo>
                      <a:pt x="435" y="140"/>
                    </a:lnTo>
                    <a:lnTo>
                      <a:pt x="442" y="134"/>
                    </a:lnTo>
                    <a:lnTo>
                      <a:pt x="445" y="126"/>
                    </a:lnTo>
                    <a:lnTo>
                      <a:pt x="445" y="107"/>
                    </a:lnTo>
                    <a:lnTo>
                      <a:pt x="442" y="100"/>
                    </a:lnTo>
                    <a:lnTo>
                      <a:pt x="435" y="95"/>
                    </a:lnTo>
                    <a:lnTo>
                      <a:pt x="431" y="92"/>
                    </a:lnTo>
                    <a:lnTo>
                      <a:pt x="422" y="89"/>
                    </a:lnTo>
                    <a:lnTo>
                      <a:pt x="409" y="86"/>
                    </a:lnTo>
                    <a:lnTo>
                      <a:pt x="397" y="83"/>
                    </a:lnTo>
                    <a:lnTo>
                      <a:pt x="392" y="82"/>
                    </a:lnTo>
                    <a:lnTo>
                      <a:pt x="386" y="79"/>
                    </a:lnTo>
                    <a:lnTo>
                      <a:pt x="381" y="76"/>
                    </a:lnTo>
                    <a:lnTo>
                      <a:pt x="379" y="73"/>
                    </a:lnTo>
                    <a:lnTo>
                      <a:pt x="379" y="64"/>
                    </a:lnTo>
                    <a:lnTo>
                      <a:pt x="384" y="58"/>
                    </a:lnTo>
                    <a:lnTo>
                      <a:pt x="387" y="56"/>
                    </a:lnTo>
                    <a:lnTo>
                      <a:pt x="393" y="54"/>
                    </a:lnTo>
                    <a:lnTo>
                      <a:pt x="410" y="54"/>
                    </a:lnTo>
                    <a:lnTo>
                      <a:pt x="417" y="57"/>
                    </a:lnTo>
                    <a:lnTo>
                      <a:pt x="421" y="61"/>
                    </a:lnTo>
                    <a:lnTo>
                      <a:pt x="425" y="68"/>
                    </a:lnTo>
                    <a:lnTo>
                      <a:pt x="425" y="72"/>
                    </a:lnTo>
                    <a:lnTo>
                      <a:pt x="442" y="72"/>
                    </a:lnTo>
                    <a:lnTo>
                      <a:pt x="442" y="65"/>
                    </a:lnTo>
                    <a:lnTo>
                      <a:pt x="440" y="59"/>
                    </a:lnTo>
                    <a:lnTo>
                      <a:pt x="435" y="53"/>
                    </a:lnTo>
                    <a:lnTo>
                      <a:pt x="428" y="44"/>
                    </a:lnTo>
                    <a:lnTo>
                      <a:pt x="417" y="39"/>
                    </a:lnTo>
                    <a:lnTo>
                      <a:pt x="389" y="39"/>
                    </a:lnTo>
                    <a:lnTo>
                      <a:pt x="379" y="42"/>
                    </a:lnTo>
                    <a:lnTo>
                      <a:pt x="372" y="48"/>
                    </a:lnTo>
                    <a:lnTo>
                      <a:pt x="364" y="55"/>
                    </a:lnTo>
                    <a:lnTo>
                      <a:pt x="361" y="63"/>
                    </a:lnTo>
                    <a:lnTo>
                      <a:pt x="361" y="81"/>
                    </a:lnTo>
                    <a:lnTo>
                      <a:pt x="365" y="87"/>
                    </a:lnTo>
                    <a:lnTo>
                      <a:pt x="372" y="92"/>
                    </a:lnTo>
                    <a:lnTo>
                      <a:pt x="377" y="95"/>
                    </a:lnTo>
                    <a:lnTo>
                      <a:pt x="383" y="97"/>
                    </a:lnTo>
                    <a:lnTo>
                      <a:pt x="392" y="100"/>
                    </a:lnTo>
                    <a:lnTo>
                      <a:pt x="407" y="103"/>
                    </a:lnTo>
                    <a:lnTo>
                      <a:pt x="414" y="105"/>
                    </a:lnTo>
                    <a:lnTo>
                      <a:pt x="419" y="107"/>
                    </a:lnTo>
                    <a:lnTo>
                      <a:pt x="422" y="108"/>
                    </a:lnTo>
                    <a:lnTo>
                      <a:pt x="426" y="110"/>
                    </a:lnTo>
                    <a:lnTo>
                      <a:pt x="428" y="114"/>
                    </a:lnTo>
                    <a:lnTo>
                      <a:pt x="428" y="124"/>
                    </a:lnTo>
                    <a:lnTo>
                      <a:pt x="425" y="129"/>
                    </a:lnTo>
                    <a:lnTo>
                      <a:pt x="420" y="132"/>
                    </a:lnTo>
                    <a:lnTo>
                      <a:pt x="415" y="134"/>
                    </a:lnTo>
                    <a:lnTo>
                      <a:pt x="409" y="136"/>
                    </a:lnTo>
                    <a:lnTo>
                      <a:pt x="392" y="136"/>
                    </a:lnTo>
                    <a:lnTo>
                      <a:pt x="384" y="133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76" name="Freeform 94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537 w 4354"/>
                  <a:gd name="T1" fmla="*/ 45 h 191"/>
                  <a:gd name="T2" fmla="*/ 528 w 4354"/>
                  <a:gd name="T3" fmla="*/ 55 h 191"/>
                  <a:gd name="T4" fmla="*/ 534 w 4354"/>
                  <a:gd name="T5" fmla="*/ 77 h 191"/>
                  <a:gd name="T6" fmla="*/ 536 w 4354"/>
                  <a:gd name="T7" fmla="*/ 70 h 191"/>
                  <a:gd name="T8" fmla="*/ 542 w 4354"/>
                  <a:gd name="T9" fmla="*/ 64 h 191"/>
                  <a:gd name="T10" fmla="*/ 548 w 4354"/>
                  <a:gd name="T11" fmla="*/ 40 h 191"/>
                  <a:gd name="T12" fmla="*/ 537 w 4354"/>
                  <a:gd name="T13" fmla="*/ 45 h 1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354" h="191">
                    <a:moveTo>
                      <a:pt x="537" y="45"/>
                    </a:moveTo>
                    <a:lnTo>
                      <a:pt x="528" y="55"/>
                    </a:lnTo>
                    <a:lnTo>
                      <a:pt x="534" y="77"/>
                    </a:lnTo>
                    <a:lnTo>
                      <a:pt x="536" y="70"/>
                    </a:lnTo>
                    <a:lnTo>
                      <a:pt x="542" y="64"/>
                    </a:lnTo>
                    <a:lnTo>
                      <a:pt x="548" y="40"/>
                    </a:lnTo>
                    <a:lnTo>
                      <a:pt x="537" y="45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77" name="Freeform 95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566 w 4354"/>
                  <a:gd name="T1" fmla="*/ 150 h 191"/>
                  <a:gd name="T2" fmla="*/ 570 w 4354"/>
                  <a:gd name="T3" fmla="*/ 150 h 191"/>
                  <a:gd name="T4" fmla="*/ 575 w 4354"/>
                  <a:gd name="T5" fmla="*/ 149 h 191"/>
                  <a:gd name="T6" fmla="*/ 582 w 4354"/>
                  <a:gd name="T7" fmla="*/ 147 h 191"/>
                  <a:gd name="T8" fmla="*/ 589 w 4354"/>
                  <a:gd name="T9" fmla="*/ 143 h 191"/>
                  <a:gd name="T10" fmla="*/ 594 w 4354"/>
                  <a:gd name="T11" fmla="*/ 138 h 191"/>
                  <a:gd name="T12" fmla="*/ 600 w 4354"/>
                  <a:gd name="T13" fmla="*/ 131 h 191"/>
                  <a:gd name="T14" fmla="*/ 603 w 4354"/>
                  <a:gd name="T15" fmla="*/ 127 h 191"/>
                  <a:gd name="T16" fmla="*/ 605 w 4354"/>
                  <a:gd name="T17" fmla="*/ 122 h 191"/>
                  <a:gd name="T18" fmla="*/ 607 w 4354"/>
                  <a:gd name="T19" fmla="*/ 118 h 191"/>
                  <a:gd name="T20" fmla="*/ 607 w 4354"/>
                  <a:gd name="T21" fmla="*/ 114 h 191"/>
                  <a:gd name="T22" fmla="*/ 590 w 4354"/>
                  <a:gd name="T23" fmla="*/ 114 h 191"/>
                  <a:gd name="T24" fmla="*/ 589 w 4354"/>
                  <a:gd name="T25" fmla="*/ 118 h 191"/>
                  <a:gd name="T26" fmla="*/ 587 w 4354"/>
                  <a:gd name="T27" fmla="*/ 123 h 191"/>
                  <a:gd name="T28" fmla="*/ 584 w 4354"/>
                  <a:gd name="T29" fmla="*/ 126 h 191"/>
                  <a:gd name="T30" fmla="*/ 578 w 4354"/>
                  <a:gd name="T31" fmla="*/ 132 h 191"/>
                  <a:gd name="T32" fmla="*/ 571 w 4354"/>
                  <a:gd name="T33" fmla="*/ 135 h 191"/>
                  <a:gd name="T34" fmla="*/ 552 w 4354"/>
                  <a:gd name="T35" fmla="*/ 135 h 191"/>
                  <a:gd name="T36" fmla="*/ 545 w 4354"/>
                  <a:gd name="T37" fmla="*/ 132 h 191"/>
                  <a:gd name="T38" fmla="*/ 540 w 4354"/>
                  <a:gd name="T39" fmla="*/ 126 h 191"/>
                  <a:gd name="T40" fmla="*/ 536 w 4354"/>
                  <a:gd name="T41" fmla="*/ 119 h 191"/>
                  <a:gd name="T42" fmla="*/ 533 w 4354"/>
                  <a:gd name="T43" fmla="*/ 111 h 191"/>
                  <a:gd name="T44" fmla="*/ 533 w 4354"/>
                  <a:gd name="T45" fmla="*/ 100 h 191"/>
                  <a:gd name="T46" fmla="*/ 609 w 4354"/>
                  <a:gd name="T47" fmla="*/ 100 h 191"/>
                  <a:gd name="T48" fmla="*/ 609 w 4354"/>
                  <a:gd name="T49" fmla="*/ 89 h 191"/>
                  <a:gd name="T50" fmla="*/ 608 w 4354"/>
                  <a:gd name="T51" fmla="*/ 82 h 191"/>
                  <a:gd name="T52" fmla="*/ 607 w 4354"/>
                  <a:gd name="T53" fmla="*/ 77 h 191"/>
                  <a:gd name="T54" fmla="*/ 606 w 4354"/>
                  <a:gd name="T55" fmla="*/ 70 h 191"/>
                  <a:gd name="T56" fmla="*/ 604 w 4354"/>
                  <a:gd name="T57" fmla="*/ 64 h 191"/>
                  <a:gd name="T58" fmla="*/ 600 w 4354"/>
                  <a:gd name="T59" fmla="*/ 58 h 191"/>
                  <a:gd name="T60" fmla="*/ 597 w 4354"/>
                  <a:gd name="T61" fmla="*/ 53 h 191"/>
                  <a:gd name="T62" fmla="*/ 591 w 4354"/>
                  <a:gd name="T63" fmla="*/ 48 h 191"/>
                  <a:gd name="T64" fmla="*/ 585 w 4354"/>
                  <a:gd name="T65" fmla="*/ 45 h 191"/>
                  <a:gd name="T66" fmla="*/ 578 w 4354"/>
                  <a:gd name="T67" fmla="*/ 41 h 191"/>
                  <a:gd name="T68" fmla="*/ 570 w 4354"/>
                  <a:gd name="T69" fmla="*/ 40 h 191"/>
                  <a:gd name="T70" fmla="*/ 548 w 4354"/>
                  <a:gd name="T71" fmla="*/ 40 h 191"/>
                  <a:gd name="T72" fmla="*/ 542 w 4354"/>
                  <a:gd name="T73" fmla="*/ 64 h 191"/>
                  <a:gd name="T74" fmla="*/ 547 w 4354"/>
                  <a:gd name="T75" fmla="*/ 58 h 191"/>
                  <a:gd name="T76" fmla="*/ 554 w 4354"/>
                  <a:gd name="T77" fmla="*/ 55 h 191"/>
                  <a:gd name="T78" fmla="*/ 573 w 4354"/>
                  <a:gd name="T79" fmla="*/ 55 h 191"/>
                  <a:gd name="T80" fmla="*/ 581 w 4354"/>
                  <a:gd name="T81" fmla="*/ 59 h 191"/>
                  <a:gd name="T82" fmla="*/ 586 w 4354"/>
                  <a:gd name="T83" fmla="*/ 68 h 191"/>
                  <a:gd name="T84" fmla="*/ 588 w 4354"/>
                  <a:gd name="T85" fmla="*/ 72 h 191"/>
                  <a:gd name="T86" fmla="*/ 590 w 4354"/>
                  <a:gd name="T87" fmla="*/ 78 h 191"/>
                  <a:gd name="T88" fmla="*/ 591 w 4354"/>
                  <a:gd name="T89" fmla="*/ 86 h 191"/>
                  <a:gd name="T90" fmla="*/ 533 w 4354"/>
                  <a:gd name="T91" fmla="*/ 86 h 191"/>
                  <a:gd name="T92" fmla="*/ 534 w 4354"/>
                  <a:gd name="T93" fmla="*/ 77 h 191"/>
                  <a:gd name="T94" fmla="*/ 528 w 4354"/>
                  <a:gd name="T95" fmla="*/ 55 h 191"/>
                  <a:gd name="T96" fmla="*/ 518 w 4354"/>
                  <a:gd name="T97" fmla="*/ 72 h 191"/>
                  <a:gd name="T98" fmla="*/ 514 w 4354"/>
                  <a:gd name="T99" fmla="*/ 93 h 191"/>
                  <a:gd name="T100" fmla="*/ 514 w 4354"/>
                  <a:gd name="T101" fmla="*/ 96 h 191"/>
                  <a:gd name="T102" fmla="*/ 517 w 4354"/>
                  <a:gd name="T103" fmla="*/ 118 h 191"/>
                  <a:gd name="T104" fmla="*/ 526 w 4354"/>
                  <a:gd name="T105" fmla="*/ 135 h 191"/>
                  <a:gd name="T106" fmla="*/ 527 w 4354"/>
                  <a:gd name="T107" fmla="*/ 136 h 191"/>
                  <a:gd name="T108" fmla="*/ 536 w 4354"/>
                  <a:gd name="T109" fmla="*/ 146 h 191"/>
                  <a:gd name="T110" fmla="*/ 547 w 4354"/>
                  <a:gd name="T111" fmla="*/ 150 h 191"/>
                  <a:gd name="T112" fmla="*/ 566 w 4354"/>
                  <a:gd name="T113" fmla="*/ 150 h 19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4354" h="191">
                    <a:moveTo>
                      <a:pt x="566" y="150"/>
                    </a:moveTo>
                    <a:lnTo>
                      <a:pt x="570" y="150"/>
                    </a:lnTo>
                    <a:lnTo>
                      <a:pt x="575" y="149"/>
                    </a:lnTo>
                    <a:lnTo>
                      <a:pt x="582" y="147"/>
                    </a:lnTo>
                    <a:lnTo>
                      <a:pt x="589" y="143"/>
                    </a:lnTo>
                    <a:lnTo>
                      <a:pt x="594" y="138"/>
                    </a:lnTo>
                    <a:lnTo>
                      <a:pt x="600" y="131"/>
                    </a:lnTo>
                    <a:lnTo>
                      <a:pt x="603" y="127"/>
                    </a:lnTo>
                    <a:lnTo>
                      <a:pt x="605" y="122"/>
                    </a:lnTo>
                    <a:lnTo>
                      <a:pt x="607" y="118"/>
                    </a:lnTo>
                    <a:lnTo>
                      <a:pt x="607" y="114"/>
                    </a:lnTo>
                    <a:lnTo>
                      <a:pt x="590" y="114"/>
                    </a:lnTo>
                    <a:lnTo>
                      <a:pt x="589" y="118"/>
                    </a:lnTo>
                    <a:lnTo>
                      <a:pt x="587" y="123"/>
                    </a:lnTo>
                    <a:lnTo>
                      <a:pt x="584" y="126"/>
                    </a:lnTo>
                    <a:lnTo>
                      <a:pt x="578" y="132"/>
                    </a:lnTo>
                    <a:lnTo>
                      <a:pt x="571" y="135"/>
                    </a:lnTo>
                    <a:lnTo>
                      <a:pt x="552" y="135"/>
                    </a:lnTo>
                    <a:lnTo>
                      <a:pt x="545" y="132"/>
                    </a:lnTo>
                    <a:lnTo>
                      <a:pt x="540" y="126"/>
                    </a:lnTo>
                    <a:lnTo>
                      <a:pt x="536" y="119"/>
                    </a:lnTo>
                    <a:lnTo>
                      <a:pt x="533" y="111"/>
                    </a:lnTo>
                    <a:lnTo>
                      <a:pt x="533" y="100"/>
                    </a:lnTo>
                    <a:lnTo>
                      <a:pt x="609" y="100"/>
                    </a:lnTo>
                    <a:lnTo>
                      <a:pt x="609" y="89"/>
                    </a:lnTo>
                    <a:lnTo>
                      <a:pt x="608" y="82"/>
                    </a:lnTo>
                    <a:lnTo>
                      <a:pt x="607" y="77"/>
                    </a:lnTo>
                    <a:lnTo>
                      <a:pt x="606" y="70"/>
                    </a:lnTo>
                    <a:lnTo>
                      <a:pt x="604" y="64"/>
                    </a:lnTo>
                    <a:lnTo>
                      <a:pt x="600" y="58"/>
                    </a:lnTo>
                    <a:lnTo>
                      <a:pt x="597" y="53"/>
                    </a:lnTo>
                    <a:lnTo>
                      <a:pt x="591" y="48"/>
                    </a:lnTo>
                    <a:lnTo>
                      <a:pt x="585" y="45"/>
                    </a:lnTo>
                    <a:lnTo>
                      <a:pt x="578" y="41"/>
                    </a:lnTo>
                    <a:lnTo>
                      <a:pt x="570" y="40"/>
                    </a:lnTo>
                    <a:lnTo>
                      <a:pt x="548" y="40"/>
                    </a:lnTo>
                    <a:lnTo>
                      <a:pt x="542" y="64"/>
                    </a:lnTo>
                    <a:lnTo>
                      <a:pt x="547" y="58"/>
                    </a:lnTo>
                    <a:lnTo>
                      <a:pt x="554" y="55"/>
                    </a:lnTo>
                    <a:lnTo>
                      <a:pt x="573" y="55"/>
                    </a:lnTo>
                    <a:lnTo>
                      <a:pt x="581" y="59"/>
                    </a:lnTo>
                    <a:lnTo>
                      <a:pt x="586" y="68"/>
                    </a:lnTo>
                    <a:lnTo>
                      <a:pt x="588" y="72"/>
                    </a:lnTo>
                    <a:lnTo>
                      <a:pt x="590" y="78"/>
                    </a:lnTo>
                    <a:lnTo>
                      <a:pt x="591" y="86"/>
                    </a:lnTo>
                    <a:lnTo>
                      <a:pt x="533" y="86"/>
                    </a:lnTo>
                    <a:lnTo>
                      <a:pt x="534" y="77"/>
                    </a:lnTo>
                    <a:lnTo>
                      <a:pt x="528" y="55"/>
                    </a:lnTo>
                    <a:lnTo>
                      <a:pt x="518" y="72"/>
                    </a:lnTo>
                    <a:lnTo>
                      <a:pt x="514" y="93"/>
                    </a:lnTo>
                    <a:lnTo>
                      <a:pt x="514" y="96"/>
                    </a:lnTo>
                    <a:lnTo>
                      <a:pt x="517" y="118"/>
                    </a:lnTo>
                    <a:lnTo>
                      <a:pt x="526" y="135"/>
                    </a:lnTo>
                    <a:lnTo>
                      <a:pt x="527" y="136"/>
                    </a:lnTo>
                    <a:lnTo>
                      <a:pt x="536" y="146"/>
                    </a:lnTo>
                    <a:lnTo>
                      <a:pt x="547" y="150"/>
                    </a:lnTo>
                    <a:lnTo>
                      <a:pt x="566" y="15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78" name="Freeform 96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648 w 4354"/>
                  <a:gd name="T1" fmla="*/ 60 h 191"/>
                  <a:gd name="T2" fmla="*/ 648 w 4354"/>
                  <a:gd name="T3" fmla="*/ 42 h 191"/>
                  <a:gd name="T4" fmla="*/ 632 w 4354"/>
                  <a:gd name="T5" fmla="*/ 42 h 191"/>
                  <a:gd name="T6" fmla="*/ 632 w 4354"/>
                  <a:gd name="T7" fmla="*/ 147 h 191"/>
                  <a:gd name="T8" fmla="*/ 649 w 4354"/>
                  <a:gd name="T9" fmla="*/ 147 h 191"/>
                  <a:gd name="T10" fmla="*/ 649 w 4354"/>
                  <a:gd name="T11" fmla="*/ 79 h 191"/>
                  <a:gd name="T12" fmla="*/ 652 w 4354"/>
                  <a:gd name="T13" fmla="*/ 72 h 191"/>
                  <a:gd name="T14" fmla="*/ 656 w 4354"/>
                  <a:gd name="T15" fmla="*/ 67 h 191"/>
                  <a:gd name="T16" fmla="*/ 661 w 4354"/>
                  <a:gd name="T17" fmla="*/ 61 h 191"/>
                  <a:gd name="T18" fmla="*/ 668 w 4354"/>
                  <a:gd name="T19" fmla="*/ 58 h 191"/>
                  <a:gd name="T20" fmla="*/ 677 w 4354"/>
                  <a:gd name="T21" fmla="*/ 58 h 191"/>
                  <a:gd name="T22" fmla="*/ 681 w 4354"/>
                  <a:gd name="T23" fmla="*/ 59 h 191"/>
                  <a:gd name="T24" fmla="*/ 683 w 4354"/>
                  <a:gd name="T25" fmla="*/ 59 h 191"/>
                  <a:gd name="T26" fmla="*/ 683 w 4354"/>
                  <a:gd name="T27" fmla="*/ 40 h 191"/>
                  <a:gd name="T28" fmla="*/ 678 w 4354"/>
                  <a:gd name="T29" fmla="*/ 40 h 191"/>
                  <a:gd name="T30" fmla="*/ 670 w 4354"/>
                  <a:gd name="T31" fmla="*/ 40 h 191"/>
                  <a:gd name="T32" fmla="*/ 664 w 4354"/>
                  <a:gd name="T33" fmla="*/ 42 h 191"/>
                  <a:gd name="T34" fmla="*/ 658 w 4354"/>
                  <a:gd name="T35" fmla="*/ 47 h 191"/>
                  <a:gd name="T36" fmla="*/ 653 w 4354"/>
                  <a:gd name="T37" fmla="*/ 52 h 191"/>
                  <a:gd name="T38" fmla="*/ 650 w 4354"/>
                  <a:gd name="T39" fmla="*/ 57 h 191"/>
                  <a:gd name="T40" fmla="*/ 648 w 4354"/>
                  <a:gd name="T41" fmla="*/ 60 h 19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354" h="191">
                    <a:moveTo>
                      <a:pt x="648" y="60"/>
                    </a:moveTo>
                    <a:lnTo>
                      <a:pt x="648" y="42"/>
                    </a:lnTo>
                    <a:lnTo>
                      <a:pt x="632" y="42"/>
                    </a:lnTo>
                    <a:lnTo>
                      <a:pt x="632" y="147"/>
                    </a:lnTo>
                    <a:lnTo>
                      <a:pt x="649" y="147"/>
                    </a:lnTo>
                    <a:lnTo>
                      <a:pt x="649" y="79"/>
                    </a:lnTo>
                    <a:lnTo>
                      <a:pt x="652" y="72"/>
                    </a:lnTo>
                    <a:lnTo>
                      <a:pt x="656" y="67"/>
                    </a:lnTo>
                    <a:lnTo>
                      <a:pt x="661" y="61"/>
                    </a:lnTo>
                    <a:lnTo>
                      <a:pt x="668" y="58"/>
                    </a:lnTo>
                    <a:lnTo>
                      <a:pt x="677" y="58"/>
                    </a:lnTo>
                    <a:lnTo>
                      <a:pt x="681" y="59"/>
                    </a:lnTo>
                    <a:lnTo>
                      <a:pt x="683" y="59"/>
                    </a:lnTo>
                    <a:lnTo>
                      <a:pt x="683" y="40"/>
                    </a:lnTo>
                    <a:lnTo>
                      <a:pt x="678" y="40"/>
                    </a:lnTo>
                    <a:lnTo>
                      <a:pt x="670" y="40"/>
                    </a:lnTo>
                    <a:lnTo>
                      <a:pt x="664" y="42"/>
                    </a:lnTo>
                    <a:lnTo>
                      <a:pt x="658" y="47"/>
                    </a:lnTo>
                    <a:lnTo>
                      <a:pt x="653" y="52"/>
                    </a:lnTo>
                    <a:lnTo>
                      <a:pt x="650" y="57"/>
                    </a:lnTo>
                    <a:lnTo>
                      <a:pt x="648" y="6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79" name="Freeform 97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819 w 4354"/>
                  <a:gd name="T1" fmla="*/ 42 h 191"/>
                  <a:gd name="T2" fmla="*/ 819 w 4354"/>
                  <a:gd name="T3" fmla="*/ 13 h 191"/>
                  <a:gd name="T4" fmla="*/ 801 w 4354"/>
                  <a:gd name="T5" fmla="*/ 13 h 191"/>
                  <a:gd name="T6" fmla="*/ 801 w 4354"/>
                  <a:gd name="T7" fmla="*/ 42 h 191"/>
                  <a:gd name="T8" fmla="*/ 787 w 4354"/>
                  <a:gd name="T9" fmla="*/ 42 h 191"/>
                  <a:gd name="T10" fmla="*/ 787 w 4354"/>
                  <a:gd name="T11" fmla="*/ 56 h 191"/>
                  <a:gd name="T12" fmla="*/ 801 w 4354"/>
                  <a:gd name="T13" fmla="*/ 56 h 191"/>
                  <a:gd name="T14" fmla="*/ 801 w 4354"/>
                  <a:gd name="T15" fmla="*/ 132 h 191"/>
                  <a:gd name="T16" fmla="*/ 803 w 4354"/>
                  <a:gd name="T17" fmla="*/ 138 h 191"/>
                  <a:gd name="T18" fmla="*/ 806 w 4354"/>
                  <a:gd name="T19" fmla="*/ 142 h 191"/>
                  <a:gd name="T20" fmla="*/ 809 w 4354"/>
                  <a:gd name="T21" fmla="*/ 146 h 191"/>
                  <a:gd name="T22" fmla="*/ 814 w 4354"/>
                  <a:gd name="T23" fmla="*/ 148 h 191"/>
                  <a:gd name="T24" fmla="*/ 827 w 4354"/>
                  <a:gd name="T25" fmla="*/ 148 h 191"/>
                  <a:gd name="T26" fmla="*/ 832 w 4354"/>
                  <a:gd name="T27" fmla="*/ 148 h 191"/>
                  <a:gd name="T28" fmla="*/ 836 w 4354"/>
                  <a:gd name="T29" fmla="*/ 147 h 191"/>
                  <a:gd name="T30" fmla="*/ 836 w 4354"/>
                  <a:gd name="T31" fmla="*/ 133 h 191"/>
                  <a:gd name="T32" fmla="*/ 831 w 4354"/>
                  <a:gd name="T33" fmla="*/ 133 h 191"/>
                  <a:gd name="T34" fmla="*/ 826 w 4354"/>
                  <a:gd name="T35" fmla="*/ 133 h 191"/>
                  <a:gd name="T36" fmla="*/ 820 w 4354"/>
                  <a:gd name="T37" fmla="*/ 131 h 191"/>
                  <a:gd name="T38" fmla="*/ 819 w 4354"/>
                  <a:gd name="T39" fmla="*/ 125 h 191"/>
                  <a:gd name="T40" fmla="*/ 819 w 4354"/>
                  <a:gd name="T41" fmla="*/ 56 h 191"/>
                  <a:gd name="T42" fmla="*/ 836 w 4354"/>
                  <a:gd name="T43" fmla="*/ 56 h 191"/>
                  <a:gd name="T44" fmla="*/ 836 w 4354"/>
                  <a:gd name="T45" fmla="*/ 42 h 191"/>
                  <a:gd name="T46" fmla="*/ 819 w 4354"/>
                  <a:gd name="T47" fmla="*/ 42 h 19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354" h="191">
                    <a:moveTo>
                      <a:pt x="819" y="42"/>
                    </a:moveTo>
                    <a:lnTo>
                      <a:pt x="819" y="13"/>
                    </a:lnTo>
                    <a:lnTo>
                      <a:pt x="801" y="13"/>
                    </a:lnTo>
                    <a:lnTo>
                      <a:pt x="801" y="42"/>
                    </a:lnTo>
                    <a:lnTo>
                      <a:pt x="787" y="42"/>
                    </a:lnTo>
                    <a:lnTo>
                      <a:pt x="787" y="56"/>
                    </a:lnTo>
                    <a:lnTo>
                      <a:pt x="801" y="56"/>
                    </a:lnTo>
                    <a:lnTo>
                      <a:pt x="801" y="132"/>
                    </a:lnTo>
                    <a:lnTo>
                      <a:pt x="803" y="138"/>
                    </a:lnTo>
                    <a:lnTo>
                      <a:pt x="806" y="142"/>
                    </a:lnTo>
                    <a:lnTo>
                      <a:pt x="809" y="146"/>
                    </a:lnTo>
                    <a:lnTo>
                      <a:pt x="814" y="148"/>
                    </a:lnTo>
                    <a:lnTo>
                      <a:pt x="827" y="148"/>
                    </a:lnTo>
                    <a:lnTo>
                      <a:pt x="832" y="148"/>
                    </a:lnTo>
                    <a:lnTo>
                      <a:pt x="836" y="147"/>
                    </a:lnTo>
                    <a:lnTo>
                      <a:pt x="836" y="133"/>
                    </a:lnTo>
                    <a:lnTo>
                      <a:pt x="831" y="133"/>
                    </a:lnTo>
                    <a:lnTo>
                      <a:pt x="826" y="133"/>
                    </a:lnTo>
                    <a:lnTo>
                      <a:pt x="820" y="131"/>
                    </a:lnTo>
                    <a:lnTo>
                      <a:pt x="819" y="125"/>
                    </a:lnTo>
                    <a:lnTo>
                      <a:pt x="819" y="56"/>
                    </a:lnTo>
                    <a:lnTo>
                      <a:pt x="836" y="56"/>
                    </a:lnTo>
                    <a:lnTo>
                      <a:pt x="836" y="42"/>
                    </a:lnTo>
                    <a:lnTo>
                      <a:pt x="819" y="42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80" name="Freeform 98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713 w 4354"/>
                  <a:gd name="T1" fmla="*/ 127 h 191"/>
                  <a:gd name="T2" fmla="*/ 709 w 4354"/>
                  <a:gd name="T3" fmla="*/ 120 h 191"/>
                  <a:gd name="T4" fmla="*/ 691 w 4354"/>
                  <a:gd name="T5" fmla="*/ 114 h 191"/>
                  <a:gd name="T6" fmla="*/ 695 w 4354"/>
                  <a:gd name="T7" fmla="*/ 133 h 191"/>
                  <a:gd name="T8" fmla="*/ 708 w 4354"/>
                  <a:gd name="T9" fmla="*/ 147 h 191"/>
                  <a:gd name="T10" fmla="*/ 750 w 4354"/>
                  <a:gd name="T11" fmla="*/ 151 h 191"/>
                  <a:gd name="T12" fmla="*/ 768 w 4354"/>
                  <a:gd name="T13" fmla="*/ 140 h 191"/>
                  <a:gd name="T14" fmla="*/ 779 w 4354"/>
                  <a:gd name="T15" fmla="*/ 126 h 191"/>
                  <a:gd name="T16" fmla="*/ 775 w 4354"/>
                  <a:gd name="T17" fmla="*/ 100 h 191"/>
                  <a:gd name="T18" fmla="*/ 764 w 4354"/>
                  <a:gd name="T19" fmla="*/ 92 h 191"/>
                  <a:gd name="T20" fmla="*/ 743 w 4354"/>
                  <a:gd name="T21" fmla="*/ 86 h 191"/>
                  <a:gd name="T22" fmla="*/ 726 w 4354"/>
                  <a:gd name="T23" fmla="*/ 82 h 191"/>
                  <a:gd name="T24" fmla="*/ 714 w 4354"/>
                  <a:gd name="T25" fmla="*/ 76 h 191"/>
                  <a:gd name="T26" fmla="*/ 712 w 4354"/>
                  <a:gd name="T27" fmla="*/ 64 h 191"/>
                  <a:gd name="T28" fmla="*/ 721 w 4354"/>
                  <a:gd name="T29" fmla="*/ 56 h 191"/>
                  <a:gd name="T30" fmla="*/ 743 w 4354"/>
                  <a:gd name="T31" fmla="*/ 54 h 191"/>
                  <a:gd name="T32" fmla="*/ 754 w 4354"/>
                  <a:gd name="T33" fmla="*/ 61 h 191"/>
                  <a:gd name="T34" fmla="*/ 759 w 4354"/>
                  <a:gd name="T35" fmla="*/ 72 h 191"/>
                  <a:gd name="T36" fmla="*/ 775 w 4354"/>
                  <a:gd name="T37" fmla="*/ 65 h 191"/>
                  <a:gd name="T38" fmla="*/ 769 w 4354"/>
                  <a:gd name="T39" fmla="*/ 53 h 191"/>
                  <a:gd name="T40" fmla="*/ 750 w 4354"/>
                  <a:gd name="T41" fmla="*/ 39 h 191"/>
                  <a:gd name="T42" fmla="*/ 712 w 4354"/>
                  <a:gd name="T43" fmla="*/ 42 h 191"/>
                  <a:gd name="T44" fmla="*/ 698 w 4354"/>
                  <a:gd name="T45" fmla="*/ 55 h 191"/>
                  <a:gd name="T46" fmla="*/ 694 w 4354"/>
                  <a:gd name="T47" fmla="*/ 81 h 191"/>
                  <a:gd name="T48" fmla="*/ 706 w 4354"/>
                  <a:gd name="T49" fmla="*/ 92 h 191"/>
                  <a:gd name="T50" fmla="*/ 717 w 4354"/>
                  <a:gd name="T51" fmla="*/ 97 h 191"/>
                  <a:gd name="T52" fmla="*/ 740 w 4354"/>
                  <a:gd name="T53" fmla="*/ 103 h 191"/>
                  <a:gd name="T54" fmla="*/ 753 w 4354"/>
                  <a:gd name="T55" fmla="*/ 107 h 191"/>
                  <a:gd name="T56" fmla="*/ 759 w 4354"/>
                  <a:gd name="T57" fmla="*/ 110 h 191"/>
                  <a:gd name="T58" fmla="*/ 761 w 4354"/>
                  <a:gd name="T59" fmla="*/ 124 h 191"/>
                  <a:gd name="T60" fmla="*/ 754 w 4354"/>
                  <a:gd name="T61" fmla="*/ 132 h 191"/>
                  <a:gd name="T62" fmla="*/ 743 w 4354"/>
                  <a:gd name="T63" fmla="*/ 136 h 191"/>
                  <a:gd name="T64" fmla="*/ 717 w 4354"/>
                  <a:gd name="T65" fmla="*/ 133 h 19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354" h="191">
                    <a:moveTo>
                      <a:pt x="717" y="133"/>
                    </a:moveTo>
                    <a:lnTo>
                      <a:pt x="713" y="127"/>
                    </a:lnTo>
                    <a:lnTo>
                      <a:pt x="710" y="124"/>
                    </a:lnTo>
                    <a:lnTo>
                      <a:pt x="709" y="120"/>
                    </a:lnTo>
                    <a:lnTo>
                      <a:pt x="708" y="114"/>
                    </a:lnTo>
                    <a:lnTo>
                      <a:pt x="691" y="114"/>
                    </a:lnTo>
                    <a:lnTo>
                      <a:pt x="692" y="124"/>
                    </a:lnTo>
                    <a:lnTo>
                      <a:pt x="695" y="133"/>
                    </a:lnTo>
                    <a:lnTo>
                      <a:pt x="702" y="140"/>
                    </a:lnTo>
                    <a:lnTo>
                      <a:pt x="708" y="147"/>
                    </a:lnTo>
                    <a:lnTo>
                      <a:pt x="720" y="151"/>
                    </a:lnTo>
                    <a:lnTo>
                      <a:pt x="750" y="151"/>
                    </a:lnTo>
                    <a:lnTo>
                      <a:pt x="761" y="147"/>
                    </a:lnTo>
                    <a:lnTo>
                      <a:pt x="768" y="140"/>
                    </a:lnTo>
                    <a:lnTo>
                      <a:pt x="775" y="134"/>
                    </a:lnTo>
                    <a:lnTo>
                      <a:pt x="779" y="126"/>
                    </a:lnTo>
                    <a:lnTo>
                      <a:pt x="779" y="107"/>
                    </a:lnTo>
                    <a:lnTo>
                      <a:pt x="775" y="100"/>
                    </a:lnTo>
                    <a:lnTo>
                      <a:pt x="768" y="95"/>
                    </a:lnTo>
                    <a:lnTo>
                      <a:pt x="764" y="92"/>
                    </a:lnTo>
                    <a:lnTo>
                      <a:pt x="755" y="89"/>
                    </a:lnTo>
                    <a:lnTo>
                      <a:pt x="743" y="86"/>
                    </a:lnTo>
                    <a:lnTo>
                      <a:pt x="731" y="83"/>
                    </a:lnTo>
                    <a:lnTo>
                      <a:pt x="726" y="82"/>
                    </a:lnTo>
                    <a:lnTo>
                      <a:pt x="719" y="79"/>
                    </a:lnTo>
                    <a:lnTo>
                      <a:pt x="714" y="76"/>
                    </a:lnTo>
                    <a:lnTo>
                      <a:pt x="712" y="73"/>
                    </a:lnTo>
                    <a:lnTo>
                      <a:pt x="712" y="64"/>
                    </a:lnTo>
                    <a:lnTo>
                      <a:pt x="717" y="58"/>
                    </a:lnTo>
                    <a:lnTo>
                      <a:pt x="721" y="56"/>
                    </a:lnTo>
                    <a:lnTo>
                      <a:pt x="726" y="54"/>
                    </a:lnTo>
                    <a:lnTo>
                      <a:pt x="743" y="54"/>
                    </a:lnTo>
                    <a:lnTo>
                      <a:pt x="750" y="57"/>
                    </a:lnTo>
                    <a:lnTo>
                      <a:pt x="754" y="61"/>
                    </a:lnTo>
                    <a:lnTo>
                      <a:pt x="758" y="68"/>
                    </a:lnTo>
                    <a:lnTo>
                      <a:pt x="759" y="72"/>
                    </a:lnTo>
                    <a:lnTo>
                      <a:pt x="775" y="72"/>
                    </a:lnTo>
                    <a:lnTo>
                      <a:pt x="775" y="65"/>
                    </a:lnTo>
                    <a:lnTo>
                      <a:pt x="773" y="59"/>
                    </a:lnTo>
                    <a:lnTo>
                      <a:pt x="769" y="53"/>
                    </a:lnTo>
                    <a:lnTo>
                      <a:pt x="762" y="44"/>
                    </a:lnTo>
                    <a:lnTo>
                      <a:pt x="750" y="39"/>
                    </a:lnTo>
                    <a:lnTo>
                      <a:pt x="722" y="39"/>
                    </a:lnTo>
                    <a:lnTo>
                      <a:pt x="712" y="42"/>
                    </a:lnTo>
                    <a:lnTo>
                      <a:pt x="705" y="48"/>
                    </a:lnTo>
                    <a:lnTo>
                      <a:pt x="698" y="55"/>
                    </a:lnTo>
                    <a:lnTo>
                      <a:pt x="694" y="63"/>
                    </a:lnTo>
                    <a:lnTo>
                      <a:pt x="694" y="81"/>
                    </a:lnTo>
                    <a:lnTo>
                      <a:pt x="698" y="87"/>
                    </a:lnTo>
                    <a:lnTo>
                      <a:pt x="706" y="92"/>
                    </a:lnTo>
                    <a:lnTo>
                      <a:pt x="710" y="95"/>
                    </a:lnTo>
                    <a:lnTo>
                      <a:pt x="717" y="97"/>
                    </a:lnTo>
                    <a:lnTo>
                      <a:pt x="726" y="100"/>
                    </a:lnTo>
                    <a:lnTo>
                      <a:pt x="740" y="103"/>
                    </a:lnTo>
                    <a:lnTo>
                      <a:pt x="748" y="105"/>
                    </a:lnTo>
                    <a:lnTo>
                      <a:pt x="753" y="107"/>
                    </a:lnTo>
                    <a:lnTo>
                      <a:pt x="755" y="108"/>
                    </a:lnTo>
                    <a:lnTo>
                      <a:pt x="759" y="110"/>
                    </a:lnTo>
                    <a:lnTo>
                      <a:pt x="761" y="114"/>
                    </a:lnTo>
                    <a:lnTo>
                      <a:pt x="761" y="124"/>
                    </a:lnTo>
                    <a:lnTo>
                      <a:pt x="759" y="129"/>
                    </a:lnTo>
                    <a:lnTo>
                      <a:pt x="754" y="132"/>
                    </a:lnTo>
                    <a:lnTo>
                      <a:pt x="749" y="134"/>
                    </a:lnTo>
                    <a:lnTo>
                      <a:pt x="743" y="136"/>
                    </a:lnTo>
                    <a:lnTo>
                      <a:pt x="725" y="136"/>
                    </a:lnTo>
                    <a:lnTo>
                      <a:pt x="717" y="133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81" name="Freeform 99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938 w 4354"/>
                  <a:gd name="T1" fmla="*/ 42 h 191"/>
                  <a:gd name="T2" fmla="*/ 919 w 4354"/>
                  <a:gd name="T3" fmla="*/ 42 h 191"/>
                  <a:gd name="T4" fmla="*/ 890 w 4354"/>
                  <a:gd name="T5" fmla="*/ 127 h 191"/>
                  <a:gd name="T6" fmla="*/ 862 w 4354"/>
                  <a:gd name="T7" fmla="*/ 42 h 191"/>
                  <a:gd name="T8" fmla="*/ 842 w 4354"/>
                  <a:gd name="T9" fmla="*/ 42 h 191"/>
                  <a:gd name="T10" fmla="*/ 880 w 4354"/>
                  <a:gd name="T11" fmla="*/ 147 h 191"/>
                  <a:gd name="T12" fmla="*/ 899 w 4354"/>
                  <a:gd name="T13" fmla="*/ 147 h 191"/>
                  <a:gd name="T14" fmla="*/ 938 w 4354"/>
                  <a:gd name="T15" fmla="*/ 42 h 19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354" h="191">
                    <a:moveTo>
                      <a:pt x="938" y="42"/>
                    </a:moveTo>
                    <a:lnTo>
                      <a:pt x="919" y="42"/>
                    </a:lnTo>
                    <a:lnTo>
                      <a:pt x="890" y="127"/>
                    </a:lnTo>
                    <a:lnTo>
                      <a:pt x="862" y="42"/>
                    </a:lnTo>
                    <a:lnTo>
                      <a:pt x="842" y="42"/>
                    </a:lnTo>
                    <a:lnTo>
                      <a:pt x="880" y="147"/>
                    </a:lnTo>
                    <a:lnTo>
                      <a:pt x="899" y="147"/>
                    </a:lnTo>
                    <a:lnTo>
                      <a:pt x="938" y="42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82" name="Freeform 100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984 w 4354"/>
                  <a:gd name="T1" fmla="*/ 135 h 191"/>
                  <a:gd name="T2" fmla="*/ 976 w 4354"/>
                  <a:gd name="T3" fmla="*/ 131 h 191"/>
                  <a:gd name="T4" fmla="*/ 979 w 4354"/>
                  <a:gd name="T5" fmla="*/ 150 h 191"/>
                  <a:gd name="T6" fmla="*/ 993 w 4354"/>
                  <a:gd name="T7" fmla="*/ 150 h 191"/>
                  <a:gd name="T8" fmla="*/ 994 w 4354"/>
                  <a:gd name="T9" fmla="*/ 135 h 191"/>
                  <a:gd name="T10" fmla="*/ 984 w 4354"/>
                  <a:gd name="T11" fmla="*/ 135 h 19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354" h="191">
                    <a:moveTo>
                      <a:pt x="984" y="135"/>
                    </a:moveTo>
                    <a:lnTo>
                      <a:pt x="976" y="131"/>
                    </a:lnTo>
                    <a:lnTo>
                      <a:pt x="979" y="150"/>
                    </a:lnTo>
                    <a:lnTo>
                      <a:pt x="993" y="150"/>
                    </a:lnTo>
                    <a:lnTo>
                      <a:pt x="994" y="135"/>
                    </a:lnTo>
                    <a:lnTo>
                      <a:pt x="984" y="135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83" name="Freeform 101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140 w 4354"/>
                  <a:gd name="T1" fmla="*/ 1 h 191"/>
                  <a:gd name="T2" fmla="*/ 1132 w 4354"/>
                  <a:gd name="T3" fmla="*/ 4 h 191"/>
                  <a:gd name="T4" fmla="*/ 1128 w 4354"/>
                  <a:gd name="T5" fmla="*/ 10 h 191"/>
                  <a:gd name="T6" fmla="*/ 1126 w 4354"/>
                  <a:gd name="T7" fmla="*/ 13 h 191"/>
                  <a:gd name="T8" fmla="*/ 1125 w 4354"/>
                  <a:gd name="T9" fmla="*/ 19 h 191"/>
                  <a:gd name="T10" fmla="*/ 1125 w 4354"/>
                  <a:gd name="T11" fmla="*/ 26 h 191"/>
                  <a:gd name="T12" fmla="*/ 1125 w 4354"/>
                  <a:gd name="T13" fmla="*/ 42 h 191"/>
                  <a:gd name="T14" fmla="*/ 1110 w 4354"/>
                  <a:gd name="T15" fmla="*/ 42 h 191"/>
                  <a:gd name="T16" fmla="*/ 1110 w 4354"/>
                  <a:gd name="T17" fmla="*/ 56 h 191"/>
                  <a:gd name="T18" fmla="*/ 1125 w 4354"/>
                  <a:gd name="T19" fmla="*/ 56 h 191"/>
                  <a:gd name="T20" fmla="*/ 1125 w 4354"/>
                  <a:gd name="T21" fmla="*/ 147 h 191"/>
                  <a:gd name="T22" fmla="*/ 1142 w 4354"/>
                  <a:gd name="T23" fmla="*/ 147 h 191"/>
                  <a:gd name="T24" fmla="*/ 1142 w 4354"/>
                  <a:gd name="T25" fmla="*/ 56 h 191"/>
                  <a:gd name="T26" fmla="*/ 1159 w 4354"/>
                  <a:gd name="T27" fmla="*/ 56 h 191"/>
                  <a:gd name="T28" fmla="*/ 1159 w 4354"/>
                  <a:gd name="T29" fmla="*/ 42 h 191"/>
                  <a:gd name="T30" fmla="*/ 1142 w 4354"/>
                  <a:gd name="T31" fmla="*/ 42 h 191"/>
                  <a:gd name="T32" fmla="*/ 1142 w 4354"/>
                  <a:gd name="T33" fmla="*/ 31 h 191"/>
                  <a:gd name="T34" fmla="*/ 1142 w 4354"/>
                  <a:gd name="T35" fmla="*/ 24 h 191"/>
                  <a:gd name="T36" fmla="*/ 1145 w 4354"/>
                  <a:gd name="T37" fmla="*/ 19 h 191"/>
                  <a:gd name="T38" fmla="*/ 1148 w 4354"/>
                  <a:gd name="T39" fmla="*/ 17 h 191"/>
                  <a:gd name="T40" fmla="*/ 1159 w 4354"/>
                  <a:gd name="T41" fmla="*/ 17 h 191"/>
                  <a:gd name="T42" fmla="*/ 1159 w 4354"/>
                  <a:gd name="T43" fmla="*/ 1 h 191"/>
                  <a:gd name="T44" fmla="*/ 1154 w 4354"/>
                  <a:gd name="T45" fmla="*/ 1 h 191"/>
                  <a:gd name="T46" fmla="*/ 1140 w 4354"/>
                  <a:gd name="T47" fmla="*/ 1 h 19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354" h="191">
                    <a:moveTo>
                      <a:pt x="1140" y="1"/>
                    </a:moveTo>
                    <a:lnTo>
                      <a:pt x="1132" y="4"/>
                    </a:lnTo>
                    <a:lnTo>
                      <a:pt x="1128" y="10"/>
                    </a:lnTo>
                    <a:lnTo>
                      <a:pt x="1126" y="13"/>
                    </a:lnTo>
                    <a:lnTo>
                      <a:pt x="1125" y="19"/>
                    </a:lnTo>
                    <a:lnTo>
                      <a:pt x="1125" y="26"/>
                    </a:lnTo>
                    <a:lnTo>
                      <a:pt x="1125" y="42"/>
                    </a:lnTo>
                    <a:lnTo>
                      <a:pt x="1110" y="42"/>
                    </a:lnTo>
                    <a:lnTo>
                      <a:pt x="1110" y="56"/>
                    </a:lnTo>
                    <a:lnTo>
                      <a:pt x="1125" y="56"/>
                    </a:lnTo>
                    <a:lnTo>
                      <a:pt x="1125" y="147"/>
                    </a:lnTo>
                    <a:lnTo>
                      <a:pt x="1142" y="147"/>
                    </a:lnTo>
                    <a:lnTo>
                      <a:pt x="1142" y="56"/>
                    </a:lnTo>
                    <a:lnTo>
                      <a:pt x="1159" y="56"/>
                    </a:lnTo>
                    <a:lnTo>
                      <a:pt x="1159" y="42"/>
                    </a:lnTo>
                    <a:lnTo>
                      <a:pt x="1142" y="42"/>
                    </a:lnTo>
                    <a:lnTo>
                      <a:pt x="1142" y="31"/>
                    </a:lnTo>
                    <a:lnTo>
                      <a:pt x="1142" y="24"/>
                    </a:lnTo>
                    <a:lnTo>
                      <a:pt x="1145" y="19"/>
                    </a:lnTo>
                    <a:lnTo>
                      <a:pt x="1148" y="17"/>
                    </a:lnTo>
                    <a:lnTo>
                      <a:pt x="1159" y="17"/>
                    </a:lnTo>
                    <a:lnTo>
                      <a:pt x="1159" y="1"/>
                    </a:lnTo>
                    <a:lnTo>
                      <a:pt x="1154" y="1"/>
                    </a:lnTo>
                    <a:lnTo>
                      <a:pt x="1140" y="1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84" name="Rectangle 102"/>
              <p:cNvSpPr>
                <a:spLocks/>
              </p:cNvSpPr>
              <p:nvPr/>
            </p:nvSpPr>
            <p:spPr bwMode="auto">
              <a:xfrm>
                <a:off x="4148" y="2052"/>
                <a:ext cx="17" cy="19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sk-SK" altLang="sk-SK"/>
              </a:p>
            </p:txBody>
          </p:sp>
          <p:sp>
            <p:nvSpPr>
              <p:cNvPr id="85" name="Rectangle 103"/>
              <p:cNvSpPr>
                <a:spLocks/>
              </p:cNvSpPr>
              <p:nvPr/>
            </p:nvSpPr>
            <p:spPr bwMode="auto">
              <a:xfrm>
                <a:off x="4148" y="2091"/>
                <a:ext cx="17" cy="104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sk-SK" altLang="sk-SK"/>
              </a:p>
            </p:txBody>
          </p:sp>
          <p:sp>
            <p:nvSpPr>
              <p:cNvPr id="86" name="Freeform 104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237 w 4354"/>
                  <a:gd name="T1" fmla="*/ 57 h 191"/>
                  <a:gd name="T2" fmla="*/ 1237 w 4354"/>
                  <a:gd name="T3" fmla="*/ 42 h 191"/>
                  <a:gd name="T4" fmla="*/ 1220 w 4354"/>
                  <a:gd name="T5" fmla="*/ 42 h 191"/>
                  <a:gd name="T6" fmla="*/ 1220 w 4354"/>
                  <a:gd name="T7" fmla="*/ 147 h 191"/>
                  <a:gd name="T8" fmla="*/ 1238 w 4354"/>
                  <a:gd name="T9" fmla="*/ 147 h 191"/>
                  <a:gd name="T10" fmla="*/ 1238 w 4354"/>
                  <a:gd name="T11" fmla="*/ 85 h 191"/>
                  <a:gd name="T12" fmla="*/ 1238 w 4354"/>
                  <a:gd name="T13" fmla="*/ 80 h 191"/>
                  <a:gd name="T14" fmla="*/ 1240 w 4354"/>
                  <a:gd name="T15" fmla="*/ 72 h 191"/>
                  <a:gd name="T16" fmla="*/ 1245 w 4354"/>
                  <a:gd name="T17" fmla="*/ 65 h 191"/>
                  <a:gd name="T18" fmla="*/ 1248 w 4354"/>
                  <a:gd name="T19" fmla="*/ 61 h 191"/>
                  <a:gd name="T20" fmla="*/ 1253 w 4354"/>
                  <a:gd name="T21" fmla="*/ 58 h 191"/>
                  <a:gd name="T22" fmla="*/ 1257 w 4354"/>
                  <a:gd name="T23" fmla="*/ 57 h 191"/>
                  <a:gd name="T24" fmla="*/ 1264 w 4354"/>
                  <a:gd name="T25" fmla="*/ 55 h 191"/>
                  <a:gd name="T26" fmla="*/ 1276 w 4354"/>
                  <a:gd name="T27" fmla="*/ 55 h 191"/>
                  <a:gd name="T28" fmla="*/ 1282 w 4354"/>
                  <a:gd name="T29" fmla="*/ 59 h 191"/>
                  <a:gd name="T30" fmla="*/ 1285 w 4354"/>
                  <a:gd name="T31" fmla="*/ 65 h 191"/>
                  <a:gd name="T32" fmla="*/ 1287 w 4354"/>
                  <a:gd name="T33" fmla="*/ 69 h 191"/>
                  <a:gd name="T34" fmla="*/ 1287 w 4354"/>
                  <a:gd name="T35" fmla="*/ 74 h 191"/>
                  <a:gd name="T36" fmla="*/ 1287 w 4354"/>
                  <a:gd name="T37" fmla="*/ 147 h 191"/>
                  <a:gd name="T38" fmla="*/ 1305 w 4354"/>
                  <a:gd name="T39" fmla="*/ 147 h 191"/>
                  <a:gd name="T40" fmla="*/ 1305 w 4354"/>
                  <a:gd name="T41" fmla="*/ 69 h 191"/>
                  <a:gd name="T42" fmla="*/ 1304 w 4354"/>
                  <a:gd name="T43" fmla="*/ 61 h 191"/>
                  <a:gd name="T44" fmla="*/ 1301 w 4354"/>
                  <a:gd name="T45" fmla="*/ 55 h 191"/>
                  <a:gd name="T46" fmla="*/ 1296 w 4354"/>
                  <a:gd name="T47" fmla="*/ 45 h 191"/>
                  <a:gd name="T48" fmla="*/ 1286 w 4354"/>
                  <a:gd name="T49" fmla="*/ 40 h 191"/>
                  <a:gd name="T50" fmla="*/ 1264 w 4354"/>
                  <a:gd name="T51" fmla="*/ 40 h 191"/>
                  <a:gd name="T52" fmla="*/ 1258 w 4354"/>
                  <a:gd name="T53" fmla="*/ 41 h 191"/>
                  <a:gd name="T54" fmla="*/ 1253 w 4354"/>
                  <a:gd name="T55" fmla="*/ 44 h 191"/>
                  <a:gd name="T56" fmla="*/ 1247 w 4354"/>
                  <a:gd name="T57" fmla="*/ 46 h 191"/>
                  <a:gd name="T58" fmla="*/ 1242 w 4354"/>
                  <a:gd name="T59" fmla="*/ 51 h 191"/>
                  <a:gd name="T60" fmla="*/ 1237 w 4354"/>
                  <a:gd name="T61" fmla="*/ 57 h 191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354" h="191">
                    <a:moveTo>
                      <a:pt x="1237" y="57"/>
                    </a:moveTo>
                    <a:lnTo>
                      <a:pt x="1237" y="42"/>
                    </a:lnTo>
                    <a:lnTo>
                      <a:pt x="1220" y="42"/>
                    </a:lnTo>
                    <a:lnTo>
                      <a:pt x="1220" y="147"/>
                    </a:lnTo>
                    <a:lnTo>
                      <a:pt x="1238" y="147"/>
                    </a:lnTo>
                    <a:lnTo>
                      <a:pt x="1238" y="85"/>
                    </a:lnTo>
                    <a:lnTo>
                      <a:pt x="1238" y="80"/>
                    </a:lnTo>
                    <a:lnTo>
                      <a:pt x="1240" y="72"/>
                    </a:lnTo>
                    <a:lnTo>
                      <a:pt x="1245" y="65"/>
                    </a:lnTo>
                    <a:lnTo>
                      <a:pt x="1248" y="61"/>
                    </a:lnTo>
                    <a:lnTo>
                      <a:pt x="1253" y="58"/>
                    </a:lnTo>
                    <a:lnTo>
                      <a:pt x="1257" y="57"/>
                    </a:lnTo>
                    <a:lnTo>
                      <a:pt x="1264" y="55"/>
                    </a:lnTo>
                    <a:lnTo>
                      <a:pt x="1276" y="55"/>
                    </a:lnTo>
                    <a:lnTo>
                      <a:pt x="1282" y="59"/>
                    </a:lnTo>
                    <a:lnTo>
                      <a:pt x="1285" y="65"/>
                    </a:lnTo>
                    <a:lnTo>
                      <a:pt x="1287" y="69"/>
                    </a:lnTo>
                    <a:lnTo>
                      <a:pt x="1287" y="74"/>
                    </a:lnTo>
                    <a:lnTo>
                      <a:pt x="1287" y="147"/>
                    </a:lnTo>
                    <a:lnTo>
                      <a:pt x="1305" y="147"/>
                    </a:lnTo>
                    <a:lnTo>
                      <a:pt x="1305" y="69"/>
                    </a:lnTo>
                    <a:lnTo>
                      <a:pt x="1304" y="61"/>
                    </a:lnTo>
                    <a:lnTo>
                      <a:pt x="1301" y="55"/>
                    </a:lnTo>
                    <a:lnTo>
                      <a:pt x="1296" y="45"/>
                    </a:lnTo>
                    <a:lnTo>
                      <a:pt x="1286" y="40"/>
                    </a:lnTo>
                    <a:lnTo>
                      <a:pt x="1264" y="40"/>
                    </a:lnTo>
                    <a:lnTo>
                      <a:pt x="1258" y="41"/>
                    </a:lnTo>
                    <a:lnTo>
                      <a:pt x="1253" y="44"/>
                    </a:lnTo>
                    <a:lnTo>
                      <a:pt x="1247" y="46"/>
                    </a:lnTo>
                    <a:lnTo>
                      <a:pt x="1242" y="51"/>
                    </a:lnTo>
                    <a:lnTo>
                      <a:pt x="1237" y="57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87" name="Freeform 105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459 w 4354"/>
                  <a:gd name="T1" fmla="*/ 57 h 191"/>
                  <a:gd name="T2" fmla="*/ 1459 w 4354"/>
                  <a:gd name="T3" fmla="*/ 42 h 191"/>
                  <a:gd name="T4" fmla="*/ 1443 w 4354"/>
                  <a:gd name="T5" fmla="*/ 42 h 191"/>
                  <a:gd name="T6" fmla="*/ 1443 w 4354"/>
                  <a:gd name="T7" fmla="*/ 147 h 191"/>
                  <a:gd name="T8" fmla="*/ 1460 w 4354"/>
                  <a:gd name="T9" fmla="*/ 147 h 191"/>
                  <a:gd name="T10" fmla="*/ 1460 w 4354"/>
                  <a:gd name="T11" fmla="*/ 85 h 191"/>
                  <a:gd name="T12" fmla="*/ 1461 w 4354"/>
                  <a:gd name="T13" fmla="*/ 80 h 191"/>
                  <a:gd name="T14" fmla="*/ 1462 w 4354"/>
                  <a:gd name="T15" fmla="*/ 72 h 191"/>
                  <a:gd name="T16" fmla="*/ 1467 w 4354"/>
                  <a:gd name="T17" fmla="*/ 65 h 191"/>
                  <a:gd name="T18" fmla="*/ 1471 w 4354"/>
                  <a:gd name="T19" fmla="*/ 61 h 191"/>
                  <a:gd name="T20" fmla="*/ 1475 w 4354"/>
                  <a:gd name="T21" fmla="*/ 58 h 191"/>
                  <a:gd name="T22" fmla="*/ 1480 w 4354"/>
                  <a:gd name="T23" fmla="*/ 57 h 191"/>
                  <a:gd name="T24" fmla="*/ 1486 w 4354"/>
                  <a:gd name="T25" fmla="*/ 55 h 191"/>
                  <a:gd name="T26" fmla="*/ 1498 w 4354"/>
                  <a:gd name="T27" fmla="*/ 55 h 191"/>
                  <a:gd name="T28" fmla="*/ 1504 w 4354"/>
                  <a:gd name="T29" fmla="*/ 59 h 191"/>
                  <a:gd name="T30" fmla="*/ 1507 w 4354"/>
                  <a:gd name="T31" fmla="*/ 65 h 191"/>
                  <a:gd name="T32" fmla="*/ 1509 w 4354"/>
                  <a:gd name="T33" fmla="*/ 69 h 191"/>
                  <a:gd name="T34" fmla="*/ 1510 w 4354"/>
                  <a:gd name="T35" fmla="*/ 74 h 191"/>
                  <a:gd name="T36" fmla="*/ 1510 w 4354"/>
                  <a:gd name="T37" fmla="*/ 147 h 191"/>
                  <a:gd name="T38" fmla="*/ 1528 w 4354"/>
                  <a:gd name="T39" fmla="*/ 147 h 191"/>
                  <a:gd name="T40" fmla="*/ 1528 w 4354"/>
                  <a:gd name="T41" fmla="*/ 69 h 191"/>
                  <a:gd name="T42" fmla="*/ 1526 w 4354"/>
                  <a:gd name="T43" fmla="*/ 61 h 191"/>
                  <a:gd name="T44" fmla="*/ 1524 w 4354"/>
                  <a:gd name="T45" fmla="*/ 55 h 191"/>
                  <a:gd name="T46" fmla="*/ 1518 w 4354"/>
                  <a:gd name="T47" fmla="*/ 45 h 191"/>
                  <a:gd name="T48" fmla="*/ 1508 w 4354"/>
                  <a:gd name="T49" fmla="*/ 40 h 191"/>
                  <a:gd name="T50" fmla="*/ 1487 w 4354"/>
                  <a:gd name="T51" fmla="*/ 40 h 191"/>
                  <a:gd name="T52" fmla="*/ 1481 w 4354"/>
                  <a:gd name="T53" fmla="*/ 41 h 191"/>
                  <a:gd name="T54" fmla="*/ 1475 w 4354"/>
                  <a:gd name="T55" fmla="*/ 44 h 191"/>
                  <a:gd name="T56" fmla="*/ 1469 w 4354"/>
                  <a:gd name="T57" fmla="*/ 46 h 191"/>
                  <a:gd name="T58" fmla="*/ 1464 w 4354"/>
                  <a:gd name="T59" fmla="*/ 51 h 191"/>
                  <a:gd name="T60" fmla="*/ 1459 w 4354"/>
                  <a:gd name="T61" fmla="*/ 57 h 191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354" h="191">
                    <a:moveTo>
                      <a:pt x="1459" y="57"/>
                    </a:moveTo>
                    <a:lnTo>
                      <a:pt x="1459" y="42"/>
                    </a:lnTo>
                    <a:lnTo>
                      <a:pt x="1443" y="42"/>
                    </a:lnTo>
                    <a:lnTo>
                      <a:pt x="1443" y="147"/>
                    </a:lnTo>
                    <a:lnTo>
                      <a:pt x="1460" y="147"/>
                    </a:lnTo>
                    <a:lnTo>
                      <a:pt x="1460" y="85"/>
                    </a:lnTo>
                    <a:lnTo>
                      <a:pt x="1461" y="80"/>
                    </a:lnTo>
                    <a:lnTo>
                      <a:pt x="1462" y="72"/>
                    </a:lnTo>
                    <a:lnTo>
                      <a:pt x="1467" y="65"/>
                    </a:lnTo>
                    <a:lnTo>
                      <a:pt x="1471" y="61"/>
                    </a:lnTo>
                    <a:lnTo>
                      <a:pt x="1475" y="58"/>
                    </a:lnTo>
                    <a:lnTo>
                      <a:pt x="1480" y="57"/>
                    </a:lnTo>
                    <a:lnTo>
                      <a:pt x="1486" y="55"/>
                    </a:lnTo>
                    <a:lnTo>
                      <a:pt x="1498" y="55"/>
                    </a:lnTo>
                    <a:lnTo>
                      <a:pt x="1504" y="59"/>
                    </a:lnTo>
                    <a:lnTo>
                      <a:pt x="1507" y="65"/>
                    </a:lnTo>
                    <a:lnTo>
                      <a:pt x="1509" y="69"/>
                    </a:lnTo>
                    <a:lnTo>
                      <a:pt x="1510" y="74"/>
                    </a:lnTo>
                    <a:lnTo>
                      <a:pt x="1510" y="147"/>
                    </a:lnTo>
                    <a:lnTo>
                      <a:pt x="1528" y="147"/>
                    </a:lnTo>
                    <a:lnTo>
                      <a:pt x="1528" y="69"/>
                    </a:lnTo>
                    <a:lnTo>
                      <a:pt x="1526" y="61"/>
                    </a:lnTo>
                    <a:lnTo>
                      <a:pt x="1524" y="55"/>
                    </a:lnTo>
                    <a:lnTo>
                      <a:pt x="1518" y="45"/>
                    </a:lnTo>
                    <a:lnTo>
                      <a:pt x="1508" y="40"/>
                    </a:lnTo>
                    <a:lnTo>
                      <a:pt x="1487" y="40"/>
                    </a:lnTo>
                    <a:lnTo>
                      <a:pt x="1481" y="41"/>
                    </a:lnTo>
                    <a:lnTo>
                      <a:pt x="1475" y="44"/>
                    </a:lnTo>
                    <a:lnTo>
                      <a:pt x="1469" y="46"/>
                    </a:lnTo>
                    <a:lnTo>
                      <a:pt x="1464" y="51"/>
                    </a:lnTo>
                    <a:lnTo>
                      <a:pt x="1459" y="57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88" name="Freeform 106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425 w 4354"/>
                  <a:gd name="T1" fmla="*/ 134 h 191"/>
                  <a:gd name="T2" fmla="*/ 1417 w 4354"/>
                  <a:gd name="T3" fmla="*/ 135 h 191"/>
                  <a:gd name="T4" fmla="*/ 1414 w 4354"/>
                  <a:gd name="T5" fmla="*/ 58 h 191"/>
                  <a:gd name="T6" fmla="*/ 1402 w 4354"/>
                  <a:gd name="T7" fmla="*/ 46 h 191"/>
                  <a:gd name="T8" fmla="*/ 1385 w 4354"/>
                  <a:gd name="T9" fmla="*/ 39 h 191"/>
                  <a:gd name="T10" fmla="*/ 1352 w 4354"/>
                  <a:gd name="T11" fmla="*/ 42 h 191"/>
                  <a:gd name="T12" fmla="*/ 1336 w 4354"/>
                  <a:gd name="T13" fmla="*/ 52 h 191"/>
                  <a:gd name="T14" fmla="*/ 1332 w 4354"/>
                  <a:gd name="T15" fmla="*/ 74 h 191"/>
                  <a:gd name="T16" fmla="*/ 1349 w 4354"/>
                  <a:gd name="T17" fmla="*/ 69 h 191"/>
                  <a:gd name="T18" fmla="*/ 1353 w 4354"/>
                  <a:gd name="T19" fmla="*/ 62 h 191"/>
                  <a:gd name="T20" fmla="*/ 1363 w 4354"/>
                  <a:gd name="T21" fmla="*/ 54 h 191"/>
                  <a:gd name="T22" fmla="*/ 1386 w 4354"/>
                  <a:gd name="T23" fmla="*/ 56 h 191"/>
                  <a:gd name="T24" fmla="*/ 1395 w 4354"/>
                  <a:gd name="T25" fmla="*/ 61 h 191"/>
                  <a:gd name="T26" fmla="*/ 1397 w 4354"/>
                  <a:gd name="T27" fmla="*/ 71 h 191"/>
                  <a:gd name="T28" fmla="*/ 1394 w 4354"/>
                  <a:gd name="T29" fmla="*/ 81 h 191"/>
                  <a:gd name="T30" fmla="*/ 1387 w 4354"/>
                  <a:gd name="T31" fmla="*/ 83 h 191"/>
                  <a:gd name="T32" fmla="*/ 1350 w 4354"/>
                  <a:gd name="T33" fmla="*/ 88 h 191"/>
                  <a:gd name="T34" fmla="*/ 1336 w 4354"/>
                  <a:gd name="T35" fmla="*/ 97 h 191"/>
                  <a:gd name="T36" fmla="*/ 1326 w 4354"/>
                  <a:gd name="T37" fmla="*/ 109 h 191"/>
                  <a:gd name="T38" fmla="*/ 1330 w 4354"/>
                  <a:gd name="T39" fmla="*/ 135 h 191"/>
                  <a:gd name="T40" fmla="*/ 1342 w 4354"/>
                  <a:gd name="T41" fmla="*/ 147 h 191"/>
                  <a:gd name="T42" fmla="*/ 1345 w 4354"/>
                  <a:gd name="T43" fmla="*/ 112 h 191"/>
                  <a:gd name="T44" fmla="*/ 1353 w 4354"/>
                  <a:gd name="T45" fmla="*/ 104 h 191"/>
                  <a:gd name="T46" fmla="*/ 1361 w 4354"/>
                  <a:gd name="T47" fmla="*/ 101 h 191"/>
                  <a:gd name="T48" fmla="*/ 1378 w 4354"/>
                  <a:gd name="T49" fmla="*/ 99 h 191"/>
                  <a:gd name="T50" fmla="*/ 1391 w 4354"/>
                  <a:gd name="T51" fmla="*/ 96 h 191"/>
                  <a:gd name="T52" fmla="*/ 1396 w 4354"/>
                  <a:gd name="T53" fmla="*/ 118 h 191"/>
                  <a:gd name="T54" fmla="*/ 1382 w 4354"/>
                  <a:gd name="T55" fmla="*/ 131 h 191"/>
                  <a:gd name="T56" fmla="*/ 1370 w 4354"/>
                  <a:gd name="T57" fmla="*/ 135 h 191"/>
                  <a:gd name="T58" fmla="*/ 1359 w 4354"/>
                  <a:gd name="T59" fmla="*/ 150 h 191"/>
                  <a:gd name="T60" fmla="*/ 1375 w 4354"/>
                  <a:gd name="T61" fmla="*/ 148 h 191"/>
                  <a:gd name="T62" fmla="*/ 1388 w 4354"/>
                  <a:gd name="T63" fmla="*/ 141 h 191"/>
                  <a:gd name="T64" fmla="*/ 1397 w 4354"/>
                  <a:gd name="T65" fmla="*/ 133 h 191"/>
                  <a:gd name="T66" fmla="*/ 1400 w 4354"/>
                  <a:gd name="T67" fmla="*/ 142 h 191"/>
                  <a:gd name="T68" fmla="*/ 1407 w 4354"/>
                  <a:gd name="T69" fmla="*/ 149 h 191"/>
                  <a:gd name="T70" fmla="*/ 1423 w 4354"/>
                  <a:gd name="T71" fmla="*/ 148 h 19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4354" h="191">
                    <a:moveTo>
                      <a:pt x="1425" y="147"/>
                    </a:moveTo>
                    <a:lnTo>
                      <a:pt x="1425" y="134"/>
                    </a:lnTo>
                    <a:lnTo>
                      <a:pt x="1421" y="135"/>
                    </a:lnTo>
                    <a:lnTo>
                      <a:pt x="1417" y="135"/>
                    </a:lnTo>
                    <a:lnTo>
                      <a:pt x="1414" y="130"/>
                    </a:lnTo>
                    <a:lnTo>
                      <a:pt x="1414" y="58"/>
                    </a:lnTo>
                    <a:lnTo>
                      <a:pt x="1410" y="51"/>
                    </a:lnTo>
                    <a:lnTo>
                      <a:pt x="1402" y="46"/>
                    </a:lnTo>
                    <a:lnTo>
                      <a:pt x="1395" y="42"/>
                    </a:lnTo>
                    <a:lnTo>
                      <a:pt x="1385" y="39"/>
                    </a:lnTo>
                    <a:lnTo>
                      <a:pt x="1362" y="39"/>
                    </a:lnTo>
                    <a:lnTo>
                      <a:pt x="1352" y="42"/>
                    </a:lnTo>
                    <a:lnTo>
                      <a:pt x="1344" y="47"/>
                    </a:lnTo>
                    <a:lnTo>
                      <a:pt x="1336" y="52"/>
                    </a:lnTo>
                    <a:lnTo>
                      <a:pt x="1332" y="61"/>
                    </a:lnTo>
                    <a:lnTo>
                      <a:pt x="1332" y="74"/>
                    </a:lnTo>
                    <a:lnTo>
                      <a:pt x="1348" y="74"/>
                    </a:lnTo>
                    <a:lnTo>
                      <a:pt x="1349" y="69"/>
                    </a:lnTo>
                    <a:lnTo>
                      <a:pt x="1350" y="65"/>
                    </a:lnTo>
                    <a:lnTo>
                      <a:pt x="1353" y="62"/>
                    </a:lnTo>
                    <a:lnTo>
                      <a:pt x="1356" y="57"/>
                    </a:lnTo>
                    <a:lnTo>
                      <a:pt x="1363" y="54"/>
                    </a:lnTo>
                    <a:lnTo>
                      <a:pt x="1380" y="54"/>
                    </a:lnTo>
                    <a:lnTo>
                      <a:pt x="1386" y="56"/>
                    </a:lnTo>
                    <a:lnTo>
                      <a:pt x="1390" y="58"/>
                    </a:lnTo>
                    <a:lnTo>
                      <a:pt x="1395" y="61"/>
                    </a:lnTo>
                    <a:lnTo>
                      <a:pt x="1397" y="65"/>
                    </a:lnTo>
                    <a:lnTo>
                      <a:pt x="1397" y="71"/>
                    </a:lnTo>
                    <a:lnTo>
                      <a:pt x="1396" y="77"/>
                    </a:lnTo>
                    <a:lnTo>
                      <a:pt x="1394" y="81"/>
                    </a:lnTo>
                    <a:lnTo>
                      <a:pt x="1391" y="83"/>
                    </a:lnTo>
                    <a:lnTo>
                      <a:pt x="1387" y="83"/>
                    </a:lnTo>
                    <a:lnTo>
                      <a:pt x="1359" y="87"/>
                    </a:lnTo>
                    <a:lnTo>
                      <a:pt x="1350" y="88"/>
                    </a:lnTo>
                    <a:lnTo>
                      <a:pt x="1342" y="91"/>
                    </a:lnTo>
                    <a:lnTo>
                      <a:pt x="1336" y="97"/>
                    </a:lnTo>
                    <a:lnTo>
                      <a:pt x="1329" y="102"/>
                    </a:lnTo>
                    <a:lnTo>
                      <a:pt x="1326" y="109"/>
                    </a:lnTo>
                    <a:lnTo>
                      <a:pt x="1326" y="128"/>
                    </a:lnTo>
                    <a:lnTo>
                      <a:pt x="1330" y="135"/>
                    </a:lnTo>
                    <a:lnTo>
                      <a:pt x="1336" y="141"/>
                    </a:lnTo>
                    <a:lnTo>
                      <a:pt x="1342" y="147"/>
                    </a:lnTo>
                    <a:lnTo>
                      <a:pt x="1345" y="124"/>
                    </a:lnTo>
                    <a:lnTo>
                      <a:pt x="1345" y="112"/>
                    </a:lnTo>
                    <a:lnTo>
                      <a:pt x="1348" y="107"/>
                    </a:lnTo>
                    <a:lnTo>
                      <a:pt x="1353" y="104"/>
                    </a:lnTo>
                    <a:lnTo>
                      <a:pt x="1356" y="102"/>
                    </a:lnTo>
                    <a:lnTo>
                      <a:pt x="1361" y="101"/>
                    </a:lnTo>
                    <a:lnTo>
                      <a:pt x="1367" y="100"/>
                    </a:lnTo>
                    <a:lnTo>
                      <a:pt x="1378" y="99"/>
                    </a:lnTo>
                    <a:lnTo>
                      <a:pt x="1385" y="98"/>
                    </a:lnTo>
                    <a:lnTo>
                      <a:pt x="1391" y="96"/>
                    </a:lnTo>
                    <a:lnTo>
                      <a:pt x="1396" y="93"/>
                    </a:lnTo>
                    <a:lnTo>
                      <a:pt x="1396" y="118"/>
                    </a:lnTo>
                    <a:lnTo>
                      <a:pt x="1391" y="126"/>
                    </a:lnTo>
                    <a:lnTo>
                      <a:pt x="1382" y="131"/>
                    </a:lnTo>
                    <a:lnTo>
                      <a:pt x="1376" y="134"/>
                    </a:lnTo>
                    <a:lnTo>
                      <a:pt x="1370" y="135"/>
                    </a:lnTo>
                    <a:lnTo>
                      <a:pt x="1358" y="135"/>
                    </a:lnTo>
                    <a:lnTo>
                      <a:pt x="1359" y="150"/>
                    </a:lnTo>
                    <a:lnTo>
                      <a:pt x="1368" y="150"/>
                    </a:lnTo>
                    <a:lnTo>
                      <a:pt x="1375" y="148"/>
                    </a:lnTo>
                    <a:lnTo>
                      <a:pt x="1382" y="145"/>
                    </a:lnTo>
                    <a:lnTo>
                      <a:pt x="1388" y="141"/>
                    </a:lnTo>
                    <a:lnTo>
                      <a:pt x="1393" y="137"/>
                    </a:lnTo>
                    <a:lnTo>
                      <a:pt x="1397" y="133"/>
                    </a:lnTo>
                    <a:lnTo>
                      <a:pt x="1398" y="137"/>
                    </a:lnTo>
                    <a:lnTo>
                      <a:pt x="1400" y="142"/>
                    </a:lnTo>
                    <a:lnTo>
                      <a:pt x="1403" y="147"/>
                    </a:lnTo>
                    <a:lnTo>
                      <a:pt x="1407" y="149"/>
                    </a:lnTo>
                    <a:lnTo>
                      <a:pt x="1418" y="149"/>
                    </a:lnTo>
                    <a:lnTo>
                      <a:pt x="1423" y="148"/>
                    </a:lnTo>
                    <a:lnTo>
                      <a:pt x="1425" y="147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89" name="Freeform 107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354 w 4354"/>
                  <a:gd name="T1" fmla="*/ 134 h 191"/>
                  <a:gd name="T2" fmla="*/ 1347 w 4354"/>
                  <a:gd name="T3" fmla="*/ 128 h 191"/>
                  <a:gd name="T4" fmla="*/ 1345 w 4354"/>
                  <a:gd name="T5" fmla="*/ 124 h 191"/>
                  <a:gd name="T6" fmla="*/ 1342 w 4354"/>
                  <a:gd name="T7" fmla="*/ 147 h 191"/>
                  <a:gd name="T8" fmla="*/ 1350 w 4354"/>
                  <a:gd name="T9" fmla="*/ 150 h 191"/>
                  <a:gd name="T10" fmla="*/ 1359 w 4354"/>
                  <a:gd name="T11" fmla="*/ 150 h 191"/>
                  <a:gd name="T12" fmla="*/ 1358 w 4354"/>
                  <a:gd name="T13" fmla="*/ 135 h 191"/>
                  <a:gd name="T14" fmla="*/ 1354 w 4354"/>
                  <a:gd name="T15" fmla="*/ 134 h 19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354" h="191">
                    <a:moveTo>
                      <a:pt x="1354" y="134"/>
                    </a:moveTo>
                    <a:lnTo>
                      <a:pt x="1347" y="128"/>
                    </a:lnTo>
                    <a:lnTo>
                      <a:pt x="1345" y="124"/>
                    </a:lnTo>
                    <a:lnTo>
                      <a:pt x="1342" y="147"/>
                    </a:lnTo>
                    <a:lnTo>
                      <a:pt x="1350" y="150"/>
                    </a:lnTo>
                    <a:lnTo>
                      <a:pt x="1359" y="150"/>
                    </a:lnTo>
                    <a:lnTo>
                      <a:pt x="1358" y="135"/>
                    </a:lnTo>
                    <a:lnTo>
                      <a:pt x="1354" y="134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90" name="Rectangle 108"/>
              <p:cNvSpPr>
                <a:spLocks/>
              </p:cNvSpPr>
              <p:nvPr/>
            </p:nvSpPr>
            <p:spPr bwMode="auto">
              <a:xfrm>
                <a:off x="4626" y="2091"/>
                <a:ext cx="17" cy="104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sk-SK" altLang="sk-SK"/>
              </a:p>
            </p:txBody>
          </p:sp>
          <p:sp>
            <p:nvSpPr>
              <p:cNvPr id="91" name="Rectangle 109"/>
              <p:cNvSpPr>
                <a:spLocks/>
              </p:cNvSpPr>
              <p:nvPr/>
            </p:nvSpPr>
            <p:spPr bwMode="auto">
              <a:xfrm>
                <a:off x="4626" y="2052"/>
                <a:ext cx="17" cy="19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sk-SK" altLang="sk-SK"/>
              </a:p>
            </p:txBody>
          </p:sp>
          <p:sp>
            <p:nvSpPr>
              <p:cNvPr id="92" name="Rectangle 110"/>
              <p:cNvSpPr>
                <a:spLocks/>
              </p:cNvSpPr>
              <p:nvPr/>
            </p:nvSpPr>
            <p:spPr bwMode="auto">
              <a:xfrm>
                <a:off x="4676" y="2091"/>
                <a:ext cx="17" cy="104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sk-SK" altLang="sk-SK"/>
              </a:p>
            </p:txBody>
          </p:sp>
          <p:sp>
            <p:nvSpPr>
              <p:cNvPr id="93" name="Freeform 111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713 w 4354"/>
                  <a:gd name="T1" fmla="*/ 0 h 191"/>
                  <a:gd name="T2" fmla="*/ 1695 w 4354"/>
                  <a:gd name="T3" fmla="*/ 28 h 191"/>
                  <a:gd name="T4" fmla="*/ 1709 w 4354"/>
                  <a:gd name="T5" fmla="*/ 28 h 191"/>
                  <a:gd name="T6" fmla="*/ 1735 w 4354"/>
                  <a:gd name="T7" fmla="*/ 0 h 191"/>
                  <a:gd name="T8" fmla="*/ 1713 w 4354"/>
                  <a:gd name="T9" fmla="*/ 0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54" h="191">
                    <a:moveTo>
                      <a:pt x="1713" y="0"/>
                    </a:moveTo>
                    <a:lnTo>
                      <a:pt x="1695" y="28"/>
                    </a:lnTo>
                    <a:lnTo>
                      <a:pt x="1709" y="28"/>
                    </a:lnTo>
                    <a:lnTo>
                      <a:pt x="1735" y="0"/>
                    </a:lnTo>
                    <a:lnTo>
                      <a:pt x="1713" y="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94" name="Freeform 112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824 w 4354"/>
                  <a:gd name="T1" fmla="*/ 71 h 191"/>
                  <a:gd name="T2" fmla="*/ 1838 w 4354"/>
                  <a:gd name="T3" fmla="*/ 77 h 191"/>
                  <a:gd name="T4" fmla="*/ 1869 w 4354"/>
                  <a:gd name="T5" fmla="*/ 84 h 191"/>
                  <a:gd name="T6" fmla="*/ 1887 w 4354"/>
                  <a:gd name="T7" fmla="*/ 90 h 191"/>
                  <a:gd name="T8" fmla="*/ 1896 w 4354"/>
                  <a:gd name="T9" fmla="*/ 96 h 191"/>
                  <a:gd name="T10" fmla="*/ 1899 w 4354"/>
                  <a:gd name="T11" fmla="*/ 120 h 191"/>
                  <a:gd name="T12" fmla="*/ 1882 w 4354"/>
                  <a:gd name="T13" fmla="*/ 131 h 191"/>
                  <a:gd name="T14" fmla="*/ 1870 w 4354"/>
                  <a:gd name="T15" fmla="*/ 134 h 191"/>
                  <a:gd name="T16" fmla="*/ 1836 w 4354"/>
                  <a:gd name="T17" fmla="*/ 130 h 191"/>
                  <a:gd name="T18" fmla="*/ 1827 w 4354"/>
                  <a:gd name="T19" fmla="*/ 115 h 191"/>
                  <a:gd name="T20" fmla="*/ 1824 w 4354"/>
                  <a:gd name="T21" fmla="*/ 100 h 191"/>
                  <a:gd name="T22" fmla="*/ 1806 w 4354"/>
                  <a:gd name="T23" fmla="*/ 116 h 191"/>
                  <a:gd name="T24" fmla="*/ 1821 w 4354"/>
                  <a:gd name="T25" fmla="*/ 137 h 191"/>
                  <a:gd name="T26" fmla="*/ 1858 w 4354"/>
                  <a:gd name="T27" fmla="*/ 151 h 191"/>
                  <a:gd name="T28" fmla="*/ 1882 w 4354"/>
                  <a:gd name="T29" fmla="*/ 148 h 191"/>
                  <a:gd name="T30" fmla="*/ 1901 w 4354"/>
                  <a:gd name="T31" fmla="*/ 141 h 191"/>
                  <a:gd name="T32" fmla="*/ 1918 w 4354"/>
                  <a:gd name="T33" fmla="*/ 122 h 191"/>
                  <a:gd name="T34" fmla="*/ 1913 w 4354"/>
                  <a:gd name="T35" fmla="*/ 84 h 191"/>
                  <a:gd name="T36" fmla="*/ 1899 w 4354"/>
                  <a:gd name="T37" fmla="*/ 73 h 191"/>
                  <a:gd name="T38" fmla="*/ 1883 w 4354"/>
                  <a:gd name="T39" fmla="*/ 68 h 191"/>
                  <a:gd name="T40" fmla="*/ 1850 w 4354"/>
                  <a:gd name="T41" fmla="*/ 60 h 191"/>
                  <a:gd name="T42" fmla="*/ 1838 w 4354"/>
                  <a:gd name="T43" fmla="*/ 56 h 191"/>
                  <a:gd name="T44" fmla="*/ 1829 w 4354"/>
                  <a:gd name="T45" fmla="*/ 47 h 191"/>
                  <a:gd name="T46" fmla="*/ 1832 w 4354"/>
                  <a:gd name="T47" fmla="*/ 28 h 191"/>
                  <a:gd name="T48" fmla="*/ 1841 w 4354"/>
                  <a:gd name="T49" fmla="*/ 19 h 191"/>
                  <a:gd name="T50" fmla="*/ 1874 w 4354"/>
                  <a:gd name="T51" fmla="*/ 16 h 191"/>
                  <a:gd name="T52" fmla="*/ 1889 w 4354"/>
                  <a:gd name="T53" fmla="*/ 28 h 191"/>
                  <a:gd name="T54" fmla="*/ 1894 w 4354"/>
                  <a:gd name="T55" fmla="*/ 38 h 191"/>
                  <a:gd name="T56" fmla="*/ 1913 w 4354"/>
                  <a:gd name="T57" fmla="*/ 45 h 191"/>
                  <a:gd name="T58" fmla="*/ 1908 w 4354"/>
                  <a:gd name="T59" fmla="*/ 18 h 191"/>
                  <a:gd name="T60" fmla="*/ 1888 w 4354"/>
                  <a:gd name="T61" fmla="*/ 3 h 191"/>
                  <a:gd name="T62" fmla="*/ 1845 w 4354"/>
                  <a:gd name="T63" fmla="*/ 0 h 191"/>
                  <a:gd name="T64" fmla="*/ 1824 w 4354"/>
                  <a:gd name="T65" fmla="*/ 12 h 191"/>
                  <a:gd name="T66" fmla="*/ 1811 w 4354"/>
                  <a:gd name="T67" fmla="*/ 31 h 191"/>
                  <a:gd name="T68" fmla="*/ 1815 w 4354"/>
                  <a:gd name="T69" fmla="*/ 65 h 19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4354" h="191">
                    <a:moveTo>
                      <a:pt x="1815" y="65"/>
                    </a:moveTo>
                    <a:lnTo>
                      <a:pt x="1824" y="71"/>
                    </a:lnTo>
                    <a:lnTo>
                      <a:pt x="1829" y="74"/>
                    </a:lnTo>
                    <a:lnTo>
                      <a:pt x="1838" y="77"/>
                    </a:lnTo>
                    <a:lnTo>
                      <a:pt x="1850" y="80"/>
                    </a:lnTo>
                    <a:lnTo>
                      <a:pt x="1869" y="84"/>
                    </a:lnTo>
                    <a:lnTo>
                      <a:pt x="1879" y="87"/>
                    </a:lnTo>
                    <a:lnTo>
                      <a:pt x="1887" y="90"/>
                    </a:lnTo>
                    <a:lnTo>
                      <a:pt x="1892" y="93"/>
                    </a:lnTo>
                    <a:lnTo>
                      <a:pt x="1896" y="96"/>
                    </a:lnTo>
                    <a:lnTo>
                      <a:pt x="1899" y="102"/>
                    </a:lnTo>
                    <a:lnTo>
                      <a:pt x="1899" y="120"/>
                    </a:lnTo>
                    <a:lnTo>
                      <a:pt x="1893" y="127"/>
                    </a:lnTo>
                    <a:lnTo>
                      <a:pt x="1882" y="131"/>
                    </a:lnTo>
                    <a:lnTo>
                      <a:pt x="1876" y="133"/>
                    </a:lnTo>
                    <a:lnTo>
                      <a:pt x="1870" y="134"/>
                    </a:lnTo>
                    <a:lnTo>
                      <a:pt x="1847" y="134"/>
                    </a:lnTo>
                    <a:lnTo>
                      <a:pt x="1836" y="130"/>
                    </a:lnTo>
                    <a:lnTo>
                      <a:pt x="1830" y="120"/>
                    </a:lnTo>
                    <a:lnTo>
                      <a:pt x="1827" y="115"/>
                    </a:lnTo>
                    <a:lnTo>
                      <a:pt x="1825" y="108"/>
                    </a:lnTo>
                    <a:lnTo>
                      <a:pt x="1824" y="100"/>
                    </a:lnTo>
                    <a:lnTo>
                      <a:pt x="1806" y="100"/>
                    </a:lnTo>
                    <a:lnTo>
                      <a:pt x="1806" y="116"/>
                    </a:lnTo>
                    <a:lnTo>
                      <a:pt x="1811" y="128"/>
                    </a:lnTo>
                    <a:lnTo>
                      <a:pt x="1821" y="137"/>
                    </a:lnTo>
                    <a:lnTo>
                      <a:pt x="1837" y="147"/>
                    </a:lnTo>
                    <a:lnTo>
                      <a:pt x="1858" y="151"/>
                    </a:lnTo>
                    <a:lnTo>
                      <a:pt x="1861" y="151"/>
                    </a:lnTo>
                    <a:lnTo>
                      <a:pt x="1882" y="148"/>
                    </a:lnTo>
                    <a:lnTo>
                      <a:pt x="1900" y="141"/>
                    </a:lnTo>
                    <a:lnTo>
                      <a:pt x="1901" y="141"/>
                    </a:lnTo>
                    <a:lnTo>
                      <a:pt x="1912" y="134"/>
                    </a:lnTo>
                    <a:lnTo>
                      <a:pt x="1918" y="122"/>
                    </a:lnTo>
                    <a:lnTo>
                      <a:pt x="1918" y="94"/>
                    </a:lnTo>
                    <a:lnTo>
                      <a:pt x="1913" y="84"/>
                    </a:lnTo>
                    <a:lnTo>
                      <a:pt x="1904" y="77"/>
                    </a:lnTo>
                    <a:lnTo>
                      <a:pt x="1899" y="73"/>
                    </a:lnTo>
                    <a:lnTo>
                      <a:pt x="1892" y="70"/>
                    </a:lnTo>
                    <a:lnTo>
                      <a:pt x="1883" y="68"/>
                    </a:lnTo>
                    <a:lnTo>
                      <a:pt x="1863" y="64"/>
                    </a:lnTo>
                    <a:lnTo>
                      <a:pt x="1850" y="60"/>
                    </a:lnTo>
                    <a:lnTo>
                      <a:pt x="1842" y="58"/>
                    </a:lnTo>
                    <a:lnTo>
                      <a:pt x="1838" y="56"/>
                    </a:lnTo>
                    <a:lnTo>
                      <a:pt x="1832" y="53"/>
                    </a:lnTo>
                    <a:lnTo>
                      <a:pt x="1829" y="47"/>
                    </a:lnTo>
                    <a:lnTo>
                      <a:pt x="1829" y="34"/>
                    </a:lnTo>
                    <a:lnTo>
                      <a:pt x="1832" y="28"/>
                    </a:lnTo>
                    <a:lnTo>
                      <a:pt x="1837" y="24"/>
                    </a:lnTo>
                    <a:lnTo>
                      <a:pt x="1841" y="19"/>
                    </a:lnTo>
                    <a:lnTo>
                      <a:pt x="1849" y="16"/>
                    </a:lnTo>
                    <a:lnTo>
                      <a:pt x="1874" y="16"/>
                    </a:lnTo>
                    <a:lnTo>
                      <a:pt x="1884" y="20"/>
                    </a:lnTo>
                    <a:lnTo>
                      <a:pt x="1889" y="28"/>
                    </a:lnTo>
                    <a:lnTo>
                      <a:pt x="1892" y="32"/>
                    </a:lnTo>
                    <a:lnTo>
                      <a:pt x="1894" y="38"/>
                    </a:lnTo>
                    <a:lnTo>
                      <a:pt x="1895" y="45"/>
                    </a:lnTo>
                    <a:lnTo>
                      <a:pt x="1913" y="45"/>
                    </a:lnTo>
                    <a:lnTo>
                      <a:pt x="1913" y="29"/>
                    </a:lnTo>
                    <a:lnTo>
                      <a:pt x="1908" y="18"/>
                    </a:lnTo>
                    <a:lnTo>
                      <a:pt x="1898" y="10"/>
                    </a:lnTo>
                    <a:lnTo>
                      <a:pt x="1888" y="3"/>
                    </a:lnTo>
                    <a:lnTo>
                      <a:pt x="1875" y="0"/>
                    </a:lnTo>
                    <a:lnTo>
                      <a:pt x="1845" y="0"/>
                    </a:lnTo>
                    <a:lnTo>
                      <a:pt x="1833" y="4"/>
                    </a:lnTo>
                    <a:lnTo>
                      <a:pt x="1824" y="12"/>
                    </a:lnTo>
                    <a:lnTo>
                      <a:pt x="1815" y="20"/>
                    </a:lnTo>
                    <a:lnTo>
                      <a:pt x="1811" y="31"/>
                    </a:lnTo>
                    <a:lnTo>
                      <a:pt x="1811" y="56"/>
                    </a:lnTo>
                    <a:lnTo>
                      <a:pt x="1815" y="65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95" name="Freeform 113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967 w 4354"/>
                  <a:gd name="T1" fmla="*/ 20 h 191"/>
                  <a:gd name="T2" fmla="*/ 2020 w 4354"/>
                  <a:gd name="T3" fmla="*/ 20 h 191"/>
                  <a:gd name="T4" fmla="*/ 2025 w 4354"/>
                  <a:gd name="T5" fmla="*/ 21 h 191"/>
                  <a:gd name="T6" fmla="*/ 2029 w 4354"/>
                  <a:gd name="T7" fmla="*/ 23 h 191"/>
                  <a:gd name="T8" fmla="*/ 2036 w 4354"/>
                  <a:gd name="T9" fmla="*/ 26 h 191"/>
                  <a:gd name="T10" fmla="*/ 2039 w 4354"/>
                  <a:gd name="T11" fmla="*/ 33 h 191"/>
                  <a:gd name="T12" fmla="*/ 2045 w 4354"/>
                  <a:gd name="T13" fmla="*/ 73 h 191"/>
                  <a:gd name="T14" fmla="*/ 2050 w 4354"/>
                  <a:gd name="T15" fmla="*/ 68 h 191"/>
                  <a:gd name="T16" fmla="*/ 2054 w 4354"/>
                  <a:gd name="T17" fmla="*/ 63 h 191"/>
                  <a:gd name="T18" fmla="*/ 2057 w 4354"/>
                  <a:gd name="T19" fmla="*/ 57 h 191"/>
                  <a:gd name="T20" fmla="*/ 2059 w 4354"/>
                  <a:gd name="T21" fmla="*/ 50 h 191"/>
                  <a:gd name="T22" fmla="*/ 2059 w 4354"/>
                  <a:gd name="T23" fmla="*/ 25 h 191"/>
                  <a:gd name="T24" fmla="*/ 2052 w 4354"/>
                  <a:gd name="T25" fmla="*/ 14 h 191"/>
                  <a:gd name="T26" fmla="*/ 2039 w 4354"/>
                  <a:gd name="T27" fmla="*/ 8 h 191"/>
                  <a:gd name="T28" fmla="*/ 2032 w 4354"/>
                  <a:gd name="T29" fmla="*/ 5 h 191"/>
                  <a:gd name="T30" fmla="*/ 2023 w 4354"/>
                  <a:gd name="T31" fmla="*/ 3 h 191"/>
                  <a:gd name="T32" fmla="*/ 1947 w 4354"/>
                  <a:gd name="T33" fmla="*/ 3 h 191"/>
                  <a:gd name="T34" fmla="*/ 1947 w 4354"/>
                  <a:gd name="T35" fmla="*/ 147 h 191"/>
                  <a:gd name="T36" fmla="*/ 1967 w 4354"/>
                  <a:gd name="T37" fmla="*/ 147 h 191"/>
                  <a:gd name="T38" fmla="*/ 1967 w 4354"/>
                  <a:gd name="T39" fmla="*/ 85 h 191"/>
                  <a:gd name="T40" fmla="*/ 2018 w 4354"/>
                  <a:gd name="T41" fmla="*/ 85 h 191"/>
                  <a:gd name="T42" fmla="*/ 2023 w 4354"/>
                  <a:gd name="T43" fmla="*/ 86 h 191"/>
                  <a:gd name="T44" fmla="*/ 2027 w 4354"/>
                  <a:gd name="T45" fmla="*/ 88 h 191"/>
                  <a:gd name="T46" fmla="*/ 2033 w 4354"/>
                  <a:gd name="T47" fmla="*/ 91 h 191"/>
                  <a:gd name="T48" fmla="*/ 2032 w 4354"/>
                  <a:gd name="T49" fmla="*/ 63 h 191"/>
                  <a:gd name="T50" fmla="*/ 2026 w 4354"/>
                  <a:gd name="T51" fmla="*/ 67 h 191"/>
                  <a:gd name="T52" fmla="*/ 2019 w 4354"/>
                  <a:gd name="T53" fmla="*/ 69 h 191"/>
                  <a:gd name="T54" fmla="*/ 1967 w 4354"/>
                  <a:gd name="T55" fmla="*/ 69 h 191"/>
                  <a:gd name="T56" fmla="*/ 1967 w 4354"/>
                  <a:gd name="T57" fmla="*/ 20 h 19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4354" h="191">
                    <a:moveTo>
                      <a:pt x="1967" y="20"/>
                    </a:moveTo>
                    <a:lnTo>
                      <a:pt x="2020" y="20"/>
                    </a:lnTo>
                    <a:lnTo>
                      <a:pt x="2025" y="21"/>
                    </a:lnTo>
                    <a:lnTo>
                      <a:pt x="2029" y="23"/>
                    </a:lnTo>
                    <a:lnTo>
                      <a:pt x="2036" y="26"/>
                    </a:lnTo>
                    <a:lnTo>
                      <a:pt x="2039" y="33"/>
                    </a:lnTo>
                    <a:lnTo>
                      <a:pt x="2045" y="73"/>
                    </a:lnTo>
                    <a:lnTo>
                      <a:pt x="2050" y="68"/>
                    </a:lnTo>
                    <a:lnTo>
                      <a:pt x="2054" y="63"/>
                    </a:lnTo>
                    <a:lnTo>
                      <a:pt x="2057" y="57"/>
                    </a:lnTo>
                    <a:lnTo>
                      <a:pt x="2059" y="50"/>
                    </a:lnTo>
                    <a:lnTo>
                      <a:pt x="2059" y="25"/>
                    </a:lnTo>
                    <a:lnTo>
                      <a:pt x="2052" y="14"/>
                    </a:lnTo>
                    <a:lnTo>
                      <a:pt x="2039" y="8"/>
                    </a:lnTo>
                    <a:lnTo>
                      <a:pt x="2032" y="5"/>
                    </a:lnTo>
                    <a:lnTo>
                      <a:pt x="2023" y="3"/>
                    </a:lnTo>
                    <a:lnTo>
                      <a:pt x="1947" y="3"/>
                    </a:lnTo>
                    <a:lnTo>
                      <a:pt x="1947" y="147"/>
                    </a:lnTo>
                    <a:lnTo>
                      <a:pt x="1967" y="147"/>
                    </a:lnTo>
                    <a:lnTo>
                      <a:pt x="1967" y="85"/>
                    </a:lnTo>
                    <a:lnTo>
                      <a:pt x="2018" y="85"/>
                    </a:lnTo>
                    <a:lnTo>
                      <a:pt x="2023" y="86"/>
                    </a:lnTo>
                    <a:lnTo>
                      <a:pt x="2027" y="88"/>
                    </a:lnTo>
                    <a:lnTo>
                      <a:pt x="2033" y="91"/>
                    </a:lnTo>
                    <a:lnTo>
                      <a:pt x="2032" y="63"/>
                    </a:lnTo>
                    <a:lnTo>
                      <a:pt x="2026" y="67"/>
                    </a:lnTo>
                    <a:lnTo>
                      <a:pt x="2019" y="69"/>
                    </a:lnTo>
                    <a:lnTo>
                      <a:pt x="1967" y="69"/>
                    </a:lnTo>
                    <a:lnTo>
                      <a:pt x="1967" y="2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96" name="Freeform 114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2044 w 4354"/>
                  <a:gd name="T1" fmla="*/ 78 h 191"/>
                  <a:gd name="T2" fmla="*/ 2039 w 4354"/>
                  <a:gd name="T3" fmla="*/ 76 h 191"/>
                  <a:gd name="T4" fmla="*/ 2045 w 4354"/>
                  <a:gd name="T5" fmla="*/ 73 h 191"/>
                  <a:gd name="T6" fmla="*/ 2039 w 4354"/>
                  <a:gd name="T7" fmla="*/ 33 h 191"/>
                  <a:gd name="T8" fmla="*/ 2039 w 4354"/>
                  <a:gd name="T9" fmla="*/ 53 h 191"/>
                  <a:gd name="T10" fmla="*/ 2037 w 4354"/>
                  <a:gd name="T11" fmla="*/ 60 h 191"/>
                  <a:gd name="T12" fmla="*/ 2032 w 4354"/>
                  <a:gd name="T13" fmla="*/ 63 h 191"/>
                  <a:gd name="T14" fmla="*/ 2033 w 4354"/>
                  <a:gd name="T15" fmla="*/ 91 h 191"/>
                  <a:gd name="T16" fmla="*/ 2037 w 4354"/>
                  <a:gd name="T17" fmla="*/ 97 h 191"/>
                  <a:gd name="T18" fmla="*/ 2037 w 4354"/>
                  <a:gd name="T19" fmla="*/ 107 h 191"/>
                  <a:gd name="T20" fmla="*/ 2038 w 4354"/>
                  <a:gd name="T21" fmla="*/ 130 h 191"/>
                  <a:gd name="T22" fmla="*/ 2038 w 4354"/>
                  <a:gd name="T23" fmla="*/ 136 h 191"/>
                  <a:gd name="T24" fmla="*/ 2039 w 4354"/>
                  <a:gd name="T25" fmla="*/ 142 h 191"/>
                  <a:gd name="T26" fmla="*/ 2041 w 4354"/>
                  <a:gd name="T27" fmla="*/ 147 h 191"/>
                  <a:gd name="T28" fmla="*/ 2065 w 4354"/>
                  <a:gd name="T29" fmla="*/ 147 h 191"/>
                  <a:gd name="T30" fmla="*/ 2062 w 4354"/>
                  <a:gd name="T31" fmla="*/ 142 h 191"/>
                  <a:gd name="T32" fmla="*/ 2059 w 4354"/>
                  <a:gd name="T33" fmla="*/ 139 h 191"/>
                  <a:gd name="T34" fmla="*/ 2058 w 4354"/>
                  <a:gd name="T35" fmla="*/ 135 h 191"/>
                  <a:gd name="T36" fmla="*/ 2058 w 4354"/>
                  <a:gd name="T37" fmla="*/ 132 h 191"/>
                  <a:gd name="T38" fmla="*/ 2057 w 4354"/>
                  <a:gd name="T39" fmla="*/ 128 h 191"/>
                  <a:gd name="T40" fmla="*/ 2057 w 4354"/>
                  <a:gd name="T41" fmla="*/ 122 h 191"/>
                  <a:gd name="T42" fmla="*/ 2056 w 4354"/>
                  <a:gd name="T43" fmla="*/ 103 h 191"/>
                  <a:gd name="T44" fmla="*/ 2056 w 4354"/>
                  <a:gd name="T45" fmla="*/ 95 h 191"/>
                  <a:gd name="T46" fmla="*/ 2054 w 4354"/>
                  <a:gd name="T47" fmla="*/ 89 h 191"/>
                  <a:gd name="T48" fmla="*/ 2049 w 4354"/>
                  <a:gd name="T49" fmla="*/ 81 h 191"/>
                  <a:gd name="T50" fmla="*/ 2044 w 4354"/>
                  <a:gd name="T51" fmla="*/ 78 h 1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354" h="191">
                    <a:moveTo>
                      <a:pt x="2044" y="78"/>
                    </a:moveTo>
                    <a:lnTo>
                      <a:pt x="2039" y="76"/>
                    </a:lnTo>
                    <a:lnTo>
                      <a:pt x="2045" y="73"/>
                    </a:lnTo>
                    <a:lnTo>
                      <a:pt x="2039" y="33"/>
                    </a:lnTo>
                    <a:lnTo>
                      <a:pt x="2039" y="53"/>
                    </a:lnTo>
                    <a:lnTo>
                      <a:pt x="2037" y="60"/>
                    </a:lnTo>
                    <a:lnTo>
                      <a:pt x="2032" y="63"/>
                    </a:lnTo>
                    <a:lnTo>
                      <a:pt x="2033" y="91"/>
                    </a:lnTo>
                    <a:lnTo>
                      <a:pt x="2037" y="97"/>
                    </a:lnTo>
                    <a:lnTo>
                      <a:pt x="2037" y="107"/>
                    </a:lnTo>
                    <a:lnTo>
                      <a:pt x="2038" y="130"/>
                    </a:lnTo>
                    <a:lnTo>
                      <a:pt x="2038" y="136"/>
                    </a:lnTo>
                    <a:lnTo>
                      <a:pt x="2039" y="142"/>
                    </a:lnTo>
                    <a:lnTo>
                      <a:pt x="2041" y="147"/>
                    </a:lnTo>
                    <a:lnTo>
                      <a:pt x="2065" y="147"/>
                    </a:lnTo>
                    <a:lnTo>
                      <a:pt x="2062" y="142"/>
                    </a:lnTo>
                    <a:lnTo>
                      <a:pt x="2059" y="139"/>
                    </a:lnTo>
                    <a:lnTo>
                      <a:pt x="2058" y="135"/>
                    </a:lnTo>
                    <a:lnTo>
                      <a:pt x="2058" y="132"/>
                    </a:lnTo>
                    <a:lnTo>
                      <a:pt x="2057" y="128"/>
                    </a:lnTo>
                    <a:lnTo>
                      <a:pt x="2057" y="122"/>
                    </a:lnTo>
                    <a:lnTo>
                      <a:pt x="2056" y="103"/>
                    </a:lnTo>
                    <a:lnTo>
                      <a:pt x="2056" y="95"/>
                    </a:lnTo>
                    <a:lnTo>
                      <a:pt x="2054" y="89"/>
                    </a:lnTo>
                    <a:lnTo>
                      <a:pt x="2049" y="81"/>
                    </a:lnTo>
                    <a:lnTo>
                      <a:pt x="2044" y="78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97" name="Freeform 115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2231 w 4354"/>
                  <a:gd name="T1" fmla="*/ 3 h 191"/>
                  <a:gd name="T2" fmla="*/ 2185 w 4354"/>
                  <a:gd name="T3" fmla="*/ 147 h 191"/>
                  <a:gd name="T4" fmla="*/ 2200 w 4354"/>
                  <a:gd name="T5" fmla="*/ 147 h 191"/>
                  <a:gd name="T6" fmla="*/ 2246 w 4354"/>
                  <a:gd name="T7" fmla="*/ 3 h 191"/>
                  <a:gd name="T8" fmla="*/ 2231 w 4354"/>
                  <a:gd name="T9" fmla="*/ 3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54" h="191">
                    <a:moveTo>
                      <a:pt x="2231" y="3"/>
                    </a:moveTo>
                    <a:lnTo>
                      <a:pt x="2185" y="147"/>
                    </a:lnTo>
                    <a:lnTo>
                      <a:pt x="2200" y="147"/>
                    </a:lnTo>
                    <a:lnTo>
                      <a:pt x="2246" y="3"/>
                    </a:lnTo>
                    <a:lnTo>
                      <a:pt x="2231" y="3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  <p:sp>
            <p:nvSpPr>
              <p:cNvPr id="98" name="Freeform 116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2493 w 4354"/>
                  <a:gd name="T1" fmla="*/ 42 h 191"/>
                  <a:gd name="T2" fmla="*/ 2475 w 4354"/>
                  <a:gd name="T3" fmla="*/ 42 h 191"/>
                  <a:gd name="T4" fmla="*/ 2454 w 4354"/>
                  <a:gd name="T5" fmla="*/ 124 h 191"/>
                  <a:gd name="T6" fmla="*/ 2433 w 4354"/>
                  <a:gd name="T7" fmla="*/ 42 h 191"/>
                  <a:gd name="T8" fmla="*/ 2414 w 4354"/>
                  <a:gd name="T9" fmla="*/ 42 h 191"/>
                  <a:gd name="T10" fmla="*/ 2393 w 4354"/>
                  <a:gd name="T11" fmla="*/ 124 h 191"/>
                  <a:gd name="T12" fmla="*/ 2373 w 4354"/>
                  <a:gd name="T13" fmla="*/ 42 h 191"/>
                  <a:gd name="T14" fmla="*/ 2354 w 4354"/>
                  <a:gd name="T15" fmla="*/ 42 h 191"/>
                  <a:gd name="T16" fmla="*/ 2384 w 4354"/>
                  <a:gd name="T17" fmla="*/ 147 h 191"/>
                  <a:gd name="T18" fmla="*/ 2402 w 4354"/>
                  <a:gd name="T19" fmla="*/ 147 h 191"/>
                  <a:gd name="T20" fmla="*/ 2423 w 4354"/>
                  <a:gd name="T21" fmla="*/ 66 h 191"/>
                  <a:gd name="T22" fmla="*/ 2444 w 4354"/>
                  <a:gd name="T23" fmla="*/ 147 h 191"/>
                  <a:gd name="T24" fmla="*/ 2463 w 4354"/>
                  <a:gd name="T25" fmla="*/ 147 h 191"/>
                  <a:gd name="T26" fmla="*/ 2493 w 4354"/>
                  <a:gd name="T27" fmla="*/ 42 h 1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354" h="191">
                    <a:moveTo>
                      <a:pt x="2493" y="42"/>
                    </a:moveTo>
                    <a:lnTo>
                      <a:pt x="2475" y="42"/>
                    </a:lnTo>
                    <a:lnTo>
                      <a:pt x="2454" y="124"/>
                    </a:lnTo>
                    <a:lnTo>
                      <a:pt x="2433" y="42"/>
                    </a:lnTo>
                    <a:lnTo>
                      <a:pt x="2414" y="42"/>
                    </a:lnTo>
                    <a:lnTo>
                      <a:pt x="2393" y="124"/>
                    </a:lnTo>
                    <a:lnTo>
                      <a:pt x="2373" y="42"/>
                    </a:lnTo>
                    <a:lnTo>
                      <a:pt x="2354" y="42"/>
                    </a:lnTo>
                    <a:lnTo>
                      <a:pt x="2384" y="147"/>
                    </a:lnTo>
                    <a:lnTo>
                      <a:pt x="2402" y="147"/>
                    </a:lnTo>
                    <a:lnTo>
                      <a:pt x="2423" y="66"/>
                    </a:lnTo>
                    <a:lnTo>
                      <a:pt x="2444" y="147"/>
                    </a:lnTo>
                    <a:lnTo>
                      <a:pt x="2463" y="147"/>
                    </a:lnTo>
                    <a:lnTo>
                      <a:pt x="2493" y="42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</p:grpSp>
      </p:grpSp>
      <p:sp>
        <p:nvSpPr>
          <p:cNvPr id="113" name="Rectangle 4"/>
          <p:cNvSpPr>
            <a:spLocks/>
          </p:cNvSpPr>
          <p:nvPr userDrawn="1"/>
        </p:nvSpPr>
        <p:spPr bwMode="auto">
          <a:xfrm>
            <a:off x="1389063" y="2708275"/>
            <a:ext cx="57150" cy="295275"/>
          </a:xfrm>
          <a:prstGeom prst="rect">
            <a:avLst/>
          </a:prstGeom>
          <a:solidFill>
            <a:srgbClr val="2C9A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sk-SK" altLang="sk-SK"/>
          </a:p>
        </p:txBody>
      </p:sp>
      <p:sp>
        <p:nvSpPr>
          <p:cNvPr id="114" name="Rectangle 4"/>
          <p:cNvSpPr>
            <a:spLocks/>
          </p:cNvSpPr>
          <p:nvPr userDrawn="1"/>
        </p:nvSpPr>
        <p:spPr bwMode="auto">
          <a:xfrm>
            <a:off x="7885113" y="6492875"/>
            <a:ext cx="57150" cy="295275"/>
          </a:xfrm>
          <a:prstGeom prst="rect">
            <a:avLst/>
          </a:prstGeom>
          <a:solidFill>
            <a:srgbClr val="2C9A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sk-SK" altLang="sk-SK"/>
          </a:p>
        </p:txBody>
      </p:sp>
      <p:sp>
        <p:nvSpPr>
          <p:cNvPr id="2652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25632" y="2492896"/>
            <a:ext cx="9169631" cy="1470025"/>
          </a:xfrm>
        </p:spPr>
        <p:txBody>
          <a:bodyPr/>
          <a:lstStyle>
            <a:lvl1pPr algn="ctr">
              <a:defRPr b="1">
                <a:latin typeface="NeueHaasGroteskText W02" pitchFamily="34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edit</a:t>
            </a:r>
            <a:r>
              <a:rPr lang="sk-SK" dirty="0"/>
              <a:t> </a:t>
            </a:r>
            <a:r>
              <a:rPr lang="sk-SK" dirty="0" err="1"/>
              <a:t>Master</a:t>
            </a:r>
            <a:r>
              <a:rPr lang="sk-SK" dirty="0"/>
              <a:t> </a:t>
            </a:r>
            <a:r>
              <a:rPr lang="sk-SK" dirty="0" err="1"/>
              <a:t>title</a:t>
            </a:r>
            <a:r>
              <a:rPr lang="sk-SK" dirty="0"/>
              <a:t> </a:t>
            </a:r>
            <a:r>
              <a:rPr lang="sk-SK" dirty="0" err="1"/>
              <a:t>style</a:t>
            </a:r>
            <a:endParaRPr lang="sk-SK" dirty="0"/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-39724" y="4005064"/>
            <a:ext cx="9183723" cy="64807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900">
                <a:latin typeface="NeueHaasGroteskText W02" pitchFamily="34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edit</a:t>
            </a:r>
            <a:r>
              <a:rPr lang="sk-SK" dirty="0"/>
              <a:t> </a:t>
            </a:r>
            <a:r>
              <a:rPr lang="sk-SK" dirty="0" err="1"/>
              <a:t>Master</a:t>
            </a:r>
            <a:r>
              <a:rPr lang="sk-SK" dirty="0"/>
              <a:t> </a:t>
            </a:r>
            <a:r>
              <a:rPr lang="sk-SK" dirty="0" err="1"/>
              <a:t>subtitle</a:t>
            </a:r>
            <a:r>
              <a:rPr lang="sk-SK" dirty="0"/>
              <a:t> </a:t>
            </a:r>
            <a:r>
              <a:rPr lang="sk-SK" dirty="0" err="1"/>
              <a:t>style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29582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7188" y="6415088"/>
            <a:ext cx="2133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January 2008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www.finance.gov.sk/ifp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7988" y="6453188"/>
            <a:ext cx="549275" cy="404812"/>
          </a:xfrm>
        </p:spPr>
        <p:txBody>
          <a:bodyPr/>
          <a:lstStyle>
            <a:lvl1pPr>
              <a:defRPr>
                <a:latin typeface="NeueHaasGroteskText W02" pitchFamily="34" charset="-18"/>
              </a:defRPr>
            </a:lvl1pPr>
          </a:lstStyle>
          <a:p>
            <a:pPr>
              <a:defRPr/>
            </a:pPr>
            <a:fld id="{6C0AA1DA-064C-4885-AB38-865FC0F739AA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703853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7188" y="6415088"/>
            <a:ext cx="2133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January 2008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www.finance.gov.sk/ifp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418B1-3306-44BE-9F60-6D1B325A18AF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61694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971550" y="1700213"/>
            <a:ext cx="7715250" cy="4425950"/>
          </a:xfrm>
        </p:spPr>
        <p:txBody>
          <a:bodyPr/>
          <a:lstStyle/>
          <a:p>
            <a:pPr lvl="0"/>
            <a:endParaRPr lang="sk-SK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7188" y="6415088"/>
            <a:ext cx="2133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January 2008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www.finance.gov.sk/ifp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4EDD7-6428-4402-8FB2-DA85CC826C1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10506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971550" y="1700213"/>
            <a:ext cx="3781425" cy="442595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905375" y="1700213"/>
            <a:ext cx="3781425" cy="442595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7188" y="6415088"/>
            <a:ext cx="2133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January 2008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www.finance.gov.sk/ifp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FDEA8-E451-4B64-81E7-4E76471C8A9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74998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46088" y="887413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Click to edit Master title style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989138"/>
            <a:ext cx="8147050" cy="406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Click to edit Master text styles</a:t>
            </a:r>
          </a:p>
          <a:p>
            <a:pPr lvl="1"/>
            <a:r>
              <a:rPr lang="sk-SK" altLang="sk-SK" smtClean="0"/>
              <a:t>Second level</a:t>
            </a:r>
          </a:p>
          <a:p>
            <a:pPr lvl="2"/>
            <a:r>
              <a:rPr lang="sk-SK" altLang="sk-SK" smtClean="0"/>
              <a:t>Third level</a:t>
            </a:r>
          </a:p>
          <a:p>
            <a:pPr lvl="3"/>
            <a:r>
              <a:rPr lang="sk-SK" altLang="sk-SK" smtClean="0"/>
              <a:t>Fourth level</a:t>
            </a:r>
          </a:p>
          <a:p>
            <a:pPr lvl="4"/>
            <a:r>
              <a:rPr lang="sk-SK" altLang="sk-SK" smtClean="0"/>
              <a:t>Fifth level</a:t>
            </a:r>
          </a:p>
        </p:txBody>
      </p:sp>
      <p:sp>
        <p:nvSpPr>
          <p:cNvPr id="2641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46425" y="6448425"/>
            <a:ext cx="2895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latin typeface="NeueHaasGroteskText W02" pitchFamily="34" charset="-18"/>
              </a:defRPr>
            </a:lvl1pPr>
          </a:lstStyle>
          <a:p>
            <a:pPr>
              <a:defRPr/>
            </a:pPr>
            <a:r>
              <a:rPr lang="sk-SK"/>
              <a:t>www.finance.gov.sk/ifp</a:t>
            </a:r>
          </a:p>
        </p:txBody>
      </p:sp>
      <p:sp>
        <p:nvSpPr>
          <p:cNvPr id="26420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70675" y="6437313"/>
            <a:ext cx="17446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NeueHaasGroteskText W02" pitchFamily="34" charset="-18"/>
              </a:defRPr>
            </a:lvl1pPr>
          </a:lstStyle>
          <a:p>
            <a:pPr>
              <a:defRPr/>
            </a:pPr>
            <a:fld id="{785D2FE4-ABEF-403B-AD18-8EB8D18B791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  <p:grpSp>
        <p:nvGrpSpPr>
          <p:cNvPr id="1030" name="Group 117"/>
          <p:cNvGrpSpPr>
            <a:grpSpLocks/>
          </p:cNvGrpSpPr>
          <p:nvPr userDrawn="1"/>
        </p:nvGrpSpPr>
        <p:grpSpPr bwMode="auto">
          <a:xfrm>
            <a:off x="8675688" y="6453188"/>
            <a:ext cx="285750" cy="236537"/>
            <a:chOff x="10710" y="16291"/>
            <a:chExt cx="451" cy="374"/>
          </a:xfrm>
        </p:grpSpPr>
        <p:sp>
          <p:nvSpPr>
            <p:cNvPr id="1034" name="Freeform 7"/>
            <p:cNvSpPr>
              <a:spLocks/>
            </p:cNvSpPr>
            <p:nvPr/>
          </p:nvSpPr>
          <p:spPr bwMode="auto">
            <a:xfrm>
              <a:off x="10710" y="16425"/>
              <a:ext cx="0" cy="240"/>
            </a:xfrm>
            <a:custGeom>
              <a:avLst/>
              <a:gdLst>
                <a:gd name="T0" fmla="*/ 0 h 240"/>
                <a:gd name="T1" fmla="*/ 240 h 240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40">
                  <a:moveTo>
                    <a:pt x="0" y="0"/>
                  </a:moveTo>
                  <a:lnTo>
                    <a:pt x="0" y="240"/>
                  </a:lnTo>
                </a:path>
              </a:pathLst>
            </a:custGeom>
            <a:noFill/>
            <a:ln w="3201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auto">
            <a:xfrm>
              <a:off x="10800" y="16507"/>
              <a:ext cx="0" cy="158"/>
            </a:xfrm>
            <a:custGeom>
              <a:avLst/>
              <a:gdLst>
                <a:gd name="T0" fmla="*/ 0 h 158"/>
                <a:gd name="T1" fmla="*/ 158 h 158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</a:path>
              </a:pathLst>
            </a:custGeom>
            <a:noFill/>
            <a:ln w="3201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1036" name="Freeform 5"/>
            <p:cNvSpPr>
              <a:spLocks/>
            </p:cNvSpPr>
            <p:nvPr/>
          </p:nvSpPr>
          <p:spPr bwMode="auto">
            <a:xfrm>
              <a:off x="10891" y="16336"/>
              <a:ext cx="0" cy="329"/>
            </a:xfrm>
            <a:custGeom>
              <a:avLst/>
              <a:gdLst>
                <a:gd name="T0" fmla="*/ 0 h 329"/>
                <a:gd name="T1" fmla="*/ 328 h 329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329">
                  <a:moveTo>
                    <a:pt x="0" y="0"/>
                  </a:moveTo>
                  <a:lnTo>
                    <a:pt x="0" y="328"/>
                  </a:lnTo>
                </a:path>
              </a:pathLst>
            </a:custGeom>
            <a:noFill/>
            <a:ln w="3201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1037" name="Freeform 4"/>
            <p:cNvSpPr>
              <a:spLocks/>
            </p:cNvSpPr>
            <p:nvPr/>
          </p:nvSpPr>
          <p:spPr bwMode="auto">
            <a:xfrm>
              <a:off x="10981" y="16392"/>
              <a:ext cx="0" cy="273"/>
            </a:xfrm>
            <a:custGeom>
              <a:avLst/>
              <a:gdLst>
                <a:gd name="T0" fmla="*/ 0 h 273"/>
                <a:gd name="T1" fmla="*/ 272 h 273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73">
                  <a:moveTo>
                    <a:pt x="0" y="0"/>
                  </a:moveTo>
                  <a:lnTo>
                    <a:pt x="0" y="272"/>
                  </a:lnTo>
                </a:path>
              </a:pathLst>
            </a:custGeom>
            <a:noFill/>
            <a:ln w="31584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1038" name="Freeform 3"/>
            <p:cNvSpPr>
              <a:spLocks/>
            </p:cNvSpPr>
            <p:nvPr/>
          </p:nvSpPr>
          <p:spPr bwMode="auto">
            <a:xfrm>
              <a:off x="11071" y="16458"/>
              <a:ext cx="0" cy="207"/>
            </a:xfrm>
            <a:custGeom>
              <a:avLst/>
              <a:gdLst>
                <a:gd name="T0" fmla="*/ 0 h 207"/>
                <a:gd name="T1" fmla="*/ 207 h 207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07">
                  <a:moveTo>
                    <a:pt x="0" y="0"/>
                  </a:moveTo>
                  <a:lnTo>
                    <a:pt x="0" y="207"/>
                  </a:lnTo>
                </a:path>
              </a:pathLst>
            </a:custGeom>
            <a:noFill/>
            <a:ln w="3201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1039" name="Freeform 2"/>
            <p:cNvSpPr>
              <a:spLocks/>
            </p:cNvSpPr>
            <p:nvPr/>
          </p:nvSpPr>
          <p:spPr bwMode="auto">
            <a:xfrm>
              <a:off x="11161" y="16291"/>
              <a:ext cx="0" cy="374"/>
            </a:xfrm>
            <a:custGeom>
              <a:avLst/>
              <a:gdLst>
                <a:gd name="T0" fmla="*/ 0 h 374"/>
                <a:gd name="T1" fmla="*/ 374 h 374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374">
                  <a:moveTo>
                    <a:pt x="0" y="0"/>
                  </a:moveTo>
                  <a:lnTo>
                    <a:pt x="0" y="374"/>
                  </a:lnTo>
                </a:path>
              </a:pathLst>
            </a:custGeom>
            <a:noFill/>
            <a:ln w="3201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/>
            </a:p>
          </p:txBody>
        </p:sp>
      </p:grpSp>
      <p:sp>
        <p:nvSpPr>
          <p:cNvPr id="1031" name="Rectangle 4"/>
          <p:cNvSpPr>
            <a:spLocks/>
          </p:cNvSpPr>
          <p:nvPr userDrawn="1"/>
        </p:nvSpPr>
        <p:spPr bwMode="auto">
          <a:xfrm>
            <a:off x="7885113" y="6492875"/>
            <a:ext cx="57150" cy="295275"/>
          </a:xfrm>
          <a:prstGeom prst="rect">
            <a:avLst/>
          </a:prstGeom>
          <a:solidFill>
            <a:srgbClr val="2C9A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sk-SK" altLang="sk-SK"/>
          </a:p>
        </p:txBody>
      </p:sp>
      <p:pic>
        <p:nvPicPr>
          <p:cNvPr id="1032" name="Picture 15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3" t="26723" r="21545" b="55096"/>
          <a:stretch>
            <a:fillRect/>
          </a:stretch>
        </p:blipFill>
        <p:spPr bwMode="auto">
          <a:xfrm>
            <a:off x="5292725" y="31750"/>
            <a:ext cx="37068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3" name="Rectangle 4"/>
          <p:cNvSpPr>
            <a:spLocks/>
          </p:cNvSpPr>
          <p:nvPr userDrawn="1"/>
        </p:nvSpPr>
        <p:spPr bwMode="auto">
          <a:xfrm>
            <a:off x="250825" y="879475"/>
            <a:ext cx="57150" cy="295275"/>
          </a:xfrm>
          <a:prstGeom prst="rect">
            <a:avLst/>
          </a:prstGeom>
          <a:solidFill>
            <a:srgbClr val="2C9A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sk-SK" alt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</a:defRPr>
      </a:lvl5pPr>
      <a:lvl6pPr marL="457200" algn="l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Book Antiqu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Book Antiqu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Book Antiqu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C9ADC"/>
        </a:buClr>
        <a:buSzPct val="80000"/>
        <a:buFont typeface="Wingdings" pitchFamily="2" charset="2"/>
        <a:buChar char="§"/>
        <a:defRPr sz="2400">
          <a:solidFill>
            <a:schemeClr val="tx1"/>
          </a:solidFill>
          <a:latin typeface="NeueHaasGroteskText W02" pitchFamily="34" charset="-18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C9ADC"/>
        </a:buClr>
        <a:buFont typeface="Wingdings" pitchFamily="2" charset="2"/>
        <a:buChar char="§"/>
        <a:defRPr sz="2000">
          <a:solidFill>
            <a:schemeClr val="tx1"/>
          </a:solidFill>
          <a:latin typeface="NeueHaasGroteskText W02" pitchFamily="34" charset="-1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C9ADC"/>
        </a:buClr>
        <a:buFont typeface="Wingdings" pitchFamily="2" charset="2"/>
        <a:buChar char="§"/>
        <a:defRPr>
          <a:solidFill>
            <a:schemeClr val="tx1"/>
          </a:solidFill>
          <a:latin typeface="NeueHaasGroteskText W02" pitchFamily="34" charset="-1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C9ADC"/>
        </a:buClr>
        <a:buFont typeface="Wingdings" pitchFamily="2" charset="2"/>
        <a:buChar char="§"/>
        <a:defRPr sz="1500">
          <a:solidFill>
            <a:schemeClr val="tx1"/>
          </a:solidFill>
          <a:latin typeface="NeueHaasGroteskText W02" pitchFamily="34" charset="-1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C9ADC"/>
        </a:buClr>
        <a:buFont typeface="Wingdings" pitchFamily="2" charset="2"/>
        <a:buChar char="§"/>
        <a:defRPr sz="1300">
          <a:solidFill>
            <a:schemeClr val="tx1"/>
          </a:solidFill>
          <a:latin typeface="NeueHaasGroteskText W02" pitchFamily="34" charset="-1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913" y="2565400"/>
            <a:ext cx="6769100" cy="1854200"/>
          </a:xfrm>
        </p:spPr>
        <p:txBody>
          <a:bodyPr/>
          <a:lstStyle/>
          <a:p>
            <a:pPr eaLnBrk="1" hangingPunct="1"/>
            <a:r>
              <a:rPr lang="en-US" altLang="sk-SK" sz="3200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IT </a:t>
            </a:r>
            <a:r>
              <a:rPr lang="sk-SK" altLang="sk-SK" sz="3200" dirty="0" err="1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Spending</a:t>
            </a:r>
            <a:r>
              <a:rPr lang="sk-SK" altLang="sk-SK" sz="3200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altLang="sk-SK" sz="3200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R</a:t>
            </a:r>
            <a:r>
              <a:rPr lang="sk-SK" altLang="sk-SK" sz="3200" dirty="0" err="1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eview</a:t>
            </a:r>
            <a:r>
              <a:rPr lang="en-US" altLang="sk-SK" sz="3200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 –</a:t>
            </a:r>
            <a:br>
              <a:rPr lang="en-US" altLang="sk-SK" sz="3200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</a:br>
            <a:r>
              <a:rPr lang="en-US" altLang="sk-SK" sz="3200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Expert Mission Kick Off</a:t>
            </a:r>
            <a:endParaRPr lang="sk-SK" altLang="sk-SK" sz="3200" dirty="0">
              <a:solidFill>
                <a:srgbClr val="2C9ADC"/>
              </a:solidFill>
              <a:latin typeface="NeueHaasGroteskDisp W02 Bd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7171" name="Text Box 7"/>
          <p:cNvSpPr txBox="1">
            <a:spLocks noChangeArrowheads="1"/>
          </p:cNvSpPr>
          <p:nvPr/>
        </p:nvSpPr>
        <p:spPr bwMode="auto">
          <a:xfrm>
            <a:off x="5940425" y="5013325"/>
            <a:ext cx="217170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sk-SK">
              <a:latin typeface="Book Antiqua" pitchFamily="18" charset="0"/>
            </a:endParaRP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2987675" y="4467225"/>
            <a:ext cx="331311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sk-SK" sz="1800" b="1" dirty="0" smtClean="0">
                <a:latin typeface="NeueHaasGroteskText W02" pitchFamily="34" charset="-18"/>
              </a:rPr>
              <a:t>Bratislava</a:t>
            </a:r>
            <a:r>
              <a:rPr lang="sk-SK" altLang="sk-SK" sz="1800" b="1" dirty="0" smtClean="0">
                <a:latin typeface="NeueHaasGroteskText W02" pitchFamily="34" charset="-18"/>
              </a:rPr>
              <a:t/>
            </a:r>
            <a:br>
              <a:rPr lang="sk-SK" altLang="sk-SK" sz="1800" b="1" dirty="0" smtClean="0">
                <a:latin typeface="NeueHaasGroteskText W02" pitchFamily="34" charset="-18"/>
              </a:rPr>
            </a:br>
            <a:r>
              <a:rPr lang="sk-SK" altLang="sk-SK" sz="1800" b="1" dirty="0" smtClean="0">
                <a:latin typeface="NeueHaasGroteskText W02" pitchFamily="34" charset="-18"/>
              </a:rPr>
              <a:t/>
            </a:r>
            <a:br>
              <a:rPr lang="sk-SK" altLang="sk-SK" sz="1800" b="1" dirty="0" smtClean="0">
                <a:latin typeface="NeueHaasGroteskText W02" pitchFamily="34" charset="-18"/>
              </a:rPr>
            </a:br>
            <a:r>
              <a:rPr lang="en-US" altLang="sk-SK" sz="1800" b="1" dirty="0" smtClean="0">
                <a:latin typeface="NeueHaasGroteskText W02" pitchFamily="34" charset="-18"/>
              </a:rPr>
              <a:t>June 2, </a:t>
            </a:r>
            <a:r>
              <a:rPr lang="en-US" altLang="sk-SK" sz="1800" b="1" dirty="0" smtClean="0">
                <a:latin typeface="NeueHaasGroteskText W02" pitchFamily="34" charset="-18"/>
              </a:rPr>
              <a:t>2016</a:t>
            </a:r>
            <a:endParaRPr lang="sk-SK" altLang="sk-SK" sz="1800" b="1" dirty="0">
              <a:latin typeface="NeueHaasGroteskText W02" pitchFamily="34" charset="-1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0AA1DA-064C-4885-AB38-865FC0F739AA}" type="slidenum">
              <a:rPr lang="sk-SK" sz="1200" smtClean="0"/>
              <a:pPr>
                <a:defRPr/>
              </a:pPr>
              <a:t>10</a:t>
            </a:fld>
            <a:endParaRPr lang="sk-SK" sz="1200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36563" y="885825"/>
            <a:ext cx="8229600" cy="793750"/>
          </a:xfrm>
        </p:spPr>
        <p:txBody>
          <a:bodyPr/>
          <a:lstStyle/>
          <a:p>
            <a:pPr eaLnBrk="1" hangingPunct="1"/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Inputs: The EU funds </a:t>
            </a:r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share is larger in capital </a:t>
            </a:r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investment.</a:t>
            </a:r>
            <a:endParaRPr lang="sk-SK" altLang="sk-SK" sz="2400" b="1" dirty="0">
              <a:solidFill>
                <a:srgbClr val="2C9ADC"/>
              </a:solidFill>
              <a:latin typeface="NeueHaasGroteskDisp W02 Bd" pitchFamily="34" charset="0"/>
              <a:ea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4017981"/>
              </p:ext>
            </p:extLst>
          </p:nvPr>
        </p:nvGraphicFramePr>
        <p:xfrm>
          <a:off x="827584" y="1844824"/>
          <a:ext cx="6768752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46425" y="6448425"/>
            <a:ext cx="2895600" cy="339725"/>
          </a:xfrm>
        </p:spPr>
        <p:txBody>
          <a:bodyPr/>
          <a:lstStyle/>
          <a:p>
            <a:pPr>
              <a:defRPr/>
            </a:pPr>
            <a:r>
              <a:rPr lang="sk-SK" dirty="0" smtClean="0">
                <a:latin typeface="NeueHaasGroteskDisp W02" panose="020B0504020202020204" pitchFamily="34" charset="-18"/>
              </a:rPr>
              <a:t>www.finance.gov.sk/ifp</a:t>
            </a:r>
            <a:endParaRPr lang="sk-SK" dirty="0">
              <a:latin typeface="NeueHaasGroteskDisp W02" panose="020B0504020202020204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87329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0AA1DA-064C-4885-AB38-865FC0F739AA}" type="slidenum">
              <a:rPr lang="sk-SK" sz="1100" smtClean="0"/>
              <a:pPr>
                <a:defRPr/>
              </a:pPr>
              <a:t>11</a:t>
            </a:fld>
            <a:endParaRPr lang="sk-SK" sz="1200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36563" y="885825"/>
            <a:ext cx="8229600" cy="793750"/>
          </a:xfrm>
        </p:spPr>
        <p:txBody>
          <a:bodyPr/>
          <a:lstStyle/>
          <a:p>
            <a:pPr eaLnBrk="1" hangingPunct="1"/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Inputs: 80 % of spending is concentrated in four ministries </a:t>
            </a:r>
            <a:endParaRPr lang="sk-SK" altLang="sk-SK" sz="2400" b="1" dirty="0">
              <a:solidFill>
                <a:srgbClr val="2C9ADC"/>
              </a:solidFill>
              <a:latin typeface="NeueHaasGroteskDisp W02 Bd" pitchFamily="34" charset="0"/>
              <a:ea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353498"/>
              </p:ext>
            </p:extLst>
          </p:nvPr>
        </p:nvGraphicFramePr>
        <p:xfrm>
          <a:off x="1115616" y="2132856"/>
          <a:ext cx="6120680" cy="3880368"/>
        </p:xfrm>
        <a:graphic>
          <a:graphicData uri="http://schemas.openxmlformats.org/drawingml/2006/table">
            <a:tbl>
              <a:tblPr/>
              <a:tblGrid>
                <a:gridCol w="3358910"/>
                <a:gridCol w="1105586"/>
                <a:gridCol w="1014259"/>
                <a:gridCol w="641925"/>
              </a:tblGrid>
              <a:tr h="23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noProof="0" dirty="0" smtClean="0">
                          <a:solidFill>
                            <a:srgbClr val="2C9ADC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Expenditures of ministries</a:t>
                      </a:r>
                      <a:r>
                        <a:rPr lang="en-US" sz="1200" b="1" i="0" u="none" strike="noStrike" baseline="0" noProof="0" dirty="0" smtClean="0">
                          <a:solidFill>
                            <a:srgbClr val="2C9ADC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</a:t>
                      </a:r>
                      <a:r>
                        <a:rPr lang="en-US" sz="1200" b="1" i="0" u="none" strike="noStrike" noProof="0" dirty="0" smtClean="0">
                          <a:solidFill>
                            <a:srgbClr val="2C9ADC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without agencies </a:t>
                      </a:r>
                      <a:r>
                        <a:rPr lang="en-US" sz="1200" b="1" i="0" u="none" strike="noStrike" noProof="0" dirty="0" smtClean="0">
                          <a:solidFill>
                            <a:srgbClr val="2C9ADC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/>
                      </a:r>
                      <a:br>
                        <a:rPr lang="en-US" sz="1200" b="1" i="0" u="none" strike="noStrike" noProof="0" dirty="0" smtClean="0">
                          <a:solidFill>
                            <a:srgbClr val="2C9ADC"/>
                          </a:solidFill>
                          <a:effectLst/>
                          <a:latin typeface="NeueHaasGroteskDisp W02" panose="020B0504020202020204" pitchFamily="34" charset="-18"/>
                        </a:rPr>
                      </a:br>
                      <a:r>
                        <a:rPr lang="en-US" sz="1200" b="1" i="0" u="none" strike="noStrike" noProof="0" dirty="0" smtClean="0">
                          <a:solidFill>
                            <a:srgbClr val="2C9ADC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2010-15 (mil</a:t>
                      </a:r>
                      <a:r>
                        <a:rPr lang="en-US" sz="1200" b="1" i="0" u="none" strike="noStrike" noProof="0" dirty="0" smtClean="0">
                          <a:solidFill>
                            <a:srgbClr val="2C9ADC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. </a:t>
                      </a:r>
                      <a:r>
                        <a:rPr lang="en-US" sz="1200" b="1" i="0" u="none" strike="noStrike" noProof="0" dirty="0" smtClean="0">
                          <a:solidFill>
                            <a:srgbClr val="2C9ADC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euro)</a:t>
                      </a:r>
                      <a:endParaRPr lang="en-US" sz="1200" b="1" i="0" u="none" strike="noStrike" noProof="0" dirty="0">
                        <a:solidFill>
                          <a:srgbClr val="2C9ADC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38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Ministry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Expenditures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Spending share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Subtotal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Interior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     596,5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35%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35%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Finance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     467,0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27%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62%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Defense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    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149,1   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71%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Justice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     108,6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77%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Education,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Science and Sports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       98,7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83%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Transport, Construction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and Regional Development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      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52,2   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86%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Labor,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Social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and Family Affairs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      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50,6   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89%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Health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       45,9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92%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Agriculture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      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41,9   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94%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Foreign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Affairs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      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39,0   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97%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932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Environment</a:t>
                      </a:r>
                      <a:endParaRPr lang="sk-SK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      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22,0   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98%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Commerce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      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20,4   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99%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Culture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      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15,9   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46425" y="6448425"/>
            <a:ext cx="2895600" cy="339725"/>
          </a:xfrm>
        </p:spPr>
        <p:txBody>
          <a:bodyPr/>
          <a:lstStyle/>
          <a:p>
            <a:pPr>
              <a:defRPr/>
            </a:pPr>
            <a:r>
              <a:rPr lang="sk-SK" dirty="0" smtClean="0">
                <a:latin typeface="NeueHaasGroteskDisp W02" panose="020B0504020202020204" pitchFamily="34" charset="-18"/>
              </a:rPr>
              <a:t>www.finance.gov.sk/ifp</a:t>
            </a:r>
            <a:endParaRPr lang="sk-SK" dirty="0">
              <a:latin typeface="NeueHaasGroteskDisp W02" panose="020B0504020202020204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62070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k-SK" dirty="0" smtClean="0">
                <a:latin typeface="NeueHaasGroteskDisp W02" panose="020B0504020202020204" pitchFamily="34" charset="-18"/>
              </a:rPr>
              <a:t>www.finance.gov.sk/ifp</a:t>
            </a:r>
            <a:endParaRPr lang="sk-SK" dirty="0">
              <a:latin typeface="NeueHaasGroteskDisp W02" panose="020B0504020202020204" pitchFamily="34" charset="-18"/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0AA1DA-064C-4885-AB38-865FC0F739AA}" type="slidenum">
              <a:rPr lang="sk-SK" sz="1200" smtClean="0">
                <a:latin typeface="NeueHaasGroteskDisp W02" panose="020B0504020202020204" pitchFamily="34" charset="-18"/>
              </a:rPr>
              <a:pPr>
                <a:defRPr/>
              </a:pPr>
              <a:t>12</a:t>
            </a:fld>
            <a:endParaRPr lang="sk-SK" sz="1200" dirty="0">
              <a:latin typeface="NeueHaasGroteskDisp W02" panose="020B0504020202020204" pitchFamily="34" charset="-18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36563" y="885825"/>
            <a:ext cx="8229600" cy="793750"/>
          </a:xfrm>
        </p:spPr>
        <p:txBody>
          <a:bodyPr/>
          <a:lstStyle/>
          <a:p>
            <a:pPr eaLnBrk="1" hangingPunct="1"/>
            <a:r>
              <a:rPr lang="en-US" altLang="sk-SK" sz="2000" b="1" dirty="0" smtClean="0">
                <a:solidFill>
                  <a:srgbClr val="2C9ADC"/>
                </a:solidFill>
                <a:latin typeface="NeueHaasGroteskDisp W02 Bd" panose="020B0804020202020204" pitchFamily="34" charset="-18"/>
                <a:ea typeface="Calibri" pitchFamily="34" charset="0"/>
                <a:cs typeface="Calibri" pitchFamily="34" charset="0"/>
              </a:rPr>
              <a:t>Inputs: Operational </a:t>
            </a:r>
            <a:r>
              <a:rPr lang="en-US" altLang="sk-SK" sz="2000" b="1" dirty="0" smtClean="0">
                <a:solidFill>
                  <a:srgbClr val="2C9ADC"/>
                </a:solidFill>
                <a:latin typeface="NeueHaasGroteskDisp W02 Bd" panose="020B0804020202020204" pitchFamily="34" charset="-18"/>
                <a:ea typeface="Calibri" pitchFamily="34" charset="0"/>
                <a:cs typeface="Calibri" pitchFamily="34" charset="0"/>
              </a:rPr>
              <a:t>expenditure of three institution forms 66% of total expenditures, expenditures per employee are in the range of 800% </a:t>
            </a:r>
            <a:endParaRPr lang="en-US" altLang="sk-SK" sz="2000" b="1" dirty="0">
              <a:solidFill>
                <a:srgbClr val="2C9ADC"/>
              </a:solidFill>
              <a:latin typeface="NeueHaasGroteskDisp W02 Bd" panose="020B0804020202020204" pitchFamily="34" charset="-18"/>
              <a:ea typeface="Calibri" pitchFamily="34" charset="0"/>
              <a:cs typeface="Calibri" pitchFamily="34" charset="0"/>
            </a:endParaRPr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791333"/>
              </p:ext>
            </p:extLst>
          </p:nvPr>
        </p:nvGraphicFramePr>
        <p:xfrm>
          <a:off x="2555776" y="2274992"/>
          <a:ext cx="3754709" cy="3520896"/>
        </p:xfrm>
        <a:graphic>
          <a:graphicData uri="http://schemas.openxmlformats.org/drawingml/2006/table">
            <a:tbl>
              <a:tblPr/>
              <a:tblGrid>
                <a:gridCol w="2840641"/>
                <a:gridCol w="914068"/>
              </a:tblGrid>
              <a:tr h="2329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pl-PL" sz="1400" b="1" i="0" u="none" strike="noStrike" kern="1200" dirty="0" smtClean="0">
                          <a:solidFill>
                            <a:srgbClr val="2C9ADC"/>
                          </a:solidFill>
                          <a:effectLst/>
                          <a:latin typeface="NeueHaasGroteskDisp W02" panose="020B0504020202020204" pitchFamily="34" charset="-18"/>
                          <a:ea typeface="+mn-ea"/>
                          <a:cs typeface="+mn-cs"/>
                        </a:rPr>
                        <a:t>Average Operational expenditures</a:t>
                      </a:r>
                      <a:r>
                        <a:rPr lang="pl-PL" sz="1400" b="1" i="0" u="none" strike="noStrike" kern="1200" baseline="0" dirty="0" smtClean="0">
                          <a:solidFill>
                            <a:srgbClr val="2C9ADC"/>
                          </a:solidFill>
                          <a:effectLst/>
                          <a:latin typeface="NeueHaasGroteskDisp W02" panose="020B0504020202020204" pitchFamily="34" charset="-18"/>
                          <a:ea typeface="+mn-ea"/>
                          <a:cs typeface="+mn-cs"/>
                        </a:rPr>
                        <a:t> per employee (thousands of eur.)</a:t>
                      </a:r>
                      <a:r>
                        <a:rPr lang="sk-SK" sz="12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 </a:t>
                      </a:r>
                      <a:endParaRPr lang="sk-SK" sz="1200" b="1" i="0" u="none" strike="noStrike" dirty="0">
                        <a:solidFill>
                          <a:srgbClr val="00B0F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sk-SK" sz="1200" b="1" i="0" u="none" strike="noStrike" dirty="0">
                        <a:solidFill>
                          <a:srgbClr val="00B0F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9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Education,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Science and Sports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5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814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29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Finance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5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165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29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Defense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3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163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29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Environment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2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563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29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Culture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2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437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29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Transport, Construction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and Regional Development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2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378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29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Foreign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Affairs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1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922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29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Agriculture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1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884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29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Health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1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537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29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Commerce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1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324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29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Labor,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Social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and Family Affairs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974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29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Interior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955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97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Justice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692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643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Zástupný symbol čísla snímky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B1BF81-FCC8-493C-918E-10D6BF557161}" type="slidenum">
              <a:rPr lang="sk-SK" sz="1200" smtClean="0">
                <a:latin typeface="NeueHaasGroteskDisp W02" panose="020B0504020202020204" pitchFamily="34" charset="-18"/>
                <a:ea typeface="Calibri" pitchFamily="34" charset="0"/>
                <a:cs typeface="Calibri" pitchFamily="34" charset="0"/>
              </a:rPr>
              <a:pPr/>
              <a:t>13</a:t>
            </a:fld>
            <a:endParaRPr lang="sk-SK" sz="1200" dirty="0" smtClean="0">
              <a:latin typeface="NeueHaasGroteskDisp W02" panose="020B0504020202020204" pitchFamily="34" charset="-18"/>
              <a:ea typeface="Calibri" pitchFamily="34" charset="0"/>
              <a:cs typeface="Calibri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764630"/>
            <a:ext cx="8229600" cy="792162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Nex</a:t>
            </a:r>
            <a:r>
              <a:rPr lang="en-US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t steps</a:t>
            </a:r>
            <a:r>
              <a:rPr lang="en-US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:  </a:t>
            </a:r>
            <a:r>
              <a:rPr lang="en-US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setting the shop, reviewing methodologies, making sure proper data gets collected</a:t>
            </a:r>
            <a:endParaRPr lang="sk-SK" altLang="sk-SK" sz="2400" b="1" dirty="0">
              <a:solidFill>
                <a:srgbClr val="2C9ADC"/>
              </a:solidFill>
              <a:latin typeface="NeueHaasGroteskDisp W02 Bd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5" name="Obdĺžnik 4"/>
          <p:cNvSpPr/>
          <p:nvPr/>
        </p:nvSpPr>
        <p:spPr bwMode="auto">
          <a:xfrm>
            <a:off x="1547664" y="2492896"/>
            <a:ext cx="1509522" cy="148224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4400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NeueHaasGroteskDisp W02" panose="020B0504020202020204" pitchFamily="34" charset="-18"/>
            </a:endParaRP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tabLst/>
            </a:pPr>
            <a:endParaRPr lang="en-US" dirty="0">
              <a:latin typeface="NeueHaasGroteskDisp W02" panose="020B0504020202020204" pitchFamily="34" charset="-18"/>
            </a:endParaRP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eueHaasGroteskDisp W02" panose="020B0504020202020204" pitchFamily="34" charset="-18"/>
              </a:rPr>
              <a:t>CAPEX</a:t>
            </a:r>
            <a:endParaRPr kumimoji="0" lang="sk-S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NeueHaasGroteskDisp W02" panose="020B0504020202020204" pitchFamily="34" charset="-18"/>
            </a:endParaRPr>
          </a:p>
        </p:txBody>
      </p:sp>
      <p:sp>
        <p:nvSpPr>
          <p:cNvPr id="7" name="Obdĺžnik 6"/>
          <p:cNvSpPr/>
          <p:nvPr/>
        </p:nvSpPr>
        <p:spPr bwMode="auto">
          <a:xfrm>
            <a:off x="1547664" y="2104982"/>
            <a:ext cx="1509522" cy="38791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NeueHaasGroteskDisp W02" panose="020B0504020202020204" pitchFamily="34" charset="-18"/>
              </a:rPr>
              <a:t>Area</a:t>
            </a:r>
            <a:endParaRPr kumimoji="0" lang="sk-SK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NeueHaasGroteskDisp W02" panose="020B0504020202020204" pitchFamily="34" charset="-18"/>
            </a:endParaRPr>
          </a:p>
        </p:txBody>
      </p:sp>
      <p:sp>
        <p:nvSpPr>
          <p:cNvPr id="8" name="Obdĺžnik 7"/>
          <p:cNvSpPr/>
          <p:nvPr/>
        </p:nvSpPr>
        <p:spPr bwMode="auto">
          <a:xfrm>
            <a:off x="1547664" y="3975139"/>
            <a:ext cx="1509522" cy="161534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4400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NeueHaasGroteskDisp W02" panose="020B0504020202020204" pitchFamily="34" charset="-18"/>
            </a:endParaRP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tabLst/>
            </a:pPr>
            <a:endParaRPr lang="en-US" dirty="0">
              <a:latin typeface="NeueHaasGroteskDisp W02" panose="020B0504020202020204" pitchFamily="34" charset="-18"/>
            </a:endParaRP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eueHaasGroteskDisp W02" panose="020B0504020202020204" pitchFamily="34" charset="-18"/>
              </a:rPr>
              <a:t>OPEX</a:t>
            </a:r>
            <a:endParaRPr kumimoji="0" lang="sk-S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NeueHaasGroteskDisp W02" panose="020B0504020202020204" pitchFamily="34" charset="-18"/>
            </a:endParaRPr>
          </a:p>
        </p:txBody>
      </p:sp>
      <p:grpSp>
        <p:nvGrpSpPr>
          <p:cNvPr id="2" name="Skupina 1"/>
          <p:cNvGrpSpPr/>
          <p:nvPr/>
        </p:nvGrpSpPr>
        <p:grpSpPr>
          <a:xfrm>
            <a:off x="3057186" y="2106225"/>
            <a:ext cx="2220072" cy="3484257"/>
            <a:chOff x="6235118" y="2062900"/>
            <a:chExt cx="2220072" cy="3484257"/>
          </a:xfrm>
        </p:grpSpPr>
        <p:sp>
          <p:nvSpPr>
            <p:cNvPr id="9" name="Obdĺžnik 8"/>
            <p:cNvSpPr/>
            <p:nvPr/>
          </p:nvSpPr>
          <p:spPr bwMode="auto">
            <a:xfrm>
              <a:off x="6235118" y="2450813"/>
              <a:ext cx="2220072" cy="309634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4400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k-SK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eueHaasGroteskDisp W02" panose="020B0504020202020204" pitchFamily="34" charset="-18"/>
              </a:endParaRPr>
            </a:p>
          </p:txBody>
        </p:sp>
        <p:sp>
          <p:nvSpPr>
            <p:cNvPr id="10" name="Obdĺžnik 9"/>
            <p:cNvSpPr/>
            <p:nvPr/>
          </p:nvSpPr>
          <p:spPr bwMode="auto">
            <a:xfrm>
              <a:off x="6235118" y="2062900"/>
              <a:ext cx="2220072" cy="38791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NeueHaasGroteskDisp W02" panose="020B0504020202020204" pitchFamily="34" charset="-18"/>
                </a:rPr>
                <a:t>Approach</a:t>
              </a:r>
              <a:r>
                <a:rPr kumimoji="0" lang="en-US" sz="12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NeueHaasGroteskDisp W02" panose="020B0504020202020204" pitchFamily="34" charset="-18"/>
                </a:rPr>
                <a:t> </a:t>
              </a:r>
              <a:endParaRPr kumimoji="0" lang="sk-SK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eueHaasGroteskDisp W02" panose="020B0504020202020204" pitchFamily="34" charset="-18"/>
              </a:endParaRPr>
            </a:p>
          </p:txBody>
        </p:sp>
        <p:cxnSp>
          <p:nvCxnSpPr>
            <p:cNvPr id="11" name="Rovná spojnica 10"/>
            <p:cNvCxnSpPr/>
            <p:nvPr/>
          </p:nvCxnSpPr>
          <p:spPr bwMode="auto">
            <a:xfrm flipV="1">
              <a:off x="6235118" y="3933056"/>
              <a:ext cx="2220072" cy="11857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2" name="BlokTextu 11"/>
          <p:cNvSpPr txBox="1"/>
          <p:nvPr/>
        </p:nvSpPr>
        <p:spPr>
          <a:xfrm>
            <a:off x="3091399" y="2867501"/>
            <a:ext cx="1920335" cy="841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NeueHaasGroteskDisp W02" panose="020B0504020202020204" pitchFamily="34" charset="-18"/>
              </a:rPr>
              <a:t>IT alignment</a:t>
            </a:r>
          </a:p>
          <a:p>
            <a:pPr marL="285750" indent="-285750" algn="l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NeueHaasGroteskDisp W02" panose="020B0504020202020204" pitchFamily="34" charset="-18"/>
              </a:rPr>
              <a:t>Better </a:t>
            </a:r>
            <a:r>
              <a:rPr lang="en-US" dirty="0" smtClean="0">
                <a:latin typeface="NeueHaasGroteskDisp W02" panose="020B0504020202020204" pitchFamily="34" charset="-18"/>
              </a:rPr>
              <a:t>and cheaper projects (CBAs)</a:t>
            </a:r>
            <a:endParaRPr lang="en-US" dirty="0">
              <a:latin typeface="NeueHaasGroteskDisp W02" panose="020B0504020202020204" pitchFamily="34" charset="-18"/>
            </a:endParaRPr>
          </a:p>
        </p:txBody>
      </p:sp>
      <p:sp>
        <p:nvSpPr>
          <p:cNvPr id="13" name="BlokTextu 12"/>
          <p:cNvSpPr txBox="1"/>
          <p:nvPr/>
        </p:nvSpPr>
        <p:spPr>
          <a:xfrm>
            <a:off x="3110004" y="4344614"/>
            <a:ext cx="1920335" cy="933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NeueHaasGroteskDisp W02" panose="020B0504020202020204" pitchFamily="34" charset="-18"/>
              </a:rPr>
              <a:t>Start collecting the data</a:t>
            </a:r>
          </a:p>
          <a:p>
            <a:pPr marL="285750" indent="-285750" algn="l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NeueHaasGroteskDisp W02" panose="020B0504020202020204" pitchFamily="34" charset="-18"/>
              </a:rPr>
              <a:t>Internal &amp; external benchmarking</a:t>
            </a:r>
            <a:endParaRPr lang="en-US" sz="1200" dirty="0">
              <a:latin typeface="NeueHaasGroteskDisp W02" panose="020B0504020202020204" pitchFamily="34" charset="-18"/>
            </a:endParaRPr>
          </a:p>
        </p:txBody>
      </p:sp>
      <p:grpSp>
        <p:nvGrpSpPr>
          <p:cNvPr id="14" name="Skupina 13"/>
          <p:cNvGrpSpPr/>
          <p:nvPr/>
        </p:nvGrpSpPr>
        <p:grpSpPr>
          <a:xfrm>
            <a:off x="5277258" y="2104982"/>
            <a:ext cx="2244424" cy="3485500"/>
            <a:chOff x="6235118" y="2061657"/>
            <a:chExt cx="2220072" cy="3485500"/>
          </a:xfrm>
        </p:grpSpPr>
        <p:sp>
          <p:nvSpPr>
            <p:cNvPr id="15" name="Obdĺžnik 14"/>
            <p:cNvSpPr/>
            <p:nvPr/>
          </p:nvSpPr>
          <p:spPr bwMode="auto">
            <a:xfrm>
              <a:off x="6235118" y="2450813"/>
              <a:ext cx="2220072" cy="309634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4400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k-SK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eueHaasGroteskDisp W02" panose="020B0504020202020204" pitchFamily="34" charset="-18"/>
              </a:endParaRPr>
            </a:p>
          </p:txBody>
        </p:sp>
        <p:sp>
          <p:nvSpPr>
            <p:cNvPr id="16" name="Obdĺžnik 15"/>
            <p:cNvSpPr/>
            <p:nvPr/>
          </p:nvSpPr>
          <p:spPr bwMode="auto">
            <a:xfrm>
              <a:off x="6235118" y="2061657"/>
              <a:ext cx="2220072" cy="38791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NeueHaasGroteskDisp W02" panose="020B0504020202020204" pitchFamily="34" charset="-18"/>
                </a:rPr>
                <a:t>Status</a:t>
              </a:r>
              <a:endParaRPr kumimoji="0" lang="sk-SK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eueHaasGroteskDisp W02" panose="020B0504020202020204" pitchFamily="34" charset="-18"/>
              </a:endParaRPr>
            </a:p>
          </p:txBody>
        </p:sp>
        <p:cxnSp>
          <p:nvCxnSpPr>
            <p:cNvPr id="17" name="Rovná spojnica 16"/>
            <p:cNvCxnSpPr/>
            <p:nvPr/>
          </p:nvCxnSpPr>
          <p:spPr bwMode="auto">
            <a:xfrm flipV="1">
              <a:off x="6235118" y="3933056"/>
              <a:ext cx="2220072" cy="11857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BlokTextu 17"/>
          <p:cNvSpPr txBox="1"/>
          <p:nvPr/>
        </p:nvSpPr>
        <p:spPr>
          <a:xfrm>
            <a:off x="5345044" y="2681298"/>
            <a:ext cx="203262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NeueHaasGroteskDisp W02" panose="020B0504020202020204" pitchFamily="34" charset="-18"/>
              </a:rPr>
              <a:t>Reviewing </a:t>
            </a:r>
            <a:r>
              <a:rPr lang="en-US" sz="1200" dirty="0" smtClean="0">
                <a:latin typeface="NeueHaasGroteskDisp W02" panose="020B0504020202020204" pitchFamily="34" charset="-18"/>
              </a:rPr>
              <a:t>investment </a:t>
            </a:r>
            <a:r>
              <a:rPr lang="en-US" sz="1200" dirty="0" smtClean="0">
                <a:latin typeface="NeueHaasGroteskDisp W02" panose="020B0504020202020204" pitchFamily="34" charset="-18"/>
              </a:rPr>
              <a:t>governance</a:t>
            </a:r>
          </a:p>
          <a:p>
            <a:pPr marL="285750" indent="-285750" algn="l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endParaRPr lang="en-US" sz="1200" dirty="0" smtClean="0">
              <a:latin typeface="NeueHaasGroteskDisp W02" panose="020B0504020202020204" pitchFamily="34" charset="-18"/>
            </a:endParaRPr>
          </a:p>
          <a:p>
            <a:pPr marL="285750" indent="-285750" algn="l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NeueHaasGroteskDisp W02" panose="020B0504020202020204" pitchFamily="34" charset="-18"/>
              </a:rPr>
              <a:t>Reviewing CBA methodology</a:t>
            </a:r>
          </a:p>
          <a:p>
            <a:pPr algn="l">
              <a:spcBef>
                <a:spcPts val="100"/>
              </a:spcBef>
              <a:spcAft>
                <a:spcPts val="100"/>
              </a:spcAft>
            </a:pPr>
            <a:endParaRPr lang="en-US" sz="1200" dirty="0">
              <a:latin typeface="NeueHaasGroteskDisp W02" panose="020B0504020202020204" pitchFamily="34" charset="-18"/>
            </a:endParaRPr>
          </a:p>
        </p:txBody>
      </p:sp>
      <p:sp>
        <p:nvSpPr>
          <p:cNvPr id="19" name="BlokTextu 18"/>
          <p:cNvSpPr txBox="1"/>
          <p:nvPr/>
        </p:nvSpPr>
        <p:spPr>
          <a:xfrm>
            <a:off x="5437768" y="4131037"/>
            <a:ext cx="1812643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NeueHaasGroteskDisp W02" panose="020B0504020202020204" pitchFamily="34" charset="-18"/>
              </a:rPr>
              <a:t>Reviewing data collection </a:t>
            </a:r>
            <a:r>
              <a:rPr lang="en-US" sz="1200" dirty="0" smtClean="0">
                <a:latin typeface="NeueHaasGroteskDisp W02" panose="020B0504020202020204" pitchFamily="34" charset="-18"/>
              </a:rPr>
              <a:t>methodology</a:t>
            </a:r>
          </a:p>
          <a:p>
            <a:pPr marL="285750" indent="-285750" algn="l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endParaRPr lang="en-US" sz="1200" dirty="0" smtClean="0">
              <a:latin typeface="NeueHaasGroteskDisp W02" panose="020B0504020202020204" pitchFamily="34" charset="-18"/>
            </a:endParaRPr>
          </a:p>
          <a:p>
            <a:pPr marL="285750" indent="-285750" algn="l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NeueHaasGroteskDisp W02" panose="020B0504020202020204" pitchFamily="34" charset="-18"/>
              </a:rPr>
              <a:t>Identifying consolidation </a:t>
            </a:r>
            <a:r>
              <a:rPr lang="en-US" sz="1200" dirty="0">
                <a:latin typeface="NeueHaasGroteskDisp W02" panose="020B0504020202020204" pitchFamily="34" charset="-18"/>
              </a:rPr>
              <a:t>opportunities</a:t>
            </a:r>
          </a:p>
          <a:p>
            <a:pPr marL="285750" indent="-285750" algn="l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endParaRPr lang="en-US" sz="1200" dirty="0">
              <a:latin typeface="NeueHaasGroteskDisp W02" panose="020B0504020202020204" pitchFamily="34" charset="-18"/>
            </a:endParaRPr>
          </a:p>
        </p:txBody>
      </p:sp>
      <p:sp>
        <p:nvSpPr>
          <p:cNvPr id="26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46425" y="6448425"/>
            <a:ext cx="2895600" cy="339725"/>
          </a:xfrm>
        </p:spPr>
        <p:txBody>
          <a:bodyPr/>
          <a:lstStyle/>
          <a:p>
            <a:pPr>
              <a:defRPr/>
            </a:pPr>
            <a:r>
              <a:rPr lang="sk-SK" dirty="0" smtClean="0">
                <a:latin typeface="NeueHaasGroteskDisp W02" panose="020B0504020202020204" pitchFamily="34" charset="-18"/>
              </a:rPr>
              <a:t>www.finance.gov.sk/ifp</a:t>
            </a:r>
            <a:endParaRPr lang="sk-SK" dirty="0">
              <a:latin typeface="NeueHaasGroteskDisp W02" panose="020B0504020202020204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73255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0AA1DA-064C-4885-AB38-865FC0F739AA}" type="slidenum">
              <a:rPr lang="sk-SK" sz="1200" smtClean="0"/>
              <a:pPr>
                <a:defRPr/>
              </a:pPr>
              <a:t>14</a:t>
            </a:fld>
            <a:endParaRPr lang="sk-SK" sz="1200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36563" y="885825"/>
            <a:ext cx="8229600" cy="793750"/>
          </a:xfrm>
        </p:spPr>
        <p:txBody>
          <a:bodyPr/>
          <a:lstStyle/>
          <a:p>
            <a:pPr eaLnBrk="1" hangingPunct="1"/>
            <a:r>
              <a:rPr lang="en-US" altLang="sk-SK" sz="20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Technical Appendix</a:t>
            </a:r>
            <a:endParaRPr lang="sk-SK" altLang="sk-SK" sz="2000" b="1" dirty="0">
              <a:solidFill>
                <a:srgbClr val="2C9ADC"/>
              </a:solidFill>
              <a:latin typeface="NeueHaasGroteskDisp W02 Bd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7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46425" y="6448425"/>
            <a:ext cx="2895600" cy="339725"/>
          </a:xfrm>
        </p:spPr>
        <p:txBody>
          <a:bodyPr/>
          <a:lstStyle/>
          <a:p>
            <a:pPr>
              <a:defRPr/>
            </a:pPr>
            <a:r>
              <a:rPr lang="sk-SK" dirty="0" smtClean="0">
                <a:latin typeface="NeueHaasGroteskDisp W02" panose="020B0504020202020204" pitchFamily="34" charset="-18"/>
              </a:rPr>
              <a:t>www.finance.gov.sk/ifp</a:t>
            </a:r>
            <a:endParaRPr lang="sk-SK" dirty="0">
              <a:latin typeface="NeueHaasGroteskDisp W02" panose="020B0504020202020204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678229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0AA1DA-064C-4885-AB38-865FC0F739AA}" type="slidenum">
              <a:rPr lang="sk-SK" sz="1200" smtClean="0">
                <a:latin typeface="NeueHaasGroteskDisp W02" panose="020B0504020202020204" pitchFamily="34" charset="-18"/>
              </a:rPr>
              <a:pPr>
                <a:defRPr/>
              </a:pPr>
              <a:t>15</a:t>
            </a:fld>
            <a:endParaRPr lang="sk-SK" sz="1200" dirty="0">
              <a:latin typeface="NeueHaasGroteskDisp W02" panose="020B0504020202020204" pitchFamily="34" charset="-18"/>
            </a:endParaRPr>
          </a:p>
        </p:txBody>
      </p:sp>
      <p:sp>
        <p:nvSpPr>
          <p:cNvPr id="7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46425" y="6448425"/>
            <a:ext cx="2895600" cy="339725"/>
          </a:xfrm>
        </p:spPr>
        <p:txBody>
          <a:bodyPr/>
          <a:lstStyle/>
          <a:p>
            <a:pPr>
              <a:defRPr/>
            </a:pPr>
            <a:r>
              <a:rPr lang="sk-SK" smtClean="0">
                <a:latin typeface="NeueHaasGroteskDisp W02" panose="020B0504020202020204" pitchFamily="34" charset="-18"/>
              </a:rPr>
              <a:t>www.finance.gov.sk/ifp</a:t>
            </a:r>
            <a:endParaRPr lang="sk-SK">
              <a:latin typeface="NeueHaasGroteskDisp W02" panose="020B0504020202020204" pitchFamily="34" charset="-18"/>
            </a:endParaRPr>
          </a:p>
        </p:txBody>
      </p:sp>
      <p:graphicFrame>
        <p:nvGraphicFramePr>
          <p:cNvPr id="5" name="Tabuľ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937546"/>
              </p:ext>
            </p:extLst>
          </p:nvPr>
        </p:nvGraphicFramePr>
        <p:xfrm>
          <a:off x="1115616" y="2276872"/>
          <a:ext cx="5904656" cy="2909130"/>
        </p:xfrm>
        <a:graphic>
          <a:graphicData uri="http://schemas.openxmlformats.org/drawingml/2006/table">
            <a:tbl>
              <a:tblPr/>
              <a:tblGrid>
                <a:gridCol w="1728192"/>
                <a:gridCol w="720080"/>
                <a:gridCol w="648072"/>
                <a:gridCol w="720080"/>
                <a:gridCol w="720080"/>
                <a:gridCol w="720080"/>
                <a:gridCol w="648072"/>
              </a:tblGrid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1" i="0" u="none" strike="noStrike" dirty="0">
                          <a:solidFill>
                            <a:srgbClr val="00B0F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</a:t>
                      </a:r>
                      <a:r>
                        <a:rPr lang="en-US" sz="1200" b="1" i="0" u="none" strike="noStrike" kern="1200" dirty="0" smtClean="0">
                          <a:solidFill>
                            <a:srgbClr val="2C9ADC"/>
                          </a:solidFill>
                          <a:effectLst/>
                          <a:latin typeface="NeueHaasGroteskDisp W02" panose="020B0504020202020204" pitchFamily="34" charset="-18"/>
                          <a:ea typeface="+mn-ea"/>
                          <a:cs typeface="+mn-cs"/>
                        </a:rPr>
                        <a:t>Most expensive agencies </a:t>
                      </a:r>
                    </a:p>
                    <a:p>
                      <a:pPr algn="l" fontAlgn="b"/>
                      <a:r>
                        <a:rPr lang="en-US" sz="1200" b="1" i="0" u="none" strike="noStrike" kern="1200" dirty="0" smtClean="0">
                          <a:solidFill>
                            <a:srgbClr val="2C9ADC"/>
                          </a:solidFill>
                          <a:effectLst/>
                          <a:latin typeface="NeueHaasGroteskDisp W02" panose="020B0504020202020204" pitchFamily="34" charset="-18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200" b="1" i="0" u="none" strike="noStrike" kern="1200" dirty="0" smtClean="0">
                          <a:solidFill>
                            <a:srgbClr val="2C9ADC"/>
                          </a:solidFill>
                          <a:effectLst/>
                          <a:latin typeface="NeueHaasGroteskDisp W02" panose="020B0504020202020204" pitchFamily="34" charset="-18"/>
                          <a:ea typeface="+mn-ea"/>
                          <a:cs typeface="+mn-cs"/>
                        </a:rPr>
                        <a:t>mil</a:t>
                      </a:r>
                      <a:r>
                        <a:rPr lang="sk-SK" sz="1200" b="1" i="0" u="none" strike="noStrike" kern="1200" dirty="0">
                          <a:solidFill>
                            <a:srgbClr val="2C9ADC"/>
                          </a:solidFill>
                          <a:effectLst/>
                          <a:latin typeface="NeueHaasGroteskDisp W02" panose="020B0504020202020204" pitchFamily="34" charset="-18"/>
                          <a:ea typeface="+mn-ea"/>
                          <a:cs typeface="+mn-cs"/>
                        </a:rPr>
                        <a:t>. eur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2010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2011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2012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2013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2014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2015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Tax &amp; Customs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14,2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24,2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21,4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34,9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50,3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54,4   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MoF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Data-center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27,0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14,5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16,7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13,5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13,1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19,7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Unemployment offices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7,1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8,4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7,2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6,4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11,5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</a:t>
                      </a:r>
                      <a:r>
                        <a:rPr lang="sk-SK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14,9   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</a:t>
                      </a:r>
                      <a:r>
                        <a:rPr lang="sk-SK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Metodicko</a:t>
                      </a:r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pedagogické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centrum 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8,0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University library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NeueHaasGroteskDisp W02" panose="020B0504020202020204" pitchFamily="34" charset="-1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13,8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6,1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6,3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AOS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6,1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NUCMS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11,4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UIPŠ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4,2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6,9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7,1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CVTI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15,6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10,3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9,1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eueHaasGroteskDisp W02" panose="020B0504020202020204" pitchFamily="34" charset="-18"/>
                        </a:rPr>
                        <a:t>                 -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36563" y="885825"/>
            <a:ext cx="8229600" cy="793750"/>
          </a:xfrm>
        </p:spPr>
        <p:txBody>
          <a:bodyPr/>
          <a:lstStyle/>
          <a:p>
            <a:pPr eaLnBrk="1" hangingPunct="1"/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Inputs: With some agencies spending more than ministries.</a:t>
            </a:r>
            <a:endParaRPr lang="sk-SK" altLang="sk-SK" sz="2400" b="1" dirty="0">
              <a:solidFill>
                <a:srgbClr val="2C9ADC"/>
              </a:solidFill>
              <a:latin typeface="NeueHaasGroteskDisp W02 Bd" pitchFamily="34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534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764630"/>
            <a:ext cx="8229600" cy="792162"/>
          </a:xfrm>
        </p:spPr>
        <p:txBody>
          <a:bodyPr/>
          <a:lstStyle/>
          <a:p>
            <a:pPr eaLnBrk="1" hangingPunct="1"/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What are investment</a:t>
            </a:r>
            <a:r>
              <a:rPr lang="sk-SK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expenditures?</a:t>
            </a:r>
            <a:endParaRPr lang="en-US" altLang="sk-SK" sz="2400" b="1" dirty="0">
              <a:solidFill>
                <a:srgbClr val="2C9ADC"/>
              </a:solidFill>
              <a:latin typeface="NeueHaasGroteskDisp W02 Bd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0AA1DA-064C-4885-AB38-865FC0F739AA}" type="slidenum">
              <a:rPr lang="sk-SK" sz="1200" smtClean="0"/>
              <a:pPr>
                <a:defRPr/>
              </a:pPr>
              <a:t>16</a:t>
            </a:fld>
            <a:endParaRPr lang="sk-SK" sz="12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8313" y="1556792"/>
            <a:ext cx="8147050" cy="4497933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710 acquisition of capital assets</a:t>
            </a:r>
            <a:r>
              <a:rPr lang="sk-SK" sz="1600" dirty="0" smtClean="0"/>
              <a:t> –</a:t>
            </a:r>
            <a:r>
              <a:rPr lang="en-US" sz="1600" dirty="0" smtClean="0"/>
              <a:t> </a:t>
            </a:r>
          </a:p>
          <a:p>
            <a:pPr marL="0" indent="0">
              <a:buNone/>
            </a:pPr>
            <a:r>
              <a:rPr lang="en-US" sz="1600" dirty="0" smtClean="0"/>
              <a:t>price over 1700 Euro and usage more than one year (price</a:t>
            </a:r>
            <a:r>
              <a:rPr lang="sk-SK" sz="1600" dirty="0" smtClean="0"/>
              <a:t> of </a:t>
            </a:r>
            <a:r>
              <a:rPr lang="en-US" sz="1600" dirty="0" smtClean="0"/>
              <a:t>software over 2400 Euro)</a:t>
            </a:r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1600" dirty="0" smtClean="0"/>
              <a:t> 711 Purchase</a:t>
            </a:r>
            <a:r>
              <a:rPr lang="sk-SK" sz="1600" dirty="0" smtClean="0"/>
              <a:t> of </a:t>
            </a:r>
            <a:r>
              <a:rPr lang="en-US" sz="1600" dirty="0" smtClean="0"/>
              <a:t>land</a:t>
            </a:r>
            <a:r>
              <a:rPr lang="sk-SK" sz="1600" dirty="0" smtClean="0"/>
              <a:t> and </a:t>
            </a:r>
            <a:r>
              <a:rPr lang="en-US" sz="1600" dirty="0" smtClean="0"/>
              <a:t>intangible</a:t>
            </a:r>
            <a:r>
              <a:rPr lang="sk-SK" sz="1600" dirty="0" smtClean="0"/>
              <a:t> </a:t>
            </a:r>
            <a:r>
              <a:rPr lang="en-US" sz="1600" dirty="0" smtClean="0"/>
              <a:t>assets</a:t>
            </a:r>
          </a:p>
          <a:p>
            <a:pPr lvl="1"/>
            <a:r>
              <a:rPr lang="en-US" sz="1200" dirty="0" smtClean="0"/>
              <a:t>Software: acquisition</a:t>
            </a:r>
            <a:r>
              <a:rPr lang="sk-SK" sz="1200" dirty="0" smtClean="0"/>
              <a:t> of software </a:t>
            </a:r>
            <a:r>
              <a:rPr lang="en-US" sz="1200" dirty="0" smtClean="0"/>
              <a:t>(multi</a:t>
            </a:r>
            <a:r>
              <a:rPr lang="sk-SK" sz="1200" dirty="0" smtClean="0"/>
              <a:t>-</a:t>
            </a:r>
            <a:r>
              <a:rPr lang="en-US" sz="1200" dirty="0" smtClean="0"/>
              <a:t>licensees)</a:t>
            </a:r>
          </a:p>
          <a:p>
            <a:r>
              <a:rPr lang="en-US" sz="1600" dirty="0" smtClean="0"/>
              <a:t>713 Purchase</a:t>
            </a:r>
            <a:r>
              <a:rPr lang="sk-SK" sz="1600" dirty="0" smtClean="0"/>
              <a:t> of </a:t>
            </a:r>
            <a:r>
              <a:rPr lang="en-US" sz="1600" dirty="0" smtClean="0"/>
              <a:t>machinery</a:t>
            </a:r>
            <a:r>
              <a:rPr lang="sk-SK" sz="1600" dirty="0" smtClean="0"/>
              <a:t>, </a:t>
            </a:r>
            <a:r>
              <a:rPr lang="en-US" sz="1600" dirty="0" smtClean="0"/>
              <a:t>equipment</a:t>
            </a:r>
            <a:r>
              <a:rPr lang="sk-SK" sz="1600" dirty="0" smtClean="0"/>
              <a:t>, </a:t>
            </a:r>
            <a:r>
              <a:rPr lang="en-US" sz="1600" dirty="0" smtClean="0"/>
              <a:t>technology</a:t>
            </a:r>
          </a:p>
          <a:p>
            <a:pPr lvl="1"/>
            <a:r>
              <a:rPr lang="en-US" sz="1200" dirty="0" smtClean="0"/>
              <a:t>Informational</a:t>
            </a:r>
            <a:r>
              <a:rPr lang="sk-SK" sz="1200" dirty="0" smtClean="0"/>
              <a:t> </a:t>
            </a:r>
            <a:r>
              <a:rPr lang="en-US" sz="1200" dirty="0" smtClean="0"/>
              <a:t>Technologies: acquisition</a:t>
            </a:r>
            <a:r>
              <a:rPr lang="sk-SK" sz="1200" dirty="0" smtClean="0"/>
              <a:t> of </a:t>
            </a:r>
            <a:r>
              <a:rPr lang="en-US" sz="1200" dirty="0" smtClean="0"/>
              <a:t>personal</a:t>
            </a:r>
            <a:r>
              <a:rPr lang="sk-SK" sz="1200" dirty="0" smtClean="0"/>
              <a:t> </a:t>
            </a:r>
            <a:r>
              <a:rPr lang="en-US" sz="1200" dirty="0" smtClean="0"/>
              <a:t>computers</a:t>
            </a:r>
          </a:p>
          <a:p>
            <a:pPr lvl="1"/>
            <a:r>
              <a:rPr lang="en-US" sz="1200" dirty="0" smtClean="0"/>
              <a:t>Telecommunication</a:t>
            </a:r>
            <a:r>
              <a:rPr lang="sk-SK" sz="1200" dirty="0" smtClean="0"/>
              <a:t> </a:t>
            </a:r>
            <a:r>
              <a:rPr lang="en-US" sz="1200" dirty="0" smtClean="0"/>
              <a:t>technology</a:t>
            </a:r>
            <a:r>
              <a:rPr lang="sk-SK" sz="1200" dirty="0" smtClean="0"/>
              <a:t> </a:t>
            </a:r>
            <a:endParaRPr lang="en-US" sz="1200" dirty="0" smtClean="0"/>
          </a:p>
          <a:p>
            <a:pPr lvl="1"/>
            <a:r>
              <a:rPr lang="sk-SK" sz="1200" dirty="0" smtClean="0"/>
              <a:t>Software</a:t>
            </a:r>
            <a:r>
              <a:rPr lang="en-US" sz="1200" dirty="0" smtClean="0"/>
              <a:t>: acquisition</a:t>
            </a:r>
            <a:r>
              <a:rPr lang="sk-SK" sz="1200" dirty="0" smtClean="0"/>
              <a:t> of software</a:t>
            </a:r>
            <a:r>
              <a:rPr lang="en-US" sz="1200" dirty="0" smtClean="0"/>
              <a:t> </a:t>
            </a:r>
          </a:p>
          <a:p>
            <a:pPr lvl="1"/>
            <a:r>
              <a:rPr lang="en-US" sz="1200" dirty="0" smtClean="0"/>
              <a:t>Communication</a:t>
            </a:r>
            <a:r>
              <a:rPr lang="sk-SK" sz="1200" dirty="0" smtClean="0"/>
              <a:t> </a:t>
            </a:r>
            <a:r>
              <a:rPr lang="en-US" sz="1200" dirty="0" smtClean="0"/>
              <a:t>infrastructure</a:t>
            </a:r>
          </a:p>
          <a:p>
            <a:r>
              <a:rPr lang="en-US" sz="1600" dirty="0" smtClean="0"/>
              <a:t>718 Reconstruction</a:t>
            </a:r>
            <a:r>
              <a:rPr lang="sk-SK" sz="1600" dirty="0" smtClean="0"/>
              <a:t> and </a:t>
            </a:r>
            <a:r>
              <a:rPr lang="en-US" sz="1600" dirty="0" smtClean="0"/>
              <a:t>modernization</a:t>
            </a:r>
          </a:p>
          <a:p>
            <a:pPr lvl="1"/>
            <a:r>
              <a:rPr lang="en-US" sz="1200" dirty="0" smtClean="0"/>
              <a:t>Informational</a:t>
            </a:r>
            <a:r>
              <a:rPr lang="sk-SK" sz="1200" dirty="0" smtClean="0"/>
              <a:t> </a:t>
            </a:r>
            <a:r>
              <a:rPr lang="en-US" sz="1200" dirty="0"/>
              <a:t>Technologies </a:t>
            </a:r>
            <a:endParaRPr lang="sk-SK" sz="1200" dirty="0" smtClean="0"/>
          </a:p>
          <a:p>
            <a:pPr lvl="1"/>
            <a:r>
              <a:rPr lang="en-US" sz="1200" dirty="0"/>
              <a:t>Telecommunication</a:t>
            </a:r>
            <a:r>
              <a:rPr lang="sk-SK" sz="1200" dirty="0"/>
              <a:t> </a:t>
            </a:r>
            <a:r>
              <a:rPr lang="en-US" sz="1200" dirty="0"/>
              <a:t>technology</a:t>
            </a:r>
            <a:r>
              <a:rPr lang="sk-SK" sz="1200" dirty="0"/>
              <a:t> </a:t>
            </a:r>
            <a:endParaRPr lang="en-US" sz="1200" dirty="0"/>
          </a:p>
          <a:p>
            <a:pPr lvl="1"/>
            <a:r>
              <a:rPr lang="sk-SK" sz="1200" dirty="0" smtClean="0"/>
              <a:t>Software</a:t>
            </a:r>
            <a:r>
              <a:rPr lang="en-US" sz="1200" dirty="0" smtClean="0"/>
              <a:t>: upgrade (adding</a:t>
            </a:r>
            <a:r>
              <a:rPr lang="sk-SK" sz="1200" dirty="0" smtClean="0"/>
              <a:t> new </a:t>
            </a:r>
            <a:r>
              <a:rPr lang="en-US" sz="1200" dirty="0" smtClean="0"/>
              <a:t>functionality)</a:t>
            </a:r>
          </a:p>
          <a:p>
            <a:pPr lvl="1"/>
            <a:r>
              <a:rPr lang="en-US" sz="1200" dirty="0" smtClean="0"/>
              <a:t>Communication</a:t>
            </a:r>
            <a:r>
              <a:rPr lang="sk-SK" sz="1200" dirty="0" smtClean="0"/>
              <a:t> </a:t>
            </a:r>
            <a:r>
              <a:rPr lang="en-US" sz="1200" dirty="0" smtClean="0"/>
              <a:t>infrastructure</a:t>
            </a:r>
            <a:endParaRPr lang="en-US" sz="1200" dirty="0"/>
          </a:p>
        </p:txBody>
      </p:sp>
      <p:sp>
        <p:nvSpPr>
          <p:cNvPr id="7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46425" y="6448425"/>
            <a:ext cx="2895600" cy="339725"/>
          </a:xfrm>
        </p:spPr>
        <p:txBody>
          <a:bodyPr/>
          <a:lstStyle/>
          <a:p>
            <a:pPr>
              <a:defRPr/>
            </a:pPr>
            <a:r>
              <a:rPr lang="sk-SK" dirty="0" smtClean="0">
                <a:latin typeface="NeueHaasGroteskDisp W02" panose="020B0504020202020204" pitchFamily="34" charset="-18"/>
              </a:rPr>
              <a:t>www.finance.gov.sk/ifp</a:t>
            </a:r>
            <a:endParaRPr lang="sk-SK" dirty="0">
              <a:latin typeface="NeueHaasGroteskDisp W02" panose="020B0504020202020204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835826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764630"/>
            <a:ext cx="8229600" cy="792162"/>
          </a:xfrm>
        </p:spPr>
        <p:txBody>
          <a:bodyPr/>
          <a:lstStyle/>
          <a:p>
            <a:pPr eaLnBrk="1" hangingPunct="1"/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What</a:t>
            </a:r>
            <a:r>
              <a:rPr lang="sk-SK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 are </a:t>
            </a:r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operational</a:t>
            </a:r>
            <a:r>
              <a:rPr lang="sk-SK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expenditures</a:t>
            </a:r>
            <a:r>
              <a:rPr lang="sk-SK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?</a:t>
            </a:r>
            <a:endParaRPr lang="sk-SK" altLang="sk-SK" sz="2400" b="1" dirty="0">
              <a:solidFill>
                <a:srgbClr val="2C9ADC"/>
              </a:solidFill>
              <a:latin typeface="NeueHaasGroteskDisp W02 Bd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2" name="Zástupný symbol obsahu 1"/>
          <p:cNvSpPr>
            <a:spLocks noGrp="1"/>
          </p:cNvSpPr>
          <p:nvPr>
            <p:ph idx="1"/>
          </p:nvPr>
        </p:nvSpPr>
        <p:spPr>
          <a:xfrm>
            <a:off x="468313" y="1556792"/>
            <a:ext cx="8147050" cy="5040560"/>
          </a:xfrm>
        </p:spPr>
        <p:txBody>
          <a:bodyPr/>
          <a:lstStyle/>
          <a:p>
            <a:pPr marL="0" indent="0">
              <a:buNone/>
            </a:pPr>
            <a:r>
              <a:rPr lang="sk-SK" sz="1600" dirty="0" smtClean="0"/>
              <a:t>630 </a:t>
            </a:r>
            <a:r>
              <a:rPr lang="en-US" sz="1600" dirty="0" smtClean="0"/>
              <a:t>Goods</a:t>
            </a:r>
            <a:r>
              <a:rPr lang="sk-SK" sz="1600" dirty="0" smtClean="0"/>
              <a:t> and </a:t>
            </a:r>
            <a:r>
              <a:rPr lang="en-US" sz="1600" dirty="0" smtClean="0"/>
              <a:t>services</a:t>
            </a:r>
            <a:r>
              <a:rPr lang="sk-SK" sz="1600" dirty="0" smtClean="0"/>
              <a:t> - </a:t>
            </a:r>
            <a:r>
              <a:rPr lang="en-US" sz="1600" dirty="0" smtClean="0"/>
              <a:t>price</a:t>
            </a:r>
            <a:r>
              <a:rPr lang="sk-SK" sz="1600" dirty="0" smtClean="0"/>
              <a:t> to 1700 Euro and </a:t>
            </a:r>
            <a:r>
              <a:rPr lang="en-US" sz="1600" dirty="0" smtClean="0"/>
              <a:t>usage</a:t>
            </a:r>
            <a:r>
              <a:rPr lang="sk-SK" sz="1600" dirty="0" smtClean="0"/>
              <a:t> </a:t>
            </a:r>
            <a:r>
              <a:rPr lang="en-US" sz="1600" dirty="0" smtClean="0"/>
              <a:t>less</a:t>
            </a:r>
            <a:r>
              <a:rPr lang="sk-SK" sz="1600" dirty="0" smtClean="0"/>
              <a:t> </a:t>
            </a:r>
            <a:r>
              <a:rPr lang="en-US" sz="1600" dirty="0" smtClean="0"/>
              <a:t>than</a:t>
            </a:r>
            <a:r>
              <a:rPr lang="sk-SK" sz="1600" dirty="0" smtClean="0"/>
              <a:t> 1 </a:t>
            </a:r>
            <a:r>
              <a:rPr lang="en-US" sz="1600" dirty="0" smtClean="0"/>
              <a:t>year</a:t>
            </a:r>
          </a:p>
          <a:p>
            <a:r>
              <a:rPr lang="sk-SK" sz="1600" dirty="0" smtClean="0"/>
              <a:t>632 Energy, </a:t>
            </a:r>
            <a:r>
              <a:rPr lang="en-US" sz="1600" dirty="0" smtClean="0"/>
              <a:t>water</a:t>
            </a:r>
            <a:r>
              <a:rPr lang="sk-SK" sz="1600" dirty="0" smtClean="0"/>
              <a:t> and </a:t>
            </a:r>
            <a:r>
              <a:rPr lang="en-US" sz="1600" dirty="0" smtClean="0"/>
              <a:t>communication</a:t>
            </a:r>
          </a:p>
          <a:p>
            <a:pPr lvl="1"/>
            <a:r>
              <a:rPr lang="en-US" sz="1200" dirty="0" smtClean="0"/>
              <a:t>Communication</a:t>
            </a:r>
            <a:r>
              <a:rPr lang="sk-SK" sz="1200" dirty="0" smtClean="0"/>
              <a:t> </a:t>
            </a:r>
            <a:r>
              <a:rPr lang="en-US" sz="1200" dirty="0" smtClean="0"/>
              <a:t>infrastructure</a:t>
            </a:r>
            <a:r>
              <a:rPr lang="sk-SK" sz="1200" dirty="0" smtClean="0"/>
              <a:t>: </a:t>
            </a:r>
            <a:r>
              <a:rPr lang="en-US" sz="1200" dirty="0" smtClean="0"/>
              <a:t>charges</a:t>
            </a:r>
            <a:r>
              <a:rPr lang="sk-SK" sz="1200" dirty="0" smtClean="0"/>
              <a:t> </a:t>
            </a:r>
            <a:r>
              <a:rPr lang="en-US" sz="1200" dirty="0" smtClean="0"/>
              <a:t>for</a:t>
            </a:r>
            <a:r>
              <a:rPr lang="sk-SK" sz="1200" dirty="0" smtClean="0"/>
              <a:t> </a:t>
            </a:r>
            <a:r>
              <a:rPr lang="en-US" sz="1200" dirty="0" smtClean="0"/>
              <a:t>communication</a:t>
            </a:r>
            <a:r>
              <a:rPr lang="sk-SK" sz="1200" dirty="0" smtClean="0"/>
              <a:t> </a:t>
            </a:r>
            <a:r>
              <a:rPr lang="en-US" sz="1200" dirty="0" smtClean="0"/>
              <a:t>networks</a:t>
            </a:r>
            <a:r>
              <a:rPr lang="sk-SK" sz="1200" dirty="0" smtClean="0"/>
              <a:t>, </a:t>
            </a:r>
            <a:r>
              <a:rPr lang="en-US" sz="1200" dirty="0" smtClean="0"/>
              <a:t>sectorial</a:t>
            </a:r>
            <a:r>
              <a:rPr lang="sk-SK" sz="1200" dirty="0" smtClean="0"/>
              <a:t> and </a:t>
            </a:r>
            <a:r>
              <a:rPr lang="en-US" sz="1200" dirty="0" smtClean="0"/>
              <a:t>international</a:t>
            </a:r>
            <a:r>
              <a:rPr lang="sk-SK" sz="1200" dirty="0" smtClean="0"/>
              <a:t> </a:t>
            </a:r>
            <a:r>
              <a:rPr lang="en-US" sz="1200" dirty="0" smtClean="0"/>
              <a:t>networks</a:t>
            </a:r>
            <a:r>
              <a:rPr lang="sk-SK" sz="1200" dirty="0" smtClean="0"/>
              <a:t>, </a:t>
            </a:r>
            <a:r>
              <a:rPr lang="en-US" sz="1200" dirty="0" smtClean="0"/>
              <a:t>computer</a:t>
            </a:r>
            <a:r>
              <a:rPr lang="sk-SK" sz="1200" dirty="0" smtClean="0"/>
              <a:t> </a:t>
            </a:r>
            <a:r>
              <a:rPr lang="en-US" sz="1200" dirty="0" smtClean="0"/>
              <a:t>networks</a:t>
            </a:r>
            <a:r>
              <a:rPr lang="sk-SK" sz="1200" dirty="0" smtClean="0"/>
              <a:t>, </a:t>
            </a:r>
            <a:r>
              <a:rPr lang="en-US" sz="1200" dirty="0" smtClean="0"/>
              <a:t>access</a:t>
            </a:r>
            <a:r>
              <a:rPr lang="sk-SK" sz="1200" dirty="0" smtClean="0"/>
              <a:t> to internet</a:t>
            </a:r>
          </a:p>
          <a:p>
            <a:r>
              <a:rPr lang="sk-SK" sz="1600" dirty="0" smtClean="0"/>
              <a:t>633 </a:t>
            </a:r>
            <a:r>
              <a:rPr lang="en-US" sz="1600" dirty="0" smtClean="0"/>
              <a:t>Material</a:t>
            </a:r>
          </a:p>
          <a:p>
            <a:pPr lvl="1"/>
            <a:r>
              <a:rPr lang="en-US" sz="1200" dirty="0"/>
              <a:t>Informational</a:t>
            </a:r>
            <a:r>
              <a:rPr lang="sk-SK" sz="1200" dirty="0"/>
              <a:t> </a:t>
            </a:r>
            <a:r>
              <a:rPr lang="en-US" sz="1200" dirty="0" smtClean="0"/>
              <a:t>Technologies</a:t>
            </a:r>
            <a:r>
              <a:rPr lang="sk-SK" sz="1200" dirty="0" smtClean="0"/>
              <a:t>: </a:t>
            </a:r>
            <a:r>
              <a:rPr lang="en-US" sz="1200" dirty="0"/>
              <a:t>personal</a:t>
            </a:r>
            <a:r>
              <a:rPr lang="sk-SK" sz="1200" dirty="0"/>
              <a:t> </a:t>
            </a:r>
            <a:r>
              <a:rPr lang="en-US" sz="1200" dirty="0"/>
              <a:t>computers</a:t>
            </a:r>
            <a:r>
              <a:rPr lang="sk-SK" sz="1200" dirty="0" smtClean="0"/>
              <a:t>, </a:t>
            </a:r>
            <a:r>
              <a:rPr lang="en-US" sz="1200" dirty="0" smtClean="0"/>
              <a:t>equipment</a:t>
            </a:r>
          </a:p>
          <a:p>
            <a:pPr lvl="1"/>
            <a:r>
              <a:rPr lang="en-US" sz="1200" dirty="0" smtClean="0"/>
              <a:t>Telecommunication</a:t>
            </a:r>
            <a:r>
              <a:rPr lang="sk-SK" sz="1200" dirty="0" smtClean="0"/>
              <a:t> </a:t>
            </a:r>
            <a:r>
              <a:rPr lang="en-US" sz="1200" dirty="0"/>
              <a:t>technology</a:t>
            </a:r>
            <a:r>
              <a:rPr lang="sk-SK" sz="1200" dirty="0"/>
              <a:t> </a:t>
            </a:r>
            <a:endParaRPr lang="en-US" sz="1200" dirty="0"/>
          </a:p>
          <a:p>
            <a:pPr lvl="1"/>
            <a:r>
              <a:rPr lang="en-US" sz="1200" dirty="0" smtClean="0"/>
              <a:t>Software</a:t>
            </a:r>
            <a:r>
              <a:rPr lang="sk-SK" sz="1200" dirty="0" smtClean="0"/>
              <a:t>: </a:t>
            </a:r>
            <a:r>
              <a:rPr lang="en-US" sz="1200" dirty="0" smtClean="0"/>
              <a:t>acquisition</a:t>
            </a:r>
            <a:r>
              <a:rPr lang="sk-SK" sz="1200" dirty="0" smtClean="0"/>
              <a:t> </a:t>
            </a:r>
            <a:r>
              <a:rPr lang="en-US" sz="1200" dirty="0" smtClean="0"/>
              <a:t>of</a:t>
            </a:r>
            <a:r>
              <a:rPr lang="sk-SK" sz="1200" dirty="0" smtClean="0"/>
              <a:t> </a:t>
            </a:r>
            <a:r>
              <a:rPr lang="en-US" sz="1200" dirty="0" smtClean="0"/>
              <a:t>software</a:t>
            </a:r>
          </a:p>
          <a:p>
            <a:pPr lvl="1"/>
            <a:r>
              <a:rPr lang="en-US" sz="1200" dirty="0" smtClean="0"/>
              <a:t>Communication</a:t>
            </a:r>
            <a:r>
              <a:rPr lang="sk-SK" sz="1200" dirty="0" smtClean="0"/>
              <a:t> </a:t>
            </a:r>
            <a:r>
              <a:rPr lang="en-US" sz="1200" dirty="0"/>
              <a:t>infrastructure</a:t>
            </a:r>
          </a:p>
          <a:p>
            <a:r>
              <a:rPr lang="sk-SK" sz="1600" dirty="0" smtClean="0"/>
              <a:t>635 </a:t>
            </a:r>
            <a:r>
              <a:rPr lang="en-US" sz="1600" dirty="0" smtClean="0"/>
              <a:t>Routine</a:t>
            </a:r>
            <a:r>
              <a:rPr lang="sk-SK" sz="1600" dirty="0" smtClean="0"/>
              <a:t> and </a:t>
            </a:r>
            <a:r>
              <a:rPr lang="en-US" sz="1600" dirty="0" smtClean="0"/>
              <a:t>standard</a:t>
            </a:r>
            <a:r>
              <a:rPr lang="sk-SK" sz="1600" dirty="0" smtClean="0"/>
              <a:t> </a:t>
            </a:r>
            <a:r>
              <a:rPr lang="en-US" sz="1600" dirty="0" smtClean="0"/>
              <a:t>maintenance</a:t>
            </a:r>
          </a:p>
          <a:p>
            <a:pPr lvl="1"/>
            <a:r>
              <a:rPr lang="en-US" sz="1200" dirty="0" smtClean="0"/>
              <a:t>Informational</a:t>
            </a:r>
            <a:r>
              <a:rPr lang="sk-SK" sz="1200" dirty="0" smtClean="0"/>
              <a:t> </a:t>
            </a:r>
            <a:r>
              <a:rPr lang="en-US" sz="1200" dirty="0"/>
              <a:t>Technologies </a:t>
            </a:r>
            <a:endParaRPr lang="sk-SK" sz="1200" dirty="0" smtClean="0"/>
          </a:p>
          <a:p>
            <a:pPr lvl="1"/>
            <a:r>
              <a:rPr lang="en-US" sz="1200" dirty="0"/>
              <a:t>Telecommunication</a:t>
            </a:r>
            <a:r>
              <a:rPr lang="sk-SK" sz="1200" dirty="0"/>
              <a:t> </a:t>
            </a:r>
            <a:r>
              <a:rPr lang="en-US" sz="1200" dirty="0"/>
              <a:t>technology</a:t>
            </a:r>
            <a:r>
              <a:rPr lang="sk-SK" sz="1200" dirty="0"/>
              <a:t> </a:t>
            </a:r>
            <a:endParaRPr lang="en-US" sz="1200" dirty="0"/>
          </a:p>
          <a:p>
            <a:pPr lvl="1"/>
            <a:r>
              <a:rPr lang="en-US" sz="1200" dirty="0" smtClean="0"/>
              <a:t>Software</a:t>
            </a:r>
            <a:r>
              <a:rPr lang="sk-SK" sz="1200" dirty="0" smtClean="0"/>
              <a:t>: </a:t>
            </a:r>
            <a:r>
              <a:rPr lang="en-US" sz="1200" dirty="0" smtClean="0"/>
              <a:t>small</a:t>
            </a:r>
            <a:r>
              <a:rPr lang="sk-SK" sz="1200" dirty="0" smtClean="0"/>
              <a:t> </a:t>
            </a:r>
            <a:r>
              <a:rPr lang="en-US" sz="1200" dirty="0" smtClean="0"/>
              <a:t>updates</a:t>
            </a:r>
            <a:r>
              <a:rPr lang="sk-SK" sz="1200" dirty="0" smtClean="0"/>
              <a:t>, </a:t>
            </a:r>
            <a:r>
              <a:rPr lang="en-US" sz="1200" dirty="0" smtClean="0"/>
              <a:t>fixing</a:t>
            </a:r>
            <a:r>
              <a:rPr lang="sk-SK" sz="1200" dirty="0" smtClean="0"/>
              <a:t> </a:t>
            </a:r>
            <a:r>
              <a:rPr lang="en-US" sz="1200" dirty="0" smtClean="0"/>
              <a:t>error</a:t>
            </a:r>
            <a:r>
              <a:rPr lang="sk-SK" sz="1200" dirty="0" smtClean="0"/>
              <a:t>s</a:t>
            </a:r>
          </a:p>
          <a:p>
            <a:pPr lvl="1"/>
            <a:r>
              <a:rPr lang="en-US" sz="1200" dirty="0"/>
              <a:t>Communication</a:t>
            </a:r>
            <a:r>
              <a:rPr lang="sk-SK" sz="1200" dirty="0"/>
              <a:t> </a:t>
            </a:r>
            <a:r>
              <a:rPr lang="en-US" sz="1200" dirty="0"/>
              <a:t>infrastructure</a:t>
            </a:r>
          </a:p>
          <a:p>
            <a:r>
              <a:rPr lang="sk-SK" sz="1600" dirty="0" smtClean="0"/>
              <a:t>636 </a:t>
            </a:r>
            <a:r>
              <a:rPr lang="en-US" sz="1600" dirty="0" smtClean="0"/>
              <a:t>Rent</a:t>
            </a:r>
            <a:endParaRPr lang="en-US" sz="1600" dirty="0"/>
          </a:p>
          <a:p>
            <a:pPr lvl="1"/>
            <a:r>
              <a:rPr lang="en-US" sz="1200" dirty="0"/>
              <a:t>Informational</a:t>
            </a:r>
            <a:r>
              <a:rPr lang="sk-SK" sz="1200" dirty="0"/>
              <a:t> </a:t>
            </a:r>
            <a:r>
              <a:rPr lang="en-US" sz="1200" dirty="0"/>
              <a:t>Technologies </a:t>
            </a:r>
            <a:endParaRPr lang="sk-SK" sz="1200" dirty="0"/>
          </a:p>
          <a:p>
            <a:pPr lvl="1"/>
            <a:r>
              <a:rPr lang="en-US" sz="1200" dirty="0"/>
              <a:t>Software </a:t>
            </a:r>
            <a:endParaRPr lang="sk-SK" sz="1200" dirty="0" smtClean="0"/>
          </a:p>
          <a:p>
            <a:pPr lvl="1"/>
            <a:r>
              <a:rPr lang="en-US" sz="1200" dirty="0"/>
              <a:t>Communication</a:t>
            </a:r>
            <a:r>
              <a:rPr lang="sk-SK" sz="1200" dirty="0"/>
              <a:t> </a:t>
            </a:r>
            <a:r>
              <a:rPr lang="en-US" sz="1200" dirty="0" smtClean="0"/>
              <a:t>infrastructure</a:t>
            </a:r>
            <a:r>
              <a:rPr lang="sk-SK" sz="1200" dirty="0" smtClean="0"/>
              <a:t>: </a:t>
            </a:r>
            <a:r>
              <a:rPr lang="en-US" sz="1200" dirty="0" smtClean="0"/>
              <a:t>optical</a:t>
            </a:r>
            <a:r>
              <a:rPr lang="sk-SK" sz="1200" dirty="0" smtClean="0"/>
              <a:t> </a:t>
            </a:r>
            <a:r>
              <a:rPr lang="en-US" sz="1200" dirty="0" smtClean="0"/>
              <a:t>fiber</a:t>
            </a:r>
            <a:endParaRPr lang="en-US" sz="1200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z="1200" dirty="0" smtClean="0"/>
              <a:t>17</a:t>
            </a:r>
            <a:endParaRPr lang="sk-SK" sz="1200" dirty="0"/>
          </a:p>
        </p:txBody>
      </p:sp>
      <p:sp>
        <p:nvSpPr>
          <p:cNvPr id="7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46425" y="6448425"/>
            <a:ext cx="2895600" cy="339725"/>
          </a:xfrm>
        </p:spPr>
        <p:txBody>
          <a:bodyPr/>
          <a:lstStyle/>
          <a:p>
            <a:pPr>
              <a:defRPr/>
            </a:pPr>
            <a:r>
              <a:rPr lang="sk-SK" dirty="0" smtClean="0">
                <a:latin typeface="NeueHaasGroteskDisp W02" panose="020B0504020202020204" pitchFamily="34" charset="-18"/>
              </a:rPr>
              <a:t>www.finance.gov.sk/ifp</a:t>
            </a:r>
            <a:endParaRPr lang="sk-SK" dirty="0">
              <a:latin typeface="NeueHaasGroteskDisp W02" panose="020B0504020202020204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4159198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8313" y="1379339"/>
            <a:ext cx="8147050" cy="4713957"/>
          </a:xfrm>
        </p:spPr>
        <p:txBody>
          <a:bodyPr tIns="360000"/>
          <a:lstStyle/>
          <a:p>
            <a:pPr>
              <a:lnSpc>
                <a:spcPct val="150000"/>
              </a:lnSpc>
            </a:pPr>
            <a:r>
              <a:rPr lang="en-US" sz="1800" dirty="0" smtClean="0"/>
              <a:t>Part of government’s larger value for money initiative</a:t>
            </a:r>
            <a:endParaRPr lang="en-US" sz="1800" dirty="0" smtClean="0"/>
          </a:p>
          <a:p>
            <a:pPr>
              <a:lnSpc>
                <a:spcPct val="150000"/>
              </a:lnSpc>
            </a:pPr>
            <a:r>
              <a:rPr lang="en-US" sz="1800" dirty="0" smtClean="0"/>
              <a:t>Review most of public expenditures over the electoral term </a:t>
            </a:r>
            <a:r>
              <a:rPr lang="en-US" sz="1800" dirty="0" smtClean="0"/>
              <a:t>(</a:t>
            </a:r>
            <a:r>
              <a:rPr lang="en-US" sz="1800" dirty="0" err="1" smtClean="0"/>
              <a:t>VfM</a:t>
            </a:r>
            <a:r>
              <a:rPr lang="en-US" sz="1800" dirty="0" smtClean="0"/>
              <a:t>: also policies and regulations)</a:t>
            </a:r>
            <a:endParaRPr lang="en-US" sz="1800" dirty="0" smtClean="0"/>
          </a:p>
          <a:p>
            <a:pPr>
              <a:lnSpc>
                <a:spcPct val="150000"/>
              </a:lnSpc>
            </a:pPr>
            <a:r>
              <a:rPr lang="en-US" sz="1800" dirty="0" smtClean="0"/>
              <a:t>As part of the standard budgeting process with results locked in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Driven by the Ministry of Finance with other line ministries carrying out the assessments – especially analytical units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Three reviews currently underway –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>
                <a:ea typeface="+mn-ea"/>
                <a:cs typeface="+mn-cs"/>
              </a:rPr>
              <a:t>Transport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>
                <a:ea typeface="+mn-ea"/>
                <a:cs typeface="+mn-cs"/>
              </a:rPr>
              <a:t>Health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>
                <a:ea typeface="+mn-ea"/>
                <a:cs typeface="+mn-cs"/>
              </a:rPr>
              <a:t>IT</a:t>
            </a:r>
            <a:endParaRPr lang="en-US" sz="1800" dirty="0"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en-US" sz="18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1800" dirty="0" smtClean="0"/>
          </a:p>
          <a:p>
            <a:pPr>
              <a:lnSpc>
                <a:spcPct val="150000"/>
              </a:lnSpc>
            </a:pPr>
            <a:endParaRPr lang="sk-SK" sz="1800" dirty="0" smtClean="0"/>
          </a:p>
          <a:p>
            <a:pPr lvl="1">
              <a:lnSpc>
                <a:spcPct val="150000"/>
              </a:lnSpc>
            </a:pPr>
            <a:endParaRPr lang="en-US" sz="1800" dirty="0">
              <a:ea typeface="+mn-ea"/>
              <a:cs typeface="+mn-cs"/>
            </a:endParaRPr>
          </a:p>
          <a:p>
            <a:pPr lvl="1">
              <a:lnSpc>
                <a:spcPct val="150000"/>
              </a:lnSpc>
            </a:pPr>
            <a:endParaRPr lang="sk-SK" sz="1000" dirty="0" smtClean="0"/>
          </a:p>
          <a:p>
            <a:pPr>
              <a:lnSpc>
                <a:spcPct val="150000"/>
              </a:lnSpc>
            </a:pPr>
            <a:endParaRPr lang="sk-SK" sz="1800" dirty="0"/>
          </a:p>
        </p:txBody>
      </p:sp>
      <p:sp>
        <p:nvSpPr>
          <p:cNvPr id="8197" name="Zástupný symbol čísla snímky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B1BF81-FCC8-493C-918E-10D6BF557161}" type="slidenum">
              <a:rPr lang="sk-SK" sz="1200" smtClean="0">
                <a:latin typeface="NeueHaasGroteskDisp W02" panose="020B0504020202020204" pitchFamily="34" charset="-18"/>
                <a:ea typeface="Calibri" pitchFamily="34" charset="0"/>
                <a:cs typeface="Calibri" pitchFamily="34" charset="0"/>
              </a:rPr>
              <a:pPr/>
              <a:t>2</a:t>
            </a:fld>
            <a:endParaRPr lang="sk-SK" sz="1200" dirty="0" smtClean="0">
              <a:latin typeface="NeueHaasGroteskDisp W02" panose="020B0504020202020204" pitchFamily="34" charset="-18"/>
              <a:ea typeface="Calibri" pitchFamily="34" charset="0"/>
              <a:cs typeface="Calibri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764630"/>
            <a:ext cx="8229600" cy="792162"/>
          </a:xfrm>
        </p:spPr>
        <p:txBody>
          <a:bodyPr/>
          <a:lstStyle/>
          <a:p>
            <a:pPr eaLnBrk="1" hangingPunct="1"/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Slovak Spending Review:  Primer </a:t>
            </a:r>
            <a:endParaRPr lang="sk-SK" altLang="sk-SK" sz="2400" b="1" dirty="0">
              <a:solidFill>
                <a:srgbClr val="2C9ADC"/>
              </a:solidFill>
              <a:latin typeface="NeueHaasGroteskDisp W02 Bd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7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46425" y="6448425"/>
            <a:ext cx="2895600" cy="339725"/>
          </a:xfrm>
        </p:spPr>
        <p:txBody>
          <a:bodyPr/>
          <a:lstStyle/>
          <a:p>
            <a:pPr>
              <a:defRPr/>
            </a:pPr>
            <a:r>
              <a:rPr lang="sk-SK" dirty="0" smtClean="0">
                <a:latin typeface="NeueHaasGroteskDisp W02" panose="020B0504020202020204" pitchFamily="34" charset="-18"/>
              </a:rPr>
              <a:t>www.finance.gov.sk/ifp</a:t>
            </a:r>
            <a:endParaRPr lang="sk-SK" dirty="0">
              <a:latin typeface="NeueHaasGroteskDisp W02" panose="020B0504020202020204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416972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8313" y="1379339"/>
            <a:ext cx="8147050" cy="4713957"/>
          </a:xfrm>
        </p:spPr>
        <p:txBody>
          <a:bodyPr tIns="360000"/>
          <a:lstStyle/>
          <a:p>
            <a:pPr>
              <a:lnSpc>
                <a:spcPct val="150000"/>
              </a:lnSpc>
            </a:pPr>
            <a:r>
              <a:rPr lang="en-US" sz="1800" dirty="0" smtClean="0"/>
              <a:t>Terms of reference outlined in the Stability program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Provide better value for money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Expected delivery: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over 3 years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CAPEX - Digital public services on the average of EU28 (DESI5a)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OPEX - “On par with commercial services”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estimated savings of 10%, 20%, 30% both in CAPEX and OPEX  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First observations coming out shortly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200" dirty="0"/>
          </a:p>
          <a:p>
            <a:pPr marL="0" indent="0">
              <a:lnSpc>
                <a:spcPct val="150000"/>
              </a:lnSpc>
              <a:buNone/>
            </a:pPr>
            <a:endParaRPr lang="en-US" sz="1800" dirty="0" smtClean="0"/>
          </a:p>
          <a:p>
            <a:pPr>
              <a:lnSpc>
                <a:spcPct val="150000"/>
              </a:lnSpc>
            </a:pPr>
            <a:endParaRPr lang="en-US" sz="1800" dirty="0" smtClean="0"/>
          </a:p>
          <a:p>
            <a:pPr>
              <a:lnSpc>
                <a:spcPct val="150000"/>
              </a:lnSpc>
            </a:pPr>
            <a:endParaRPr lang="en-US" sz="1800" dirty="0" smtClean="0"/>
          </a:p>
          <a:p>
            <a:pPr>
              <a:lnSpc>
                <a:spcPct val="150000"/>
              </a:lnSpc>
            </a:pPr>
            <a:endParaRPr lang="en-US" sz="18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1800" dirty="0" smtClean="0"/>
          </a:p>
          <a:p>
            <a:pPr>
              <a:lnSpc>
                <a:spcPct val="150000"/>
              </a:lnSpc>
            </a:pPr>
            <a:endParaRPr lang="sk-SK" sz="1800" dirty="0" smtClean="0"/>
          </a:p>
          <a:p>
            <a:pPr lvl="1">
              <a:lnSpc>
                <a:spcPct val="150000"/>
              </a:lnSpc>
            </a:pPr>
            <a:endParaRPr lang="en-US" sz="1800" dirty="0">
              <a:ea typeface="+mn-ea"/>
              <a:cs typeface="+mn-cs"/>
            </a:endParaRPr>
          </a:p>
          <a:p>
            <a:pPr lvl="1">
              <a:lnSpc>
                <a:spcPct val="150000"/>
              </a:lnSpc>
            </a:pPr>
            <a:endParaRPr lang="sk-SK" sz="1000" dirty="0" smtClean="0"/>
          </a:p>
          <a:p>
            <a:pPr>
              <a:lnSpc>
                <a:spcPct val="150000"/>
              </a:lnSpc>
            </a:pPr>
            <a:endParaRPr lang="sk-SK" sz="1800" dirty="0"/>
          </a:p>
        </p:txBody>
      </p:sp>
      <p:sp>
        <p:nvSpPr>
          <p:cNvPr id="8197" name="Zástupný symbol čísla snímky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B1BF81-FCC8-493C-918E-10D6BF557161}" type="slidenum">
              <a:rPr lang="sk-SK" sz="1200" smtClean="0">
                <a:latin typeface="NeueHaasGroteskDisp W02" panose="020B0504020202020204" pitchFamily="34" charset="-18"/>
                <a:ea typeface="Calibri" pitchFamily="34" charset="0"/>
                <a:cs typeface="Calibri" pitchFamily="34" charset="0"/>
              </a:rPr>
              <a:pPr/>
              <a:t>3</a:t>
            </a:fld>
            <a:endParaRPr lang="sk-SK" sz="1200" dirty="0" smtClean="0">
              <a:latin typeface="NeueHaasGroteskDisp W02" panose="020B0504020202020204" pitchFamily="34" charset="-18"/>
              <a:ea typeface="Calibri" pitchFamily="34" charset="0"/>
              <a:cs typeface="Calibri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764630"/>
            <a:ext cx="8229600" cy="792162"/>
          </a:xfrm>
        </p:spPr>
        <p:txBody>
          <a:bodyPr/>
          <a:lstStyle/>
          <a:p>
            <a:pPr eaLnBrk="1" hangingPunct="1"/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IT Spending Review:  Value Creating Exercise</a:t>
            </a:r>
            <a:endParaRPr lang="sk-SK" altLang="sk-SK" sz="2400" b="1" dirty="0">
              <a:solidFill>
                <a:srgbClr val="2C9ADC"/>
              </a:solidFill>
              <a:latin typeface="NeueHaasGroteskDisp W02 Bd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7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46425" y="6448425"/>
            <a:ext cx="2895600" cy="339725"/>
          </a:xfrm>
        </p:spPr>
        <p:txBody>
          <a:bodyPr/>
          <a:lstStyle/>
          <a:p>
            <a:pPr>
              <a:defRPr/>
            </a:pPr>
            <a:r>
              <a:rPr lang="sk-SK" dirty="0" smtClean="0">
                <a:latin typeface="NeueHaasGroteskDisp W02" panose="020B0504020202020204" pitchFamily="34" charset="-18"/>
              </a:rPr>
              <a:t>www.finance.gov.sk/ifp</a:t>
            </a:r>
            <a:endParaRPr lang="sk-SK" dirty="0">
              <a:latin typeface="NeueHaasGroteskDisp W02" panose="020B0504020202020204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25881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8313" y="1379339"/>
            <a:ext cx="8147050" cy="4713957"/>
          </a:xfrm>
        </p:spPr>
        <p:txBody>
          <a:bodyPr tIns="360000"/>
          <a:lstStyle/>
          <a:p>
            <a:pPr>
              <a:lnSpc>
                <a:spcPct val="150000"/>
              </a:lnSpc>
            </a:pPr>
            <a:r>
              <a:rPr lang="en-US" sz="1800" dirty="0" smtClean="0"/>
              <a:t>Virtually no analytical IT data</a:t>
            </a:r>
            <a:endParaRPr lang="en-US" sz="1400" dirty="0" smtClean="0"/>
          </a:p>
          <a:p>
            <a:pPr marL="742950" lvl="2" indent="-342900">
              <a:lnSpc>
                <a:spcPct val="150000"/>
              </a:lnSpc>
              <a:buSzPct val="80000"/>
            </a:pPr>
            <a:r>
              <a:rPr lang="en-US" sz="1600" dirty="0" smtClean="0"/>
              <a:t>only high level spending data (accounting)</a:t>
            </a:r>
          </a:p>
          <a:p>
            <a:pPr marL="742950" lvl="2" indent="-342900">
              <a:lnSpc>
                <a:spcPct val="150000"/>
              </a:lnSpc>
              <a:buSzPct val="80000"/>
            </a:pPr>
            <a:r>
              <a:rPr lang="en-US" sz="1600" dirty="0" smtClean="0"/>
              <a:t>no performance / project data</a:t>
            </a:r>
            <a:endParaRPr lang="en-US" sz="1800" dirty="0" smtClean="0"/>
          </a:p>
          <a:p>
            <a:pPr>
              <a:lnSpc>
                <a:spcPct val="150000"/>
              </a:lnSpc>
            </a:pPr>
            <a:r>
              <a:rPr lang="en-US" sz="1800" dirty="0"/>
              <a:t>Fragmented ownership </a:t>
            </a:r>
            <a:r>
              <a:rPr lang="en-US" sz="1800" dirty="0" smtClean="0"/>
              <a:t>with lack </a:t>
            </a:r>
            <a:r>
              <a:rPr lang="en-US" sz="1800" dirty="0"/>
              <a:t>of coordination &amp; enforcement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Unclear investment pipeline and priorities</a:t>
            </a:r>
            <a:endParaRPr lang="en-US" sz="2200" dirty="0"/>
          </a:p>
          <a:p>
            <a:pPr marL="0" indent="0">
              <a:lnSpc>
                <a:spcPct val="150000"/>
              </a:lnSpc>
              <a:buNone/>
            </a:pPr>
            <a:endParaRPr lang="en-US" sz="1800" dirty="0" smtClean="0"/>
          </a:p>
          <a:p>
            <a:pPr>
              <a:lnSpc>
                <a:spcPct val="150000"/>
              </a:lnSpc>
            </a:pPr>
            <a:endParaRPr lang="en-US" sz="1800" dirty="0" smtClean="0"/>
          </a:p>
          <a:p>
            <a:pPr>
              <a:lnSpc>
                <a:spcPct val="150000"/>
              </a:lnSpc>
            </a:pPr>
            <a:endParaRPr lang="en-US" sz="1800" dirty="0" smtClean="0"/>
          </a:p>
          <a:p>
            <a:pPr>
              <a:lnSpc>
                <a:spcPct val="150000"/>
              </a:lnSpc>
            </a:pPr>
            <a:endParaRPr lang="en-US" sz="18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1800" dirty="0" smtClean="0"/>
          </a:p>
          <a:p>
            <a:pPr>
              <a:lnSpc>
                <a:spcPct val="150000"/>
              </a:lnSpc>
            </a:pPr>
            <a:endParaRPr lang="sk-SK" sz="1800" dirty="0" smtClean="0"/>
          </a:p>
          <a:p>
            <a:pPr lvl="1">
              <a:lnSpc>
                <a:spcPct val="150000"/>
              </a:lnSpc>
            </a:pPr>
            <a:endParaRPr lang="en-US" sz="1800" dirty="0">
              <a:ea typeface="+mn-ea"/>
              <a:cs typeface="+mn-cs"/>
            </a:endParaRPr>
          </a:p>
          <a:p>
            <a:pPr lvl="1">
              <a:lnSpc>
                <a:spcPct val="150000"/>
              </a:lnSpc>
            </a:pPr>
            <a:endParaRPr lang="sk-SK" sz="1000" dirty="0" smtClean="0"/>
          </a:p>
          <a:p>
            <a:pPr>
              <a:lnSpc>
                <a:spcPct val="150000"/>
              </a:lnSpc>
            </a:pPr>
            <a:endParaRPr lang="sk-SK" sz="1800" dirty="0"/>
          </a:p>
        </p:txBody>
      </p:sp>
      <p:sp>
        <p:nvSpPr>
          <p:cNvPr id="8197" name="Zástupný symbol čísla snímky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B1BF81-FCC8-493C-918E-10D6BF557161}" type="slidenum">
              <a:rPr lang="sk-SK" sz="1200" smtClean="0">
                <a:latin typeface="NeueHaasGroteskDisp W02" panose="020B0504020202020204" pitchFamily="34" charset="-18"/>
                <a:ea typeface="Calibri" pitchFamily="34" charset="0"/>
                <a:cs typeface="Calibri" pitchFamily="34" charset="0"/>
              </a:rPr>
              <a:pPr/>
              <a:t>4</a:t>
            </a:fld>
            <a:endParaRPr lang="sk-SK" sz="1200" dirty="0" smtClean="0">
              <a:latin typeface="NeueHaasGroteskDisp W02" panose="020B0504020202020204" pitchFamily="34" charset="-18"/>
              <a:ea typeface="Calibri" pitchFamily="34" charset="0"/>
              <a:cs typeface="Calibri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764630"/>
            <a:ext cx="8229600" cy="792162"/>
          </a:xfrm>
        </p:spPr>
        <p:txBody>
          <a:bodyPr/>
          <a:lstStyle/>
          <a:p>
            <a:pPr eaLnBrk="1" hangingPunct="1"/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What we learned very early</a:t>
            </a:r>
            <a:endParaRPr lang="sk-SK" altLang="sk-SK" sz="2400" b="1" dirty="0">
              <a:solidFill>
                <a:srgbClr val="2C9ADC"/>
              </a:solidFill>
              <a:latin typeface="NeueHaasGroteskDisp W02 Bd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7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46425" y="6448425"/>
            <a:ext cx="2895600" cy="339725"/>
          </a:xfrm>
        </p:spPr>
        <p:txBody>
          <a:bodyPr/>
          <a:lstStyle/>
          <a:p>
            <a:pPr>
              <a:defRPr/>
            </a:pPr>
            <a:r>
              <a:rPr lang="sk-SK" dirty="0" smtClean="0">
                <a:latin typeface="NeueHaasGroteskDisp W02" panose="020B0504020202020204" pitchFamily="34" charset="-18"/>
              </a:rPr>
              <a:t>www.finance.gov.sk/ifp</a:t>
            </a:r>
            <a:endParaRPr lang="sk-SK" dirty="0">
              <a:latin typeface="NeueHaasGroteskDisp W02" panose="020B0504020202020204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31865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Zástupný symbol čísla snímky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B1BF81-FCC8-493C-918E-10D6BF557161}" type="slidenum">
              <a:rPr lang="sk-SK" sz="1200" smtClean="0">
                <a:latin typeface="NeueHaasGroteskDisp W02" panose="020B0504020202020204" pitchFamily="34" charset="-18"/>
                <a:ea typeface="Calibri" pitchFamily="34" charset="0"/>
                <a:cs typeface="Calibri" pitchFamily="34" charset="0"/>
              </a:rPr>
              <a:pPr/>
              <a:t>5</a:t>
            </a:fld>
            <a:endParaRPr lang="sk-SK" sz="1200" dirty="0" smtClean="0">
              <a:latin typeface="NeueHaasGroteskDisp W02" panose="020B0504020202020204" pitchFamily="34" charset="-18"/>
              <a:ea typeface="Calibri" pitchFamily="34" charset="0"/>
              <a:cs typeface="Calibri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764630"/>
            <a:ext cx="8229600" cy="792162"/>
          </a:xfrm>
        </p:spPr>
        <p:txBody>
          <a:bodyPr/>
          <a:lstStyle/>
          <a:p>
            <a:pPr eaLnBrk="1" hangingPunct="1"/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Terms of Reference and General Approach</a:t>
            </a:r>
            <a:endParaRPr lang="sk-SK" altLang="sk-SK" sz="2400" b="1" dirty="0">
              <a:solidFill>
                <a:srgbClr val="2C9ADC"/>
              </a:solidFill>
              <a:latin typeface="NeueHaasGroteskDisp W02 Bd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2" name="Obdĺžnik 11"/>
          <p:cNvSpPr/>
          <p:nvPr/>
        </p:nvSpPr>
        <p:spPr bwMode="auto">
          <a:xfrm>
            <a:off x="4146886" y="2452055"/>
            <a:ext cx="2081298" cy="30963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44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NeueHaasGroteskDisp W02" panose="020B0504020202020204" pitchFamily="34" charset="-18"/>
            </a:endParaRPr>
          </a:p>
        </p:txBody>
      </p:sp>
      <p:sp>
        <p:nvSpPr>
          <p:cNvPr id="13" name="Obdĺžnik 12"/>
          <p:cNvSpPr/>
          <p:nvPr/>
        </p:nvSpPr>
        <p:spPr bwMode="auto">
          <a:xfrm>
            <a:off x="4139952" y="2064142"/>
            <a:ext cx="2088232" cy="38791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eueHaasGroteskDisp W02" panose="020B0504020202020204" pitchFamily="34" charset="-18"/>
              </a:rPr>
              <a:t>Fiscal Goals</a:t>
            </a:r>
            <a:endParaRPr kumimoji="0" lang="sk-SK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NeueHaasGroteskDisp W02" panose="020B0504020202020204" pitchFamily="34" charset="-18"/>
            </a:endParaRPr>
          </a:p>
        </p:txBody>
      </p:sp>
      <p:sp>
        <p:nvSpPr>
          <p:cNvPr id="17" name="Obdĺžnik 16"/>
          <p:cNvSpPr/>
          <p:nvPr/>
        </p:nvSpPr>
        <p:spPr bwMode="auto">
          <a:xfrm>
            <a:off x="2051720" y="2452055"/>
            <a:ext cx="2088232" cy="30963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44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 smtClean="0">
                <a:latin typeface="NeueHaasGroteskDisp W02" panose="020B0504020202020204" pitchFamily="34" charset="-18"/>
              </a:rPr>
              <a:t>Decrease the SK – EU28 DESI lag</a:t>
            </a: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 smtClean="0">
                <a:latin typeface="NeueHaasGroteskDisp W02" panose="020B0504020202020204" pitchFamily="34" charset="-18"/>
              </a:rPr>
              <a:t>Digital public services on the average of EU28 (DESI5a)</a:t>
            </a:r>
            <a:endParaRPr kumimoji="0" lang="sk-S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NeueHaasGroteskDisp W02" panose="020B0504020202020204" pitchFamily="34" charset="-18"/>
            </a:endParaRPr>
          </a:p>
        </p:txBody>
      </p:sp>
      <p:sp>
        <p:nvSpPr>
          <p:cNvPr id="18" name="Obdĺžnik 17"/>
          <p:cNvSpPr/>
          <p:nvPr/>
        </p:nvSpPr>
        <p:spPr bwMode="auto">
          <a:xfrm>
            <a:off x="2051720" y="2064142"/>
            <a:ext cx="2088232" cy="38791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NeueHaasGroteskDisp W02" panose="020B0504020202020204" pitchFamily="34" charset="-18"/>
              </a:rPr>
              <a:t>Performance Goals (2019)</a:t>
            </a:r>
            <a:endParaRPr kumimoji="0" lang="sk-SK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NeueHaasGroteskDisp W02" panose="020B0504020202020204" pitchFamily="34" charset="-18"/>
            </a:endParaRPr>
          </a:p>
        </p:txBody>
      </p:sp>
      <p:sp>
        <p:nvSpPr>
          <p:cNvPr id="19" name="Obdĺžnik 18"/>
          <p:cNvSpPr/>
          <p:nvPr/>
        </p:nvSpPr>
        <p:spPr bwMode="auto">
          <a:xfrm>
            <a:off x="542198" y="2450813"/>
            <a:ext cx="1509522" cy="148224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4400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NeueHaasGroteskDisp W02" panose="020B0504020202020204" pitchFamily="34" charset="-18"/>
            </a:endParaRP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tabLst/>
            </a:pPr>
            <a:endParaRPr lang="en-US" dirty="0">
              <a:latin typeface="NeueHaasGroteskDisp W02" panose="020B0504020202020204" pitchFamily="34" charset="-18"/>
            </a:endParaRP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eueHaasGroteskDisp W02" panose="020B0504020202020204" pitchFamily="34" charset="-18"/>
              </a:rPr>
              <a:t>CAPEX</a:t>
            </a:r>
            <a:endParaRPr kumimoji="0" lang="sk-S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NeueHaasGroteskDisp W02" panose="020B0504020202020204" pitchFamily="34" charset="-18"/>
            </a:endParaRPr>
          </a:p>
        </p:txBody>
      </p:sp>
      <p:sp>
        <p:nvSpPr>
          <p:cNvPr id="20" name="Obdĺžnik 19"/>
          <p:cNvSpPr/>
          <p:nvPr/>
        </p:nvSpPr>
        <p:spPr bwMode="auto">
          <a:xfrm>
            <a:off x="542198" y="2062899"/>
            <a:ext cx="1509522" cy="38791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NeueHaasGroteskDisp W02" panose="020B0504020202020204" pitchFamily="34" charset="-18"/>
              </a:rPr>
              <a:t>Area</a:t>
            </a:r>
            <a:endParaRPr kumimoji="0" lang="sk-SK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NeueHaasGroteskDisp W02" panose="020B0504020202020204" pitchFamily="34" charset="-18"/>
            </a:endParaRPr>
          </a:p>
        </p:txBody>
      </p:sp>
      <p:sp>
        <p:nvSpPr>
          <p:cNvPr id="21" name="Obdĺžnik 20"/>
          <p:cNvSpPr/>
          <p:nvPr/>
        </p:nvSpPr>
        <p:spPr bwMode="auto">
          <a:xfrm>
            <a:off x="542198" y="3933056"/>
            <a:ext cx="1509522" cy="161534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4400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NeueHaasGroteskDisp W02" panose="020B0504020202020204" pitchFamily="34" charset="-18"/>
            </a:endParaRP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tabLst/>
            </a:pPr>
            <a:endParaRPr lang="en-US" dirty="0">
              <a:latin typeface="NeueHaasGroteskDisp W02" panose="020B0504020202020204" pitchFamily="34" charset="-18"/>
            </a:endParaRP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eueHaasGroteskDisp W02" panose="020B0504020202020204" pitchFamily="34" charset="-18"/>
              </a:rPr>
              <a:t>OPEX</a:t>
            </a:r>
            <a:endParaRPr kumimoji="0" lang="sk-S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NeueHaasGroteskDisp W02" panose="020B0504020202020204" pitchFamily="34" charset="-18"/>
            </a:endParaRPr>
          </a:p>
        </p:txBody>
      </p:sp>
      <p:cxnSp>
        <p:nvCxnSpPr>
          <p:cNvPr id="30" name="Rovná spojnica 29"/>
          <p:cNvCxnSpPr/>
          <p:nvPr/>
        </p:nvCxnSpPr>
        <p:spPr bwMode="auto">
          <a:xfrm>
            <a:off x="2051720" y="3933056"/>
            <a:ext cx="2088232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93" name="BlokTextu 8192"/>
          <p:cNvSpPr txBox="1"/>
          <p:nvPr/>
        </p:nvSpPr>
        <p:spPr>
          <a:xfrm>
            <a:off x="2051720" y="4178470"/>
            <a:ext cx="18940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NeueHaasGroteskDisp W02" panose="020B0504020202020204" pitchFamily="34" charset="-18"/>
              </a:rPr>
              <a:t>“On par with commercial services”</a:t>
            </a:r>
            <a:endParaRPr lang="en-US" dirty="0">
              <a:latin typeface="NeueHaasGroteskDisp W02" panose="020B0504020202020204" pitchFamily="34" charset="-18"/>
            </a:endParaRPr>
          </a:p>
        </p:txBody>
      </p:sp>
      <p:sp>
        <p:nvSpPr>
          <p:cNvPr id="38" name="BlokTextu 37"/>
          <p:cNvSpPr txBox="1"/>
          <p:nvPr/>
        </p:nvSpPr>
        <p:spPr>
          <a:xfrm>
            <a:off x="4341043" y="2966261"/>
            <a:ext cx="1686049" cy="1703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400"/>
              </a:spcBef>
              <a:spcAft>
                <a:spcPts val="400"/>
              </a:spcAft>
            </a:pPr>
            <a:r>
              <a:rPr lang="en-US" dirty="0" smtClean="0">
                <a:latin typeface="NeueHaasGroteskDisp W02" panose="020B0504020202020204" pitchFamily="34" charset="-18"/>
              </a:rPr>
              <a:t>2017:  10% savings over the NPC</a:t>
            </a:r>
            <a:br>
              <a:rPr lang="en-US" dirty="0" smtClean="0">
                <a:latin typeface="NeueHaasGroteskDisp W02" panose="020B0504020202020204" pitchFamily="34" charset="-18"/>
              </a:rPr>
            </a:br>
            <a:r>
              <a:rPr lang="en-US" dirty="0" smtClean="0">
                <a:latin typeface="NeueHaasGroteskDisp W02" panose="020B0504020202020204" pitchFamily="34" charset="-18"/>
              </a:rPr>
              <a:t>2018: 20% </a:t>
            </a:r>
            <a:r>
              <a:rPr lang="en-US" dirty="0">
                <a:latin typeface="NeueHaasGroteskDisp W02" panose="020B0504020202020204" pitchFamily="34" charset="-18"/>
              </a:rPr>
              <a:t>savings over the </a:t>
            </a:r>
            <a:r>
              <a:rPr lang="en-US" dirty="0" smtClean="0">
                <a:latin typeface="NeueHaasGroteskDisp W02" panose="020B0504020202020204" pitchFamily="34" charset="-18"/>
              </a:rPr>
              <a:t>NPC</a:t>
            </a:r>
            <a:br>
              <a:rPr lang="en-US" dirty="0" smtClean="0">
                <a:latin typeface="NeueHaasGroteskDisp W02" panose="020B0504020202020204" pitchFamily="34" charset="-18"/>
              </a:rPr>
            </a:br>
            <a:r>
              <a:rPr lang="en-US" dirty="0" smtClean="0">
                <a:latin typeface="NeueHaasGroteskDisp W02" panose="020B0504020202020204" pitchFamily="34" charset="-18"/>
              </a:rPr>
              <a:t>2019: 30%</a:t>
            </a:r>
            <a:r>
              <a:rPr lang="en-US" dirty="0">
                <a:latin typeface="NeueHaasGroteskDisp W02" panose="020B0504020202020204" pitchFamily="34" charset="-18"/>
              </a:rPr>
              <a:t> savings over the NPC</a:t>
            </a:r>
            <a:endParaRPr lang="en-US" dirty="0" smtClean="0">
              <a:latin typeface="NeueHaasGroteskDisp W02" panose="020B0504020202020204" pitchFamily="34" charset="-18"/>
            </a:endParaRPr>
          </a:p>
          <a:p>
            <a:pPr algn="l">
              <a:spcBef>
                <a:spcPts val="400"/>
              </a:spcBef>
              <a:spcAft>
                <a:spcPts val="400"/>
              </a:spcAft>
            </a:pPr>
            <a:endParaRPr lang="en-US" dirty="0">
              <a:latin typeface="NeueHaasGroteskDisp W02" panose="020B0504020202020204" pitchFamily="34" charset="-18"/>
            </a:endParaRPr>
          </a:p>
        </p:txBody>
      </p:sp>
      <p:sp>
        <p:nvSpPr>
          <p:cNvPr id="45" name="Obdĺžnik 44"/>
          <p:cNvSpPr/>
          <p:nvPr/>
        </p:nvSpPr>
        <p:spPr bwMode="auto">
          <a:xfrm>
            <a:off x="6235118" y="2450813"/>
            <a:ext cx="2220072" cy="30963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44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NeueHaasGroteskDisp W02" panose="020B0504020202020204" pitchFamily="34" charset="-18"/>
            </a:endParaRPr>
          </a:p>
        </p:txBody>
      </p:sp>
      <p:sp>
        <p:nvSpPr>
          <p:cNvPr id="46" name="Obdĺžnik 45"/>
          <p:cNvSpPr/>
          <p:nvPr/>
        </p:nvSpPr>
        <p:spPr bwMode="auto">
          <a:xfrm>
            <a:off x="6235118" y="2062900"/>
            <a:ext cx="2220072" cy="38791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eueHaasGroteskDisp W02" panose="020B0504020202020204" pitchFamily="34" charset="-18"/>
              </a:rPr>
              <a:t>Approach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NeueHaasGroteskDisp W02" panose="020B0504020202020204" pitchFamily="34" charset="-18"/>
              </a:rPr>
              <a:t> </a:t>
            </a:r>
            <a:endParaRPr kumimoji="0" lang="sk-SK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NeueHaasGroteskDisp W02" panose="020B0504020202020204" pitchFamily="34" charset="-18"/>
            </a:endParaRPr>
          </a:p>
        </p:txBody>
      </p:sp>
      <p:cxnSp>
        <p:nvCxnSpPr>
          <p:cNvPr id="47" name="Rovná spojnica 46"/>
          <p:cNvCxnSpPr/>
          <p:nvPr/>
        </p:nvCxnSpPr>
        <p:spPr bwMode="auto">
          <a:xfrm flipV="1">
            <a:off x="6235118" y="3933056"/>
            <a:ext cx="2220072" cy="1185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BlokTextu 52"/>
          <p:cNvSpPr txBox="1"/>
          <p:nvPr/>
        </p:nvSpPr>
        <p:spPr>
          <a:xfrm>
            <a:off x="6378305" y="2601384"/>
            <a:ext cx="1920335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NeueHaasGroteskDisp W02" panose="020B0504020202020204" pitchFamily="34" charset="-18"/>
              </a:rPr>
              <a:t>Improved investment governance</a:t>
            </a:r>
          </a:p>
          <a:p>
            <a:pPr marL="285750" indent="-285750" algn="l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NeueHaasGroteskDisp W02" panose="020B0504020202020204" pitchFamily="34" charset="-18"/>
              </a:rPr>
              <a:t>Better </a:t>
            </a:r>
            <a:r>
              <a:rPr lang="en-US" dirty="0" smtClean="0">
                <a:latin typeface="NeueHaasGroteskDisp W02" panose="020B0504020202020204" pitchFamily="34" charset="-18"/>
              </a:rPr>
              <a:t>and cheaper projects (CBAs)</a:t>
            </a:r>
            <a:endParaRPr lang="en-US" dirty="0">
              <a:latin typeface="NeueHaasGroteskDisp W02" panose="020B0504020202020204" pitchFamily="34" charset="-18"/>
            </a:endParaRPr>
          </a:p>
        </p:txBody>
      </p:sp>
      <p:sp>
        <p:nvSpPr>
          <p:cNvPr id="54" name="BlokTextu 53"/>
          <p:cNvSpPr txBox="1"/>
          <p:nvPr/>
        </p:nvSpPr>
        <p:spPr>
          <a:xfrm>
            <a:off x="6378305" y="4479117"/>
            <a:ext cx="1920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NeueHaasGroteskDisp W02" panose="020B0504020202020204" pitchFamily="34" charset="-18"/>
              </a:rPr>
              <a:t>Internal &amp; external benchmarking</a:t>
            </a:r>
            <a:endParaRPr lang="en-US" dirty="0">
              <a:latin typeface="NeueHaasGroteskDisp W02" panose="020B0504020202020204" pitchFamily="34" charset="-18"/>
            </a:endParaRPr>
          </a:p>
        </p:txBody>
      </p:sp>
      <p:sp>
        <p:nvSpPr>
          <p:cNvPr id="22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46425" y="6448425"/>
            <a:ext cx="2895600" cy="339725"/>
          </a:xfrm>
        </p:spPr>
        <p:txBody>
          <a:bodyPr/>
          <a:lstStyle/>
          <a:p>
            <a:pPr>
              <a:defRPr/>
            </a:pPr>
            <a:r>
              <a:rPr lang="sk-SK" dirty="0" smtClean="0">
                <a:latin typeface="NeueHaasGroteskDisp W02" panose="020B0504020202020204" pitchFamily="34" charset="-18"/>
              </a:rPr>
              <a:t>www.finance.gov.sk/ifp</a:t>
            </a:r>
            <a:endParaRPr lang="sk-SK" dirty="0">
              <a:latin typeface="NeueHaasGroteskDisp W02" panose="020B0504020202020204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14024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23528" y="6448425"/>
            <a:ext cx="5718497" cy="339725"/>
          </a:xfrm>
          <a:noFill/>
        </p:spPr>
        <p:txBody>
          <a:bodyPr/>
          <a:lstStyle/>
          <a:p>
            <a:pPr algn="l"/>
            <a:r>
              <a:rPr lang="en-US" sz="1100" dirty="0" smtClean="0">
                <a:latin typeface="NeueHaasGroteskDisp W02" panose="020B0504020202020204" pitchFamily="34" charset="-18"/>
                <a:ea typeface="Calibri" pitchFamily="34" charset="0"/>
                <a:cs typeface="Calibri" pitchFamily="34" charset="0"/>
              </a:rPr>
              <a:t>Source:  European Commission; DESI 2015</a:t>
            </a:r>
            <a:endParaRPr lang="sk-SK" sz="1100" dirty="0" smtClean="0">
              <a:latin typeface="NeueHaasGroteskDisp W02" panose="020B0504020202020204" pitchFamily="34" charset="-18"/>
              <a:ea typeface="Calibri" pitchFamily="34" charset="0"/>
              <a:cs typeface="Calibri" pitchFamily="34" charset="0"/>
            </a:endParaRPr>
          </a:p>
        </p:txBody>
      </p:sp>
      <p:sp>
        <p:nvSpPr>
          <p:cNvPr id="8197" name="Zástupný symbol čísla snímky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B1BF81-FCC8-493C-918E-10D6BF557161}" type="slidenum">
              <a:rPr lang="sk-SK" sz="1200" smtClean="0">
                <a:latin typeface="NeueHaasGroteskDisp W02" panose="020B0504020202020204" pitchFamily="34" charset="-18"/>
                <a:ea typeface="Calibri" pitchFamily="34" charset="0"/>
                <a:cs typeface="Calibri" pitchFamily="34" charset="0"/>
              </a:rPr>
              <a:pPr/>
              <a:t>6</a:t>
            </a:fld>
            <a:endParaRPr lang="sk-SK" sz="1200" dirty="0" smtClean="0">
              <a:latin typeface="NeueHaasGroteskDisp W02" panose="020B0504020202020204" pitchFamily="34" charset="-18"/>
              <a:ea typeface="Calibri" pitchFamily="34" charset="0"/>
              <a:cs typeface="Calibri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764630"/>
            <a:ext cx="8229600" cy="792162"/>
          </a:xfrm>
        </p:spPr>
        <p:txBody>
          <a:bodyPr/>
          <a:lstStyle/>
          <a:p>
            <a:pPr eaLnBrk="1" hangingPunct="1"/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Outputs:  Slovak </a:t>
            </a:r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Digital Services are lagging behind the EU as well as countries falling </a:t>
            </a:r>
            <a:r>
              <a:rPr lang="en-US" altLang="sk-SK" sz="2400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behind </a:t>
            </a:r>
            <a:r>
              <a:rPr lang="en-US" altLang="sk-SK" sz="2400" dirty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altLang="sk-SK" sz="2400" b="1" dirty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(public facing)</a:t>
            </a:r>
            <a:endParaRPr lang="sk-SK" altLang="sk-SK" sz="2400" b="1" dirty="0">
              <a:solidFill>
                <a:srgbClr val="2C9ADC"/>
              </a:solidFill>
              <a:latin typeface="NeueHaasGroteskDisp W02 Bd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7" name="Obrázok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56792"/>
            <a:ext cx="5063127" cy="44765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67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Zástupný symbol čísla snímky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B1BF81-FCC8-493C-918E-10D6BF557161}" type="slidenum">
              <a:rPr lang="sk-SK" sz="1200" smtClean="0">
                <a:latin typeface="NeueHaasGroteskDisp W02" panose="020B0504020202020204" pitchFamily="34" charset="-18"/>
                <a:ea typeface="Calibri" pitchFamily="34" charset="0"/>
                <a:cs typeface="Calibri" pitchFamily="34" charset="0"/>
              </a:rPr>
              <a:pPr/>
              <a:t>7</a:t>
            </a:fld>
            <a:endParaRPr lang="sk-SK" sz="1200" dirty="0" smtClean="0">
              <a:latin typeface="NeueHaasGroteskDisp W02" panose="020B0504020202020204" pitchFamily="34" charset="-18"/>
              <a:ea typeface="Calibri" pitchFamily="34" charset="0"/>
              <a:cs typeface="Calibri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764630"/>
            <a:ext cx="8229600" cy="792162"/>
          </a:xfrm>
        </p:spPr>
        <p:txBody>
          <a:bodyPr/>
          <a:lstStyle/>
          <a:p>
            <a:pPr eaLnBrk="1" hangingPunct="1"/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Outputs: Countries </a:t>
            </a:r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have shown significant YoY </a:t>
            </a:r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improvement. </a:t>
            </a:r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Launch of slovensko.sk not captured yet.</a:t>
            </a:r>
            <a:endParaRPr lang="sk-SK" altLang="sk-SK" sz="2400" b="1" dirty="0">
              <a:solidFill>
                <a:srgbClr val="2C9ADC"/>
              </a:solidFill>
              <a:latin typeface="NeueHaasGroteskDisp W02 Bd" pitchFamily="34" charset="0"/>
              <a:ea typeface="Calibri" pitchFamily="34" charset="0"/>
              <a:cs typeface="Calibri" pitchFamily="34" charset="0"/>
            </a:endParaRPr>
          </a:p>
        </p:txBody>
      </p:sp>
      <p:graphicFrame>
        <p:nvGraphicFramePr>
          <p:cNvPr id="8" name="Graf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6043099"/>
              </p:ext>
            </p:extLst>
          </p:nvPr>
        </p:nvGraphicFramePr>
        <p:xfrm>
          <a:off x="1115616" y="1844824"/>
          <a:ext cx="6768752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46425" y="6448425"/>
            <a:ext cx="2895600" cy="339725"/>
          </a:xfrm>
        </p:spPr>
        <p:txBody>
          <a:bodyPr/>
          <a:lstStyle/>
          <a:p>
            <a:pPr>
              <a:defRPr/>
            </a:pPr>
            <a:r>
              <a:rPr lang="sk-SK" dirty="0" smtClean="0">
                <a:latin typeface="NeueHaasGroteskDisp W02" panose="020B0504020202020204" pitchFamily="34" charset="-18"/>
              </a:rPr>
              <a:t>www.finance.gov.sk/ifp</a:t>
            </a:r>
            <a:endParaRPr lang="sk-SK" dirty="0">
              <a:latin typeface="NeueHaasGroteskDisp W02" panose="020B0504020202020204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50609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0AA1DA-064C-4885-AB38-865FC0F739AA}" type="slidenum">
              <a:rPr lang="sk-SK" sz="1200" smtClean="0"/>
              <a:pPr>
                <a:defRPr/>
              </a:pPr>
              <a:t>8</a:t>
            </a:fld>
            <a:endParaRPr lang="sk-SK" sz="1200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36563" y="885825"/>
            <a:ext cx="8229600" cy="793750"/>
          </a:xfrm>
        </p:spPr>
        <p:txBody>
          <a:bodyPr/>
          <a:lstStyle/>
          <a:p>
            <a:pPr eaLnBrk="1" hangingPunct="1"/>
            <a:r>
              <a:rPr lang="en-US" altLang="sk-SK" sz="20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Inputs: </a:t>
            </a:r>
            <a:r>
              <a:rPr lang="en-US" altLang="sk-SK" sz="2000" b="1" dirty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Historically, IT </a:t>
            </a:r>
            <a:r>
              <a:rPr lang="en-US" altLang="sk-SK" sz="20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costs roughly </a:t>
            </a:r>
            <a:r>
              <a:rPr lang="sk-SK" altLang="sk-SK" sz="20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500 </a:t>
            </a:r>
            <a:r>
              <a:rPr lang="sk-SK" altLang="sk-SK" sz="2000" b="1" dirty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mil. eur </a:t>
            </a:r>
            <a:r>
              <a:rPr lang="en-US" altLang="sk-SK" sz="20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year, </a:t>
            </a:r>
            <a:r>
              <a:rPr lang="sk-SK" altLang="sk-SK" sz="20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OPEX </a:t>
            </a:r>
            <a:r>
              <a:rPr lang="en-US" altLang="sk-SK" sz="20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 contributes </a:t>
            </a:r>
            <a:r>
              <a:rPr lang="sk-SK" altLang="sk-SK" sz="20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40</a:t>
            </a:r>
            <a:r>
              <a:rPr lang="sk-SK" altLang="sk-SK" sz="2000" b="1" dirty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%,  CAPEX </a:t>
            </a:r>
            <a:r>
              <a:rPr lang="sk-SK" altLang="sk-SK" sz="20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60%</a:t>
            </a:r>
            <a:r>
              <a:rPr lang="en-US" altLang="sk-SK" sz="20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 of IT costs. </a:t>
            </a:r>
            <a:r>
              <a:rPr lang="en-US" altLang="sk-SK" sz="20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altLang="sk-SK" sz="20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HR </a:t>
            </a:r>
            <a:r>
              <a:rPr lang="en-US" altLang="sk-SK" sz="2000" b="1" dirty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costs unavailable</a:t>
            </a:r>
            <a:r>
              <a:rPr lang="en-US" altLang="sk-SK" sz="2400" b="1" dirty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.</a:t>
            </a:r>
            <a:endParaRPr lang="sk-SK" altLang="sk-SK" sz="2400" b="1" dirty="0">
              <a:solidFill>
                <a:srgbClr val="2C9ADC"/>
              </a:solidFill>
              <a:latin typeface="NeueHaasGroteskDisp W02 Bd" pitchFamily="34" charset="0"/>
              <a:ea typeface="Calibri" pitchFamily="34" charset="0"/>
              <a:cs typeface="Calibri" pitchFamily="34" charset="0"/>
            </a:endParaRPr>
          </a:p>
        </p:txBody>
      </p:sp>
      <p:graphicFrame>
        <p:nvGraphicFramePr>
          <p:cNvPr id="10" name="Graf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8299038"/>
              </p:ext>
            </p:extLst>
          </p:nvPr>
        </p:nvGraphicFramePr>
        <p:xfrm>
          <a:off x="860424" y="1844824"/>
          <a:ext cx="7311976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46425" y="6448425"/>
            <a:ext cx="2895600" cy="339725"/>
          </a:xfrm>
        </p:spPr>
        <p:txBody>
          <a:bodyPr/>
          <a:lstStyle/>
          <a:p>
            <a:pPr>
              <a:defRPr/>
            </a:pPr>
            <a:r>
              <a:rPr lang="sk-SK" dirty="0" smtClean="0">
                <a:latin typeface="NeueHaasGroteskDisp W02" panose="020B0504020202020204" pitchFamily="34" charset="-18"/>
              </a:rPr>
              <a:t>www.finance.gov.sk/ifp</a:t>
            </a:r>
            <a:endParaRPr lang="sk-SK" dirty="0">
              <a:latin typeface="NeueHaasGroteskDisp W02" panose="020B0504020202020204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78549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0AA1DA-064C-4885-AB38-865FC0F739AA}" type="slidenum">
              <a:rPr lang="sk-SK" sz="1200" smtClean="0"/>
              <a:pPr>
                <a:defRPr/>
              </a:pPr>
              <a:t>9</a:t>
            </a:fld>
            <a:endParaRPr lang="sk-SK" sz="1200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36563" y="885825"/>
            <a:ext cx="8229600" cy="793750"/>
          </a:xfrm>
        </p:spPr>
        <p:txBody>
          <a:bodyPr/>
          <a:lstStyle/>
          <a:p>
            <a:pPr eaLnBrk="1" hangingPunct="1"/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Inputs: with</a:t>
            </a:r>
            <a:r>
              <a:rPr lang="sk-SK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sk-SK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E</a:t>
            </a:r>
            <a:r>
              <a:rPr lang="en-US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U funds contributing roughly</a:t>
            </a:r>
            <a:r>
              <a:rPr lang="sk-SK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 40 </a:t>
            </a:r>
            <a:r>
              <a:rPr lang="sk-SK" altLang="sk-SK" sz="2400" b="1" dirty="0" smtClean="0">
                <a:solidFill>
                  <a:srgbClr val="2C9ADC"/>
                </a:solidFill>
                <a:latin typeface="NeueHaasGroteskDisp W02 Bd" pitchFamily="34" charset="0"/>
                <a:ea typeface="Calibri" pitchFamily="34" charset="0"/>
                <a:cs typeface="Calibri" pitchFamily="34" charset="0"/>
              </a:rPr>
              <a:t>percent</a:t>
            </a:r>
            <a:endParaRPr lang="sk-SK" altLang="sk-SK" sz="2400" b="1" dirty="0">
              <a:solidFill>
                <a:srgbClr val="2C9ADC"/>
              </a:solidFill>
              <a:latin typeface="NeueHaasGroteskDisp W02 Bd" pitchFamily="34" charset="0"/>
              <a:ea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676299"/>
              </p:ext>
            </p:extLst>
          </p:nvPr>
        </p:nvGraphicFramePr>
        <p:xfrm>
          <a:off x="436629" y="1844824"/>
          <a:ext cx="8229534" cy="4216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46425" y="6448425"/>
            <a:ext cx="2895600" cy="339725"/>
          </a:xfrm>
        </p:spPr>
        <p:txBody>
          <a:bodyPr/>
          <a:lstStyle/>
          <a:p>
            <a:pPr>
              <a:defRPr/>
            </a:pPr>
            <a:r>
              <a:rPr lang="sk-SK" dirty="0" smtClean="0">
                <a:latin typeface="NeueHaasGroteskDisp W02" panose="020B0504020202020204" pitchFamily="34" charset="-18"/>
              </a:rPr>
              <a:t>www.finance.gov.sk/ifp</a:t>
            </a:r>
            <a:endParaRPr lang="sk-SK" dirty="0">
              <a:latin typeface="NeueHaasGroteskDisp W02" panose="020B0504020202020204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14489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Prezentácia IFP_working papers">
  <a:themeElements>
    <a:clrScheme name="2_Prezentácia IFP_working paper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Prezentácia IFP_working papers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k-SK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k-SK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Prezentácia IFP_working paper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8915</TotalTime>
  <Words>1076</Words>
  <Application>Microsoft Office PowerPoint</Application>
  <PresentationFormat>Prezentácia na obrazovke (4:3)</PresentationFormat>
  <Paragraphs>381</Paragraphs>
  <Slides>17</Slides>
  <Notes>13</Notes>
  <HiddenSlides>4</HiddenSlides>
  <MMClips>0</MMClips>
  <ScaleCrop>false</ScaleCrop>
  <HeadingPairs>
    <vt:vector size="6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17</vt:i4>
      </vt:variant>
    </vt:vector>
  </HeadingPairs>
  <TitlesOfParts>
    <vt:vector size="25" baseType="lpstr">
      <vt:lpstr>Arial</vt:lpstr>
      <vt:lpstr>Book Antiqua</vt:lpstr>
      <vt:lpstr>Calibri</vt:lpstr>
      <vt:lpstr>NeueHaasGroteskDisp W02</vt:lpstr>
      <vt:lpstr>NeueHaasGroteskDisp W02 Bd</vt:lpstr>
      <vt:lpstr>NeueHaasGroteskText W02</vt:lpstr>
      <vt:lpstr>Wingdings</vt:lpstr>
      <vt:lpstr>2_Prezentácia IFP_working papers</vt:lpstr>
      <vt:lpstr>IT Spending Review – Expert Mission Kick Off</vt:lpstr>
      <vt:lpstr>Slovak Spending Review:  Primer </vt:lpstr>
      <vt:lpstr>IT Spending Review:  Value Creating Exercise</vt:lpstr>
      <vt:lpstr>What we learned very early</vt:lpstr>
      <vt:lpstr>Terms of Reference and General Approach</vt:lpstr>
      <vt:lpstr>Outputs:  Slovak Digital Services are lagging behind the EU as well as countries falling behind  (public facing)</vt:lpstr>
      <vt:lpstr>Outputs: Countries have shown significant YoY improvement. Launch of slovensko.sk not captured yet.</vt:lpstr>
      <vt:lpstr>Inputs: Historically, IT costs roughly 500 mil. eur year, OPEX  contributes 40%,  CAPEX 60% of IT costs.  HR costs unavailable.</vt:lpstr>
      <vt:lpstr>Inputs: with EU funds contributing roughly 40 percent</vt:lpstr>
      <vt:lpstr>Inputs: The EU funds share is larger in capital investment.</vt:lpstr>
      <vt:lpstr>Inputs: 80 % of spending is concentrated in four ministries </vt:lpstr>
      <vt:lpstr>Inputs: Operational expenditure of three institution forms 66% of total expenditures, expenditures per employee are in the range of 800% </vt:lpstr>
      <vt:lpstr>Next steps:  setting the shop, reviewing methodologies, making sure proper data gets collected</vt:lpstr>
      <vt:lpstr>Technical Appendix</vt:lpstr>
      <vt:lpstr>Inputs: With some agencies spending more than ministries.</vt:lpstr>
      <vt:lpstr>What are investment expenditures?</vt:lpstr>
      <vt:lpstr>What are operational expenditures?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Kurian Matej</dc:creator>
  <cp:lastModifiedBy>Kurian Matej</cp:lastModifiedBy>
  <cp:revision>700</cp:revision>
  <cp:lastPrinted>2016-06-02T06:44:54Z</cp:lastPrinted>
  <dcterms:created xsi:type="dcterms:W3CDTF">2005-03-21T14:42:10Z</dcterms:created>
  <dcterms:modified xsi:type="dcterms:W3CDTF">2016-06-02T06:49:18Z</dcterms:modified>
</cp:coreProperties>
</file>