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1.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2.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8.xml" ContentType="application/vnd.openxmlformats-officedocument.themeOverride+xml"/>
  <Override PartName="/ppt/drawings/drawing1.xml" ContentType="application/vnd.openxmlformats-officedocument.drawingml.chartshapes+xml"/>
  <Override PartName="/ppt/notesSlides/notesSlide3.xml" ContentType="application/vnd.openxmlformats-officedocument.presentationml.notesSlide+xml"/>
  <Override PartName="/ppt/charts/chart9.xml" ContentType="application/vnd.openxmlformats-officedocument.drawingml.chart+xml"/>
  <Override PartName="/ppt/theme/themeOverride9.xml" ContentType="application/vnd.openxmlformats-officedocument.themeOverride+xml"/>
  <Override PartName="/ppt/charts/chart10.xml" ContentType="application/vnd.openxmlformats-officedocument.drawingml.chart+xml"/>
  <Override PartName="/ppt/theme/themeOverride10.xml" ContentType="application/vnd.openxmlformats-officedocument.themeOverride+xml"/>
  <Override PartName="/ppt/notesSlides/notesSlide4.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charts/chart12.xml" ContentType="application/vnd.openxmlformats-officedocument.drawingml.chart+xml"/>
  <Override PartName="/ppt/theme/themeOverride12.xml" ContentType="application/vnd.openxmlformats-officedocument.themeOverride+xml"/>
  <Override PartName="/ppt/charts/chart13.xml" ContentType="application/vnd.openxmlformats-officedocument.drawingml.chart+xml"/>
  <Override PartName="/ppt/theme/themeOverride13.xml" ContentType="application/vnd.openxmlformats-officedocument.themeOverride+xml"/>
  <Override PartName="/ppt/charts/chart14.xml" ContentType="application/vnd.openxmlformats-officedocument.drawingml.chart+xml"/>
  <Override PartName="/ppt/theme/themeOverride14.xml" ContentType="application/vnd.openxmlformats-officedocument.themeOverride+xml"/>
  <Override PartName="/ppt/charts/chart15.xml" ContentType="application/vnd.openxmlformats-officedocument.drawingml.chart+xml"/>
  <Override PartName="/ppt/theme/themeOverride15.xml" ContentType="application/vnd.openxmlformats-officedocument.themeOverride+xml"/>
  <Override PartName="/ppt/charts/chart16.xml" ContentType="application/vnd.openxmlformats-officedocument.drawingml.chart+xml"/>
  <Override PartName="/ppt/theme/themeOverride16.xml" ContentType="application/vnd.openxmlformats-officedocument.themeOverride+xml"/>
  <Override PartName="/ppt/drawings/drawing2.xml" ContentType="application/vnd.openxmlformats-officedocument.drawingml.chartshapes+xml"/>
  <Override PartName="/ppt/charts/chart17.xml" ContentType="application/vnd.openxmlformats-officedocument.drawingml.chart+xml"/>
  <Override PartName="/ppt/theme/themeOverride17.xml" ContentType="application/vnd.openxmlformats-officedocument.themeOverride+xml"/>
  <Override PartName="/ppt/drawings/drawing3.xml" ContentType="application/vnd.openxmlformats-officedocument.drawingml.chartshapes+xml"/>
  <Override PartName="/ppt/charts/chart18.xml" ContentType="application/vnd.openxmlformats-officedocument.drawingml.chart+xml"/>
  <Override PartName="/ppt/theme/themeOverride18.xml" ContentType="application/vnd.openxmlformats-officedocument.themeOverride+xml"/>
  <Override PartName="/ppt/charts/chart19.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9.xml" ContentType="application/vnd.openxmlformats-officedocument.themeOverride+xml"/>
  <Override PartName="/ppt/drawings/drawing4.xml" ContentType="application/vnd.openxmlformats-officedocument.drawingml.chartshapes+xml"/>
  <Override PartName="/ppt/charts/chart20.xml" ContentType="application/vnd.openxmlformats-officedocument.drawingml.chart+xml"/>
  <Override PartName="/ppt/drawings/drawing5.xml" ContentType="application/vnd.openxmlformats-officedocument.drawingml.chartshapes+xml"/>
  <Override PartName="/ppt/charts/chart21.xml" ContentType="application/vnd.openxmlformats-officedocument.drawingml.chart+xml"/>
  <Override PartName="/ppt/theme/themeOverride20.xml" ContentType="application/vnd.openxmlformats-officedocument.themeOverride+xml"/>
  <Override PartName="/ppt/charts/chart22.xml" ContentType="application/vnd.openxmlformats-officedocument.drawingml.chart+xml"/>
  <Override PartName="/ppt/theme/themeOverride21.xml" ContentType="application/vnd.openxmlformats-officedocument.themeOverride+xml"/>
  <Override PartName="/ppt/notesSlides/notesSlide5.xml" ContentType="application/vnd.openxmlformats-officedocument.presentationml.notesSlide+xml"/>
  <Override PartName="/ppt/charts/chart23.xml" ContentType="application/vnd.openxmlformats-officedocument.drawingml.chart+xml"/>
  <Override PartName="/ppt/theme/themeOverride22.xml" ContentType="application/vnd.openxmlformats-officedocument.themeOverride+xml"/>
  <Override PartName="/ppt/charts/chart24.xml" ContentType="application/vnd.openxmlformats-officedocument.drawingml.chart+xml"/>
  <Override PartName="/ppt/theme/themeOverride23.xml" ContentType="application/vnd.openxmlformats-officedocument.themeOverride+xml"/>
  <Override PartName="/ppt/notesSlides/notesSlide6.xml" ContentType="application/vnd.openxmlformats-officedocument.presentationml.notesSlide+xml"/>
  <Override PartName="/ppt/charts/chart25.xml" ContentType="application/vnd.openxmlformats-officedocument.drawingml.chart+xml"/>
  <Override PartName="/ppt/theme/themeOverride24.xml" ContentType="application/vnd.openxmlformats-officedocument.themeOverride+xml"/>
  <Override PartName="/ppt/notesSlides/notesSlide7.xml" ContentType="application/vnd.openxmlformats-officedocument.presentationml.notesSlide+xml"/>
  <Override PartName="/ppt/charts/chart26.xml" ContentType="application/vnd.openxmlformats-officedocument.drawingml.chart+xml"/>
  <Override PartName="/ppt/theme/themeOverride25.xml" ContentType="application/vnd.openxmlformats-officedocument.themeOverride+xml"/>
  <Override PartName="/ppt/charts/chart27.xml" ContentType="application/vnd.openxmlformats-officedocument.drawingml.chart+xml"/>
  <Override PartName="/ppt/theme/themeOverride26.xml" ContentType="application/vnd.openxmlformats-officedocument.themeOverride+xml"/>
  <Override PartName="/ppt/notesSlides/notesSlide8.xml" ContentType="application/vnd.openxmlformats-officedocument.presentationml.notesSlide+xml"/>
  <Override PartName="/ppt/charts/chart28.xml" ContentType="application/vnd.openxmlformats-officedocument.drawingml.chart+xml"/>
  <Override PartName="/ppt/theme/themeOverride27.xml" ContentType="application/vnd.openxmlformats-officedocument.themeOverride+xml"/>
  <Override PartName="/ppt/charts/chart29.xml" ContentType="application/vnd.openxmlformats-officedocument.drawingml.chart+xml"/>
  <Override PartName="/ppt/theme/themeOverride28.xml" ContentType="application/vnd.openxmlformats-officedocument.themeOverride+xml"/>
  <Override PartName="/ppt/charts/chart30.xml" ContentType="application/vnd.openxmlformats-officedocument.drawingml.chart+xml"/>
  <Override PartName="/ppt/theme/themeOverride29.xml" ContentType="application/vnd.openxmlformats-officedocument.themeOverride+xml"/>
  <Override PartName="/ppt/notesSlides/notesSlide9.xml" ContentType="application/vnd.openxmlformats-officedocument.presentationml.notesSlide+xml"/>
  <Override PartName="/ppt/charts/chart31.xml" ContentType="application/vnd.openxmlformats-officedocument.drawingml.chart+xml"/>
  <Override PartName="/ppt/theme/themeOverride30.xml" ContentType="application/vnd.openxmlformats-officedocument.themeOverride+xml"/>
  <Override PartName="/ppt/charts/chart32.xml" ContentType="application/vnd.openxmlformats-officedocument.drawingml.chart+xml"/>
  <Override PartName="/ppt/theme/themeOverride3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handoutMasterIdLst>
    <p:handoutMasterId r:id="rId41"/>
  </p:handoutMasterIdLst>
  <p:sldIdLst>
    <p:sldId id="257" r:id="rId2"/>
    <p:sldId id="303" r:id="rId3"/>
    <p:sldId id="305" r:id="rId4"/>
    <p:sldId id="266" r:id="rId5"/>
    <p:sldId id="316" r:id="rId6"/>
    <p:sldId id="317" r:id="rId7"/>
    <p:sldId id="318" r:id="rId8"/>
    <p:sldId id="268" r:id="rId9"/>
    <p:sldId id="269" r:id="rId10"/>
    <p:sldId id="297" r:id="rId11"/>
    <p:sldId id="289" r:id="rId12"/>
    <p:sldId id="307" r:id="rId13"/>
    <p:sldId id="283" r:id="rId14"/>
    <p:sldId id="309" r:id="rId15"/>
    <p:sldId id="315" r:id="rId16"/>
    <p:sldId id="272" r:id="rId17"/>
    <p:sldId id="314" r:id="rId18"/>
    <p:sldId id="271" r:id="rId19"/>
    <p:sldId id="308" r:id="rId20"/>
    <p:sldId id="319" r:id="rId21"/>
    <p:sldId id="320" r:id="rId22"/>
    <p:sldId id="321" r:id="rId23"/>
    <p:sldId id="322" r:id="rId24"/>
    <p:sldId id="278" r:id="rId25"/>
    <p:sldId id="279" r:id="rId26"/>
    <p:sldId id="276" r:id="rId27"/>
    <p:sldId id="277" r:id="rId28"/>
    <p:sldId id="280" r:id="rId29"/>
    <p:sldId id="282" r:id="rId30"/>
    <p:sldId id="323" r:id="rId31"/>
    <p:sldId id="286" r:id="rId32"/>
    <p:sldId id="288" r:id="rId33"/>
    <p:sldId id="290" r:id="rId34"/>
    <p:sldId id="302" r:id="rId35"/>
    <p:sldId id="310" r:id="rId36"/>
    <p:sldId id="311" r:id="rId37"/>
    <p:sldId id="312" r:id="rId38"/>
    <p:sldId id="313" r:id="rId39"/>
  </p:sldIdLst>
  <p:sldSz cx="12192000" cy="6858000"/>
  <p:notesSz cx="6797675" cy="9926638"/>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9A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1" d="100"/>
          <a:sy n="91" d="100"/>
        </p:scale>
        <p:origin x="10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H_rok_programu_Microsoft_Excel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H_rok_programu_Microsoft_Excel9.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H_rok_programu_Microsoft_Excel10.xlsx"/><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2" Type="http://schemas.openxmlformats.org/officeDocument/2006/relationships/oleObject" Target="file:///\\mf.mfsr.sk\DfsRoot\ADRESARE\IFP_NEW\4_STRUKTURAL\4_4_Agenda\18_Spending%20reviews\Zdravotnictvo\medzinarodne%20porovnanie\Medzinarodne%20porovnanie_Final_0.xlsx" TargetMode="External"/><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2" Type="http://schemas.openxmlformats.org/officeDocument/2006/relationships/package" Target="../embeddings/H_rok_programu_Microsoft_Excel11.xlsx"/><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2" Type="http://schemas.openxmlformats.org/officeDocument/2006/relationships/package" Target="../embeddings/H_rok_programu_Microsoft_Excel12.xlsx"/><Relationship Id="rId1" Type="http://schemas.openxmlformats.org/officeDocument/2006/relationships/themeOverride" Target="../theme/themeOverride14.xml"/></Relationships>
</file>

<file path=ppt/charts/_rels/chart15.xml.rels><?xml version="1.0" encoding="UTF-8" standalone="yes"?>
<Relationships xmlns="http://schemas.openxmlformats.org/package/2006/relationships"><Relationship Id="rId2" Type="http://schemas.openxmlformats.org/officeDocument/2006/relationships/package" Target="../embeddings/H_rok_programu_Microsoft_Excel13.xlsx"/><Relationship Id="rId1" Type="http://schemas.openxmlformats.org/officeDocument/2006/relationships/themeOverride" Target="../theme/themeOverride15.xml"/></Relationships>
</file>

<file path=ppt/charts/_rels/chart16.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mf.mfsr.sk\DfsRoot\ADRESARE\IFP_NEW\4_STRUKTURAL\4_4_Agenda\18_Spending%20reviews\Zdravotnictvo\medzinarodne%20porovnanie\Medzinarodne%20porovnanie_Final_0.xlsx" TargetMode="External"/><Relationship Id="rId1" Type="http://schemas.openxmlformats.org/officeDocument/2006/relationships/themeOverride" Target="../theme/themeOverride16.xml"/></Relationships>
</file>

<file path=ppt/charts/_rels/chart17.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mf.mfsr.sk\DfsRoot\ADRESARE\IFP_NEW\4_STRUKTURAL\4_4_Agenda\18_Spending%20reviews\Zdravotnictvo\medzinarodne%20porovnanie\Medzinarodne%20porovnanie_Final_0.xlsx" TargetMode="External"/><Relationship Id="rId1" Type="http://schemas.openxmlformats.org/officeDocument/2006/relationships/themeOverride" Target="../theme/themeOverride17.xml"/></Relationships>
</file>

<file path=ppt/charts/_rels/chart18.xml.rels><?xml version="1.0" encoding="UTF-8" standalone="yes"?>
<Relationships xmlns="http://schemas.openxmlformats.org/package/2006/relationships"><Relationship Id="rId2" Type="http://schemas.openxmlformats.org/officeDocument/2006/relationships/package" Target="../embeddings/H_rok_programu_Microsoft_Excel14.xlsx"/><Relationship Id="rId1" Type="http://schemas.openxmlformats.org/officeDocument/2006/relationships/themeOverride" Target="../theme/themeOverride18.xm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4.xml"/><Relationship Id="rId4" Type="http://schemas.openxmlformats.org/officeDocument/2006/relationships/oleObject" Target="file:///\\mf.mfsr.sk\DfsRoot\ADRESARE\IFP_NEW\4_STRUKTURAL\4_4_Agenda\18_Spending%20reviews\Zdravotnictvo\medzinarodne%20porovnanie\Medzinarodne%20porovnanie_Final_0.xlsx" TargetMode="External"/></Relationships>
</file>

<file path=ppt/charts/_rels/chart2.xml.rels><?xml version="1.0" encoding="UTF-8" standalone="yes"?>
<Relationships xmlns="http://schemas.openxmlformats.org/package/2006/relationships"><Relationship Id="rId2" Type="http://schemas.openxmlformats.org/officeDocument/2006/relationships/package" Target="../embeddings/H_rok_programu_Microsoft_Excel2.xlsx"/><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mf.mfsr.sk\DfsRoot\ADRESARE\IFP_NEW\4_STRUKTURAL\4_4_Agenda\18_Spending%20reviews\Zdravotnictvo\medzinarodne%20porovnanie\Medzinarodne%20porovnanie_Final_0.xlsx" TargetMode="External"/></Relationships>
</file>

<file path=ppt/charts/_rels/chart21.xml.rels><?xml version="1.0" encoding="UTF-8" standalone="yes"?>
<Relationships xmlns="http://schemas.openxmlformats.org/package/2006/relationships"><Relationship Id="rId2" Type="http://schemas.openxmlformats.org/officeDocument/2006/relationships/package" Target="../embeddings/H_rok_programu_Microsoft_Excel15.xlsx"/><Relationship Id="rId1" Type="http://schemas.openxmlformats.org/officeDocument/2006/relationships/themeOverride" Target="../theme/themeOverride20.xml"/></Relationships>
</file>

<file path=ppt/charts/_rels/chart22.xml.rels><?xml version="1.0" encoding="UTF-8" standalone="yes"?>
<Relationships xmlns="http://schemas.openxmlformats.org/package/2006/relationships"><Relationship Id="rId2" Type="http://schemas.openxmlformats.org/officeDocument/2006/relationships/package" Target="../embeddings/H_rok_programu_Microsoft_Excel16.xlsx"/><Relationship Id="rId1" Type="http://schemas.openxmlformats.org/officeDocument/2006/relationships/themeOverride" Target="../theme/themeOverride21.xml"/></Relationships>
</file>

<file path=ppt/charts/_rels/chart23.xml.rels><?xml version="1.0" encoding="UTF-8" standalone="yes"?>
<Relationships xmlns="http://schemas.openxmlformats.org/package/2006/relationships"><Relationship Id="rId2" Type="http://schemas.openxmlformats.org/officeDocument/2006/relationships/package" Target="../embeddings/H_rok_programu_Microsoft_Excel17.xlsx"/><Relationship Id="rId1" Type="http://schemas.openxmlformats.org/officeDocument/2006/relationships/themeOverride" Target="../theme/themeOverride22.xml"/></Relationships>
</file>

<file path=ppt/charts/_rels/chart24.xml.rels><?xml version="1.0" encoding="UTF-8" standalone="yes"?>
<Relationships xmlns="http://schemas.openxmlformats.org/package/2006/relationships"><Relationship Id="rId2" Type="http://schemas.openxmlformats.org/officeDocument/2006/relationships/package" Target="../embeddings/H_rok_programu_Microsoft_Excel18.xlsx"/><Relationship Id="rId1" Type="http://schemas.openxmlformats.org/officeDocument/2006/relationships/themeOverride" Target="../theme/themeOverride23.xml"/></Relationships>
</file>

<file path=ppt/charts/_rels/chart25.xml.rels><?xml version="1.0" encoding="UTF-8" standalone="yes"?>
<Relationships xmlns="http://schemas.openxmlformats.org/package/2006/relationships"><Relationship Id="rId2" Type="http://schemas.openxmlformats.org/officeDocument/2006/relationships/package" Target="../embeddings/H_rok_programu_Microsoft_Excel19.xlsx"/><Relationship Id="rId1" Type="http://schemas.openxmlformats.org/officeDocument/2006/relationships/themeOverride" Target="../theme/themeOverride24.xml"/></Relationships>
</file>

<file path=ppt/charts/_rels/chart26.xml.rels><?xml version="1.0" encoding="UTF-8" standalone="yes"?>
<Relationships xmlns="http://schemas.openxmlformats.org/package/2006/relationships"><Relationship Id="rId2" Type="http://schemas.openxmlformats.org/officeDocument/2006/relationships/package" Target="../embeddings/H_rok_programu_Microsoft_Excel20.xlsx"/><Relationship Id="rId1" Type="http://schemas.openxmlformats.org/officeDocument/2006/relationships/themeOverride" Target="../theme/themeOverride25.xml"/></Relationships>
</file>

<file path=ppt/charts/_rels/chart27.xml.rels><?xml version="1.0" encoding="UTF-8" standalone="yes"?>
<Relationships xmlns="http://schemas.openxmlformats.org/package/2006/relationships"><Relationship Id="rId2" Type="http://schemas.openxmlformats.org/officeDocument/2006/relationships/package" Target="../embeddings/H_rok_programu_Microsoft_Excel21.xlsx"/><Relationship Id="rId1" Type="http://schemas.openxmlformats.org/officeDocument/2006/relationships/themeOverride" Target="../theme/themeOverride26.xml"/></Relationships>
</file>

<file path=ppt/charts/_rels/chart28.xml.rels><?xml version="1.0" encoding="UTF-8" standalone="yes"?>
<Relationships xmlns="http://schemas.openxmlformats.org/package/2006/relationships"><Relationship Id="rId2" Type="http://schemas.openxmlformats.org/officeDocument/2006/relationships/package" Target="../embeddings/H_rok_programu_Microsoft_Excel22.xlsx"/><Relationship Id="rId1" Type="http://schemas.openxmlformats.org/officeDocument/2006/relationships/themeOverride" Target="../theme/themeOverride27.xml"/></Relationships>
</file>

<file path=ppt/charts/_rels/chart29.xml.rels><?xml version="1.0" encoding="UTF-8" standalone="yes"?>
<Relationships xmlns="http://schemas.openxmlformats.org/package/2006/relationships"><Relationship Id="rId2" Type="http://schemas.openxmlformats.org/officeDocument/2006/relationships/package" Target="../embeddings/H_rok_programu_Microsoft_Excel23.xlsx"/><Relationship Id="rId1" Type="http://schemas.openxmlformats.org/officeDocument/2006/relationships/themeOverride" Target="../theme/themeOverride28.xml"/></Relationships>
</file>

<file path=ppt/charts/_rels/chart3.xml.rels><?xml version="1.0" encoding="UTF-8" standalone="yes"?>
<Relationships xmlns="http://schemas.openxmlformats.org/package/2006/relationships"><Relationship Id="rId2" Type="http://schemas.openxmlformats.org/officeDocument/2006/relationships/package" Target="../embeddings/H_rok_programu_Microsoft_Excel3.xlsx"/><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2" Type="http://schemas.openxmlformats.org/officeDocument/2006/relationships/package" Target="../embeddings/H_rok_programu_Microsoft_Excel24.xlsx"/><Relationship Id="rId1" Type="http://schemas.openxmlformats.org/officeDocument/2006/relationships/themeOverride" Target="../theme/themeOverride29.xml"/></Relationships>
</file>

<file path=ppt/charts/_rels/chart31.xml.rels><?xml version="1.0" encoding="UTF-8" standalone="yes"?>
<Relationships xmlns="http://schemas.openxmlformats.org/package/2006/relationships"><Relationship Id="rId2" Type="http://schemas.openxmlformats.org/officeDocument/2006/relationships/package" Target="../embeddings/H_rok_programu_Microsoft_Excel25.xlsx"/><Relationship Id="rId1" Type="http://schemas.openxmlformats.org/officeDocument/2006/relationships/themeOverride" Target="../theme/themeOverride30.xml"/></Relationships>
</file>

<file path=ppt/charts/_rels/chart32.xml.rels><?xml version="1.0" encoding="UTF-8" standalone="yes"?>
<Relationships xmlns="http://schemas.openxmlformats.org/package/2006/relationships"><Relationship Id="rId2" Type="http://schemas.openxmlformats.org/officeDocument/2006/relationships/package" Target="../embeddings/H_rok_programu_Microsoft_Excel26.xlsx"/><Relationship Id="rId1" Type="http://schemas.openxmlformats.org/officeDocument/2006/relationships/themeOverride" Target="../theme/themeOverride31.xml"/></Relationships>
</file>

<file path=ppt/charts/_rels/chart4.xml.rels><?xml version="1.0" encoding="UTF-8" standalone="yes"?>
<Relationships xmlns="http://schemas.openxmlformats.org/package/2006/relationships"><Relationship Id="rId2" Type="http://schemas.openxmlformats.org/officeDocument/2006/relationships/package" Target="../embeddings/H_rok_programu_Microsoft_Excel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H_rok_programu_Microsoft_Excel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H_rok_programu_Microsoft_Excel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H_rok_programu_Microsoft_Excel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file:///\\mf.mfsr.sk\DfsRoot\ADRESARE\IFP_NEW\4_STRUKTURAL\4_4_Agenda\18_Spending%20reviews\Zdravotnictvo\medzinarodne%20porovnanie\Medzinarodne%20porovnanie_Final_0.xlsx" TargetMode="External"/></Relationships>
</file>

<file path=ppt/charts/_rels/chart9.xml.rels><?xml version="1.0" encoding="UTF-8" standalone="yes"?>
<Relationships xmlns="http://schemas.openxmlformats.org/package/2006/relationships"><Relationship Id="rId2" Type="http://schemas.openxmlformats.org/officeDocument/2006/relationships/package" Target="../embeddings/H_rok_programu_Microsoft_Excel8.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8.4437714516454654E-2"/>
          <c:w val="0.91819511922711794"/>
          <c:h val="0.79441382327209098"/>
        </c:manualLayout>
      </c:layout>
      <c:lineChart>
        <c:grouping val="standard"/>
        <c:varyColors val="0"/>
        <c:ser>
          <c:idx val="3"/>
          <c:order val="0"/>
          <c:tx>
            <c:strRef>
              <c:f>'1_Finančné prostriedky'!$A$5</c:f>
              <c:strCache>
                <c:ptCount val="1"/>
                <c:pt idx="0">
                  <c:v>SK</c:v>
                </c:pt>
              </c:strCache>
            </c:strRef>
          </c:tx>
          <c:spPr>
            <a:ln w="19050">
              <a:solidFill>
                <a:srgbClr val="2C9ADC"/>
              </a:solidFill>
              <a:prstDash val="solid"/>
            </a:ln>
          </c:spPr>
          <c:marker>
            <c:symbol val="none"/>
          </c:marker>
          <c:cat>
            <c:numRef>
              <c:f>'1_Finančné prostriedky'!$E$4:$R$4</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prostriedky'!$E$5:$R$5</c:f>
              <c:numCache>
                <c:formatCode>_-* #,##0.0\ _€_-;\-* #,##0.0\ _€_-;_-* "-"??\ _€_-;_-@_-</c:formatCode>
                <c:ptCount val="14"/>
                <c:pt idx="0">
                  <c:v>5.4</c:v>
                </c:pt>
                <c:pt idx="1">
                  <c:v>5.4</c:v>
                </c:pt>
                <c:pt idx="2">
                  <c:v>5.5</c:v>
                </c:pt>
                <c:pt idx="3">
                  <c:v>5.7</c:v>
                </c:pt>
                <c:pt idx="4">
                  <c:v>7.1</c:v>
                </c:pt>
                <c:pt idx="5">
                  <c:v>6.9</c:v>
                </c:pt>
                <c:pt idx="6">
                  <c:v>7.2</c:v>
                </c:pt>
                <c:pt idx="7">
                  <c:v>7.6</c:v>
                </c:pt>
                <c:pt idx="8">
                  <c:v>7.9</c:v>
                </c:pt>
                <c:pt idx="9">
                  <c:v>9</c:v>
                </c:pt>
                <c:pt idx="10">
                  <c:v>8.3000000000000007</c:v>
                </c:pt>
                <c:pt idx="11">
                  <c:v>7.8</c:v>
                </c:pt>
                <c:pt idx="12">
                  <c:v>8</c:v>
                </c:pt>
                <c:pt idx="13">
                  <c:v>7.8</c:v>
                </c:pt>
              </c:numCache>
            </c:numRef>
          </c:val>
          <c:smooth val="0"/>
        </c:ser>
        <c:ser>
          <c:idx val="5"/>
          <c:order val="1"/>
          <c:tx>
            <c:strRef>
              <c:f>'1_Finančné prostriedky'!$A$6</c:f>
              <c:strCache>
                <c:ptCount val="1"/>
                <c:pt idx="0">
                  <c:v>V3</c:v>
                </c:pt>
              </c:strCache>
            </c:strRef>
          </c:tx>
          <c:spPr>
            <a:ln w="19050">
              <a:solidFill>
                <a:sysClr val="windowText" lastClr="000000"/>
              </a:solidFill>
              <a:prstDash val="solid"/>
            </a:ln>
          </c:spPr>
          <c:marker>
            <c:symbol val="none"/>
          </c:marker>
          <c:cat>
            <c:numRef>
              <c:f>'1_Finančné prostriedky'!$E$4:$R$4</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prostriedky'!$E$6:$R$6</c:f>
              <c:numCache>
                <c:formatCode>_-* #,##0.0\ _€_-;\-* #,##0.0\ _€_-;_-* "-"??\ _€_-;_-@_-</c:formatCode>
                <c:ptCount val="14"/>
                <c:pt idx="0">
                  <c:v>6.2</c:v>
                </c:pt>
                <c:pt idx="1">
                  <c:v>6.3666666666666671</c:v>
                </c:pt>
                <c:pt idx="2">
                  <c:v>6.7666666666666666</c:v>
                </c:pt>
                <c:pt idx="3">
                  <c:v>7.1333333333333329</c:v>
                </c:pt>
                <c:pt idx="4">
                  <c:v>6.9666666666666659</c:v>
                </c:pt>
                <c:pt idx="5">
                  <c:v>7.0333333333333341</c:v>
                </c:pt>
                <c:pt idx="6">
                  <c:v>6.8999999999999995</c:v>
                </c:pt>
                <c:pt idx="7">
                  <c:v>6.666666666666667</c:v>
                </c:pt>
                <c:pt idx="8">
                  <c:v>6.9333333333333336</c:v>
                </c:pt>
                <c:pt idx="9">
                  <c:v>7.3999999999999995</c:v>
                </c:pt>
                <c:pt idx="10">
                  <c:v>7.3</c:v>
                </c:pt>
                <c:pt idx="11">
                  <c:v>7.2666666666666666</c:v>
                </c:pt>
                <c:pt idx="12">
                  <c:v>6.95</c:v>
                </c:pt>
                <c:pt idx="13">
                  <c:v>7.2</c:v>
                </c:pt>
              </c:numCache>
            </c:numRef>
          </c:val>
          <c:smooth val="0"/>
        </c:ser>
        <c:ser>
          <c:idx val="0"/>
          <c:order val="2"/>
          <c:tx>
            <c:strRef>
              <c:f>'1_Finančné prostriedky'!$A$7</c:f>
              <c:strCache>
                <c:ptCount val="1"/>
                <c:pt idx="0">
                  <c:v>EU 23**</c:v>
                </c:pt>
              </c:strCache>
            </c:strRef>
          </c:tx>
          <c:spPr>
            <a:ln w="19050">
              <a:solidFill>
                <a:srgbClr val="0070C0"/>
              </a:solidFill>
              <a:prstDash val="dash"/>
            </a:ln>
          </c:spPr>
          <c:marker>
            <c:symbol val="none"/>
          </c:marker>
          <c:dPt>
            <c:idx val="2"/>
            <c:bubble3D val="0"/>
          </c:dPt>
          <c:cat>
            <c:numRef>
              <c:f>'1_Finančné prostriedky'!$E$4:$R$4</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prostriedky'!$E$7:$R$7</c:f>
              <c:numCache>
                <c:formatCode>_-* #,##0.0\ _€_-;\-* #,##0.0\ _€_-;_-* "-"??\ _€_-;_-@_-</c:formatCode>
                <c:ptCount val="14"/>
                <c:pt idx="0">
                  <c:v>7.4421052631578934</c:v>
                </c:pt>
                <c:pt idx="1">
                  <c:v>7.6111111111111098</c:v>
                </c:pt>
                <c:pt idx="2">
                  <c:v>7.9000000000000012</c:v>
                </c:pt>
                <c:pt idx="3">
                  <c:v>8.0052631578947384</c:v>
                </c:pt>
                <c:pt idx="4">
                  <c:v>8.0249999999999986</c:v>
                </c:pt>
                <c:pt idx="5">
                  <c:v>8.026315789473685</c:v>
                </c:pt>
                <c:pt idx="6">
                  <c:v>8.026315789473685</c:v>
                </c:pt>
                <c:pt idx="7">
                  <c:v>7.9631578947368409</c:v>
                </c:pt>
                <c:pt idx="8">
                  <c:v>8.3052631578947373</c:v>
                </c:pt>
                <c:pt idx="9">
                  <c:v>9.0210526315789448</c:v>
                </c:pt>
                <c:pt idx="10">
                  <c:v>8.7368421052631557</c:v>
                </c:pt>
                <c:pt idx="11">
                  <c:v>8.6950000000000003</c:v>
                </c:pt>
                <c:pt idx="12">
                  <c:v>8.7166666666666686</c:v>
                </c:pt>
                <c:pt idx="13">
                  <c:v>9.2357142857142858</c:v>
                </c:pt>
              </c:numCache>
            </c:numRef>
          </c:val>
          <c:smooth val="0"/>
        </c:ser>
        <c:ser>
          <c:idx val="1"/>
          <c:order val="3"/>
          <c:tx>
            <c:strRef>
              <c:f>'1_Finančné prostriedky'!$A$8</c:f>
              <c:strCache>
                <c:ptCount val="1"/>
                <c:pt idx="0">
                  <c:v>EU 15 ***</c:v>
                </c:pt>
              </c:strCache>
            </c:strRef>
          </c:tx>
          <c:spPr>
            <a:ln w="19050">
              <a:solidFill>
                <a:srgbClr val="D3BEDE"/>
              </a:solidFill>
            </a:ln>
          </c:spPr>
          <c:marker>
            <c:symbol val="none"/>
          </c:marker>
          <c:cat>
            <c:numRef>
              <c:f>'1_Finančné prostriedky'!$E$4:$R$4</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prostriedky'!$E$8:$R$8</c:f>
              <c:numCache>
                <c:formatCode>_-* #,##0.0\ _€_-;\-* #,##0.0\ _€_-;_-* "-"??\ _€_-;_-@_-</c:formatCode>
                <c:ptCount val="14"/>
                <c:pt idx="0">
                  <c:v>8</c:v>
                </c:pt>
                <c:pt idx="1">
                  <c:v>8.2666666666666657</c:v>
                </c:pt>
                <c:pt idx="2">
                  <c:v>8.5833333333333339</c:v>
                </c:pt>
                <c:pt idx="3">
                  <c:v>8.8083333333333336</c:v>
                </c:pt>
                <c:pt idx="4">
                  <c:v>8.9333333333333353</c:v>
                </c:pt>
                <c:pt idx="5">
                  <c:v>9.045454545454545</c:v>
                </c:pt>
                <c:pt idx="6">
                  <c:v>8.9818181818181824</c:v>
                </c:pt>
                <c:pt idx="7">
                  <c:v>8.9090909090909083</c:v>
                </c:pt>
                <c:pt idx="8">
                  <c:v>9.2727272727272734</c:v>
                </c:pt>
                <c:pt idx="9">
                  <c:v>9.9909090909090921</c:v>
                </c:pt>
                <c:pt idx="10">
                  <c:v>9.7363636363636363</c:v>
                </c:pt>
                <c:pt idx="11">
                  <c:v>9.7249999999999996</c:v>
                </c:pt>
                <c:pt idx="12">
                  <c:v>9.7272727272727284</c:v>
                </c:pt>
                <c:pt idx="13">
                  <c:v>10.255555555555555</c:v>
                </c:pt>
              </c:numCache>
            </c:numRef>
          </c:val>
          <c:smooth val="0"/>
        </c:ser>
        <c:ser>
          <c:idx val="2"/>
          <c:order val="4"/>
          <c:tx>
            <c:strRef>
              <c:f>'1_Finančné prostriedky'!$A$9</c:f>
              <c:strCache>
                <c:ptCount val="1"/>
                <c:pt idx="0">
                  <c:v>OECD</c:v>
                </c:pt>
              </c:strCache>
            </c:strRef>
          </c:tx>
          <c:spPr>
            <a:ln w="19050">
              <a:solidFill>
                <a:sysClr val="window" lastClr="FFFFFF">
                  <a:lumMod val="75000"/>
                </a:sysClr>
              </a:solidFill>
            </a:ln>
          </c:spPr>
          <c:marker>
            <c:symbol val="none"/>
          </c:marker>
          <c:cat>
            <c:numRef>
              <c:f>'1_Finančné prostriedky'!$E$4:$R$4</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prostriedky'!$E$9:$R$9</c:f>
              <c:numCache>
                <c:formatCode>_-* #,##0.0\ _€_-;\-* #,##0.0\ _€_-;_-* "-"??\ _€_-;_-@_-</c:formatCode>
                <c:ptCount val="14"/>
                <c:pt idx="0">
                  <c:v>7.4645161290322575</c:v>
                </c:pt>
                <c:pt idx="1">
                  <c:v>7.6866666666666665</c:v>
                </c:pt>
                <c:pt idx="2">
                  <c:v>7.9733333333333336</c:v>
                </c:pt>
                <c:pt idx="3">
                  <c:v>8.210344827586205</c:v>
                </c:pt>
                <c:pt idx="4">
                  <c:v>8.2620689655172406</c:v>
                </c:pt>
                <c:pt idx="5">
                  <c:v>8.257142857142858</c:v>
                </c:pt>
                <c:pt idx="6">
                  <c:v>8.2481481481481485</c:v>
                </c:pt>
                <c:pt idx="7">
                  <c:v>8.2296296296296294</c:v>
                </c:pt>
                <c:pt idx="8">
                  <c:v>8.5827586206896562</c:v>
                </c:pt>
                <c:pt idx="9">
                  <c:v>9.2448275862068954</c:v>
                </c:pt>
                <c:pt idx="10">
                  <c:v>9.0275862068965527</c:v>
                </c:pt>
                <c:pt idx="11">
                  <c:v>8.9866666666666681</c:v>
                </c:pt>
                <c:pt idx="12">
                  <c:v>9.2923076923076913</c:v>
                </c:pt>
                <c:pt idx="13">
                  <c:v>9.5863636363636378</c:v>
                </c:pt>
              </c:numCache>
            </c:numRef>
          </c:val>
          <c:smooth val="0"/>
        </c:ser>
        <c:dLbls>
          <c:showLegendKey val="0"/>
          <c:showVal val="0"/>
          <c:showCatName val="0"/>
          <c:showSerName val="0"/>
          <c:showPercent val="0"/>
          <c:showBubbleSize val="0"/>
        </c:dLbls>
        <c:smooth val="0"/>
        <c:axId val="385334360"/>
        <c:axId val="385335536"/>
      </c:lineChart>
      <c:catAx>
        <c:axId val="385334360"/>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5335536"/>
        <c:crosses val="autoZero"/>
        <c:auto val="1"/>
        <c:lblAlgn val="ctr"/>
        <c:lblOffset val="100"/>
        <c:noMultiLvlLbl val="0"/>
      </c:catAx>
      <c:valAx>
        <c:axId val="385335536"/>
        <c:scaling>
          <c:orientation val="minMax"/>
          <c:min val="5"/>
        </c:scaling>
        <c:delete val="0"/>
        <c:axPos val="l"/>
        <c:majorGridlines>
          <c:spPr>
            <a:ln>
              <a:solidFill>
                <a:schemeClr val="bg1">
                  <a:lumMod val="75000"/>
                </a:schemeClr>
              </a:solidFill>
              <a:prstDash val="sysDash"/>
            </a:ln>
          </c:spPr>
        </c:majorGridlines>
        <c:numFmt formatCode="#,##0.0" sourceLinked="0"/>
        <c:majorTickMark val="out"/>
        <c:minorTickMark val="none"/>
        <c:tickLblPos val="nextTo"/>
        <c:txPr>
          <a:bodyPr rot="0" vert="horz"/>
          <a:lstStyle/>
          <a:p>
            <a:pPr>
              <a:defRPr/>
            </a:pPr>
            <a:endParaRPr lang="en-US"/>
          </a:p>
        </c:txPr>
        <c:crossAx val="385334360"/>
        <c:crosses val="autoZero"/>
        <c:crossBetween val="between"/>
      </c:valAx>
    </c:plotArea>
    <c:legend>
      <c:legendPos val="l"/>
      <c:layout>
        <c:manualLayout>
          <c:xMode val="edge"/>
          <c:yMode val="edge"/>
          <c:x val="8.1811649393777261E-2"/>
          <c:y val="7.8802731923549543E-2"/>
          <c:w val="0.52630916666666672"/>
          <c:h val="0.16848060659084282"/>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2.6412911433402832E-2"/>
          <c:w val="0.91819511922711794"/>
          <c:h val="0.84169056441324752"/>
        </c:manualLayout>
      </c:layout>
      <c:lineChart>
        <c:grouping val="standard"/>
        <c:varyColors val="0"/>
        <c:ser>
          <c:idx val="3"/>
          <c:order val="0"/>
          <c:tx>
            <c:strRef>
              <c:f>'2_Vstupy'!$A$124</c:f>
              <c:strCache>
                <c:ptCount val="1"/>
                <c:pt idx="0">
                  <c:v>SK</c:v>
                </c:pt>
              </c:strCache>
            </c:strRef>
          </c:tx>
          <c:spPr>
            <a:ln w="19050">
              <a:solidFill>
                <a:srgbClr val="2C9ADC"/>
              </a:solidFill>
              <a:prstDash val="solid"/>
            </a:ln>
          </c:spPr>
          <c:marker>
            <c:symbol val="none"/>
          </c:marker>
          <c:cat>
            <c:numRef>
              <c:f>'2_Vstupy'!$B$123:$S$123</c:f>
              <c:numCache>
                <c:formatCode>General</c:formatCode>
                <c:ptCount val="18"/>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numCache>
            </c:numRef>
          </c:cat>
          <c:val>
            <c:numRef>
              <c:f>'2_Vstupy'!$B$124:$S$124</c:f>
              <c:numCache>
                <c:formatCode>_-* #,##0.0\ _€_-;\-* #,##0.0\ _€_-;_-* "-"??\ _€_-;_-@_-</c:formatCode>
                <c:ptCount val="18"/>
                <c:pt idx="0">
                  <c:v>8.32</c:v>
                </c:pt>
                <c:pt idx="1">
                  <c:v>8.15</c:v>
                </c:pt>
                <c:pt idx="2">
                  <c:v>8.0399999999999991</c:v>
                </c:pt>
                <c:pt idx="3">
                  <c:v>7.95</c:v>
                </c:pt>
                <c:pt idx="4">
                  <c:v>7.86</c:v>
                </c:pt>
                <c:pt idx="5">
                  <c:v>7.67</c:v>
                </c:pt>
                <c:pt idx="6">
                  <c:v>7.57</c:v>
                </c:pt>
                <c:pt idx="7">
                  <c:v>7.25</c:v>
                </c:pt>
                <c:pt idx="8">
                  <c:v>6.91</c:v>
                </c:pt>
                <c:pt idx="9">
                  <c:v>6.79</c:v>
                </c:pt>
                <c:pt idx="10">
                  <c:v>6.73</c:v>
                </c:pt>
                <c:pt idx="11">
                  <c:v>6.78</c:v>
                </c:pt>
                <c:pt idx="12">
                  <c:v>6.59</c:v>
                </c:pt>
                <c:pt idx="13">
                  <c:v>6.54</c:v>
                </c:pt>
                <c:pt idx="14">
                  <c:v>6.46</c:v>
                </c:pt>
                <c:pt idx="15">
                  <c:v>6.05</c:v>
                </c:pt>
                <c:pt idx="16">
                  <c:v>5.91</c:v>
                </c:pt>
                <c:pt idx="17">
                  <c:v>5.8</c:v>
                </c:pt>
              </c:numCache>
            </c:numRef>
          </c:val>
          <c:smooth val="0"/>
        </c:ser>
        <c:ser>
          <c:idx val="5"/>
          <c:order val="1"/>
          <c:tx>
            <c:strRef>
              <c:f>'2_Vstupy'!$A$125</c:f>
              <c:strCache>
                <c:ptCount val="1"/>
                <c:pt idx="0">
                  <c:v>V3</c:v>
                </c:pt>
              </c:strCache>
            </c:strRef>
          </c:tx>
          <c:spPr>
            <a:ln w="19050">
              <a:solidFill>
                <a:sysClr val="windowText" lastClr="000000"/>
              </a:solidFill>
              <a:prstDash val="solid"/>
            </a:ln>
          </c:spPr>
          <c:marker>
            <c:symbol val="none"/>
          </c:marker>
          <c:cat>
            <c:numRef>
              <c:f>'2_Vstupy'!$B$123:$S$123</c:f>
              <c:numCache>
                <c:formatCode>General</c:formatCode>
                <c:ptCount val="18"/>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numCache>
            </c:numRef>
          </c:cat>
          <c:val>
            <c:numRef>
              <c:f>'2_Vstupy'!$B$125:$S$125</c:f>
              <c:numCache>
                <c:formatCode>_-* #,##0.0\ _€_-;\-* #,##0.0\ _€_-;_-* "-"??\ _€_-;_-@_-</c:formatCode>
                <c:ptCount val="18"/>
                <c:pt idx="0">
                  <c:v>8.26</c:v>
                </c:pt>
                <c:pt idx="1">
                  <c:v>8.0399999999999991</c:v>
                </c:pt>
                <c:pt idx="2">
                  <c:v>7.93</c:v>
                </c:pt>
                <c:pt idx="3">
                  <c:v>7.74</c:v>
                </c:pt>
                <c:pt idx="4">
                  <c:v>7.98</c:v>
                </c:pt>
                <c:pt idx="5">
                  <c:v>7.8449999999999998</c:v>
                </c:pt>
                <c:pt idx="6">
                  <c:v>7.835</c:v>
                </c:pt>
                <c:pt idx="7">
                  <c:v>7.4366666666666674</c:v>
                </c:pt>
                <c:pt idx="8">
                  <c:v>7.4033333333333333</c:v>
                </c:pt>
                <c:pt idx="9">
                  <c:v>7.333333333333333</c:v>
                </c:pt>
                <c:pt idx="10">
                  <c:v>7.3</c:v>
                </c:pt>
                <c:pt idx="11">
                  <c:v>6.9799999999999995</c:v>
                </c:pt>
                <c:pt idx="12">
                  <c:v>6.98</c:v>
                </c:pt>
                <c:pt idx="13">
                  <c:v>6.9766666666666666</c:v>
                </c:pt>
                <c:pt idx="14">
                  <c:v>6.9433333333333325</c:v>
                </c:pt>
                <c:pt idx="15">
                  <c:v>6.8866666666666667</c:v>
                </c:pt>
                <c:pt idx="16">
                  <c:v>6.753333333333333</c:v>
                </c:pt>
                <c:pt idx="17">
                  <c:v>6.6933333333333325</c:v>
                </c:pt>
              </c:numCache>
            </c:numRef>
          </c:val>
          <c:smooth val="0"/>
        </c:ser>
        <c:ser>
          <c:idx val="0"/>
          <c:order val="2"/>
          <c:tx>
            <c:strRef>
              <c:f>'2_Vstupy'!$A$126</c:f>
              <c:strCache>
                <c:ptCount val="1"/>
                <c:pt idx="0">
                  <c:v>EU 22*</c:v>
                </c:pt>
              </c:strCache>
            </c:strRef>
          </c:tx>
          <c:spPr>
            <a:ln w="19050">
              <a:solidFill>
                <a:srgbClr val="0070C0"/>
              </a:solidFill>
              <a:prstDash val="dash"/>
            </a:ln>
          </c:spPr>
          <c:marker>
            <c:symbol val="none"/>
          </c:marker>
          <c:dPt>
            <c:idx val="2"/>
            <c:bubble3D val="0"/>
          </c:dPt>
          <c:cat>
            <c:numRef>
              <c:f>'2_Vstupy'!$B$123:$S$123</c:f>
              <c:numCache>
                <c:formatCode>General</c:formatCode>
                <c:ptCount val="18"/>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numCache>
            </c:numRef>
          </c:cat>
          <c:val>
            <c:numRef>
              <c:f>'2_Vstupy'!$B$126:$S$126</c:f>
              <c:numCache>
                <c:formatCode>_-* #,##0.0\ _€_-;\-* #,##0.0\ _€_-;_-* "-"??\ _€_-;_-@_-</c:formatCode>
                <c:ptCount val="18"/>
                <c:pt idx="0">
                  <c:v>7.036249999999999</c:v>
                </c:pt>
                <c:pt idx="1">
                  <c:v>6.7605555555555545</c:v>
                </c:pt>
                <c:pt idx="2">
                  <c:v>6.6161111111111115</c:v>
                </c:pt>
                <c:pt idx="3">
                  <c:v>6.4527777777777784</c:v>
                </c:pt>
                <c:pt idx="4">
                  <c:v>6.3049999999999988</c:v>
                </c:pt>
                <c:pt idx="5">
                  <c:v>6.1265000000000009</c:v>
                </c:pt>
                <c:pt idx="6">
                  <c:v>6.0014999999999992</c:v>
                </c:pt>
                <c:pt idx="7">
                  <c:v>5.9414285714285713</c:v>
                </c:pt>
                <c:pt idx="8">
                  <c:v>5.8836363636363638</c:v>
                </c:pt>
                <c:pt idx="9">
                  <c:v>5.7781818181818192</c:v>
                </c:pt>
                <c:pt idx="10">
                  <c:v>5.7036363636363641</c:v>
                </c:pt>
                <c:pt idx="11">
                  <c:v>5.6086363636363634</c:v>
                </c:pt>
                <c:pt idx="12">
                  <c:v>5.5550000000000006</c:v>
                </c:pt>
                <c:pt idx="13">
                  <c:v>5.3650000000000002</c:v>
                </c:pt>
                <c:pt idx="14">
                  <c:v>5.2666666666666675</c:v>
                </c:pt>
                <c:pt idx="15">
                  <c:v>5.227142857142856</c:v>
                </c:pt>
                <c:pt idx="16">
                  <c:v>5.3031578947368434</c:v>
                </c:pt>
                <c:pt idx="17">
                  <c:v>5.1915789473684208</c:v>
                </c:pt>
              </c:numCache>
            </c:numRef>
          </c:val>
          <c:smooth val="0"/>
        </c:ser>
        <c:ser>
          <c:idx val="1"/>
          <c:order val="3"/>
          <c:tx>
            <c:strRef>
              <c:f>'2_Vstupy'!$A$127</c:f>
              <c:strCache>
                <c:ptCount val="1"/>
                <c:pt idx="0">
                  <c:v>EU 15 **</c:v>
                </c:pt>
              </c:strCache>
            </c:strRef>
          </c:tx>
          <c:spPr>
            <a:ln w="19050">
              <a:solidFill>
                <a:srgbClr val="D3BEDE"/>
              </a:solidFill>
            </a:ln>
          </c:spPr>
          <c:marker>
            <c:symbol val="none"/>
          </c:marker>
          <c:cat>
            <c:numRef>
              <c:f>'2_Vstupy'!$B$123:$S$123</c:f>
              <c:numCache>
                <c:formatCode>General</c:formatCode>
                <c:ptCount val="18"/>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numCache>
            </c:numRef>
          </c:cat>
          <c:val>
            <c:numRef>
              <c:f>'2_Vstupy'!$B$127:$S$127</c:f>
              <c:numCache>
                <c:formatCode>_-* #,##0.0\ _€_-;\-* #,##0.0\ _€_-;_-* "-"??\ _€_-;_-@_-</c:formatCode>
                <c:ptCount val="18"/>
                <c:pt idx="0">
                  <c:v>6.3381818181818179</c:v>
                </c:pt>
                <c:pt idx="1">
                  <c:v>6.2215384615384615</c:v>
                </c:pt>
                <c:pt idx="2">
                  <c:v>6.1</c:v>
                </c:pt>
                <c:pt idx="3">
                  <c:v>5.953846153846154</c:v>
                </c:pt>
                <c:pt idx="4">
                  <c:v>5.7214285714285706</c:v>
                </c:pt>
                <c:pt idx="5">
                  <c:v>5.6049999999999995</c:v>
                </c:pt>
                <c:pt idx="6">
                  <c:v>5.5228571428571422</c:v>
                </c:pt>
                <c:pt idx="7">
                  <c:v>5.4264285714285716</c:v>
                </c:pt>
                <c:pt idx="8">
                  <c:v>5.4206666666666665</c:v>
                </c:pt>
                <c:pt idx="9">
                  <c:v>5.3153333333333332</c:v>
                </c:pt>
                <c:pt idx="10">
                  <c:v>5.2173333333333334</c:v>
                </c:pt>
                <c:pt idx="11">
                  <c:v>5.1526666666666658</c:v>
                </c:pt>
                <c:pt idx="12">
                  <c:v>5.0633333333333335</c:v>
                </c:pt>
                <c:pt idx="13">
                  <c:v>4.8806666666666674</c:v>
                </c:pt>
                <c:pt idx="14">
                  <c:v>4.7921428571428564</c:v>
                </c:pt>
                <c:pt idx="15">
                  <c:v>4.7</c:v>
                </c:pt>
                <c:pt idx="16">
                  <c:v>4.7591666666666663</c:v>
                </c:pt>
                <c:pt idx="17">
                  <c:v>4.6599999999999993</c:v>
                </c:pt>
              </c:numCache>
            </c:numRef>
          </c:val>
          <c:smooth val="0"/>
        </c:ser>
        <c:ser>
          <c:idx val="2"/>
          <c:order val="4"/>
          <c:tx>
            <c:strRef>
              <c:f>'2_Vstupy'!$A$128</c:f>
              <c:strCache>
                <c:ptCount val="1"/>
                <c:pt idx="0">
                  <c:v>OECD***</c:v>
                </c:pt>
              </c:strCache>
            </c:strRef>
          </c:tx>
          <c:spPr>
            <a:ln w="19050">
              <a:solidFill>
                <a:sysClr val="window" lastClr="FFFFFF">
                  <a:lumMod val="75000"/>
                </a:sysClr>
              </a:solidFill>
            </a:ln>
          </c:spPr>
          <c:marker>
            <c:symbol val="none"/>
          </c:marker>
          <c:cat>
            <c:numRef>
              <c:f>'2_Vstupy'!$B$123:$S$123</c:f>
              <c:numCache>
                <c:formatCode>General</c:formatCode>
                <c:ptCount val="18"/>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numCache>
            </c:numRef>
          </c:cat>
          <c:val>
            <c:numRef>
              <c:f>'2_Vstupy'!$B$128:$S$128</c:f>
              <c:numCache>
                <c:formatCode>_-* #,##0.0\ _€_-;\-* #,##0.0\ _€_-;_-* "-"??\ _€_-;_-@_-</c:formatCode>
                <c:ptCount val="18"/>
                <c:pt idx="0">
                  <c:v>6.2620833333333321</c:v>
                </c:pt>
                <c:pt idx="1">
                  <c:v>6.0572000000000017</c:v>
                </c:pt>
                <c:pt idx="2">
                  <c:v>5.988076923076922</c:v>
                </c:pt>
                <c:pt idx="3">
                  <c:v>5.7611111111111102</c:v>
                </c:pt>
                <c:pt idx="4">
                  <c:v>5.5759999999999996</c:v>
                </c:pt>
                <c:pt idx="5">
                  <c:v>5.4599999999999991</c:v>
                </c:pt>
                <c:pt idx="6">
                  <c:v>5.431666666666664</c:v>
                </c:pt>
                <c:pt idx="7">
                  <c:v>5.3974193548387106</c:v>
                </c:pt>
                <c:pt idx="8">
                  <c:v>5.3771874999999998</c:v>
                </c:pt>
                <c:pt idx="9">
                  <c:v>5.2946875000000002</c:v>
                </c:pt>
                <c:pt idx="10">
                  <c:v>5.2371874999999983</c:v>
                </c:pt>
                <c:pt idx="11">
                  <c:v>5.1943749999999991</c:v>
                </c:pt>
                <c:pt idx="12">
                  <c:v>5.1012121212121215</c:v>
                </c:pt>
                <c:pt idx="13">
                  <c:v>4.9205882352941162</c:v>
                </c:pt>
                <c:pt idx="14">
                  <c:v>4.8796969696969708</c:v>
                </c:pt>
                <c:pt idx="15">
                  <c:v>4.8363636363636369</c:v>
                </c:pt>
                <c:pt idx="16">
                  <c:v>4.8616129032258071</c:v>
                </c:pt>
                <c:pt idx="17">
                  <c:v>4.9885714285714284</c:v>
                </c:pt>
              </c:numCache>
            </c:numRef>
          </c:val>
          <c:smooth val="0"/>
        </c:ser>
        <c:dLbls>
          <c:showLegendKey val="0"/>
          <c:showVal val="0"/>
          <c:showCatName val="0"/>
          <c:showSerName val="0"/>
          <c:showPercent val="0"/>
          <c:showBubbleSize val="0"/>
        </c:dLbls>
        <c:smooth val="0"/>
        <c:axId val="389750480"/>
        <c:axId val="392546512"/>
      </c:lineChart>
      <c:catAx>
        <c:axId val="389750480"/>
        <c:scaling>
          <c:orientation val="minMax"/>
        </c:scaling>
        <c:delete val="0"/>
        <c:axPos val="b"/>
        <c:numFmt formatCode="General" sourceLinked="0"/>
        <c:majorTickMark val="out"/>
        <c:minorTickMark val="none"/>
        <c:tickLblPos val="low"/>
        <c:txPr>
          <a:bodyPr rot="-5400000" vert="horz"/>
          <a:lstStyle/>
          <a:p>
            <a:pPr>
              <a:defRPr/>
            </a:pPr>
            <a:endParaRPr lang="en-US"/>
          </a:p>
        </c:txPr>
        <c:crossAx val="392546512"/>
        <c:crosses val="autoZero"/>
        <c:auto val="1"/>
        <c:lblAlgn val="ctr"/>
        <c:lblOffset val="100"/>
        <c:noMultiLvlLbl val="0"/>
      </c:catAx>
      <c:valAx>
        <c:axId val="392546512"/>
        <c:scaling>
          <c:orientation val="minMax"/>
          <c:max val="8.5"/>
          <c:min val="4.5"/>
        </c:scaling>
        <c:delete val="0"/>
        <c:axPos val="l"/>
        <c:majorGridlines>
          <c:spPr>
            <a:ln>
              <a:solidFill>
                <a:schemeClr val="bg1">
                  <a:lumMod val="75000"/>
                </a:schemeClr>
              </a:solidFill>
              <a:prstDash val="sysDash"/>
            </a:ln>
          </c:spPr>
        </c:majorGridlines>
        <c:numFmt formatCode="#,##0.0" sourceLinked="0"/>
        <c:majorTickMark val="out"/>
        <c:minorTickMark val="none"/>
        <c:tickLblPos val="nextTo"/>
        <c:txPr>
          <a:bodyPr rot="0" vert="horz"/>
          <a:lstStyle/>
          <a:p>
            <a:pPr>
              <a:defRPr/>
            </a:pPr>
            <a:endParaRPr lang="en-US"/>
          </a:p>
        </c:txPr>
        <c:crossAx val="389750480"/>
        <c:crosses val="autoZero"/>
        <c:crossBetween val="between"/>
      </c:valAx>
    </c:plotArea>
    <c:legend>
      <c:legendPos val="l"/>
      <c:layout>
        <c:manualLayout>
          <c:xMode val="edge"/>
          <c:yMode val="edge"/>
          <c:x val="0.49109822129706721"/>
          <c:y val="1.8547088079250658E-2"/>
          <c:w val="0.50245620387985368"/>
          <c:h val="0.19156017384055948"/>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3430809629678614E-2"/>
          <c:y val="2.9466969486718869E-2"/>
          <c:w val="0.91819511922711794"/>
          <c:h val="0.84198099234656698"/>
        </c:manualLayout>
      </c:layout>
      <c:lineChart>
        <c:grouping val="standard"/>
        <c:varyColors val="0"/>
        <c:ser>
          <c:idx val="3"/>
          <c:order val="0"/>
          <c:tx>
            <c:strRef>
              <c:f>'2_Vstupy'!$R$195</c:f>
              <c:strCache>
                <c:ptCount val="1"/>
                <c:pt idx="0">
                  <c:v>SK</c:v>
                </c:pt>
              </c:strCache>
            </c:strRef>
          </c:tx>
          <c:spPr>
            <a:ln w="19050">
              <a:solidFill>
                <a:srgbClr val="2C9ADC"/>
              </a:solidFill>
              <a:prstDash val="solid"/>
            </a:ln>
          </c:spPr>
          <c:marker>
            <c:symbol val="none"/>
          </c:marker>
          <c:cat>
            <c:numRef>
              <c:f>'2_Vstupy'!$S$194:$AG$194</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'2_Vstupy'!$S$195:$AG$195</c:f>
              <c:numCache>
                <c:formatCode>_-* #,##0\ _€_-;\-* #,##0\ _€_-;_-* "-"??\ _€_-;_-@_-</c:formatCode>
                <c:ptCount val="15"/>
                <c:pt idx="0">
                  <c:v>219.2</c:v>
                </c:pt>
                <c:pt idx="1">
                  <c:v>234.4</c:v>
                </c:pt>
                <c:pt idx="2">
                  <c:v>258.2</c:v>
                </c:pt>
                <c:pt idx="3">
                  <c:v>312.39999999999998</c:v>
                </c:pt>
                <c:pt idx="4">
                  <c:v>346.4</c:v>
                </c:pt>
                <c:pt idx="5">
                  <c:v>405.8</c:v>
                </c:pt>
                <c:pt idx="6">
                  <c:v>451.7</c:v>
                </c:pt>
                <c:pt idx="7">
                  <c:v>506.1</c:v>
                </c:pt>
                <c:pt idx="8">
                  <c:v>581.20000000000005</c:v>
                </c:pt>
                <c:pt idx="9">
                  <c:v>656.3</c:v>
                </c:pt>
                <c:pt idx="10">
                  <c:v>726.4</c:v>
                </c:pt>
                <c:pt idx="11">
                  <c:v>730.5</c:v>
                </c:pt>
                <c:pt idx="12">
                  <c:v>710.9</c:v>
                </c:pt>
                <c:pt idx="13">
                  <c:v>705.7</c:v>
                </c:pt>
                <c:pt idx="14">
                  <c:v>718.5</c:v>
                </c:pt>
              </c:numCache>
            </c:numRef>
          </c:val>
          <c:smooth val="0"/>
        </c:ser>
        <c:ser>
          <c:idx val="5"/>
          <c:order val="1"/>
          <c:tx>
            <c:strRef>
              <c:f>'2_Vstupy'!$R$196</c:f>
              <c:strCache>
                <c:ptCount val="1"/>
                <c:pt idx="0">
                  <c:v>V3</c:v>
                </c:pt>
              </c:strCache>
            </c:strRef>
          </c:tx>
          <c:spPr>
            <a:ln w="19050">
              <a:solidFill>
                <a:sysClr val="windowText" lastClr="000000"/>
              </a:solidFill>
              <a:prstDash val="solid"/>
            </a:ln>
          </c:spPr>
          <c:marker>
            <c:symbol val="none"/>
          </c:marker>
          <c:cat>
            <c:numRef>
              <c:f>'2_Vstupy'!$S$194:$AG$194</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'2_Vstupy'!$S$196:$AG$196</c:f>
              <c:numCache>
                <c:formatCode>_-* #,##0\ _€_-;\-* #,##0\ _€_-;_-* "-"??\ _€_-;_-@_-</c:formatCode>
                <c:ptCount val="15"/>
                <c:pt idx="0">
                  <c:v>258.45000000000005</c:v>
                </c:pt>
                <c:pt idx="1">
                  <c:v>270.14999999999998</c:v>
                </c:pt>
                <c:pt idx="2">
                  <c:v>307.64999999999998</c:v>
                </c:pt>
                <c:pt idx="3">
                  <c:v>299.60000000000002</c:v>
                </c:pt>
                <c:pt idx="4">
                  <c:v>338.06666666666666</c:v>
                </c:pt>
                <c:pt idx="5">
                  <c:v>359.7</c:v>
                </c:pt>
                <c:pt idx="6">
                  <c:v>390.4666666666667</c:v>
                </c:pt>
                <c:pt idx="7">
                  <c:v>406.73333333333329</c:v>
                </c:pt>
                <c:pt idx="8">
                  <c:v>402.60000000000008</c:v>
                </c:pt>
                <c:pt idx="9">
                  <c:v>425.2</c:v>
                </c:pt>
                <c:pt idx="10">
                  <c:v>470.2</c:v>
                </c:pt>
                <c:pt idx="11">
                  <c:v>465.4666666666667</c:v>
                </c:pt>
                <c:pt idx="12">
                  <c:v>498</c:v>
                </c:pt>
                <c:pt idx="13">
                  <c:v>485.13333333333338</c:v>
                </c:pt>
                <c:pt idx="14">
                  <c:v>465.4666666666667</c:v>
                </c:pt>
              </c:numCache>
            </c:numRef>
          </c:val>
          <c:smooth val="0"/>
        </c:ser>
        <c:ser>
          <c:idx val="0"/>
          <c:order val="2"/>
          <c:tx>
            <c:strRef>
              <c:f>'2_Vstupy'!$R$197</c:f>
              <c:strCache>
                <c:ptCount val="1"/>
                <c:pt idx="0">
                  <c:v>EU 21*</c:v>
                </c:pt>
              </c:strCache>
            </c:strRef>
          </c:tx>
          <c:spPr>
            <a:ln w="19050">
              <a:solidFill>
                <a:srgbClr val="0070C0"/>
              </a:solidFill>
              <a:prstDash val="dash"/>
            </a:ln>
          </c:spPr>
          <c:marker>
            <c:symbol val="none"/>
          </c:marker>
          <c:dPt>
            <c:idx val="2"/>
            <c:bubble3D val="0"/>
          </c:dPt>
          <c:cat>
            <c:numRef>
              <c:f>'2_Vstupy'!$S$194:$AG$194</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'2_Vstupy'!$S$197:$AG$197</c:f>
              <c:numCache>
                <c:formatCode>_-* #,##0\ _€_-;\-* #,##0\ _€_-;_-* "-"??\ _€_-;_-@_-</c:formatCode>
                <c:ptCount val="15"/>
                <c:pt idx="0">
                  <c:v>339.53571428571433</c:v>
                </c:pt>
                <c:pt idx="1">
                  <c:v>368.93571428571431</c:v>
                </c:pt>
                <c:pt idx="2">
                  <c:v>400.5</c:v>
                </c:pt>
                <c:pt idx="3">
                  <c:v>416.6</c:v>
                </c:pt>
                <c:pt idx="4">
                  <c:v>443.89999999999992</c:v>
                </c:pt>
                <c:pt idx="5">
                  <c:v>442.8</c:v>
                </c:pt>
                <c:pt idx="6">
                  <c:v>464.90000000000009</c:v>
                </c:pt>
                <c:pt idx="7">
                  <c:v>493.64736842105259</c:v>
                </c:pt>
                <c:pt idx="8">
                  <c:v>519.23684210526312</c:v>
                </c:pt>
                <c:pt idx="9">
                  <c:v>542.64210526315787</c:v>
                </c:pt>
                <c:pt idx="10">
                  <c:v>580.92000000000007</c:v>
                </c:pt>
                <c:pt idx="11">
                  <c:v>578.72000000000014</c:v>
                </c:pt>
                <c:pt idx="12">
                  <c:v>586.18499999999995</c:v>
                </c:pt>
                <c:pt idx="13">
                  <c:v>575.43000000000006</c:v>
                </c:pt>
                <c:pt idx="14">
                  <c:v>585.3631578947369</c:v>
                </c:pt>
              </c:numCache>
            </c:numRef>
          </c:val>
          <c:smooth val="0"/>
        </c:ser>
        <c:ser>
          <c:idx val="1"/>
          <c:order val="3"/>
          <c:tx>
            <c:strRef>
              <c:f>'2_Vstupy'!$R$198</c:f>
              <c:strCache>
                <c:ptCount val="1"/>
                <c:pt idx="0">
                  <c:v>EU 14 **</c:v>
                </c:pt>
              </c:strCache>
            </c:strRef>
          </c:tx>
          <c:spPr>
            <a:ln w="19050">
              <a:solidFill>
                <a:srgbClr val="D3BEDE"/>
              </a:solidFill>
            </a:ln>
          </c:spPr>
          <c:marker>
            <c:symbol val="none"/>
          </c:marker>
          <c:cat>
            <c:numRef>
              <c:f>'2_Vstupy'!$S$194:$AG$194</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'2_Vstupy'!$S$198:$AG$198</c:f>
              <c:numCache>
                <c:formatCode>_-* #,##0\ _€_-;\-* #,##0\ _€_-;_-* "-"??\ _€_-;_-@_-</c:formatCode>
                <c:ptCount val="15"/>
                <c:pt idx="0">
                  <c:v>343.9666666666667</c:v>
                </c:pt>
                <c:pt idx="1">
                  <c:v>374.65000000000003</c:v>
                </c:pt>
                <c:pt idx="2">
                  <c:v>404.14166666666665</c:v>
                </c:pt>
                <c:pt idx="3">
                  <c:v>432.91666666666669</c:v>
                </c:pt>
                <c:pt idx="4">
                  <c:v>457.55384615384617</c:v>
                </c:pt>
                <c:pt idx="5">
                  <c:v>476.0461538461538</c:v>
                </c:pt>
                <c:pt idx="6">
                  <c:v>494.68461538461543</c:v>
                </c:pt>
                <c:pt idx="7">
                  <c:v>525.31538461538457</c:v>
                </c:pt>
                <c:pt idx="8">
                  <c:v>552.79230769230776</c:v>
                </c:pt>
                <c:pt idx="9">
                  <c:v>579.84615384615381</c:v>
                </c:pt>
                <c:pt idx="10">
                  <c:v>614.49285714285713</c:v>
                </c:pt>
                <c:pt idx="11">
                  <c:v>613.03571428571433</c:v>
                </c:pt>
                <c:pt idx="12">
                  <c:v>613.26428571428573</c:v>
                </c:pt>
                <c:pt idx="13">
                  <c:v>594.7285714285714</c:v>
                </c:pt>
                <c:pt idx="14">
                  <c:v>610.70769230769235</c:v>
                </c:pt>
              </c:numCache>
            </c:numRef>
          </c:val>
          <c:smooth val="0"/>
        </c:ser>
        <c:ser>
          <c:idx val="2"/>
          <c:order val="4"/>
          <c:tx>
            <c:strRef>
              <c:f>'2_Vstupy'!$R$199</c:f>
              <c:strCache>
                <c:ptCount val="1"/>
                <c:pt idx="0">
                  <c:v>OECD***</c:v>
                </c:pt>
              </c:strCache>
            </c:strRef>
          </c:tx>
          <c:spPr>
            <a:ln w="19050">
              <a:solidFill>
                <a:sysClr val="window" lastClr="FFFFFF">
                  <a:lumMod val="75000"/>
                </a:sysClr>
              </a:solidFill>
            </a:ln>
          </c:spPr>
          <c:marker>
            <c:symbol val="none"/>
          </c:marker>
          <c:cat>
            <c:numRef>
              <c:f>'2_Vstupy'!$S$194:$AG$194</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'2_Vstupy'!$S$199:$AG$199</c:f>
              <c:numCache>
                <c:formatCode>_-* #,##0\ _€_-;\-* #,##0\ _€_-;_-* "-"??\ _€_-;_-@_-</c:formatCode>
                <c:ptCount val="15"/>
                <c:pt idx="0">
                  <c:v>329.72</c:v>
                </c:pt>
                <c:pt idx="1">
                  <c:v>356.93461538461537</c:v>
                </c:pt>
                <c:pt idx="2">
                  <c:v>395.00799999999998</c:v>
                </c:pt>
                <c:pt idx="3">
                  <c:v>417.87777777777774</c:v>
                </c:pt>
                <c:pt idx="4">
                  <c:v>449.94285714285706</c:v>
                </c:pt>
                <c:pt idx="5">
                  <c:v>466.84827586206904</c:v>
                </c:pt>
                <c:pt idx="6">
                  <c:v>488.63103448275871</c:v>
                </c:pt>
                <c:pt idx="7">
                  <c:v>518.96206896551735</c:v>
                </c:pt>
                <c:pt idx="8">
                  <c:v>540.74137931034488</c:v>
                </c:pt>
                <c:pt idx="9">
                  <c:v>578.93214285714271</c:v>
                </c:pt>
                <c:pt idx="10">
                  <c:v>615.68620689655177</c:v>
                </c:pt>
                <c:pt idx="11">
                  <c:v>621.74137931034488</c:v>
                </c:pt>
                <c:pt idx="12">
                  <c:v>631.04827586206898</c:v>
                </c:pt>
                <c:pt idx="13">
                  <c:v>635.93571428571431</c:v>
                </c:pt>
                <c:pt idx="14">
                  <c:v>636.452</c:v>
                </c:pt>
              </c:numCache>
            </c:numRef>
          </c:val>
          <c:smooth val="0"/>
        </c:ser>
        <c:dLbls>
          <c:showLegendKey val="0"/>
          <c:showVal val="0"/>
          <c:showCatName val="0"/>
          <c:showSerName val="0"/>
          <c:showPercent val="0"/>
          <c:showBubbleSize val="0"/>
        </c:dLbls>
        <c:smooth val="0"/>
        <c:axId val="354270632"/>
        <c:axId val="354798624"/>
      </c:lineChart>
      <c:catAx>
        <c:axId val="354270632"/>
        <c:scaling>
          <c:orientation val="minMax"/>
        </c:scaling>
        <c:delete val="0"/>
        <c:axPos val="b"/>
        <c:numFmt formatCode="General" sourceLinked="0"/>
        <c:majorTickMark val="out"/>
        <c:minorTickMark val="none"/>
        <c:tickLblPos val="low"/>
        <c:txPr>
          <a:bodyPr rot="-5400000" vert="horz"/>
          <a:lstStyle/>
          <a:p>
            <a:pPr>
              <a:defRPr/>
            </a:pPr>
            <a:endParaRPr lang="en-US"/>
          </a:p>
        </c:txPr>
        <c:crossAx val="354798624"/>
        <c:crosses val="autoZero"/>
        <c:auto val="1"/>
        <c:lblAlgn val="ctr"/>
        <c:lblOffset val="100"/>
        <c:noMultiLvlLbl val="0"/>
      </c:catAx>
      <c:valAx>
        <c:axId val="354798624"/>
        <c:scaling>
          <c:orientation val="minMax"/>
          <c:min val="200"/>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354270632"/>
        <c:crosses val="autoZero"/>
        <c:crossBetween val="between"/>
      </c:valAx>
    </c:plotArea>
    <c:legend>
      <c:legendPos val="l"/>
      <c:layout>
        <c:manualLayout>
          <c:xMode val="edge"/>
          <c:yMode val="edge"/>
          <c:x val="8.4134198184021014E-2"/>
          <c:y val="3.746451721636971E-2"/>
          <c:w val="0.50984274246501704"/>
          <c:h val="0.20386061342709383"/>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1615327913056474E-2"/>
          <c:y val="2.3047217509581636E-2"/>
          <c:w val="0.88242348827483585"/>
          <c:h val="0.83589781495659587"/>
        </c:manualLayout>
      </c:layout>
      <c:lineChart>
        <c:grouping val="standard"/>
        <c:varyColors val="0"/>
        <c:ser>
          <c:idx val="3"/>
          <c:order val="0"/>
          <c:tx>
            <c:strRef>
              <c:f>'2_Vstupy'!$R$181</c:f>
              <c:strCache>
                <c:ptCount val="1"/>
                <c:pt idx="0">
                  <c:v>SK</c:v>
                </c:pt>
              </c:strCache>
            </c:strRef>
          </c:tx>
          <c:spPr>
            <a:ln w="19050">
              <a:solidFill>
                <a:srgbClr val="2C9ADC"/>
              </a:solidFill>
              <a:prstDash val="solid"/>
            </a:ln>
          </c:spPr>
          <c:marker>
            <c:symbol val="none"/>
          </c:marker>
          <c:cat>
            <c:numRef>
              <c:f>'2_Vstupy'!$S$180:$AG$180</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'2_Vstupy'!$S$181:$AG$181</c:f>
              <c:numCache>
                <c:formatCode>_-* #,##0\ _€_-;\-* #,##0\ _€_-;_-* "-"??\ _€_-;_-@_-</c:formatCode>
                <c:ptCount val="15"/>
                <c:pt idx="0">
                  <c:v>203.8</c:v>
                </c:pt>
                <c:pt idx="1">
                  <c:v>205.7</c:v>
                </c:pt>
                <c:pt idx="2">
                  <c:v>226.4</c:v>
                </c:pt>
                <c:pt idx="3">
                  <c:v>272.2</c:v>
                </c:pt>
                <c:pt idx="4">
                  <c:v>305.39999999999998</c:v>
                </c:pt>
                <c:pt idx="5">
                  <c:v>332.1</c:v>
                </c:pt>
                <c:pt idx="6">
                  <c:v>364.1</c:v>
                </c:pt>
                <c:pt idx="7">
                  <c:v>403.2</c:v>
                </c:pt>
                <c:pt idx="8">
                  <c:v>454</c:v>
                </c:pt>
                <c:pt idx="9">
                  <c:v>516.9</c:v>
                </c:pt>
                <c:pt idx="10">
                  <c:v>554.5</c:v>
                </c:pt>
                <c:pt idx="11">
                  <c:v>559.6</c:v>
                </c:pt>
                <c:pt idx="12">
                  <c:v>537.6</c:v>
                </c:pt>
                <c:pt idx="13">
                  <c:v>524.9</c:v>
                </c:pt>
                <c:pt idx="14">
                  <c:v>533.4</c:v>
                </c:pt>
              </c:numCache>
            </c:numRef>
          </c:val>
          <c:smooth val="0"/>
        </c:ser>
        <c:ser>
          <c:idx val="5"/>
          <c:order val="1"/>
          <c:tx>
            <c:strRef>
              <c:f>'2_Vstupy'!$R$182</c:f>
              <c:strCache>
                <c:ptCount val="1"/>
                <c:pt idx="0">
                  <c:v>V3</c:v>
                </c:pt>
              </c:strCache>
            </c:strRef>
          </c:tx>
          <c:spPr>
            <a:ln w="19050">
              <a:solidFill>
                <a:sysClr val="windowText" lastClr="000000"/>
              </a:solidFill>
              <a:prstDash val="solid"/>
            </a:ln>
          </c:spPr>
          <c:marker>
            <c:symbol val="none"/>
          </c:marker>
          <c:cat>
            <c:numRef>
              <c:f>'2_Vstupy'!$S$180:$AG$180</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'2_Vstupy'!$S$182:$AG$182</c:f>
              <c:numCache>
                <c:formatCode>_-* #,##0\ _€_-;\-* #,##0\ _€_-;_-* "-"??\ _€_-;_-@_-</c:formatCode>
                <c:ptCount val="15"/>
                <c:pt idx="0">
                  <c:v>215.9</c:v>
                </c:pt>
                <c:pt idx="1">
                  <c:v>230.3</c:v>
                </c:pt>
                <c:pt idx="2">
                  <c:v>268.45000000000005</c:v>
                </c:pt>
                <c:pt idx="3">
                  <c:v>267.09999999999997</c:v>
                </c:pt>
                <c:pt idx="4">
                  <c:v>301.06666666666666</c:v>
                </c:pt>
                <c:pt idx="5">
                  <c:v>319.03333333333336</c:v>
                </c:pt>
                <c:pt idx="6">
                  <c:v>347.06666666666661</c:v>
                </c:pt>
                <c:pt idx="7">
                  <c:v>359.4666666666667</c:v>
                </c:pt>
                <c:pt idx="8">
                  <c:v>354.9666666666667</c:v>
                </c:pt>
                <c:pt idx="9">
                  <c:v>373.5333333333333</c:v>
                </c:pt>
                <c:pt idx="10">
                  <c:v>420.5333333333333</c:v>
                </c:pt>
                <c:pt idx="11">
                  <c:v>423.2</c:v>
                </c:pt>
                <c:pt idx="12">
                  <c:v>452.90000000000003</c:v>
                </c:pt>
                <c:pt idx="13">
                  <c:v>438.90000000000003</c:v>
                </c:pt>
                <c:pt idx="14">
                  <c:v>420.2</c:v>
                </c:pt>
              </c:numCache>
            </c:numRef>
          </c:val>
          <c:smooth val="0"/>
        </c:ser>
        <c:ser>
          <c:idx val="0"/>
          <c:order val="2"/>
          <c:tx>
            <c:strRef>
              <c:f>'2_Vstupy'!$R$183</c:f>
              <c:strCache>
                <c:ptCount val="1"/>
                <c:pt idx="0">
                  <c:v>EU 28</c:v>
                </c:pt>
              </c:strCache>
            </c:strRef>
          </c:tx>
          <c:spPr>
            <a:ln w="19050">
              <a:solidFill>
                <a:srgbClr val="0070C0"/>
              </a:solidFill>
              <a:prstDash val="dash"/>
            </a:ln>
          </c:spPr>
          <c:marker>
            <c:symbol val="none"/>
          </c:marker>
          <c:dPt>
            <c:idx val="2"/>
            <c:bubble3D val="0"/>
          </c:dPt>
          <c:cat>
            <c:numRef>
              <c:f>'2_Vstupy'!$S$180:$AG$180</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'2_Vstupy'!$S$183:$AG$183</c:f>
              <c:numCache>
                <c:formatCode>_-* #,##0\ _€_-;\-* #,##0\ _€_-;_-* "-"??\ _€_-;_-@_-</c:formatCode>
                <c:ptCount val="15"/>
                <c:pt idx="0">
                  <c:v>266.3</c:v>
                </c:pt>
                <c:pt idx="1">
                  <c:v>292.37500000000006</c:v>
                </c:pt>
                <c:pt idx="2">
                  <c:v>317.8235294117647</c:v>
                </c:pt>
                <c:pt idx="3">
                  <c:v>341.01578947368426</c:v>
                </c:pt>
                <c:pt idx="4">
                  <c:v>367.05999999999995</c:v>
                </c:pt>
                <c:pt idx="5">
                  <c:v>373.36818181818182</c:v>
                </c:pt>
                <c:pt idx="6">
                  <c:v>394.00434782608687</c:v>
                </c:pt>
                <c:pt idx="7">
                  <c:v>421.7</c:v>
                </c:pt>
                <c:pt idx="8">
                  <c:v>445.45652173913038</c:v>
                </c:pt>
                <c:pt idx="9">
                  <c:v>456.05909090909086</c:v>
                </c:pt>
                <c:pt idx="10">
                  <c:v>496.20000000000005</c:v>
                </c:pt>
                <c:pt idx="11">
                  <c:v>493.84999999999997</c:v>
                </c:pt>
                <c:pt idx="12">
                  <c:v>495.42727272727285</c:v>
                </c:pt>
                <c:pt idx="13">
                  <c:v>483.48636363636376</c:v>
                </c:pt>
                <c:pt idx="14">
                  <c:v>486.08999999999986</c:v>
                </c:pt>
              </c:numCache>
            </c:numRef>
          </c:val>
          <c:smooth val="0"/>
        </c:ser>
        <c:ser>
          <c:idx val="1"/>
          <c:order val="3"/>
          <c:tx>
            <c:strRef>
              <c:f>'2_Vstupy'!$R$184</c:f>
              <c:strCache>
                <c:ptCount val="1"/>
                <c:pt idx="0">
                  <c:v>EU15</c:v>
                </c:pt>
              </c:strCache>
            </c:strRef>
          </c:tx>
          <c:spPr>
            <a:ln w="19050">
              <a:solidFill>
                <a:srgbClr val="D3BEDE"/>
              </a:solidFill>
            </a:ln>
          </c:spPr>
          <c:marker>
            <c:symbol val="none"/>
          </c:marker>
          <c:cat>
            <c:numRef>
              <c:f>'2_Vstupy'!$S$180:$AG$180</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'2_Vstupy'!$S$184:$AG$184</c:f>
              <c:numCache>
                <c:formatCode>_-* #,##0\ _€_-;\-* #,##0\ _€_-;_-* "-"??\ _€_-;_-@_-</c:formatCode>
                <c:ptCount val="15"/>
                <c:pt idx="0">
                  <c:v>267.29230769230765</c:v>
                </c:pt>
                <c:pt idx="1">
                  <c:v>284.52222222222218</c:v>
                </c:pt>
                <c:pt idx="2">
                  <c:v>312.57000000000005</c:v>
                </c:pt>
                <c:pt idx="3">
                  <c:v>331.10833333333335</c:v>
                </c:pt>
                <c:pt idx="4">
                  <c:v>365.79999999999995</c:v>
                </c:pt>
                <c:pt idx="5">
                  <c:v>374.05714285714288</c:v>
                </c:pt>
                <c:pt idx="6">
                  <c:v>402.42857142857144</c:v>
                </c:pt>
                <c:pt idx="7">
                  <c:v>432.50714285714281</c:v>
                </c:pt>
                <c:pt idx="8">
                  <c:v>460.32857142857148</c:v>
                </c:pt>
                <c:pt idx="9">
                  <c:v>467</c:v>
                </c:pt>
                <c:pt idx="10">
                  <c:v>518.08571428571429</c:v>
                </c:pt>
                <c:pt idx="11">
                  <c:v>526.4</c:v>
                </c:pt>
                <c:pt idx="12">
                  <c:v>531.13571428571436</c:v>
                </c:pt>
                <c:pt idx="13">
                  <c:v>520.5214285714286</c:v>
                </c:pt>
                <c:pt idx="14">
                  <c:v>504.69166666666661</c:v>
                </c:pt>
              </c:numCache>
            </c:numRef>
          </c:val>
          <c:smooth val="0"/>
        </c:ser>
        <c:ser>
          <c:idx val="2"/>
          <c:order val="4"/>
          <c:tx>
            <c:strRef>
              <c:f>'2_Vstupy'!$R$185</c:f>
              <c:strCache>
                <c:ptCount val="1"/>
                <c:pt idx="0">
                  <c:v>OECD</c:v>
                </c:pt>
              </c:strCache>
            </c:strRef>
          </c:tx>
          <c:spPr>
            <a:ln w="19050">
              <a:solidFill>
                <a:sysClr val="window" lastClr="FFFFFF">
                  <a:lumMod val="75000"/>
                </a:sysClr>
              </a:solidFill>
            </a:ln>
          </c:spPr>
          <c:marker>
            <c:symbol val="none"/>
          </c:marker>
          <c:cat>
            <c:numRef>
              <c:f>'2_Vstupy'!$S$180:$AG$180</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'2_Vstupy'!$S$185:$AG$185</c:f>
              <c:numCache>
                <c:formatCode>_-* #,##0\ _€_-;\-* #,##0\ _€_-;_-* "-"??\ _€_-;_-@_-</c:formatCode>
                <c:ptCount val="15"/>
                <c:pt idx="0">
                  <c:v>269.62400000000002</c:v>
                </c:pt>
                <c:pt idx="1">
                  <c:v>297.40769230769229</c:v>
                </c:pt>
                <c:pt idx="2">
                  <c:v>329.48076923076923</c:v>
                </c:pt>
                <c:pt idx="3">
                  <c:v>353.16785714285714</c:v>
                </c:pt>
                <c:pt idx="4">
                  <c:v>384.63448275862061</c:v>
                </c:pt>
                <c:pt idx="5">
                  <c:v>401.74333333333328</c:v>
                </c:pt>
                <c:pt idx="6">
                  <c:v>420.00322580645155</c:v>
                </c:pt>
                <c:pt idx="7">
                  <c:v>441.26250000000005</c:v>
                </c:pt>
                <c:pt idx="8">
                  <c:v>461.15</c:v>
                </c:pt>
                <c:pt idx="9">
                  <c:v>484.72</c:v>
                </c:pt>
                <c:pt idx="10">
                  <c:v>522.65333333333342</c:v>
                </c:pt>
                <c:pt idx="11">
                  <c:v>526.3066666666665</c:v>
                </c:pt>
                <c:pt idx="12">
                  <c:v>531.44000000000005</c:v>
                </c:pt>
                <c:pt idx="13">
                  <c:v>531.93793103448286</c:v>
                </c:pt>
                <c:pt idx="14">
                  <c:v>525.048</c:v>
                </c:pt>
              </c:numCache>
            </c:numRef>
          </c:val>
          <c:smooth val="0"/>
        </c:ser>
        <c:dLbls>
          <c:showLegendKey val="0"/>
          <c:showVal val="0"/>
          <c:showCatName val="0"/>
          <c:showSerName val="0"/>
          <c:showPercent val="0"/>
          <c:showBubbleSize val="0"/>
        </c:dLbls>
        <c:smooth val="0"/>
        <c:axId val="384962096"/>
        <c:axId val="355468408"/>
      </c:lineChart>
      <c:catAx>
        <c:axId val="384962096"/>
        <c:scaling>
          <c:orientation val="minMax"/>
        </c:scaling>
        <c:delete val="0"/>
        <c:axPos val="b"/>
        <c:numFmt formatCode="General" sourceLinked="0"/>
        <c:majorTickMark val="out"/>
        <c:minorTickMark val="none"/>
        <c:tickLblPos val="low"/>
        <c:txPr>
          <a:bodyPr rot="-5400000" vert="horz"/>
          <a:lstStyle/>
          <a:p>
            <a:pPr>
              <a:defRPr sz="1100">
                <a:latin typeface="NeueHaasGroteskDisp W02" panose="020B0504020202020204" pitchFamily="34" charset="-18"/>
              </a:defRPr>
            </a:pPr>
            <a:endParaRPr lang="en-US"/>
          </a:p>
        </c:txPr>
        <c:crossAx val="355468408"/>
        <c:crosses val="autoZero"/>
        <c:auto val="1"/>
        <c:lblAlgn val="ctr"/>
        <c:lblOffset val="100"/>
        <c:noMultiLvlLbl val="0"/>
      </c:catAx>
      <c:valAx>
        <c:axId val="355468408"/>
        <c:scaling>
          <c:orientation val="minMax"/>
          <c:min val="200"/>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sz="1100">
                <a:latin typeface="NeueHaasGroteskDisp W02" panose="020B0504020202020204" pitchFamily="34" charset="-18"/>
              </a:defRPr>
            </a:pPr>
            <a:endParaRPr lang="en-US"/>
          </a:p>
        </c:txPr>
        <c:crossAx val="384962096"/>
        <c:crosses val="autoZero"/>
        <c:crossBetween val="between"/>
      </c:valAx>
    </c:plotArea>
    <c:legend>
      <c:legendPos val="l"/>
      <c:layout>
        <c:manualLayout>
          <c:xMode val="edge"/>
          <c:yMode val="edge"/>
          <c:x val="0.10428461018170149"/>
          <c:y val="2.5006924320279813E-2"/>
          <c:w val="0.40066807995154452"/>
          <c:h val="0.21352494989829995"/>
        </c:manualLayout>
      </c:layout>
      <c:overlay val="1"/>
      <c:txPr>
        <a:bodyPr/>
        <a:lstStyle/>
        <a:p>
          <a:pPr>
            <a:defRPr sz="1100">
              <a:latin typeface="NeueHaasGroteskDisp W02" panose="020B0504020202020204" pitchFamily="34" charset="-18"/>
            </a:defRPr>
          </a:pPr>
          <a:endParaRPr lang="en-US"/>
        </a:p>
      </c:txPr>
    </c:legend>
    <c:plotVisOnly val="1"/>
    <c:dispBlanksAs val="gap"/>
    <c:showDLblsOverMax val="0"/>
  </c:chart>
  <c:spPr>
    <a:ln>
      <a:noFill/>
    </a:ln>
  </c:spPr>
  <c:txPr>
    <a:bodyPr/>
    <a:lstStyle/>
    <a:p>
      <a:pPr>
        <a:defRPr sz="800" b="0" i="0" u="none" strike="noStrike" baseline="0">
          <a:solidFill>
            <a:srgbClr val="000000"/>
          </a:solidFill>
          <a:latin typeface="Arial Narrow" panose="020B0606020202030204" pitchFamily="34" charset="0"/>
          <a:ea typeface="Calibri"/>
          <a:cs typeface="Calibri"/>
        </a:defRPr>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2.8812494251336584E-2"/>
          <c:w val="0.91819511922711794"/>
          <c:h val="0.84077960764550963"/>
        </c:manualLayout>
      </c:layout>
      <c:lineChart>
        <c:grouping val="standard"/>
        <c:varyColors val="0"/>
        <c:ser>
          <c:idx val="3"/>
          <c:order val="0"/>
          <c:tx>
            <c:strRef>
              <c:f>'1_Finančné prostriedky'!$A$189</c:f>
              <c:strCache>
                <c:ptCount val="1"/>
                <c:pt idx="0">
                  <c:v>SK</c:v>
                </c:pt>
              </c:strCache>
            </c:strRef>
          </c:tx>
          <c:spPr>
            <a:ln w="19050">
              <a:solidFill>
                <a:srgbClr val="2C9ADC"/>
              </a:solidFill>
              <a:prstDash val="solid"/>
            </a:ln>
          </c:spPr>
          <c:marker>
            <c:symbol val="none"/>
          </c:marker>
          <c:cat>
            <c:numRef>
              <c:f>'1_Finančné prostriedky'!$S$163:$AG$163</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'1_Finančné prostriedky'!$S$189:$AG$189</c:f>
              <c:numCache>
                <c:formatCode>_-* #,##0\ _€_-;\-* #,##0\ _€_-;_-* "-"??\ _€_-;_-@_-</c:formatCode>
                <c:ptCount val="15"/>
                <c:pt idx="0">
                  <c:v>17.5</c:v>
                </c:pt>
                <c:pt idx="1">
                  <c:v>17.600000000000001</c:v>
                </c:pt>
                <c:pt idx="2">
                  <c:v>17.5</c:v>
                </c:pt>
                <c:pt idx="3">
                  <c:v>4.4000000000000004</c:v>
                </c:pt>
                <c:pt idx="4">
                  <c:v>3.5</c:v>
                </c:pt>
                <c:pt idx="5">
                  <c:v>51.9</c:v>
                </c:pt>
                <c:pt idx="6">
                  <c:v>45</c:v>
                </c:pt>
                <c:pt idx="7">
                  <c:v>52.8</c:v>
                </c:pt>
                <c:pt idx="8">
                  <c:v>59.1</c:v>
                </c:pt>
                <c:pt idx="9">
                  <c:v>72.099999999999994</c:v>
                </c:pt>
                <c:pt idx="10">
                  <c:v>67.099999999999994</c:v>
                </c:pt>
                <c:pt idx="11">
                  <c:v>70.400000000000006</c:v>
                </c:pt>
                <c:pt idx="12">
                  <c:v>65.8</c:v>
                </c:pt>
                <c:pt idx="13">
                  <c:v>65.7</c:v>
                </c:pt>
                <c:pt idx="14">
                  <c:v>67.7</c:v>
                </c:pt>
              </c:numCache>
            </c:numRef>
          </c:val>
          <c:smooth val="0"/>
        </c:ser>
        <c:ser>
          <c:idx val="5"/>
          <c:order val="1"/>
          <c:tx>
            <c:strRef>
              <c:f>'1_Finančné prostriedky'!$A$190</c:f>
              <c:strCache>
                <c:ptCount val="1"/>
                <c:pt idx="0">
                  <c:v>V3</c:v>
                </c:pt>
              </c:strCache>
            </c:strRef>
          </c:tx>
          <c:spPr>
            <a:ln w="19050">
              <a:solidFill>
                <a:sysClr val="windowText" lastClr="000000"/>
              </a:solidFill>
              <a:prstDash val="solid"/>
            </a:ln>
          </c:spPr>
          <c:marker>
            <c:symbol val="none"/>
          </c:marker>
          <c:cat>
            <c:numRef>
              <c:f>'1_Finančné prostriedky'!$S$163:$AG$163</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'1_Finančné prostriedky'!$S$190:$AG$190</c:f>
              <c:numCache>
                <c:formatCode>_-* #,##0\ _€_-;\-* #,##0\ _€_-;_-* "-"??\ _€_-;_-@_-</c:formatCode>
                <c:ptCount val="15"/>
                <c:pt idx="0">
                  <c:v>22.6</c:v>
                </c:pt>
                <c:pt idx="1">
                  <c:v>21.25</c:v>
                </c:pt>
                <c:pt idx="2">
                  <c:v>22.3</c:v>
                </c:pt>
                <c:pt idx="3">
                  <c:v>21.833333333333332</c:v>
                </c:pt>
                <c:pt idx="4">
                  <c:v>20.033333333333335</c:v>
                </c:pt>
                <c:pt idx="5">
                  <c:v>26.333333333333332</c:v>
                </c:pt>
                <c:pt idx="6">
                  <c:v>24.733333333333334</c:v>
                </c:pt>
                <c:pt idx="7">
                  <c:v>26.333333333333332</c:v>
                </c:pt>
                <c:pt idx="8">
                  <c:v>31.166666666666668</c:v>
                </c:pt>
                <c:pt idx="9">
                  <c:v>32.866666666666667</c:v>
                </c:pt>
                <c:pt idx="10">
                  <c:v>32.56666666666667</c:v>
                </c:pt>
                <c:pt idx="11">
                  <c:v>35.466666666666661</c:v>
                </c:pt>
                <c:pt idx="12">
                  <c:v>37.866666666666667</c:v>
                </c:pt>
                <c:pt idx="13">
                  <c:v>36</c:v>
                </c:pt>
                <c:pt idx="14">
                  <c:v>43.266666666666673</c:v>
                </c:pt>
              </c:numCache>
            </c:numRef>
          </c:val>
          <c:smooth val="0"/>
        </c:ser>
        <c:ser>
          <c:idx val="0"/>
          <c:order val="2"/>
          <c:tx>
            <c:strRef>
              <c:f>'1_Finančné prostriedky'!$A$191</c:f>
              <c:strCache>
                <c:ptCount val="1"/>
                <c:pt idx="0">
                  <c:v>EU 21*</c:v>
                </c:pt>
              </c:strCache>
            </c:strRef>
          </c:tx>
          <c:spPr>
            <a:ln w="19050">
              <a:solidFill>
                <a:srgbClr val="0070C0"/>
              </a:solidFill>
              <a:prstDash val="dash"/>
            </a:ln>
          </c:spPr>
          <c:marker>
            <c:symbol val="none"/>
          </c:marker>
          <c:dPt>
            <c:idx val="2"/>
            <c:bubble3D val="0"/>
          </c:dPt>
          <c:cat>
            <c:numRef>
              <c:f>'1_Finančné prostriedky'!$S$163:$AG$163</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'1_Finančné prostriedky'!$S$191:$AG$191</c:f>
              <c:numCache>
                <c:formatCode>_-* #,##0\ _€_-;\-* #,##0\ _€_-;_-* "-"??\ _€_-;_-@_-</c:formatCode>
                <c:ptCount val="15"/>
                <c:pt idx="0">
                  <c:v>66.321428571428569</c:v>
                </c:pt>
                <c:pt idx="1">
                  <c:v>60.085714285714282</c:v>
                </c:pt>
                <c:pt idx="2">
                  <c:v>65.328571428571422</c:v>
                </c:pt>
                <c:pt idx="3">
                  <c:v>65.9375</c:v>
                </c:pt>
                <c:pt idx="4">
                  <c:v>74.658823529411762</c:v>
                </c:pt>
                <c:pt idx="5">
                  <c:v>70.957894736842078</c:v>
                </c:pt>
                <c:pt idx="6">
                  <c:v>72.763157894736821</c:v>
                </c:pt>
                <c:pt idx="7">
                  <c:v>78.868421052631575</c:v>
                </c:pt>
                <c:pt idx="8">
                  <c:v>82.442105263157899</c:v>
                </c:pt>
                <c:pt idx="9">
                  <c:v>87.021052631578954</c:v>
                </c:pt>
                <c:pt idx="10">
                  <c:v>86.240000000000009</c:v>
                </c:pt>
                <c:pt idx="11">
                  <c:v>86.039999999999992</c:v>
                </c:pt>
                <c:pt idx="12">
                  <c:v>89.144999999999996</c:v>
                </c:pt>
                <c:pt idx="13">
                  <c:v>94.24499999999999</c:v>
                </c:pt>
                <c:pt idx="14">
                  <c:v>95.078947368421055</c:v>
                </c:pt>
              </c:numCache>
            </c:numRef>
          </c:val>
          <c:smooth val="0"/>
        </c:ser>
        <c:ser>
          <c:idx val="1"/>
          <c:order val="3"/>
          <c:tx>
            <c:strRef>
              <c:f>'1_Finančné prostriedky'!$A$192</c:f>
              <c:strCache>
                <c:ptCount val="1"/>
                <c:pt idx="0">
                  <c:v>EU 14 **</c:v>
                </c:pt>
              </c:strCache>
            </c:strRef>
          </c:tx>
          <c:spPr>
            <a:ln w="19050">
              <a:solidFill>
                <a:srgbClr val="D3BEDE"/>
              </a:solidFill>
            </a:ln>
          </c:spPr>
          <c:marker>
            <c:symbol val="none"/>
          </c:marker>
          <c:cat>
            <c:numRef>
              <c:f>'1_Finančné prostriedky'!$S$163:$AG$163</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'1_Finančné prostriedky'!$S$192:$AG$192</c:f>
              <c:numCache>
                <c:formatCode>_-* #,##0\ _€_-;\-* #,##0\ _€_-;_-* "-"??\ _€_-;_-@_-</c:formatCode>
                <c:ptCount val="15"/>
                <c:pt idx="0">
                  <c:v>72.133333333333326</c:v>
                </c:pt>
                <c:pt idx="1">
                  <c:v>65.033333333333331</c:v>
                </c:pt>
                <c:pt idx="2">
                  <c:v>70.683333333333323</c:v>
                </c:pt>
                <c:pt idx="3">
                  <c:v>74.13333333333334</c:v>
                </c:pt>
                <c:pt idx="4">
                  <c:v>84.192307692307693</c:v>
                </c:pt>
                <c:pt idx="5">
                  <c:v>87.223076923076917</c:v>
                </c:pt>
                <c:pt idx="6">
                  <c:v>88.415384615384625</c:v>
                </c:pt>
                <c:pt idx="7">
                  <c:v>94.823076923076925</c:v>
                </c:pt>
                <c:pt idx="8">
                  <c:v>98.292307692307702</c:v>
                </c:pt>
                <c:pt idx="9">
                  <c:v>102.10769230769232</c:v>
                </c:pt>
                <c:pt idx="10">
                  <c:v>102.48571428571429</c:v>
                </c:pt>
                <c:pt idx="11">
                  <c:v>103.14999999999999</c:v>
                </c:pt>
                <c:pt idx="12">
                  <c:v>106.77857142857144</c:v>
                </c:pt>
                <c:pt idx="13">
                  <c:v>113.84285714285713</c:v>
                </c:pt>
                <c:pt idx="14">
                  <c:v>114.50769230769228</c:v>
                </c:pt>
              </c:numCache>
            </c:numRef>
          </c:val>
          <c:smooth val="0"/>
        </c:ser>
        <c:ser>
          <c:idx val="2"/>
          <c:order val="4"/>
          <c:tx>
            <c:strRef>
              <c:f>'1_Finančné prostriedky'!$A$193</c:f>
              <c:strCache>
                <c:ptCount val="1"/>
                <c:pt idx="0">
                  <c:v>OECD***</c:v>
                </c:pt>
              </c:strCache>
            </c:strRef>
          </c:tx>
          <c:spPr>
            <a:ln w="19050">
              <a:solidFill>
                <a:sysClr val="window" lastClr="FFFFFF">
                  <a:lumMod val="75000"/>
                </a:sysClr>
              </a:solidFill>
            </a:ln>
          </c:spPr>
          <c:marker>
            <c:symbol val="none"/>
          </c:marker>
          <c:cat>
            <c:numRef>
              <c:f>'1_Finančné prostriedky'!$S$163:$AG$163</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'1_Finančné prostriedky'!$S$193:$AG$193</c:f>
              <c:numCache>
                <c:formatCode>_-* #,##0\ _€_-;\-* #,##0\ _€_-;_-* "-"??\ _€_-;_-@_-</c:formatCode>
                <c:ptCount val="15"/>
                <c:pt idx="0">
                  <c:v>69.299999999999983</c:v>
                </c:pt>
                <c:pt idx="1">
                  <c:v>68.437500000000014</c:v>
                </c:pt>
                <c:pt idx="2">
                  <c:v>74.95</c:v>
                </c:pt>
                <c:pt idx="3">
                  <c:v>77.574074074074076</c:v>
                </c:pt>
                <c:pt idx="4">
                  <c:v>85.549999999999983</c:v>
                </c:pt>
                <c:pt idx="5">
                  <c:v>91.317241379310332</c:v>
                </c:pt>
                <c:pt idx="6">
                  <c:v>92.489655172413777</c:v>
                </c:pt>
                <c:pt idx="7">
                  <c:v>100.65517241379311</c:v>
                </c:pt>
                <c:pt idx="8">
                  <c:v>106.04482758620689</c:v>
                </c:pt>
                <c:pt idx="9">
                  <c:v>110.26785714285714</c:v>
                </c:pt>
                <c:pt idx="10">
                  <c:v>111.47586206896553</c:v>
                </c:pt>
                <c:pt idx="11">
                  <c:v>112.16551724137932</c:v>
                </c:pt>
                <c:pt idx="12">
                  <c:v>115.98620689655174</c:v>
                </c:pt>
                <c:pt idx="13">
                  <c:v>120.95357142857144</c:v>
                </c:pt>
                <c:pt idx="14">
                  <c:v>127.67200000000001</c:v>
                </c:pt>
              </c:numCache>
            </c:numRef>
          </c:val>
          <c:smooth val="0"/>
        </c:ser>
        <c:dLbls>
          <c:showLegendKey val="0"/>
          <c:showVal val="0"/>
          <c:showCatName val="0"/>
          <c:showSerName val="0"/>
          <c:showPercent val="0"/>
          <c:showBubbleSize val="0"/>
        </c:dLbls>
        <c:smooth val="0"/>
        <c:axId val="393110912"/>
        <c:axId val="389605312"/>
      </c:lineChart>
      <c:catAx>
        <c:axId val="393110912"/>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9605312"/>
        <c:crosses val="autoZero"/>
        <c:auto val="1"/>
        <c:lblAlgn val="ctr"/>
        <c:lblOffset val="100"/>
        <c:noMultiLvlLbl val="0"/>
      </c:catAx>
      <c:valAx>
        <c:axId val="389605312"/>
        <c:scaling>
          <c:orientation val="minMax"/>
          <c:min val="0"/>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393110912"/>
        <c:crosses val="autoZero"/>
        <c:crossBetween val="between"/>
      </c:valAx>
    </c:plotArea>
    <c:legend>
      <c:legendPos val="l"/>
      <c:layout>
        <c:manualLayout>
          <c:xMode val="edge"/>
          <c:yMode val="edge"/>
          <c:x val="6.9624897563537513E-2"/>
          <c:y val="3.3139997423368449E-2"/>
          <c:w val="0.52630916666666672"/>
          <c:h val="0.13144356955380576"/>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2.6220283494445058E-2"/>
          <c:w val="0.90965617379833974"/>
          <c:h val="0.82097307091851957"/>
        </c:manualLayout>
      </c:layout>
      <c:lineChart>
        <c:grouping val="standard"/>
        <c:varyColors val="0"/>
        <c:ser>
          <c:idx val="3"/>
          <c:order val="0"/>
          <c:tx>
            <c:strRef>
              <c:f>'1_Finančné prostriedky'!$A$148</c:f>
              <c:strCache>
                <c:ptCount val="1"/>
                <c:pt idx="0">
                  <c:v>SK</c:v>
                </c:pt>
              </c:strCache>
            </c:strRef>
          </c:tx>
          <c:spPr>
            <a:ln w="19050">
              <a:solidFill>
                <a:srgbClr val="2C9ADC"/>
              </a:solidFill>
              <a:prstDash val="solid"/>
            </a:ln>
          </c:spPr>
          <c:marker>
            <c:symbol val="none"/>
          </c:marker>
          <c:cat>
            <c:numRef>
              <c:f>'1_Finančné prostriedky'!$B$147:$J$147</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'1_Finančné prostriedky'!$B$148:$J$148</c:f>
              <c:numCache>
                <c:formatCode>_-* #,##0\ _€_-;\-* #,##0\ _€_-;_-* "-"??\ _€_-;_-@_-</c:formatCode>
                <c:ptCount val="9"/>
                <c:pt idx="0">
                  <c:v>47.3</c:v>
                </c:pt>
                <c:pt idx="1">
                  <c:v>67</c:v>
                </c:pt>
                <c:pt idx="2">
                  <c:v>78.5</c:v>
                </c:pt>
                <c:pt idx="3">
                  <c:v>58.2</c:v>
                </c:pt>
                <c:pt idx="4">
                  <c:v>67</c:v>
                </c:pt>
                <c:pt idx="5">
                  <c:v>77.099999999999994</c:v>
                </c:pt>
                <c:pt idx="6">
                  <c:v>80.5</c:v>
                </c:pt>
                <c:pt idx="7">
                  <c:v>88.6</c:v>
                </c:pt>
                <c:pt idx="8">
                  <c:v>98.3</c:v>
                </c:pt>
              </c:numCache>
            </c:numRef>
          </c:val>
          <c:smooth val="0"/>
        </c:ser>
        <c:ser>
          <c:idx val="5"/>
          <c:order val="1"/>
          <c:tx>
            <c:strRef>
              <c:f>'1_Finančné prostriedky'!$A$149</c:f>
              <c:strCache>
                <c:ptCount val="1"/>
                <c:pt idx="0">
                  <c:v>V3</c:v>
                </c:pt>
              </c:strCache>
            </c:strRef>
          </c:tx>
          <c:spPr>
            <a:ln w="19050">
              <a:solidFill>
                <a:sysClr val="windowText" lastClr="000000"/>
              </a:solidFill>
              <a:prstDash val="solid"/>
            </a:ln>
          </c:spPr>
          <c:marker>
            <c:symbol val="none"/>
          </c:marker>
          <c:cat>
            <c:numRef>
              <c:f>'1_Finančné prostriedky'!$B$147:$J$147</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'1_Finančné prostriedky'!$B$149:$J$149</c:f>
              <c:numCache>
                <c:formatCode>_-* #,##0\ _€_-;\-* #,##0\ _€_-;_-* "-"??\ _€_-;_-@_-</c:formatCode>
                <c:ptCount val="9"/>
                <c:pt idx="0">
                  <c:v>30.033333333333339</c:v>
                </c:pt>
                <c:pt idx="1">
                  <c:v>40.166666666666671</c:v>
                </c:pt>
                <c:pt idx="2">
                  <c:v>41.349999999999994</c:v>
                </c:pt>
                <c:pt idx="3">
                  <c:v>35.433333333333337</c:v>
                </c:pt>
                <c:pt idx="4">
                  <c:v>29.333333333333332</c:v>
                </c:pt>
                <c:pt idx="5">
                  <c:v>32.200000000000003</c:v>
                </c:pt>
                <c:pt idx="6">
                  <c:v>34.6</c:v>
                </c:pt>
                <c:pt idx="7">
                  <c:v>35.900000000000006</c:v>
                </c:pt>
                <c:pt idx="8">
                  <c:v>41.199999999999996</c:v>
                </c:pt>
              </c:numCache>
            </c:numRef>
          </c:val>
          <c:smooth val="0"/>
        </c:ser>
        <c:ser>
          <c:idx val="0"/>
          <c:order val="2"/>
          <c:tx>
            <c:strRef>
              <c:f>'1_Finančné prostriedky'!$A$150</c:f>
              <c:strCache>
                <c:ptCount val="1"/>
                <c:pt idx="0">
                  <c:v>EU 18*</c:v>
                </c:pt>
              </c:strCache>
            </c:strRef>
          </c:tx>
          <c:spPr>
            <a:ln w="19050">
              <a:solidFill>
                <a:srgbClr val="0070C0"/>
              </a:solidFill>
              <a:prstDash val="dash"/>
            </a:ln>
          </c:spPr>
          <c:marker>
            <c:symbol val="none"/>
          </c:marker>
          <c:dPt>
            <c:idx val="2"/>
            <c:bubble3D val="0"/>
          </c:dPt>
          <c:cat>
            <c:numRef>
              <c:f>'1_Finančné prostriedky'!$B$147:$J$147</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'1_Finančné prostriedky'!$B$150:$J$150</c:f>
              <c:numCache>
                <c:formatCode>_-* #,##0\ _€_-;\-* #,##0\ _€_-;_-* "-"??\ _€_-;_-@_-</c:formatCode>
                <c:ptCount val="9"/>
                <c:pt idx="0">
                  <c:v>63.775000000000006</c:v>
                </c:pt>
                <c:pt idx="1">
                  <c:v>66.532026143790844</c:v>
                </c:pt>
                <c:pt idx="2">
                  <c:v>72.149673202614366</c:v>
                </c:pt>
                <c:pt idx="3">
                  <c:v>72.760962566844924</c:v>
                </c:pt>
                <c:pt idx="4">
                  <c:v>73.418552036199088</c:v>
                </c:pt>
                <c:pt idx="5">
                  <c:v>78.714444444444453</c:v>
                </c:pt>
                <c:pt idx="6">
                  <c:v>76.669444444444451</c:v>
                </c:pt>
                <c:pt idx="7">
                  <c:v>82.701388888888872</c:v>
                </c:pt>
                <c:pt idx="8">
                  <c:v>85.877083333333331</c:v>
                </c:pt>
              </c:numCache>
            </c:numRef>
          </c:val>
          <c:smooth val="0"/>
        </c:ser>
        <c:ser>
          <c:idx val="1"/>
          <c:order val="3"/>
          <c:tx>
            <c:strRef>
              <c:f>'1_Finančné prostriedky'!$A$151</c:f>
              <c:strCache>
                <c:ptCount val="1"/>
                <c:pt idx="0">
                  <c:v>EU 11 **</c:v>
                </c:pt>
              </c:strCache>
            </c:strRef>
          </c:tx>
          <c:spPr>
            <a:ln w="19050">
              <a:solidFill>
                <a:srgbClr val="D3BEDE"/>
              </a:solidFill>
            </a:ln>
          </c:spPr>
          <c:marker>
            <c:symbol val="none"/>
          </c:marker>
          <c:cat>
            <c:numRef>
              <c:f>'1_Finančné prostriedky'!$B$147:$J$147</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'1_Finančné prostriedky'!$B$151:$J$151</c:f>
              <c:numCache>
                <c:formatCode>_-* #,##0\ _€_-;\-* #,##0\ _€_-;_-* "-"??\ _€_-;_-@_-</c:formatCode>
                <c:ptCount val="9"/>
                <c:pt idx="0">
                  <c:v>79.854285714285709</c:v>
                </c:pt>
                <c:pt idx="1">
                  <c:v>78.263636363636365</c:v>
                </c:pt>
                <c:pt idx="2">
                  <c:v>82.880519480519496</c:v>
                </c:pt>
                <c:pt idx="3">
                  <c:v>86.515584415584414</c:v>
                </c:pt>
                <c:pt idx="4">
                  <c:v>88.408080808080811</c:v>
                </c:pt>
                <c:pt idx="5">
                  <c:v>96.769444444444431</c:v>
                </c:pt>
                <c:pt idx="6">
                  <c:v>92.134999999999991</c:v>
                </c:pt>
                <c:pt idx="7">
                  <c:v>99.58</c:v>
                </c:pt>
                <c:pt idx="8">
                  <c:v>100.45666666666666</c:v>
                </c:pt>
              </c:numCache>
            </c:numRef>
          </c:val>
          <c:smooth val="0"/>
        </c:ser>
        <c:ser>
          <c:idx val="2"/>
          <c:order val="4"/>
          <c:tx>
            <c:strRef>
              <c:f>'1_Finančné prostriedky'!$A$152</c:f>
              <c:strCache>
                <c:ptCount val="1"/>
                <c:pt idx="0">
                  <c:v>OECD***</c:v>
                </c:pt>
              </c:strCache>
            </c:strRef>
          </c:tx>
          <c:spPr>
            <a:ln w="19050">
              <a:solidFill>
                <a:sysClr val="window" lastClr="FFFFFF">
                  <a:lumMod val="75000"/>
                </a:sysClr>
              </a:solidFill>
            </a:ln>
          </c:spPr>
          <c:marker>
            <c:symbol val="none"/>
          </c:marker>
          <c:cat>
            <c:numRef>
              <c:f>'1_Finančné prostriedky'!$B$147:$J$147</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'1_Finančné prostriedky'!$B$152:$J$152</c:f>
              <c:numCache>
                <c:formatCode>_-* #,##0\ _€_-;\-* #,##0\ _€_-;_-* "-"??\ _€_-;_-@_-</c:formatCode>
                <c:ptCount val="9"/>
                <c:pt idx="0">
                  <c:v>71.231730769230765</c:v>
                </c:pt>
                <c:pt idx="1">
                  <c:v>75.535714285714278</c:v>
                </c:pt>
                <c:pt idx="2">
                  <c:v>77.594857142857137</c:v>
                </c:pt>
                <c:pt idx="3">
                  <c:v>76.774500000000018</c:v>
                </c:pt>
                <c:pt idx="4">
                  <c:v>75.837500000000006</c:v>
                </c:pt>
                <c:pt idx="5">
                  <c:v>83.376000000000005</c:v>
                </c:pt>
                <c:pt idx="6">
                  <c:v>83.605714285714285</c:v>
                </c:pt>
                <c:pt idx="7">
                  <c:v>86.328190476190485</c:v>
                </c:pt>
                <c:pt idx="8">
                  <c:v>90.291619047619037</c:v>
                </c:pt>
              </c:numCache>
            </c:numRef>
          </c:val>
          <c:smooth val="0"/>
        </c:ser>
        <c:dLbls>
          <c:showLegendKey val="0"/>
          <c:showVal val="0"/>
          <c:showCatName val="0"/>
          <c:showSerName val="0"/>
          <c:showPercent val="0"/>
          <c:showBubbleSize val="0"/>
        </c:dLbls>
        <c:smooth val="0"/>
        <c:axId val="386645728"/>
        <c:axId val="389606096"/>
      </c:lineChart>
      <c:catAx>
        <c:axId val="386645728"/>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9606096"/>
        <c:crosses val="autoZero"/>
        <c:auto val="1"/>
        <c:lblAlgn val="ctr"/>
        <c:lblOffset val="100"/>
        <c:noMultiLvlLbl val="0"/>
      </c:catAx>
      <c:valAx>
        <c:axId val="389606096"/>
        <c:scaling>
          <c:orientation val="minMax"/>
          <c:min val="20"/>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386645728"/>
        <c:crosses val="autoZero"/>
        <c:crossBetween val="between"/>
      </c:valAx>
    </c:plotArea>
    <c:legend>
      <c:legendPos val="l"/>
      <c:layout>
        <c:manualLayout>
          <c:xMode val="edge"/>
          <c:yMode val="edge"/>
          <c:x val="6.7880097653078689E-2"/>
          <c:y val="1.9847267554607868E-2"/>
          <c:w val="0.49893578117433718"/>
          <c:h val="0.16037507331906656"/>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2.9500958530514456E-2"/>
          <c:w val="0.91113811274623302"/>
          <c:h val="0.81187814474090669"/>
        </c:manualLayout>
      </c:layout>
      <c:lineChart>
        <c:grouping val="standard"/>
        <c:varyColors val="0"/>
        <c:ser>
          <c:idx val="3"/>
          <c:order val="0"/>
          <c:tx>
            <c:strRef>
              <c:f>'1_Finančné prostriedky'!$M$124</c:f>
              <c:strCache>
                <c:ptCount val="1"/>
                <c:pt idx="0">
                  <c:v>SK</c:v>
                </c:pt>
              </c:strCache>
            </c:strRef>
          </c:tx>
          <c:spPr>
            <a:ln w="19050">
              <a:solidFill>
                <a:srgbClr val="2C9ADC"/>
              </a:solidFill>
              <a:prstDash val="solid"/>
            </a:ln>
          </c:spPr>
          <c:marker>
            <c:symbol val="none"/>
          </c:marker>
          <c:cat>
            <c:numRef>
              <c:f>'1_Finančné prostriedky'!$AE$123:$AS$123</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'1_Finančné prostriedky'!$AE$124:$AS$124</c:f>
              <c:numCache>
                <c:formatCode>_-* #,##0\ _€_-;\-* #,##0\ _€_-;_-* "-"??\ _€_-;_-@_-</c:formatCode>
                <c:ptCount val="15"/>
                <c:pt idx="0">
                  <c:v>9.3000000000000007</c:v>
                </c:pt>
                <c:pt idx="1">
                  <c:v>12.5</c:v>
                </c:pt>
                <c:pt idx="2">
                  <c:v>14.3</c:v>
                </c:pt>
                <c:pt idx="3">
                  <c:v>7.3</c:v>
                </c:pt>
                <c:pt idx="4">
                  <c:v>7.5</c:v>
                </c:pt>
                <c:pt idx="5">
                  <c:v>12.2</c:v>
                </c:pt>
                <c:pt idx="6">
                  <c:v>13.8</c:v>
                </c:pt>
                <c:pt idx="7">
                  <c:v>26.9</c:v>
                </c:pt>
                <c:pt idx="8">
                  <c:v>34.6</c:v>
                </c:pt>
                <c:pt idx="9">
                  <c:v>74.900000000000006</c:v>
                </c:pt>
                <c:pt idx="10">
                  <c:v>83.4</c:v>
                </c:pt>
                <c:pt idx="11">
                  <c:v>79.3</c:v>
                </c:pt>
                <c:pt idx="12">
                  <c:v>79.099999999999994</c:v>
                </c:pt>
                <c:pt idx="13">
                  <c:v>81.5</c:v>
                </c:pt>
                <c:pt idx="14">
                  <c:v>85.6</c:v>
                </c:pt>
              </c:numCache>
            </c:numRef>
          </c:val>
          <c:smooth val="0"/>
        </c:ser>
        <c:ser>
          <c:idx val="5"/>
          <c:order val="1"/>
          <c:tx>
            <c:strRef>
              <c:f>'1_Finančné prostriedky'!$M$125</c:f>
              <c:strCache>
                <c:ptCount val="1"/>
                <c:pt idx="0">
                  <c:v>V3</c:v>
                </c:pt>
              </c:strCache>
            </c:strRef>
          </c:tx>
          <c:spPr>
            <a:ln w="19050">
              <a:solidFill>
                <a:sysClr val="windowText" lastClr="000000"/>
              </a:solidFill>
              <a:prstDash val="solid"/>
            </a:ln>
          </c:spPr>
          <c:marker>
            <c:symbol val="none"/>
          </c:marker>
          <c:cat>
            <c:numRef>
              <c:f>'1_Finančné prostriedky'!$AE$123:$AS$123</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'1_Finančné prostriedky'!$AE$125:$AS$125</c:f>
              <c:numCache>
                <c:formatCode>_-* #,##0\ _€_-;\-* #,##0\ _€_-;_-* "-"??\ _€_-;_-@_-</c:formatCode>
                <c:ptCount val="15"/>
                <c:pt idx="0">
                  <c:v>11.9</c:v>
                </c:pt>
                <c:pt idx="1">
                  <c:v>17.5</c:v>
                </c:pt>
                <c:pt idx="2">
                  <c:v>19.600000000000001</c:v>
                </c:pt>
                <c:pt idx="3">
                  <c:v>19.8</c:v>
                </c:pt>
                <c:pt idx="4">
                  <c:v>20.966666666666665</c:v>
                </c:pt>
                <c:pt idx="5">
                  <c:v>22.633333333333336</c:v>
                </c:pt>
                <c:pt idx="6">
                  <c:v>23.833333333333332</c:v>
                </c:pt>
                <c:pt idx="7">
                  <c:v>28.833333333333339</c:v>
                </c:pt>
                <c:pt idx="8">
                  <c:v>29.3</c:v>
                </c:pt>
                <c:pt idx="9">
                  <c:v>32.833333333333336</c:v>
                </c:pt>
                <c:pt idx="10">
                  <c:v>36.133333333333333</c:v>
                </c:pt>
                <c:pt idx="11">
                  <c:v>37.699999999999996</c:v>
                </c:pt>
                <c:pt idx="12">
                  <c:v>39.699999999999996</c:v>
                </c:pt>
                <c:pt idx="13">
                  <c:v>43.666666666666664</c:v>
                </c:pt>
                <c:pt idx="14">
                  <c:v>46.166666666666664</c:v>
                </c:pt>
              </c:numCache>
            </c:numRef>
          </c:val>
          <c:smooth val="0"/>
        </c:ser>
        <c:ser>
          <c:idx val="0"/>
          <c:order val="2"/>
          <c:tx>
            <c:strRef>
              <c:f>'1_Finančné prostriedky'!$M$126</c:f>
              <c:strCache>
                <c:ptCount val="1"/>
                <c:pt idx="0">
                  <c:v>EU 18*</c:v>
                </c:pt>
              </c:strCache>
            </c:strRef>
          </c:tx>
          <c:spPr>
            <a:ln w="19050">
              <a:solidFill>
                <a:srgbClr val="0070C0"/>
              </a:solidFill>
              <a:prstDash val="dash"/>
            </a:ln>
          </c:spPr>
          <c:marker>
            <c:symbol val="none"/>
          </c:marker>
          <c:dPt>
            <c:idx val="2"/>
            <c:bubble3D val="0"/>
          </c:dPt>
          <c:cat>
            <c:numRef>
              <c:f>'1_Finančné prostriedky'!$AE$123:$AS$123</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'1_Finančné prostriedky'!$AE$126:$AS$126</c:f>
              <c:numCache>
                <c:formatCode>_-* #,##0\ _€_-;\-* #,##0\ _€_-;_-* "-"??\ _€_-;_-@_-</c:formatCode>
                <c:ptCount val="15"/>
                <c:pt idx="0">
                  <c:v>25.562500000000004</c:v>
                </c:pt>
                <c:pt idx="1">
                  <c:v>26.133333333333333</c:v>
                </c:pt>
                <c:pt idx="2">
                  <c:v>28.419999999999998</c:v>
                </c:pt>
                <c:pt idx="3">
                  <c:v>28.716666666666669</c:v>
                </c:pt>
                <c:pt idx="4">
                  <c:v>27.69285714285714</c:v>
                </c:pt>
                <c:pt idx="5">
                  <c:v>28.374999999999996</c:v>
                </c:pt>
                <c:pt idx="6">
                  <c:v>30.211764705882356</c:v>
                </c:pt>
                <c:pt idx="7">
                  <c:v>33.300000000000011</c:v>
                </c:pt>
                <c:pt idx="8">
                  <c:v>36.217647058823523</c:v>
                </c:pt>
                <c:pt idx="9">
                  <c:v>39.42941176470589</c:v>
                </c:pt>
                <c:pt idx="10">
                  <c:v>38.894444444444446</c:v>
                </c:pt>
                <c:pt idx="11">
                  <c:v>40.24444444444444</c:v>
                </c:pt>
                <c:pt idx="12">
                  <c:v>43.866666666666667</c:v>
                </c:pt>
                <c:pt idx="13">
                  <c:v>45.522222222222226</c:v>
                </c:pt>
                <c:pt idx="14">
                  <c:v>45.699999999999996</c:v>
                </c:pt>
              </c:numCache>
            </c:numRef>
          </c:val>
          <c:smooth val="0"/>
        </c:ser>
        <c:ser>
          <c:idx val="1"/>
          <c:order val="3"/>
          <c:tx>
            <c:strRef>
              <c:f>'1_Finančné prostriedky'!$M$127</c:f>
              <c:strCache>
                <c:ptCount val="1"/>
                <c:pt idx="0">
                  <c:v>EU 11 **</c:v>
                </c:pt>
              </c:strCache>
            </c:strRef>
          </c:tx>
          <c:spPr>
            <a:ln w="19050">
              <a:solidFill>
                <a:srgbClr val="D3BEDE"/>
              </a:solidFill>
            </a:ln>
          </c:spPr>
          <c:marker>
            <c:symbol val="none"/>
          </c:marker>
          <c:cat>
            <c:numRef>
              <c:f>'1_Finančné prostriedky'!$AE$123:$AS$123</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'1_Finančné prostriedky'!$AE$127:$AS$127</c:f>
              <c:numCache>
                <c:formatCode>_-* #,##0\ _€_-;\-* #,##0\ _€_-;_-* "-"??\ _€_-;_-@_-</c:formatCode>
                <c:ptCount val="15"/>
                <c:pt idx="0">
                  <c:v>29.816666666666663</c:v>
                </c:pt>
                <c:pt idx="1">
                  <c:v>31.216666666666665</c:v>
                </c:pt>
                <c:pt idx="2">
                  <c:v>33.01428571428572</c:v>
                </c:pt>
                <c:pt idx="3">
                  <c:v>35.885714285714286</c:v>
                </c:pt>
                <c:pt idx="4">
                  <c:v>31.86666666666666</c:v>
                </c:pt>
                <c:pt idx="5">
                  <c:v>33.888888888888886</c:v>
                </c:pt>
                <c:pt idx="6">
                  <c:v>35.150000000000006</c:v>
                </c:pt>
                <c:pt idx="7">
                  <c:v>38.33</c:v>
                </c:pt>
                <c:pt idx="8">
                  <c:v>41.71</c:v>
                </c:pt>
                <c:pt idx="9">
                  <c:v>43.870000000000005</c:v>
                </c:pt>
                <c:pt idx="10">
                  <c:v>43.136363636363633</c:v>
                </c:pt>
                <c:pt idx="11">
                  <c:v>44.590909090909093</c:v>
                </c:pt>
                <c:pt idx="12">
                  <c:v>47.25454545454545</c:v>
                </c:pt>
                <c:pt idx="13">
                  <c:v>48.890909090909084</c:v>
                </c:pt>
                <c:pt idx="14">
                  <c:v>48.190909090909095</c:v>
                </c:pt>
              </c:numCache>
            </c:numRef>
          </c:val>
          <c:smooth val="0"/>
        </c:ser>
        <c:ser>
          <c:idx val="2"/>
          <c:order val="4"/>
          <c:tx>
            <c:strRef>
              <c:f>'1_Finančné prostriedky'!$M$128</c:f>
              <c:strCache>
                <c:ptCount val="1"/>
                <c:pt idx="0">
                  <c:v>OECD***</c:v>
                </c:pt>
              </c:strCache>
            </c:strRef>
          </c:tx>
          <c:spPr>
            <a:ln w="19050">
              <a:solidFill>
                <a:sysClr val="window" lastClr="FFFFFF">
                  <a:lumMod val="75000"/>
                </a:sysClr>
              </a:solidFill>
            </a:ln>
          </c:spPr>
          <c:marker>
            <c:symbol val="none"/>
          </c:marker>
          <c:cat>
            <c:numRef>
              <c:f>'1_Finančné prostriedky'!$AE$123:$AS$123</c:f>
              <c:numCache>
                <c:formatCode>General</c:formatCode>
                <c:ptCount val="15"/>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numCache>
            </c:numRef>
          </c:cat>
          <c:val>
            <c:numRef>
              <c:f>'1_Finančné prostriedky'!$AE$128:$AS$128</c:f>
              <c:numCache>
                <c:formatCode>_-* #,##0\ _€_-;\-* #,##0\ _€_-;_-* "-"??\ _€_-;_-@_-</c:formatCode>
                <c:ptCount val="15"/>
                <c:pt idx="0">
                  <c:v>25.312499999999996</c:v>
                </c:pt>
                <c:pt idx="1">
                  <c:v>26.63529411764706</c:v>
                </c:pt>
                <c:pt idx="2">
                  <c:v>30.205882352941185</c:v>
                </c:pt>
                <c:pt idx="3">
                  <c:v>31.121052631578952</c:v>
                </c:pt>
                <c:pt idx="4">
                  <c:v>29.656521739130437</c:v>
                </c:pt>
                <c:pt idx="5">
                  <c:v>31.2</c:v>
                </c:pt>
                <c:pt idx="6">
                  <c:v>32.896000000000001</c:v>
                </c:pt>
                <c:pt idx="7">
                  <c:v>36.628000000000007</c:v>
                </c:pt>
                <c:pt idx="8">
                  <c:v>39.624000000000002</c:v>
                </c:pt>
                <c:pt idx="9">
                  <c:v>45.287500000000001</c:v>
                </c:pt>
                <c:pt idx="10">
                  <c:v>46.9</c:v>
                </c:pt>
                <c:pt idx="11">
                  <c:v>48.263999999999989</c:v>
                </c:pt>
                <c:pt idx="12">
                  <c:v>50.7</c:v>
                </c:pt>
                <c:pt idx="13">
                  <c:v>52.876000000000005</c:v>
                </c:pt>
                <c:pt idx="14">
                  <c:v>53.056521739130432</c:v>
                </c:pt>
              </c:numCache>
            </c:numRef>
          </c:val>
          <c:smooth val="0"/>
        </c:ser>
        <c:dLbls>
          <c:showLegendKey val="0"/>
          <c:showVal val="0"/>
          <c:showCatName val="0"/>
          <c:showSerName val="0"/>
          <c:showPercent val="0"/>
          <c:showBubbleSize val="0"/>
        </c:dLbls>
        <c:smooth val="0"/>
        <c:axId val="389606880"/>
        <c:axId val="389607272"/>
      </c:lineChart>
      <c:catAx>
        <c:axId val="389606880"/>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9607272"/>
        <c:crosses val="autoZero"/>
        <c:auto val="1"/>
        <c:lblAlgn val="ctr"/>
        <c:lblOffset val="100"/>
        <c:noMultiLvlLbl val="0"/>
      </c:catAx>
      <c:valAx>
        <c:axId val="389607272"/>
        <c:scaling>
          <c:orientation val="minMax"/>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389606880"/>
        <c:crosses val="autoZero"/>
        <c:crossBetween val="between"/>
      </c:valAx>
    </c:plotArea>
    <c:legend>
      <c:legendPos val="l"/>
      <c:layout>
        <c:manualLayout>
          <c:xMode val="edge"/>
          <c:yMode val="edge"/>
          <c:x val="6.6641599599914808E-2"/>
          <c:y val="2.5810444741256201E-2"/>
          <c:w val="0.52630916666666672"/>
          <c:h val="0.15483392450928457"/>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5941499799145232E-2"/>
          <c:y val="0.23971447174241084"/>
          <c:w val="0.87701455431888509"/>
          <c:h val="0.67436420320582935"/>
        </c:manualLayout>
      </c:layout>
      <c:barChart>
        <c:barDir val="col"/>
        <c:grouping val="clustered"/>
        <c:varyColors val="0"/>
        <c:ser>
          <c:idx val="0"/>
          <c:order val="0"/>
          <c:tx>
            <c:strRef>
              <c:f>'2_Vstupy'!$AL$33</c:f>
              <c:strCache>
                <c:ptCount val="1"/>
                <c:pt idx="0">
                  <c:v>SK</c:v>
                </c:pt>
              </c:strCache>
            </c:strRef>
          </c:tx>
          <c:spPr>
            <a:solidFill>
              <a:srgbClr val="2C9ADC"/>
            </a:solidFill>
          </c:spPr>
          <c:invertIfNegative val="0"/>
          <c:cat>
            <c:strRef>
              <c:f>'2_Vstupy'!$AM$32:$AP$32</c:f>
              <c:strCache>
                <c:ptCount val="4"/>
                <c:pt idx="0">
                  <c:v>Physicians</c:v>
                </c:pt>
                <c:pt idx="1">
                  <c:v>Nurses</c:v>
                </c:pt>
                <c:pt idx="2">
                  <c:v>Dentists</c:v>
                </c:pt>
                <c:pt idx="3">
                  <c:v>Pharmacists</c:v>
                </c:pt>
              </c:strCache>
            </c:strRef>
          </c:cat>
          <c:val>
            <c:numRef>
              <c:f>'2_Vstupy'!$AM$33:$AP$33</c:f>
              <c:numCache>
                <c:formatCode>General</c:formatCode>
                <c:ptCount val="4"/>
                <c:pt idx="0">
                  <c:v>3.4</c:v>
                </c:pt>
                <c:pt idx="1">
                  <c:v>5.8</c:v>
                </c:pt>
                <c:pt idx="2">
                  <c:v>0.5</c:v>
                </c:pt>
                <c:pt idx="3">
                  <c:v>0.6</c:v>
                </c:pt>
              </c:numCache>
            </c:numRef>
          </c:val>
        </c:ser>
        <c:ser>
          <c:idx val="2"/>
          <c:order val="1"/>
          <c:tx>
            <c:strRef>
              <c:f>'2_Vstupy'!$AL$34</c:f>
              <c:strCache>
                <c:ptCount val="1"/>
                <c:pt idx="0">
                  <c:v>PL (instead of V3)</c:v>
                </c:pt>
              </c:strCache>
            </c:strRef>
          </c:tx>
          <c:spPr>
            <a:solidFill>
              <a:schemeClr val="tx2">
                <a:lumMod val="20000"/>
                <a:lumOff val="80000"/>
              </a:schemeClr>
            </a:solidFill>
          </c:spPr>
          <c:invertIfNegative val="0"/>
          <c:cat>
            <c:strRef>
              <c:f>'2_Vstupy'!$AM$32:$AP$32</c:f>
              <c:strCache>
                <c:ptCount val="4"/>
                <c:pt idx="0">
                  <c:v>Physicians</c:v>
                </c:pt>
                <c:pt idx="1">
                  <c:v>Nurses</c:v>
                </c:pt>
                <c:pt idx="2">
                  <c:v>Dentists</c:v>
                </c:pt>
                <c:pt idx="3">
                  <c:v>Pharmacists</c:v>
                </c:pt>
              </c:strCache>
            </c:strRef>
          </c:cat>
          <c:val>
            <c:numRef>
              <c:f>'2_Vstupy'!$AM$34:$AP$34</c:f>
              <c:numCache>
                <c:formatCode>General</c:formatCode>
                <c:ptCount val="4"/>
                <c:pt idx="0">
                  <c:v>3.1</c:v>
                </c:pt>
                <c:pt idx="1">
                  <c:v>5.3</c:v>
                </c:pt>
                <c:pt idx="2">
                  <c:v>0.4</c:v>
                </c:pt>
                <c:pt idx="3">
                  <c:v>0.8</c:v>
                </c:pt>
              </c:numCache>
            </c:numRef>
          </c:val>
        </c:ser>
        <c:ser>
          <c:idx val="1"/>
          <c:order val="2"/>
          <c:tx>
            <c:strRef>
              <c:f>'2_Vstupy'!$AL$35</c:f>
              <c:strCache>
                <c:ptCount val="1"/>
                <c:pt idx="0">
                  <c:v>EU 15*</c:v>
                </c:pt>
              </c:strCache>
            </c:strRef>
          </c:tx>
          <c:spPr>
            <a:solidFill>
              <a:schemeClr val="tx2">
                <a:lumMod val="75000"/>
              </a:schemeClr>
            </a:solidFill>
          </c:spPr>
          <c:invertIfNegative val="0"/>
          <c:cat>
            <c:strRef>
              <c:f>'2_Vstupy'!$AM$32:$AP$32</c:f>
              <c:strCache>
                <c:ptCount val="4"/>
                <c:pt idx="0">
                  <c:v>Physicians</c:v>
                </c:pt>
                <c:pt idx="1">
                  <c:v>Nurses</c:v>
                </c:pt>
                <c:pt idx="2">
                  <c:v>Dentists</c:v>
                </c:pt>
                <c:pt idx="3">
                  <c:v>Pharmacists</c:v>
                </c:pt>
              </c:strCache>
            </c:strRef>
          </c:cat>
          <c:val>
            <c:numRef>
              <c:f>'2_Vstupy'!$AM$35:$AP$35</c:f>
              <c:numCache>
                <c:formatCode>General</c:formatCode>
                <c:ptCount val="4"/>
                <c:pt idx="0">
                  <c:v>3.6</c:v>
                </c:pt>
                <c:pt idx="1">
                  <c:v>7.5</c:v>
                </c:pt>
                <c:pt idx="2">
                  <c:v>0.7</c:v>
                </c:pt>
                <c:pt idx="3">
                  <c:v>0.8</c:v>
                </c:pt>
              </c:numCache>
            </c:numRef>
          </c:val>
        </c:ser>
        <c:ser>
          <c:idx val="3"/>
          <c:order val="3"/>
          <c:tx>
            <c:strRef>
              <c:f>'2_Vstupy'!$AL$36</c:f>
              <c:strCache>
                <c:ptCount val="1"/>
                <c:pt idx="0">
                  <c:v>EU 11 **</c:v>
                </c:pt>
              </c:strCache>
            </c:strRef>
          </c:tx>
          <c:spPr>
            <a:solidFill>
              <a:sysClr val="window" lastClr="FFFFFF">
                <a:lumMod val="85000"/>
              </a:sysClr>
            </a:solidFill>
          </c:spPr>
          <c:invertIfNegative val="0"/>
          <c:cat>
            <c:strRef>
              <c:f>'2_Vstupy'!$AM$32:$AP$32</c:f>
              <c:strCache>
                <c:ptCount val="4"/>
                <c:pt idx="0">
                  <c:v>Physicians</c:v>
                </c:pt>
                <c:pt idx="1">
                  <c:v>Nurses</c:v>
                </c:pt>
                <c:pt idx="2">
                  <c:v>Dentists</c:v>
                </c:pt>
                <c:pt idx="3">
                  <c:v>Pharmacists</c:v>
                </c:pt>
              </c:strCache>
            </c:strRef>
          </c:cat>
          <c:val>
            <c:numRef>
              <c:f>'2_Vstupy'!$AM$36:$AP$36</c:f>
              <c:numCache>
                <c:formatCode>General</c:formatCode>
                <c:ptCount val="4"/>
                <c:pt idx="0">
                  <c:v>3.8</c:v>
                </c:pt>
                <c:pt idx="1">
                  <c:v>9.1</c:v>
                </c:pt>
                <c:pt idx="2">
                  <c:v>0.8</c:v>
                </c:pt>
                <c:pt idx="3">
                  <c:v>0.9</c:v>
                </c:pt>
              </c:numCache>
            </c:numRef>
          </c:val>
        </c:ser>
        <c:ser>
          <c:idx val="4"/>
          <c:order val="4"/>
          <c:tx>
            <c:strRef>
              <c:f>'2_Vstupy'!$AL$37</c:f>
              <c:strCache>
                <c:ptCount val="1"/>
                <c:pt idx="0">
                  <c:v>OECD***</c:v>
                </c:pt>
              </c:strCache>
            </c:strRef>
          </c:tx>
          <c:invertIfNegative val="0"/>
          <c:cat>
            <c:strRef>
              <c:f>'2_Vstupy'!$AM$32:$AP$32</c:f>
              <c:strCache>
                <c:ptCount val="4"/>
                <c:pt idx="0">
                  <c:v>Physicians</c:v>
                </c:pt>
                <c:pt idx="1">
                  <c:v>Nurses</c:v>
                </c:pt>
                <c:pt idx="2">
                  <c:v>Dentists</c:v>
                </c:pt>
                <c:pt idx="3">
                  <c:v>Pharmacists</c:v>
                </c:pt>
              </c:strCache>
            </c:strRef>
          </c:cat>
          <c:val>
            <c:numRef>
              <c:f>'2_Vstupy'!$AM$37:$AP$37</c:f>
              <c:numCache>
                <c:formatCode>General</c:formatCode>
                <c:ptCount val="4"/>
                <c:pt idx="0">
                  <c:v>3.4</c:v>
                </c:pt>
                <c:pt idx="1">
                  <c:v>8.1</c:v>
                </c:pt>
                <c:pt idx="2">
                  <c:v>0.7</c:v>
                </c:pt>
                <c:pt idx="3">
                  <c:v>0.8</c:v>
                </c:pt>
              </c:numCache>
            </c:numRef>
          </c:val>
        </c:ser>
        <c:dLbls>
          <c:showLegendKey val="0"/>
          <c:showVal val="0"/>
          <c:showCatName val="0"/>
          <c:showSerName val="0"/>
          <c:showPercent val="0"/>
          <c:showBubbleSize val="0"/>
        </c:dLbls>
        <c:gapWidth val="150"/>
        <c:axId val="235222056"/>
        <c:axId val="235221664"/>
      </c:barChart>
      <c:catAx>
        <c:axId val="235222056"/>
        <c:scaling>
          <c:orientation val="minMax"/>
        </c:scaling>
        <c:delete val="0"/>
        <c:axPos val="b"/>
        <c:numFmt formatCode="General" sourceLinked="1"/>
        <c:majorTickMark val="out"/>
        <c:minorTickMark val="none"/>
        <c:tickLblPos val="nextTo"/>
        <c:crossAx val="235221664"/>
        <c:crosses val="autoZero"/>
        <c:auto val="1"/>
        <c:lblAlgn val="ctr"/>
        <c:lblOffset val="100"/>
        <c:noMultiLvlLbl val="0"/>
      </c:catAx>
      <c:valAx>
        <c:axId val="235221664"/>
        <c:scaling>
          <c:orientation val="minMax"/>
        </c:scaling>
        <c:delete val="0"/>
        <c:axPos val="l"/>
        <c:majorGridlines>
          <c:spPr>
            <a:ln>
              <a:solidFill>
                <a:schemeClr val="bg1">
                  <a:lumMod val="75000"/>
                </a:schemeClr>
              </a:solidFill>
              <a:prstDash val="sysDash"/>
            </a:ln>
          </c:spPr>
        </c:majorGridlines>
        <c:numFmt formatCode="0" sourceLinked="0"/>
        <c:majorTickMark val="out"/>
        <c:minorTickMark val="none"/>
        <c:tickLblPos val="nextTo"/>
        <c:crossAx val="235222056"/>
        <c:crosses val="autoZero"/>
        <c:crossBetween val="between"/>
      </c:valAx>
    </c:plotArea>
    <c:legend>
      <c:legendPos val="r"/>
      <c:layout>
        <c:manualLayout>
          <c:xMode val="edge"/>
          <c:yMode val="edge"/>
          <c:x val="0.11405172997569919"/>
          <c:y val="0.25973408774381934"/>
          <c:w val="0.17231110046774087"/>
          <c:h val="0.27192316219328172"/>
        </c:manualLayout>
      </c:layout>
      <c:overlay val="0"/>
    </c:legend>
    <c:plotVisOnly val="1"/>
    <c:dispBlanksAs val="gap"/>
    <c:showDLblsOverMax val="0"/>
  </c:chart>
  <c:spPr>
    <a:ln>
      <a:noFill/>
    </a:ln>
  </c:spPr>
  <c:txPr>
    <a:bodyPr/>
    <a:lstStyle/>
    <a:p>
      <a:pPr>
        <a:defRPr sz="1100">
          <a:latin typeface="NeueHaasGroteskDisp W02" panose="020B0504020202020204" pitchFamily="34" charset="-18"/>
        </a:defRPr>
      </a:pPr>
      <a:endParaRPr lang="en-US"/>
    </a:p>
  </c:txPr>
  <c:externalData r:id="rId2">
    <c:autoUpdate val="0"/>
  </c:externalData>
  <c:userShapes r:id="rId3"/>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6970909886264219E-2"/>
          <c:y val="0.18922995647908228"/>
          <c:w val="0.90492280747332876"/>
          <c:h val="0.6942511131795428"/>
        </c:manualLayout>
      </c:layout>
      <c:lineChart>
        <c:grouping val="standard"/>
        <c:varyColors val="0"/>
        <c:ser>
          <c:idx val="3"/>
          <c:order val="0"/>
          <c:tx>
            <c:strRef>
              <c:f>'2_Vstupy'!$BA$33</c:f>
              <c:strCache>
                <c:ptCount val="1"/>
                <c:pt idx="0">
                  <c:v>SK</c:v>
                </c:pt>
              </c:strCache>
            </c:strRef>
          </c:tx>
          <c:spPr>
            <a:ln w="19050">
              <a:solidFill>
                <a:srgbClr val="2C9ADC"/>
              </a:solidFill>
              <a:prstDash val="solid"/>
            </a:ln>
          </c:spPr>
          <c:marker>
            <c:symbol val="none"/>
          </c:marker>
          <c:cat>
            <c:numRef>
              <c:f>'2_Vstupy'!$BB$32:$BK$32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'2_Vstupy'!$BB$33:$BK$33</c:f>
              <c:numCache>
                <c:formatCode>_-* #,##0.0\ _€_-;\-* #,##0.0\ _€_-;_-* "-"??\ _€_-;_-@_-</c:formatCode>
                <c:ptCount val="10"/>
                <c:pt idx="0">
                  <c:v>6.33</c:v>
                </c:pt>
                <c:pt idx="1">
                  <c:v>6.02</c:v>
                </c:pt>
                <c:pt idx="2">
                  <c:v>6.06</c:v>
                </c:pt>
                <c:pt idx="3">
                  <c:v>6.33</c:v>
                </c:pt>
                <c:pt idx="4">
                  <c:v>6.28</c:v>
                </c:pt>
                <c:pt idx="5">
                  <c:v>6.07</c:v>
                </c:pt>
                <c:pt idx="6">
                  <c:v>6.07</c:v>
                </c:pt>
                <c:pt idx="7">
                  <c:v>5.94</c:v>
                </c:pt>
                <c:pt idx="8">
                  <c:v>5.82</c:v>
                </c:pt>
                <c:pt idx="9">
                  <c:v>5.75</c:v>
                </c:pt>
              </c:numCache>
            </c:numRef>
          </c:val>
          <c:smooth val="0"/>
        </c:ser>
        <c:ser>
          <c:idx val="5"/>
          <c:order val="1"/>
          <c:tx>
            <c:strRef>
              <c:f>'2_Vstupy'!$BA$34</c:f>
              <c:strCache>
                <c:ptCount val="1"/>
                <c:pt idx="0">
                  <c:v>PL (instead of V3)</c:v>
                </c:pt>
              </c:strCache>
            </c:strRef>
          </c:tx>
          <c:spPr>
            <a:ln w="19050">
              <a:solidFill>
                <a:sysClr val="windowText" lastClr="000000"/>
              </a:solidFill>
              <a:prstDash val="solid"/>
            </a:ln>
          </c:spPr>
          <c:marker>
            <c:symbol val="none"/>
          </c:marker>
          <c:cat>
            <c:numRef>
              <c:f>'2_Vstupy'!$BB$32:$BK$32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'2_Vstupy'!$BB$34:$BK$34</c:f>
              <c:numCache>
                <c:formatCode>_-* #,##0.0\ _€_-;\-* #,##0.0\ _€_-;_-* "-"??\ _€_-;_-@_-</c:formatCode>
                <c:ptCount val="10"/>
                <c:pt idx="0">
                  <c:v>4.97</c:v>
                </c:pt>
                <c:pt idx="1">
                  <c:v>5.09</c:v>
                </c:pt>
                <c:pt idx="2">
                  <c:v>5.12</c:v>
                </c:pt>
                <c:pt idx="3">
                  <c:v>5.2</c:v>
                </c:pt>
                <c:pt idx="4">
                  <c:v>5.2</c:v>
                </c:pt>
                <c:pt idx="5">
                  <c:v>5.28</c:v>
                </c:pt>
                <c:pt idx="6">
                  <c:v>5.3</c:v>
                </c:pt>
                <c:pt idx="7">
                  <c:v>5.31</c:v>
                </c:pt>
                <c:pt idx="8">
                  <c:v>5.59</c:v>
                </c:pt>
                <c:pt idx="9">
                  <c:v>5.3</c:v>
                </c:pt>
              </c:numCache>
            </c:numRef>
          </c:val>
          <c:smooth val="0"/>
        </c:ser>
        <c:ser>
          <c:idx val="0"/>
          <c:order val="2"/>
          <c:tx>
            <c:strRef>
              <c:f>'2_Vstupy'!$BA$35</c:f>
              <c:strCache>
                <c:ptCount val="1"/>
                <c:pt idx="0">
                  <c:v>EU 28</c:v>
                </c:pt>
              </c:strCache>
            </c:strRef>
          </c:tx>
          <c:spPr>
            <a:ln w="19050">
              <a:solidFill>
                <a:srgbClr val="0070C0"/>
              </a:solidFill>
              <a:prstDash val="dash"/>
            </a:ln>
          </c:spPr>
          <c:marker>
            <c:symbol val="none"/>
          </c:marker>
          <c:dPt>
            <c:idx val="2"/>
            <c:bubble3D val="0"/>
          </c:dPt>
          <c:cat>
            <c:numRef>
              <c:f>'2_Vstupy'!$BB$32:$BK$32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'2_Vstupy'!$BB$35:$BK$35</c:f>
              <c:numCache>
                <c:formatCode>_-* #,##0.0\ _€_-;\-* #,##0.0\ _€_-;_-* "-"??\ _€_-;_-@_-</c:formatCode>
                <c:ptCount val="10"/>
                <c:pt idx="0">
                  <c:v>7.122857142857141</c:v>
                </c:pt>
                <c:pt idx="1">
                  <c:v>7.2021428571428574</c:v>
                </c:pt>
                <c:pt idx="2">
                  <c:v>7.305714285714286</c:v>
                </c:pt>
                <c:pt idx="3">
                  <c:v>7.6166666666666663</c:v>
                </c:pt>
                <c:pt idx="4">
                  <c:v>7.7320000000000002</c:v>
                </c:pt>
                <c:pt idx="5">
                  <c:v>7.785333333333333</c:v>
                </c:pt>
                <c:pt idx="6">
                  <c:v>7.8406666666666665</c:v>
                </c:pt>
                <c:pt idx="7">
                  <c:v>7.9017647058823517</c:v>
                </c:pt>
                <c:pt idx="8">
                  <c:v>8.4287499999999991</c:v>
                </c:pt>
                <c:pt idx="9">
                  <c:v>7.4674999999999985</c:v>
                </c:pt>
              </c:numCache>
            </c:numRef>
          </c:val>
          <c:smooth val="0"/>
        </c:ser>
        <c:ser>
          <c:idx val="1"/>
          <c:order val="3"/>
          <c:tx>
            <c:strRef>
              <c:f>'2_Vstupy'!$BA$36</c:f>
              <c:strCache>
                <c:ptCount val="1"/>
                <c:pt idx="0">
                  <c:v>EU15</c:v>
                </c:pt>
              </c:strCache>
            </c:strRef>
          </c:tx>
          <c:spPr>
            <a:ln w="19050">
              <a:solidFill>
                <a:srgbClr val="D3BEDE"/>
              </a:solidFill>
            </a:ln>
          </c:spPr>
          <c:marker>
            <c:symbol val="none"/>
          </c:marker>
          <c:cat>
            <c:numRef>
              <c:f>'2_Vstupy'!$BB$32:$BK$32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'2_Vstupy'!$BB$36:$BK$36</c:f>
              <c:numCache>
                <c:formatCode>_-* #,##0.0\ _€_-;\-* #,##0.0\ _€_-;_-* "-"??\ _€_-;_-@_-</c:formatCode>
                <c:ptCount val="10"/>
                <c:pt idx="0">
                  <c:v>8.1733333333333338</c:v>
                </c:pt>
                <c:pt idx="1">
                  <c:v>8.3022222222222215</c:v>
                </c:pt>
                <c:pt idx="2">
                  <c:v>8.4466666666666654</c:v>
                </c:pt>
                <c:pt idx="3">
                  <c:v>8.7650000000000006</c:v>
                </c:pt>
                <c:pt idx="4">
                  <c:v>8.8979999999999997</c:v>
                </c:pt>
                <c:pt idx="5">
                  <c:v>9.0280000000000005</c:v>
                </c:pt>
                <c:pt idx="6">
                  <c:v>9.16</c:v>
                </c:pt>
                <c:pt idx="7">
                  <c:v>9.0208333333333339</c:v>
                </c:pt>
                <c:pt idx="8">
                  <c:v>9.8790909090909071</c:v>
                </c:pt>
                <c:pt idx="9">
                  <c:v>9.1014285714285723</c:v>
                </c:pt>
              </c:numCache>
            </c:numRef>
          </c:val>
          <c:smooth val="0"/>
        </c:ser>
        <c:ser>
          <c:idx val="2"/>
          <c:order val="4"/>
          <c:tx>
            <c:strRef>
              <c:f>'2_Vstupy'!$BA$37</c:f>
              <c:strCache>
                <c:ptCount val="1"/>
                <c:pt idx="0">
                  <c:v>OECD</c:v>
                </c:pt>
              </c:strCache>
            </c:strRef>
          </c:tx>
          <c:spPr>
            <a:ln w="19050">
              <a:solidFill>
                <a:sysClr val="window" lastClr="FFFFFF">
                  <a:lumMod val="75000"/>
                </a:sysClr>
              </a:solidFill>
            </a:ln>
          </c:spPr>
          <c:marker>
            <c:symbol val="none"/>
          </c:marker>
          <c:cat>
            <c:numRef>
              <c:f>'2_Vstupy'!$BB$32:$BK$32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'2_Vstupy'!$BB$37:$BK$37</c:f>
              <c:numCache>
                <c:formatCode>_-* #,##0.0\ _€_-;\-* #,##0.0\ _€_-;_-* "-"??\ _€_-;_-@_-</c:formatCode>
                <c:ptCount val="10"/>
                <c:pt idx="0">
                  <c:v>6.6016666666666675</c:v>
                </c:pt>
                <c:pt idx="1">
                  <c:v>6.6917647058823526</c:v>
                </c:pt>
                <c:pt idx="2">
                  <c:v>6.5805882352941181</c:v>
                </c:pt>
                <c:pt idx="3">
                  <c:v>7.1355555555555554</c:v>
                </c:pt>
                <c:pt idx="4">
                  <c:v>7.8250000000000002</c:v>
                </c:pt>
                <c:pt idx="5">
                  <c:v>7.9315789473684193</c:v>
                </c:pt>
                <c:pt idx="6">
                  <c:v>7.8957894736842107</c:v>
                </c:pt>
                <c:pt idx="7">
                  <c:v>8.07</c:v>
                </c:pt>
                <c:pt idx="8">
                  <c:v>8.5095238095238059</c:v>
                </c:pt>
                <c:pt idx="9">
                  <c:v>8.1341176470588241</c:v>
                </c:pt>
              </c:numCache>
            </c:numRef>
          </c:val>
          <c:smooth val="0"/>
        </c:ser>
        <c:dLbls>
          <c:showLegendKey val="0"/>
          <c:showVal val="0"/>
          <c:showCatName val="0"/>
          <c:showSerName val="0"/>
          <c:showPercent val="0"/>
          <c:showBubbleSize val="0"/>
        </c:dLbls>
        <c:smooth val="0"/>
        <c:axId val="235224408"/>
        <c:axId val="235221272"/>
      </c:lineChart>
      <c:catAx>
        <c:axId val="235224408"/>
        <c:scaling>
          <c:orientation val="minMax"/>
        </c:scaling>
        <c:delete val="0"/>
        <c:axPos val="b"/>
        <c:numFmt formatCode="General" sourceLinked="0"/>
        <c:majorTickMark val="out"/>
        <c:minorTickMark val="none"/>
        <c:tickLblPos val="low"/>
        <c:txPr>
          <a:bodyPr rot="-5400000" vert="horz"/>
          <a:lstStyle/>
          <a:p>
            <a:pPr>
              <a:defRPr/>
            </a:pPr>
            <a:endParaRPr lang="en-US"/>
          </a:p>
        </c:txPr>
        <c:crossAx val="235221272"/>
        <c:crosses val="autoZero"/>
        <c:auto val="1"/>
        <c:lblAlgn val="ctr"/>
        <c:lblOffset val="100"/>
        <c:noMultiLvlLbl val="0"/>
      </c:catAx>
      <c:valAx>
        <c:axId val="235221272"/>
        <c:scaling>
          <c:orientation val="minMax"/>
          <c:max val="10"/>
          <c:min val="4"/>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235224408"/>
        <c:crosses val="autoZero"/>
        <c:crossBetween val="between"/>
      </c:valAx>
    </c:plotArea>
    <c:legend>
      <c:legendPos val="l"/>
      <c:layout>
        <c:manualLayout>
          <c:xMode val="edge"/>
          <c:yMode val="edge"/>
          <c:x val="8.4998512465538759E-2"/>
          <c:y val="0.19412865085155087"/>
          <c:w val="0.59180031337392647"/>
          <c:h val="0.12768363060048807"/>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userShapes r:id="rId3"/>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3.0332279273071187E-2"/>
          <c:w val="0.91819511922711794"/>
          <c:h val="0.78335493642088849"/>
        </c:manualLayout>
      </c:layout>
      <c:lineChart>
        <c:grouping val="standard"/>
        <c:varyColors val="0"/>
        <c:ser>
          <c:idx val="3"/>
          <c:order val="0"/>
          <c:tx>
            <c:strRef>
              <c:f>'2_Vstupy'!$A$5</c:f>
              <c:strCache>
                <c:ptCount val="1"/>
                <c:pt idx="0">
                  <c:v>SK</c:v>
                </c:pt>
              </c:strCache>
            </c:strRef>
          </c:tx>
          <c:spPr>
            <a:ln w="19050">
              <a:solidFill>
                <a:srgbClr val="2C9ADC"/>
              </a:solidFill>
              <a:prstDash val="solid"/>
            </a:ln>
          </c:spPr>
          <c:marker>
            <c:symbol val="none"/>
          </c:marker>
          <c:cat>
            <c:numRef>
              <c:f>'2_Vstupy'!$B$4:$U$4</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'2_Vstupy'!$B$5:$U$5</c:f>
              <c:numCache>
                <c:formatCode>_-* #,##0.0\ _€_-;\-* #,##0.0\ _€_-;_-* "-"??\ _€_-;_-@_-</c:formatCode>
                <c:ptCount val="20"/>
                <c:pt idx="0">
                  <c:v>2.99</c:v>
                </c:pt>
                <c:pt idx="1">
                  <c:v>2.91</c:v>
                </c:pt>
                <c:pt idx="2">
                  <c:v>2.57</c:v>
                </c:pt>
                <c:pt idx="3">
                  <c:v>2.4</c:v>
                </c:pt>
                <c:pt idx="4">
                  <c:v>2.96</c:v>
                </c:pt>
                <c:pt idx="5">
                  <c:v>3.32</c:v>
                </c:pt>
                <c:pt idx="6">
                  <c:v>3.35</c:v>
                </c:pt>
                <c:pt idx="7">
                  <c:v>3.35</c:v>
                </c:pt>
                <c:pt idx="8">
                  <c:v>3.33</c:v>
                </c:pt>
                <c:pt idx="9">
                  <c:v>3.29</c:v>
                </c:pt>
                <c:pt idx="10">
                  <c:v>3.32</c:v>
                </c:pt>
                <c:pt idx="11">
                  <c:v>3.04</c:v>
                </c:pt>
                <c:pt idx="12">
                  <c:v>3.17</c:v>
                </c:pt>
                <c:pt idx="13">
                  <c:v>3.16</c:v>
                </c:pt>
                <c:pt idx="14">
                  <c:v>3.37</c:v>
                </c:pt>
                <c:pt idx="15">
                  <c:v>3.3</c:v>
                </c:pt>
                <c:pt idx="16">
                  <c:v>3.36</c:v>
                </c:pt>
                <c:pt idx="17">
                  <c:v>3.31</c:v>
                </c:pt>
                <c:pt idx="18">
                  <c:v>3.36</c:v>
                </c:pt>
                <c:pt idx="19">
                  <c:v>3.39</c:v>
                </c:pt>
              </c:numCache>
            </c:numRef>
          </c:val>
          <c:smooth val="0"/>
        </c:ser>
        <c:ser>
          <c:idx val="5"/>
          <c:order val="1"/>
          <c:tx>
            <c:strRef>
              <c:f>'2_Vstupy'!$A$6</c:f>
              <c:strCache>
                <c:ptCount val="1"/>
                <c:pt idx="0">
                  <c:v>V3****</c:v>
                </c:pt>
              </c:strCache>
            </c:strRef>
          </c:tx>
          <c:spPr>
            <a:ln w="19050">
              <a:solidFill>
                <a:sysClr val="windowText" lastClr="000000"/>
              </a:solidFill>
              <a:prstDash val="solid"/>
            </a:ln>
          </c:spPr>
          <c:marker>
            <c:symbol val="none"/>
          </c:marker>
          <c:cat>
            <c:numRef>
              <c:f>'2_Vstupy'!$B$4:$U$4</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'2_Vstupy'!$B$6:$U$6</c:f>
              <c:numCache>
                <c:formatCode>_-* #,##0.0\ _€_-;\-* #,##0.0\ _€_-;_-* "-"??\ _€_-;_-@_-</c:formatCode>
                <c:ptCount val="20"/>
                <c:pt idx="0">
                  <c:v>2.9649999999999999</c:v>
                </c:pt>
                <c:pt idx="1">
                  <c:v>3</c:v>
                </c:pt>
                <c:pt idx="2">
                  <c:v>3.01</c:v>
                </c:pt>
                <c:pt idx="3">
                  <c:v>3.0949999999999998</c:v>
                </c:pt>
                <c:pt idx="4">
                  <c:v>3.0549999999999997</c:v>
                </c:pt>
                <c:pt idx="5">
                  <c:v>3.09</c:v>
                </c:pt>
                <c:pt idx="6">
                  <c:v>3.0250000000000004</c:v>
                </c:pt>
                <c:pt idx="7">
                  <c:v>3.17</c:v>
                </c:pt>
                <c:pt idx="8">
                  <c:v>3.3499999999999996</c:v>
                </c:pt>
                <c:pt idx="9">
                  <c:v>3.3899999999999997</c:v>
                </c:pt>
                <c:pt idx="10">
                  <c:v>3.4299999999999997</c:v>
                </c:pt>
                <c:pt idx="11">
                  <c:v>2.9</c:v>
                </c:pt>
                <c:pt idx="12">
                  <c:v>2.9966666666666661</c:v>
                </c:pt>
                <c:pt idx="13">
                  <c:v>2.92</c:v>
                </c:pt>
                <c:pt idx="14">
                  <c:v>3.0066666666666664</c:v>
                </c:pt>
                <c:pt idx="15">
                  <c:v>2.9733333333333332</c:v>
                </c:pt>
                <c:pt idx="16">
                  <c:v>2.9533333333333331</c:v>
                </c:pt>
                <c:pt idx="17">
                  <c:v>3.0066666666666664</c:v>
                </c:pt>
                <c:pt idx="18">
                  <c:v>3.0666666666666664</c:v>
                </c:pt>
                <c:pt idx="19">
                  <c:v>3.1066666666666669</c:v>
                </c:pt>
              </c:numCache>
            </c:numRef>
          </c:val>
          <c:smooth val="0"/>
        </c:ser>
        <c:ser>
          <c:idx val="0"/>
          <c:order val="2"/>
          <c:tx>
            <c:strRef>
              <c:f>'2_Vstupy'!$A$7</c:f>
              <c:strCache>
                <c:ptCount val="1"/>
                <c:pt idx="0">
                  <c:v>EU 14*</c:v>
                </c:pt>
              </c:strCache>
            </c:strRef>
          </c:tx>
          <c:spPr>
            <a:ln w="19050">
              <a:solidFill>
                <a:srgbClr val="0070C0"/>
              </a:solidFill>
              <a:prstDash val="dash"/>
            </a:ln>
          </c:spPr>
          <c:marker>
            <c:symbol val="none"/>
          </c:marker>
          <c:dPt>
            <c:idx val="2"/>
            <c:bubble3D val="0"/>
          </c:dPt>
          <c:cat>
            <c:numRef>
              <c:f>'2_Vstupy'!$B$4:$U$4</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'2_Vstupy'!$B$7:$U$7</c:f>
              <c:numCache>
                <c:formatCode>_-* #,##0.0\ _€_-;\-* #,##0.0\ _€_-;_-* "-"??\ _€_-;_-@_-</c:formatCode>
                <c:ptCount val="20"/>
                <c:pt idx="0">
                  <c:v>3.2837499999999999</c:v>
                </c:pt>
                <c:pt idx="1">
                  <c:v>3.2155555555555555</c:v>
                </c:pt>
                <c:pt idx="2">
                  <c:v>3.2320000000000007</c:v>
                </c:pt>
                <c:pt idx="3">
                  <c:v>3.3009999999999997</c:v>
                </c:pt>
                <c:pt idx="4">
                  <c:v>3.3419999999999996</c:v>
                </c:pt>
                <c:pt idx="5">
                  <c:v>3.3145454545454545</c:v>
                </c:pt>
                <c:pt idx="6">
                  <c:v>3.3363636363636364</c:v>
                </c:pt>
                <c:pt idx="7">
                  <c:v>3.355454545454545</c:v>
                </c:pt>
                <c:pt idx="8">
                  <c:v>3.415454545454546</c:v>
                </c:pt>
                <c:pt idx="9">
                  <c:v>3.4290909090909092</c:v>
                </c:pt>
                <c:pt idx="10">
                  <c:v>3.4299999999999997</c:v>
                </c:pt>
                <c:pt idx="11">
                  <c:v>3.38</c:v>
                </c:pt>
                <c:pt idx="12">
                  <c:v>3.3657142857142861</c:v>
                </c:pt>
                <c:pt idx="13">
                  <c:v>3.4264285714285712</c:v>
                </c:pt>
                <c:pt idx="14">
                  <c:v>3.5078571428571421</c:v>
                </c:pt>
                <c:pt idx="15">
                  <c:v>3.5271428571428571</c:v>
                </c:pt>
                <c:pt idx="16">
                  <c:v>3.5835714285714282</c:v>
                </c:pt>
                <c:pt idx="17">
                  <c:v>3.6557142857142857</c:v>
                </c:pt>
                <c:pt idx="18">
                  <c:v>3.6999999999999997</c:v>
                </c:pt>
                <c:pt idx="19">
                  <c:v>3.7084615384615378</c:v>
                </c:pt>
              </c:numCache>
            </c:numRef>
          </c:val>
          <c:smooth val="0"/>
        </c:ser>
        <c:ser>
          <c:idx val="1"/>
          <c:order val="3"/>
          <c:tx>
            <c:strRef>
              <c:f>'2_Vstupy'!$A$8</c:f>
              <c:strCache>
                <c:ptCount val="1"/>
                <c:pt idx="0">
                  <c:v>EU 11 **</c:v>
                </c:pt>
              </c:strCache>
            </c:strRef>
          </c:tx>
          <c:spPr>
            <a:ln w="19050">
              <a:solidFill>
                <a:srgbClr val="D3BEDE"/>
              </a:solidFill>
            </a:ln>
          </c:spPr>
          <c:marker>
            <c:symbol val="none"/>
          </c:marker>
          <c:cat>
            <c:numRef>
              <c:f>'2_Vstupy'!$B$4:$U$4</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'2_Vstupy'!$B$8:$U$8</c:f>
              <c:numCache>
                <c:formatCode>_-* #,##0.0\ _€_-;\-* #,##0.0\ _€_-;_-* "-"??\ _€_-;_-@_-</c:formatCode>
                <c:ptCount val="20"/>
                <c:pt idx="0">
                  <c:v>3.3860000000000001</c:v>
                </c:pt>
                <c:pt idx="1">
                  <c:v>3.2600000000000002</c:v>
                </c:pt>
                <c:pt idx="2">
                  <c:v>3.2712500000000002</c:v>
                </c:pt>
                <c:pt idx="3">
                  <c:v>3.3162500000000001</c:v>
                </c:pt>
                <c:pt idx="4">
                  <c:v>3.3812499999999996</c:v>
                </c:pt>
                <c:pt idx="5">
                  <c:v>3.3344444444444452</c:v>
                </c:pt>
                <c:pt idx="6">
                  <c:v>3.3822222222222225</c:v>
                </c:pt>
                <c:pt idx="7">
                  <c:v>3.4411111111111108</c:v>
                </c:pt>
                <c:pt idx="8">
                  <c:v>3.5133333333333336</c:v>
                </c:pt>
                <c:pt idx="9">
                  <c:v>3.5355555555555558</c:v>
                </c:pt>
                <c:pt idx="10">
                  <c:v>3.5259999999999998</c:v>
                </c:pt>
                <c:pt idx="11">
                  <c:v>3.5490000000000004</c:v>
                </c:pt>
                <c:pt idx="12">
                  <c:v>3.5363636363636362</c:v>
                </c:pt>
                <c:pt idx="13">
                  <c:v>3.5981818181818181</c:v>
                </c:pt>
                <c:pt idx="14">
                  <c:v>3.7027272727272726</c:v>
                </c:pt>
                <c:pt idx="15">
                  <c:v>3.7445454545454542</c:v>
                </c:pt>
                <c:pt idx="16">
                  <c:v>3.8018181818181813</c:v>
                </c:pt>
                <c:pt idx="17">
                  <c:v>3.8727272727272721</c:v>
                </c:pt>
                <c:pt idx="18">
                  <c:v>3.9109090909090907</c:v>
                </c:pt>
                <c:pt idx="19">
                  <c:v>3.8966666666666665</c:v>
                </c:pt>
              </c:numCache>
            </c:numRef>
          </c:val>
          <c:smooth val="0"/>
        </c:ser>
        <c:ser>
          <c:idx val="2"/>
          <c:order val="4"/>
          <c:tx>
            <c:strRef>
              <c:f>'2_Vstupy'!$A$9</c:f>
              <c:strCache>
                <c:ptCount val="1"/>
                <c:pt idx="0">
                  <c:v>OECD***</c:v>
                </c:pt>
              </c:strCache>
            </c:strRef>
          </c:tx>
          <c:spPr>
            <a:ln w="19050">
              <a:solidFill>
                <a:sysClr val="window" lastClr="FFFFFF">
                  <a:lumMod val="75000"/>
                </a:sysClr>
              </a:solidFill>
            </a:ln>
          </c:spPr>
          <c:marker>
            <c:symbol val="none"/>
          </c:marker>
          <c:cat>
            <c:numRef>
              <c:f>'2_Vstupy'!$B$4:$U$4</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'2_Vstupy'!$B$9:$U$9</c:f>
              <c:numCache>
                <c:formatCode>_-* #,##0.0\ _€_-;\-* #,##0.0\ _€_-;_-* "-"??\ _€_-;_-@_-</c:formatCode>
                <c:ptCount val="20"/>
                <c:pt idx="0">
                  <c:v>2.7293333333333334</c:v>
                </c:pt>
                <c:pt idx="1">
                  <c:v>2.8143750000000001</c:v>
                </c:pt>
                <c:pt idx="2">
                  <c:v>2.7872222222222223</c:v>
                </c:pt>
                <c:pt idx="3">
                  <c:v>2.8649999999999998</c:v>
                </c:pt>
                <c:pt idx="4">
                  <c:v>2.8878947368421053</c:v>
                </c:pt>
                <c:pt idx="5">
                  <c:v>2.9699999999999998</c:v>
                </c:pt>
                <c:pt idx="6">
                  <c:v>2.9604999999999992</c:v>
                </c:pt>
                <c:pt idx="7">
                  <c:v>3.0484210526315789</c:v>
                </c:pt>
                <c:pt idx="8">
                  <c:v>3.0379999999999998</c:v>
                </c:pt>
                <c:pt idx="9">
                  <c:v>3.1194736842105257</c:v>
                </c:pt>
                <c:pt idx="10">
                  <c:v>3.0971428571428574</c:v>
                </c:pt>
                <c:pt idx="11">
                  <c:v>3.1152380952380945</c:v>
                </c:pt>
                <c:pt idx="12">
                  <c:v>3.1043478260869568</c:v>
                </c:pt>
                <c:pt idx="13">
                  <c:v>3.1963636363636359</c:v>
                </c:pt>
                <c:pt idx="14">
                  <c:v>3.2825000000000002</c:v>
                </c:pt>
                <c:pt idx="15">
                  <c:v>3.3626086956521739</c:v>
                </c:pt>
                <c:pt idx="16">
                  <c:v>3.3526086956521746</c:v>
                </c:pt>
                <c:pt idx="17">
                  <c:v>3.4447826086956526</c:v>
                </c:pt>
                <c:pt idx="18">
                  <c:v>3.4370833333333333</c:v>
                </c:pt>
                <c:pt idx="19">
                  <c:v>3.4680952380952381</c:v>
                </c:pt>
              </c:numCache>
            </c:numRef>
          </c:val>
          <c:smooth val="0"/>
        </c:ser>
        <c:dLbls>
          <c:showLegendKey val="0"/>
          <c:showVal val="0"/>
          <c:showCatName val="0"/>
          <c:showSerName val="0"/>
          <c:showPercent val="0"/>
          <c:showBubbleSize val="0"/>
        </c:dLbls>
        <c:smooth val="0"/>
        <c:axId val="235224800"/>
        <c:axId val="385328480"/>
      </c:lineChart>
      <c:catAx>
        <c:axId val="235224800"/>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5328480"/>
        <c:crosses val="autoZero"/>
        <c:auto val="1"/>
        <c:lblAlgn val="ctr"/>
        <c:lblOffset val="100"/>
        <c:noMultiLvlLbl val="0"/>
      </c:catAx>
      <c:valAx>
        <c:axId val="385328480"/>
        <c:scaling>
          <c:orientation val="minMax"/>
          <c:min val="2"/>
        </c:scaling>
        <c:delete val="0"/>
        <c:axPos val="l"/>
        <c:majorGridlines>
          <c:spPr>
            <a:ln>
              <a:solidFill>
                <a:schemeClr val="bg1">
                  <a:lumMod val="75000"/>
                </a:schemeClr>
              </a:solidFill>
              <a:prstDash val="sysDash"/>
            </a:ln>
          </c:spPr>
        </c:majorGridlines>
        <c:numFmt formatCode="#,##0.0" sourceLinked="0"/>
        <c:majorTickMark val="out"/>
        <c:minorTickMark val="none"/>
        <c:tickLblPos val="nextTo"/>
        <c:txPr>
          <a:bodyPr rot="0" vert="horz"/>
          <a:lstStyle/>
          <a:p>
            <a:pPr>
              <a:defRPr/>
            </a:pPr>
            <a:endParaRPr lang="en-US"/>
          </a:p>
        </c:txPr>
        <c:crossAx val="235224800"/>
        <c:crosses val="autoZero"/>
        <c:crossBetween val="between"/>
      </c:valAx>
    </c:plotArea>
    <c:legend>
      <c:legendPos val="l"/>
      <c:layout>
        <c:manualLayout>
          <c:xMode val="edge"/>
          <c:yMode val="edge"/>
          <c:x val="6.9124737068486292E-2"/>
          <c:y val="1.4071384979801019E-2"/>
          <c:w val="0.50016115610130263"/>
          <c:h val="0.1750843265960812"/>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532606223396766"/>
          <c:y val="0.19953596287703015"/>
          <c:w val="0.75220483271778105"/>
          <c:h val="0.56723495989915407"/>
        </c:manualLayout>
      </c:layout>
      <c:barChart>
        <c:barDir val="bar"/>
        <c:grouping val="clustered"/>
        <c:varyColors val="0"/>
        <c:ser>
          <c:idx val="0"/>
          <c:order val="0"/>
          <c:tx>
            <c:strRef>
              <c:f>'2_Vstupy'!$AL$5</c:f>
              <c:strCache>
                <c:ptCount val="1"/>
                <c:pt idx="0">
                  <c:v>SK</c:v>
                </c:pt>
              </c:strCache>
            </c:strRef>
          </c:tx>
          <c:spPr>
            <a:solidFill>
              <a:srgbClr val="2C9ADC"/>
            </a:solidFill>
            <a:ln>
              <a:noFill/>
            </a:ln>
            <a:effectLst/>
          </c:spPr>
          <c:invertIfNegative val="0"/>
          <c:cat>
            <c:strRef>
              <c:f>'2_Vstupy'!$AM$4:$AQ$4</c:f>
              <c:strCache>
                <c:ptCount val="5"/>
                <c:pt idx="0">
                  <c:v>do 35</c:v>
                </c:pt>
                <c:pt idx="1">
                  <c:v>35-44</c:v>
                </c:pt>
                <c:pt idx="2">
                  <c:v>45-54</c:v>
                </c:pt>
                <c:pt idx="3">
                  <c:v>55-64</c:v>
                </c:pt>
                <c:pt idx="4">
                  <c:v>65-74</c:v>
                </c:pt>
              </c:strCache>
            </c:strRef>
          </c:cat>
          <c:val>
            <c:numRef>
              <c:f>'2_Vstupy'!$AM$5:$AQ$5</c:f>
              <c:numCache>
                <c:formatCode>_-* #,##0.0\ _€_-;\-* #,##0.0\ _€_-;_-* "-"??\ _€_-;_-@_-</c:formatCode>
                <c:ptCount val="5"/>
                <c:pt idx="0">
                  <c:v>21.49</c:v>
                </c:pt>
                <c:pt idx="1">
                  <c:v>23.52</c:v>
                </c:pt>
                <c:pt idx="2">
                  <c:v>19.22</c:v>
                </c:pt>
                <c:pt idx="3">
                  <c:v>26.87</c:v>
                </c:pt>
                <c:pt idx="4">
                  <c:v>8.89</c:v>
                </c:pt>
              </c:numCache>
            </c:numRef>
          </c:val>
        </c:ser>
        <c:ser>
          <c:idx val="1"/>
          <c:order val="1"/>
          <c:tx>
            <c:strRef>
              <c:f>'2_Vstupy'!$AL$6</c:f>
              <c:strCache>
                <c:ptCount val="1"/>
                <c:pt idx="0">
                  <c:v>CZ and HU</c:v>
                </c:pt>
              </c:strCache>
            </c:strRef>
          </c:tx>
          <c:spPr>
            <a:solidFill>
              <a:srgbClr val="AAD3F2"/>
            </a:solidFill>
            <a:ln>
              <a:noFill/>
            </a:ln>
            <a:effectLst/>
          </c:spPr>
          <c:invertIfNegative val="0"/>
          <c:cat>
            <c:strRef>
              <c:f>'2_Vstupy'!$AM$4:$AQ$4</c:f>
              <c:strCache>
                <c:ptCount val="5"/>
                <c:pt idx="0">
                  <c:v>do 35</c:v>
                </c:pt>
                <c:pt idx="1">
                  <c:v>35-44</c:v>
                </c:pt>
                <c:pt idx="2">
                  <c:v>45-54</c:v>
                </c:pt>
                <c:pt idx="3">
                  <c:v>55-64</c:v>
                </c:pt>
                <c:pt idx="4">
                  <c:v>65-74</c:v>
                </c:pt>
              </c:strCache>
            </c:strRef>
          </c:cat>
          <c:val>
            <c:numRef>
              <c:f>'2_Vstupy'!$AM$6:$AQ$6</c:f>
              <c:numCache>
                <c:formatCode>_-* #,##0.0\ _€_-;\-* #,##0.0\ _€_-;_-* "-"??\ _€_-;_-@_-</c:formatCode>
                <c:ptCount val="5"/>
                <c:pt idx="0">
                  <c:v>18.975000000000001</c:v>
                </c:pt>
                <c:pt idx="1">
                  <c:v>20.104999999999997</c:v>
                </c:pt>
                <c:pt idx="2">
                  <c:v>22.46</c:v>
                </c:pt>
                <c:pt idx="3">
                  <c:v>25.299999999999997</c:v>
                </c:pt>
                <c:pt idx="4">
                  <c:v>13.16</c:v>
                </c:pt>
              </c:numCache>
            </c:numRef>
          </c:val>
        </c:ser>
        <c:ser>
          <c:idx val="2"/>
          <c:order val="2"/>
          <c:tx>
            <c:strRef>
              <c:f>'2_Vstupy'!$AL$7</c:f>
              <c:strCache>
                <c:ptCount val="1"/>
                <c:pt idx="0">
                  <c:v>EU 28</c:v>
                </c:pt>
              </c:strCache>
            </c:strRef>
          </c:tx>
          <c:spPr>
            <a:solidFill>
              <a:srgbClr val="4F81BD">
                <a:lumMod val="50000"/>
              </a:srgbClr>
            </a:solidFill>
            <a:ln>
              <a:noFill/>
            </a:ln>
            <a:effectLst/>
          </c:spPr>
          <c:invertIfNegative val="0"/>
          <c:cat>
            <c:strRef>
              <c:f>'2_Vstupy'!$AM$4:$AQ$4</c:f>
              <c:strCache>
                <c:ptCount val="5"/>
                <c:pt idx="0">
                  <c:v>do 35</c:v>
                </c:pt>
                <c:pt idx="1">
                  <c:v>35-44</c:v>
                </c:pt>
                <c:pt idx="2">
                  <c:v>45-54</c:v>
                </c:pt>
                <c:pt idx="3">
                  <c:v>55-64</c:v>
                </c:pt>
                <c:pt idx="4">
                  <c:v>65-74</c:v>
                </c:pt>
              </c:strCache>
            </c:strRef>
          </c:cat>
          <c:val>
            <c:numRef>
              <c:f>'2_Vstupy'!$AM$7:$AQ$7</c:f>
              <c:numCache>
                <c:formatCode>_-* #,##0.0\ _€_-;\-* #,##0.0\ _€_-;_-* "-"??\ _€_-;_-@_-</c:formatCode>
                <c:ptCount val="5"/>
                <c:pt idx="0">
                  <c:v>18.265555555555558</c:v>
                </c:pt>
                <c:pt idx="1">
                  <c:v>21.496111111111116</c:v>
                </c:pt>
                <c:pt idx="2">
                  <c:v>25.700555555555553</c:v>
                </c:pt>
                <c:pt idx="3">
                  <c:v>25.746111111111116</c:v>
                </c:pt>
                <c:pt idx="4">
                  <c:v>9.2941176470588243</c:v>
                </c:pt>
              </c:numCache>
            </c:numRef>
          </c:val>
        </c:ser>
        <c:ser>
          <c:idx val="3"/>
          <c:order val="3"/>
          <c:tx>
            <c:strRef>
              <c:f>'2_Vstupy'!$AL$8</c:f>
              <c:strCache>
                <c:ptCount val="1"/>
                <c:pt idx="0">
                  <c:v>EU15</c:v>
                </c:pt>
              </c:strCache>
            </c:strRef>
          </c:tx>
          <c:spPr>
            <a:solidFill>
              <a:sysClr val="window" lastClr="FFFFFF">
                <a:lumMod val="85000"/>
              </a:sysClr>
            </a:solidFill>
            <a:ln>
              <a:noFill/>
            </a:ln>
            <a:effectLst/>
          </c:spPr>
          <c:invertIfNegative val="0"/>
          <c:cat>
            <c:strRef>
              <c:f>'2_Vstupy'!$AM$4:$AQ$4</c:f>
              <c:strCache>
                <c:ptCount val="5"/>
                <c:pt idx="0">
                  <c:v>do 35</c:v>
                </c:pt>
                <c:pt idx="1">
                  <c:v>35-44</c:v>
                </c:pt>
                <c:pt idx="2">
                  <c:v>45-54</c:v>
                </c:pt>
                <c:pt idx="3">
                  <c:v>55-64</c:v>
                </c:pt>
                <c:pt idx="4">
                  <c:v>65-74</c:v>
                </c:pt>
              </c:strCache>
            </c:strRef>
          </c:cat>
          <c:val>
            <c:numRef>
              <c:f>'2_Vstupy'!$AM$8:$AQ$8</c:f>
              <c:numCache>
                <c:formatCode>_-* #,##0.0\ _€_-;\-* #,##0.0\ _€_-;_-* "-"??\ _€_-;_-@_-</c:formatCode>
                <c:ptCount val="5"/>
                <c:pt idx="0">
                  <c:v>17.903636363636366</c:v>
                </c:pt>
                <c:pt idx="1">
                  <c:v>22.865454545454551</c:v>
                </c:pt>
                <c:pt idx="2">
                  <c:v>26.838181818181816</c:v>
                </c:pt>
                <c:pt idx="3">
                  <c:v>26.369090909090914</c:v>
                </c:pt>
                <c:pt idx="4">
                  <c:v>7.3809090909090918</c:v>
                </c:pt>
              </c:numCache>
            </c:numRef>
          </c:val>
        </c:ser>
        <c:ser>
          <c:idx val="4"/>
          <c:order val="4"/>
          <c:tx>
            <c:strRef>
              <c:f>'2_Vstupy'!$AL$9</c:f>
              <c:strCache>
                <c:ptCount val="1"/>
                <c:pt idx="0">
                  <c:v>OECD</c:v>
                </c:pt>
              </c:strCache>
            </c:strRef>
          </c:tx>
          <c:spPr>
            <a:solidFill>
              <a:sysClr val="window" lastClr="FFFFFF">
                <a:lumMod val="50000"/>
              </a:sysClr>
            </a:solidFill>
            <a:ln>
              <a:noFill/>
            </a:ln>
            <a:effectLst/>
          </c:spPr>
          <c:invertIfNegative val="0"/>
          <c:cat>
            <c:strRef>
              <c:f>'2_Vstupy'!$AM$4:$AQ$4</c:f>
              <c:strCache>
                <c:ptCount val="5"/>
                <c:pt idx="0">
                  <c:v>do 35</c:v>
                </c:pt>
                <c:pt idx="1">
                  <c:v>35-44</c:v>
                </c:pt>
                <c:pt idx="2">
                  <c:v>45-54</c:v>
                </c:pt>
                <c:pt idx="3">
                  <c:v>55-64</c:v>
                </c:pt>
                <c:pt idx="4">
                  <c:v>65-74</c:v>
                </c:pt>
              </c:strCache>
            </c:strRef>
          </c:cat>
          <c:val>
            <c:numRef>
              <c:f>'2_Vstupy'!$AM$9:$AQ$9</c:f>
              <c:numCache>
                <c:formatCode>_-* #,##0.0\ _€_-;\-* #,##0.0\ _€_-;_-* "-"??\ _€_-;_-@_-</c:formatCode>
                <c:ptCount val="5"/>
                <c:pt idx="0">
                  <c:v>19.61192307692308</c:v>
                </c:pt>
                <c:pt idx="1">
                  <c:v>22.813461538461539</c:v>
                </c:pt>
                <c:pt idx="2">
                  <c:v>24.865769230769239</c:v>
                </c:pt>
                <c:pt idx="3">
                  <c:v>23.648846153846154</c:v>
                </c:pt>
                <c:pt idx="4">
                  <c:v>9.3919999999999995</c:v>
                </c:pt>
              </c:numCache>
            </c:numRef>
          </c:val>
        </c:ser>
        <c:dLbls>
          <c:showLegendKey val="0"/>
          <c:showVal val="0"/>
          <c:showCatName val="0"/>
          <c:showSerName val="0"/>
          <c:showPercent val="0"/>
          <c:showBubbleSize val="0"/>
        </c:dLbls>
        <c:gapWidth val="182"/>
        <c:axId val="385329264"/>
        <c:axId val="385329656"/>
      </c:barChart>
      <c:catAx>
        <c:axId val="3853292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NeueHaasGroteskDisp W02" panose="020B0504020202020204" pitchFamily="34" charset="-18"/>
                <a:ea typeface="+mn-ea"/>
                <a:cs typeface="+mn-cs"/>
              </a:defRPr>
            </a:pPr>
            <a:endParaRPr lang="en-US"/>
          </a:p>
        </c:txPr>
        <c:crossAx val="385329656"/>
        <c:crosses val="autoZero"/>
        <c:auto val="1"/>
        <c:lblAlgn val="ctr"/>
        <c:lblOffset val="100"/>
        <c:noMultiLvlLbl val="0"/>
      </c:catAx>
      <c:valAx>
        <c:axId val="385329656"/>
        <c:scaling>
          <c:orientation val="minMax"/>
          <c:max val="30"/>
        </c:scaling>
        <c:delete val="0"/>
        <c:axPos val="b"/>
        <c:majorGridlines>
          <c:spPr>
            <a:ln w="9525" cap="flat" cmpd="sng" algn="ctr">
              <a:solidFill>
                <a:srgbClr val="D3BEDE"/>
              </a:solidFill>
              <a:prstDash val="sysDot"/>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NeueHaasGroteskDisp W02" panose="020B0504020202020204" pitchFamily="34" charset="-18"/>
                <a:ea typeface="+mn-ea"/>
                <a:cs typeface="+mn-cs"/>
              </a:defRPr>
            </a:pPr>
            <a:endParaRPr lang="en-US"/>
          </a:p>
        </c:txPr>
        <c:crossAx val="385329264"/>
        <c:crosses val="autoZero"/>
        <c:crossBetween val="between"/>
      </c:valAx>
      <c:spPr>
        <a:noFill/>
        <a:ln>
          <a:noFill/>
        </a:ln>
        <a:effectLst/>
      </c:spPr>
    </c:plotArea>
    <c:legend>
      <c:legendPos val="b"/>
      <c:layout>
        <c:manualLayout>
          <c:xMode val="edge"/>
          <c:yMode val="edge"/>
          <c:x val="4.0833989501312354E-2"/>
          <c:y val="0.8655330032701829"/>
          <c:w val="0.9461631773332323"/>
          <c:h val="0.10668944224199356"/>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NeueHaasGroteskDisp W02" panose="020B0504020202020204" pitchFamily="34" charset="-18"/>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sz="800">
          <a:latin typeface="NeueHaasGroteskDisp W02" panose="020B0504020202020204" pitchFamily="34" charset="-18"/>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8.4437714516454654E-2"/>
          <c:w val="0.91819511922711794"/>
          <c:h val="0.83145069444444442"/>
        </c:manualLayout>
      </c:layout>
      <c:lineChart>
        <c:grouping val="standard"/>
        <c:varyColors val="0"/>
        <c:ser>
          <c:idx val="3"/>
          <c:order val="0"/>
          <c:tx>
            <c:strRef>
              <c:f>'1_Finančné prostriedky'!$T$5</c:f>
              <c:strCache>
                <c:ptCount val="1"/>
                <c:pt idx="0">
                  <c:v>SK</c:v>
                </c:pt>
              </c:strCache>
            </c:strRef>
          </c:tx>
          <c:spPr>
            <a:ln w="19050">
              <a:solidFill>
                <a:srgbClr val="2C9ADC"/>
              </a:solidFill>
              <a:prstDash val="solid"/>
            </a:ln>
          </c:spPr>
          <c:marker>
            <c:symbol val="none"/>
          </c:marker>
          <c:cat>
            <c:numRef>
              <c:f>'1_Finančné prostriedky'!$X$4:$AK$4</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prostriedky'!$X$5:$AK$5</c:f>
              <c:numCache>
                <c:formatCode>_-* #,##0\ _€_-;\-* #,##0\ _€_-;_-* "-"??\ _€_-;_-@_-</c:formatCode>
                <c:ptCount val="14"/>
                <c:pt idx="0">
                  <c:v>605.5</c:v>
                </c:pt>
                <c:pt idx="1">
                  <c:v>665</c:v>
                </c:pt>
                <c:pt idx="2">
                  <c:v>730.1</c:v>
                </c:pt>
                <c:pt idx="3">
                  <c:v>793.6</c:v>
                </c:pt>
                <c:pt idx="4">
                  <c:v>1059.0999999999999</c:v>
                </c:pt>
                <c:pt idx="5">
                  <c:v>1142.5</c:v>
                </c:pt>
                <c:pt idx="6">
                  <c:v>1355.8</c:v>
                </c:pt>
                <c:pt idx="7">
                  <c:v>1624.9</c:v>
                </c:pt>
                <c:pt idx="8">
                  <c:v>1871.1</c:v>
                </c:pt>
                <c:pt idx="9">
                  <c:v>2087.4</c:v>
                </c:pt>
                <c:pt idx="10">
                  <c:v>2038.4</c:v>
                </c:pt>
                <c:pt idx="11">
                  <c:v>1960.8</c:v>
                </c:pt>
                <c:pt idx="12">
                  <c:v>2063.1999999999998</c:v>
                </c:pt>
                <c:pt idx="13">
                  <c:v>2078.8000000000002</c:v>
                </c:pt>
              </c:numCache>
            </c:numRef>
          </c:val>
          <c:smooth val="0"/>
        </c:ser>
        <c:ser>
          <c:idx val="5"/>
          <c:order val="1"/>
          <c:tx>
            <c:strRef>
              <c:f>'1_Finančné prostriedky'!$T$6</c:f>
              <c:strCache>
                <c:ptCount val="1"/>
                <c:pt idx="0">
                  <c:v>V3</c:v>
                </c:pt>
              </c:strCache>
            </c:strRef>
          </c:tx>
          <c:spPr>
            <a:ln w="19050">
              <a:solidFill>
                <a:sysClr val="windowText" lastClr="000000"/>
              </a:solidFill>
              <a:prstDash val="solid"/>
            </a:ln>
          </c:spPr>
          <c:marker>
            <c:symbol val="none"/>
          </c:marker>
          <c:cat>
            <c:numRef>
              <c:f>'1_Finančné prostriedky'!$X$4:$AK$4</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prostriedky'!$X$6:$AK$6</c:f>
              <c:numCache>
                <c:formatCode>_-* #,##0\ _€_-;\-* #,##0\ _€_-;_-* "-"??\ _€_-;_-@_-</c:formatCode>
                <c:ptCount val="14"/>
                <c:pt idx="0">
                  <c:v>806.86666666666679</c:v>
                </c:pt>
                <c:pt idx="1">
                  <c:v>898.5333333333333</c:v>
                </c:pt>
                <c:pt idx="2">
                  <c:v>1013.9</c:v>
                </c:pt>
                <c:pt idx="3">
                  <c:v>1136.1333333333334</c:v>
                </c:pt>
                <c:pt idx="4">
                  <c:v>1175.5333333333333</c:v>
                </c:pt>
                <c:pt idx="5">
                  <c:v>1256.0333333333333</c:v>
                </c:pt>
                <c:pt idx="6">
                  <c:v>1336.3666666666666</c:v>
                </c:pt>
                <c:pt idx="7">
                  <c:v>1392.1666666666667</c:v>
                </c:pt>
                <c:pt idx="8">
                  <c:v>1512.4666666666665</c:v>
                </c:pt>
                <c:pt idx="9">
                  <c:v>1656.7333333333333</c:v>
                </c:pt>
                <c:pt idx="10">
                  <c:v>1685.6666666666667</c:v>
                </c:pt>
                <c:pt idx="11">
                  <c:v>1773.6333333333332</c:v>
                </c:pt>
                <c:pt idx="12">
                  <c:v>1800.55</c:v>
                </c:pt>
                <c:pt idx="13">
                  <c:v>2064.8000000000002</c:v>
                </c:pt>
              </c:numCache>
            </c:numRef>
          </c:val>
          <c:smooth val="0"/>
        </c:ser>
        <c:ser>
          <c:idx val="0"/>
          <c:order val="2"/>
          <c:tx>
            <c:strRef>
              <c:f>'1_Finančné prostriedky'!$T$7</c:f>
              <c:strCache>
                <c:ptCount val="1"/>
                <c:pt idx="0">
                  <c:v>EU 23**</c:v>
                </c:pt>
              </c:strCache>
            </c:strRef>
          </c:tx>
          <c:spPr>
            <a:ln w="19050">
              <a:solidFill>
                <a:srgbClr val="0070C0"/>
              </a:solidFill>
              <a:prstDash val="dash"/>
            </a:ln>
          </c:spPr>
          <c:marker>
            <c:symbol val="none"/>
          </c:marker>
          <c:dPt>
            <c:idx val="2"/>
            <c:bubble3D val="0"/>
          </c:dPt>
          <c:cat>
            <c:numRef>
              <c:f>'1_Finančné prostriedky'!$X$4:$AK$4</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prostriedky'!$X$7:$AK$7</c:f>
              <c:numCache>
                <c:formatCode>_-* #,##0\ _€_-;\-* #,##0\ _€_-;_-* "-"??\ _€_-;_-@_-</c:formatCode>
                <c:ptCount val="14"/>
                <c:pt idx="0">
                  <c:v>1770.3263157894735</c:v>
                </c:pt>
                <c:pt idx="1">
                  <c:v>1862.877777777778</c:v>
                </c:pt>
                <c:pt idx="2">
                  <c:v>2038.0999999999997</c:v>
                </c:pt>
                <c:pt idx="3">
                  <c:v>2070.5894736842106</c:v>
                </c:pt>
                <c:pt idx="4">
                  <c:v>2150.1400000000003</c:v>
                </c:pt>
                <c:pt idx="5">
                  <c:v>2210.9368421052627</c:v>
                </c:pt>
                <c:pt idx="6">
                  <c:v>2413.5473684210529</c:v>
                </c:pt>
                <c:pt idx="7">
                  <c:v>2532.2157894736843</c:v>
                </c:pt>
                <c:pt idx="8">
                  <c:v>2738.7315789473687</c:v>
                </c:pt>
                <c:pt idx="9">
                  <c:v>2872.1578947368421</c:v>
                </c:pt>
                <c:pt idx="10">
                  <c:v>2865.7368421052633</c:v>
                </c:pt>
                <c:pt idx="11">
                  <c:v>3021.7500000000009</c:v>
                </c:pt>
                <c:pt idx="12">
                  <c:v>3164.1055555555558</c:v>
                </c:pt>
                <c:pt idx="13">
                  <c:v>3327.55</c:v>
                </c:pt>
              </c:numCache>
            </c:numRef>
          </c:val>
          <c:smooth val="0"/>
        </c:ser>
        <c:ser>
          <c:idx val="1"/>
          <c:order val="3"/>
          <c:tx>
            <c:strRef>
              <c:f>'1_Finančné prostriedky'!$T$8</c:f>
              <c:strCache>
                <c:ptCount val="1"/>
                <c:pt idx="0">
                  <c:v>EU 15 ***</c:v>
                </c:pt>
              </c:strCache>
            </c:strRef>
          </c:tx>
          <c:spPr>
            <a:ln w="19050">
              <a:solidFill>
                <a:srgbClr val="D3BEDE"/>
              </a:solidFill>
            </a:ln>
          </c:spPr>
          <c:marker>
            <c:symbol val="none"/>
          </c:marker>
          <c:cat>
            <c:numRef>
              <c:f>'1_Finančné prostriedky'!$X$4:$AK$4</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prostriedky'!$X$8:$AK$8</c:f>
              <c:numCache>
                <c:formatCode>_-* #,##0\ _€_-;\-* #,##0\ _€_-;_-* "-"??\ _€_-;_-@_-</c:formatCode>
                <c:ptCount val="14"/>
                <c:pt idx="0">
                  <c:v>2203.5461538461536</c:v>
                </c:pt>
                <c:pt idx="1">
                  <c:v>2339.8583333333336</c:v>
                </c:pt>
                <c:pt idx="2">
                  <c:v>2553.1749999999997</c:v>
                </c:pt>
                <c:pt idx="3">
                  <c:v>2668.541666666667</c:v>
                </c:pt>
                <c:pt idx="4">
                  <c:v>2853.7333333333336</c:v>
                </c:pt>
                <c:pt idx="5">
                  <c:v>2961.9999999999995</c:v>
                </c:pt>
                <c:pt idx="6">
                  <c:v>3209.3727272727278</c:v>
                </c:pt>
                <c:pt idx="7">
                  <c:v>3326.9363636363632</c:v>
                </c:pt>
                <c:pt idx="8">
                  <c:v>3565.9363636363637</c:v>
                </c:pt>
                <c:pt idx="9">
                  <c:v>3734.7636363636357</c:v>
                </c:pt>
                <c:pt idx="10">
                  <c:v>3730.7727272727275</c:v>
                </c:pt>
                <c:pt idx="11">
                  <c:v>3875.9166666666665</c:v>
                </c:pt>
                <c:pt idx="12">
                  <c:v>4024.1909090909098</c:v>
                </c:pt>
                <c:pt idx="13">
                  <c:v>4054.4111111111106</c:v>
                </c:pt>
              </c:numCache>
            </c:numRef>
          </c:val>
          <c:smooth val="0"/>
        </c:ser>
        <c:ser>
          <c:idx val="2"/>
          <c:order val="4"/>
          <c:tx>
            <c:strRef>
              <c:f>'1_Finančné prostriedky'!$T$9</c:f>
              <c:strCache>
                <c:ptCount val="1"/>
                <c:pt idx="0">
                  <c:v>OECD</c:v>
                </c:pt>
              </c:strCache>
            </c:strRef>
          </c:tx>
          <c:spPr>
            <a:ln w="19050">
              <a:solidFill>
                <a:sysClr val="window" lastClr="FFFFFF">
                  <a:lumMod val="75000"/>
                </a:sysClr>
              </a:solidFill>
            </a:ln>
          </c:spPr>
          <c:marker>
            <c:symbol val="none"/>
          </c:marker>
          <c:cat>
            <c:numRef>
              <c:f>'1_Finančné prostriedky'!$X$4:$AK$4</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prostriedky'!$X$9:$AK$9</c:f>
              <c:numCache>
                <c:formatCode>_-* #,##0\ _€_-;\-* #,##0\ _€_-;_-* "-"??\ _€_-;_-@_-</c:formatCode>
                <c:ptCount val="14"/>
                <c:pt idx="0">
                  <c:v>1827.5677419354836</c:v>
                </c:pt>
                <c:pt idx="1">
                  <c:v>1936.4666666666669</c:v>
                </c:pt>
                <c:pt idx="2">
                  <c:v>2099.6599999999994</c:v>
                </c:pt>
                <c:pt idx="3">
                  <c:v>2220.5379310344829</c:v>
                </c:pt>
                <c:pt idx="4">
                  <c:v>2370.5724137931038</c:v>
                </c:pt>
                <c:pt idx="5">
                  <c:v>2461.2892857142861</c:v>
                </c:pt>
                <c:pt idx="6">
                  <c:v>2675.614814814815</c:v>
                </c:pt>
                <c:pt idx="7">
                  <c:v>2809.0037037037041</c:v>
                </c:pt>
                <c:pt idx="8">
                  <c:v>2977.9275862068962</c:v>
                </c:pt>
                <c:pt idx="9">
                  <c:v>3120.3344827586197</c:v>
                </c:pt>
                <c:pt idx="10">
                  <c:v>3148.2689655172403</c:v>
                </c:pt>
                <c:pt idx="11">
                  <c:v>3289.1799999999994</c:v>
                </c:pt>
                <c:pt idx="12">
                  <c:v>3590.2115384615386</c:v>
                </c:pt>
                <c:pt idx="13">
                  <c:v>3685.6227272727278</c:v>
                </c:pt>
              </c:numCache>
            </c:numRef>
          </c:val>
          <c:smooth val="0"/>
        </c:ser>
        <c:dLbls>
          <c:showLegendKey val="0"/>
          <c:showVal val="0"/>
          <c:showCatName val="0"/>
          <c:showSerName val="0"/>
          <c:showPercent val="0"/>
          <c:showBubbleSize val="0"/>
        </c:dLbls>
        <c:smooth val="0"/>
        <c:axId val="388105456"/>
        <c:axId val="388105848"/>
      </c:lineChart>
      <c:catAx>
        <c:axId val="388105456"/>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8105848"/>
        <c:crosses val="autoZero"/>
        <c:auto val="1"/>
        <c:lblAlgn val="ctr"/>
        <c:lblOffset val="100"/>
        <c:noMultiLvlLbl val="0"/>
      </c:catAx>
      <c:valAx>
        <c:axId val="388105848"/>
        <c:scaling>
          <c:orientation val="minMax"/>
          <c:min val="500"/>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388105456"/>
        <c:crosses val="autoZero"/>
        <c:crossBetween val="between"/>
      </c:valAx>
    </c:plotArea>
    <c:legend>
      <c:legendPos val="l"/>
      <c:layout>
        <c:manualLayout>
          <c:xMode val="edge"/>
          <c:yMode val="edge"/>
          <c:x val="9.4444444444444442E-2"/>
          <c:y val="9.526173811606882E-2"/>
          <c:w val="0.52630916666666672"/>
          <c:h val="0.16848060659084282"/>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8888982743566186E-2"/>
          <c:y val="3.2873521860899327E-2"/>
          <c:w val="0.8531773406026909"/>
          <c:h val="0.8741563910066904"/>
        </c:manualLayout>
      </c:layout>
      <c:barChart>
        <c:barDir val="col"/>
        <c:grouping val="clustered"/>
        <c:varyColors val="0"/>
        <c:ser>
          <c:idx val="0"/>
          <c:order val="0"/>
          <c:tx>
            <c:strRef>
              <c:f>'2_Vstupy'!$AM$20</c:f>
              <c:strCache>
                <c:ptCount val="1"/>
                <c:pt idx="0">
                  <c:v>SK</c:v>
                </c:pt>
              </c:strCache>
            </c:strRef>
          </c:tx>
          <c:spPr>
            <a:solidFill>
              <a:srgbClr val="2C9ADC"/>
            </a:solidFill>
          </c:spPr>
          <c:invertIfNegative val="0"/>
          <c:cat>
            <c:strRef>
              <c:f>('2_Vstupy'!$AN$19:$AP$19,'2_Vstupy'!$AR$19:$AT$19)</c:f>
              <c:strCache>
                <c:ptCount val="6"/>
                <c:pt idx="0">
                  <c:v>GP</c:v>
                </c:pt>
                <c:pt idx="1">
                  <c:v>Pediatricians</c:v>
                </c:pt>
                <c:pt idx="2">
                  <c:v>OBGYN</c:v>
                </c:pt>
                <c:pt idx="3">
                  <c:v>Psychiatrists</c:v>
                </c:pt>
                <c:pt idx="4">
                  <c:v>Specialists</c:v>
                </c:pt>
                <c:pt idx="5">
                  <c:v>Surgeons</c:v>
                </c:pt>
              </c:strCache>
            </c:strRef>
          </c:cat>
          <c:val>
            <c:numRef>
              <c:f>('2_Vstupy'!$AN$20:$AP$20,'2_Vstupy'!$AR$20:$AT$20)</c:f>
              <c:numCache>
                <c:formatCode>_-* #,##0.0\ _€_-;\-* #,##0.0\ _€_-;_-* "-"??\ _€_-;_-@_-</c:formatCode>
                <c:ptCount val="6"/>
                <c:pt idx="0">
                  <c:v>0.42</c:v>
                </c:pt>
                <c:pt idx="1">
                  <c:v>0.2</c:v>
                </c:pt>
                <c:pt idx="2">
                  <c:v>0.21</c:v>
                </c:pt>
                <c:pt idx="3">
                  <c:v>0.12</c:v>
                </c:pt>
                <c:pt idx="4">
                  <c:v>1.34</c:v>
                </c:pt>
                <c:pt idx="5">
                  <c:v>0.72</c:v>
                </c:pt>
              </c:numCache>
            </c:numRef>
          </c:val>
        </c:ser>
        <c:ser>
          <c:idx val="2"/>
          <c:order val="1"/>
          <c:tx>
            <c:strRef>
              <c:f>'2_Vstupy'!$AM$21</c:f>
              <c:strCache>
                <c:ptCount val="1"/>
                <c:pt idx="0">
                  <c:v>V3</c:v>
                </c:pt>
              </c:strCache>
            </c:strRef>
          </c:tx>
          <c:spPr>
            <a:solidFill>
              <a:schemeClr val="tx2">
                <a:lumMod val="20000"/>
                <a:lumOff val="80000"/>
              </a:schemeClr>
            </a:solidFill>
          </c:spPr>
          <c:invertIfNegative val="0"/>
          <c:cat>
            <c:strRef>
              <c:f>('2_Vstupy'!$AN$19:$AP$19,'2_Vstupy'!$AR$19:$AT$19)</c:f>
              <c:strCache>
                <c:ptCount val="6"/>
                <c:pt idx="0">
                  <c:v>GP</c:v>
                </c:pt>
                <c:pt idx="1">
                  <c:v>Pediatricians</c:v>
                </c:pt>
                <c:pt idx="2">
                  <c:v>OBGYN</c:v>
                </c:pt>
                <c:pt idx="3">
                  <c:v>Psychiatrists</c:v>
                </c:pt>
                <c:pt idx="4">
                  <c:v>Specialists</c:v>
                </c:pt>
                <c:pt idx="5">
                  <c:v>Surgeons</c:v>
                </c:pt>
              </c:strCache>
            </c:strRef>
          </c:cat>
          <c:val>
            <c:numRef>
              <c:f>('2_Vstupy'!$AN$21:$AP$21,'2_Vstupy'!$AR$21:$AT$21)</c:f>
              <c:numCache>
                <c:formatCode>_-* #,##0.0\ _€_-;\-* #,##0.0\ _€_-;_-* "-"??\ _€_-;_-@_-</c:formatCode>
                <c:ptCount val="6"/>
                <c:pt idx="0">
                  <c:v>0.5033333333333333</c:v>
                </c:pt>
                <c:pt idx="1">
                  <c:v>0.1466666666666667</c:v>
                </c:pt>
                <c:pt idx="2">
                  <c:v>0.17</c:v>
                </c:pt>
                <c:pt idx="3">
                  <c:v>0.10666666666666667</c:v>
                </c:pt>
                <c:pt idx="4">
                  <c:v>1.08</c:v>
                </c:pt>
                <c:pt idx="5">
                  <c:v>0.62666666666666671</c:v>
                </c:pt>
              </c:numCache>
            </c:numRef>
          </c:val>
        </c:ser>
        <c:ser>
          <c:idx val="1"/>
          <c:order val="2"/>
          <c:tx>
            <c:strRef>
              <c:f>'2_Vstupy'!$AM$22</c:f>
              <c:strCache>
                <c:ptCount val="1"/>
                <c:pt idx="0">
                  <c:v>EU 28</c:v>
                </c:pt>
              </c:strCache>
            </c:strRef>
          </c:tx>
          <c:spPr>
            <a:solidFill>
              <a:schemeClr val="tx2">
                <a:lumMod val="75000"/>
              </a:schemeClr>
            </a:solidFill>
          </c:spPr>
          <c:invertIfNegative val="0"/>
          <c:cat>
            <c:strRef>
              <c:f>('2_Vstupy'!$AN$19:$AP$19,'2_Vstupy'!$AR$19:$AT$19)</c:f>
              <c:strCache>
                <c:ptCount val="6"/>
                <c:pt idx="0">
                  <c:v>GP</c:v>
                </c:pt>
                <c:pt idx="1">
                  <c:v>Pediatricians</c:v>
                </c:pt>
                <c:pt idx="2">
                  <c:v>OBGYN</c:v>
                </c:pt>
                <c:pt idx="3">
                  <c:v>Psychiatrists</c:v>
                </c:pt>
                <c:pt idx="4">
                  <c:v>Specialists</c:v>
                </c:pt>
                <c:pt idx="5">
                  <c:v>Surgeons</c:v>
                </c:pt>
              </c:strCache>
            </c:strRef>
          </c:cat>
          <c:val>
            <c:numRef>
              <c:f>('2_Vstupy'!$AN$22:$AP$22,'2_Vstupy'!$AR$22:$AT$22)</c:f>
              <c:numCache>
                <c:formatCode>_-* #,##0.0\ _€_-;\-* #,##0.0\ _€_-;_-* "-"??\ _€_-;_-@_-</c:formatCode>
                <c:ptCount val="6"/>
                <c:pt idx="0">
                  <c:v>0.97347826086956535</c:v>
                </c:pt>
                <c:pt idx="1">
                  <c:v>0.14130434782608695</c:v>
                </c:pt>
                <c:pt idx="2">
                  <c:v>0.15347826086956523</c:v>
                </c:pt>
                <c:pt idx="3">
                  <c:v>0.15047619047619049</c:v>
                </c:pt>
                <c:pt idx="4">
                  <c:v>0.88090909090909097</c:v>
                </c:pt>
                <c:pt idx="5">
                  <c:v>0.60136363636363643</c:v>
                </c:pt>
              </c:numCache>
            </c:numRef>
          </c:val>
        </c:ser>
        <c:ser>
          <c:idx val="3"/>
          <c:order val="3"/>
          <c:tx>
            <c:strRef>
              <c:f>'2_Vstupy'!$AM$23</c:f>
              <c:strCache>
                <c:ptCount val="1"/>
                <c:pt idx="0">
                  <c:v>EU15</c:v>
                </c:pt>
              </c:strCache>
            </c:strRef>
          </c:tx>
          <c:spPr>
            <a:solidFill>
              <a:sysClr val="window" lastClr="FFFFFF">
                <a:lumMod val="85000"/>
              </a:sysClr>
            </a:solidFill>
          </c:spPr>
          <c:invertIfNegative val="0"/>
          <c:cat>
            <c:strRef>
              <c:f>('2_Vstupy'!$AN$19:$AP$19,'2_Vstupy'!$AR$19:$AT$19)</c:f>
              <c:strCache>
                <c:ptCount val="6"/>
                <c:pt idx="0">
                  <c:v>GP</c:v>
                </c:pt>
                <c:pt idx="1">
                  <c:v>Pediatricians</c:v>
                </c:pt>
                <c:pt idx="2">
                  <c:v>OBGYN</c:v>
                </c:pt>
                <c:pt idx="3">
                  <c:v>Psychiatrists</c:v>
                </c:pt>
                <c:pt idx="4">
                  <c:v>Specialists</c:v>
                </c:pt>
                <c:pt idx="5">
                  <c:v>Surgeons</c:v>
                </c:pt>
              </c:strCache>
            </c:strRef>
          </c:cat>
          <c:val>
            <c:numRef>
              <c:f>('2_Vstupy'!$AN$23:$AP$23,'2_Vstupy'!$AR$23:$AT$23)</c:f>
              <c:numCache>
                <c:formatCode>_-* #,##0.0\ _€_-;\-* #,##0.0\ _€_-;_-* "-"??\ _€_-;_-@_-</c:formatCode>
                <c:ptCount val="6"/>
                <c:pt idx="0">
                  <c:v>1.1826666666666668</c:v>
                </c:pt>
                <c:pt idx="1">
                  <c:v>0.12066666666666667</c:v>
                </c:pt>
                <c:pt idx="2">
                  <c:v>0.13333333333333336</c:v>
                </c:pt>
                <c:pt idx="3">
                  <c:v>0.16400000000000001</c:v>
                </c:pt>
                <c:pt idx="4">
                  <c:v>0.79266666666666685</c:v>
                </c:pt>
                <c:pt idx="5">
                  <c:v>0.58533333333333337</c:v>
                </c:pt>
              </c:numCache>
            </c:numRef>
          </c:val>
        </c:ser>
        <c:ser>
          <c:idx val="4"/>
          <c:order val="4"/>
          <c:tx>
            <c:strRef>
              <c:f>'2_Vstupy'!$AM$24</c:f>
              <c:strCache>
                <c:ptCount val="1"/>
                <c:pt idx="0">
                  <c:v>OECD</c:v>
                </c:pt>
              </c:strCache>
            </c:strRef>
          </c:tx>
          <c:spPr>
            <a:solidFill>
              <a:srgbClr val="E7E6E6">
                <a:lumMod val="75000"/>
              </a:srgbClr>
            </a:solidFill>
          </c:spPr>
          <c:invertIfNegative val="0"/>
          <c:cat>
            <c:strRef>
              <c:f>('2_Vstupy'!$AN$19:$AP$19,'2_Vstupy'!$AR$19:$AT$19)</c:f>
              <c:strCache>
                <c:ptCount val="6"/>
                <c:pt idx="0">
                  <c:v>GP</c:v>
                </c:pt>
                <c:pt idx="1">
                  <c:v>Pediatricians</c:v>
                </c:pt>
                <c:pt idx="2">
                  <c:v>OBGYN</c:v>
                </c:pt>
                <c:pt idx="3">
                  <c:v>Psychiatrists</c:v>
                </c:pt>
                <c:pt idx="4">
                  <c:v>Specialists</c:v>
                </c:pt>
                <c:pt idx="5">
                  <c:v>Surgeons</c:v>
                </c:pt>
              </c:strCache>
            </c:strRef>
          </c:cat>
          <c:val>
            <c:numRef>
              <c:f>('2_Vstupy'!$AN$24:$AP$24,'2_Vstupy'!$AR$24:$AT$24)</c:f>
              <c:numCache>
                <c:formatCode>_-* #,##0.0\ _€_-;\-* #,##0.0\ _€_-;_-* "-"??\ _€_-;_-@_-</c:formatCode>
                <c:ptCount val="6"/>
                <c:pt idx="0">
                  <c:v>0.92000000000000015</c:v>
                </c:pt>
                <c:pt idx="1">
                  <c:v>0.13121212121212125</c:v>
                </c:pt>
                <c:pt idx="2">
                  <c:v>0.13303030303030305</c:v>
                </c:pt>
                <c:pt idx="3">
                  <c:v>0.14848484848484847</c:v>
                </c:pt>
                <c:pt idx="4">
                  <c:v>0.78272727272727283</c:v>
                </c:pt>
                <c:pt idx="5">
                  <c:v>0.53727272727272724</c:v>
                </c:pt>
              </c:numCache>
            </c:numRef>
          </c:val>
        </c:ser>
        <c:dLbls>
          <c:showLegendKey val="0"/>
          <c:showVal val="0"/>
          <c:showCatName val="0"/>
          <c:showSerName val="0"/>
          <c:showPercent val="0"/>
          <c:showBubbleSize val="0"/>
        </c:dLbls>
        <c:gapWidth val="150"/>
        <c:axId val="385330440"/>
        <c:axId val="385330832"/>
      </c:barChart>
      <c:catAx>
        <c:axId val="385330440"/>
        <c:scaling>
          <c:orientation val="minMax"/>
        </c:scaling>
        <c:delete val="0"/>
        <c:axPos val="b"/>
        <c:numFmt formatCode="General" sourceLinked="1"/>
        <c:majorTickMark val="out"/>
        <c:minorTickMark val="none"/>
        <c:tickLblPos val="nextTo"/>
        <c:crossAx val="385330832"/>
        <c:crosses val="autoZero"/>
        <c:auto val="1"/>
        <c:lblAlgn val="ctr"/>
        <c:lblOffset val="100"/>
        <c:noMultiLvlLbl val="0"/>
      </c:catAx>
      <c:valAx>
        <c:axId val="385330832"/>
        <c:scaling>
          <c:orientation val="minMax"/>
        </c:scaling>
        <c:delete val="0"/>
        <c:axPos val="l"/>
        <c:majorGridlines>
          <c:spPr>
            <a:ln>
              <a:solidFill>
                <a:schemeClr val="bg1">
                  <a:lumMod val="75000"/>
                </a:schemeClr>
              </a:solidFill>
              <a:prstDash val="sysDash"/>
            </a:ln>
          </c:spPr>
        </c:majorGridlines>
        <c:numFmt formatCode="0.0" sourceLinked="0"/>
        <c:majorTickMark val="out"/>
        <c:minorTickMark val="none"/>
        <c:tickLblPos val="nextTo"/>
        <c:crossAx val="385330440"/>
        <c:crosses val="autoZero"/>
        <c:crossBetween val="between"/>
      </c:valAx>
    </c:plotArea>
    <c:legend>
      <c:legendPos val="r"/>
      <c:layout>
        <c:manualLayout>
          <c:xMode val="edge"/>
          <c:yMode val="edge"/>
          <c:x val="8.7628045154110948E-2"/>
          <c:y val="3.0572195425548471E-2"/>
          <c:w val="0.86152868621284195"/>
          <c:h val="9.7167323806676045E-2"/>
        </c:manualLayout>
      </c:layout>
      <c:overlay val="0"/>
    </c:legend>
    <c:plotVisOnly val="1"/>
    <c:dispBlanksAs val="gap"/>
    <c:showDLblsOverMax val="0"/>
  </c:chart>
  <c:spPr>
    <a:ln>
      <a:noFill/>
    </a:ln>
  </c:spPr>
  <c:txPr>
    <a:bodyPr/>
    <a:lstStyle/>
    <a:p>
      <a:pPr>
        <a:defRPr sz="1100">
          <a:latin typeface="NeueHaasGroteskDisp W02" panose="020B0504020202020204" pitchFamily="34" charset="-18"/>
        </a:defRPr>
      </a:pPr>
      <a:endParaRPr lang="en-US"/>
    </a:p>
  </c:txPr>
  <c:externalData r:id="rId1">
    <c:autoUpdate val="0"/>
  </c:externalData>
  <c:userShapes r:id="rId2"/>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3.5345202686851956E-2"/>
          <c:w val="0.91819511922711794"/>
          <c:h val="0.83887682378786399"/>
        </c:manualLayout>
      </c:layout>
      <c:lineChart>
        <c:grouping val="standard"/>
        <c:varyColors val="0"/>
        <c:ser>
          <c:idx val="3"/>
          <c:order val="0"/>
          <c:tx>
            <c:strRef>
              <c:f>'2_Vstupy'!$A$96</c:f>
              <c:strCache>
                <c:ptCount val="1"/>
                <c:pt idx="0">
                  <c:v>SK</c:v>
                </c:pt>
              </c:strCache>
            </c:strRef>
          </c:tx>
          <c:spPr>
            <a:ln w="19050">
              <a:solidFill>
                <a:srgbClr val="2C9ADC"/>
              </a:solidFill>
              <a:prstDash val="solid"/>
            </a:ln>
          </c:spPr>
          <c:marker>
            <c:symbol val="none"/>
          </c:marker>
          <c:cat>
            <c:numRef>
              <c:f>'2_Vstupy'!$B$95:$L$95</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'2_Vstupy'!$B$96:$L$96</c:f>
              <c:numCache>
                <c:formatCode>_-* #,##0.0\ _€_-;\-* #,##0.0\ _€_-;_-* "-"??\ _€_-;_-@_-</c:formatCode>
                <c:ptCount val="11"/>
                <c:pt idx="0">
                  <c:v>1.71</c:v>
                </c:pt>
                <c:pt idx="1">
                  <c:v>1.62</c:v>
                </c:pt>
                <c:pt idx="2">
                  <c:v>1.56</c:v>
                </c:pt>
                <c:pt idx="3">
                  <c:v>1.58</c:v>
                </c:pt>
                <c:pt idx="4">
                  <c:v>1.71</c:v>
                </c:pt>
                <c:pt idx="5">
                  <c:v>1.85</c:v>
                </c:pt>
                <c:pt idx="6">
                  <c:v>1.86</c:v>
                </c:pt>
                <c:pt idx="7">
                  <c:v>1.83</c:v>
                </c:pt>
                <c:pt idx="8">
                  <c:v>1.78</c:v>
                </c:pt>
                <c:pt idx="9">
                  <c:v>2.06</c:v>
                </c:pt>
                <c:pt idx="10">
                  <c:v>2.16</c:v>
                </c:pt>
              </c:numCache>
            </c:numRef>
          </c:val>
          <c:smooth val="0"/>
        </c:ser>
        <c:ser>
          <c:idx val="5"/>
          <c:order val="1"/>
          <c:tx>
            <c:strRef>
              <c:f>'2_Vstupy'!$A$97</c:f>
              <c:strCache>
                <c:ptCount val="1"/>
                <c:pt idx="0">
                  <c:v>HU and PL</c:v>
                </c:pt>
              </c:strCache>
            </c:strRef>
          </c:tx>
          <c:spPr>
            <a:ln w="19050">
              <a:solidFill>
                <a:sysClr val="windowText" lastClr="000000"/>
              </a:solidFill>
              <a:prstDash val="solid"/>
            </a:ln>
          </c:spPr>
          <c:marker>
            <c:symbol val="none"/>
          </c:marker>
          <c:cat>
            <c:numRef>
              <c:f>'2_Vstupy'!$B$95:$L$95</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'2_Vstupy'!$B$97:$L$97</c:f>
              <c:numCache>
                <c:formatCode>_-* #,##0.0\ _€_-;\-* #,##0.0\ _€_-;_-* "-"??\ _€_-;_-@_-</c:formatCode>
                <c:ptCount val="11"/>
                <c:pt idx="0">
                  <c:v>1.7</c:v>
                </c:pt>
                <c:pt idx="1">
                  <c:v>1.57</c:v>
                </c:pt>
                <c:pt idx="2">
                  <c:v>1.69</c:v>
                </c:pt>
                <c:pt idx="3">
                  <c:v>1.62</c:v>
                </c:pt>
                <c:pt idx="4">
                  <c:v>1.54</c:v>
                </c:pt>
                <c:pt idx="5">
                  <c:v>1.52</c:v>
                </c:pt>
                <c:pt idx="6">
                  <c:v>1.48</c:v>
                </c:pt>
                <c:pt idx="7">
                  <c:v>1.7649999999999999</c:v>
                </c:pt>
                <c:pt idx="8">
                  <c:v>1.35</c:v>
                </c:pt>
                <c:pt idx="9">
                  <c:v>1.6949999999999998</c:v>
                </c:pt>
                <c:pt idx="10">
                  <c:v>1.49</c:v>
                </c:pt>
              </c:numCache>
            </c:numRef>
          </c:val>
          <c:smooth val="0"/>
        </c:ser>
        <c:ser>
          <c:idx val="0"/>
          <c:order val="2"/>
          <c:tx>
            <c:strRef>
              <c:f>'2_Vstupy'!$A$98</c:f>
              <c:strCache>
                <c:ptCount val="1"/>
                <c:pt idx="0">
                  <c:v>EU 10 (28)*</c:v>
                </c:pt>
              </c:strCache>
            </c:strRef>
          </c:tx>
          <c:spPr>
            <a:ln w="19050">
              <a:solidFill>
                <a:srgbClr val="0070C0"/>
              </a:solidFill>
              <a:prstDash val="dash"/>
            </a:ln>
          </c:spPr>
          <c:marker>
            <c:symbol val="none"/>
          </c:marker>
          <c:dPt>
            <c:idx val="2"/>
            <c:bubble3D val="0"/>
          </c:dPt>
          <c:cat>
            <c:numRef>
              <c:f>'2_Vstupy'!$B$95:$L$95</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'2_Vstupy'!$B$98:$L$98</c:f>
              <c:numCache>
                <c:formatCode>_-* #,##0.0\ _€_-;\-* #,##0.0\ _€_-;_-* "-"??\ _€_-;_-@_-</c:formatCode>
                <c:ptCount val="11"/>
                <c:pt idx="0">
                  <c:v>1.7349999999999999</c:v>
                </c:pt>
                <c:pt idx="1">
                  <c:v>1.8340000000000001</c:v>
                </c:pt>
                <c:pt idx="2">
                  <c:v>1.9460000000000002</c:v>
                </c:pt>
                <c:pt idx="3">
                  <c:v>1.8728571428571432</c:v>
                </c:pt>
                <c:pt idx="4">
                  <c:v>1.8657142857142859</c:v>
                </c:pt>
                <c:pt idx="5">
                  <c:v>1.97</c:v>
                </c:pt>
                <c:pt idx="6">
                  <c:v>2.0699999999999998</c:v>
                </c:pt>
                <c:pt idx="7">
                  <c:v>2.0637499999999998</c:v>
                </c:pt>
                <c:pt idx="8">
                  <c:v>2.1074999999999999</c:v>
                </c:pt>
                <c:pt idx="9">
                  <c:v>2.1122222222222224</c:v>
                </c:pt>
                <c:pt idx="10">
                  <c:v>2.2833333333333332</c:v>
                </c:pt>
              </c:numCache>
            </c:numRef>
          </c:val>
          <c:smooth val="0"/>
        </c:ser>
        <c:ser>
          <c:idx val="1"/>
          <c:order val="3"/>
          <c:tx>
            <c:strRef>
              <c:f>'2_Vstupy'!$A$99</c:f>
              <c:strCache>
                <c:ptCount val="1"/>
                <c:pt idx="0">
                  <c:v>EU 6 (15)**</c:v>
                </c:pt>
              </c:strCache>
            </c:strRef>
          </c:tx>
          <c:spPr>
            <a:ln w="19050">
              <a:solidFill>
                <a:srgbClr val="D3BEDE"/>
              </a:solidFill>
            </a:ln>
          </c:spPr>
          <c:marker>
            <c:symbol val="none"/>
          </c:marker>
          <c:cat>
            <c:numRef>
              <c:f>'2_Vstupy'!$B$95:$L$95</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'2_Vstupy'!$B$99:$L$99</c:f>
              <c:numCache>
                <c:formatCode>_-* #,##0.0\ _€_-;\-* #,##0.0\ _€_-;_-* "-"??\ _€_-;_-@_-</c:formatCode>
                <c:ptCount val="11"/>
                <c:pt idx="0">
                  <c:v>1.7466666666666664</c:v>
                </c:pt>
                <c:pt idx="1">
                  <c:v>1.8133333333333332</c:v>
                </c:pt>
                <c:pt idx="2">
                  <c:v>1.9833333333333332</c:v>
                </c:pt>
                <c:pt idx="3">
                  <c:v>2.0175000000000001</c:v>
                </c:pt>
                <c:pt idx="4">
                  <c:v>2.0625</c:v>
                </c:pt>
                <c:pt idx="5">
                  <c:v>2.1324999999999998</c:v>
                </c:pt>
                <c:pt idx="6">
                  <c:v>2.1999999999999997</c:v>
                </c:pt>
                <c:pt idx="7">
                  <c:v>2.2475000000000001</c:v>
                </c:pt>
                <c:pt idx="8">
                  <c:v>2.3120000000000003</c:v>
                </c:pt>
                <c:pt idx="9">
                  <c:v>2.3440000000000003</c:v>
                </c:pt>
                <c:pt idx="10">
                  <c:v>2.8066666666666666</c:v>
                </c:pt>
              </c:numCache>
            </c:numRef>
          </c:val>
          <c:smooth val="0"/>
        </c:ser>
        <c:ser>
          <c:idx val="2"/>
          <c:order val="4"/>
          <c:tx>
            <c:strRef>
              <c:f>'2_Vstupy'!$A$100</c:f>
              <c:strCache>
                <c:ptCount val="1"/>
                <c:pt idx="0">
                  <c:v>OECD***</c:v>
                </c:pt>
              </c:strCache>
            </c:strRef>
          </c:tx>
          <c:spPr>
            <a:ln w="19050">
              <a:solidFill>
                <a:sysClr val="window" lastClr="FFFFFF">
                  <a:lumMod val="75000"/>
                </a:sysClr>
              </a:solidFill>
            </a:ln>
          </c:spPr>
          <c:marker>
            <c:symbol val="none"/>
          </c:marker>
          <c:cat>
            <c:numRef>
              <c:f>'2_Vstupy'!$B$95:$L$95</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'2_Vstupy'!$B$100:$L$100</c:f>
              <c:numCache>
                <c:formatCode>_-* #,##0.0\ _€_-;\-* #,##0.0\ _€_-;_-* "-"??\ _€_-;_-@_-</c:formatCode>
                <c:ptCount val="11"/>
                <c:pt idx="0">
                  <c:v>1.925</c:v>
                </c:pt>
                <c:pt idx="1">
                  <c:v>1.9742857142857144</c:v>
                </c:pt>
                <c:pt idx="2">
                  <c:v>1.9925000000000002</c:v>
                </c:pt>
                <c:pt idx="3">
                  <c:v>1.9300000000000002</c:v>
                </c:pt>
                <c:pt idx="4">
                  <c:v>1.9299999999999997</c:v>
                </c:pt>
                <c:pt idx="5">
                  <c:v>2.0149999999999997</c:v>
                </c:pt>
                <c:pt idx="6">
                  <c:v>2.1050000000000004</c:v>
                </c:pt>
                <c:pt idx="7">
                  <c:v>2.1154545454545453</c:v>
                </c:pt>
                <c:pt idx="8">
                  <c:v>2.1527272727272728</c:v>
                </c:pt>
                <c:pt idx="9">
                  <c:v>2.1372727272727272</c:v>
                </c:pt>
                <c:pt idx="10">
                  <c:v>2.2675000000000001</c:v>
                </c:pt>
              </c:numCache>
            </c:numRef>
          </c:val>
          <c:smooth val="0"/>
        </c:ser>
        <c:dLbls>
          <c:showLegendKey val="0"/>
          <c:showVal val="0"/>
          <c:showCatName val="0"/>
          <c:showSerName val="0"/>
          <c:showPercent val="0"/>
          <c:showBubbleSize val="0"/>
        </c:dLbls>
        <c:smooth val="0"/>
        <c:axId val="389608056"/>
        <c:axId val="389608448"/>
      </c:lineChart>
      <c:catAx>
        <c:axId val="389608056"/>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9608448"/>
        <c:crosses val="autoZero"/>
        <c:auto val="1"/>
        <c:lblAlgn val="ctr"/>
        <c:lblOffset val="100"/>
        <c:noMultiLvlLbl val="0"/>
      </c:catAx>
      <c:valAx>
        <c:axId val="389608448"/>
        <c:scaling>
          <c:orientation val="minMax"/>
          <c:max val="2.8"/>
          <c:min val="1.2"/>
        </c:scaling>
        <c:delete val="0"/>
        <c:axPos val="l"/>
        <c:majorGridlines>
          <c:spPr>
            <a:ln>
              <a:solidFill>
                <a:schemeClr val="bg1">
                  <a:lumMod val="75000"/>
                </a:schemeClr>
              </a:solidFill>
              <a:prstDash val="sysDash"/>
            </a:ln>
          </c:spPr>
        </c:majorGridlines>
        <c:numFmt formatCode="#,##0.0" sourceLinked="0"/>
        <c:majorTickMark val="out"/>
        <c:minorTickMark val="none"/>
        <c:tickLblPos val="nextTo"/>
        <c:txPr>
          <a:bodyPr rot="0" vert="horz"/>
          <a:lstStyle/>
          <a:p>
            <a:pPr>
              <a:defRPr/>
            </a:pPr>
            <a:endParaRPr lang="en-US"/>
          </a:p>
        </c:txPr>
        <c:crossAx val="389608056"/>
        <c:crosses val="autoZero"/>
        <c:crossBetween val="between"/>
      </c:valAx>
    </c:plotArea>
    <c:legend>
      <c:legendPos val="l"/>
      <c:layout>
        <c:manualLayout>
          <c:xMode val="edge"/>
          <c:yMode val="edge"/>
          <c:x val="7.6779399572020887E-2"/>
          <c:y val="3.346073164888428E-2"/>
          <c:w val="0.49324173403358862"/>
          <c:h val="0.20126867577375768"/>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2.2268362404013885E-2"/>
          <c:w val="0.91819511922711794"/>
          <c:h val="0.85658322843281687"/>
        </c:manualLayout>
      </c:layout>
      <c:lineChart>
        <c:grouping val="standard"/>
        <c:varyColors val="0"/>
        <c:ser>
          <c:idx val="3"/>
          <c:order val="0"/>
          <c:tx>
            <c:strRef>
              <c:f>'2_Vstupy'!$O$96</c:f>
              <c:strCache>
                <c:ptCount val="1"/>
                <c:pt idx="0">
                  <c:v>SK</c:v>
                </c:pt>
              </c:strCache>
            </c:strRef>
          </c:tx>
          <c:spPr>
            <a:ln w="19050">
              <a:solidFill>
                <a:srgbClr val="2C9ADC"/>
              </a:solidFill>
              <a:prstDash val="solid"/>
            </a:ln>
          </c:spPr>
          <c:marker>
            <c:symbol val="none"/>
          </c:marker>
          <c:cat>
            <c:numRef>
              <c:f>'2_Vstupy'!$P$95:$Z$95</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'2_Vstupy'!$P$96:$Z$96</c:f>
              <c:numCache>
                <c:formatCode>_-* #,##0.0\ _€_-;\-* #,##0.0\ _€_-;_-* "-"??\ _€_-;_-@_-</c:formatCode>
                <c:ptCount val="11"/>
                <c:pt idx="0">
                  <c:v>0.81</c:v>
                </c:pt>
                <c:pt idx="1">
                  <c:v>0.76</c:v>
                </c:pt>
                <c:pt idx="2">
                  <c:v>0.72</c:v>
                </c:pt>
                <c:pt idx="3">
                  <c:v>0.75</c:v>
                </c:pt>
                <c:pt idx="4">
                  <c:v>0.81</c:v>
                </c:pt>
                <c:pt idx="5">
                  <c:v>0.86</c:v>
                </c:pt>
                <c:pt idx="6">
                  <c:v>0.86</c:v>
                </c:pt>
                <c:pt idx="7">
                  <c:v>0.85</c:v>
                </c:pt>
                <c:pt idx="8">
                  <c:v>0.83</c:v>
                </c:pt>
                <c:pt idx="9">
                  <c:v>0.92</c:v>
                </c:pt>
                <c:pt idx="10">
                  <c:v>0.94</c:v>
                </c:pt>
              </c:numCache>
            </c:numRef>
          </c:val>
          <c:smooth val="0"/>
        </c:ser>
        <c:ser>
          <c:idx val="5"/>
          <c:order val="1"/>
          <c:tx>
            <c:strRef>
              <c:f>'2_Vstupy'!$O$97</c:f>
              <c:strCache>
                <c:ptCount val="1"/>
                <c:pt idx="0">
                  <c:v>V3</c:v>
                </c:pt>
              </c:strCache>
            </c:strRef>
          </c:tx>
          <c:spPr>
            <a:ln w="19050">
              <a:solidFill>
                <a:sysClr val="windowText" lastClr="000000"/>
              </a:solidFill>
              <a:prstDash val="solid"/>
            </a:ln>
          </c:spPr>
          <c:marker>
            <c:symbol val="none"/>
          </c:marker>
          <c:cat>
            <c:numRef>
              <c:f>'2_Vstupy'!$P$95:$Z$95</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'2_Vstupy'!$P$97:$Z$97</c:f>
              <c:numCache>
                <c:formatCode>_-* #,##0.0\ _€_-;\-* #,##0.0\ _€_-;_-* "-"??\ _€_-;_-@_-</c:formatCode>
                <c:ptCount val="11"/>
                <c:pt idx="0">
                  <c:v>0.91500000000000004</c:v>
                </c:pt>
                <c:pt idx="1">
                  <c:v>0.85499999999999998</c:v>
                </c:pt>
                <c:pt idx="2">
                  <c:v>0.85499999999999998</c:v>
                </c:pt>
                <c:pt idx="3">
                  <c:v>0.87999999999999989</c:v>
                </c:pt>
                <c:pt idx="4">
                  <c:v>0.88</c:v>
                </c:pt>
                <c:pt idx="5">
                  <c:v>0.8899999999999999</c:v>
                </c:pt>
                <c:pt idx="6">
                  <c:v>0.92</c:v>
                </c:pt>
                <c:pt idx="7">
                  <c:v>0.97333333333333327</c:v>
                </c:pt>
                <c:pt idx="8">
                  <c:v>0.9</c:v>
                </c:pt>
                <c:pt idx="9">
                  <c:v>0.97000000000000008</c:v>
                </c:pt>
                <c:pt idx="10">
                  <c:v>0.96500000000000008</c:v>
                </c:pt>
              </c:numCache>
            </c:numRef>
          </c:val>
          <c:smooth val="0"/>
        </c:ser>
        <c:ser>
          <c:idx val="0"/>
          <c:order val="2"/>
          <c:tx>
            <c:strRef>
              <c:f>'2_Vstupy'!$O$98</c:f>
              <c:strCache>
                <c:ptCount val="1"/>
                <c:pt idx="0">
                  <c:v>EU 15*</c:v>
                </c:pt>
              </c:strCache>
            </c:strRef>
          </c:tx>
          <c:spPr>
            <a:ln w="19050">
              <a:solidFill>
                <a:srgbClr val="0070C0"/>
              </a:solidFill>
              <a:prstDash val="dash"/>
            </a:ln>
          </c:spPr>
          <c:marker>
            <c:symbol val="none"/>
          </c:marker>
          <c:dPt>
            <c:idx val="2"/>
            <c:bubble3D val="0"/>
          </c:dPt>
          <c:cat>
            <c:numRef>
              <c:f>'2_Vstupy'!$P$95:$Z$95</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'2_Vstupy'!$P$98:$Z$98</c:f>
              <c:numCache>
                <c:formatCode>_-* #,##0.0\ _€_-;\-* #,##0.0\ _€_-;_-* "-"??\ _€_-;_-@_-</c:formatCode>
                <c:ptCount val="11"/>
                <c:pt idx="0">
                  <c:v>1.1157142857142859</c:v>
                </c:pt>
                <c:pt idx="1">
                  <c:v>1.1154545454545455</c:v>
                </c:pt>
                <c:pt idx="2">
                  <c:v>1.0900000000000001</c:v>
                </c:pt>
                <c:pt idx="3">
                  <c:v>1.0253846153846153</c:v>
                </c:pt>
                <c:pt idx="4">
                  <c:v>0.99250000000000005</c:v>
                </c:pt>
                <c:pt idx="5">
                  <c:v>1.0291666666666666</c:v>
                </c:pt>
                <c:pt idx="6">
                  <c:v>1.0642857142857145</c:v>
                </c:pt>
                <c:pt idx="7">
                  <c:v>1.06125</c:v>
                </c:pt>
                <c:pt idx="8">
                  <c:v>1.0726666666666667</c:v>
                </c:pt>
                <c:pt idx="9">
                  <c:v>1.0706249999999999</c:v>
                </c:pt>
                <c:pt idx="10">
                  <c:v>1.0908333333333333</c:v>
                </c:pt>
              </c:numCache>
            </c:numRef>
          </c:val>
          <c:smooth val="0"/>
        </c:ser>
        <c:ser>
          <c:idx val="1"/>
          <c:order val="3"/>
          <c:tx>
            <c:strRef>
              <c:f>'2_Vstupy'!$O$99</c:f>
              <c:strCache>
                <c:ptCount val="1"/>
                <c:pt idx="0">
                  <c:v>EU 11 **</c:v>
                </c:pt>
              </c:strCache>
            </c:strRef>
          </c:tx>
          <c:spPr>
            <a:ln w="19050">
              <a:solidFill>
                <a:srgbClr val="D3BEDE"/>
              </a:solidFill>
            </a:ln>
          </c:spPr>
          <c:marker>
            <c:symbol val="none"/>
          </c:marker>
          <c:cat>
            <c:numRef>
              <c:f>'2_Vstupy'!$P$95:$Z$95</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'2_Vstupy'!$P$99:$Z$99</c:f>
              <c:numCache>
                <c:formatCode>_-* #,##0.0\ _€_-;\-* #,##0.0\ _€_-;_-* "-"??\ _€_-;_-@_-</c:formatCode>
                <c:ptCount val="11"/>
                <c:pt idx="0">
                  <c:v>1.1960000000000002</c:v>
                </c:pt>
                <c:pt idx="1">
                  <c:v>1.1975000000000002</c:v>
                </c:pt>
                <c:pt idx="2">
                  <c:v>1.165</c:v>
                </c:pt>
                <c:pt idx="3">
                  <c:v>1.0833333333333333</c:v>
                </c:pt>
                <c:pt idx="4">
                  <c:v>1.0575000000000001</c:v>
                </c:pt>
                <c:pt idx="5">
                  <c:v>1.0737500000000002</c:v>
                </c:pt>
                <c:pt idx="6">
                  <c:v>1.0980000000000003</c:v>
                </c:pt>
                <c:pt idx="7">
                  <c:v>1.0963636363636364</c:v>
                </c:pt>
                <c:pt idx="8">
                  <c:v>1.1190909090909091</c:v>
                </c:pt>
                <c:pt idx="9">
                  <c:v>1.1154545454545455</c:v>
                </c:pt>
                <c:pt idx="10">
                  <c:v>1.145</c:v>
                </c:pt>
              </c:numCache>
            </c:numRef>
          </c:val>
          <c:smooth val="0"/>
        </c:ser>
        <c:ser>
          <c:idx val="2"/>
          <c:order val="4"/>
          <c:tx>
            <c:strRef>
              <c:f>'2_Vstupy'!$O$100</c:f>
              <c:strCache>
                <c:ptCount val="1"/>
                <c:pt idx="0">
                  <c:v>OECD***</c:v>
                </c:pt>
              </c:strCache>
            </c:strRef>
          </c:tx>
          <c:spPr>
            <a:ln w="19050">
              <a:solidFill>
                <a:sysClr val="window" lastClr="FFFFFF">
                  <a:lumMod val="75000"/>
                </a:sysClr>
              </a:solidFill>
            </a:ln>
          </c:spPr>
          <c:marker>
            <c:symbol val="none"/>
          </c:marker>
          <c:cat>
            <c:numRef>
              <c:f>'2_Vstupy'!$P$95:$Z$95</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'2_Vstupy'!$P$100:$Z$100</c:f>
              <c:numCache>
                <c:formatCode>_-* #,##0.0\ _€_-;\-* #,##0.0\ _€_-;_-* "-"??\ _€_-;_-@_-</c:formatCode>
                <c:ptCount val="11"/>
                <c:pt idx="0">
                  <c:v>1.1515384615384614</c:v>
                </c:pt>
                <c:pt idx="1">
                  <c:v>1.1366666666666669</c:v>
                </c:pt>
                <c:pt idx="2">
                  <c:v>1.135</c:v>
                </c:pt>
                <c:pt idx="3">
                  <c:v>1.0852380952380951</c:v>
                </c:pt>
                <c:pt idx="4">
                  <c:v>1.0721052631578947</c:v>
                </c:pt>
                <c:pt idx="5">
                  <c:v>1.1065</c:v>
                </c:pt>
                <c:pt idx="6">
                  <c:v>1.1333333333333335</c:v>
                </c:pt>
                <c:pt idx="7">
                  <c:v>1.1295833333333334</c:v>
                </c:pt>
                <c:pt idx="8">
                  <c:v>1.1345454545454545</c:v>
                </c:pt>
                <c:pt idx="9">
                  <c:v>1.0982608695652174</c:v>
                </c:pt>
                <c:pt idx="10">
                  <c:v>1.1147058823529412</c:v>
                </c:pt>
              </c:numCache>
            </c:numRef>
          </c:val>
          <c:smooth val="0"/>
        </c:ser>
        <c:dLbls>
          <c:showLegendKey val="0"/>
          <c:showVal val="0"/>
          <c:showCatName val="0"/>
          <c:showSerName val="0"/>
          <c:showPercent val="0"/>
          <c:showBubbleSize val="0"/>
        </c:dLbls>
        <c:smooth val="0"/>
        <c:axId val="431671240"/>
        <c:axId val="431671632"/>
      </c:lineChart>
      <c:catAx>
        <c:axId val="431671240"/>
        <c:scaling>
          <c:orientation val="minMax"/>
        </c:scaling>
        <c:delete val="0"/>
        <c:axPos val="b"/>
        <c:numFmt formatCode="General" sourceLinked="0"/>
        <c:majorTickMark val="out"/>
        <c:minorTickMark val="none"/>
        <c:tickLblPos val="low"/>
        <c:txPr>
          <a:bodyPr rot="-5400000" vert="horz"/>
          <a:lstStyle/>
          <a:p>
            <a:pPr>
              <a:defRPr/>
            </a:pPr>
            <a:endParaRPr lang="en-US"/>
          </a:p>
        </c:txPr>
        <c:crossAx val="431671632"/>
        <c:crosses val="autoZero"/>
        <c:auto val="1"/>
        <c:lblAlgn val="ctr"/>
        <c:lblOffset val="100"/>
        <c:noMultiLvlLbl val="0"/>
      </c:catAx>
      <c:valAx>
        <c:axId val="431671632"/>
        <c:scaling>
          <c:orientation val="minMax"/>
          <c:min val="0.70000000000000007"/>
        </c:scaling>
        <c:delete val="0"/>
        <c:axPos val="l"/>
        <c:majorGridlines>
          <c:spPr>
            <a:ln>
              <a:solidFill>
                <a:schemeClr val="bg1">
                  <a:lumMod val="75000"/>
                </a:schemeClr>
              </a:solidFill>
              <a:prstDash val="sysDash"/>
            </a:ln>
          </c:spPr>
        </c:majorGridlines>
        <c:numFmt formatCode="#,##0.0" sourceLinked="0"/>
        <c:majorTickMark val="out"/>
        <c:minorTickMark val="none"/>
        <c:tickLblPos val="nextTo"/>
        <c:txPr>
          <a:bodyPr rot="0" vert="horz"/>
          <a:lstStyle/>
          <a:p>
            <a:pPr>
              <a:defRPr/>
            </a:pPr>
            <a:endParaRPr lang="en-US"/>
          </a:p>
        </c:txPr>
        <c:crossAx val="431671240"/>
        <c:crosses val="autoZero"/>
        <c:crossBetween val="between"/>
      </c:valAx>
    </c:plotArea>
    <c:legend>
      <c:legendPos val="l"/>
      <c:layout>
        <c:manualLayout>
          <c:xMode val="edge"/>
          <c:yMode val="edge"/>
          <c:x val="0.54136436550129463"/>
          <c:y val="1.5090583907298217E-2"/>
          <c:w val="0.44924517216442511"/>
          <c:h val="0.17147216813731586"/>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397768094991753"/>
          <c:y val="4.2548890744438905E-2"/>
          <c:w val="0.92529137697476516"/>
          <c:h val="0.80298133267295513"/>
        </c:manualLayout>
      </c:layout>
      <c:barChart>
        <c:barDir val="col"/>
        <c:grouping val="clustered"/>
        <c:varyColors val="0"/>
        <c:ser>
          <c:idx val="0"/>
          <c:order val="0"/>
          <c:tx>
            <c:strRef>
              <c:f>'2_Vstupy'!$A$145</c:f>
              <c:strCache>
                <c:ptCount val="1"/>
                <c:pt idx="0">
                  <c:v>SK</c:v>
                </c:pt>
              </c:strCache>
            </c:strRef>
          </c:tx>
          <c:spPr>
            <a:solidFill>
              <a:srgbClr val="2C9ADC"/>
            </a:solidFill>
          </c:spPr>
          <c:invertIfNegative val="0"/>
          <c:cat>
            <c:strRef>
              <c:f>'2_Vstupy'!$B$144:$I$144</c:f>
              <c:strCache>
                <c:ptCount val="8"/>
                <c:pt idx="0">
                  <c:v>CTs (H)</c:v>
                </c:pt>
                <c:pt idx="1">
                  <c:v>CTs (A)</c:v>
                </c:pt>
                <c:pt idx="2">
                  <c:v>MRIs (H)</c:v>
                </c:pt>
                <c:pt idx="3">
                  <c:v>MRIs (A)</c:v>
                </c:pt>
                <c:pt idx="4">
                  <c:v>PET scanners (H)</c:v>
                </c:pt>
                <c:pt idx="5">
                  <c:v>PET scanners (A)</c:v>
                </c:pt>
                <c:pt idx="6">
                  <c:v>Gamma cameras (H)</c:v>
                </c:pt>
                <c:pt idx="7">
                  <c:v>Gamma cameras (A)</c:v>
                </c:pt>
              </c:strCache>
            </c:strRef>
          </c:cat>
          <c:val>
            <c:numRef>
              <c:f>'2_Vstupy'!$B$145:$I$145</c:f>
              <c:numCache>
                <c:formatCode>_-* #,##0.0\ _€_-;\-* #,##0.0\ _€_-;_-* "-"??\ _€_-;_-@_-</c:formatCode>
                <c:ptCount val="8"/>
                <c:pt idx="0">
                  <c:v>0.86757990867579915</c:v>
                </c:pt>
                <c:pt idx="1">
                  <c:v>0.13242009132420091</c:v>
                </c:pt>
                <c:pt idx="2">
                  <c:v>0.52781954887218041</c:v>
                </c:pt>
                <c:pt idx="3">
                  <c:v>0.47218045112781953</c:v>
                </c:pt>
                <c:pt idx="4">
                  <c:v>0.16363636363636361</c:v>
                </c:pt>
                <c:pt idx="5">
                  <c:v>0.83636363636363631</c:v>
                </c:pt>
                <c:pt idx="6">
                  <c:v>0.87085514834205935</c:v>
                </c:pt>
                <c:pt idx="7">
                  <c:v>0.12914485165794065</c:v>
                </c:pt>
              </c:numCache>
            </c:numRef>
          </c:val>
        </c:ser>
        <c:ser>
          <c:idx val="2"/>
          <c:order val="1"/>
          <c:tx>
            <c:strRef>
              <c:f>'2_Vstupy'!$A$146</c:f>
              <c:strCache>
                <c:ptCount val="1"/>
                <c:pt idx="0">
                  <c:v>CZ, PL</c:v>
                </c:pt>
              </c:strCache>
            </c:strRef>
          </c:tx>
          <c:spPr>
            <a:solidFill>
              <a:srgbClr val="4F81BD">
                <a:lumMod val="50000"/>
              </a:srgbClr>
            </a:solidFill>
          </c:spPr>
          <c:invertIfNegative val="0"/>
          <c:cat>
            <c:strRef>
              <c:f>'2_Vstupy'!$B$144:$I$144</c:f>
              <c:strCache>
                <c:ptCount val="8"/>
                <c:pt idx="0">
                  <c:v>CTs (H)</c:v>
                </c:pt>
                <c:pt idx="1">
                  <c:v>CTs (A)</c:v>
                </c:pt>
                <c:pt idx="2">
                  <c:v>MRIs (H)</c:v>
                </c:pt>
                <c:pt idx="3">
                  <c:v>MRIs (A)</c:v>
                </c:pt>
                <c:pt idx="4">
                  <c:v>PET scanners (H)</c:v>
                </c:pt>
                <c:pt idx="5">
                  <c:v>PET scanners (A)</c:v>
                </c:pt>
                <c:pt idx="6">
                  <c:v>Gamma cameras (H)</c:v>
                </c:pt>
                <c:pt idx="7">
                  <c:v>Gamma cameras (A)</c:v>
                </c:pt>
              </c:strCache>
            </c:strRef>
          </c:cat>
          <c:val>
            <c:numRef>
              <c:f>'2_Vstupy'!$B$146:$I$146</c:f>
              <c:numCache>
                <c:formatCode>_-* #,##0.0\ _€_-;\-* #,##0.0\ _€_-;_-* "-"??\ _€_-;_-@_-</c:formatCode>
                <c:ptCount val="8"/>
                <c:pt idx="0">
                  <c:v>0.78813296054675364</c:v>
                </c:pt>
                <c:pt idx="1">
                  <c:v>0.21186703945324636</c:v>
                </c:pt>
                <c:pt idx="2">
                  <c:v>0.73160173160173159</c:v>
                </c:pt>
                <c:pt idx="3">
                  <c:v>0.26839826839826841</c:v>
                </c:pt>
                <c:pt idx="4">
                  <c:v>0.86486486486486491</c:v>
                </c:pt>
                <c:pt idx="5">
                  <c:v>0.13513513513513514</c:v>
                </c:pt>
                <c:pt idx="6">
                  <c:v>0.85403329065300904</c:v>
                </c:pt>
                <c:pt idx="7">
                  <c:v>0.14596670934699102</c:v>
                </c:pt>
              </c:numCache>
            </c:numRef>
          </c:val>
        </c:ser>
        <c:ser>
          <c:idx val="1"/>
          <c:order val="2"/>
          <c:tx>
            <c:strRef>
              <c:f>'2_Vstupy'!$A$147</c:f>
              <c:strCache>
                <c:ptCount val="1"/>
                <c:pt idx="0">
                  <c:v>EU 15*</c:v>
                </c:pt>
              </c:strCache>
            </c:strRef>
          </c:tx>
          <c:spPr>
            <a:solidFill>
              <a:sysClr val="window" lastClr="FFFFFF">
                <a:lumMod val="85000"/>
              </a:sysClr>
            </a:solidFill>
          </c:spPr>
          <c:invertIfNegative val="0"/>
          <c:cat>
            <c:strRef>
              <c:f>'2_Vstupy'!$B$144:$I$144</c:f>
              <c:strCache>
                <c:ptCount val="8"/>
                <c:pt idx="0">
                  <c:v>CTs (H)</c:v>
                </c:pt>
                <c:pt idx="1">
                  <c:v>CTs (A)</c:v>
                </c:pt>
                <c:pt idx="2">
                  <c:v>MRIs (H)</c:v>
                </c:pt>
                <c:pt idx="3">
                  <c:v>MRIs (A)</c:v>
                </c:pt>
                <c:pt idx="4">
                  <c:v>PET scanners (H)</c:v>
                </c:pt>
                <c:pt idx="5">
                  <c:v>PET scanners (A)</c:v>
                </c:pt>
                <c:pt idx="6">
                  <c:v>Gamma cameras (H)</c:v>
                </c:pt>
                <c:pt idx="7">
                  <c:v>Gamma cameras (A)</c:v>
                </c:pt>
              </c:strCache>
            </c:strRef>
          </c:cat>
          <c:val>
            <c:numRef>
              <c:f>'2_Vstupy'!$B$147:$I$147</c:f>
              <c:numCache>
                <c:formatCode>_-* #,##0.0\ _€_-;\-* #,##0.0\ _€_-;_-* "-"??\ _€_-;_-@_-</c:formatCode>
                <c:ptCount val="8"/>
                <c:pt idx="0">
                  <c:v>0.80348983211007985</c:v>
                </c:pt>
                <c:pt idx="1">
                  <c:v>0.19651016788992015</c:v>
                </c:pt>
                <c:pt idx="2">
                  <c:v>0.69068827718616743</c:v>
                </c:pt>
                <c:pt idx="3">
                  <c:v>0.30931172281383251</c:v>
                </c:pt>
                <c:pt idx="4">
                  <c:v>0.95652891198548218</c:v>
                </c:pt>
                <c:pt idx="5">
                  <c:v>4.3471088014517843E-2</c:v>
                </c:pt>
                <c:pt idx="6">
                  <c:v>0.89113865850855012</c:v>
                </c:pt>
                <c:pt idx="7">
                  <c:v>0.1088613414914499</c:v>
                </c:pt>
              </c:numCache>
            </c:numRef>
          </c:val>
        </c:ser>
        <c:ser>
          <c:idx val="3"/>
          <c:order val="3"/>
          <c:tx>
            <c:strRef>
              <c:f>'2_Vstupy'!$A$148</c:f>
              <c:strCache>
                <c:ptCount val="1"/>
                <c:pt idx="0">
                  <c:v>EU 11 **</c:v>
                </c:pt>
              </c:strCache>
            </c:strRef>
          </c:tx>
          <c:spPr>
            <a:solidFill>
              <a:sysClr val="window" lastClr="FFFFFF">
                <a:lumMod val="50000"/>
              </a:sysClr>
            </a:solidFill>
          </c:spPr>
          <c:invertIfNegative val="0"/>
          <c:cat>
            <c:strRef>
              <c:f>'2_Vstupy'!$B$144:$I$144</c:f>
              <c:strCache>
                <c:ptCount val="8"/>
                <c:pt idx="0">
                  <c:v>CTs (H)</c:v>
                </c:pt>
                <c:pt idx="1">
                  <c:v>CTs (A)</c:v>
                </c:pt>
                <c:pt idx="2">
                  <c:v>MRIs (H)</c:v>
                </c:pt>
                <c:pt idx="3">
                  <c:v>MRIs (A)</c:v>
                </c:pt>
                <c:pt idx="4">
                  <c:v>PET scanners (H)</c:v>
                </c:pt>
                <c:pt idx="5">
                  <c:v>PET scanners (A)</c:v>
                </c:pt>
                <c:pt idx="6">
                  <c:v>Gamma cameras (H)</c:v>
                </c:pt>
                <c:pt idx="7">
                  <c:v>Gamma cameras (A)</c:v>
                </c:pt>
              </c:strCache>
            </c:strRef>
          </c:cat>
          <c:val>
            <c:numRef>
              <c:f>'2_Vstupy'!$B$148:$I$148</c:f>
              <c:numCache>
                <c:formatCode>_-* #,##0.0\ _€_-;\-* #,##0.0\ _€_-;_-* "-"??\ _€_-;_-@_-</c:formatCode>
                <c:ptCount val="8"/>
                <c:pt idx="0">
                  <c:v>0.8212004564329104</c:v>
                </c:pt>
                <c:pt idx="1">
                  <c:v>0.17879954356708946</c:v>
                </c:pt>
                <c:pt idx="2">
                  <c:v>0.70206269358346329</c:v>
                </c:pt>
                <c:pt idx="3">
                  <c:v>0.29793730641653665</c:v>
                </c:pt>
                <c:pt idx="4">
                  <c:v>0.95203068354962439</c:v>
                </c:pt>
                <c:pt idx="5">
                  <c:v>4.7969316450375665E-2</c:v>
                </c:pt>
                <c:pt idx="6">
                  <c:v>0.87712091444900875</c:v>
                </c:pt>
                <c:pt idx="7">
                  <c:v>0.12287908555099125</c:v>
                </c:pt>
              </c:numCache>
            </c:numRef>
          </c:val>
        </c:ser>
        <c:ser>
          <c:idx val="4"/>
          <c:order val="4"/>
          <c:tx>
            <c:strRef>
              <c:f>'2_Vstupy'!$A$149</c:f>
              <c:strCache>
                <c:ptCount val="1"/>
                <c:pt idx="0">
                  <c:v>OECD***</c:v>
                </c:pt>
              </c:strCache>
            </c:strRef>
          </c:tx>
          <c:spPr>
            <a:solidFill>
              <a:srgbClr val="D3BEDE"/>
            </a:solidFill>
          </c:spPr>
          <c:invertIfNegative val="0"/>
          <c:cat>
            <c:strRef>
              <c:f>'2_Vstupy'!$B$144:$I$144</c:f>
              <c:strCache>
                <c:ptCount val="8"/>
                <c:pt idx="0">
                  <c:v>CTs (H)</c:v>
                </c:pt>
                <c:pt idx="1">
                  <c:v>CTs (A)</c:v>
                </c:pt>
                <c:pt idx="2">
                  <c:v>MRIs (H)</c:v>
                </c:pt>
                <c:pt idx="3">
                  <c:v>MRIs (A)</c:v>
                </c:pt>
                <c:pt idx="4">
                  <c:v>PET scanners (H)</c:v>
                </c:pt>
                <c:pt idx="5">
                  <c:v>PET scanners (A)</c:v>
                </c:pt>
                <c:pt idx="6">
                  <c:v>Gamma cameras (H)</c:v>
                </c:pt>
                <c:pt idx="7">
                  <c:v>Gamma cameras (A)</c:v>
                </c:pt>
              </c:strCache>
            </c:strRef>
          </c:cat>
          <c:val>
            <c:numRef>
              <c:f>'2_Vstupy'!$B$149:$I$149</c:f>
              <c:numCache>
                <c:formatCode>_-* #,##0.0\ _€_-;\-* #,##0.0\ _€_-;_-* "-"??\ _€_-;_-@_-</c:formatCode>
                <c:ptCount val="8"/>
                <c:pt idx="0">
                  <c:v>0.78804165592995379</c:v>
                </c:pt>
                <c:pt idx="1">
                  <c:v>0.21195834407004616</c:v>
                </c:pt>
                <c:pt idx="2">
                  <c:v>0.71636686006893679</c:v>
                </c:pt>
                <c:pt idx="3">
                  <c:v>0.28363313993106321</c:v>
                </c:pt>
                <c:pt idx="4">
                  <c:v>0.92053041257730051</c:v>
                </c:pt>
                <c:pt idx="5">
                  <c:v>7.9469587422699439E-2</c:v>
                </c:pt>
                <c:pt idx="6">
                  <c:v>0.89326995722707725</c:v>
                </c:pt>
                <c:pt idx="7">
                  <c:v>0.10673004277292278</c:v>
                </c:pt>
              </c:numCache>
            </c:numRef>
          </c:val>
        </c:ser>
        <c:dLbls>
          <c:showLegendKey val="0"/>
          <c:showVal val="0"/>
          <c:showCatName val="0"/>
          <c:showSerName val="0"/>
          <c:showPercent val="0"/>
          <c:showBubbleSize val="0"/>
        </c:dLbls>
        <c:gapWidth val="150"/>
        <c:axId val="393110128"/>
        <c:axId val="430330264"/>
      </c:barChart>
      <c:catAx>
        <c:axId val="393110128"/>
        <c:scaling>
          <c:orientation val="minMax"/>
        </c:scaling>
        <c:delete val="0"/>
        <c:axPos val="b"/>
        <c:numFmt formatCode="General" sourceLinked="1"/>
        <c:majorTickMark val="out"/>
        <c:minorTickMark val="none"/>
        <c:tickLblPos val="nextTo"/>
        <c:crossAx val="430330264"/>
        <c:crosses val="autoZero"/>
        <c:auto val="1"/>
        <c:lblAlgn val="ctr"/>
        <c:lblOffset val="100"/>
        <c:noMultiLvlLbl val="0"/>
      </c:catAx>
      <c:valAx>
        <c:axId val="430330264"/>
        <c:scaling>
          <c:orientation val="minMax"/>
        </c:scaling>
        <c:delete val="0"/>
        <c:axPos val="l"/>
        <c:majorGridlines>
          <c:spPr>
            <a:ln>
              <a:solidFill>
                <a:schemeClr val="bg1">
                  <a:lumMod val="75000"/>
                </a:schemeClr>
              </a:solidFill>
              <a:prstDash val="sysDash"/>
            </a:ln>
          </c:spPr>
        </c:majorGridlines>
        <c:numFmt formatCode="0.0" sourceLinked="0"/>
        <c:majorTickMark val="out"/>
        <c:minorTickMark val="none"/>
        <c:tickLblPos val="nextTo"/>
        <c:crossAx val="393110128"/>
        <c:crosses val="autoZero"/>
        <c:crossBetween val="between"/>
      </c:valAx>
    </c:plotArea>
    <c:legend>
      <c:legendPos val="r"/>
      <c:layout>
        <c:manualLayout>
          <c:xMode val="edge"/>
          <c:yMode val="edge"/>
          <c:x val="0.36707467139545025"/>
          <c:y val="2.5189885206362915E-2"/>
          <c:w val="0.62935026082696899"/>
          <c:h val="0.12294888524128675"/>
        </c:manualLayout>
      </c:layout>
      <c:overlay val="0"/>
    </c:legend>
    <c:plotVisOnly val="1"/>
    <c:dispBlanksAs val="gap"/>
    <c:showDLblsOverMax val="0"/>
  </c:chart>
  <c:spPr>
    <a:ln>
      <a:noFill/>
    </a:ln>
  </c:spPr>
  <c:txPr>
    <a:bodyPr/>
    <a:lstStyle/>
    <a:p>
      <a:pPr>
        <a:defRPr sz="1100">
          <a:latin typeface="NeueHaasGroteskDisp W02" panose="020B0504020202020204" pitchFamily="34" charset="-18"/>
        </a:defRPr>
      </a:pPr>
      <a:endParaRPr lang="en-US"/>
    </a:p>
  </c:tx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9417436997626964E-2"/>
          <c:y val="5.5989236111111111E-2"/>
          <c:w val="0.93616132135261021"/>
          <c:h val="0.82967410323709534"/>
        </c:manualLayout>
      </c:layout>
      <c:barChart>
        <c:barDir val="col"/>
        <c:grouping val="clustered"/>
        <c:varyColors val="0"/>
        <c:ser>
          <c:idx val="0"/>
          <c:order val="0"/>
          <c:tx>
            <c:strRef>
              <c:f>'2_Vstupy'!$A$154</c:f>
              <c:strCache>
                <c:ptCount val="1"/>
                <c:pt idx="0">
                  <c:v>SK</c:v>
                </c:pt>
              </c:strCache>
            </c:strRef>
          </c:tx>
          <c:spPr>
            <a:solidFill>
              <a:srgbClr val="2C9ADC"/>
            </a:solidFill>
          </c:spPr>
          <c:invertIfNegative val="0"/>
          <c:cat>
            <c:strRef>
              <c:f>'2_Vstupy'!$B$153:$E$153</c:f>
              <c:strCache>
                <c:ptCount val="4"/>
                <c:pt idx="0">
                  <c:v>CTs</c:v>
                </c:pt>
                <c:pt idx="1">
                  <c:v>MRIs</c:v>
                </c:pt>
                <c:pt idx="2">
                  <c:v>PET scanners</c:v>
                </c:pt>
                <c:pt idx="3">
                  <c:v>Gamma cameras</c:v>
                </c:pt>
              </c:strCache>
            </c:strRef>
          </c:cat>
          <c:val>
            <c:numRef>
              <c:f>'2_Vstupy'!$B$154:$E$154</c:f>
              <c:numCache>
                <c:formatCode>_-* #,##0.0\ _€_-;\-* #,##0.0\ _€_-;_-* "-"??\ _€_-;_-@_-</c:formatCode>
                <c:ptCount val="4"/>
                <c:pt idx="0">
                  <c:v>15.33</c:v>
                </c:pt>
                <c:pt idx="1">
                  <c:v>6.65</c:v>
                </c:pt>
                <c:pt idx="2">
                  <c:v>1.1000000000000001</c:v>
                </c:pt>
                <c:pt idx="3">
                  <c:v>5.73</c:v>
                </c:pt>
              </c:numCache>
            </c:numRef>
          </c:val>
        </c:ser>
        <c:ser>
          <c:idx val="2"/>
          <c:order val="1"/>
          <c:tx>
            <c:strRef>
              <c:f>'2_Vstupy'!$A$155</c:f>
              <c:strCache>
                <c:ptCount val="1"/>
                <c:pt idx="0">
                  <c:v>CZ, PL</c:v>
                </c:pt>
              </c:strCache>
            </c:strRef>
          </c:tx>
          <c:spPr>
            <a:solidFill>
              <a:schemeClr val="tx2">
                <a:lumMod val="20000"/>
                <a:lumOff val="80000"/>
              </a:schemeClr>
            </a:solidFill>
          </c:spPr>
          <c:invertIfNegative val="0"/>
          <c:cat>
            <c:strRef>
              <c:f>'2_Vstupy'!$B$153:$E$153</c:f>
              <c:strCache>
                <c:ptCount val="4"/>
                <c:pt idx="0">
                  <c:v>CTs</c:v>
                </c:pt>
                <c:pt idx="1">
                  <c:v>MRIs</c:v>
                </c:pt>
                <c:pt idx="2">
                  <c:v>PET scanners</c:v>
                </c:pt>
                <c:pt idx="3">
                  <c:v>Gamma cameras</c:v>
                </c:pt>
              </c:strCache>
            </c:strRef>
          </c:cat>
          <c:val>
            <c:numRef>
              <c:f>'2_Vstupy'!$B$155:$E$155</c:f>
              <c:numCache>
                <c:formatCode>_-* #,##0.0\ _€_-;\-* #,##0.0\ _€_-;_-* "-"??\ _€_-;_-@_-</c:formatCode>
                <c:ptCount val="4"/>
                <c:pt idx="0">
                  <c:v>16.094999999999999</c:v>
                </c:pt>
                <c:pt idx="1">
                  <c:v>6.9300000000000006</c:v>
                </c:pt>
                <c:pt idx="2">
                  <c:v>0.74</c:v>
                </c:pt>
                <c:pt idx="3">
                  <c:v>7.81</c:v>
                </c:pt>
              </c:numCache>
            </c:numRef>
          </c:val>
        </c:ser>
        <c:ser>
          <c:idx val="1"/>
          <c:order val="2"/>
          <c:tx>
            <c:strRef>
              <c:f>'2_Vstupy'!$A$156</c:f>
              <c:strCache>
                <c:ptCount val="1"/>
                <c:pt idx="0">
                  <c:v>EU 15*</c:v>
                </c:pt>
              </c:strCache>
            </c:strRef>
          </c:tx>
          <c:spPr>
            <a:solidFill>
              <a:schemeClr val="tx2">
                <a:lumMod val="75000"/>
              </a:schemeClr>
            </a:solidFill>
          </c:spPr>
          <c:invertIfNegative val="0"/>
          <c:cat>
            <c:strRef>
              <c:f>'2_Vstupy'!$B$153:$E$153</c:f>
              <c:strCache>
                <c:ptCount val="4"/>
                <c:pt idx="0">
                  <c:v>CTs</c:v>
                </c:pt>
                <c:pt idx="1">
                  <c:v>MRIs</c:v>
                </c:pt>
                <c:pt idx="2">
                  <c:v>PET scanners</c:v>
                </c:pt>
                <c:pt idx="3">
                  <c:v>Gamma cameras</c:v>
                </c:pt>
              </c:strCache>
            </c:strRef>
          </c:cat>
          <c:val>
            <c:numRef>
              <c:f>'2_Vstupy'!$B$156:$E$156</c:f>
              <c:numCache>
                <c:formatCode>_-* #,##0.0\ _€_-;\-* #,##0.0\ _€_-;_-* "-"??\ _€_-;_-@_-</c:formatCode>
                <c:ptCount val="4"/>
                <c:pt idx="0">
                  <c:v>22.721470588235295</c:v>
                </c:pt>
                <c:pt idx="1">
                  <c:v>13.174411764705884</c:v>
                </c:pt>
                <c:pt idx="2">
                  <c:v>1.6456561085972852</c:v>
                </c:pt>
                <c:pt idx="3">
                  <c:v>8.9760317460317438</c:v>
                </c:pt>
              </c:numCache>
            </c:numRef>
          </c:val>
        </c:ser>
        <c:ser>
          <c:idx val="3"/>
          <c:order val="3"/>
          <c:tx>
            <c:strRef>
              <c:f>'2_Vstupy'!$A$157</c:f>
              <c:strCache>
                <c:ptCount val="1"/>
                <c:pt idx="0">
                  <c:v>EU 11 **</c:v>
                </c:pt>
              </c:strCache>
            </c:strRef>
          </c:tx>
          <c:spPr>
            <a:solidFill>
              <a:sysClr val="window" lastClr="FFFFFF">
                <a:lumMod val="85000"/>
              </a:sysClr>
            </a:solidFill>
          </c:spPr>
          <c:invertIfNegative val="0"/>
          <c:cat>
            <c:strRef>
              <c:f>'2_Vstupy'!$B$153:$E$153</c:f>
              <c:strCache>
                <c:ptCount val="4"/>
                <c:pt idx="0">
                  <c:v>CTs</c:v>
                </c:pt>
                <c:pt idx="1">
                  <c:v>MRIs</c:v>
                </c:pt>
                <c:pt idx="2">
                  <c:v>PET scanners</c:v>
                </c:pt>
                <c:pt idx="3">
                  <c:v>Gamma cameras</c:v>
                </c:pt>
              </c:strCache>
            </c:strRef>
          </c:cat>
          <c:val>
            <c:numRef>
              <c:f>'2_Vstupy'!$B$157:$E$157</c:f>
              <c:numCache>
                <c:formatCode>_-* #,##0.0\ _€_-;\-* #,##0.0\ _€_-;_-* "-"??\ _€_-;_-@_-</c:formatCode>
                <c:ptCount val="4"/>
                <c:pt idx="0">
                  <c:v>24.000340909090909</c:v>
                </c:pt>
                <c:pt idx="1">
                  <c:v>15.519204545454549</c:v>
                </c:pt>
                <c:pt idx="2">
                  <c:v>2.1628409090909089</c:v>
                </c:pt>
                <c:pt idx="3">
                  <c:v>10.886944444444444</c:v>
                </c:pt>
              </c:numCache>
            </c:numRef>
          </c:val>
        </c:ser>
        <c:ser>
          <c:idx val="4"/>
          <c:order val="4"/>
          <c:tx>
            <c:strRef>
              <c:f>'2_Vstupy'!$A$158</c:f>
              <c:strCache>
                <c:ptCount val="1"/>
                <c:pt idx="0">
                  <c:v>OECD***</c:v>
                </c:pt>
              </c:strCache>
            </c:strRef>
          </c:tx>
          <c:spPr>
            <a:solidFill>
              <a:sysClr val="window" lastClr="FFFFFF">
                <a:lumMod val="50000"/>
              </a:sysClr>
            </a:solidFill>
          </c:spPr>
          <c:invertIfNegative val="0"/>
          <c:cat>
            <c:strRef>
              <c:f>'2_Vstupy'!$B$153:$E$153</c:f>
              <c:strCache>
                <c:ptCount val="4"/>
                <c:pt idx="0">
                  <c:v>CTs</c:v>
                </c:pt>
                <c:pt idx="1">
                  <c:v>MRIs</c:v>
                </c:pt>
                <c:pt idx="2">
                  <c:v>PET scanners</c:v>
                </c:pt>
                <c:pt idx="3">
                  <c:v>Gamma cameras</c:v>
                </c:pt>
              </c:strCache>
            </c:strRef>
          </c:cat>
          <c:val>
            <c:numRef>
              <c:f>'2_Vstupy'!$B$158:$E$158</c:f>
              <c:numCache>
                <c:formatCode>_-* #,##0.0\ _€_-;\-* #,##0.0\ _€_-;_-* "-"??\ _€_-;_-@_-</c:formatCode>
                <c:ptCount val="4"/>
                <c:pt idx="0">
                  <c:v>22.189066985645933</c:v>
                </c:pt>
                <c:pt idx="1">
                  <c:v>13.835514874141879</c:v>
                </c:pt>
                <c:pt idx="2">
                  <c:v>1.8208963585434175</c:v>
                </c:pt>
                <c:pt idx="3">
                  <c:v>8.4897474747474746</c:v>
                </c:pt>
              </c:numCache>
            </c:numRef>
          </c:val>
        </c:ser>
        <c:dLbls>
          <c:showLegendKey val="0"/>
          <c:showVal val="0"/>
          <c:showCatName val="0"/>
          <c:showSerName val="0"/>
          <c:showPercent val="0"/>
          <c:showBubbleSize val="0"/>
        </c:dLbls>
        <c:gapWidth val="150"/>
        <c:axId val="431672416"/>
        <c:axId val="430331048"/>
      </c:barChart>
      <c:catAx>
        <c:axId val="431672416"/>
        <c:scaling>
          <c:orientation val="minMax"/>
        </c:scaling>
        <c:delete val="0"/>
        <c:axPos val="b"/>
        <c:numFmt formatCode="General" sourceLinked="1"/>
        <c:majorTickMark val="out"/>
        <c:minorTickMark val="none"/>
        <c:tickLblPos val="nextTo"/>
        <c:crossAx val="430331048"/>
        <c:crosses val="autoZero"/>
        <c:auto val="1"/>
        <c:lblAlgn val="ctr"/>
        <c:lblOffset val="100"/>
        <c:noMultiLvlLbl val="0"/>
      </c:catAx>
      <c:valAx>
        <c:axId val="430331048"/>
        <c:scaling>
          <c:orientation val="minMax"/>
          <c:max val="25"/>
        </c:scaling>
        <c:delete val="0"/>
        <c:axPos val="l"/>
        <c:majorGridlines>
          <c:spPr>
            <a:ln>
              <a:solidFill>
                <a:schemeClr val="bg1">
                  <a:lumMod val="75000"/>
                </a:schemeClr>
              </a:solidFill>
              <a:prstDash val="sysDash"/>
            </a:ln>
          </c:spPr>
        </c:majorGridlines>
        <c:numFmt formatCode="0" sourceLinked="0"/>
        <c:majorTickMark val="out"/>
        <c:minorTickMark val="none"/>
        <c:tickLblPos val="nextTo"/>
        <c:crossAx val="431672416"/>
        <c:crosses val="autoZero"/>
        <c:crossBetween val="between"/>
      </c:valAx>
    </c:plotArea>
    <c:legend>
      <c:legendPos val="r"/>
      <c:layout>
        <c:manualLayout>
          <c:xMode val="edge"/>
          <c:yMode val="edge"/>
          <c:x val="0.80993352396604712"/>
          <c:y val="3.8178487505842483E-2"/>
          <c:w val="0.15635603350955776"/>
          <c:h val="0.40645401044009061"/>
        </c:manualLayout>
      </c:layout>
      <c:overlay val="0"/>
    </c:legend>
    <c:plotVisOnly val="1"/>
    <c:dispBlanksAs val="gap"/>
    <c:showDLblsOverMax val="0"/>
  </c:chart>
  <c:spPr>
    <a:ln>
      <a:noFill/>
    </a:ln>
  </c:spPr>
  <c:txPr>
    <a:bodyPr/>
    <a:lstStyle/>
    <a:p>
      <a:pPr>
        <a:defRPr sz="1100">
          <a:latin typeface="NeueHaasGroteskDisp W02" panose="020B0504020202020204" pitchFamily="34" charset="-18"/>
        </a:defRPr>
      </a:pPr>
      <a:endParaRPr lang="en-US"/>
    </a:p>
  </c:tx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1.990047149537295E-2"/>
          <c:w val="0.91819511922711794"/>
          <c:h val="0.86082768430379097"/>
        </c:manualLayout>
      </c:layout>
      <c:lineChart>
        <c:grouping val="standard"/>
        <c:varyColors val="0"/>
        <c:ser>
          <c:idx val="3"/>
          <c:order val="0"/>
          <c:tx>
            <c:strRef>
              <c:f>'3_Výstupy'!$A$4</c:f>
              <c:strCache>
                <c:ptCount val="1"/>
                <c:pt idx="0">
                  <c:v>SK</c:v>
                </c:pt>
              </c:strCache>
            </c:strRef>
          </c:tx>
          <c:spPr>
            <a:ln w="19050">
              <a:solidFill>
                <a:srgbClr val="2C9ADC"/>
              </a:solidFill>
              <a:prstDash val="solid"/>
            </a:ln>
          </c:spPr>
          <c:marker>
            <c:symbol val="none"/>
          </c:marker>
          <c:cat>
            <c:numRef>
              <c:f>'3_Výstupy'!$E$3:$U$3</c:f>
              <c:numCache>
                <c:formatCode>General</c:formatCode>
                <c:ptCount val="17"/>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numCache>
            </c:numRef>
          </c:cat>
          <c:val>
            <c:numRef>
              <c:f>'3_Výstupy'!$E$4:$U$4</c:f>
              <c:numCache>
                <c:formatCode>_-* #,##0.0\ _€_-;\-* #,##0.0\ _€_-;_-* "-"??\ _€_-;_-@_-</c:formatCode>
                <c:ptCount val="17"/>
                <c:pt idx="0">
                  <c:v>12.3</c:v>
                </c:pt>
                <c:pt idx="1">
                  <c:v>14.9</c:v>
                </c:pt>
                <c:pt idx="2">
                  <c:v>14.9</c:v>
                </c:pt>
                <c:pt idx="3">
                  <c:v>14.8</c:v>
                </c:pt>
                <c:pt idx="4">
                  <c:v>12.9</c:v>
                </c:pt>
                <c:pt idx="5">
                  <c:v>13</c:v>
                </c:pt>
                <c:pt idx="6">
                  <c:v>12.4</c:v>
                </c:pt>
                <c:pt idx="7">
                  <c:v>11.9</c:v>
                </c:pt>
                <c:pt idx="8">
                  <c:v>11.3</c:v>
                </c:pt>
                <c:pt idx="9">
                  <c:v>10.4</c:v>
                </c:pt>
                <c:pt idx="10">
                  <c:v>11.2</c:v>
                </c:pt>
                <c:pt idx="11">
                  <c:v>12.1</c:v>
                </c:pt>
                <c:pt idx="12">
                  <c:v>11.6</c:v>
                </c:pt>
                <c:pt idx="13">
                  <c:v>11.6</c:v>
                </c:pt>
                <c:pt idx="14">
                  <c:v>11</c:v>
                </c:pt>
                <c:pt idx="15">
                  <c:v>11.2</c:v>
                </c:pt>
                <c:pt idx="16">
                  <c:v>11</c:v>
                </c:pt>
              </c:numCache>
            </c:numRef>
          </c:val>
          <c:smooth val="0"/>
        </c:ser>
        <c:ser>
          <c:idx val="5"/>
          <c:order val="1"/>
          <c:tx>
            <c:strRef>
              <c:f>'3_Výstupy'!$A$5</c:f>
              <c:strCache>
                <c:ptCount val="1"/>
                <c:pt idx="0">
                  <c:v>V3</c:v>
                </c:pt>
              </c:strCache>
            </c:strRef>
          </c:tx>
          <c:spPr>
            <a:ln w="19050">
              <a:solidFill>
                <a:sysClr val="windowText" lastClr="000000"/>
              </a:solidFill>
              <a:prstDash val="solid"/>
            </a:ln>
          </c:spPr>
          <c:marker>
            <c:symbol val="none"/>
          </c:marker>
          <c:cat>
            <c:numRef>
              <c:f>'3_Výstupy'!$E$3:$U$3</c:f>
              <c:numCache>
                <c:formatCode>General</c:formatCode>
                <c:ptCount val="17"/>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numCache>
            </c:numRef>
          </c:cat>
          <c:val>
            <c:numRef>
              <c:f>'3_Výstupy'!$E$5:$U$5</c:f>
              <c:numCache>
                <c:formatCode>_-* #,##0.0\ _€_-;\-* #,##0.0\ _€_-;_-* "-"??\ _€_-;_-@_-</c:formatCode>
                <c:ptCount val="17"/>
                <c:pt idx="0">
                  <c:v>9.9</c:v>
                </c:pt>
                <c:pt idx="1">
                  <c:v>9.4666666666666668</c:v>
                </c:pt>
                <c:pt idx="2">
                  <c:v>9.5000000000000018</c:v>
                </c:pt>
                <c:pt idx="3">
                  <c:v>9.7000000000000011</c:v>
                </c:pt>
                <c:pt idx="4">
                  <c:v>9.8333333333333339</c:v>
                </c:pt>
                <c:pt idx="5">
                  <c:v>10.133333333333333</c:v>
                </c:pt>
                <c:pt idx="6">
                  <c:v>10.433333333333332</c:v>
                </c:pt>
                <c:pt idx="7">
                  <c:v>10.6</c:v>
                </c:pt>
                <c:pt idx="8">
                  <c:v>10.799999999999999</c:v>
                </c:pt>
                <c:pt idx="9">
                  <c:v>10.799999999999999</c:v>
                </c:pt>
                <c:pt idx="10">
                  <c:v>10.066666666666666</c:v>
                </c:pt>
                <c:pt idx="11">
                  <c:v>9.8333333333333339</c:v>
                </c:pt>
                <c:pt idx="12">
                  <c:v>9.9666666666666668</c:v>
                </c:pt>
                <c:pt idx="13">
                  <c:v>9.7333333333333343</c:v>
                </c:pt>
                <c:pt idx="14">
                  <c:v>9.9</c:v>
                </c:pt>
                <c:pt idx="15">
                  <c:v>9.9666666666666668</c:v>
                </c:pt>
                <c:pt idx="16">
                  <c:v>9.9666666666666668</c:v>
                </c:pt>
              </c:numCache>
            </c:numRef>
          </c:val>
          <c:smooth val="0"/>
        </c:ser>
        <c:ser>
          <c:idx val="0"/>
          <c:order val="2"/>
          <c:tx>
            <c:strRef>
              <c:f>'3_Výstupy'!$A$6</c:f>
              <c:strCache>
                <c:ptCount val="1"/>
                <c:pt idx="0">
                  <c:v>EU 22*</c:v>
                </c:pt>
              </c:strCache>
            </c:strRef>
          </c:tx>
          <c:spPr>
            <a:ln w="19050">
              <a:solidFill>
                <a:srgbClr val="0070C0"/>
              </a:solidFill>
              <a:prstDash val="dash"/>
            </a:ln>
          </c:spPr>
          <c:marker>
            <c:symbol val="none"/>
          </c:marker>
          <c:dPt>
            <c:idx val="2"/>
            <c:bubble3D val="0"/>
          </c:dPt>
          <c:cat>
            <c:numRef>
              <c:f>'3_Výstupy'!$E$3:$U$3</c:f>
              <c:numCache>
                <c:formatCode>General</c:formatCode>
                <c:ptCount val="17"/>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numCache>
            </c:numRef>
          </c:cat>
          <c:val>
            <c:numRef>
              <c:f>'3_Výstupy'!$E$6:$U$6</c:f>
              <c:numCache>
                <c:formatCode>_-* #,##0.0\ _€_-;\-* #,##0.0\ _€_-;_-* "-"??\ _€_-;_-@_-</c:formatCode>
                <c:ptCount val="17"/>
                <c:pt idx="0">
                  <c:v>6.5705882352941183</c:v>
                </c:pt>
                <c:pt idx="1">
                  <c:v>6.3588235294117652</c:v>
                </c:pt>
                <c:pt idx="2">
                  <c:v>6.4352941176470591</c:v>
                </c:pt>
                <c:pt idx="3">
                  <c:v>6.4111111111111114</c:v>
                </c:pt>
                <c:pt idx="4">
                  <c:v>6.3999999999999986</c:v>
                </c:pt>
                <c:pt idx="5">
                  <c:v>6.333333333333333</c:v>
                </c:pt>
                <c:pt idx="6">
                  <c:v>6.5368421052631582</c:v>
                </c:pt>
                <c:pt idx="7">
                  <c:v>6.3666666666666663</c:v>
                </c:pt>
                <c:pt idx="8">
                  <c:v>6.4421052631578943</c:v>
                </c:pt>
                <c:pt idx="9">
                  <c:v>6.5499999999999989</c:v>
                </c:pt>
                <c:pt idx="10">
                  <c:v>6.405263157894737</c:v>
                </c:pt>
                <c:pt idx="11">
                  <c:v>6.7055555555555566</c:v>
                </c:pt>
                <c:pt idx="12">
                  <c:v>6.6789473684210536</c:v>
                </c:pt>
                <c:pt idx="13">
                  <c:v>6.583333333333333</c:v>
                </c:pt>
                <c:pt idx="14">
                  <c:v>6.8222222222222211</c:v>
                </c:pt>
                <c:pt idx="15">
                  <c:v>6.7437499999999995</c:v>
                </c:pt>
                <c:pt idx="16">
                  <c:v>6.8624999999999998</c:v>
                </c:pt>
              </c:numCache>
            </c:numRef>
          </c:val>
          <c:smooth val="0"/>
        </c:ser>
        <c:ser>
          <c:idx val="1"/>
          <c:order val="3"/>
          <c:tx>
            <c:strRef>
              <c:f>'3_Výstupy'!$A$7</c:f>
              <c:strCache>
                <c:ptCount val="1"/>
                <c:pt idx="0">
                  <c:v>EU 15 **</c:v>
                </c:pt>
              </c:strCache>
            </c:strRef>
          </c:tx>
          <c:spPr>
            <a:ln w="19050">
              <a:solidFill>
                <a:srgbClr val="D3BEDE"/>
              </a:solidFill>
            </a:ln>
          </c:spPr>
          <c:marker>
            <c:symbol val="none"/>
          </c:marker>
          <c:cat>
            <c:numRef>
              <c:f>'3_Výstupy'!$E$3:$U$3</c:f>
              <c:numCache>
                <c:formatCode>General</c:formatCode>
                <c:ptCount val="17"/>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numCache>
            </c:numRef>
          </c:cat>
          <c:val>
            <c:numRef>
              <c:f>'3_Výstupy'!$E$7:$U$7</c:f>
              <c:numCache>
                <c:formatCode>_-* #,##0.0\ _€_-;\-* #,##0.0\ _€_-;_-* "-"??\ _€_-;_-@_-</c:formatCode>
                <c:ptCount val="17"/>
                <c:pt idx="0">
                  <c:v>5.8272727272727272</c:v>
                </c:pt>
                <c:pt idx="1">
                  <c:v>5.6181818181818173</c:v>
                </c:pt>
                <c:pt idx="2">
                  <c:v>5.7181818181818178</c:v>
                </c:pt>
                <c:pt idx="3">
                  <c:v>5.7416666666666671</c:v>
                </c:pt>
                <c:pt idx="4">
                  <c:v>5.7384615384615376</c:v>
                </c:pt>
                <c:pt idx="5">
                  <c:v>5.541666666666667</c:v>
                </c:pt>
                <c:pt idx="6">
                  <c:v>5.8000000000000007</c:v>
                </c:pt>
                <c:pt idx="7">
                  <c:v>5.3999999999999995</c:v>
                </c:pt>
                <c:pt idx="8">
                  <c:v>5.4923076923076914</c:v>
                </c:pt>
                <c:pt idx="9">
                  <c:v>5.6307692307692303</c:v>
                </c:pt>
                <c:pt idx="10">
                  <c:v>5.416666666666667</c:v>
                </c:pt>
                <c:pt idx="11">
                  <c:v>5.8545454545454554</c:v>
                </c:pt>
                <c:pt idx="12">
                  <c:v>5.9166666666666679</c:v>
                </c:pt>
                <c:pt idx="13">
                  <c:v>5.7818181818181813</c:v>
                </c:pt>
                <c:pt idx="14">
                  <c:v>6.0181818181818194</c:v>
                </c:pt>
                <c:pt idx="15">
                  <c:v>5.6</c:v>
                </c:pt>
                <c:pt idx="16">
                  <c:v>5.8555555555555552</c:v>
                </c:pt>
              </c:numCache>
            </c:numRef>
          </c:val>
          <c:smooth val="0"/>
        </c:ser>
        <c:ser>
          <c:idx val="2"/>
          <c:order val="4"/>
          <c:tx>
            <c:strRef>
              <c:f>'3_Výstupy'!$A$8</c:f>
              <c:strCache>
                <c:ptCount val="1"/>
                <c:pt idx="0">
                  <c:v>OECD***</c:v>
                </c:pt>
              </c:strCache>
            </c:strRef>
          </c:tx>
          <c:spPr>
            <a:ln w="19050">
              <a:solidFill>
                <a:sysClr val="window" lastClr="FFFFFF">
                  <a:lumMod val="75000"/>
                </a:sysClr>
              </a:solidFill>
            </a:ln>
          </c:spPr>
          <c:marker>
            <c:symbol val="none"/>
          </c:marker>
          <c:cat>
            <c:numRef>
              <c:f>'3_Výstupy'!$E$3:$U$3</c:f>
              <c:numCache>
                <c:formatCode>General</c:formatCode>
                <c:ptCount val="17"/>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numCache>
            </c:numRef>
          </c:cat>
          <c:val>
            <c:numRef>
              <c:f>'3_Výstupy'!$E$8:$U$8</c:f>
              <c:numCache>
                <c:formatCode>_-* #,##0.0\ _€_-;\-* #,##0.0\ _€_-;_-* "-"??\ _€_-;_-@_-</c:formatCode>
                <c:ptCount val="17"/>
                <c:pt idx="0">
                  <c:v>6.6478260869565204</c:v>
                </c:pt>
                <c:pt idx="1">
                  <c:v>6.6304347826086971</c:v>
                </c:pt>
                <c:pt idx="2">
                  <c:v>6.644000000000001</c:v>
                </c:pt>
                <c:pt idx="3">
                  <c:v>6.5961538461538476</c:v>
                </c:pt>
                <c:pt idx="4">
                  <c:v>6.523076923076923</c:v>
                </c:pt>
                <c:pt idx="5">
                  <c:v>6.5333333333333314</c:v>
                </c:pt>
                <c:pt idx="6">
                  <c:v>6.5037037037037049</c:v>
                </c:pt>
                <c:pt idx="7">
                  <c:v>6.4560000000000022</c:v>
                </c:pt>
                <c:pt idx="8">
                  <c:v>6.7222222222222232</c:v>
                </c:pt>
                <c:pt idx="9">
                  <c:v>6.4607142857142863</c:v>
                </c:pt>
                <c:pt idx="10">
                  <c:v>6.2448275862068963</c:v>
                </c:pt>
                <c:pt idx="11">
                  <c:v>6.8962962962962955</c:v>
                </c:pt>
                <c:pt idx="12">
                  <c:v>6.8862068965517249</c:v>
                </c:pt>
                <c:pt idx="13">
                  <c:v>6.8481481481481472</c:v>
                </c:pt>
                <c:pt idx="14">
                  <c:v>7.1269230769230765</c:v>
                </c:pt>
                <c:pt idx="15">
                  <c:v>6.8576923076923082</c:v>
                </c:pt>
                <c:pt idx="16">
                  <c:v>7.114285714285713</c:v>
                </c:pt>
              </c:numCache>
            </c:numRef>
          </c:val>
          <c:smooth val="0"/>
        </c:ser>
        <c:dLbls>
          <c:showLegendKey val="0"/>
          <c:showVal val="0"/>
          <c:showCatName val="0"/>
          <c:showSerName val="0"/>
          <c:showPercent val="0"/>
          <c:showBubbleSize val="0"/>
        </c:dLbls>
        <c:smooth val="0"/>
        <c:axId val="430331832"/>
        <c:axId val="430332224"/>
      </c:lineChart>
      <c:catAx>
        <c:axId val="430331832"/>
        <c:scaling>
          <c:orientation val="minMax"/>
        </c:scaling>
        <c:delete val="0"/>
        <c:axPos val="b"/>
        <c:numFmt formatCode="General" sourceLinked="0"/>
        <c:majorTickMark val="out"/>
        <c:minorTickMark val="none"/>
        <c:tickLblPos val="low"/>
        <c:txPr>
          <a:bodyPr rot="-5400000" vert="horz"/>
          <a:lstStyle/>
          <a:p>
            <a:pPr>
              <a:defRPr/>
            </a:pPr>
            <a:endParaRPr lang="en-US"/>
          </a:p>
        </c:txPr>
        <c:crossAx val="430332224"/>
        <c:crosses val="autoZero"/>
        <c:auto val="1"/>
        <c:lblAlgn val="ctr"/>
        <c:lblOffset val="100"/>
        <c:noMultiLvlLbl val="0"/>
      </c:catAx>
      <c:valAx>
        <c:axId val="430332224"/>
        <c:scaling>
          <c:orientation val="minMax"/>
          <c:max val="15"/>
          <c:min val="5"/>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430331832"/>
        <c:crosses val="autoZero"/>
        <c:crossBetween val="between"/>
      </c:valAx>
    </c:plotArea>
    <c:legend>
      <c:legendPos val="l"/>
      <c:layout>
        <c:manualLayout>
          <c:xMode val="edge"/>
          <c:yMode val="edge"/>
          <c:x val="0.50164986630191966"/>
          <c:y val="2.6691455234762319E-3"/>
          <c:w val="0.4941037469013802"/>
          <c:h val="0.17614192024445952"/>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2.9704147502121275E-2"/>
          <c:w val="0.91819511922711794"/>
          <c:h val="0.85451939338335503"/>
        </c:manualLayout>
      </c:layout>
      <c:lineChart>
        <c:grouping val="standard"/>
        <c:varyColors val="0"/>
        <c:ser>
          <c:idx val="3"/>
          <c:order val="0"/>
          <c:tx>
            <c:strRef>
              <c:f>'3_Výstupy'!$A$32</c:f>
              <c:strCache>
                <c:ptCount val="1"/>
                <c:pt idx="0">
                  <c:v>SK</c:v>
                </c:pt>
              </c:strCache>
            </c:strRef>
          </c:tx>
          <c:spPr>
            <a:ln w="19050">
              <a:solidFill>
                <a:srgbClr val="2C9ADC"/>
              </a:solidFill>
              <a:prstDash val="solid"/>
            </a:ln>
          </c:spPr>
          <c:marker>
            <c:symbol val="none"/>
          </c:marker>
          <c:cat>
            <c:numRef>
              <c:f>'3_Výstupy'!$B$31:$O$31</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'3_Výstupy'!$B$32:$O$32</c:f>
              <c:numCache>
                <c:formatCode>_-* #,##0.0\ _€_-;\-* #,##0.0\ _€_-;_-* "-"??\ _€_-;_-@_-</c:formatCode>
                <c:ptCount val="14"/>
                <c:pt idx="0">
                  <c:v>17502.2</c:v>
                </c:pt>
                <c:pt idx="1">
                  <c:v>17253.7</c:v>
                </c:pt>
                <c:pt idx="2">
                  <c:v>16613.400000000001</c:v>
                </c:pt>
                <c:pt idx="3">
                  <c:v>16301.1</c:v>
                </c:pt>
                <c:pt idx="4">
                  <c:v>16420.2</c:v>
                </c:pt>
                <c:pt idx="5">
                  <c:v>16472.400000000001</c:v>
                </c:pt>
                <c:pt idx="6">
                  <c:v>16542</c:v>
                </c:pt>
                <c:pt idx="7">
                  <c:v>17171.900000000001</c:v>
                </c:pt>
                <c:pt idx="8">
                  <c:v>17048.8</c:v>
                </c:pt>
                <c:pt idx="9">
                  <c:v>17182.2</c:v>
                </c:pt>
                <c:pt idx="10">
                  <c:v>16958.3</c:v>
                </c:pt>
                <c:pt idx="11">
                  <c:v>16933.8</c:v>
                </c:pt>
                <c:pt idx="12">
                  <c:v>16927.3</c:v>
                </c:pt>
                <c:pt idx="13">
                  <c:v>16479</c:v>
                </c:pt>
              </c:numCache>
            </c:numRef>
          </c:val>
          <c:smooth val="0"/>
        </c:ser>
        <c:ser>
          <c:idx val="5"/>
          <c:order val="1"/>
          <c:tx>
            <c:strRef>
              <c:f>'3_Výstupy'!$A$33</c:f>
              <c:strCache>
                <c:ptCount val="1"/>
                <c:pt idx="0">
                  <c:v>CZ, PL</c:v>
                </c:pt>
              </c:strCache>
            </c:strRef>
          </c:tx>
          <c:spPr>
            <a:ln w="19050">
              <a:solidFill>
                <a:sysClr val="windowText" lastClr="000000"/>
              </a:solidFill>
              <a:prstDash val="solid"/>
            </a:ln>
          </c:spPr>
          <c:marker>
            <c:symbol val="none"/>
          </c:marker>
          <c:cat>
            <c:numRef>
              <c:f>'3_Výstupy'!$B$31:$O$31</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'3_Výstupy'!$B$33:$O$33</c:f>
              <c:numCache>
                <c:formatCode>_-* #,##0.0\ _€_-;\-* #,##0.0\ _€_-;_-* "-"??\ _€_-;_-@_-</c:formatCode>
                <c:ptCount val="14"/>
                <c:pt idx="0">
                  <c:v>20893.599999999999</c:v>
                </c:pt>
                <c:pt idx="1">
                  <c:v>22101.4</c:v>
                </c:pt>
                <c:pt idx="2">
                  <c:v>22881.3</c:v>
                </c:pt>
                <c:pt idx="3">
                  <c:v>23240.3</c:v>
                </c:pt>
                <c:pt idx="4">
                  <c:v>23823.3</c:v>
                </c:pt>
                <c:pt idx="5">
                  <c:v>19432.600000000002</c:v>
                </c:pt>
                <c:pt idx="6">
                  <c:v>18940.699999999997</c:v>
                </c:pt>
                <c:pt idx="7">
                  <c:v>16845.45</c:v>
                </c:pt>
                <c:pt idx="8">
                  <c:v>16706.5</c:v>
                </c:pt>
                <c:pt idx="9">
                  <c:v>18097.933333333331</c:v>
                </c:pt>
                <c:pt idx="10">
                  <c:v>17797.7</c:v>
                </c:pt>
                <c:pt idx="11">
                  <c:v>17815.233333333334</c:v>
                </c:pt>
                <c:pt idx="12">
                  <c:v>17863.766666666666</c:v>
                </c:pt>
                <c:pt idx="13">
                  <c:v>17833.400000000001</c:v>
                </c:pt>
              </c:numCache>
            </c:numRef>
          </c:val>
          <c:smooth val="0"/>
        </c:ser>
        <c:ser>
          <c:idx val="0"/>
          <c:order val="2"/>
          <c:tx>
            <c:strRef>
              <c:f>'3_Výstupy'!$A$34</c:f>
              <c:strCache>
                <c:ptCount val="1"/>
                <c:pt idx="0">
                  <c:v>EU 22*</c:v>
                </c:pt>
              </c:strCache>
            </c:strRef>
          </c:tx>
          <c:spPr>
            <a:ln w="19050">
              <a:solidFill>
                <a:srgbClr val="0070C0"/>
              </a:solidFill>
              <a:prstDash val="dash"/>
            </a:ln>
          </c:spPr>
          <c:marker>
            <c:symbol val="none"/>
          </c:marker>
          <c:dPt>
            <c:idx val="2"/>
            <c:bubble3D val="0"/>
          </c:dPt>
          <c:cat>
            <c:numRef>
              <c:f>'3_Výstupy'!$B$31:$O$31</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'3_Výstupy'!$B$34:$O$34</c:f>
              <c:numCache>
                <c:formatCode>_-* #,##0.0\ _€_-;\-* #,##0.0\ _€_-;_-* "-"??\ _€_-;_-@_-</c:formatCode>
                <c:ptCount val="14"/>
                <c:pt idx="0">
                  <c:v>17288.505263157895</c:v>
                </c:pt>
                <c:pt idx="1">
                  <c:v>16723.989473684214</c:v>
                </c:pt>
                <c:pt idx="2">
                  <c:v>16673.669999999998</c:v>
                </c:pt>
                <c:pt idx="3">
                  <c:v>16595.844999999994</c:v>
                </c:pt>
                <c:pt idx="4">
                  <c:v>16714.989999999998</c:v>
                </c:pt>
                <c:pt idx="5">
                  <c:v>16728.763636363637</c:v>
                </c:pt>
                <c:pt idx="6">
                  <c:v>16596.666666666668</c:v>
                </c:pt>
                <c:pt idx="7">
                  <c:v>16427.023809523806</c:v>
                </c:pt>
                <c:pt idx="8">
                  <c:v>16475.057142857142</c:v>
                </c:pt>
                <c:pt idx="9">
                  <c:v>16476.68181818182</c:v>
                </c:pt>
                <c:pt idx="10">
                  <c:v>16386.090476190479</c:v>
                </c:pt>
                <c:pt idx="11">
                  <c:v>16443.57894736842</c:v>
                </c:pt>
                <c:pt idx="12">
                  <c:v>16373.989473684212</c:v>
                </c:pt>
                <c:pt idx="13">
                  <c:v>16222.613333333333</c:v>
                </c:pt>
              </c:numCache>
            </c:numRef>
          </c:val>
          <c:smooth val="0"/>
        </c:ser>
        <c:ser>
          <c:idx val="1"/>
          <c:order val="3"/>
          <c:tx>
            <c:strRef>
              <c:f>'3_Výstupy'!$A$35</c:f>
              <c:strCache>
                <c:ptCount val="1"/>
                <c:pt idx="0">
                  <c:v>EU 15 **</c:v>
                </c:pt>
              </c:strCache>
            </c:strRef>
          </c:tx>
          <c:spPr>
            <a:ln w="19050">
              <a:solidFill>
                <a:srgbClr val="D3BEDE"/>
              </a:solidFill>
            </a:ln>
          </c:spPr>
          <c:marker>
            <c:symbol val="none"/>
          </c:marker>
          <c:cat>
            <c:numRef>
              <c:f>'3_Výstupy'!$B$31:$O$31</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'3_Výstupy'!$B$35:$O$35</c:f>
              <c:numCache>
                <c:formatCode>_-* #,##0.0\ _€_-;\-* #,##0.0\ _€_-;_-* "-"??\ _€_-;_-@_-</c:formatCode>
                <c:ptCount val="14"/>
                <c:pt idx="0">
                  <c:v>16159.738461538462</c:v>
                </c:pt>
                <c:pt idx="1">
                  <c:v>15776.578571428574</c:v>
                </c:pt>
                <c:pt idx="2">
                  <c:v>15845.099999999999</c:v>
                </c:pt>
                <c:pt idx="3">
                  <c:v>15670.686666666666</c:v>
                </c:pt>
                <c:pt idx="4">
                  <c:v>15747.233333333334</c:v>
                </c:pt>
                <c:pt idx="5">
                  <c:v>15684.54</c:v>
                </c:pt>
                <c:pt idx="6">
                  <c:v>15687.506666666666</c:v>
                </c:pt>
                <c:pt idx="7">
                  <c:v>15690.753333333334</c:v>
                </c:pt>
                <c:pt idx="8">
                  <c:v>15745.2</c:v>
                </c:pt>
                <c:pt idx="9">
                  <c:v>15720.293333333335</c:v>
                </c:pt>
                <c:pt idx="10">
                  <c:v>15758.750000000002</c:v>
                </c:pt>
                <c:pt idx="11">
                  <c:v>15724.20833333333</c:v>
                </c:pt>
                <c:pt idx="12">
                  <c:v>15656.016666666668</c:v>
                </c:pt>
                <c:pt idx="13">
                  <c:v>15372.333333333336</c:v>
                </c:pt>
              </c:numCache>
            </c:numRef>
          </c:val>
          <c:smooth val="0"/>
        </c:ser>
        <c:ser>
          <c:idx val="2"/>
          <c:order val="4"/>
          <c:tx>
            <c:strRef>
              <c:f>'3_Výstupy'!$A$36</c:f>
              <c:strCache>
                <c:ptCount val="1"/>
                <c:pt idx="0">
                  <c:v>OECD***</c:v>
                </c:pt>
              </c:strCache>
            </c:strRef>
          </c:tx>
          <c:spPr>
            <a:ln w="19050">
              <a:solidFill>
                <a:sysClr val="window" lastClr="FFFFFF">
                  <a:lumMod val="75000"/>
                </a:sysClr>
              </a:solidFill>
            </a:ln>
          </c:spPr>
          <c:marker>
            <c:symbol val="none"/>
          </c:marker>
          <c:cat>
            <c:numRef>
              <c:f>'3_Výstupy'!$B$31:$O$31</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'3_Výstupy'!$B$36:$O$36</c:f>
              <c:numCache>
                <c:formatCode>_-* #,##0.0\ _€_-;\-* #,##0.0\ _€_-;_-* "-"??\ _€_-;_-@_-</c:formatCode>
                <c:ptCount val="14"/>
                <c:pt idx="0">
                  <c:v>15669.728000000001</c:v>
                </c:pt>
                <c:pt idx="1">
                  <c:v>15315.851999999999</c:v>
                </c:pt>
                <c:pt idx="2">
                  <c:v>15273.6</c:v>
                </c:pt>
                <c:pt idx="3">
                  <c:v>15185.355555555552</c:v>
                </c:pt>
                <c:pt idx="4">
                  <c:v>15324.848148148149</c:v>
                </c:pt>
                <c:pt idx="5">
                  <c:v>15437.04</c:v>
                </c:pt>
                <c:pt idx="6">
                  <c:v>15318.027586206897</c:v>
                </c:pt>
                <c:pt idx="7">
                  <c:v>15201.737931034488</c:v>
                </c:pt>
                <c:pt idx="8">
                  <c:v>15285.106896551721</c:v>
                </c:pt>
                <c:pt idx="9">
                  <c:v>15540.483333333334</c:v>
                </c:pt>
                <c:pt idx="10">
                  <c:v>15413.72</c:v>
                </c:pt>
                <c:pt idx="11">
                  <c:v>15395.73928571429</c:v>
                </c:pt>
                <c:pt idx="12">
                  <c:v>15385.060714285715</c:v>
                </c:pt>
                <c:pt idx="13">
                  <c:v>15389.1</c:v>
                </c:pt>
              </c:numCache>
            </c:numRef>
          </c:val>
          <c:smooth val="0"/>
        </c:ser>
        <c:dLbls>
          <c:showLegendKey val="0"/>
          <c:showVal val="0"/>
          <c:showCatName val="0"/>
          <c:showSerName val="0"/>
          <c:showPercent val="0"/>
          <c:showBubbleSize val="0"/>
        </c:dLbls>
        <c:smooth val="0"/>
        <c:axId val="430333008"/>
        <c:axId val="430333400"/>
      </c:lineChart>
      <c:catAx>
        <c:axId val="430333008"/>
        <c:scaling>
          <c:orientation val="minMax"/>
        </c:scaling>
        <c:delete val="0"/>
        <c:axPos val="b"/>
        <c:numFmt formatCode="General" sourceLinked="0"/>
        <c:majorTickMark val="out"/>
        <c:minorTickMark val="none"/>
        <c:tickLblPos val="low"/>
        <c:txPr>
          <a:bodyPr rot="-5400000" vert="horz"/>
          <a:lstStyle/>
          <a:p>
            <a:pPr>
              <a:defRPr/>
            </a:pPr>
            <a:endParaRPr lang="en-US"/>
          </a:p>
        </c:txPr>
        <c:crossAx val="430333400"/>
        <c:crosses val="autoZero"/>
        <c:auto val="1"/>
        <c:lblAlgn val="ctr"/>
        <c:lblOffset val="100"/>
        <c:noMultiLvlLbl val="0"/>
      </c:catAx>
      <c:valAx>
        <c:axId val="430333400"/>
        <c:scaling>
          <c:orientation val="minMax"/>
          <c:min val="15000"/>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430333008"/>
        <c:crosses val="autoZero"/>
        <c:crossBetween val="between"/>
      </c:valAx>
    </c:plotArea>
    <c:legend>
      <c:legendPos val="l"/>
      <c:layout>
        <c:manualLayout>
          <c:xMode val="edge"/>
          <c:yMode val="edge"/>
          <c:x val="0.47073617404088142"/>
          <c:y val="2.9993152607117601E-3"/>
          <c:w val="0.51173028775566198"/>
          <c:h val="0.19182434979555427"/>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6133423144982578E-2"/>
          <c:y val="2.0723427343585971E-2"/>
          <c:w val="0.91819511922711794"/>
          <c:h val="0.79216297295771443"/>
        </c:manualLayout>
      </c:layout>
      <c:lineChart>
        <c:grouping val="standard"/>
        <c:varyColors val="0"/>
        <c:ser>
          <c:idx val="3"/>
          <c:order val="0"/>
          <c:tx>
            <c:strRef>
              <c:f>'3_Výstupy'!$A$44</c:f>
              <c:strCache>
                <c:ptCount val="1"/>
                <c:pt idx="0">
                  <c:v>SK</c:v>
                </c:pt>
              </c:strCache>
            </c:strRef>
          </c:tx>
          <c:spPr>
            <a:ln w="19050">
              <a:solidFill>
                <a:srgbClr val="2C9ADC"/>
              </a:solidFill>
              <a:prstDash val="solid"/>
            </a:ln>
          </c:spPr>
          <c:marker>
            <c:symbol val="none"/>
          </c:marker>
          <c:cat>
            <c:numRef>
              <c:f>'3_Výstupy'!$B$43:$O$43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'3_Výstupy'!$B$44:$O$44</c:f>
              <c:numCache>
                <c:formatCode>_-* #,##0.0\ _€_-;\-* #,##0.0\ _€_-;_-* "-"??\ _€_-;_-@_-</c:formatCode>
                <c:ptCount val="14"/>
                <c:pt idx="0">
                  <c:v>8.4</c:v>
                </c:pt>
                <c:pt idx="1">
                  <c:v>8.1</c:v>
                </c:pt>
                <c:pt idx="2">
                  <c:v>7.7</c:v>
                </c:pt>
                <c:pt idx="3">
                  <c:v>7.4</c:v>
                </c:pt>
                <c:pt idx="4">
                  <c:v>7.3</c:v>
                </c:pt>
                <c:pt idx="5">
                  <c:v>7.3</c:v>
                </c:pt>
                <c:pt idx="6">
                  <c:v>7.2</c:v>
                </c:pt>
                <c:pt idx="7">
                  <c:v>7</c:v>
                </c:pt>
                <c:pt idx="8">
                  <c:v>6.9</c:v>
                </c:pt>
                <c:pt idx="9">
                  <c:v>6.7</c:v>
                </c:pt>
                <c:pt idx="10">
                  <c:v>6.6</c:v>
                </c:pt>
                <c:pt idx="11">
                  <c:v>6.3</c:v>
                </c:pt>
                <c:pt idx="12">
                  <c:v>6.2</c:v>
                </c:pt>
                <c:pt idx="13">
                  <c:v>6.2</c:v>
                </c:pt>
              </c:numCache>
            </c:numRef>
          </c:val>
          <c:smooth val="0"/>
        </c:ser>
        <c:ser>
          <c:idx val="5"/>
          <c:order val="1"/>
          <c:tx>
            <c:strRef>
              <c:f>'3_Výstupy'!$A$45</c:f>
              <c:strCache>
                <c:ptCount val="1"/>
                <c:pt idx="0">
                  <c:v>CZ, PL</c:v>
                </c:pt>
              </c:strCache>
            </c:strRef>
          </c:tx>
          <c:spPr>
            <a:ln w="19050">
              <a:solidFill>
                <a:sysClr val="windowText" lastClr="000000"/>
              </a:solidFill>
              <a:prstDash val="solid"/>
            </a:ln>
          </c:spPr>
          <c:marker>
            <c:symbol val="none"/>
          </c:marker>
          <c:cat>
            <c:numRef>
              <c:f>'3_Výstupy'!$B$43:$O$43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'3_Výstupy'!$B$45:$O$45</c:f>
              <c:numCache>
                <c:formatCode>_-* #,##0.0\ _€_-;\-* #,##0.0\ _€_-;_-* "-"??\ _€_-;_-@_-</c:formatCode>
                <c:ptCount val="14"/>
                <c:pt idx="0">
                  <c:v>7.5</c:v>
                </c:pt>
                <c:pt idx="1">
                  <c:v>7</c:v>
                </c:pt>
                <c:pt idx="2">
                  <c:v>6.9</c:v>
                </c:pt>
                <c:pt idx="3">
                  <c:v>6.7</c:v>
                </c:pt>
                <c:pt idx="4">
                  <c:v>6.5</c:v>
                </c:pt>
                <c:pt idx="5">
                  <c:v>7.0999999999999988</c:v>
                </c:pt>
                <c:pt idx="6">
                  <c:v>6.85</c:v>
                </c:pt>
                <c:pt idx="7">
                  <c:v>6.5</c:v>
                </c:pt>
                <c:pt idx="8">
                  <c:v>6.55</c:v>
                </c:pt>
                <c:pt idx="9">
                  <c:v>6.6333333333333329</c:v>
                </c:pt>
                <c:pt idx="10">
                  <c:v>6.5666666666666664</c:v>
                </c:pt>
                <c:pt idx="11">
                  <c:v>6.3999999999999995</c:v>
                </c:pt>
                <c:pt idx="12">
                  <c:v>6.2</c:v>
                </c:pt>
                <c:pt idx="13">
                  <c:v>6.65</c:v>
                </c:pt>
              </c:numCache>
            </c:numRef>
          </c:val>
          <c:smooth val="0"/>
        </c:ser>
        <c:ser>
          <c:idx val="0"/>
          <c:order val="2"/>
          <c:tx>
            <c:strRef>
              <c:f>'3_Výstupy'!$A$46</c:f>
              <c:strCache>
                <c:ptCount val="1"/>
                <c:pt idx="0">
                  <c:v>EU 22*</c:v>
                </c:pt>
              </c:strCache>
            </c:strRef>
          </c:tx>
          <c:spPr>
            <a:ln w="19050">
              <a:solidFill>
                <a:srgbClr val="0070C0"/>
              </a:solidFill>
              <a:prstDash val="dash"/>
            </a:ln>
          </c:spPr>
          <c:marker>
            <c:symbol val="none"/>
          </c:marker>
          <c:dPt>
            <c:idx val="2"/>
            <c:bubble3D val="0"/>
          </c:dPt>
          <c:cat>
            <c:numRef>
              <c:f>'3_Výstupy'!$B$43:$O$43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'3_Výstupy'!$B$46:$O$46</c:f>
              <c:numCache>
                <c:formatCode>_-* #,##0.0\ _€_-;\-* #,##0.0\ _€_-;_-* "-"??\ _€_-;_-@_-</c:formatCode>
                <c:ptCount val="14"/>
                <c:pt idx="0">
                  <c:v>7.2789473684210515</c:v>
                </c:pt>
                <c:pt idx="1">
                  <c:v>7.1157894736842113</c:v>
                </c:pt>
                <c:pt idx="2">
                  <c:v>7.0199999999999987</c:v>
                </c:pt>
                <c:pt idx="3">
                  <c:v>6.87</c:v>
                </c:pt>
                <c:pt idx="4">
                  <c:v>6.7249999999999996</c:v>
                </c:pt>
                <c:pt idx="5">
                  <c:v>6.7090909090909099</c:v>
                </c:pt>
                <c:pt idx="6">
                  <c:v>6.7399999999999993</c:v>
                </c:pt>
                <c:pt idx="7">
                  <c:v>6.580000000000001</c:v>
                </c:pt>
                <c:pt idx="8">
                  <c:v>6.5399999999999991</c:v>
                </c:pt>
                <c:pt idx="9">
                  <c:v>6.4333333333333327</c:v>
                </c:pt>
                <c:pt idx="10">
                  <c:v>6.3857142857142852</c:v>
                </c:pt>
                <c:pt idx="11">
                  <c:v>6.4249999999999989</c:v>
                </c:pt>
                <c:pt idx="12">
                  <c:v>6.4350000000000005</c:v>
                </c:pt>
                <c:pt idx="13">
                  <c:v>6.48</c:v>
                </c:pt>
              </c:numCache>
            </c:numRef>
          </c:val>
          <c:smooth val="0"/>
        </c:ser>
        <c:ser>
          <c:idx val="1"/>
          <c:order val="3"/>
          <c:tx>
            <c:strRef>
              <c:f>'3_Výstupy'!$A$47</c:f>
              <c:strCache>
                <c:ptCount val="1"/>
                <c:pt idx="0">
                  <c:v>EU 15 **</c:v>
                </c:pt>
              </c:strCache>
            </c:strRef>
          </c:tx>
          <c:spPr>
            <a:ln w="19050">
              <a:solidFill>
                <a:srgbClr val="D3BEDE"/>
              </a:solidFill>
            </a:ln>
          </c:spPr>
          <c:marker>
            <c:symbol val="none"/>
          </c:marker>
          <c:cat>
            <c:numRef>
              <c:f>'3_Výstupy'!$B$43:$O$43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'3_Výstupy'!$B$47:$O$47</c:f>
              <c:numCache>
                <c:formatCode>_-* #,##0.0\ _€_-;\-* #,##0.0\ _€_-;_-* "-"??\ _€_-;_-@_-</c:formatCode>
                <c:ptCount val="14"/>
                <c:pt idx="0">
                  <c:v>7.0769230769230766</c:v>
                </c:pt>
                <c:pt idx="1">
                  <c:v>7.007142857142858</c:v>
                </c:pt>
                <c:pt idx="2">
                  <c:v>6.953333333333334</c:v>
                </c:pt>
                <c:pt idx="3">
                  <c:v>6.8533333333333335</c:v>
                </c:pt>
                <c:pt idx="4">
                  <c:v>6.7000000000000011</c:v>
                </c:pt>
                <c:pt idx="5">
                  <c:v>6.6533333333333342</c:v>
                </c:pt>
                <c:pt idx="6">
                  <c:v>6.7928571428571427</c:v>
                </c:pt>
                <c:pt idx="7">
                  <c:v>6.6571428571428575</c:v>
                </c:pt>
                <c:pt idx="8">
                  <c:v>6.6071428571428568</c:v>
                </c:pt>
                <c:pt idx="9">
                  <c:v>6.5357142857142847</c:v>
                </c:pt>
                <c:pt idx="10">
                  <c:v>6.4928571428571429</c:v>
                </c:pt>
                <c:pt idx="11">
                  <c:v>6.5076923076923077</c:v>
                </c:pt>
                <c:pt idx="12">
                  <c:v>6.5769230769230758</c:v>
                </c:pt>
                <c:pt idx="13">
                  <c:v>6.666666666666667</c:v>
                </c:pt>
              </c:numCache>
            </c:numRef>
          </c:val>
          <c:smooth val="0"/>
        </c:ser>
        <c:ser>
          <c:idx val="2"/>
          <c:order val="4"/>
          <c:tx>
            <c:strRef>
              <c:f>'3_Výstupy'!$A$48</c:f>
              <c:strCache>
                <c:ptCount val="1"/>
                <c:pt idx="0">
                  <c:v>OECD***</c:v>
                </c:pt>
              </c:strCache>
            </c:strRef>
          </c:tx>
          <c:spPr>
            <a:ln w="19050">
              <a:solidFill>
                <a:sysClr val="window" lastClr="FFFFFF">
                  <a:lumMod val="75000"/>
                </a:sysClr>
              </a:solidFill>
            </a:ln>
          </c:spPr>
          <c:marker>
            <c:symbol val="none"/>
          </c:marker>
          <c:cat>
            <c:numRef>
              <c:f>'3_Výstupy'!$B$43:$O$43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'3_Výstupy'!$B$48:$O$48</c:f>
              <c:numCache>
                <c:formatCode>_-* #,##0.0\ _€_-;\-* #,##0.0\ _€_-;_-* "-"??\ _€_-;_-@_-</c:formatCode>
                <c:ptCount val="14"/>
                <c:pt idx="0">
                  <c:v>7.6607142857142865</c:v>
                </c:pt>
                <c:pt idx="1">
                  <c:v>7.5107142857142861</c:v>
                </c:pt>
                <c:pt idx="2">
                  <c:v>7.3896551724137911</c:v>
                </c:pt>
                <c:pt idx="3">
                  <c:v>7.2206896551724142</c:v>
                </c:pt>
                <c:pt idx="4">
                  <c:v>6.9964285714285719</c:v>
                </c:pt>
                <c:pt idx="5">
                  <c:v>6.9233333333333329</c:v>
                </c:pt>
                <c:pt idx="6">
                  <c:v>6.9285714285714279</c:v>
                </c:pt>
                <c:pt idx="7">
                  <c:v>6.7714285714285714</c:v>
                </c:pt>
                <c:pt idx="8">
                  <c:v>6.6758620689655164</c:v>
                </c:pt>
                <c:pt idx="9">
                  <c:v>6.6599999999999993</c:v>
                </c:pt>
                <c:pt idx="10">
                  <c:v>6.6774193548387117</c:v>
                </c:pt>
                <c:pt idx="11">
                  <c:v>6.6766666666666667</c:v>
                </c:pt>
                <c:pt idx="12">
                  <c:v>6.6655172413793116</c:v>
                </c:pt>
                <c:pt idx="13">
                  <c:v>6.7181818181818196</c:v>
                </c:pt>
              </c:numCache>
            </c:numRef>
          </c:val>
          <c:smooth val="0"/>
        </c:ser>
        <c:dLbls>
          <c:showLegendKey val="0"/>
          <c:showVal val="0"/>
          <c:showCatName val="0"/>
          <c:showSerName val="0"/>
          <c:showPercent val="0"/>
          <c:showBubbleSize val="0"/>
        </c:dLbls>
        <c:smooth val="0"/>
        <c:axId val="432344472"/>
        <c:axId val="432344864"/>
      </c:lineChart>
      <c:catAx>
        <c:axId val="432344472"/>
        <c:scaling>
          <c:orientation val="minMax"/>
        </c:scaling>
        <c:delete val="0"/>
        <c:axPos val="b"/>
        <c:numFmt formatCode="General" sourceLinked="0"/>
        <c:majorTickMark val="out"/>
        <c:minorTickMark val="none"/>
        <c:tickLblPos val="low"/>
        <c:txPr>
          <a:bodyPr rot="-5400000" vert="horz"/>
          <a:lstStyle/>
          <a:p>
            <a:pPr>
              <a:defRPr/>
            </a:pPr>
            <a:endParaRPr lang="en-US"/>
          </a:p>
        </c:txPr>
        <c:crossAx val="432344864"/>
        <c:crosses val="autoZero"/>
        <c:auto val="1"/>
        <c:lblAlgn val="ctr"/>
        <c:lblOffset val="100"/>
        <c:noMultiLvlLbl val="0"/>
      </c:catAx>
      <c:valAx>
        <c:axId val="432344864"/>
        <c:scaling>
          <c:orientation val="minMax"/>
          <c:min val="6"/>
        </c:scaling>
        <c:delete val="0"/>
        <c:axPos val="l"/>
        <c:majorGridlines>
          <c:spPr>
            <a:ln>
              <a:solidFill>
                <a:schemeClr val="bg1">
                  <a:lumMod val="75000"/>
                </a:schemeClr>
              </a:solidFill>
              <a:prstDash val="sysDash"/>
            </a:ln>
          </c:spPr>
        </c:majorGridlines>
        <c:numFmt formatCode="#,##0.0" sourceLinked="0"/>
        <c:majorTickMark val="out"/>
        <c:minorTickMark val="none"/>
        <c:tickLblPos val="nextTo"/>
        <c:txPr>
          <a:bodyPr rot="0" vert="horz"/>
          <a:lstStyle/>
          <a:p>
            <a:pPr>
              <a:defRPr/>
            </a:pPr>
            <a:endParaRPr lang="en-US"/>
          </a:p>
        </c:txPr>
        <c:crossAx val="432344472"/>
        <c:crosses val="autoZero"/>
        <c:crossBetween val="between"/>
      </c:valAx>
    </c:plotArea>
    <c:legend>
      <c:legendPos val="l"/>
      <c:layout>
        <c:manualLayout>
          <c:xMode val="edge"/>
          <c:yMode val="edge"/>
          <c:x val="7.4872115020958904E-2"/>
          <c:y val="2.5221551160389023E-2"/>
          <c:w val="0.52630916666666672"/>
          <c:h val="0.17968865819100271"/>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9417436997626964E-2"/>
          <c:y val="5.5989236111111111E-2"/>
          <c:w val="0.93616132135261021"/>
          <c:h val="0.86336284722222201"/>
        </c:manualLayout>
      </c:layout>
      <c:barChart>
        <c:barDir val="col"/>
        <c:grouping val="clustered"/>
        <c:varyColors val="0"/>
        <c:ser>
          <c:idx val="0"/>
          <c:order val="0"/>
          <c:tx>
            <c:strRef>
              <c:f>'3_Výstupy'!$H$89</c:f>
              <c:strCache>
                <c:ptCount val="1"/>
                <c:pt idx="0">
                  <c:v>SK</c:v>
                </c:pt>
              </c:strCache>
            </c:strRef>
          </c:tx>
          <c:spPr>
            <a:solidFill>
              <a:srgbClr val="2C9ADC"/>
            </a:solidFill>
          </c:spPr>
          <c:invertIfNegative val="0"/>
          <c:cat>
            <c:strRef>
              <c:f>'3_Výstupy'!$I$88</c:f>
              <c:strCache>
                <c:ptCount val="1"/>
                <c:pt idx="0">
                  <c:v>Cataract surgery</c:v>
                </c:pt>
              </c:strCache>
            </c:strRef>
          </c:cat>
          <c:val>
            <c:numRef>
              <c:f>'3_Výstupy'!$I$89</c:f>
              <c:numCache>
                <c:formatCode>_-* #,##0.0\ _€_-;\-* #,##0.0\ _€_-;_-* "-"??\ _€_-;_-@_-</c:formatCode>
                <c:ptCount val="1"/>
                <c:pt idx="0">
                  <c:v>215</c:v>
                </c:pt>
              </c:numCache>
            </c:numRef>
          </c:val>
        </c:ser>
        <c:ser>
          <c:idx val="2"/>
          <c:order val="1"/>
          <c:tx>
            <c:strRef>
              <c:f>'3_Výstupy'!$H$90</c:f>
              <c:strCache>
                <c:ptCount val="1"/>
                <c:pt idx="0">
                  <c:v>V3</c:v>
                </c:pt>
              </c:strCache>
            </c:strRef>
          </c:tx>
          <c:spPr>
            <a:solidFill>
              <a:schemeClr val="tx2">
                <a:lumMod val="20000"/>
                <a:lumOff val="80000"/>
              </a:schemeClr>
            </a:solidFill>
          </c:spPr>
          <c:invertIfNegative val="0"/>
          <c:cat>
            <c:strRef>
              <c:f>'3_Výstupy'!$I$88</c:f>
              <c:strCache>
                <c:ptCount val="1"/>
                <c:pt idx="0">
                  <c:v>Cataract surgery</c:v>
                </c:pt>
              </c:strCache>
            </c:strRef>
          </c:cat>
          <c:val>
            <c:numRef>
              <c:f>'3_Výstupy'!$I$90</c:f>
              <c:numCache>
                <c:formatCode>_-* #,##0.0\ _€_-;\-* #,##0.0\ _€_-;_-* "-"??\ _€_-;_-@_-</c:formatCode>
                <c:ptCount val="1"/>
                <c:pt idx="0">
                  <c:v>673.95</c:v>
                </c:pt>
              </c:numCache>
            </c:numRef>
          </c:val>
        </c:ser>
        <c:ser>
          <c:idx val="1"/>
          <c:order val="2"/>
          <c:tx>
            <c:strRef>
              <c:f>'3_Výstupy'!$H$91</c:f>
              <c:strCache>
                <c:ptCount val="1"/>
                <c:pt idx="0">
                  <c:v>EU 21*</c:v>
                </c:pt>
              </c:strCache>
            </c:strRef>
          </c:tx>
          <c:spPr>
            <a:solidFill>
              <a:schemeClr val="tx2">
                <a:lumMod val="75000"/>
              </a:schemeClr>
            </a:solidFill>
          </c:spPr>
          <c:invertIfNegative val="0"/>
          <c:cat>
            <c:strRef>
              <c:f>'3_Výstupy'!$I$88</c:f>
              <c:strCache>
                <c:ptCount val="1"/>
                <c:pt idx="0">
                  <c:v>Cataract surgery</c:v>
                </c:pt>
              </c:strCache>
            </c:strRef>
          </c:cat>
          <c:val>
            <c:numRef>
              <c:f>'3_Výstupy'!$I$91</c:f>
              <c:numCache>
                <c:formatCode>_-* #,##0.0\ _€_-;\-* #,##0.0\ _€_-;_-* "-"??\ _€_-;_-@_-</c:formatCode>
                <c:ptCount val="1"/>
                <c:pt idx="0">
                  <c:v>800.23125000000016</c:v>
                </c:pt>
              </c:numCache>
            </c:numRef>
          </c:val>
        </c:ser>
        <c:ser>
          <c:idx val="3"/>
          <c:order val="3"/>
          <c:tx>
            <c:strRef>
              <c:f>'3_Výstupy'!$H$92</c:f>
              <c:strCache>
                <c:ptCount val="1"/>
                <c:pt idx="0">
                  <c:v>EU 15 **</c:v>
                </c:pt>
              </c:strCache>
            </c:strRef>
          </c:tx>
          <c:spPr>
            <a:solidFill>
              <a:sysClr val="window" lastClr="FFFFFF">
                <a:lumMod val="85000"/>
              </a:sysClr>
            </a:solidFill>
          </c:spPr>
          <c:invertIfNegative val="0"/>
          <c:cat>
            <c:strRef>
              <c:f>'3_Výstupy'!$I$88</c:f>
              <c:strCache>
                <c:ptCount val="1"/>
                <c:pt idx="0">
                  <c:v>Cataract surgery</c:v>
                </c:pt>
              </c:strCache>
            </c:strRef>
          </c:cat>
          <c:val>
            <c:numRef>
              <c:f>'3_Výstupy'!$I$92</c:f>
              <c:numCache>
                <c:formatCode>_-* #,##0.0\ _€_-;\-* #,##0.0\ _€_-;_-* "-"??\ _€_-;_-@_-</c:formatCode>
                <c:ptCount val="1"/>
                <c:pt idx="0">
                  <c:v>813.86363636363649</c:v>
                </c:pt>
              </c:numCache>
            </c:numRef>
          </c:val>
        </c:ser>
        <c:ser>
          <c:idx val="4"/>
          <c:order val="4"/>
          <c:tx>
            <c:strRef>
              <c:f>'3_Výstupy'!$H$93</c:f>
              <c:strCache>
                <c:ptCount val="1"/>
                <c:pt idx="0">
                  <c:v>OECD***</c:v>
                </c:pt>
              </c:strCache>
            </c:strRef>
          </c:tx>
          <c:spPr>
            <a:solidFill>
              <a:srgbClr val="E7E6E6">
                <a:lumMod val="75000"/>
              </a:srgbClr>
            </a:solidFill>
          </c:spPr>
          <c:invertIfNegative val="0"/>
          <c:cat>
            <c:strRef>
              <c:f>'3_Výstupy'!$I$88</c:f>
              <c:strCache>
                <c:ptCount val="1"/>
                <c:pt idx="0">
                  <c:v>Cataract surgery</c:v>
                </c:pt>
              </c:strCache>
            </c:strRef>
          </c:cat>
          <c:val>
            <c:numRef>
              <c:f>'3_Výstupy'!$I$93</c:f>
              <c:numCache>
                <c:formatCode>_-* #,##0.0\ _€_-;\-* #,##0.0\ _€_-;_-* "-"??\ _€_-;_-@_-</c:formatCode>
                <c:ptCount val="1"/>
                <c:pt idx="0">
                  <c:v>694.38181818181829</c:v>
                </c:pt>
              </c:numCache>
            </c:numRef>
          </c:val>
        </c:ser>
        <c:dLbls>
          <c:showLegendKey val="0"/>
          <c:showVal val="0"/>
          <c:showCatName val="0"/>
          <c:showSerName val="0"/>
          <c:showPercent val="0"/>
          <c:showBubbleSize val="0"/>
        </c:dLbls>
        <c:gapWidth val="150"/>
        <c:axId val="432345648"/>
        <c:axId val="432346040"/>
      </c:barChart>
      <c:catAx>
        <c:axId val="432345648"/>
        <c:scaling>
          <c:orientation val="minMax"/>
        </c:scaling>
        <c:delete val="0"/>
        <c:axPos val="b"/>
        <c:numFmt formatCode="General" sourceLinked="1"/>
        <c:majorTickMark val="out"/>
        <c:minorTickMark val="none"/>
        <c:tickLblPos val="nextTo"/>
        <c:crossAx val="432346040"/>
        <c:crosses val="autoZero"/>
        <c:auto val="1"/>
        <c:lblAlgn val="ctr"/>
        <c:lblOffset val="100"/>
        <c:noMultiLvlLbl val="0"/>
      </c:catAx>
      <c:valAx>
        <c:axId val="432346040"/>
        <c:scaling>
          <c:orientation val="minMax"/>
        </c:scaling>
        <c:delete val="0"/>
        <c:axPos val="l"/>
        <c:majorGridlines>
          <c:spPr>
            <a:ln>
              <a:solidFill>
                <a:schemeClr val="bg1">
                  <a:lumMod val="75000"/>
                </a:schemeClr>
              </a:solidFill>
              <a:prstDash val="sysDash"/>
            </a:ln>
          </c:spPr>
        </c:majorGridlines>
        <c:numFmt formatCode="0" sourceLinked="0"/>
        <c:majorTickMark val="out"/>
        <c:minorTickMark val="none"/>
        <c:tickLblPos val="nextTo"/>
        <c:crossAx val="432345648"/>
        <c:crosses val="autoZero"/>
        <c:crossBetween val="between"/>
      </c:valAx>
    </c:plotArea>
    <c:plotVisOnly val="1"/>
    <c:dispBlanksAs val="gap"/>
    <c:showDLblsOverMax val="0"/>
  </c:chart>
  <c:spPr>
    <a:ln>
      <a:noFill/>
    </a:ln>
  </c:spPr>
  <c:txPr>
    <a:bodyPr/>
    <a:lstStyle/>
    <a:p>
      <a:pPr>
        <a:defRPr sz="1100">
          <a:latin typeface="NeueHaasGroteskDisp W02" panose="020B0504020202020204" pitchFamily="34" charset="-18"/>
        </a:defRPr>
      </a:pPr>
      <a:endParaRPr lang="en-US"/>
    </a:p>
  </c:txPr>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3585520559930012E-2"/>
          <c:y val="2.3581948089822106E-2"/>
          <c:w val="0.93616132135261021"/>
          <c:h val="0.86336284722222201"/>
        </c:manualLayout>
      </c:layout>
      <c:barChart>
        <c:barDir val="col"/>
        <c:grouping val="clustered"/>
        <c:varyColors val="0"/>
        <c:ser>
          <c:idx val="0"/>
          <c:order val="0"/>
          <c:tx>
            <c:strRef>
              <c:f>'3_Výstupy'!$H$89</c:f>
              <c:strCache>
                <c:ptCount val="1"/>
                <c:pt idx="0">
                  <c:v>SK</c:v>
                </c:pt>
              </c:strCache>
            </c:strRef>
          </c:tx>
          <c:spPr>
            <a:solidFill>
              <a:srgbClr val="2C9ADC"/>
            </a:solidFill>
          </c:spPr>
          <c:invertIfNegative val="0"/>
          <c:cat>
            <c:strRef>
              <c:f>'3_Výstupy'!$L$88:$M$88</c:f>
              <c:strCache>
                <c:ptCount val="2"/>
                <c:pt idx="0">
                  <c:v>Coronary artery bypass</c:v>
                </c:pt>
                <c:pt idx="1">
                  <c:v>Hip replacement</c:v>
                </c:pt>
              </c:strCache>
            </c:strRef>
          </c:cat>
          <c:val>
            <c:numRef>
              <c:f>'3_Výstupy'!$L$89:$M$89</c:f>
              <c:numCache>
                <c:formatCode>_-* #,##0.0\ _€_-;\-* #,##0.0\ _€_-;_-* "-"??\ _€_-;_-@_-</c:formatCode>
                <c:ptCount val="2"/>
                <c:pt idx="0">
                  <c:v>32.799999999999997</c:v>
                </c:pt>
                <c:pt idx="1">
                  <c:v>105.2</c:v>
                </c:pt>
              </c:numCache>
            </c:numRef>
          </c:val>
        </c:ser>
        <c:ser>
          <c:idx val="2"/>
          <c:order val="1"/>
          <c:tx>
            <c:strRef>
              <c:f>'3_Výstupy'!$H$90</c:f>
              <c:strCache>
                <c:ptCount val="1"/>
                <c:pt idx="0">
                  <c:v>V3</c:v>
                </c:pt>
              </c:strCache>
            </c:strRef>
          </c:tx>
          <c:spPr>
            <a:solidFill>
              <a:schemeClr val="tx2">
                <a:lumMod val="20000"/>
                <a:lumOff val="80000"/>
              </a:schemeClr>
            </a:solidFill>
          </c:spPr>
          <c:invertIfNegative val="0"/>
          <c:cat>
            <c:strRef>
              <c:f>'3_Výstupy'!$L$88:$M$88</c:f>
              <c:strCache>
                <c:ptCount val="2"/>
                <c:pt idx="0">
                  <c:v>Coronary artery bypass</c:v>
                </c:pt>
                <c:pt idx="1">
                  <c:v>Hip replacement</c:v>
                </c:pt>
              </c:strCache>
            </c:strRef>
          </c:cat>
          <c:val>
            <c:numRef>
              <c:f>'3_Výstupy'!$L$90:$M$90</c:f>
              <c:numCache>
                <c:formatCode>_-* #,##0.0\ _€_-;\-* #,##0.0\ _€_-;_-* "-"??\ _€_-;_-@_-</c:formatCode>
                <c:ptCount val="2"/>
                <c:pt idx="0">
                  <c:v>54.45</c:v>
                </c:pt>
                <c:pt idx="1">
                  <c:v>127.75</c:v>
                </c:pt>
              </c:numCache>
            </c:numRef>
          </c:val>
        </c:ser>
        <c:ser>
          <c:idx val="1"/>
          <c:order val="2"/>
          <c:tx>
            <c:strRef>
              <c:f>'3_Výstupy'!$H$91</c:f>
              <c:strCache>
                <c:ptCount val="1"/>
                <c:pt idx="0">
                  <c:v>EU 21*</c:v>
                </c:pt>
              </c:strCache>
            </c:strRef>
          </c:tx>
          <c:spPr>
            <a:solidFill>
              <a:schemeClr val="tx2">
                <a:lumMod val="75000"/>
              </a:schemeClr>
            </a:solidFill>
          </c:spPr>
          <c:invertIfNegative val="0"/>
          <c:cat>
            <c:strRef>
              <c:f>'3_Výstupy'!$L$88:$M$88</c:f>
              <c:strCache>
                <c:ptCount val="2"/>
                <c:pt idx="0">
                  <c:v>Coronary artery bypass</c:v>
                </c:pt>
                <c:pt idx="1">
                  <c:v>Hip replacement</c:v>
                </c:pt>
              </c:strCache>
            </c:strRef>
          </c:cat>
          <c:val>
            <c:numRef>
              <c:f>'3_Výstupy'!$L$91:$M$91</c:f>
              <c:numCache>
                <c:formatCode>_-* #,##0.0\ _€_-;\-* #,##0.0\ _€_-;_-* "-"??\ _€_-;_-@_-</c:formatCode>
                <c:ptCount val="2"/>
                <c:pt idx="0">
                  <c:v>41.868749999999999</c:v>
                </c:pt>
                <c:pt idx="1">
                  <c:v>180.42352941176475</c:v>
                </c:pt>
              </c:numCache>
            </c:numRef>
          </c:val>
        </c:ser>
        <c:ser>
          <c:idx val="3"/>
          <c:order val="3"/>
          <c:tx>
            <c:strRef>
              <c:f>'3_Výstupy'!$H$92</c:f>
              <c:strCache>
                <c:ptCount val="1"/>
                <c:pt idx="0">
                  <c:v>EU 15 **</c:v>
                </c:pt>
              </c:strCache>
            </c:strRef>
          </c:tx>
          <c:spPr>
            <a:solidFill>
              <a:sysClr val="window" lastClr="FFFFFF">
                <a:lumMod val="85000"/>
              </a:sysClr>
            </a:solidFill>
          </c:spPr>
          <c:invertIfNegative val="0"/>
          <c:cat>
            <c:strRef>
              <c:f>'3_Výstupy'!$L$88:$M$88</c:f>
              <c:strCache>
                <c:ptCount val="2"/>
                <c:pt idx="0">
                  <c:v>Coronary artery bypass</c:v>
                </c:pt>
                <c:pt idx="1">
                  <c:v>Hip replacement</c:v>
                </c:pt>
              </c:strCache>
            </c:strRef>
          </c:cat>
          <c:val>
            <c:numRef>
              <c:f>'3_Výstupy'!$L$92:$M$92</c:f>
              <c:numCache>
                <c:formatCode>_-* #,##0.0\ _€_-;\-* #,##0.0\ _€_-;_-* "-"??\ _€_-;_-@_-</c:formatCode>
                <c:ptCount val="2"/>
                <c:pt idx="0">
                  <c:v>39.545454545454554</c:v>
                </c:pt>
                <c:pt idx="1">
                  <c:v>208.05454545454543</c:v>
                </c:pt>
              </c:numCache>
            </c:numRef>
          </c:val>
        </c:ser>
        <c:ser>
          <c:idx val="4"/>
          <c:order val="4"/>
          <c:tx>
            <c:strRef>
              <c:f>'3_Výstupy'!$H$93</c:f>
              <c:strCache>
                <c:ptCount val="1"/>
                <c:pt idx="0">
                  <c:v>OECD***</c:v>
                </c:pt>
              </c:strCache>
            </c:strRef>
          </c:tx>
          <c:spPr>
            <a:solidFill>
              <a:srgbClr val="E7E6E6">
                <a:lumMod val="75000"/>
              </a:srgbClr>
            </a:solidFill>
          </c:spPr>
          <c:invertIfNegative val="0"/>
          <c:cat>
            <c:strRef>
              <c:f>'3_Výstupy'!$L$88:$M$88</c:f>
              <c:strCache>
                <c:ptCount val="2"/>
                <c:pt idx="0">
                  <c:v>Coronary artery bypass</c:v>
                </c:pt>
                <c:pt idx="1">
                  <c:v>Hip replacement</c:v>
                </c:pt>
              </c:strCache>
            </c:strRef>
          </c:cat>
          <c:val>
            <c:numRef>
              <c:f>'3_Výstupy'!$L$93:$M$93</c:f>
              <c:numCache>
                <c:formatCode>_-* #,##0.0\ _€_-;\-* #,##0.0\ _€_-;_-* "-"??\ _€_-;_-@_-</c:formatCode>
                <c:ptCount val="2"/>
                <c:pt idx="0">
                  <c:v>38.942857142857143</c:v>
                </c:pt>
                <c:pt idx="1">
                  <c:v>176.54545454545453</c:v>
                </c:pt>
              </c:numCache>
            </c:numRef>
          </c:val>
        </c:ser>
        <c:dLbls>
          <c:showLegendKey val="0"/>
          <c:showVal val="0"/>
          <c:showCatName val="0"/>
          <c:showSerName val="0"/>
          <c:showPercent val="0"/>
          <c:showBubbleSize val="0"/>
        </c:dLbls>
        <c:gapWidth val="150"/>
        <c:axId val="430078008"/>
        <c:axId val="430078400"/>
      </c:barChart>
      <c:catAx>
        <c:axId val="430078008"/>
        <c:scaling>
          <c:orientation val="minMax"/>
        </c:scaling>
        <c:delete val="0"/>
        <c:axPos val="b"/>
        <c:numFmt formatCode="General" sourceLinked="1"/>
        <c:majorTickMark val="out"/>
        <c:minorTickMark val="none"/>
        <c:tickLblPos val="nextTo"/>
        <c:crossAx val="430078400"/>
        <c:crosses val="autoZero"/>
        <c:auto val="1"/>
        <c:lblAlgn val="ctr"/>
        <c:lblOffset val="100"/>
        <c:noMultiLvlLbl val="0"/>
      </c:catAx>
      <c:valAx>
        <c:axId val="430078400"/>
        <c:scaling>
          <c:orientation val="minMax"/>
        </c:scaling>
        <c:delete val="0"/>
        <c:axPos val="l"/>
        <c:majorGridlines>
          <c:spPr>
            <a:ln>
              <a:solidFill>
                <a:schemeClr val="bg1">
                  <a:lumMod val="75000"/>
                </a:schemeClr>
              </a:solidFill>
              <a:prstDash val="sysDash"/>
            </a:ln>
          </c:spPr>
        </c:majorGridlines>
        <c:numFmt formatCode="0" sourceLinked="0"/>
        <c:majorTickMark val="out"/>
        <c:minorTickMark val="none"/>
        <c:tickLblPos val="nextTo"/>
        <c:crossAx val="430078008"/>
        <c:crosses val="autoZero"/>
        <c:crossBetween val="between"/>
      </c:valAx>
    </c:plotArea>
    <c:legend>
      <c:legendPos val="r"/>
      <c:layout>
        <c:manualLayout>
          <c:xMode val="edge"/>
          <c:yMode val="edge"/>
          <c:x val="0.10796550888433611"/>
          <c:y val="1.8192410774873925E-2"/>
          <c:w val="0.87241218410624044"/>
          <c:h val="0.10881498675374171"/>
        </c:manualLayout>
      </c:layout>
      <c:overlay val="0"/>
    </c:legend>
    <c:plotVisOnly val="1"/>
    <c:dispBlanksAs val="gap"/>
    <c:showDLblsOverMax val="0"/>
  </c:chart>
  <c:spPr>
    <a:ln>
      <a:noFill/>
    </a:ln>
  </c:spPr>
  <c:txPr>
    <a:bodyPr/>
    <a:lstStyle/>
    <a:p>
      <a:pPr>
        <a:defRPr sz="1100">
          <a:latin typeface="NeueHaasGroteskDisp W02" panose="020B0504020202020204" pitchFamily="34" charset="-18"/>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9417436997626964E-2"/>
          <c:y val="5.5989236111111111E-2"/>
          <c:w val="0.93616132135261021"/>
          <c:h val="0.86336284722222201"/>
        </c:manualLayout>
      </c:layout>
      <c:barChart>
        <c:barDir val="col"/>
        <c:grouping val="clustered"/>
        <c:varyColors val="0"/>
        <c:ser>
          <c:idx val="2"/>
          <c:order val="0"/>
          <c:tx>
            <c:strRef>
              <c:f>'4_Výsledky'!$A$3</c:f>
              <c:strCache>
                <c:ptCount val="1"/>
                <c:pt idx="0">
                  <c:v>SK</c:v>
                </c:pt>
              </c:strCache>
            </c:strRef>
          </c:tx>
          <c:spPr>
            <a:solidFill>
              <a:srgbClr val="2C9ADC"/>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'4_Výsledky'!$B$2:$C$2</c:f>
              <c:numCache>
                <c:formatCode>General</c:formatCode>
                <c:ptCount val="2"/>
                <c:pt idx="0">
                  <c:v>2011</c:v>
                </c:pt>
                <c:pt idx="1">
                  <c:v>2012</c:v>
                </c:pt>
              </c:numCache>
            </c:numRef>
          </c:cat>
          <c:val>
            <c:numRef>
              <c:f>'4_Výsledky'!$B$3:$C$3</c:f>
              <c:numCache>
                <c:formatCode>_-* #,##0\ _€_-;\-* #,##0\ _€_-;_-* "-"??\ _€_-;_-@_-</c:formatCode>
                <c:ptCount val="2"/>
                <c:pt idx="0">
                  <c:v>237.9</c:v>
                </c:pt>
                <c:pt idx="1">
                  <c:v>236.6</c:v>
                </c:pt>
              </c:numCache>
            </c:numRef>
          </c:val>
        </c:ser>
        <c:ser>
          <c:idx val="1"/>
          <c:order val="1"/>
          <c:tx>
            <c:strRef>
              <c:f>'4_Výsledky'!$A$4</c:f>
              <c:strCache>
                <c:ptCount val="1"/>
                <c:pt idx="0">
                  <c:v>V3</c:v>
                </c:pt>
              </c:strCache>
            </c:strRef>
          </c:tx>
          <c:spPr>
            <a:solidFill>
              <a:srgbClr val="AAD3F2"/>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'4_Výsledky'!$B$2:$C$2</c:f>
              <c:numCache>
                <c:formatCode>General</c:formatCode>
                <c:ptCount val="2"/>
                <c:pt idx="0">
                  <c:v>2011</c:v>
                </c:pt>
                <c:pt idx="1">
                  <c:v>2012</c:v>
                </c:pt>
              </c:numCache>
            </c:numRef>
          </c:cat>
          <c:val>
            <c:numRef>
              <c:f>'4_Výsledky'!$B$4:$C$4</c:f>
              <c:numCache>
                <c:formatCode>_-* #,##0\ _€_-;\-* #,##0\ _€_-;_-* "-"??\ _€_-;_-@_-</c:formatCode>
                <c:ptCount val="2"/>
                <c:pt idx="0">
                  <c:v>206.29999999999998</c:v>
                </c:pt>
                <c:pt idx="1">
                  <c:v>201.93333333333331</c:v>
                </c:pt>
              </c:numCache>
            </c:numRef>
          </c:val>
        </c:ser>
        <c:ser>
          <c:idx val="3"/>
          <c:order val="2"/>
          <c:tx>
            <c:strRef>
              <c:f>'4_Výsledky'!$A$5</c:f>
              <c:strCache>
                <c:ptCount val="1"/>
                <c:pt idx="0">
                  <c:v>EÚ28</c:v>
                </c:pt>
              </c:strCache>
            </c:strRef>
          </c:tx>
          <c:spPr>
            <a:solidFill>
              <a:srgbClr val="1F497D">
                <a:lumMod val="75000"/>
              </a:srgb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'4_Výsledky'!$B$2:$C$2</c:f>
              <c:numCache>
                <c:formatCode>General</c:formatCode>
                <c:ptCount val="2"/>
                <c:pt idx="0">
                  <c:v>2011</c:v>
                </c:pt>
                <c:pt idx="1">
                  <c:v>2012</c:v>
                </c:pt>
              </c:numCache>
            </c:numRef>
          </c:cat>
          <c:val>
            <c:numRef>
              <c:f>'4_Výsledky'!$B$5:$C$5</c:f>
              <c:numCache>
                <c:formatCode>_-* #,##0\ _€_-;\-* #,##0\ _€_-;_-* "-"??\ _€_-;_-@_-</c:formatCode>
                <c:ptCount val="2"/>
                <c:pt idx="0">
                  <c:v>125.2</c:v>
                </c:pt>
                <c:pt idx="1">
                  <c:v>122.9</c:v>
                </c:pt>
              </c:numCache>
            </c:numRef>
          </c:val>
        </c:ser>
        <c:dLbls>
          <c:showLegendKey val="0"/>
          <c:showVal val="0"/>
          <c:showCatName val="0"/>
          <c:showSerName val="0"/>
          <c:showPercent val="0"/>
          <c:showBubbleSize val="0"/>
        </c:dLbls>
        <c:gapWidth val="150"/>
        <c:axId val="388106240"/>
        <c:axId val="388107024"/>
      </c:barChart>
      <c:catAx>
        <c:axId val="388106240"/>
        <c:scaling>
          <c:orientation val="minMax"/>
        </c:scaling>
        <c:delete val="0"/>
        <c:axPos val="b"/>
        <c:numFmt formatCode="General" sourceLinked="1"/>
        <c:majorTickMark val="out"/>
        <c:minorTickMark val="none"/>
        <c:tickLblPos val="nextTo"/>
        <c:crossAx val="388107024"/>
        <c:crosses val="autoZero"/>
        <c:auto val="1"/>
        <c:lblAlgn val="ctr"/>
        <c:lblOffset val="100"/>
        <c:noMultiLvlLbl val="0"/>
      </c:catAx>
      <c:valAx>
        <c:axId val="388107024"/>
        <c:scaling>
          <c:orientation val="minMax"/>
        </c:scaling>
        <c:delete val="0"/>
        <c:axPos val="l"/>
        <c:majorGridlines>
          <c:spPr>
            <a:ln>
              <a:solidFill>
                <a:schemeClr val="bg1">
                  <a:lumMod val="75000"/>
                </a:schemeClr>
              </a:solidFill>
              <a:prstDash val="sysDash"/>
            </a:ln>
          </c:spPr>
        </c:majorGridlines>
        <c:numFmt formatCode="0" sourceLinked="0"/>
        <c:majorTickMark val="out"/>
        <c:minorTickMark val="none"/>
        <c:tickLblPos val="nextTo"/>
        <c:crossAx val="388106240"/>
        <c:crosses val="autoZero"/>
        <c:crossBetween val="between"/>
      </c:valAx>
    </c:plotArea>
    <c:legend>
      <c:legendPos val="r"/>
      <c:layout>
        <c:manualLayout>
          <c:xMode val="edge"/>
          <c:yMode val="edge"/>
          <c:x val="0.90743904845063161"/>
          <c:y val="6.8836724075270004E-3"/>
          <c:w val="9.256089889590248E-2"/>
          <c:h val="0.28354749827451026"/>
        </c:manualLayout>
      </c:layout>
      <c:overlay val="0"/>
    </c:legend>
    <c:plotVisOnly val="1"/>
    <c:dispBlanksAs val="gap"/>
    <c:showDLblsOverMax val="0"/>
  </c:chart>
  <c:spPr>
    <a:ln>
      <a:noFill/>
    </a:ln>
  </c:spPr>
  <c:txPr>
    <a:bodyPr/>
    <a:lstStyle/>
    <a:p>
      <a:pPr>
        <a:defRPr sz="1100">
          <a:latin typeface="NeueHaasGroteskDisp W02" panose="020B0504020202020204" pitchFamily="34" charset="-18"/>
        </a:defRPr>
      </a:pPr>
      <a:endParaRPr lang="en-US"/>
    </a:p>
  </c:txPr>
  <c:externalData r:id="rId2">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9417436997626964E-2"/>
          <c:y val="5.5989236111111111E-2"/>
          <c:w val="0.93616132135261021"/>
          <c:h val="0.86336284722222201"/>
        </c:manualLayout>
      </c:layout>
      <c:barChart>
        <c:barDir val="col"/>
        <c:grouping val="clustered"/>
        <c:varyColors val="0"/>
        <c:ser>
          <c:idx val="0"/>
          <c:order val="0"/>
          <c:tx>
            <c:strRef>
              <c:f>'3_Výstupy'!$H$89</c:f>
              <c:strCache>
                <c:ptCount val="1"/>
                <c:pt idx="0">
                  <c:v>SK</c:v>
                </c:pt>
              </c:strCache>
            </c:strRef>
          </c:tx>
          <c:spPr>
            <a:solidFill>
              <a:srgbClr val="2C9ADC"/>
            </a:solidFill>
          </c:spPr>
          <c:invertIfNegative val="0"/>
          <c:cat>
            <c:strRef>
              <c:f>'3_Výstupy'!$J$88:$K$88</c:f>
              <c:strCache>
                <c:ptCount val="2"/>
                <c:pt idx="0">
                  <c:v>Stem cell transplant</c:v>
                </c:pt>
                <c:pt idx="1">
                  <c:v>Kidney transplant</c:v>
                </c:pt>
              </c:strCache>
            </c:strRef>
          </c:cat>
          <c:val>
            <c:numRef>
              <c:f>'3_Výstupy'!$J$89:$K$89</c:f>
              <c:numCache>
                <c:formatCode>_-* #,##0.0\ _€_-;\-* #,##0.0\ _€_-;_-* "-"??\ _€_-;_-@_-</c:formatCode>
                <c:ptCount val="2"/>
                <c:pt idx="0">
                  <c:v>4.0999999999999996</c:v>
                </c:pt>
                <c:pt idx="1">
                  <c:v>2.2000000000000002</c:v>
                </c:pt>
              </c:numCache>
            </c:numRef>
          </c:val>
        </c:ser>
        <c:ser>
          <c:idx val="2"/>
          <c:order val="1"/>
          <c:tx>
            <c:strRef>
              <c:f>'3_Výstupy'!$H$90</c:f>
              <c:strCache>
                <c:ptCount val="1"/>
                <c:pt idx="0">
                  <c:v>V3</c:v>
                </c:pt>
              </c:strCache>
            </c:strRef>
          </c:tx>
          <c:spPr>
            <a:solidFill>
              <a:schemeClr val="tx2">
                <a:lumMod val="20000"/>
                <a:lumOff val="80000"/>
              </a:schemeClr>
            </a:solidFill>
          </c:spPr>
          <c:invertIfNegative val="0"/>
          <c:cat>
            <c:strRef>
              <c:f>'3_Výstupy'!$J$88:$K$88</c:f>
              <c:strCache>
                <c:ptCount val="2"/>
                <c:pt idx="0">
                  <c:v>Stem cell transplant</c:v>
                </c:pt>
                <c:pt idx="1">
                  <c:v>Kidney transplant</c:v>
                </c:pt>
              </c:strCache>
            </c:strRef>
          </c:cat>
          <c:val>
            <c:numRef>
              <c:f>'3_Výstupy'!$J$90:$K$90</c:f>
              <c:numCache>
                <c:formatCode>_-* #,##0.0\ _€_-;\-* #,##0.0\ _€_-;_-* "-"??\ _€_-;_-@_-</c:formatCode>
                <c:ptCount val="2"/>
                <c:pt idx="0">
                  <c:v>4.8499999999999996</c:v>
                </c:pt>
                <c:pt idx="1">
                  <c:v>3.45</c:v>
                </c:pt>
              </c:numCache>
            </c:numRef>
          </c:val>
        </c:ser>
        <c:ser>
          <c:idx val="1"/>
          <c:order val="2"/>
          <c:tx>
            <c:strRef>
              <c:f>'3_Výstupy'!$H$91</c:f>
              <c:strCache>
                <c:ptCount val="1"/>
                <c:pt idx="0">
                  <c:v>EU 21*</c:v>
                </c:pt>
              </c:strCache>
            </c:strRef>
          </c:tx>
          <c:spPr>
            <a:solidFill>
              <a:schemeClr val="tx2">
                <a:lumMod val="75000"/>
              </a:schemeClr>
            </a:solidFill>
          </c:spPr>
          <c:invertIfNegative val="0"/>
          <c:cat>
            <c:strRef>
              <c:f>'3_Výstupy'!$J$88:$K$88</c:f>
              <c:strCache>
                <c:ptCount val="2"/>
                <c:pt idx="0">
                  <c:v>Stem cell transplant</c:v>
                </c:pt>
                <c:pt idx="1">
                  <c:v>Kidney transplant</c:v>
                </c:pt>
              </c:strCache>
            </c:strRef>
          </c:cat>
          <c:val>
            <c:numRef>
              <c:f>'3_Výstupy'!$J$91:$K$91</c:f>
              <c:numCache>
                <c:formatCode>_-* #,##0.0\ _€_-;\-* #,##0.0\ _€_-;_-* "-"??\ _€_-;_-@_-</c:formatCode>
                <c:ptCount val="2"/>
                <c:pt idx="0">
                  <c:v>5.7000000000000011</c:v>
                </c:pt>
                <c:pt idx="1">
                  <c:v>3.4499999999999997</c:v>
                </c:pt>
              </c:numCache>
            </c:numRef>
          </c:val>
        </c:ser>
        <c:ser>
          <c:idx val="3"/>
          <c:order val="3"/>
          <c:tx>
            <c:strRef>
              <c:f>'3_Výstupy'!$H$92</c:f>
              <c:strCache>
                <c:ptCount val="1"/>
                <c:pt idx="0">
                  <c:v>EU 15 **</c:v>
                </c:pt>
              </c:strCache>
            </c:strRef>
          </c:tx>
          <c:spPr>
            <a:solidFill>
              <a:sysClr val="window" lastClr="FFFFFF">
                <a:lumMod val="85000"/>
              </a:sysClr>
            </a:solidFill>
          </c:spPr>
          <c:invertIfNegative val="0"/>
          <c:cat>
            <c:strRef>
              <c:f>'3_Výstupy'!$J$88:$K$88</c:f>
              <c:strCache>
                <c:ptCount val="2"/>
                <c:pt idx="0">
                  <c:v>Stem cell transplant</c:v>
                </c:pt>
                <c:pt idx="1">
                  <c:v>Kidney transplant</c:v>
                </c:pt>
              </c:strCache>
            </c:strRef>
          </c:cat>
          <c:val>
            <c:numRef>
              <c:f>'3_Výstupy'!$J$92:$K$92</c:f>
              <c:numCache>
                <c:formatCode>_-* #,##0.0\ _€_-;\-* #,##0.0\ _€_-;_-* "-"??\ _€_-;_-@_-</c:formatCode>
                <c:ptCount val="2"/>
                <c:pt idx="0">
                  <c:v>6.3400000000000007</c:v>
                </c:pt>
                <c:pt idx="1">
                  <c:v>3.7818181818181813</c:v>
                </c:pt>
              </c:numCache>
            </c:numRef>
          </c:val>
        </c:ser>
        <c:ser>
          <c:idx val="4"/>
          <c:order val="4"/>
          <c:tx>
            <c:strRef>
              <c:f>'3_Výstupy'!$H$93</c:f>
              <c:strCache>
                <c:ptCount val="1"/>
                <c:pt idx="0">
                  <c:v>OECD***</c:v>
                </c:pt>
              </c:strCache>
            </c:strRef>
          </c:tx>
          <c:spPr>
            <a:solidFill>
              <a:srgbClr val="E7E6E6">
                <a:lumMod val="75000"/>
              </a:srgbClr>
            </a:solidFill>
          </c:spPr>
          <c:invertIfNegative val="0"/>
          <c:cat>
            <c:strRef>
              <c:f>'3_Výstupy'!$J$88:$K$88</c:f>
              <c:strCache>
                <c:ptCount val="2"/>
                <c:pt idx="0">
                  <c:v>Stem cell transplant</c:v>
                </c:pt>
                <c:pt idx="1">
                  <c:v>Kidney transplant</c:v>
                </c:pt>
              </c:strCache>
            </c:strRef>
          </c:cat>
          <c:val>
            <c:numRef>
              <c:f>'3_Výstupy'!$J$93:$K$93</c:f>
              <c:numCache>
                <c:formatCode>_-* #,##0.0\ _€_-;\-* #,##0.0\ _€_-;_-* "-"??\ _€_-;_-@_-</c:formatCode>
                <c:ptCount val="2"/>
                <c:pt idx="0">
                  <c:v>5.5888888888888895</c:v>
                </c:pt>
                <c:pt idx="1">
                  <c:v>3.4124999999999996</c:v>
                </c:pt>
              </c:numCache>
            </c:numRef>
          </c:val>
        </c:ser>
        <c:dLbls>
          <c:showLegendKey val="0"/>
          <c:showVal val="0"/>
          <c:showCatName val="0"/>
          <c:showSerName val="0"/>
          <c:showPercent val="0"/>
          <c:showBubbleSize val="0"/>
        </c:dLbls>
        <c:gapWidth val="150"/>
        <c:axId val="430079184"/>
        <c:axId val="430079576"/>
      </c:barChart>
      <c:catAx>
        <c:axId val="430079184"/>
        <c:scaling>
          <c:orientation val="minMax"/>
        </c:scaling>
        <c:delete val="0"/>
        <c:axPos val="b"/>
        <c:numFmt formatCode="General" sourceLinked="1"/>
        <c:majorTickMark val="out"/>
        <c:minorTickMark val="none"/>
        <c:tickLblPos val="nextTo"/>
        <c:crossAx val="430079576"/>
        <c:crosses val="autoZero"/>
        <c:auto val="1"/>
        <c:lblAlgn val="ctr"/>
        <c:lblOffset val="100"/>
        <c:noMultiLvlLbl val="0"/>
      </c:catAx>
      <c:valAx>
        <c:axId val="430079576"/>
        <c:scaling>
          <c:orientation val="minMax"/>
        </c:scaling>
        <c:delete val="0"/>
        <c:axPos val="l"/>
        <c:majorGridlines>
          <c:spPr>
            <a:ln>
              <a:solidFill>
                <a:schemeClr val="bg1">
                  <a:lumMod val="75000"/>
                </a:schemeClr>
              </a:solidFill>
              <a:prstDash val="sysDash"/>
            </a:ln>
          </c:spPr>
        </c:majorGridlines>
        <c:numFmt formatCode="0" sourceLinked="0"/>
        <c:majorTickMark val="out"/>
        <c:minorTickMark val="none"/>
        <c:tickLblPos val="nextTo"/>
        <c:crossAx val="430079184"/>
        <c:crosses val="autoZero"/>
        <c:crossBetween val="between"/>
      </c:valAx>
    </c:plotArea>
    <c:plotVisOnly val="1"/>
    <c:dispBlanksAs val="gap"/>
    <c:showDLblsOverMax val="0"/>
  </c:chart>
  <c:spPr>
    <a:ln>
      <a:noFill/>
    </a:ln>
  </c:spPr>
  <c:txPr>
    <a:bodyPr/>
    <a:lstStyle/>
    <a:p>
      <a:pPr>
        <a:defRPr sz="1100">
          <a:latin typeface="NeueHaasGroteskDisp W02" panose="020B0504020202020204" pitchFamily="34" charset="-18"/>
        </a:defRPr>
      </a:pPr>
      <a:endParaRPr lang="en-US"/>
    </a:p>
  </c:tx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2.994910205251651E-2"/>
          <c:w val="0.91819511922711794"/>
          <c:h val="0.84222089781405307"/>
        </c:manualLayout>
      </c:layout>
      <c:lineChart>
        <c:grouping val="standard"/>
        <c:varyColors val="0"/>
        <c:ser>
          <c:idx val="3"/>
          <c:order val="0"/>
          <c:tx>
            <c:strRef>
              <c:f>'3_Výstupy'!$A$143</c:f>
              <c:strCache>
                <c:ptCount val="1"/>
                <c:pt idx="0">
                  <c:v>SK</c:v>
                </c:pt>
              </c:strCache>
            </c:strRef>
          </c:tx>
          <c:spPr>
            <a:ln w="19050">
              <a:solidFill>
                <a:srgbClr val="2C9ADC"/>
              </a:solidFill>
              <a:prstDash val="solid"/>
            </a:ln>
          </c:spPr>
          <c:marker>
            <c:symbol val="none"/>
          </c:marker>
          <c:cat>
            <c:numRef>
              <c:f>'3_Výstupy'!$F$142:$O$142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'3_Výstupy'!$F$143:$O$143</c:f>
              <c:numCache>
                <c:formatCode>_-* #,##0.0\ _€_-;\-* #,##0.0\ _€_-;_-* "-"??\ _€_-;_-@_-</c:formatCode>
                <c:ptCount val="10"/>
                <c:pt idx="0">
                  <c:v>14.8</c:v>
                </c:pt>
                <c:pt idx="1">
                  <c:v>17.100000000000001</c:v>
                </c:pt>
                <c:pt idx="2">
                  <c:v>19.5</c:v>
                </c:pt>
                <c:pt idx="3">
                  <c:v>21.3</c:v>
                </c:pt>
                <c:pt idx="4">
                  <c:v>15.7</c:v>
                </c:pt>
                <c:pt idx="5">
                  <c:v>41.7</c:v>
                </c:pt>
                <c:pt idx="6">
                  <c:v>40.1</c:v>
                </c:pt>
                <c:pt idx="7">
                  <c:v>40.4</c:v>
                </c:pt>
                <c:pt idx="8">
                  <c:v>39.6</c:v>
                </c:pt>
                <c:pt idx="9">
                  <c:v>38.9</c:v>
                </c:pt>
              </c:numCache>
            </c:numRef>
          </c:val>
          <c:smooth val="0"/>
        </c:ser>
        <c:ser>
          <c:idx val="5"/>
          <c:order val="1"/>
          <c:tx>
            <c:strRef>
              <c:f>'3_Výstupy'!$A$144</c:f>
              <c:strCache>
                <c:ptCount val="1"/>
                <c:pt idx="0">
                  <c:v>CZ, PL</c:v>
                </c:pt>
              </c:strCache>
            </c:strRef>
          </c:tx>
          <c:spPr>
            <a:ln w="19050">
              <a:solidFill>
                <a:sysClr val="windowText" lastClr="000000"/>
              </a:solidFill>
              <a:prstDash val="solid"/>
            </a:ln>
          </c:spPr>
          <c:marker>
            <c:symbol val="none"/>
          </c:marker>
          <c:cat>
            <c:numRef>
              <c:f>'3_Výstupy'!$F$142:$O$142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'3_Výstupy'!$F$144:$O$144</c:f>
              <c:numCache>
                <c:formatCode>_-* #,##0.0\ _€_-;\-* #,##0.0\ _€_-;_-* "-"??\ _€_-;_-@_-</c:formatCode>
                <c:ptCount val="10"/>
                <c:pt idx="0">
                  <c:v>25.7</c:v>
                </c:pt>
                <c:pt idx="1">
                  <c:v>36.049999999999997</c:v>
                </c:pt>
                <c:pt idx="2">
                  <c:v>41.8</c:v>
                </c:pt>
                <c:pt idx="3">
                  <c:v>45.8</c:v>
                </c:pt>
                <c:pt idx="4">
                  <c:v>47.95</c:v>
                </c:pt>
                <c:pt idx="5">
                  <c:v>47.05</c:v>
                </c:pt>
                <c:pt idx="6">
                  <c:v>48.4</c:v>
                </c:pt>
                <c:pt idx="7">
                  <c:v>50.05</c:v>
                </c:pt>
                <c:pt idx="8">
                  <c:v>50.65</c:v>
                </c:pt>
                <c:pt idx="9">
                  <c:v>50.65</c:v>
                </c:pt>
              </c:numCache>
            </c:numRef>
          </c:val>
          <c:smooth val="0"/>
        </c:ser>
        <c:ser>
          <c:idx val="0"/>
          <c:order val="2"/>
          <c:tx>
            <c:strRef>
              <c:f>'3_Výstupy'!$A$145</c:f>
              <c:strCache>
                <c:ptCount val="1"/>
                <c:pt idx="0">
                  <c:v>EU 20*</c:v>
                </c:pt>
              </c:strCache>
            </c:strRef>
          </c:tx>
          <c:spPr>
            <a:ln w="19050">
              <a:solidFill>
                <a:srgbClr val="0070C0"/>
              </a:solidFill>
              <a:prstDash val="dash"/>
            </a:ln>
          </c:spPr>
          <c:marker>
            <c:symbol val="none"/>
          </c:marker>
          <c:dPt>
            <c:idx val="2"/>
            <c:bubble3D val="0"/>
          </c:dPt>
          <c:cat>
            <c:numRef>
              <c:f>'3_Výstupy'!$F$142:$O$142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'3_Výstupy'!$F$145:$O$145</c:f>
              <c:numCache>
                <c:formatCode>_-* #,##0.0\ _€_-;\-* #,##0.0\ _€_-;_-* "-"??\ _€_-;_-@_-</c:formatCode>
                <c:ptCount val="10"/>
                <c:pt idx="0">
                  <c:v>60.17</c:v>
                </c:pt>
                <c:pt idx="1">
                  <c:v>60.381818181818176</c:v>
                </c:pt>
                <c:pt idx="2">
                  <c:v>57.91538461538461</c:v>
                </c:pt>
                <c:pt idx="3">
                  <c:v>58.775000000000006</c:v>
                </c:pt>
                <c:pt idx="4">
                  <c:v>61.176923076923089</c:v>
                </c:pt>
                <c:pt idx="5">
                  <c:v>56.992307692307691</c:v>
                </c:pt>
                <c:pt idx="6">
                  <c:v>61.021428571428565</c:v>
                </c:pt>
                <c:pt idx="7">
                  <c:v>59.507692307692302</c:v>
                </c:pt>
                <c:pt idx="8">
                  <c:v>62.06428571428571</c:v>
                </c:pt>
                <c:pt idx="9">
                  <c:v>58.866666666666667</c:v>
                </c:pt>
              </c:numCache>
            </c:numRef>
          </c:val>
          <c:smooth val="0"/>
        </c:ser>
        <c:ser>
          <c:idx val="1"/>
          <c:order val="3"/>
          <c:tx>
            <c:strRef>
              <c:f>'3_Výstupy'!$A$146</c:f>
              <c:strCache>
                <c:ptCount val="1"/>
                <c:pt idx="0">
                  <c:v>EU 15 **</c:v>
                </c:pt>
              </c:strCache>
            </c:strRef>
          </c:tx>
          <c:spPr>
            <a:ln w="19050">
              <a:solidFill>
                <a:srgbClr val="D3BEDE"/>
              </a:solidFill>
            </a:ln>
          </c:spPr>
          <c:marker>
            <c:symbol val="none"/>
          </c:marker>
          <c:cat>
            <c:numRef>
              <c:f>'3_Výstupy'!$F$142:$O$142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'3_Výstupy'!$F$146:$O$146</c:f>
              <c:numCache>
                <c:formatCode>_-* #,##0.0\ _€_-;\-* #,##0.0\ _€_-;_-* "-"??\ _€_-;_-@_-</c:formatCode>
                <c:ptCount val="10"/>
                <c:pt idx="0">
                  <c:v>66.875000000000014</c:v>
                </c:pt>
                <c:pt idx="1">
                  <c:v>68.762499999999989</c:v>
                </c:pt>
                <c:pt idx="2">
                  <c:v>68.211111111111109</c:v>
                </c:pt>
                <c:pt idx="3">
                  <c:v>68.4375</c:v>
                </c:pt>
                <c:pt idx="4">
                  <c:v>69.466666666666669</c:v>
                </c:pt>
                <c:pt idx="5">
                  <c:v>68.512499999999989</c:v>
                </c:pt>
                <c:pt idx="6">
                  <c:v>70.3</c:v>
                </c:pt>
                <c:pt idx="7">
                  <c:v>69.042857142857144</c:v>
                </c:pt>
                <c:pt idx="8">
                  <c:v>71.95</c:v>
                </c:pt>
                <c:pt idx="9">
                  <c:v>66.083333333333329</c:v>
                </c:pt>
              </c:numCache>
            </c:numRef>
          </c:val>
          <c:smooth val="0"/>
        </c:ser>
        <c:ser>
          <c:idx val="2"/>
          <c:order val="4"/>
          <c:tx>
            <c:strRef>
              <c:f>'3_Výstupy'!$A$147</c:f>
              <c:strCache>
                <c:ptCount val="1"/>
                <c:pt idx="0">
                  <c:v>OECD***</c:v>
                </c:pt>
              </c:strCache>
            </c:strRef>
          </c:tx>
          <c:spPr>
            <a:ln w="19050">
              <a:solidFill>
                <a:sysClr val="window" lastClr="FFFFFF">
                  <a:lumMod val="75000"/>
                </a:sysClr>
              </a:solidFill>
            </a:ln>
          </c:spPr>
          <c:marker>
            <c:symbol val="none"/>
          </c:marker>
          <c:cat>
            <c:numRef>
              <c:f>'3_Výstupy'!$F$142:$O$142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'3_Výstupy'!$F$147:$O$147</c:f>
              <c:numCache>
                <c:formatCode>_-* #,##0.0\ _€_-;\-* #,##0.0\ _€_-;_-* "-"??\ _€_-;_-@_-</c:formatCode>
                <c:ptCount val="10"/>
                <c:pt idx="0">
                  <c:v>53.483333333333327</c:v>
                </c:pt>
                <c:pt idx="1">
                  <c:v>53.689473684210526</c:v>
                </c:pt>
                <c:pt idx="2">
                  <c:v>53.085714285714282</c:v>
                </c:pt>
                <c:pt idx="3">
                  <c:v>53.879999999999995</c:v>
                </c:pt>
                <c:pt idx="4">
                  <c:v>57.31428571428571</c:v>
                </c:pt>
                <c:pt idx="5">
                  <c:v>56.989999999999995</c:v>
                </c:pt>
                <c:pt idx="6">
                  <c:v>59.952380952380942</c:v>
                </c:pt>
                <c:pt idx="7">
                  <c:v>58.924999999999997</c:v>
                </c:pt>
                <c:pt idx="8">
                  <c:v>60.942857142857129</c:v>
                </c:pt>
                <c:pt idx="9">
                  <c:v>59.444444444444457</c:v>
                </c:pt>
              </c:numCache>
            </c:numRef>
          </c:val>
          <c:smooth val="0"/>
        </c:ser>
        <c:dLbls>
          <c:showLegendKey val="0"/>
          <c:showVal val="0"/>
          <c:showCatName val="0"/>
          <c:showSerName val="0"/>
          <c:showPercent val="0"/>
          <c:showBubbleSize val="0"/>
        </c:dLbls>
        <c:smooth val="0"/>
        <c:axId val="430080752"/>
        <c:axId val="430081144"/>
      </c:lineChart>
      <c:catAx>
        <c:axId val="430080752"/>
        <c:scaling>
          <c:orientation val="minMax"/>
        </c:scaling>
        <c:delete val="0"/>
        <c:axPos val="b"/>
        <c:numFmt formatCode="General" sourceLinked="0"/>
        <c:majorTickMark val="out"/>
        <c:minorTickMark val="none"/>
        <c:tickLblPos val="low"/>
        <c:txPr>
          <a:bodyPr rot="-5400000" vert="horz"/>
          <a:lstStyle/>
          <a:p>
            <a:pPr>
              <a:defRPr/>
            </a:pPr>
            <a:endParaRPr lang="en-US"/>
          </a:p>
        </c:txPr>
        <c:crossAx val="430081144"/>
        <c:crosses val="autoZero"/>
        <c:auto val="1"/>
        <c:lblAlgn val="ctr"/>
        <c:lblOffset val="100"/>
        <c:noMultiLvlLbl val="0"/>
      </c:catAx>
      <c:valAx>
        <c:axId val="430081144"/>
        <c:scaling>
          <c:orientation val="minMax"/>
          <c:min val="10"/>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430080752"/>
        <c:crosses val="autoZero"/>
        <c:crossBetween val="between"/>
      </c:valAx>
    </c:plotArea>
    <c:legend>
      <c:legendPos val="l"/>
      <c:layout>
        <c:manualLayout>
          <c:xMode val="edge"/>
          <c:yMode val="edge"/>
          <c:x val="6.5335828103037411E-2"/>
          <c:y val="1.7203276451124867E-2"/>
          <c:w val="0.52630916666666672"/>
          <c:h val="0.13036659496440006"/>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8.4437714516454654E-2"/>
          <c:w val="0.91819511922711794"/>
          <c:h val="0.79375744353168898"/>
        </c:manualLayout>
      </c:layout>
      <c:lineChart>
        <c:grouping val="standard"/>
        <c:varyColors val="0"/>
        <c:ser>
          <c:idx val="3"/>
          <c:order val="0"/>
          <c:tx>
            <c:strRef>
              <c:f>'3_Výstupy'!$A$153</c:f>
              <c:strCache>
                <c:ptCount val="1"/>
                <c:pt idx="0">
                  <c:v>SK</c:v>
                </c:pt>
              </c:strCache>
            </c:strRef>
          </c:tx>
          <c:spPr>
            <a:ln w="19050">
              <a:solidFill>
                <a:srgbClr val="2C9ADC"/>
              </a:solidFill>
              <a:prstDash val="solid"/>
            </a:ln>
          </c:spPr>
          <c:marker>
            <c:symbol val="none"/>
          </c:marker>
          <c:cat>
            <c:numRef>
              <c:f>'3_Výstupy'!$F$152:$O$152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'3_Výstupy'!$F$153:$O$153</c:f>
              <c:numCache>
                <c:formatCode>_-* #,##0.0\ _€_-;\-* #,##0.0\ _€_-;_-* "-"??\ _€_-;_-@_-</c:formatCode>
                <c:ptCount val="10"/>
                <c:pt idx="0">
                  <c:v>24.9</c:v>
                </c:pt>
                <c:pt idx="1">
                  <c:v>25.8</c:v>
                </c:pt>
                <c:pt idx="2">
                  <c:v>22.6</c:v>
                </c:pt>
                <c:pt idx="3">
                  <c:v>22.4</c:v>
                </c:pt>
                <c:pt idx="4">
                  <c:v>22.6</c:v>
                </c:pt>
                <c:pt idx="5">
                  <c:v>50.9</c:v>
                </c:pt>
                <c:pt idx="6">
                  <c:v>49.5</c:v>
                </c:pt>
                <c:pt idx="7">
                  <c:v>48.4</c:v>
                </c:pt>
                <c:pt idx="8">
                  <c:v>48.3</c:v>
                </c:pt>
                <c:pt idx="9">
                  <c:v>48</c:v>
                </c:pt>
              </c:numCache>
            </c:numRef>
          </c:val>
          <c:smooth val="0"/>
        </c:ser>
        <c:ser>
          <c:idx val="5"/>
          <c:order val="1"/>
          <c:tx>
            <c:strRef>
              <c:f>'3_Výstupy'!$A$154</c:f>
              <c:strCache>
                <c:ptCount val="1"/>
                <c:pt idx="0">
                  <c:v>CZ, PL</c:v>
                </c:pt>
              </c:strCache>
            </c:strRef>
          </c:tx>
          <c:spPr>
            <a:ln w="19050">
              <a:solidFill>
                <a:sysClr val="windowText" lastClr="000000"/>
              </a:solidFill>
              <a:prstDash val="solid"/>
            </a:ln>
          </c:spPr>
          <c:marker>
            <c:symbol val="none"/>
          </c:marker>
          <c:cat>
            <c:numRef>
              <c:f>'3_Výstupy'!$F$152:$O$152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'3_Výstupy'!$F$154:$O$154</c:f>
              <c:numCache>
                <c:formatCode>_-* #,##0.0\ _€_-;\-* #,##0.0\ _€_-;_-* "-"??\ _€_-;_-@_-</c:formatCode>
                <c:ptCount val="10"/>
                <c:pt idx="0">
                  <c:v>36.5</c:v>
                </c:pt>
                <c:pt idx="1">
                  <c:v>38.799999999999997</c:v>
                </c:pt>
                <c:pt idx="2">
                  <c:v>41.1</c:v>
                </c:pt>
                <c:pt idx="3">
                  <c:v>42.35</c:v>
                </c:pt>
                <c:pt idx="4">
                  <c:v>44.8</c:v>
                </c:pt>
                <c:pt idx="5">
                  <c:v>44.1</c:v>
                </c:pt>
                <c:pt idx="6">
                  <c:v>44.599999999999994</c:v>
                </c:pt>
                <c:pt idx="7">
                  <c:v>44.2</c:v>
                </c:pt>
                <c:pt idx="8">
                  <c:v>44.35</c:v>
                </c:pt>
                <c:pt idx="9">
                  <c:v>44.1</c:v>
                </c:pt>
              </c:numCache>
            </c:numRef>
          </c:val>
          <c:smooth val="0"/>
        </c:ser>
        <c:ser>
          <c:idx val="0"/>
          <c:order val="2"/>
          <c:tx>
            <c:strRef>
              <c:f>'3_Výstupy'!$A$155</c:f>
              <c:strCache>
                <c:ptCount val="1"/>
                <c:pt idx="0">
                  <c:v>EU 20*</c:v>
                </c:pt>
              </c:strCache>
            </c:strRef>
          </c:tx>
          <c:spPr>
            <a:ln w="19050">
              <a:solidFill>
                <a:srgbClr val="0070C0"/>
              </a:solidFill>
              <a:prstDash val="dash"/>
            </a:ln>
          </c:spPr>
          <c:marker>
            <c:symbol val="none"/>
          </c:marker>
          <c:dPt>
            <c:idx val="2"/>
            <c:bubble3D val="0"/>
          </c:dPt>
          <c:cat>
            <c:numRef>
              <c:f>'3_Výstupy'!$F$152:$O$152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'3_Výstupy'!$F$155:$O$155</c:f>
              <c:numCache>
                <c:formatCode>_-* #,##0.0\ _€_-;\-* #,##0.0\ _€_-;_-* "-"??\ _€_-;_-@_-</c:formatCode>
                <c:ptCount val="10"/>
                <c:pt idx="0">
                  <c:v>61.714285714285715</c:v>
                </c:pt>
                <c:pt idx="1">
                  <c:v>59.844444444444449</c:v>
                </c:pt>
                <c:pt idx="2">
                  <c:v>60.888888888888886</c:v>
                </c:pt>
                <c:pt idx="3">
                  <c:v>58.3</c:v>
                </c:pt>
                <c:pt idx="4">
                  <c:v>60.230000000000004</c:v>
                </c:pt>
                <c:pt idx="5">
                  <c:v>56.809090909090905</c:v>
                </c:pt>
                <c:pt idx="6">
                  <c:v>54.766666666666659</c:v>
                </c:pt>
                <c:pt idx="7">
                  <c:v>57.484615384615381</c:v>
                </c:pt>
                <c:pt idx="8">
                  <c:v>57.107692307692304</c:v>
                </c:pt>
                <c:pt idx="9">
                  <c:v>54.172727272727272</c:v>
                </c:pt>
              </c:numCache>
            </c:numRef>
          </c:val>
          <c:smooth val="0"/>
        </c:ser>
        <c:ser>
          <c:idx val="1"/>
          <c:order val="3"/>
          <c:tx>
            <c:strRef>
              <c:f>'3_Výstupy'!$A$156</c:f>
              <c:strCache>
                <c:ptCount val="1"/>
                <c:pt idx="0">
                  <c:v>EU 15 **</c:v>
                </c:pt>
              </c:strCache>
            </c:strRef>
          </c:tx>
          <c:spPr>
            <a:ln w="19050">
              <a:solidFill>
                <a:srgbClr val="D3BEDE"/>
              </a:solidFill>
            </a:ln>
          </c:spPr>
          <c:marker>
            <c:symbol val="none"/>
          </c:marker>
          <c:cat>
            <c:numRef>
              <c:f>'3_Výstupy'!$F$152:$O$152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'3_Výstupy'!$F$156:$O$156</c:f>
              <c:numCache>
                <c:formatCode>_-* #,##0.0\ _€_-;\-* #,##0.0\ _€_-;_-* "-"??\ _€_-;_-@_-</c:formatCode>
                <c:ptCount val="10"/>
                <c:pt idx="0">
                  <c:v>65.916666666666671</c:v>
                </c:pt>
                <c:pt idx="1">
                  <c:v>65.649999999999991</c:v>
                </c:pt>
                <c:pt idx="2">
                  <c:v>65.8</c:v>
                </c:pt>
                <c:pt idx="3">
                  <c:v>66</c:v>
                </c:pt>
                <c:pt idx="4">
                  <c:v>65.716666666666654</c:v>
                </c:pt>
                <c:pt idx="5">
                  <c:v>66.433333333333337</c:v>
                </c:pt>
                <c:pt idx="6">
                  <c:v>65.683333333333337</c:v>
                </c:pt>
                <c:pt idx="7">
                  <c:v>65.314285714285717</c:v>
                </c:pt>
                <c:pt idx="8">
                  <c:v>65.98571428571428</c:v>
                </c:pt>
                <c:pt idx="9">
                  <c:v>62.8</c:v>
                </c:pt>
              </c:numCache>
            </c:numRef>
          </c:val>
          <c:smooth val="0"/>
        </c:ser>
        <c:ser>
          <c:idx val="2"/>
          <c:order val="4"/>
          <c:tx>
            <c:strRef>
              <c:f>'3_Výstupy'!$A$157</c:f>
              <c:strCache>
                <c:ptCount val="1"/>
                <c:pt idx="0">
                  <c:v>OECD***</c:v>
                </c:pt>
              </c:strCache>
            </c:strRef>
          </c:tx>
          <c:spPr>
            <a:ln w="19050">
              <a:solidFill>
                <a:sysClr val="window" lastClr="FFFFFF">
                  <a:lumMod val="75000"/>
                </a:sysClr>
              </a:solidFill>
            </a:ln>
          </c:spPr>
          <c:marker>
            <c:symbol val="none"/>
          </c:marker>
          <c:cat>
            <c:numRef>
              <c:f>'3_Výstupy'!$F$152:$O$152</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'3_Výstupy'!$F$157:$O$157</c:f>
              <c:numCache>
                <c:formatCode>_-* #,##0.0\ _€_-;\-* #,##0.0\ _€_-;_-* "-"??\ _€_-;_-@_-</c:formatCode>
                <c:ptCount val="10"/>
                <c:pt idx="0">
                  <c:v>56.226666666666667</c:v>
                </c:pt>
                <c:pt idx="1">
                  <c:v>55.823529411764703</c:v>
                </c:pt>
                <c:pt idx="2">
                  <c:v>56.441176470588232</c:v>
                </c:pt>
                <c:pt idx="3">
                  <c:v>55.694444444444443</c:v>
                </c:pt>
                <c:pt idx="4">
                  <c:v>57.233333333333334</c:v>
                </c:pt>
                <c:pt idx="5">
                  <c:v>59.283333333333331</c:v>
                </c:pt>
                <c:pt idx="6">
                  <c:v>58.150000000000006</c:v>
                </c:pt>
                <c:pt idx="7">
                  <c:v>58.94</c:v>
                </c:pt>
                <c:pt idx="8">
                  <c:v>59.152631578947371</c:v>
                </c:pt>
                <c:pt idx="9">
                  <c:v>57.825000000000003</c:v>
                </c:pt>
              </c:numCache>
            </c:numRef>
          </c:val>
          <c:smooth val="0"/>
        </c:ser>
        <c:dLbls>
          <c:showLegendKey val="0"/>
          <c:showVal val="0"/>
          <c:showCatName val="0"/>
          <c:showSerName val="0"/>
          <c:showPercent val="0"/>
          <c:showBubbleSize val="0"/>
        </c:dLbls>
        <c:smooth val="0"/>
        <c:axId val="431672024"/>
        <c:axId val="430183512"/>
      </c:lineChart>
      <c:catAx>
        <c:axId val="431672024"/>
        <c:scaling>
          <c:orientation val="minMax"/>
        </c:scaling>
        <c:delete val="0"/>
        <c:axPos val="b"/>
        <c:numFmt formatCode="General" sourceLinked="0"/>
        <c:majorTickMark val="out"/>
        <c:minorTickMark val="none"/>
        <c:tickLblPos val="low"/>
        <c:txPr>
          <a:bodyPr rot="-5400000" vert="horz"/>
          <a:lstStyle/>
          <a:p>
            <a:pPr>
              <a:defRPr/>
            </a:pPr>
            <a:endParaRPr lang="en-US"/>
          </a:p>
        </c:txPr>
        <c:crossAx val="430183512"/>
        <c:crosses val="autoZero"/>
        <c:auto val="1"/>
        <c:lblAlgn val="ctr"/>
        <c:lblOffset val="100"/>
        <c:noMultiLvlLbl val="0"/>
      </c:catAx>
      <c:valAx>
        <c:axId val="430183512"/>
        <c:scaling>
          <c:orientation val="minMax"/>
          <c:min val="20"/>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431672024"/>
        <c:crosses val="autoZero"/>
        <c:crossBetween val="between"/>
        <c:majorUnit val="10"/>
      </c:valAx>
    </c:plotArea>
    <c:legend>
      <c:legendPos val="l"/>
      <c:layout>
        <c:manualLayout>
          <c:xMode val="edge"/>
          <c:yMode val="edge"/>
          <c:x val="0.50264493596559556"/>
          <c:y val="0.69245770752552438"/>
          <c:w val="0.49356363544767556"/>
          <c:h val="0.17311403632106764"/>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2.1910722476702636E-2"/>
          <c:w val="0.91819511922711794"/>
          <c:h val="0.81836049755148932"/>
        </c:manualLayout>
      </c:layout>
      <c:lineChart>
        <c:grouping val="standard"/>
        <c:varyColors val="0"/>
        <c:ser>
          <c:idx val="3"/>
          <c:order val="0"/>
          <c:tx>
            <c:strRef>
              <c:f>'4_Výsledky'!$A$11</c:f>
              <c:strCache>
                <c:ptCount val="1"/>
                <c:pt idx="0">
                  <c:v>SK</c:v>
                </c:pt>
              </c:strCache>
            </c:strRef>
          </c:tx>
          <c:spPr>
            <a:ln w="19050">
              <a:solidFill>
                <a:srgbClr val="2C9ADC"/>
              </a:solidFill>
              <a:prstDash val="solid"/>
            </a:ln>
          </c:spPr>
          <c:marker>
            <c:symbol val="none"/>
          </c:marker>
          <c:cat>
            <c:numRef>
              <c:f>'4_Výsledky'!$B$10:$U$10</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'4_Výsledky'!$B$11:$U$11</c:f>
              <c:numCache>
                <c:formatCode>_-* #,##0.0\ _€_-;\-* #,##0.0\ _€_-;_-* "-"??\ _€_-;_-@_-</c:formatCode>
                <c:ptCount val="20"/>
                <c:pt idx="0">
                  <c:v>76.7</c:v>
                </c:pt>
                <c:pt idx="1">
                  <c:v>76.5</c:v>
                </c:pt>
                <c:pt idx="2">
                  <c:v>77</c:v>
                </c:pt>
                <c:pt idx="3">
                  <c:v>76.900000000000006</c:v>
                </c:pt>
                <c:pt idx="4">
                  <c:v>77</c:v>
                </c:pt>
                <c:pt idx="5">
                  <c:v>77.400000000000006</c:v>
                </c:pt>
                <c:pt idx="6">
                  <c:v>77.5</c:v>
                </c:pt>
                <c:pt idx="7">
                  <c:v>77.7</c:v>
                </c:pt>
                <c:pt idx="8">
                  <c:v>77.7</c:v>
                </c:pt>
                <c:pt idx="9">
                  <c:v>77.7</c:v>
                </c:pt>
                <c:pt idx="10">
                  <c:v>78</c:v>
                </c:pt>
                <c:pt idx="11">
                  <c:v>78.099999999999994</c:v>
                </c:pt>
                <c:pt idx="12">
                  <c:v>78.400000000000006</c:v>
                </c:pt>
                <c:pt idx="13">
                  <c:v>78.400000000000006</c:v>
                </c:pt>
                <c:pt idx="14">
                  <c:v>79</c:v>
                </c:pt>
                <c:pt idx="15">
                  <c:v>79.099999999999994</c:v>
                </c:pt>
                <c:pt idx="16">
                  <c:v>79.3</c:v>
                </c:pt>
                <c:pt idx="17">
                  <c:v>79.8</c:v>
                </c:pt>
                <c:pt idx="18">
                  <c:v>79.900000000000006</c:v>
                </c:pt>
                <c:pt idx="19">
                  <c:v>80.099999999999994</c:v>
                </c:pt>
              </c:numCache>
            </c:numRef>
          </c:val>
          <c:smooth val="0"/>
        </c:ser>
        <c:ser>
          <c:idx val="5"/>
          <c:order val="1"/>
          <c:tx>
            <c:strRef>
              <c:f>'4_Výsledky'!$A$12</c:f>
              <c:strCache>
                <c:ptCount val="1"/>
                <c:pt idx="0">
                  <c:v>V3</c:v>
                </c:pt>
              </c:strCache>
            </c:strRef>
          </c:tx>
          <c:spPr>
            <a:ln w="19050">
              <a:solidFill>
                <a:sysClr val="windowText" lastClr="000000"/>
              </a:solidFill>
              <a:prstDash val="solid"/>
            </a:ln>
          </c:spPr>
          <c:marker>
            <c:symbol val="none"/>
          </c:marker>
          <c:cat>
            <c:numRef>
              <c:f>'4_Výsledky'!$B$10:$U$10</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'4_Výsledky'!$B$12:$U$12</c:f>
              <c:numCache>
                <c:formatCode>_-* #,##0.0\ _€_-;\-* #,##0.0\ _€_-;_-* "-"??\ _€_-;_-@_-</c:formatCode>
                <c:ptCount val="20"/>
                <c:pt idx="0">
                  <c:v>75.8</c:v>
                </c:pt>
                <c:pt idx="1">
                  <c:v>76</c:v>
                </c:pt>
                <c:pt idx="2">
                  <c:v>76.36666666666666</c:v>
                </c:pt>
                <c:pt idx="3">
                  <c:v>76.7</c:v>
                </c:pt>
                <c:pt idx="4">
                  <c:v>77.066666666666677</c:v>
                </c:pt>
                <c:pt idx="5">
                  <c:v>77.133333333333326</c:v>
                </c:pt>
                <c:pt idx="6">
                  <c:v>77.566666666666663</c:v>
                </c:pt>
                <c:pt idx="7">
                  <c:v>77.86666666666666</c:v>
                </c:pt>
                <c:pt idx="8">
                  <c:v>78.066666666666663</c:v>
                </c:pt>
                <c:pt idx="9">
                  <c:v>78.033333333333346</c:v>
                </c:pt>
                <c:pt idx="10">
                  <c:v>78.5</c:v>
                </c:pt>
                <c:pt idx="11">
                  <c:v>78.566666666666663</c:v>
                </c:pt>
                <c:pt idx="12">
                  <c:v>79.133333333333326</c:v>
                </c:pt>
                <c:pt idx="13">
                  <c:v>79.266666666666666</c:v>
                </c:pt>
                <c:pt idx="14">
                  <c:v>79.600000000000009</c:v>
                </c:pt>
                <c:pt idx="15">
                  <c:v>79.666666666666671</c:v>
                </c:pt>
                <c:pt idx="16">
                  <c:v>80.066666666666663</c:v>
                </c:pt>
                <c:pt idx="17">
                  <c:v>80.3</c:v>
                </c:pt>
                <c:pt idx="18">
                  <c:v>80.333333333333329</c:v>
                </c:pt>
                <c:pt idx="19">
                  <c:v>80.533333333333317</c:v>
                </c:pt>
              </c:numCache>
            </c:numRef>
          </c:val>
          <c:smooth val="0"/>
        </c:ser>
        <c:ser>
          <c:idx val="0"/>
          <c:order val="2"/>
          <c:tx>
            <c:strRef>
              <c:f>'4_Výsledky'!$A$13</c:f>
              <c:strCache>
                <c:ptCount val="1"/>
                <c:pt idx="0">
                  <c:v>EU 15*</c:v>
                </c:pt>
              </c:strCache>
            </c:strRef>
          </c:tx>
          <c:spPr>
            <a:ln w="19050">
              <a:solidFill>
                <a:srgbClr val="0070C0"/>
              </a:solidFill>
              <a:prstDash val="dash"/>
            </a:ln>
          </c:spPr>
          <c:marker>
            <c:symbol val="none"/>
          </c:marker>
          <c:dPt>
            <c:idx val="2"/>
            <c:bubble3D val="0"/>
          </c:dPt>
          <c:cat>
            <c:numRef>
              <c:f>'4_Výsledky'!$B$10:$U$10</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'4_Výsledky'!$B$13:$U$13</c:f>
              <c:numCache>
                <c:formatCode>_-* #,##0.0\ _€_-;\-* #,##0.0\ _€_-;_-* "-"??\ _€_-;_-@_-</c:formatCode>
                <c:ptCount val="20"/>
                <c:pt idx="0">
                  <c:v>78.809523809523824</c:v>
                </c:pt>
                <c:pt idx="1">
                  <c:v>79.014285714285705</c:v>
                </c:pt>
                <c:pt idx="2">
                  <c:v>79.295238095238091</c:v>
                </c:pt>
                <c:pt idx="3">
                  <c:v>79.54285714285713</c:v>
                </c:pt>
                <c:pt idx="4">
                  <c:v>79.742857142857133</c:v>
                </c:pt>
                <c:pt idx="5">
                  <c:v>79.900000000000006</c:v>
                </c:pt>
                <c:pt idx="6">
                  <c:v>80.176190476190499</c:v>
                </c:pt>
                <c:pt idx="7">
                  <c:v>80.428571428571445</c:v>
                </c:pt>
                <c:pt idx="8">
                  <c:v>80.34545454545453</c:v>
                </c:pt>
                <c:pt idx="9">
                  <c:v>80.327272727272728</c:v>
                </c:pt>
                <c:pt idx="10">
                  <c:v>80.931818181818187</c:v>
                </c:pt>
                <c:pt idx="11">
                  <c:v>80.99545454545455</c:v>
                </c:pt>
                <c:pt idx="12">
                  <c:v>81.404545454545442</c:v>
                </c:pt>
                <c:pt idx="13">
                  <c:v>81.559090909090912</c:v>
                </c:pt>
                <c:pt idx="14">
                  <c:v>81.877272727272711</c:v>
                </c:pt>
                <c:pt idx="15">
                  <c:v>82.13636363636364</c:v>
                </c:pt>
                <c:pt idx="16">
                  <c:v>82.418181818181807</c:v>
                </c:pt>
                <c:pt idx="17">
                  <c:v>82.709090909090889</c:v>
                </c:pt>
                <c:pt idx="18">
                  <c:v>82.690909090909074</c:v>
                </c:pt>
                <c:pt idx="19">
                  <c:v>82.904545454545456</c:v>
                </c:pt>
              </c:numCache>
            </c:numRef>
          </c:val>
          <c:smooth val="0"/>
        </c:ser>
        <c:ser>
          <c:idx val="1"/>
          <c:order val="3"/>
          <c:tx>
            <c:strRef>
              <c:f>'4_Výsledky'!$A$14</c:f>
              <c:strCache>
                <c:ptCount val="1"/>
                <c:pt idx="0">
                  <c:v>EU 11 **</c:v>
                </c:pt>
              </c:strCache>
            </c:strRef>
          </c:tx>
          <c:spPr>
            <a:ln w="19050">
              <a:solidFill>
                <a:srgbClr val="D3BEDE"/>
              </a:solidFill>
            </a:ln>
          </c:spPr>
          <c:marker>
            <c:symbol val="none"/>
          </c:marker>
          <c:cat>
            <c:numRef>
              <c:f>'4_Výsledky'!$B$10:$U$10</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'4_Výsledky'!$B$14:$U$14</c:f>
              <c:numCache>
                <c:formatCode>_-* #,##0.0\ _€_-;\-* #,##0.0\ _€_-;_-* "-"??\ _€_-;_-@_-</c:formatCode>
                <c:ptCount val="20"/>
                <c:pt idx="0">
                  <c:v>80.133333333333312</c:v>
                </c:pt>
                <c:pt idx="1">
                  <c:v>80.226666666666674</c:v>
                </c:pt>
                <c:pt idx="2">
                  <c:v>80.373333333333349</c:v>
                </c:pt>
                <c:pt idx="3">
                  <c:v>80.58</c:v>
                </c:pt>
                <c:pt idx="4">
                  <c:v>80.806666666666658</c:v>
                </c:pt>
                <c:pt idx="5">
                  <c:v>80.926666666666677</c:v>
                </c:pt>
                <c:pt idx="6">
                  <c:v>81.153333333333336</c:v>
                </c:pt>
                <c:pt idx="7">
                  <c:v>81.40666666666668</c:v>
                </c:pt>
                <c:pt idx="8">
                  <c:v>81.499999999999986</c:v>
                </c:pt>
                <c:pt idx="9">
                  <c:v>81.47999999999999</c:v>
                </c:pt>
                <c:pt idx="10">
                  <c:v>82.166666666666657</c:v>
                </c:pt>
                <c:pt idx="11">
                  <c:v>82.226666666666674</c:v>
                </c:pt>
                <c:pt idx="12">
                  <c:v>82.646666666666661</c:v>
                </c:pt>
                <c:pt idx="13">
                  <c:v>82.813333333333333</c:v>
                </c:pt>
                <c:pt idx="14">
                  <c:v>83.02</c:v>
                </c:pt>
                <c:pt idx="15">
                  <c:v>83.24</c:v>
                </c:pt>
                <c:pt idx="16">
                  <c:v>83.47999999999999</c:v>
                </c:pt>
                <c:pt idx="17">
                  <c:v>83.73333333333332</c:v>
                </c:pt>
                <c:pt idx="18">
                  <c:v>83.66</c:v>
                </c:pt>
                <c:pt idx="19">
                  <c:v>83.9</c:v>
                </c:pt>
              </c:numCache>
            </c:numRef>
          </c:val>
          <c:smooth val="0"/>
        </c:ser>
        <c:ser>
          <c:idx val="2"/>
          <c:order val="4"/>
          <c:tx>
            <c:strRef>
              <c:f>'4_Výsledky'!$A$15</c:f>
              <c:strCache>
                <c:ptCount val="1"/>
                <c:pt idx="0">
                  <c:v>OECD***</c:v>
                </c:pt>
              </c:strCache>
            </c:strRef>
          </c:tx>
          <c:spPr>
            <a:ln w="19050">
              <a:solidFill>
                <a:sysClr val="window" lastClr="FFFFFF">
                  <a:lumMod val="75000"/>
                </a:sysClr>
              </a:solidFill>
            </a:ln>
          </c:spPr>
          <c:marker>
            <c:symbol val="none"/>
          </c:marker>
          <c:cat>
            <c:numRef>
              <c:f>'4_Výsledky'!$B$10:$U$10</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'4_Výsledky'!$B$15:$U$15</c:f>
              <c:numCache>
                <c:formatCode>_-* #,##0.0\ _€_-;\-* #,##0.0\ _€_-;_-* "-"??\ _€_-;_-@_-</c:formatCode>
                <c:ptCount val="20"/>
                <c:pt idx="0">
                  <c:v>78.976470588235273</c:v>
                </c:pt>
                <c:pt idx="1">
                  <c:v>79.070588235294139</c:v>
                </c:pt>
                <c:pt idx="2">
                  <c:v>79.388235294117635</c:v>
                </c:pt>
                <c:pt idx="3">
                  <c:v>79.60294117647058</c:v>
                </c:pt>
                <c:pt idx="4">
                  <c:v>79.797058823529412</c:v>
                </c:pt>
                <c:pt idx="5">
                  <c:v>79.947058823529431</c:v>
                </c:pt>
                <c:pt idx="6">
                  <c:v>80.229411764705887</c:v>
                </c:pt>
                <c:pt idx="7">
                  <c:v>80.52941176470587</c:v>
                </c:pt>
                <c:pt idx="8">
                  <c:v>80.664705882352933</c:v>
                </c:pt>
                <c:pt idx="9">
                  <c:v>80.717647058823516</c:v>
                </c:pt>
                <c:pt idx="10">
                  <c:v>81.241176470588258</c:v>
                </c:pt>
                <c:pt idx="11">
                  <c:v>81.35588235294118</c:v>
                </c:pt>
                <c:pt idx="12">
                  <c:v>81.726470588235301</c:v>
                </c:pt>
                <c:pt idx="13">
                  <c:v>81.86764705882355</c:v>
                </c:pt>
                <c:pt idx="14">
                  <c:v>82.135294117647049</c:v>
                </c:pt>
                <c:pt idx="15">
                  <c:v>82.347058823529423</c:v>
                </c:pt>
                <c:pt idx="16">
                  <c:v>82.579411764705867</c:v>
                </c:pt>
                <c:pt idx="17">
                  <c:v>82.805882352941182</c:v>
                </c:pt>
                <c:pt idx="18">
                  <c:v>82.793939393939382</c:v>
                </c:pt>
                <c:pt idx="19">
                  <c:v>83.045454545454561</c:v>
                </c:pt>
              </c:numCache>
            </c:numRef>
          </c:val>
          <c:smooth val="0"/>
        </c:ser>
        <c:dLbls>
          <c:showLegendKey val="0"/>
          <c:showVal val="0"/>
          <c:showCatName val="0"/>
          <c:showSerName val="0"/>
          <c:showPercent val="0"/>
          <c:showBubbleSize val="0"/>
        </c:dLbls>
        <c:smooth val="0"/>
        <c:axId val="387252696"/>
        <c:axId val="387253088"/>
      </c:lineChart>
      <c:catAx>
        <c:axId val="387252696"/>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7253088"/>
        <c:crosses val="autoZero"/>
        <c:auto val="1"/>
        <c:lblAlgn val="ctr"/>
        <c:lblOffset val="100"/>
        <c:noMultiLvlLbl val="0"/>
      </c:catAx>
      <c:valAx>
        <c:axId val="387253088"/>
        <c:scaling>
          <c:orientation val="minMax"/>
          <c:min val="75"/>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387252696"/>
        <c:crosses val="autoZero"/>
        <c:crossBetween val="between"/>
      </c:valAx>
    </c:plotArea>
    <c:legend>
      <c:legendPos val="l"/>
      <c:layout>
        <c:manualLayout>
          <c:xMode val="edge"/>
          <c:yMode val="edge"/>
          <c:x val="7.443324937027708E-2"/>
          <c:y val="1.9961609968576766E-2"/>
          <c:w val="0.52630916666666672"/>
          <c:h val="0.23436453421310713"/>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6213802984258815E-2"/>
          <c:y val="2.2407479945705005E-2"/>
          <c:w val="0.91819511922711794"/>
          <c:h val="0.83857277404966246"/>
        </c:manualLayout>
      </c:layout>
      <c:lineChart>
        <c:grouping val="standard"/>
        <c:varyColors val="0"/>
        <c:ser>
          <c:idx val="3"/>
          <c:order val="0"/>
          <c:tx>
            <c:strRef>
              <c:f>'4_Výsledky'!$A$24</c:f>
              <c:strCache>
                <c:ptCount val="1"/>
                <c:pt idx="0">
                  <c:v>SK</c:v>
                </c:pt>
              </c:strCache>
            </c:strRef>
          </c:tx>
          <c:spPr>
            <a:ln w="19050">
              <a:solidFill>
                <a:srgbClr val="2C9ADC"/>
              </a:solidFill>
              <a:prstDash val="solid"/>
            </a:ln>
          </c:spPr>
          <c:marker>
            <c:symbol val="none"/>
          </c:marker>
          <c:cat>
            <c:numRef>
              <c:f>'4_Výsledky'!$B$23:$U$23</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'4_Výsledky'!$B$24:$U$24</c:f>
              <c:numCache>
                <c:formatCode>_-* #,##0.0\ _€_-;\-* #,##0.0\ _€_-;_-* "-"??\ _€_-;_-@_-</c:formatCode>
                <c:ptCount val="20"/>
                <c:pt idx="0">
                  <c:v>8.4</c:v>
                </c:pt>
                <c:pt idx="1">
                  <c:v>8.1</c:v>
                </c:pt>
                <c:pt idx="2">
                  <c:v>8.1999999999999993</c:v>
                </c:pt>
                <c:pt idx="3">
                  <c:v>8</c:v>
                </c:pt>
                <c:pt idx="4">
                  <c:v>8.4</c:v>
                </c:pt>
                <c:pt idx="5">
                  <c:v>8.4</c:v>
                </c:pt>
                <c:pt idx="6">
                  <c:v>8.3000000000000007</c:v>
                </c:pt>
                <c:pt idx="7">
                  <c:v>8.1999999999999993</c:v>
                </c:pt>
                <c:pt idx="8">
                  <c:v>7.9</c:v>
                </c:pt>
                <c:pt idx="9">
                  <c:v>7.9</c:v>
                </c:pt>
                <c:pt idx="10">
                  <c:v>7.7</c:v>
                </c:pt>
                <c:pt idx="11">
                  <c:v>7.9</c:v>
                </c:pt>
                <c:pt idx="12">
                  <c:v>8</c:v>
                </c:pt>
                <c:pt idx="13">
                  <c:v>7.8</c:v>
                </c:pt>
                <c:pt idx="14">
                  <c:v>8.1</c:v>
                </c:pt>
                <c:pt idx="15">
                  <c:v>7.7</c:v>
                </c:pt>
                <c:pt idx="16">
                  <c:v>7.5</c:v>
                </c:pt>
                <c:pt idx="17">
                  <c:v>7.5</c:v>
                </c:pt>
                <c:pt idx="18">
                  <c:v>7.4</c:v>
                </c:pt>
                <c:pt idx="19">
                  <c:v>7.2</c:v>
                </c:pt>
              </c:numCache>
            </c:numRef>
          </c:val>
          <c:smooth val="0"/>
        </c:ser>
        <c:ser>
          <c:idx val="5"/>
          <c:order val="1"/>
          <c:tx>
            <c:strRef>
              <c:f>'4_Výsledky'!$A$25</c:f>
              <c:strCache>
                <c:ptCount val="1"/>
                <c:pt idx="0">
                  <c:v>V3</c:v>
                </c:pt>
              </c:strCache>
            </c:strRef>
          </c:tx>
          <c:spPr>
            <a:ln w="19050">
              <a:solidFill>
                <a:sysClr val="windowText" lastClr="000000"/>
              </a:solidFill>
              <a:prstDash val="solid"/>
            </a:ln>
          </c:spPr>
          <c:marker>
            <c:symbol val="none"/>
          </c:marker>
          <c:cat>
            <c:numRef>
              <c:f>'4_Výsledky'!$B$23:$U$23</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'4_Výsledky'!$B$25:$U$25</c:f>
              <c:numCache>
                <c:formatCode>_-* #,##0.0\ _€_-;\-* #,##0.0\ _€_-;_-* "-"??\ _€_-;_-@_-</c:formatCode>
                <c:ptCount val="20"/>
                <c:pt idx="0">
                  <c:v>8.4666666666666668</c:v>
                </c:pt>
                <c:pt idx="1">
                  <c:v>8.4</c:v>
                </c:pt>
                <c:pt idx="2">
                  <c:v>8.1</c:v>
                </c:pt>
                <c:pt idx="3">
                  <c:v>8.1333333333333329</c:v>
                </c:pt>
                <c:pt idx="4">
                  <c:v>8.2000000000000011</c:v>
                </c:pt>
                <c:pt idx="5">
                  <c:v>8.1666666666666661</c:v>
                </c:pt>
                <c:pt idx="6">
                  <c:v>8</c:v>
                </c:pt>
                <c:pt idx="7">
                  <c:v>7.8</c:v>
                </c:pt>
                <c:pt idx="8">
                  <c:v>7.833333333333333</c:v>
                </c:pt>
                <c:pt idx="9">
                  <c:v>7.7333333333333343</c:v>
                </c:pt>
                <c:pt idx="10">
                  <c:v>7.8999999999999995</c:v>
                </c:pt>
                <c:pt idx="11">
                  <c:v>7.7666666666666666</c:v>
                </c:pt>
                <c:pt idx="12">
                  <c:v>7.9333333333333336</c:v>
                </c:pt>
                <c:pt idx="13">
                  <c:v>7.8666666666666671</c:v>
                </c:pt>
                <c:pt idx="14">
                  <c:v>7.8</c:v>
                </c:pt>
                <c:pt idx="15">
                  <c:v>7.6000000000000005</c:v>
                </c:pt>
                <c:pt idx="16">
                  <c:v>7.6000000000000005</c:v>
                </c:pt>
                <c:pt idx="17">
                  <c:v>7.4666666666666659</c:v>
                </c:pt>
                <c:pt idx="18">
                  <c:v>7.2333333333333334</c:v>
                </c:pt>
                <c:pt idx="19">
                  <c:v>7.0666666666666664</c:v>
                </c:pt>
              </c:numCache>
            </c:numRef>
          </c:val>
          <c:smooth val="0"/>
        </c:ser>
        <c:ser>
          <c:idx val="0"/>
          <c:order val="2"/>
          <c:tx>
            <c:strRef>
              <c:f>'4_Výsledky'!$A$26</c:f>
              <c:strCache>
                <c:ptCount val="1"/>
                <c:pt idx="0">
                  <c:v>EU 15*</c:v>
                </c:pt>
              </c:strCache>
            </c:strRef>
          </c:tx>
          <c:spPr>
            <a:ln w="19050">
              <a:solidFill>
                <a:srgbClr val="0070C0"/>
              </a:solidFill>
              <a:prstDash val="dash"/>
            </a:ln>
          </c:spPr>
          <c:marker>
            <c:symbol val="none"/>
          </c:marker>
          <c:dPt>
            <c:idx val="2"/>
            <c:bubble3D val="0"/>
          </c:dPt>
          <c:cat>
            <c:numRef>
              <c:f>'4_Výsledky'!$B$23:$U$23</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'4_Výsledky'!$B$26:$U$26</c:f>
              <c:numCache>
                <c:formatCode>_-* #,##0.0\ _€_-;\-* #,##0.0\ _€_-;_-* "-"??\ _€_-;_-@_-</c:formatCode>
                <c:ptCount val="20"/>
                <c:pt idx="0">
                  <c:v>7.3095238095238111</c:v>
                </c:pt>
                <c:pt idx="1">
                  <c:v>7.3761904761904775</c:v>
                </c:pt>
                <c:pt idx="2">
                  <c:v>7.1619047619047622</c:v>
                </c:pt>
                <c:pt idx="3">
                  <c:v>7.0142857142857133</c:v>
                </c:pt>
                <c:pt idx="4">
                  <c:v>7.04285714285714</c:v>
                </c:pt>
                <c:pt idx="5">
                  <c:v>6.9380952380952374</c:v>
                </c:pt>
                <c:pt idx="6">
                  <c:v>6.8095238095238093</c:v>
                </c:pt>
                <c:pt idx="7">
                  <c:v>6.7904761904761903</c:v>
                </c:pt>
                <c:pt idx="8">
                  <c:v>6.9500000000000028</c:v>
                </c:pt>
                <c:pt idx="9">
                  <c:v>6.7045454545454541</c:v>
                </c:pt>
                <c:pt idx="10">
                  <c:v>6.7954545454545459</c:v>
                </c:pt>
                <c:pt idx="11">
                  <c:v>6.6954545454545435</c:v>
                </c:pt>
                <c:pt idx="12">
                  <c:v>6.7499999999999991</c:v>
                </c:pt>
                <c:pt idx="13">
                  <c:v>6.7409090909090903</c:v>
                </c:pt>
                <c:pt idx="14">
                  <c:v>6.5409090909090901</c:v>
                </c:pt>
                <c:pt idx="15">
                  <c:v>6.4499999999999993</c:v>
                </c:pt>
                <c:pt idx="16">
                  <c:v>6.3818181818181818</c:v>
                </c:pt>
                <c:pt idx="17">
                  <c:v>6.2636363636363628</c:v>
                </c:pt>
                <c:pt idx="18">
                  <c:v>6.0954545454545466</c:v>
                </c:pt>
                <c:pt idx="19">
                  <c:v>5.9363636363636374</c:v>
                </c:pt>
              </c:numCache>
            </c:numRef>
          </c:val>
          <c:smooth val="0"/>
        </c:ser>
        <c:ser>
          <c:idx val="1"/>
          <c:order val="3"/>
          <c:tx>
            <c:strRef>
              <c:f>'4_Výsledky'!$A$27</c:f>
              <c:strCache>
                <c:ptCount val="1"/>
                <c:pt idx="0">
                  <c:v>EU 11 **</c:v>
                </c:pt>
              </c:strCache>
            </c:strRef>
          </c:tx>
          <c:spPr>
            <a:ln w="19050">
              <a:solidFill>
                <a:srgbClr val="D3BEDE"/>
              </a:solidFill>
            </a:ln>
          </c:spPr>
          <c:marker>
            <c:symbol val="none"/>
          </c:marker>
          <c:cat>
            <c:numRef>
              <c:f>'4_Výsledky'!$B$23:$U$23</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'4_Výsledky'!$B$27:$U$27</c:f>
              <c:numCache>
                <c:formatCode>_-* #,##0.0\ _€_-;\-* #,##0.0\ _€_-;_-* "-"??\ _€_-;_-@_-</c:formatCode>
                <c:ptCount val="20"/>
                <c:pt idx="0">
                  <c:v>6.379999999999999</c:v>
                </c:pt>
                <c:pt idx="1">
                  <c:v>6.4866666666666672</c:v>
                </c:pt>
                <c:pt idx="2">
                  <c:v>6.3666666666666663</c:v>
                </c:pt>
                <c:pt idx="3">
                  <c:v>6.14</c:v>
                </c:pt>
                <c:pt idx="4">
                  <c:v>6.2133333333333338</c:v>
                </c:pt>
                <c:pt idx="5">
                  <c:v>6.1133333333333333</c:v>
                </c:pt>
                <c:pt idx="6">
                  <c:v>5.9866666666666655</c:v>
                </c:pt>
                <c:pt idx="7">
                  <c:v>5.8866666666666667</c:v>
                </c:pt>
                <c:pt idx="8">
                  <c:v>5.8133333333333335</c:v>
                </c:pt>
                <c:pt idx="9">
                  <c:v>5.5999999999999988</c:v>
                </c:pt>
                <c:pt idx="10">
                  <c:v>5.6866666666666674</c:v>
                </c:pt>
                <c:pt idx="11">
                  <c:v>5.52</c:v>
                </c:pt>
                <c:pt idx="12">
                  <c:v>5.5333333333333323</c:v>
                </c:pt>
                <c:pt idx="13">
                  <c:v>5.4866666666666655</c:v>
                </c:pt>
                <c:pt idx="14">
                  <c:v>5.339999999999999</c:v>
                </c:pt>
                <c:pt idx="15">
                  <c:v>5.3466666666666667</c:v>
                </c:pt>
                <c:pt idx="16">
                  <c:v>5.3066666666666675</c:v>
                </c:pt>
                <c:pt idx="17">
                  <c:v>5.1733333333333338</c:v>
                </c:pt>
                <c:pt idx="18">
                  <c:v>4.9933333333333341</c:v>
                </c:pt>
                <c:pt idx="19">
                  <c:v>4.8933333333333335</c:v>
                </c:pt>
              </c:numCache>
            </c:numRef>
          </c:val>
          <c:smooth val="0"/>
        </c:ser>
        <c:ser>
          <c:idx val="2"/>
          <c:order val="4"/>
          <c:tx>
            <c:strRef>
              <c:f>'4_Výsledky'!$A$28</c:f>
              <c:strCache>
                <c:ptCount val="1"/>
                <c:pt idx="0">
                  <c:v>OECD***</c:v>
                </c:pt>
              </c:strCache>
            </c:strRef>
          </c:tx>
          <c:spPr>
            <a:ln w="19050">
              <a:solidFill>
                <a:sysClr val="window" lastClr="FFFFFF">
                  <a:lumMod val="75000"/>
                </a:sysClr>
              </a:solidFill>
            </a:ln>
          </c:spPr>
          <c:marker>
            <c:symbol val="none"/>
          </c:marker>
          <c:cat>
            <c:numRef>
              <c:f>'4_Výsledky'!$B$23:$U$23</c:f>
              <c:numCache>
                <c:formatCode>General</c:formatCode>
                <c:ptCount val="2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numCache>
            </c:numRef>
          </c:cat>
          <c:val>
            <c:numRef>
              <c:f>'4_Výsledky'!$B$28:$U$28</c:f>
              <c:numCache>
                <c:formatCode>_-* #,##0.0\ _€_-;\-* #,##0.0\ _€_-;_-* "-"??\ _€_-;_-@_-</c:formatCode>
                <c:ptCount val="20"/>
                <c:pt idx="0">
                  <c:v>6.647058823529413</c:v>
                </c:pt>
                <c:pt idx="1">
                  <c:v>6.670588235294117</c:v>
                </c:pt>
                <c:pt idx="2">
                  <c:v>6.5352941176470587</c:v>
                </c:pt>
                <c:pt idx="3">
                  <c:v>6.4294117647058808</c:v>
                </c:pt>
                <c:pt idx="4">
                  <c:v>6.4205882352941179</c:v>
                </c:pt>
                <c:pt idx="5">
                  <c:v>6.3117647058823527</c:v>
                </c:pt>
                <c:pt idx="6">
                  <c:v>6.2088235294117657</c:v>
                </c:pt>
                <c:pt idx="7">
                  <c:v>6.1794117647058817</c:v>
                </c:pt>
                <c:pt idx="8">
                  <c:v>6.0705882352941174</c:v>
                </c:pt>
                <c:pt idx="9">
                  <c:v>5.8941176470588239</c:v>
                </c:pt>
                <c:pt idx="10">
                  <c:v>5.9558823529411775</c:v>
                </c:pt>
                <c:pt idx="11">
                  <c:v>5.8176470588235292</c:v>
                </c:pt>
                <c:pt idx="12">
                  <c:v>5.8235294117647056</c:v>
                </c:pt>
                <c:pt idx="13">
                  <c:v>5.7941176470588234</c:v>
                </c:pt>
                <c:pt idx="14">
                  <c:v>5.7058823529411757</c:v>
                </c:pt>
                <c:pt idx="15">
                  <c:v>5.6705882352941179</c:v>
                </c:pt>
                <c:pt idx="16">
                  <c:v>5.6264705882352954</c:v>
                </c:pt>
                <c:pt idx="17">
                  <c:v>5.5029411764705873</c:v>
                </c:pt>
                <c:pt idx="18">
                  <c:v>5.3727272727272739</c:v>
                </c:pt>
                <c:pt idx="19">
                  <c:v>5.2848484848484851</c:v>
                </c:pt>
              </c:numCache>
            </c:numRef>
          </c:val>
          <c:smooth val="0"/>
        </c:ser>
        <c:dLbls>
          <c:showLegendKey val="0"/>
          <c:showVal val="0"/>
          <c:showCatName val="0"/>
          <c:showSerName val="0"/>
          <c:showPercent val="0"/>
          <c:showBubbleSize val="0"/>
        </c:dLbls>
        <c:smooth val="0"/>
        <c:axId val="387253872"/>
        <c:axId val="386644944"/>
      </c:lineChart>
      <c:catAx>
        <c:axId val="387253872"/>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6644944"/>
        <c:crosses val="autoZero"/>
        <c:auto val="1"/>
        <c:lblAlgn val="ctr"/>
        <c:lblOffset val="100"/>
        <c:noMultiLvlLbl val="0"/>
      </c:catAx>
      <c:valAx>
        <c:axId val="386644944"/>
        <c:scaling>
          <c:orientation val="minMax"/>
          <c:min val="4"/>
        </c:scaling>
        <c:delete val="0"/>
        <c:axPos val="l"/>
        <c:majorGridlines>
          <c:spPr>
            <a:ln>
              <a:solidFill>
                <a:schemeClr val="bg1">
                  <a:lumMod val="75000"/>
                </a:schemeClr>
              </a:solidFill>
              <a:prstDash val="sysDash"/>
            </a:ln>
          </c:spPr>
        </c:majorGridlines>
        <c:numFmt formatCode="#,##0.0" sourceLinked="0"/>
        <c:majorTickMark val="out"/>
        <c:minorTickMark val="none"/>
        <c:tickLblPos val="nextTo"/>
        <c:txPr>
          <a:bodyPr rot="0" vert="horz"/>
          <a:lstStyle/>
          <a:p>
            <a:pPr>
              <a:defRPr/>
            </a:pPr>
            <a:endParaRPr lang="en-US"/>
          </a:p>
        </c:txPr>
        <c:crossAx val="387253872"/>
        <c:crosses val="autoZero"/>
        <c:crossBetween val="between"/>
      </c:valAx>
    </c:plotArea>
    <c:legend>
      <c:legendPos val="l"/>
      <c:layout>
        <c:manualLayout>
          <c:xMode val="edge"/>
          <c:yMode val="edge"/>
          <c:x val="0.47369092044133121"/>
          <c:y val="1.9409254542971807E-2"/>
          <c:w val="0.52630916666666672"/>
          <c:h val="0.17048707420692169"/>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2.1595099067430377E-2"/>
          <c:w val="0.91819511922711794"/>
          <c:h val="0.86859979469761683"/>
        </c:manualLayout>
      </c:layout>
      <c:lineChart>
        <c:grouping val="standard"/>
        <c:varyColors val="0"/>
        <c:ser>
          <c:idx val="3"/>
          <c:order val="0"/>
          <c:tx>
            <c:strRef>
              <c:f>'1_Finančné prostriedky'!$T$31</c:f>
              <c:strCache>
                <c:ptCount val="1"/>
                <c:pt idx="0">
                  <c:v>SK</c:v>
                </c:pt>
              </c:strCache>
            </c:strRef>
          </c:tx>
          <c:spPr>
            <a:ln w="19050">
              <a:solidFill>
                <a:srgbClr val="2C9ADC"/>
              </a:solidFill>
              <a:prstDash val="solid"/>
            </a:ln>
          </c:spPr>
          <c:marker>
            <c:symbol val="none"/>
          </c:marker>
          <c:cat>
            <c:numRef>
              <c:f>'1_Finančné prostriedky'!$V$30:$AI$30</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prostriedky'!$V$31:$AI$31</c:f>
              <c:numCache>
                <c:formatCode>_-* #,##0\ _€_-;\-* #,##0\ _€_-;_-* "-"??\ _€_-;_-@_-</c:formatCode>
                <c:ptCount val="14"/>
                <c:pt idx="0">
                  <c:v>12.6</c:v>
                </c:pt>
                <c:pt idx="1">
                  <c:v>11.7</c:v>
                </c:pt>
                <c:pt idx="2">
                  <c:v>5.4</c:v>
                </c:pt>
                <c:pt idx="3">
                  <c:v>34.6</c:v>
                </c:pt>
                <c:pt idx="4">
                  <c:v>87.6</c:v>
                </c:pt>
                <c:pt idx="5">
                  <c:v>48.6</c:v>
                </c:pt>
                <c:pt idx="6">
                  <c:v>60.4</c:v>
                </c:pt>
                <c:pt idx="7">
                  <c:v>79.2</c:v>
                </c:pt>
                <c:pt idx="8">
                  <c:v>90.5</c:v>
                </c:pt>
                <c:pt idx="9">
                  <c:v>122.9</c:v>
                </c:pt>
                <c:pt idx="10">
                  <c:v>121.8</c:v>
                </c:pt>
                <c:pt idx="11">
                  <c:v>88.9</c:v>
                </c:pt>
                <c:pt idx="12">
                  <c:v>85.8</c:v>
                </c:pt>
                <c:pt idx="13">
                  <c:v>68.599999999999994</c:v>
                </c:pt>
              </c:numCache>
            </c:numRef>
          </c:val>
          <c:smooth val="0"/>
        </c:ser>
        <c:ser>
          <c:idx val="5"/>
          <c:order val="1"/>
          <c:tx>
            <c:strRef>
              <c:f>'1_Finančné prostriedky'!$T$32</c:f>
              <c:strCache>
                <c:ptCount val="1"/>
                <c:pt idx="0">
                  <c:v>V3</c:v>
                </c:pt>
              </c:strCache>
            </c:strRef>
          </c:tx>
          <c:spPr>
            <a:ln w="19050">
              <a:solidFill>
                <a:sysClr val="windowText" lastClr="000000"/>
              </a:solidFill>
              <a:prstDash val="solid"/>
            </a:ln>
          </c:spPr>
          <c:marker>
            <c:symbol val="none"/>
          </c:marker>
          <c:cat>
            <c:numRef>
              <c:f>'1_Finančné prostriedky'!$V$30:$AI$30</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prostriedky'!$V$32:$AI$32</c:f>
              <c:numCache>
                <c:formatCode>_-* #,##0\ _€_-;\-* #,##0\ _€_-;_-* "-"??\ _€_-;_-@_-</c:formatCode>
                <c:ptCount val="14"/>
                <c:pt idx="0">
                  <c:v>34.766666666666659</c:v>
                </c:pt>
                <c:pt idx="1">
                  <c:v>32.933333333333337</c:v>
                </c:pt>
                <c:pt idx="2">
                  <c:v>44.9</c:v>
                </c:pt>
                <c:pt idx="3">
                  <c:v>42.199999999999996</c:v>
                </c:pt>
                <c:pt idx="4">
                  <c:v>43.300000000000004</c:v>
                </c:pt>
                <c:pt idx="5">
                  <c:v>48.633333333333326</c:v>
                </c:pt>
                <c:pt idx="6">
                  <c:v>49.066666666666663</c:v>
                </c:pt>
                <c:pt idx="7">
                  <c:v>56.9</c:v>
                </c:pt>
                <c:pt idx="8">
                  <c:v>54.933333333333337</c:v>
                </c:pt>
                <c:pt idx="9">
                  <c:v>61.133333333333326</c:v>
                </c:pt>
                <c:pt idx="10">
                  <c:v>64.7</c:v>
                </c:pt>
                <c:pt idx="11">
                  <c:v>64.899999999999991</c:v>
                </c:pt>
                <c:pt idx="12">
                  <c:v>65.95</c:v>
                </c:pt>
                <c:pt idx="13">
                  <c:v>25.2</c:v>
                </c:pt>
              </c:numCache>
            </c:numRef>
          </c:val>
          <c:smooth val="0"/>
        </c:ser>
        <c:ser>
          <c:idx val="0"/>
          <c:order val="2"/>
          <c:tx>
            <c:strRef>
              <c:f>'1_Finančné prostriedky'!$T$33</c:f>
              <c:strCache>
                <c:ptCount val="1"/>
                <c:pt idx="0">
                  <c:v>EU 23*</c:v>
                </c:pt>
              </c:strCache>
            </c:strRef>
          </c:tx>
          <c:spPr>
            <a:ln w="19050">
              <a:solidFill>
                <a:srgbClr val="0070C0"/>
              </a:solidFill>
              <a:prstDash val="dash"/>
            </a:ln>
          </c:spPr>
          <c:marker>
            <c:symbol val="none"/>
          </c:marker>
          <c:dPt>
            <c:idx val="2"/>
            <c:bubble3D val="0"/>
          </c:dPt>
          <c:cat>
            <c:numRef>
              <c:f>'1_Finančné prostriedky'!$V$30:$AI$30</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prostriedky'!$V$33:$AI$33</c:f>
              <c:numCache>
                <c:formatCode>_-* #,##0\ _€_-;\-* #,##0\ _€_-;_-* "-"??\ _€_-;_-@_-</c:formatCode>
                <c:ptCount val="14"/>
                <c:pt idx="0">
                  <c:v>107.29444444444444</c:v>
                </c:pt>
                <c:pt idx="1">
                  <c:v>96.870588235294122</c:v>
                </c:pt>
                <c:pt idx="2">
                  <c:v>117.88888888888889</c:v>
                </c:pt>
                <c:pt idx="3">
                  <c:v>112.74444444444445</c:v>
                </c:pt>
                <c:pt idx="4">
                  <c:v>113.49499999999998</c:v>
                </c:pt>
                <c:pt idx="5">
                  <c:v>107.88947368421053</c:v>
                </c:pt>
                <c:pt idx="6">
                  <c:v>131.28947368421055</c:v>
                </c:pt>
                <c:pt idx="7">
                  <c:v>126.93157894736844</c:v>
                </c:pt>
                <c:pt idx="8">
                  <c:v>139.40555555555557</c:v>
                </c:pt>
                <c:pt idx="9">
                  <c:v>127.55263157894737</c:v>
                </c:pt>
                <c:pt idx="10">
                  <c:v>120.48947368421057</c:v>
                </c:pt>
                <c:pt idx="11">
                  <c:v>129.53000000000003</c:v>
                </c:pt>
                <c:pt idx="12">
                  <c:v>138.76666666666668</c:v>
                </c:pt>
                <c:pt idx="13">
                  <c:v>143.95714285714286</c:v>
                </c:pt>
              </c:numCache>
            </c:numRef>
          </c:val>
          <c:smooth val="0"/>
        </c:ser>
        <c:ser>
          <c:idx val="1"/>
          <c:order val="3"/>
          <c:tx>
            <c:strRef>
              <c:f>'1_Finančné prostriedky'!$T$34</c:f>
              <c:strCache>
                <c:ptCount val="1"/>
                <c:pt idx="0">
                  <c:v>EU 14 **</c:v>
                </c:pt>
              </c:strCache>
            </c:strRef>
          </c:tx>
          <c:spPr>
            <a:ln w="19050">
              <a:solidFill>
                <a:srgbClr val="D3BEDE"/>
              </a:solidFill>
            </a:ln>
          </c:spPr>
          <c:marker>
            <c:symbol val="none"/>
          </c:marker>
          <c:cat>
            <c:numRef>
              <c:f>'1_Finančné prostriedky'!$V$30:$AI$30</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prostriedky'!$V$34:$AI$34</c:f>
              <c:numCache>
                <c:formatCode>_-* #,##0\ _€_-;\-* #,##0\ _€_-;_-* "-"??\ _€_-;_-@_-</c:formatCode>
                <c:ptCount val="14"/>
                <c:pt idx="0">
                  <c:v>138.71538461538464</c:v>
                </c:pt>
                <c:pt idx="1">
                  <c:v>127.45833333333336</c:v>
                </c:pt>
                <c:pt idx="2">
                  <c:v>156.17500000000001</c:v>
                </c:pt>
                <c:pt idx="3">
                  <c:v>146.07500000000002</c:v>
                </c:pt>
                <c:pt idx="4">
                  <c:v>161.31666666666663</c:v>
                </c:pt>
                <c:pt idx="5">
                  <c:v>156.39090909090908</c:v>
                </c:pt>
                <c:pt idx="6">
                  <c:v>181.75454545454548</c:v>
                </c:pt>
                <c:pt idx="7">
                  <c:v>166.22727272727272</c:v>
                </c:pt>
                <c:pt idx="8">
                  <c:v>188.69</c:v>
                </c:pt>
                <c:pt idx="9">
                  <c:v>160.74545454545455</c:v>
                </c:pt>
                <c:pt idx="10">
                  <c:v>159.11818181818182</c:v>
                </c:pt>
                <c:pt idx="11">
                  <c:v>168.15000000000003</c:v>
                </c:pt>
                <c:pt idx="12">
                  <c:v>167.84545454545454</c:v>
                </c:pt>
                <c:pt idx="13">
                  <c:v>177.22222222222223</c:v>
                </c:pt>
              </c:numCache>
            </c:numRef>
          </c:val>
          <c:smooth val="0"/>
        </c:ser>
        <c:ser>
          <c:idx val="2"/>
          <c:order val="4"/>
          <c:tx>
            <c:strRef>
              <c:f>'1_Finančné prostriedky'!$T$35</c:f>
              <c:strCache>
                <c:ptCount val="1"/>
                <c:pt idx="0">
                  <c:v>OECD</c:v>
                </c:pt>
              </c:strCache>
            </c:strRef>
          </c:tx>
          <c:spPr>
            <a:ln w="19050">
              <a:solidFill>
                <a:sysClr val="window" lastClr="FFFFFF">
                  <a:lumMod val="75000"/>
                </a:sysClr>
              </a:solidFill>
            </a:ln>
          </c:spPr>
          <c:marker>
            <c:symbol val="none"/>
          </c:marker>
          <c:cat>
            <c:numRef>
              <c:f>'1_Finančné prostriedky'!$V$30:$AI$30</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prostriedky'!$V$35:$AI$35</c:f>
              <c:numCache>
                <c:formatCode>_-* #,##0\ _€_-;\-* #,##0\ _€_-;_-* "-"??\ _€_-;_-@_-</c:formatCode>
                <c:ptCount val="14"/>
                <c:pt idx="0">
                  <c:v>104.85555555555557</c:v>
                </c:pt>
                <c:pt idx="1">
                  <c:v>100.14615384615385</c:v>
                </c:pt>
                <c:pt idx="2">
                  <c:v>111.65357142857144</c:v>
                </c:pt>
                <c:pt idx="3">
                  <c:v>107.23928571428573</c:v>
                </c:pt>
                <c:pt idx="4">
                  <c:v>117.02499999999999</c:v>
                </c:pt>
                <c:pt idx="5">
                  <c:v>116.06296296296296</c:v>
                </c:pt>
                <c:pt idx="6">
                  <c:v>134.54615384615386</c:v>
                </c:pt>
                <c:pt idx="7">
                  <c:v>132.78076923076927</c:v>
                </c:pt>
                <c:pt idx="8">
                  <c:v>154.02222222222221</c:v>
                </c:pt>
                <c:pt idx="9">
                  <c:v>145.18571428571428</c:v>
                </c:pt>
                <c:pt idx="10">
                  <c:v>141.49285714285716</c:v>
                </c:pt>
                <c:pt idx="11">
                  <c:v>148.89310344827592</c:v>
                </c:pt>
                <c:pt idx="12">
                  <c:v>165.22800000000004</c:v>
                </c:pt>
                <c:pt idx="13">
                  <c:v>175.60499999999999</c:v>
                </c:pt>
              </c:numCache>
            </c:numRef>
          </c:val>
          <c:smooth val="0"/>
        </c:ser>
        <c:dLbls>
          <c:showLegendKey val="0"/>
          <c:showVal val="0"/>
          <c:showCatName val="0"/>
          <c:showSerName val="0"/>
          <c:showPercent val="0"/>
          <c:showBubbleSize val="0"/>
        </c:dLbls>
        <c:smooth val="0"/>
        <c:axId val="389747344"/>
        <c:axId val="389747736"/>
      </c:lineChart>
      <c:catAx>
        <c:axId val="389747344"/>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9747736"/>
        <c:crosses val="autoZero"/>
        <c:auto val="1"/>
        <c:lblAlgn val="ctr"/>
        <c:lblOffset val="100"/>
        <c:noMultiLvlLbl val="0"/>
      </c:catAx>
      <c:valAx>
        <c:axId val="389747736"/>
        <c:scaling>
          <c:orientation val="minMax"/>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389747344"/>
        <c:crosses val="autoZero"/>
        <c:crossBetween val="between"/>
      </c:valAx>
    </c:plotArea>
    <c:legend>
      <c:legendPos val="l"/>
      <c:layout>
        <c:manualLayout>
          <c:xMode val="edge"/>
          <c:yMode val="edge"/>
          <c:x val="7.0798024893774195E-2"/>
          <c:y val="2.0037880335449877E-2"/>
          <c:w val="0.49465011592558045"/>
          <c:h val="0.14020138832705772"/>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1.9016745158481601E-2"/>
          <c:w val="0.91819511922711794"/>
          <c:h val="0.86694465404943755"/>
        </c:manualLayout>
      </c:layout>
      <c:lineChart>
        <c:grouping val="standard"/>
        <c:varyColors val="0"/>
        <c:ser>
          <c:idx val="3"/>
          <c:order val="0"/>
          <c:tx>
            <c:strRef>
              <c:f>'1_Finančné prostriedky'!$T$54</c:f>
              <c:strCache>
                <c:ptCount val="1"/>
                <c:pt idx="0">
                  <c:v>SK</c:v>
                </c:pt>
              </c:strCache>
            </c:strRef>
          </c:tx>
          <c:spPr>
            <a:ln w="19050">
              <a:solidFill>
                <a:srgbClr val="2C9ADC"/>
              </a:solidFill>
              <a:prstDash val="solid"/>
            </a:ln>
          </c:spPr>
          <c:marker>
            <c:symbol val="none"/>
          </c:marker>
          <c:cat>
            <c:numRef>
              <c:f>'1_Finančné prostriedky'!$V$53:$AI$53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prostriedky'!$V$54:$AI$54</c:f>
              <c:numCache>
                <c:formatCode>0.0%</c:formatCode>
                <c:ptCount val="14"/>
                <c:pt idx="0">
                  <c:v>2.0809248554913295E-2</c:v>
                </c:pt>
                <c:pt idx="1">
                  <c:v>1.7593984962406013E-2</c:v>
                </c:pt>
                <c:pt idx="2">
                  <c:v>7.3962470894398027E-3</c:v>
                </c:pt>
                <c:pt idx="3">
                  <c:v>4.3598790322580648E-2</c:v>
                </c:pt>
                <c:pt idx="4">
                  <c:v>8.2711736379945236E-2</c:v>
                </c:pt>
                <c:pt idx="5">
                  <c:v>4.2538293216630198E-2</c:v>
                </c:pt>
                <c:pt idx="6">
                  <c:v>4.4549343560997198E-2</c:v>
                </c:pt>
                <c:pt idx="7">
                  <c:v>4.8741461012985411E-2</c:v>
                </c:pt>
                <c:pt idx="8">
                  <c:v>4.8367270589492813E-2</c:v>
                </c:pt>
                <c:pt idx="9">
                  <c:v>5.887707195554278E-2</c:v>
                </c:pt>
                <c:pt idx="10">
                  <c:v>5.9752747252747249E-2</c:v>
                </c:pt>
                <c:pt idx="11">
                  <c:v>4.5338637290901679E-2</c:v>
                </c:pt>
                <c:pt idx="12">
                  <c:v>4.1585886002326489E-2</c:v>
                </c:pt>
                <c:pt idx="13">
                  <c:v>3.2999807581296899E-2</c:v>
                </c:pt>
              </c:numCache>
            </c:numRef>
          </c:val>
          <c:smooth val="0"/>
        </c:ser>
        <c:ser>
          <c:idx val="5"/>
          <c:order val="1"/>
          <c:tx>
            <c:strRef>
              <c:f>'1_Finančné prostriedky'!$T$55</c:f>
              <c:strCache>
                <c:ptCount val="1"/>
                <c:pt idx="0">
                  <c:v>V3</c:v>
                </c:pt>
              </c:strCache>
            </c:strRef>
          </c:tx>
          <c:spPr>
            <a:ln w="19050">
              <a:solidFill>
                <a:sysClr val="windowText" lastClr="000000"/>
              </a:solidFill>
              <a:prstDash val="solid"/>
            </a:ln>
          </c:spPr>
          <c:marker>
            <c:symbol val="none"/>
          </c:marker>
          <c:cat>
            <c:numRef>
              <c:f>'1_Finančné prostriedky'!$V$53:$AI$53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prostriedky'!$V$55:$AI$55</c:f>
              <c:numCache>
                <c:formatCode>0.0%</c:formatCode>
                <c:ptCount val="14"/>
                <c:pt idx="0">
                  <c:v>4.3088490456911495E-2</c:v>
                </c:pt>
                <c:pt idx="1">
                  <c:v>3.6652322303012325E-2</c:v>
                </c:pt>
                <c:pt idx="2">
                  <c:v>4.4284446197849887E-2</c:v>
                </c:pt>
                <c:pt idx="3">
                  <c:v>3.7143527754958328E-2</c:v>
                </c:pt>
                <c:pt idx="4">
                  <c:v>3.683434469460671E-2</c:v>
                </c:pt>
                <c:pt idx="5">
                  <c:v>3.8719779199065836E-2</c:v>
                </c:pt>
                <c:pt idx="6">
                  <c:v>3.6716470030680202E-2</c:v>
                </c:pt>
                <c:pt idx="7">
                  <c:v>4.087154315814677E-2</c:v>
                </c:pt>
                <c:pt idx="8">
                  <c:v>3.6320359677348271E-2</c:v>
                </c:pt>
                <c:pt idx="9">
                  <c:v>3.689992354432417E-2</c:v>
                </c:pt>
                <c:pt idx="10">
                  <c:v>3.8382440181926041E-2</c:v>
                </c:pt>
                <c:pt idx="11">
                  <c:v>3.6591554060403313E-2</c:v>
                </c:pt>
                <c:pt idx="12">
                  <c:v>3.6627697092555055E-2</c:v>
                </c:pt>
                <c:pt idx="13">
                  <c:v>1.2204571871367685E-2</c:v>
                </c:pt>
              </c:numCache>
            </c:numRef>
          </c:val>
          <c:smooth val="0"/>
        </c:ser>
        <c:ser>
          <c:idx val="0"/>
          <c:order val="2"/>
          <c:tx>
            <c:strRef>
              <c:f>'1_Finančné prostriedky'!$T$56</c:f>
              <c:strCache>
                <c:ptCount val="1"/>
                <c:pt idx="0">
                  <c:v>EU 23*</c:v>
                </c:pt>
              </c:strCache>
            </c:strRef>
          </c:tx>
          <c:spPr>
            <a:ln w="19050">
              <a:solidFill>
                <a:srgbClr val="0070C0"/>
              </a:solidFill>
              <a:prstDash val="dash"/>
            </a:ln>
          </c:spPr>
          <c:marker>
            <c:symbol val="none"/>
          </c:marker>
          <c:dPt>
            <c:idx val="2"/>
            <c:bubble3D val="0"/>
          </c:dPt>
          <c:cat>
            <c:numRef>
              <c:f>'1_Finančné prostriedky'!$V$53:$AI$53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prostriedky'!$V$56:$AI$56</c:f>
              <c:numCache>
                <c:formatCode>0.0%</c:formatCode>
                <c:ptCount val="14"/>
                <c:pt idx="0">
                  <c:v>6.060715670748909E-2</c:v>
                </c:pt>
                <c:pt idx="1">
                  <c:v>5.2000506630580347E-2</c:v>
                </c:pt>
                <c:pt idx="2">
                  <c:v>5.7842543981595065E-2</c:v>
                </c:pt>
                <c:pt idx="3">
                  <c:v>5.4450409353157619E-2</c:v>
                </c:pt>
                <c:pt idx="4">
                  <c:v>5.2784934934469362E-2</c:v>
                </c:pt>
                <c:pt idx="5">
                  <c:v>4.8798080356505229E-2</c:v>
                </c:pt>
                <c:pt idx="6">
                  <c:v>5.439689123238562E-2</c:v>
                </c:pt>
                <c:pt idx="7">
                  <c:v>5.0126683308356949E-2</c:v>
                </c:pt>
                <c:pt idx="8">
                  <c:v>5.0901503684101852E-2</c:v>
                </c:pt>
                <c:pt idx="9">
                  <c:v>4.4410034633779849E-2</c:v>
                </c:pt>
                <c:pt idx="10">
                  <c:v>4.2044849308527255E-2</c:v>
                </c:pt>
                <c:pt idx="11">
                  <c:v>4.2865888971622398E-2</c:v>
                </c:pt>
                <c:pt idx="12">
                  <c:v>4.3856522555961924E-2</c:v>
                </c:pt>
                <c:pt idx="13">
                  <c:v>4.3262202778964358E-2</c:v>
                </c:pt>
              </c:numCache>
            </c:numRef>
          </c:val>
          <c:smooth val="0"/>
        </c:ser>
        <c:ser>
          <c:idx val="1"/>
          <c:order val="3"/>
          <c:tx>
            <c:strRef>
              <c:f>'1_Finančné prostriedky'!$T$57</c:f>
              <c:strCache>
                <c:ptCount val="1"/>
                <c:pt idx="0">
                  <c:v>EU 14 **</c:v>
                </c:pt>
              </c:strCache>
            </c:strRef>
          </c:tx>
          <c:spPr>
            <a:ln w="19050">
              <a:solidFill>
                <a:srgbClr val="D3BEDE"/>
              </a:solidFill>
            </a:ln>
          </c:spPr>
          <c:marker>
            <c:symbol val="none"/>
          </c:marker>
          <c:cat>
            <c:numRef>
              <c:f>'1_Finančné prostriedky'!$V$53:$AI$53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prostriedky'!$V$57:$AI$57</c:f>
              <c:numCache>
                <c:formatCode>0.0%</c:formatCode>
                <c:ptCount val="14"/>
                <c:pt idx="0">
                  <c:v>6.2950977619990175E-2</c:v>
                </c:pt>
                <c:pt idx="1">
                  <c:v>5.4472671066268262E-2</c:v>
                </c:pt>
                <c:pt idx="2">
                  <c:v>6.1168936716049636E-2</c:v>
                </c:pt>
                <c:pt idx="3">
                  <c:v>5.4739636193301584E-2</c:v>
                </c:pt>
                <c:pt idx="4">
                  <c:v>5.65282904265757E-2</c:v>
                </c:pt>
                <c:pt idx="5">
                  <c:v>5.2799091522926771E-2</c:v>
                </c:pt>
                <c:pt idx="6">
                  <c:v>5.6632420382346026E-2</c:v>
                </c:pt>
                <c:pt idx="7">
                  <c:v>4.9964067405721346E-2</c:v>
                </c:pt>
                <c:pt idx="8">
                  <c:v>5.2914572992430901E-2</c:v>
                </c:pt>
                <c:pt idx="9">
                  <c:v>4.3040328705236316E-2</c:v>
                </c:pt>
                <c:pt idx="10">
                  <c:v>4.2650194329714779E-2</c:v>
                </c:pt>
                <c:pt idx="11">
                  <c:v>4.3383285674356613E-2</c:v>
                </c:pt>
                <c:pt idx="12">
                  <c:v>4.1709118264315122E-2</c:v>
                </c:pt>
                <c:pt idx="13">
                  <c:v>4.3710965012044502E-2</c:v>
                </c:pt>
              </c:numCache>
            </c:numRef>
          </c:val>
          <c:smooth val="0"/>
        </c:ser>
        <c:ser>
          <c:idx val="2"/>
          <c:order val="4"/>
          <c:tx>
            <c:strRef>
              <c:f>'1_Finančné prostriedky'!$T$58</c:f>
              <c:strCache>
                <c:ptCount val="1"/>
                <c:pt idx="0">
                  <c:v>OECD</c:v>
                </c:pt>
              </c:strCache>
            </c:strRef>
          </c:tx>
          <c:spPr>
            <a:ln w="19050">
              <a:solidFill>
                <a:sysClr val="window" lastClr="FFFFFF">
                  <a:lumMod val="75000"/>
                </a:sysClr>
              </a:solidFill>
            </a:ln>
          </c:spPr>
          <c:marker>
            <c:symbol val="none"/>
          </c:marker>
          <c:cat>
            <c:numRef>
              <c:f>'1_Finančné prostriedky'!$V$53:$AI$53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'1_Finančné prostriedky'!$V$58:$AI$58</c:f>
              <c:numCache>
                <c:formatCode>0.0%</c:formatCode>
                <c:ptCount val="14"/>
                <c:pt idx="0">
                  <c:v>5.7374374229492806E-2</c:v>
                </c:pt>
                <c:pt idx="1">
                  <c:v>5.1715919292605349E-2</c:v>
                </c:pt>
                <c:pt idx="2">
                  <c:v>5.3176976952731145E-2</c:v>
                </c:pt>
                <c:pt idx="3">
                  <c:v>4.8294282306776952E-2</c:v>
                </c:pt>
                <c:pt idx="4">
                  <c:v>4.9365714086223887E-2</c:v>
                </c:pt>
                <c:pt idx="5">
                  <c:v>4.715535213053209E-2</c:v>
                </c:pt>
                <c:pt idx="6">
                  <c:v>5.0286069990783062E-2</c:v>
                </c:pt>
                <c:pt idx="7">
                  <c:v>4.7269702441366052E-2</c:v>
                </c:pt>
                <c:pt idx="8">
                  <c:v>5.1721278561513442E-2</c:v>
                </c:pt>
                <c:pt idx="9">
                  <c:v>4.6528894606631642E-2</c:v>
                </c:pt>
                <c:pt idx="10">
                  <c:v>4.4943065123284595E-2</c:v>
                </c:pt>
                <c:pt idx="11">
                  <c:v>4.526754493468766E-2</c:v>
                </c:pt>
                <c:pt idx="12">
                  <c:v>4.6021800729547764E-2</c:v>
                </c:pt>
                <c:pt idx="13">
                  <c:v>4.7645951035781536E-2</c:v>
                </c:pt>
              </c:numCache>
            </c:numRef>
          </c:val>
          <c:smooth val="0"/>
        </c:ser>
        <c:dLbls>
          <c:showLegendKey val="0"/>
          <c:showVal val="0"/>
          <c:showCatName val="0"/>
          <c:showSerName val="0"/>
          <c:showPercent val="0"/>
          <c:showBubbleSize val="0"/>
        </c:dLbls>
        <c:smooth val="0"/>
        <c:axId val="389748128"/>
        <c:axId val="389748520"/>
      </c:lineChart>
      <c:catAx>
        <c:axId val="389748128"/>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9748520"/>
        <c:crosses val="autoZero"/>
        <c:auto val="1"/>
        <c:lblAlgn val="ctr"/>
        <c:lblOffset val="100"/>
        <c:noMultiLvlLbl val="0"/>
      </c:catAx>
      <c:valAx>
        <c:axId val="389748520"/>
        <c:scaling>
          <c:orientation val="minMax"/>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389748128"/>
        <c:crosses val="autoZero"/>
        <c:crossBetween val="between"/>
      </c:valAx>
    </c:plotArea>
    <c:legend>
      <c:legendPos val="l"/>
      <c:layout>
        <c:manualLayout>
          <c:xMode val="edge"/>
          <c:yMode val="edge"/>
          <c:x val="0.46177375809340837"/>
          <c:y val="2.2496414459314926E-2"/>
          <c:w val="0.52630916666666672"/>
          <c:h val="0.12938596960890206"/>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1825393700787402"/>
          <c:y val="0.18518518518518517"/>
          <c:w val="0.6178641732283463"/>
          <c:h val="0.62219852726742486"/>
        </c:manualLayout>
      </c:layout>
      <c:barChart>
        <c:barDir val="bar"/>
        <c:grouping val="clustered"/>
        <c:varyColors val="0"/>
        <c:ser>
          <c:idx val="0"/>
          <c:order val="0"/>
          <c:tx>
            <c:strRef>
              <c:f>'1_Finančné prostriedky'!$AU$120</c:f>
              <c:strCache>
                <c:ptCount val="1"/>
                <c:pt idx="0">
                  <c:v>SK</c:v>
                </c:pt>
              </c:strCache>
            </c:strRef>
          </c:tx>
          <c:spPr>
            <a:solidFill>
              <a:srgbClr val="2C9ADC"/>
            </a:solidFill>
            <a:ln>
              <a:noFill/>
            </a:ln>
            <a:effectLst/>
          </c:spPr>
          <c:invertIfNegative val="0"/>
          <c:cat>
            <c:strRef>
              <c:f>'1_Finančné prostriedky'!$AJ$121:$AJ$124</c:f>
              <c:strCache>
                <c:ptCount val="4"/>
                <c:pt idx="0">
                  <c:v>Spending on inpatient care</c:v>
                </c:pt>
                <c:pt idx="1">
                  <c:v>Spending on ambulatory care</c:v>
                </c:pt>
                <c:pt idx="2">
                  <c:v>Spending on ancillary services</c:v>
                </c:pt>
                <c:pt idx="3">
                  <c:v>Spending on medical goods</c:v>
                </c:pt>
              </c:strCache>
            </c:strRef>
          </c:cat>
          <c:val>
            <c:numRef>
              <c:f>'1_Finančné prostriedky'!$AU$121:$AU$124</c:f>
              <c:numCache>
                <c:formatCode>0%</c:formatCode>
                <c:ptCount val="4"/>
                <c:pt idx="0">
                  <c:v>0.23</c:v>
                </c:pt>
                <c:pt idx="1">
                  <c:v>0.24</c:v>
                </c:pt>
                <c:pt idx="2">
                  <c:v>0.09</c:v>
                </c:pt>
                <c:pt idx="3">
                  <c:v>0.34</c:v>
                </c:pt>
              </c:numCache>
            </c:numRef>
          </c:val>
        </c:ser>
        <c:ser>
          <c:idx val="1"/>
          <c:order val="1"/>
          <c:tx>
            <c:strRef>
              <c:f>'1_Finančné prostriedky'!$AV$120</c:f>
              <c:strCache>
                <c:ptCount val="1"/>
                <c:pt idx="0">
                  <c:v>V3</c:v>
                </c:pt>
              </c:strCache>
            </c:strRef>
          </c:tx>
          <c:spPr>
            <a:solidFill>
              <a:srgbClr val="AAD3F2"/>
            </a:solidFill>
            <a:ln>
              <a:noFill/>
            </a:ln>
            <a:effectLst/>
          </c:spPr>
          <c:invertIfNegative val="0"/>
          <c:cat>
            <c:strRef>
              <c:f>'1_Finančné prostriedky'!$AJ$121:$AJ$124</c:f>
              <c:strCache>
                <c:ptCount val="4"/>
                <c:pt idx="0">
                  <c:v>Spending on inpatient care</c:v>
                </c:pt>
                <c:pt idx="1">
                  <c:v>Spending on ambulatory care</c:v>
                </c:pt>
                <c:pt idx="2">
                  <c:v>Spending on ancillary services</c:v>
                </c:pt>
                <c:pt idx="3">
                  <c:v>Spending on medical goods</c:v>
                </c:pt>
              </c:strCache>
            </c:strRef>
          </c:cat>
          <c:val>
            <c:numRef>
              <c:f>'1_Finančné prostriedky'!$AV$121:$AV$124</c:f>
              <c:numCache>
                <c:formatCode>0%</c:formatCode>
                <c:ptCount val="4"/>
                <c:pt idx="0">
                  <c:v>0.25</c:v>
                </c:pt>
                <c:pt idx="1">
                  <c:v>0.22</c:v>
                </c:pt>
                <c:pt idx="2">
                  <c:v>0.05</c:v>
                </c:pt>
                <c:pt idx="3">
                  <c:v>0.27</c:v>
                </c:pt>
              </c:numCache>
            </c:numRef>
          </c:val>
        </c:ser>
        <c:ser>
          <c:idx val="2"/>
          <c:order val="2"/>
          <c:tx>
            <c:strRef>
              <c:f>'1_Finančné prostriedky'!$AW$120</c:f>
              <c:strCache>
                <c:ptCount val="1"/>
                <c:pt idx="0">
                  <c:v>OECD</c:v>
                </c:pt>
              </c:strCache>
            </c:strRef>
          </c:tx>
          <c:spPr>
            <a:solidFill>
              <a:srgbClr val="4F81BD">
                <a:lumMod val="50000"/>
              </a:srgbClr>
            </a:solidFill>
            <a:ln>
              <a:noFill/>
            </a:ln>
            <a:effectLst/>
          </c:spPr>
          <c:invertIfNegative val="0"/>
          <c:cat>
            <c:strRef>
              <c:f>'1_Finančné prostriedky'!$AJ$121:$AJ$124</c:f>
              <c:strCache>
                <c:ptCount val="4"/>
                <c:pt idx="0">
                  <c:v>Spending on inpatient care</c:v>
                </c:pt>
                <c:pt idx="1">
                  <c:v>Spending on ambulatory care</c:v>
                </c:pt>
                <c:pt idx="2">
                  <c:v>Spending on ancillary services</c:v>
                </c:pt>
                <c:pt idx="3">
                  <c:v>Spending on medical goods</c:v>
                </c:pt>
              </c:strCache>
            </c:strRef>
          </c:cat>
          <c:val>
            <c:numRef>
              <c:f>'1_Finančné prostriedky'!$AW$121:$AW$124</c:f>
              <c:numCache>
                <c:formatCode>0%</c:formatCode>
                <c:ptCount val="4"/>
                <c:pt idx="0">
                  <c:v>0.24</c:v>
                </c:pt>
                <c:pt idx="1">
                  <c:v>0.23</c:v>
                </c:pt>
                <c:pt idx="2">
                  <c:v>0.04</c:v>
                </c:pt>
                <c:pt idx="3">
                  <c:v>0.17</c:v>
                </c:pt>
              </c:numCache>
            </c:numRef>
          </c:val>
        </c:ser>
        <c:ser>
          <c:idx val="3"/>
          <c:order val="3"/>
          <c:tx>
            <c:strRef>
              <c:f>'1_Finančné prostriedky'!$AX$120</c:f>
              <c:strCache>
                <c:ptCount val="1"/>
                <c:pt idx="0">
                  <c:v>EU15</c:v>
                </c:pt>
              </c:strCache>
            </c:strRef>
          </c:tx>
          <c:spPr>
            <a:solidFill>
              <a:sysClr val="window" lastClr="FFFFFF">
                <a:lumMod val="85000"/>
              </a:sysClr>
            </a:solidFill>
            <a:ln>
              <a:noFill/>
            </a:ln>
            <a:effectLst/>
          </c:spPr>
          <c:invertIfNegative val="0"/>
          <c:cat>
            <c:strRef>
              <c:f>'1_Finančné prostriedky'!$AJ$121:$AJ$124</c:f>
              <c:strCache>
                <c:ptCount val="4"/>
                <c:pt idx="0">
                  <c:v>Spending on inpatient care</c:v>
                </c:pt>
                <c:pt idx="1">
                  <c:v>Spending on ambulatory care</c:v>
                </c:pt>
                <c:pt idx="2">
                  <c:v>Spending on ancillary services</c:v>
                </c:pt>
                <c:pt idx="3">
                  <c:v>Spending on medical goods</c:v>
                </c:pt>
              </c:strCache>
            </c:strRef>
          </c:cat>
          <c:val>
            <c:numRef>
              <c:f>'1_Finančné prostriedky'!$AX$121:$AX$124</c:f>
              <c:numCache>
                <c:formatCode>0%</c:formatCode>
                <c:ptCount val="4"/>
                <c:pt idx="0">
                  <c:v>0.25</c:v>
                </c:pt>
                <c:pt idx="1">
                  <c:v>0.25</c:v>
                </c:pt>
                <c:pt idx="2">
                  <c:v>0.04</c:v>
                </c:pt>
                <c:pt idx="3">
                  <c:v>0.15</c:v>
                </c:pt>
              </c:numCache>
            </c:numRef>
          </c:val>
        </c:ser>
        <c:ser>
          <c:idx val="4"/>
          <c:order val="4"/>
          <c:tx>
            <c:strRef>
              <c:f>'1_Finančné prostriedky'!$AY$120</c:f>
              <c:strCache>
                <c:ptCount val="1"/>
                <c:pt idx="0">
                  <c:v>EU*</c:v>
                </c:pt>
              </c:strCache>
            </c:strRef>
          </c:tx>
          <c:spPr>
            <a:solidFill>
              <a:schemeClr val="accent5"/>
            </a:solidFill>
            <a:ln>
              <a:noFill/>
            </a:ln>
            <a:effectLst/>
          </c:spPr>
          <c:invertIfNegative val="0"/>
          <c:cat>
            <c:strRef>
              <c:f>'1_Finančné prostriedky'!$AJ$121:$AJ$124</c:f>
              <c:strCache>
                <c:ptCount val="4"/>
                <c:pt idx="0">
                  <c:v>Spending on inpatient care</c:v>
                </c:pt>
                <c:pt idx="1">
                  <c:v>Spending on ambulatory care</c:v>
                </c:pt>
                <c:pt idx="2">
                  <c:v>Spending on ancillary services</c:v>
                </c:pt>
                <c:pt idx="3">
                  <c:v>Spending on medical goods</c:v>
                </c:pt>
              </c:strCache>
            </c:strRef>
          </c:cat>
          <c:val>
            <c:numRef>
              <c:f>'1_Finančné prostriedky'!$AY$121:$AY$124</c:f>
              <c:numCache>
                <c:formatCode>0%</c:formatCode>
                <c:ptCount val="4"/>
                <c:pt idx="0">
                  <c:v>0.26</c:v>
                </c:pt>
                <c:pt idx="1">
                  <c:v>0.23</c:v>
                </c:pt>
                <c:pt idx="2">
                  <c:v>0.04</c:v>
                </c:pt>
                <c:pt idx="3">
                  <c:v>0.18</c:v>
                </c:pt>
              </c:numCache>
            </c:numRef>
          </c:val>
        </c:ser>
        <c:dLbls>
          <c:showLegendKey val="0"/>
          <c:showVal val="0"/>
          <c:showCatName val="0"/>
          <c:showSerName val="0"/>
          <c:showPercent val="0"/>
          <c:showBubbleSize val="0"/>
        </c:dLbls>
        <c:gapWidth val="182"/>
        <c:axId val="354672688"/>
        <c:axId val="354673072"/>
      </c:barChart>
      <c:catAx>
        <c:axId val="3546726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NeueHaasGroteskDisp W02" panose="020B0504020202020204" pitchFamily="34" charset="-18"/>
                <a:ea typeface="+mn-ea"/>
                <a:cs typeface="+mn-cs"/>
              </a:defRPr>
            </a:pPr>
            <a:endParaRPr lang="en-US"/>
          </a:p>
        </c:txPr>
        <c:crossAx val="354673072"/>
        <c:crosses val="autoZero"/>
        <c:auto val="1"/>
        <c:lblAlgn val="ctr"/>
        <c:lblOffset val="100"/>
        <c:noMultiLvlLbl val="0"/>
      </c:catAx>
      <c:valAx>
        <c:axId val="354673072"/>
        <c:scaling>
          <c:orientation val="minMax"/>
          <c:max val="0.4"/>
        </c:scaling>
        <c:delete val="0"/>
        <c:axPos val="b"/>
        <c:majorGridlines>
          <c:spPr>
            <a:ln w="9525" cap="flat" cmpd="sng" algn="ctr">
              <a:solidFill>
                <a:srgbClr val="D3BEDE"/>
              </a:solidFill>
              <a:prstDash val="sysDot"/>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NeueHaasGroteskDisp W02" panose="020B0504020202020204" pitchFamily="34" charset="-18"/>
                <a:ea typeface="+mn-ea"/>
                <a:cs typeface="+mn-cs"/>
              </a:defRPr>
            </a:pPr>
            <a:endParaRPr lang="en-US"/>
          </a:p>
        </c:txPr>
        <c:crossAx val="354672688"/>
        <c:crosses val="autoZero"/>
        <c:crossBetween val="between"/>
        <c:majorUnit val="5.000000000000001E-2"/>
      </c:valAx>
      <c:spPr>
        <a:noFill/>
        <a:ln>
          <a:noFill/>
        </a:ln>
        <a:effectLst/>
      </c:spPr>
    </c:plotArea>
    <c:legend>
      <c:legendPos val="b"/>
      <c:layout>
        <c:manualLayout>
          <c:xMode val="edge"/>
          <c:yMode val="edge"/>
          <c:x val="4.307300758074073E-2"/>
          <c:y val="0.85423491001931784"/>
          <c:w val="0.951665135608049"/>
          <c:h val="0.14381233595800524"/>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NeueHaasGroteskDisp W02" panose="020B0504020202020204" pitchFamily="34" charset="-18"/>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sz="1100">
          <a:latin typeface="NeueHaasGroteskDisp W02" panose="020B0504020202020204" pitchFamily="34" charset="-18"/>
        </a:defRPr>
      </a:pPr>
      <a:endParaRPr lang="en-US"/>
    </a:p>
  </c:txPr>
  <c:externalData r:id="rId4">
    <c:autoUpdate val="0"/>
  </c:externalData>
  <c:userShapes r:id="rId5"/>
</c:chartSpace>
</file>

<file path=ppt/charts/chart9.xml><?xml version="1.0" encoding="utf-8"?>
<c:chartSpace xmlns:c="http://schemas.openxmlformats.org/drawingml/2006/chart" xmlns:a="http://schemas.openxmlformats.org/drawingml/2006/main" xmlns:r="http://schemas.openxmlformats.org/officeDocument/2006/relationships">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63768358742392E-2"/>
          <c:y val="8.4437714516454654E-2"/>
          <c:w val="0.91819511922711794"/>
          <c:h val="0.78885125880638973"/>
        </c:manualLayout>
      </c:layout>
      <c:lineChart>
        <c:grouping val="standard"/>
        <c:varyColors val="0"/>
        <c:ser>
          <c:idx val="3"/>
          <c:order val="0"/>
          <c:tx>
            <c:strRef>
              <c:f>'3_Výstupy'!$A$54</c:f>
              <c:strCache>
                <c:ptCount val="1"/>
                <c:pt idx="0">
                  <c:v>SK</c:v>
                </c:pt>
              </c:strCache>
            </c:strRef>
          </c:tx>
          <c:spPr>
            <a:ln w="19050">
              <a:solidFill>
                <a:srgbClr val="2C9ADC"/>
              </a:solidFill>
              <a:prstDash val="solid"/>
            </a:ln>
          </c:spPr>
          <c:marker>
            <c:symbol val="none"/>
          </c:marker>
          <c:cat>
            <c:numRef>
              <c:f>'3_Výstupy'!$B$53:$O$53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'3_Výstupy'!$B$54:$O$54</c:f>
              <c:numCache>
                <c:formatCode>_-* #,##0.0\ _€_-;\-* #,##0.0\ _€_-;_-* "-"??\ _€_-;_-@_-</c:formatCode>
                <c:ptCount val="14"/>
                <c:pt idx="0">
                  <c:v>70.599999999999994</c:v>
                </c:pt>
                <c:pt idx="1">
                  <c:v>70.5</c:v>
                </c:pt>
                <c:pt idx="2">
                  <c:v>66.2</c:v>
                </c:pt>
                <c:pt idx="3">
                  <c:v>64.5</c:v>
                </c:pt>
                <c:pt idx="4">
                  <c:v>67.599999999999994</c:v>
                </c:pt>
                <c:pt idx="5">
                  <c:v>66.7</c:v>
                </c:pt>
                <c:pt idx="6">
                  <c:v>68</c:v>
                </c:pt>
                <c:pt idx="7">
                  <c:v>67.900000000000006</c:v>
                </c:pt>
                <c:pt idx="8">
                  <c:v>67.5</c:v>
                </c:pt>
                <c:pt idx="9">
                  <c:v>67.3</c:v>
                </c:pt>
                <c:pt idx="10">
                  <c:v>66.5</c:v>
                </c:pt>
                <c:pt idx="11">
                  <c:v>65.5</c:v>
                </c:pt>
                <c:pt idx="12">
                  <c:v>67.3</c:v>
                </c:pt>
                <c:pt idx="13">
                  <c:v>67.400000000000006</c:v>
                </c:pt>
              </c:numCache>
            </c:numRef>
          </c:val>
          <c:smooth val="0"/>
        </c:ser>
        <c:ser>
          <c:idx val="5"/>
          <c:order val="1"/>
          <c:tx>
            <c:strRef>
              <c:f>'3_Výstupy'!$A$55</c:f>
              <c:strCache>
                <c:ptCount val="1"/>
                <c:pt idx="0">
                  <c:v>CZ, HU</c:v>
                </c:pt>
              </c:strCache>
            </c:strRef>
          </c:tx>
          <c:spPr>
            <a:ln w="19050">
              <a:solidFill>
                <a:sysClr val="windowText" lastClr="000000"/>
              </a:solidFill>
              <a:prstDash val="solid"/>
            </a:ln>
          </c:spPr>
          <c:marker>
            <c:symbol val="none"/>
          </c:marker>
          <c:cat>
            <c:numRef>
              <c:f>'3_Výstupy'!$B$53:$O$53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'3_Výstupy'!$B$55:$O$55</c:f>
              <c:numCache>
                <c:formatCode>_-* #,##0.0\ _€_-;\-* #,##0.0\ _€_-;_-* "-"??\ _€_-;_-@_-</c:formatCode>
                <c:ptCount val="14"/>
                <c:pt idx="0">
                  <c:v>73.550000000000011</c:v>
                </c:pt>
                <c:pt idx="1">
                  <c:v>76.900000000000006</c:v>
                </c:pt>
                <c:pt idx="2">
                  <c:v>77.8</c:v>
                </c:pt>
                <c:pt idx="3">
                  <c:v>77.2</c:v>
                </c:pt>
                <c:pt idx="4">
                  <c:v>76.599999999999994</c:v>
                </c:pt>
                <c:pt idx="5">
                  <c:v>77.050000000000011</c:v>
                </c:pt>
                <c:pt idx="6">
                  <c:v>70.3</c:v>
                </c:pt>
                <c:pt idx="7">
                  <c:v>69.2</c:v>
                </c:pt>
                <c:pt idx="8">
                  <c:v>75.3</c:v>
                </c:pt>
                <c:pt idx="9">
                  <c:v>74.8</c:v>
                </c:pt>
                <c:pt idx="10">
                  <c:v>72.699999999999989</c:v>
                </c:pt>
                <c:pt idx="11">
                  <c:v>71.949999999999989</c:v>
                </c:pt>
                <c:pt idx="12">
                  <c:v>71.150000000000006</c:v>
                </c:pt>
                <c:pt idx="13">
                  <c:v>73.900000000000006</c:v>
                </c:pt>
              </c:numCache>
            </c:numRef>
          </c:val>
          <c:smooth val="0"/>
        </c:ser>
        <c:ser>
          <c:idx val="0"/>
          <c:order val="2"/>
          <c:tx>
            <c:strRef>
              <c:f>'3_Výstupy'!$A$56</c:f>
              <c:strCache>
                <c:ptCount val="1"/>
                <c:pt idx="0">
                  <c:v>EU 22*</c:v>
                </c:pt>
              </c:strCache>
            </c:strRef>
          </c:tx>
          <c:spPr>
            <a:ln w="19050">
              <a:solidFill>
                <a:srgbClr val="0070C0"/>
              </a:solidFill>
              <a:prstDash val="dash"/>
            </a:ln>
          </c:spPr>
          <c:marker>
            <c:symbol val="none"/>
          </c:marker>
          <c:dPt>
            <c:idx val="2"/>
            <c:bubble3D val="0"/>
          </c:dPt>
          <c:cat>
            <c:numRef>
              <c:f>'3_Výstupy'!$B$53:$O$53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'3_Výstupy'!$B$56:$O$56</c:f>
              <c:numCache>
                <c:formatCode>_-* #,##0.0\ _€_-;\-* #,##0.0\ _€_-;_-* "-"??\ _€_-;_-@_-</c:formatCode>
                <c:ptCount val="14"/>
                <c:pt idx="0">
                  <c:v>75.647058823529406</c:v>
                </c:pt>
                <c:pt idx="1">
                  <c:v>76.170588235294133</c:v>
                </c:pt>
                <c:pt idx="2">
                  <c:v>76.381249999999994</c:v>
                </c:pt>
                <c:pt idx="3">
                  <c:v>75.90000000000002</c:v>
                </c:pt>
                <c:pt idx="4">
                  <c:v>75.694117647058818</c:v>
                </c:pt>
                <c:pt idx="5">
                  <c:v>75.844444444444434</c:v>
                </c:pt>
                <c:pt idx="6">
                  <c:v>75.976470588235287</c:v>
                </c:pt>
                <c:pt idx="7">
                  <c:v>75.10588235294118</c:v>
                </c:pt>
                <c:pt idx="8">
                  <c:v>75.529411764705884</c:v>
                </c:pt>
                <c:pt idx="9">
                  <c:v>74.838888888888889</c:v>
                </c:pt>
                <c:pt idx="10">
                  <c:v>74.922222222222217</c:v>
                </c:pt>
                <c:pt idx="11">
                  <c:v>74.012500000000003</c:v>
                </c:pt>
                <c:pt idx="12">
                  <c:v>73.53125</c:v>
                </c:pt>
                <c:pt idx="13">
                  <c:v>75.018181818181816</c:v>
                </c:pt>
              </c:numCache>
            </c:numRef>
          </c:val>
          <c:smooth val="0"/>
        </c:ser>
        <c:ser>
          <c:idx val="1"/>
          <c:order val="3"/>
          <c:tx>
            <c:strRef>
              <c:f>'3_Výstupy'!$A$57</c:f>
              <c:strCache>
                <c:ptCount val="1"/>
                <c:pt idx="0">
                  <c:v>EU 15 **</c:v>
                </c:pt>
              </c:strCache>
            </c:strRef>
          </c:tx>
          <c:spPr>
            <a:ln w="19050">
              <a:solidFill>
                <a:srgbClr val="D3BEDE"/>
              </a:solidFill>
            </a:ln>
          </c:spPr>
          <c:marker>
            <c:symbol val="none"/>
          </c:marker>
          <c:cat>
            <c:numRef>
              <c:f>'3_Výstupy'!$B$53:$O$53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'3_Výstupy'!$B$57:$O$57</c:f>
              <c:numCache>
                <c:formatCode>_-* #,##0.0\ _€_-;\-* #,##0.0\ _€_-;_-* "-"??\ _€_-;_-@_-</c:formatCode>
                <c:ptCount val="14"/>
                <c:pt idx="0">
                  <c:v>76.407142857142844</c:v>
                </c:pt>
                <c:pt idx="1">
                  <c:v>76.178571428571431</c:v>
                </c:pt>
                <c:pt idx="2">
                  <c:v>76.123076923076937</c:v>
                </c:pt>
                <c:pt idx="3">
                  <c:v>75.707692307692326</c:v>
                </c:pt>
                <c:pt idx="4">
                  <c:v>76.376923076923077</c:v>
                </c:pt>
                <c:pt idx="5">
                  <c:v>75.892307692307696</c:v>
                </c:pt>
                <c:pt idx="6">
                  <c:v>76.453846153846158</c:v>
                </c:pt>
                <c:pt idx="7">
                  <c:v>74.738461538461536</c:v>
                </c:pt>
                <c:pt idx="8">
                  <c:v>75.392307692307682</c:v>
                </c:pt>
                <c:pt idx="9">
                  <c:v>74.669230769230765</c:v>
                </c:pt>
                <c:pt idx="10">
                  <c:v>74.7</c:v>
                </c:pt>
                <c:pt idx="11">
                  <c:v>75.508333333333312</c:v>
                </c:pt>
                <c:pt idx="12">
                  <c:v>74.966666666666669</c:v>
                </c:pt>
                <c:pt idx="13">
                  <c:v>76.185714285714283</c:v>
                </c:pt>
              </c:numCache>
            </c:numRef>
          </c:val>
          <c:smooth val="0"/>
        </c:ser>
        <c:ser>
          <c:idx val="2"/>
          <c:order val="4"/>
          <c:tx>
            <c:strRef>
              <c:f>'3_Výstupy'!$A$58</c:f>
              <c:strCache>
                <c:ptCount val="1"/>
                <c:pt idx="0">
                  <c:v>OECD***</c:v>
                </c:pt>
              </c:strCache>
            </c:strRef>
          </c:tx>
          <c:spPr>
            <a:ln w="19050">
              <a:solidFill>
                <a:sysClr val="window" lastClr="FFFFFF">
                  <a:lumMod val="75000"/>
                </a:sysClr>
              </a:solidFill>
            </a:ln>
          </c:spPr>
          <c:marker>
            <c:symbol val="none"/>
          </c:marker>
          <c:cat>
            <c:numRef>
              <c:f>'3_Výstupy'!$B$53:$O$53</c:f>
              <c:numCache>
                <c:formatCode>General</c:formatCode>
                <c:ptCount val="1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numCache>
            </c:numRef>
          </c:cat>
          <c:val>
            <c:numRef>
              <c:f>'3_Výstupy'!$B$58:$O$58</c:f>
              <c:numCache>
                <c:formatCode>_-* #,##0.0\ _€_-;\-* #,##0.0\ _€_-;_-* "-"??\ _€_-;_-@_-</c:formatCode>
                <c:ptCount val="14"/>
                <c:pt idx="0">
                  <c:v>75.396428571428572</c:v>
                </c:pt>
                <c:pt idx="1">
                  <c:v>75.746428571428581</c:v>
                </c:pt>
                <c:pt idx="2">
                  <c:v>75.651851851851845</c:v>
                </c:pt>
                <c:pt idx="3">
                  <c:v>75.781481481481492</c:v>
                </c:pt>
                <c:pt idx="4">
                  <c:v>76.159259259259272</c:v>
                </c:pt>
                <c:pt idx="5">
                  <c:v>76.282142857142844</c:v>
                </c:pt>
                <c:pt idx="6">
                  <c:v>76.518518518518519</c:v>
                </c:pt>
                <c:pt idx="7">
                  <c:v>75.744444444444454</c:v>
                </c:pt>
                <c:pt idx="8">
                  <c:v>76.3</c:v>
                </c:pt>
                <c:pt idx="9">
                  <c:v>75.370370370370381</c:v>
                </c:pt>
                <c:pt idx="10">
                  <c:v>75.296296296296291</c:v>
                </c:pt>
                <c:pt idx="11">
                  <c:v>75.2</c:v>
                </c:pt>
                <c:pt idx="12">
                  <c:v>75.266666666666666</c:v>
                </c:pt>
                <c:pt idx="13">
                  <c:v>76.564705882352925</c:v>
                </c:pt>
              </c:numCache>
            </c:numRef>
          </c:val>
          <c:smooth val="0"/>
        </c:ser>
        <c:dLbls>
          <c:showLegendKey val="0"/>
          <c:showVal val="0"/>
          <c:showCatName val="0"/>
          <c:showSerName val="0"/>
          <c:showPercent val="0"/>
          <c:showBubbleSize val="0"/>
        </c:dLbls>
        <c:smooth val="0"/>
        <c:axId val="389749304"/>
        <c:axId val="389749696"/>
      </c:lineChart>
      <c:catAx>
        <c:axId val="389749304"/>
        <c:scaling>
          <c:orientation val="minMax"/>
        </c:scaling>
        <c:delete val="0"/>
        <c:axPos val="b"/>
        <c:numFmt formatCode="General" sourceLinked="0"/>
        <c:majorTickMark val="out"/>
        <c:minorTickMark val="none"/>
        <c:tickLblPos val="low"/>
        <c:txPr>
          <a:bodyPr rot="-5400000" vert="horz"/>
          <a:lstStyle/>
          <a:p>
            <a:pPr>
              <a:defRPr/>
            </a:pPr>
            <a:endParaRPr lang="en-US"/>
          </a:p>
        </c:txPr>
        <c:crossAx val="389749696"/>
        <c:crosses val="autoZero"/>
        <c:auto val="1"/>
        <c:lblAlgn val="ctr"/>
        <c:lblOffset val="100"/>
        <c:noMultiLvlLbl val="0"/>
      </c:catAx>
      <c:valAx>
        <c:axId val="389749696"/>
        <c:scaling>
          <c:orientation val="minMax"/>
          <c:min val="60"/>
        </c:scaling>
        <c:delete val="0"/>
        <c:axPos val="l"/>
        <c:majorGridlines>
          <c:spPr>
            <a:ln>
              <a:solidFill>
                <a:schemeClr val="bg1">
                  <a:lumMod val="75000"/>
                </a:schemeClr>
              </a:solidFill>
              <a:prstDash val="sysDash"/>
            </a:ln>
          </c:spPr>
        </c:majorGridlines>
        <c:numFmt formatCode="#,##0" sourceLinked="0"/>
        <c:majorTickMark val="out"/>
        <c:minorTickMark val="none"/>
        <c:tickLblPos val="nextTo"/>
        <c:txPr>
          <a:bodyPr rot="0" vert="horz"/>
          <a:lstStyle/>
          <a:p>
            <a:pPr>
              <a:defRPr/>
            </a:pPr>
            <a:endParaRPr lang="en-US"/>
          </a:p>
        </c:txPr>
        <c:crossAx val="389749304"/>
        <c:crosses val="autoZero"/>
        <c:crossBetween val="between"/>
      </c:valAx>
    </c:plotArea>
    <c:legend>
      <c:legendPos val="l"/>
      <c:layout>
        <c:manualLayout>
          <c:xMode val="edge"/>
          <c:yMode val="edge"/>
          <c:x val="0.4497700551209895"/>
          <c:y val="3.7235892166520013E-2"/>
          <c:w val="0.52630916666666672"/>
          <c:h val="0.14145457350854615"/>
        </c:manualLayout>
      </c:layout>
      <c:overlay val="1"/>
    </c:legend>
    <c:plotVisOnly val="1"/>
    <c:dispBlanksAs val="gap"/>
    <c:showDLblsOverMax val="0"/>
  </c:chart>
  <c:spPr>
    <a:ln>
      <a:noFill/>
    </a:ln>
  </c:spPr>
  <c:txPr>
    <a:bodyPr/>
    <a:lstStyle/>
    <a:p>
      <a:pPr>
        <a:defRPr sz="1100" b="0" i="0" u="none" strike="noStrike" baseline="0">
          <a:solidFill>
            <a:srgbClr val="000000"/>
          </a:solidFill>
          <a:latin typeface="NeueHaasGroteskDisp W02" panose="020B0504020202020204" pitchFamily="34" charset="-18"/>
          <a:ea typeface="Calibri"/>
          <a:cs typeface="Calibri"/>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0.21111</cdr:x>
      <cdr:y>0.01157</cdr:y>
    </cdr:from>
    <cdr:to>
      <cdr:x>0.852</cdr:x>
      <cdr:y>0.14346</cdr:y>
    </cdr:to>
    <cdr:sp macro="" textlink="">
      <cdr:nvSpPr>
        <cdr:cNvPr id="2" name="BlokTextu 1"/>
        <cdr:cNvSpPr txBox="1"/>
      </cdr:nvSpPr>
      <cdr:spPr>
        <a:xfrm xmlns:a="http://schemas.openxmlformats.org/drawingml/2006/main">
          <a:off x="965200" y="31750"/>
          <a:ext cx="2930159" cy="36180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sk-SK" sz="2000" b="1" dirty="0" err="1">
              <a:latin typeface="NeueHaasGroteskDisp W02" panose="020B0504020202020204" pitchFamily="34" charset="-18"/>
            </a:rPr>
            <a:t>Breakdown</a:t>
          </a:r>
          <a:r>
            <a:rPr lang="sk-SK" sz="2000" b="1" baseline="0" dirty="0">
              <a:latin typeface="NeueHaasGroteskDisp W02" panose="020B0504020202020204" pitchFamily="34" charset="-18"/>
            </a:rPr>
            <a:t> of </a:t>
          </a:r>
          <a:r>
            <a:rPr lang="sk-SK" sz="2000" b="1" baseline="0" dirty="0" err="1">
              <a:latin typeface="NeueHaasGroteskDisp W02" panose="020B0504020202020204" pitchFamily="34" charset="-18"/>
            </a:rPr>
            <a:t>spending</a:t>
          </a:r>
          <a:r>
            <a:rPr lang="sk-SK" sz="2000" b="1" baseline="0" dirty="0">
              <a:latin typeface="NeueHaasGroteskDisp W02" panose="020B0504020202020204" pitchFamily="34" charset="-18"/>
            </a:rPr>
            <a:t> (2013)</a:t>
          </a:r>
        </a:p>
      </cdr:txBody>
    </cdr:sp>
  </cdr:relSizeAnchor>
</c:userShapes>
</file>

<file path=ppt/drawings/drawing2.xml><?xml version="1.0" encoding="utf-8"?>
<c:userShapes xmlns:c="http://schemas.openxmlformats.org/drawingml/2006/chart">
  <cdr:relSizeAnchor xmlns:cdr="http://schemas.openxmlformats.org/drawingml/2006/chartDrawing">
    <cdr:from>
      <cdr:x>0.07746</cdr:x>
      <cdr:y>0.01647</cdr:y>
    </cdr:from>
    <cdr:to>
      <cdr:x>0.95166</cdr:x>
      <cdr:y>0.31335</cdr:y>
    </cdr:to>
    <cdr:sp macro="" textlink="">
      <cdr:nvSpPr>
        <cdr:cNvPr id="2" name="BlokTextu 1"/>
        <cdr:cNvSpPr txBox="1"/>
      </cdr:nvSpPr>
      <cdr:spPr>
        <a:xfrm xmlns:a="http://schemas.openxmlformats.org/drawingml/2006/main">
          <a:off x="488411" y="79327"/>
          <a:ext cx="5512340" cy="142991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sk-SK" sz="2000" b="1" dirty="0" err="1">
              <a:latin typeface="NeueHaasGroteskDisp W02" panose="020B0504020202020204" pitchFamily="34" charset="-18"/>
            </a:rPr>
            <a:t>Number</a:t>
          </a:r>
          <a:r>
            <a:rPr lang="sk-SK" sz="2000" b="1" dirty="0">
              <a:latin typeface="NeueHaasGroteskDisp W02" panose="020B0504020202020204" pitchFamily="34" charset="-18"/>
            </a:rPr>
            <a:t> </a:t>
          </a:r>
          <a:r>
            <a:rPr lang="sk-SK" sz="2000" b="1" dirty="0" smtClean="0">
              <a:latin typeface="NeueHaasGroteskDisp W02" panose="020B0504020202020204" pitchFamily="34" charset="-18"/>
            </a:rPr>
            <a:t>of</a:t>
          </a:r>
          <a:r>
            <a:rPr lang="en-US" sz="2000" b="1" dirty="0" smtClean="0">
              <a:latin typeface="NeueHaasGroteskDisp W02" panose="020B0504020202020204" pitchFamily="34" charset="-18"/>
            </a:rPr>
            <a:t> </a:t>
          </a:r>
          <a:r>
            <a:rPr lang="sk-SK" sz="2000" b="1" dirty="0" err="1" smtClean="0">
              <a:latin typeface="NeueHaasGroteskDisp W02" panose="020B0504020202020204" pitchFamily="34" charset="-18"/>
            </a:rPr>
            <a:t>physicians</a:t>
          </a:r>
          <a:r>
            <a:rPr lang="sk-SK" sz="2000" b="1" dirty="0">
              <a:latin typeface="NeueHaasGroteskDisp W02" panose="020B0504020202020204" pitchFamily="34" charset="-18"/>
            </a:rPr>
            <a:t>,</a:t>
          </a:r>
          <a:r>
            <a:rPr lang="sk-SK" sz="2000" b="1" baseline="0" dirty="0">
              <a:latin typeface="NeueHaasGroteskDisp W02" panose="020B0504020202020204" pitchFamily="34" charset="-18"/>
            </a:rPr>
            <a:t> </a:t>
          </a:r>
          <a:r>
            <a:rPr lang="sk-SK" sz="2000" b="1" baseline="0" dirty="0" err="1">
              <a:latin typeface="NeueHaasGroteskDisp W02" panose="020B0504020202020204" pitchFamily="34" charset="-18"/>
            </a:rPr>
            <a:t>nurses</a:t>
          </a:r>
          <a:r>
            <a:rPr lang="sk-SK" sz="2000" b="1" baseline="0" dirty="0">
              <a:latin typeface="NeueHaasGroteskDisp W02" panose="020B0504020202020204" pitchFamily="34" charset="-18"/>
            </a:rPr>
            <a:t>, </a:t>
          </a:r>
          <a:r>
            <a:rPr lang="sk-SK" sz="2000" b="1" baseline="0" dirty="0" err="1">
              <a:latin typeface="NeueHaasGroteskDisp W02" panose="020B0504020202020204" pitchFamily="34" charset="-18"/>
            </a:rPr>
            <a:t>dentists</a:t>
          </a:r>
          <a:r>
            <a:rPr lang="sk-SK" sz="2000" b="1" baseline="0" dirty="0">
              <a:latin typeface="NeueHaasGroteskDisp W02" panose="020B0504020202020204" pitchFamily="34" charset="-18"/>
            </a:rPr>
            <a:t> and </a:t>
          </a:r>
          <a:r>
            <a:rPr lang="sk-SK" sz="2000" b="1" baseline="0" dirty="0" err="1">
              <a:latin typeface="NeueHaasGroteskDisp W02" panose="020B0504020202020204" pitchFamily="34" charset="-18"/>
            </a:rPr>
            <a:t>pharmacists</a:t>
          </a:r>
          <a:r>
            <a:rPr lang="sk-SK" sz="2000" b="1" baseline="0" dirty="0">
              <a:latin typeface="NeueHaasGroteskDisp W02" panose="020B0504020202020204" pitchFamily="34" charset="-18"/>
            </a:rPr>
            <a:t> in 2013 (per 1000 </a:t>
          </a:r>
          <a:r>
            <a:rPr lang="sk-SK" sz="2000" b="1" baseline="0" dirty="0" err="1">
              <a:latin typeface="NeueHaasGroteskDisp W02" panose="020B0504020202020204" pitchFamily="34" charset="-18"/>
            </a:rPr>
            <a:t>inhabitants</a:t>
          </a:r>
          <a:r>
            <a:rPr lang="sk-SK" sz="2000" b="1" baseline="0" dirty="0">
              <a:latin typeface="NeueHaasGroteskDisp W02" panose="020B0504020202020204" pitchFamily="34" charset="-18"/>
            </a:rPr>
            <a:t>)</a:t>
          </a:r>
          <a:endParaRPr lang="en-US" sz="2000" b="1" dirty="0">
            <a:latin typeface="NeueHaasGroteskDisp W02" panose="020B0504020202020204" pitchFamily="34" charset="-18"/>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0.2233</cdr:x>
      <cdr:y>0.01725</cdr:y>
    </cdr:from>
    <cdr:to>
      <cdr:x>0.88997</cdr:x>
      <cdr:y>0.20128</cdr:y>
    </cdr:to>
    <cdr:sp macro="" textlink="">
      <cdr:nvSpPr>
        <cdr:cNvPr id="2" name="BlokTextu 1"/>
        <cdr:cNvSpPr txBox="1"/>
      </cdr:nvSpPr>
      <cdr:spPr>
        <a:xfrm xmlns:a="http://schemas.openxmlformats.org/drawingml/2006/main">
          <a:off x="1125850" y="85713"/>
          <a:ext cx="3361283" cy="91442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sk-SK" sz="2000" b="1" dirty="0" err="1">
              <a:latin typeface="NeueHaasGroteskDisp W02" panose="020B0504020202020204" pitchFamily="34" charset="-18"/>
            </a:rPr>
            <a:t>Number</a:t>
          </a:r>
          <a:r>
            <a:rPr lang="sk-SK" sz="2000" b="1" dirty="0">
              <a:latin typeface="NeueHaasGroteskDisp W02" panose="020B0504020202020204" pitchFamily="34" charset="-18"/>
            </a:rPr>
            <a:t> of </a:t>
          </a:r>
          <a:r>
            <a:rPr lang="sk-SK" sz="2000" b="1" dirty="0" err="1">
              <a:latin typeface="NeueHaasGroteskDisp W02" panose="020B0504020202020204" pitchFamily="34" charset="-18"/>
            </a:rPr>
            <a:t>nurses</a:t>
          </a:r>
          <a:r>
            <a:rPr lang="sk-SK" sz="2000" b="1" dirty="0">
              <a:latin typeface="NeueHaasGroteskDisp W02" panose="020B0504020202020204" pitchFamily="34" charset="-18"/>
            </a:rPr>
            <a:t> </a:t>
          </a:r>
          <a:endParaRPr lang="en-US" sz="2000" b="1" dirty="0" smtClean="0">
            <a:latin typeface="NeueHaasGroteskDisp W02" panose="020B0504020202020204" pitchFamily="34" charset="-18"/>
          </a:endParaRPr>
        </a:p>
        <a:p xmlns:a="http://schemas.openxmlformats.org/drawingml/2006/main">
          <a:pPr algn="ctr"/>
          <a:r>
            <a:rPr lang="sk-SK" sz="2000" b="1" dirty="0" smtClean="0">
              <a:latin typeface="NeueHaasGroteskDisp W02" panose="020B0504020202020204" pitchFamily="34" charset="-18"/>
            </a:rPr>
            <a:t>(</a:t>
          </a:r>
          <a:r>
            <a:rPr lang="sk-SK" sz="2000" b="1" dirty="0">
              <a:latin typeface="NeueHaasGroteskDisp W02" panose="020B0504020202020204" pitchFamily="34" charset="-18"/>
            </a:rPr>
            <a:t>per 1000 </a:t>
          </a:r>
          <a:r>
            <a:rPr lang="sk-SK" sz="2000" b="1" dirty="0" err="1">
              <a:latin typeface="NeueHaasGroteskDisp W02" panose="020B0504020202020204" pitchFamily="34" charset="-18"/>
            </a:rPr>
            <a:t>inhabitants</a:t>
          </a:r>
          <a:r>
            <a:rPr lang="sk-SK" sz="2000" b="1" dirty="0">
              <a:latin typeface="NeueHaasGroteskDisp W02" panose="020B0504020202020204" pitchFamily="34" charset="-18"/>
            </a:rPr>
            <a:t>)</a:t>
          </a:r>
          <a:endParaRPr lang="en-US" sz="2000" b="1" dirty="0">
            <a:latin typeface="NeueHaasGroteskDisp W02" panose="020B0504020202020204" pitchFamily="34" charset="-18"/>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0.24958</cdr:x>
      <cdr:y>0.01926</cdr:y>
    </cdr:from>
    <cdr:to>
      <cdr:x>0.9019</cdr:x>
      <cdr:y>0.19527</cdr:y>
    </cdr:to>
    <cdr:sp macro="" textlink="">
      <cdr:nvSpPr>
        <cdr:cNvPr id="2" name="BlokTextu 1"/>
        <cdr:cNvSpPr txBox="1"/>
      </cdr:nvSpPr>
      <cdr:spPr>
        <a:xfrm xmlns:a="http://schemas.openxmlformats.org/drawingml/2006/main">
          <a:off x="1486969" y="92992"/>
          <a:ext cx="3886450" cy="84998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a:latin typeface="NeueHaasGroteskDisp W02" panose="020B0504020202020204" pitchFamily="34" charset="-18"/>
            </a:rPr>
            <a:t>Physicians' age in 2013 (%)</a:t>
          </a:r>
        </a:p>
      </cdr:txBody>
    </cdr:sp>
  </cdr:relSizeAnchor>
</c:userShapes>
</file>

<file path=ppt/drawings/drawing5.xml><?xml version="1.0" encoding="utf-8"?>
<c:userShapes xmlns:c="http://schemas.openxmlformats.org/drawingml/2006/chart">
  <cdr:relSizeAnchor xmlns:cdr="http://schemas.openxmlformats.org/drawingml/2006/chartDrawing">
    <cdr:from>
      <cdr:x>0.14214</cdr:x>
      <cdr:y>0.03458</cdr:y>
    </cdr:from>
    <cdr:to>
      <cdr:x>0.91022</cdr:x>
      <cdr:y>0.13485</cdr:y>
    </cdr:to>
    <cdr:sp macro="" textlink="">
      <cdr:nvSpPr>
        <cdr:cNvPr id="2" name="BlokTextu 1"/>
        <cdr:cNvSpPr txBox="1"/>
      </cdr:nvSpPr>
      <cdr:spPr>
        <a:xfrm xmlns:a="http://schemas.openxmlformats.org/drawingml/2006/main">
          <a:off x="678656" y="119062"/>
          <a:ext cx="3667125" cy="34528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0D4DBA05-D782-41F2-8B85-BAEDFE378035}" type="datetimeFigureOut">
              <a:rPr lang="sk-SK" smtClean="0"/>
              <a:t>30. 5. 2016</a:t>
            </a:fld>
            <a:endParaRPr lang="sk-SK"/>
          </a:p>
        </p:txBody>
      </p:sp>
      <p:sp>
        <p:nvSpPr>
          <p:cNvPr id="4" name="Zástupný symbol päty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sk-SK"/>
          </a:p>
        </p:txBody>
      </p:sp>
      <p:sp>
        <p:nvSpPr>
          <p:cNvPr id="5" name="Zástupný symbol čísla snímky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33B4CF9A-3E9E-4EF9-9958-5BC8CE1A200D}" type="slidenum">
              <a:rPr lang="sk-SK" smtClean="0"/>
              <a:t>‹#›</a:t>
            </a:fld>
            <a:endParaRPr lang="sk-SK"/>
          </a:p>
        </p:txBody>
      </p:sp>
    </p:spTree>
    <p:extLst>
      <p:ext uri="{BB962C8B-B14F-4D97-AF65-F5344CB8AC3E}">
        <p14:creationId xmlns:p14="http://schemas.microsoft.com/office/powerpoint/2010/main" val="31754671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91FE4EC-6C75-4DB5-ABCF-039BF25D1353}" type="datetimeFigureOut">
              <a:rPr lang="sk-SK" smtClean="0"/>
              <a:t>30. 5. 2016</a:t>
            </a:fld>
            <a:endParaRPr lang="sk-SK"/>
          </a:p>
        </p:txBody>
      </p:sp>
      <p:sp>
        <p:nvSpPr>
          <p:cNvPr id="4" name="Zástupný symbol obrazu snímky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6" name="Zástupný symbol päty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26DB290-FA1B-4F06-B1D1-2F7D4578CE42}" type="slidenum">
              <a:rPr lang="sk-SK" smtClean="0"/>
              <a:t>‹#›</a:t>
            </a:fld>
            <a:endParaRPr lang="sk-SK"/>
          </a:p>
        </p:txBody>
      </p:sp>
    </p:spTree>
    <p:extLst>
      <p:ext uri="{BB962C8B-B14F-4D97-AF65-F5344CB8AC3E}">
        <p14:creationId xmlns:p14="http://schemas.microsoft.com/office/powerpoint/2010/main" val="2576296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b="0" i="1" u="none" strike="noStrike" kern="1200" dirty="0" smtClean="0">
                <a:solidFill>
                  <a:schemeClr val="tx1"/>
                </a:solidFill>
                <a:effectLst/>
                <a:latin typeface="+mn-lt"/>
                <a:ea typeface="+mn-ea"/>
                <a:cs typeface="+mn-cs"/>
              </a:rPr>
              <a:t> - bez psychiatrií </a:t>
            </a:r>
            <a:endParaRPr lang="sk-SK" dirty="0"/>
          </a:p>
        </p:txBody>
      </p:sp>
      <p:sp>
        <p:nvSpPr>
          <p:cNvPr id="4" name="Zástupný symbol čísla snímky 3"/>
          <p:cNvSpPr>
            <a:spLocks noGrp="1"/>
          </p:cNvSpPr>
          <p:nvPr>
            <p:ph type="sldNum" sz="quarter" idx="10"/>
          </p:nvPr>
        </p:nvSpPr>
        <p:spPr/>
        <p:txBody>
          <a:bodyPr/>
          <a:lstStyle/>
          <a:p>
            <a:fld id="{026DB290-FA1B-4F06-B1D1-2F7D4578CE42}" type="slidenum">
              <a:rPr lang="sk-SK" smtClean="0"/>
              <a:t>5</a:t>
            </a:fld>
            <a:endParaRPr lang="sk-SK"/>
          </a:p>
        </p:txBody>
      </p:sp>
    </p:spTree>
    <p:extLst>
      <p:ext uri="{BB962C8B-B14F-4D97-AF65-F5344CB8AC3E}">
        <p14:creationId xmlns:p14="http://schemas.microsoft.com/office/powerpoint/2010/main" val="1972267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b="0" i="1" u="none" strike="noStrike" kern="1200" dirty="0" smtClean="0">
                <a:solidFill>
                  <a:schemeClr val="tx1"/>
                </a:solidFill>
                <a:effectLst/>
                <a:latin typeface="+mn-lt"/>
                <a:ea typeface="+mn-ea"/>
                <a:cs typeface="+mn-cs"/>
              </a:rPr>
              <a:t> - bez psychiatrií </a:t>
            </a:r>
            <a:endParaRPr lang="sk-SK" dirty="0"/>
          </a:p>
        </p:txBody>
      </p:sp>
      <p:sp>
        <p:nvSpPr>
          <p:cNvPr id="4" name="Zástupný symbol čísla snímky 3"/>
          <p:cNvSpPr>
            <a:spLocks noGrp="1"/>
          </p:cNvSpPr>
          <p:nvPr>
            <p:ph type="sldNum" sz="quarter" idx="10"/>
          </p:nvPr>
        </p:nvSpPr>
        <p:spPr/>
        <p:txBody>
          <a:bodyPr/>
          <a:lstStyle/>
          <a:p>
            <a:fld id="{026DB290-FA1B-4F06-B1D1-2F7D4578CE42}" type="slidenum">
              <a:rPr lang="sk-SK" smtClean="0"/>
              <a:t>6</a:t>
            </a:fld>
            <a:endParaRPr lang="sk-SK"/>
          </a:p>
        </p:txBody>
      </p:sp>
    </p:spTree>
    <p:extLst>
      <p:ext uri="{BB962C8B-B14F-4D97-AF65-F5344CB8AC3E}">
        <p14:creationId xmlns:p14="http://schemas.microsoft.com/office/powerpoint/2010/main" val="2731977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b="0" i="1" u="none" strike="noStrike" kern="1200" dirty="0" smtClean="0">
                <a:solidFill>
                  <a:schemeClr val="tx1"/>
                </a:solidFill>
                <a:effectLst/>
                <a:latin typeface="+mn-lt"/>
                <a:ea typeface="+mn-ea"/>
                <a:cs typeface="+mn-cs"/>
              </a:rPr>
              <a:t> - bez psychiatrií </a:t>
            </a:r>
            <a:endParaRPr lang="sk-SK" dirty="0"/>
          </a:p>
        </p:txBody>
      </p:sp>
      <p:sp>
        <p:nvSpPr>
          <p:cNvPr id="4" name="Zástupný symbol čísla snímky 3"/>
          <p:cNvSpPr>
            <a:spLocks noGrp="1"/>
          </p:cNvSpPr>
          <p:nvPr>
            <p:ph type="sldNum" sz="quarter" idx="10"/>
          </p:nvPr>
        </p:nvSpPr>
        <p:spPr/>
        <p:txBody>
          <a:bodyPr/>
          <a:lstStyle/>
          <a:p>
            <a:fld id="{026DB290-FA1B-4F06-B1D1-2F7D4578CE42}" type="slidenum">
              <a:rPr lang="sk-SK" smtClean="0"/>
              <a:t>11</a:t>
            </a:fld>
            <a:endParaRPr lang="sk-SK"/>
          </a:p>
        </p:txBody>
      </p:sp>
    </p:spTree>
    <p:extLst>
      <p:ext uri="{BB962C8B-B14F-4D97-AF65-F5344CB8AC3E}">
        <p14:creationId xmlns:p14="http://schemas.microsoft.com/office/powerpoint/2010/main" val="2532636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b="0" i="1" u="none" strike="noStrike" kern="1200" dirty="0" smtClean="0">
                <a:solidFill>
                  <a:schemeClr val="tx1"/>
                </a:solidFill>
                <a:effectLst/>
                <a:latin typeface="+mn-lt"/>
                <a:ea typeface="+mn-ea"/>
                <a:cs typeface="+mn-cs"/>
              </a:rPr>
              <a:t> - bez psychiatrií </a:t>
            </a:r>
            <a:endParaRPr lang="sk-SK" dirty="0"/>
          </a:p>
        </p:txBody>
      </p:sp>
      <p:sp>
        <p:nvSpPr>
          <p:cNvPr id="4" name="Zástupný symbol čísla snímky 3"/>
          <p:cNvSpPr>
            <a:spLocks noGrp="1"/>
          </p:cNvSpPr>
          <p:nvPr>
            <p:ph type="sldNum" sz="quarter" idx="10"/>
          </p:nvPr>
        </p:nvSpPr>
        <p:spPr/>
        <p:txBody>
          <a:bodyPr/>
          <a:lstStyle/>
          <a:p>
            <a:fld id="{026DB290-FA1B-4F06-B1D1-2F7D4578CE42}" type="slidenum">
              <a:rPr lang="sk-SK" smtClean="0"/>
              <a:t>13</a:t>
            </a:fld>
            <a:endParaRPr lang="sk-SK"/>
          </a:p>
        </p:txBody>
      </p:sp>
    </p:spTree>
    <p:extLst>
      <p:ext uri="{BB962C8B-B14F-4D97-AF65-F5344CB8AC3E}">
        <p14:creationId xmlns:p14="http://schemas.microsoft.com/office/powerpoint/2010/main" val="3772202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b="0" i="1" u="none" strike="noStrike" kern="1200" dirty="0" smtClean="0">
                <a:solidFill>
                  <a:schemeClr val="tx1"/>
                </a:solidFill>
                <a:effectLst/>
                <a:latin typeface="+mn-lt"/>
                <a:ea typeface="+mn-ea"/>
                <a:cs typeface="+mn-cs"/>
              </a:rPr>
              <a:t> - bez psychiatrií </a:t>
            </a:r>
            <a:endParaRPr lang="sk-SK" dirty="0"/>
          </a:p>
        </p:txBody>
      </p:sp>
      <p:sp>
        <p:nvSpPr>
          <p:cNvPr id="4" name="Zástupný symbol čísla snímky 3"/>
          <p:cNvSpPr>
            <a:spLocks noGrp="1"/>
          </p:cNvSpPr>
          <p:nvPr>
            <p:ph type="sldNum" sz="quarter" idx="10"/>
          </p:nvPr>
        </p:nvSpPr>
        <p:spPr/>
        <p:txBody>
          <a:bodyPr/>
          <a:lstStyle/>
          <a:p>
            <a:fld id="{026DB290-FA1B-4F06-B1D1-2F7D4578CE42}" type="slidenum">
              <a:rPr lang="sk-SK" smtClean="0"/>
              <a:t>29</a:t>
            </a:fld>
            <a:endParaRPr lang="sk-SK"/>
          </a:p>
        </p:txBody>
      </p:sp>
    </p:spTree>
    <p:extLst>
      <p:ext uri="{BB962C8B-B14F-4D97-AF65-F5344CB8AC3E}">
        <p14:creationId xmlns:p14="http://schemas.microsoft.com/office/powerpoint/2010/main" val="4114624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b="0" i="1" u="none" strike="noStrike" kern="1200" dirty="0" smtClean="0">
                <a:solidFill>
                  <a:schemeClr val="tx1"/>
                </a:solidFill>
                <a:effectLst/>
                <a:latin typeface="+mn-lt"/>
                <a:ea typeface="+mn-ea"/>
                <a:cs typeface="+mn-cs"/>
              </a:rPr>
              <a:t> - bez psychiatrií </a:t>
            </a:r>
            <a:endParaRPr lang="sk-SK" dirty="0"/>
          </a:p>
        </p:txBody>
      </p:sp>
      <p:sp>
        <p:nvSpPr>
          <p:cNvPr id="4" name="Zástupný symbol čísla snímky 3"/>
          <p:cNvSpPr>
            <a:spLocks noGrp="1"/>
          </p:cNvSpPr>
          <p:nvPr>
            <p:ph type="sldNum" sz="quarter" idx="10"/>
          </p:nvPr>
        </p:nvSpPr>
        <p:spPr/>
        <p:txBody>
          <a:bodyPr/>
          <a:lstStyle/>
          <a:p>
            <a:fld id="{026DB290-FA1B-4F06-B1D1-2F7D4578CE42}" type="slidenum">
              <a:rPr lang="sk-SK" smtClean="0"/>
              <a:t>31</a:t>
            </a:fld>
            <a:endParaRPr lang="sk-SK"/>
          </a:p>
        </p:txBody>
      </p:sp>
    </p:spTree>
    <p:extLst>
      <p:ext uri="{BB962C8B-B14F-4D97-AF65-F5344CB8AC3E}">
        <p14:creationId xmlns:p14="http://schemas.microsoft.com/office/powerpoint/2010/main" val="907677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b="0" i="1" u="none" strike="noStrike" kern="1200" dirty="0" smtClean="0">
                <a:solidFill>
                  <a:schemeClr val="tx1"/>
                </a:solidFill>
                <a:effectLst/>
                <a:latin typeface="+mn-lt"/>
                <a:ea typeface="+mn-ea"/>
                <a:cs typeface="+mn-cs"/>
              </a:rPr>
              <a:t> - bez psychiatrií </a:t>
            </a:r>
            <a:endParaRPr lang="sk-SK" dirty="0"/>
          </a:p>
        </p:txBody>
      </p:sp>
      <p:sp>
        <p:nvSpPr>
          <p:cNvPr id="4" name="Zástupný symbol čísla snímky 3"/>
          <p:cNvSpPr>
            <a:spLocks noGrp="1"/>
          </p:cNvSpPr>
          <p:nvPr>
            <p:ph type="sldNum" sz="quarter" idx="10"/>
          </p:nvPr>
        </p:nvSpPr>
        <p:spPr/>
        <p:txBody>
          <a:bodyPr/>
          <a:lstStyle/>
          <a:p>
            <a:fld id="{026DB290-FA1B-4F06-B1D1-2F7D4578CE42}" type="slidenum">
              <a:rPr lang="sk-SK" smtClean="0"/>
              <a:t>32</a:t>
            </a:fld>
            <a:endParaRPr lang="sk-SK"/>
          </a:p>
        </p:txBody>
      </p:sp>
    </p:spTree>
    <p:extLst>
      <p:ext uri="{BB962C8B-B14F-4D97-AF65-F5344CB8AC3E}">
        <p14:creationId xmlns:p14="http://schemas.microsoft.com/office/powerpoint/2010/main" val="1665018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b="0" i="1" u="none" strike="noStrike" kern="1200" dirty="0" smtClean="0">
                <a:solidFill>
                  <a:schemeClr val="tx1"/>
                </a:solidFill>
                <a:effectLst/>
                <a:latin typeface="+mn-lt"/>
                <a:ea typeface="+mn-ea"/>
                <a:cs typeface="+mn-cs"/>
              </a:rPr>
              <a:t> - bez psychiatrií </a:t>
            </a:r>
            <a:endParaRPr lang="sk-SK" dirty="0"/>
          </a:p>
        </p:txBody>
      </p:sp>
      <p:sp>
        <p:nvSpPr>
          <p:cNvPr id="4" name="Zástupný symbol čísla snímky 3"/>
          <p:cNvSpPr>
            <a:spLocks noGrp="1"/>
          </p:cNvSpPr>
          <p:nvPr>
            <p:ph type="sldNum" sz="quarter" idx="10"/>
          </p:nvPr>
        </p:nvSpPr>
        <p:spPr/>
        <p:txBody>
          <a:bodyPr/>
          <a:lstStyle/>
          <a:p>
            <a:fld id="{026DB290-FA1B-4F06-B1D1-2F7D4578CE42}" type="slidenum">
              <a:rPr lang="sk-SK" smtClean="0"/>
              <a:t>33</a:t>
            </a:fld>
            <a:endParaRPr lang="sk-SK"/>
          </a:p>
        </p:txBody>
      </p:sp>
    </p:spTree>
    <p:extLst>
      <p:ext uri="{BB962C8B-B14F-4D97-AF65-F5344CB8AC3E}">
        <p14:creationId xmlns:p14="http://schemas.microsoft.com/office/powerpoint/2010/main" val="3190717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b="0" i="1" u="none" strike="noStrike" kern="1200" dirty="0" smtClean="0">
                <a:solidFill>
                  <a:schemeClr val="tx1"/>
                </a:solidFill>
                <a:effectLst/>
                <a:latin typeface="+mn-lt"/>
                <a:ea typeface="+mn-ea"/>
                <a:cs typeface="+mn-cs"/>
              </a:rPr>
              <a:t> - bez psychiatrií </a:t>
            </a:r>
            <a:endParaRPr lang="sk-SK" dirty="0"/>
          </a:p>
        </p:txBody>
      </p:sp>
      <p:sp>
        <p:nvSpPr>
          <p:cNvPr id="4" name="Zástupný symbol čísla snímky 3"/>
          <p:cNvSpPr>
            <a:spLocks noGrp="1"/>
          </p:cNvSpPr>
          <p:nvPr>
            <p:ph type="sldNum" sz="quarter" idx="10"/>
          </p:nvPr>
        </p:nvSpPr>
        <p:spPr/>
        <p:txBody>
          <a:bodyPr/>
          <a:lstStyle/>
          <a:p>
            <a:fld id="{026DB290-FA1B-4F06-B1D1-2F7D4578CE42}" type="slidenum">
              <a:rPr lang="sk-SK" smtClean="0"/>
              <a:t>34</a:t>
            </a:fld>
            <a:endParaRPr lang="sk-SK"/>
          </a:p>
        </p:txBody>
      </p:sp>
    </p:spTree>
    <p:extLst>
      <p:ext uri="{BB962C8B-B14F-4D97-AF65-F5344CB8AC3E}">
        <p14:creationId xmlns:p14="http://schemas.microsoft.com/office/powerpoint/2010/main" val="4116938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grpSp>
        <p:nvGrpSpPr>
          <p:cNvPr id="4" name="Group 8"/>
          <p:cNvGrpSpPr>
            <a:grpSpLocks/>
          </p:cNvGrpSpPr>
          <p:nvPr/>
        </p:nvGrpSpPr>
        <p:grpSpPr bwMode="auto">
          <a:xfrm>
            <a:off x="-52918" y="-38100"/>
            <a:ext cx="12297835" cy="1873250"/>
            <a:chOff x="0" y="0"/>
            <a:chExt cx="11989" cy="2426"/>
          </a:xfrm>
        </p:grpSpPr>
        <p:sp>
          <p:nvSpPr>
            <p:cNvPr id="5" name="Rectangle 9"/>
            <p:cNvSpPr>
              <a:spLocks/>
            </p:cNvSpPr>
            <p:nvPr/>
          </p:nvSpPr>
          <p:spPr bwMode="auto">
            <a:xfrm>
              <a:off x="0" y="0"/>
              <a:ext cx="11989" cy="2426"/>
            </a:xfrm>
            <a:prstGeom prst="rect">
              <a:avLst/>
            </a:prstGeom>
            <a:solidFill>
              <a:srgbClr val="36343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6" name="Freeform 10"/>
            <p:cNvSpPr>
              <a:spLocks/>
            </p:cNvSpPr>
            <p:nvPr/>
          </p:nvSpPr>
          <p:spPr bwMode="auto">
            <a:xfrm>
              <a:off x="2994" y="920"/>
              <a:ext cx="0" cy="359"/>
            </a:xfrm>
            <a:custGeom>
              <a:avLst/>
              <a:gdLst>
                <a:gd name="T0" fmla="*/ 0 h 359"/>
                <a:gd name="T1" fmla="*/ 358 h 359"/>
                <a:gd name="T2" fmla="*/ 0 60000 65536"/>
                <a:gd name="T3" fmla="*/ 0 60000 65536"/>
              </a:gdLst>
              <a:ahLst/>
              <a:cxnLst>
                <a:cxn ang="T2">
                  <a:pos x="0" y="T0"/>
                </a:cxn>
                <a:cxn ang="T3">
                  <a:pos x="0" y="T1"/>
                </a:cxn>
              </a:cxnLst>
              <a:rect l="0" t="0" r="r" b="b"/>
              <a:pathLst>
                <a:path h="359">
                  <a:moveTo>
                    <a:pt x="0" y="0"/>
                  </a:moveTo>
                  <a:lnTo>
                    <a:pt x="0" y="358"/>
                  </a:lnTo>
                </a:path>
              </a:pathLst>
            </a:custGeom>
            <a:noFill/>
            <a:ln w="47167">
              <a:solidFill>
                <a:srgbClr val="37ABE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7" name="Freeform 11"/>
            <p:cNvSpPr>
              <a:spLocks/>
            </p:cNvSpPr>
            <p:nvPr/>
          </p:nvSpPr>
          <p:spPr bwMode="auto">
            <a:xfrm>
              <a:off x="3904" y="1042"/>
              <a:ext cx="0" cy="237"/>
            </a:xfrm>
            <a:custGeom>
              <a:avLst/>
              <a:gdLst>
                <a:gd name="T0" fmla="*/ 0 h 237"/>
                <a:gd name="T1" fmla="*/ 236 h 237"/>
                <a:gd name="T2" fmla="*/ 0 60000 65536"/>
                <a:gd name="T3" fmla="*/ 0 60000 65536"/>
              </a:gdLst>
              <a:ahLst/>
              <a:cxnLst>
                <a:cxn ang="T2">
                  <a:pos x="0" y="T0"/>
                </a:cxn>
                <a:cxn ang="T3">
                  <a:pos x="0" y="T1"/>
                </a:cxn>
              </a:cxnLst>
              <a:rect l="0" t="0" r="r" b="b"/>
              <a:pathLst>
                <a:path h="237">
                  <a:moveTo>
                    <a:pt x="0" y="0"/>
                  </a:moveTo>
                  <a:lnTo>
                    <a:pt x="0" y="236"/>
                  </a:lnTo>
                </a:path>
              </a:pathLst>
            </a:custGeom>
            <a:noFill/>
            <a:ln w="47156">
              <a:solidFill>
                <a:srgbClr val="37ABE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8" name="Freeform 12"/>
            <p:cNvSpPr>
              <a:spLocks/>
            </p:cNvSpPr>
            <p:nvPr/>
          </p:nvSpPr>
          <p:spPr bwMode="auto">
            <a:xfrm>
              <a:off x="5013" y="788"/>
              <a:ext cx="0" cy="491"/>
            </a:xfrm>
            <a:custGeom>
              <a:avLst/>
              <a:gdLst>
                <a:gd name="T0" fmla="*/ 0 h 491"/>
                <a:gd name="T1" fmla="*/ 490 h 491"/>
                <a:gd name="T2" fmla="*/ 0 60000 65536"/>
                <a:gd name="T3" fmla="*/ 0 60000 65536"/>
              </a:gdLst>
              <a:ahLst/>
              <a:cxnLst>
                <a:cxn ang="T2">
                  <a:pos x="0" y="T0"/>
                </a:cxn>
                <a:cxn ang="T3">
                  <a:pos x="0" y="T1"/>
                </a:cxn>
              </a:cxnLst>
              <a:rect l="0" t="0" r="r" b="b"/>
              <a:pathLst>
                <a:path h="491">
                  <a:moveTo>
                    <a:pt x="0" y="0"/>
                  </a:moveTo>
                  <a:lnTo>
                    <a:pt x="0" y="490"/>
                  </a:lnTo>
                </a:path>
              </a:pathLst>
            </a:custGeom>
            <a:noFill/>
            <a:ln w="47156">
              <a:solidFill>
                <a:srgbClr val="37ABE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9" name="Freeform 13"/>
            <p:cNvSpPr>
              <a:spLocks/>
            </p:cNvSpPr>
            <p:nvPr/>
          </p:nvSpPr>
          <p:spPr bwMode="auto">
            <a:xfrm>
              <a:off x="6950" y="871"/>
              <a:ext cx="0" cy="408"/>
            </a:xfrm>
            <a:custGeom>
              <a:avLst/>
              <a:gdLst>
                <a:gd name="T0" fmla="*/ 0 h 408"/>
                <a:gd name="T1" fmla="*/ 407 h 408"/>
                <a:gd name="T2" fmla="*/ 0 60000 65536"/>
                <a:gd name="T3" fmla="*/ 0 60000 65536"/>
              </a:gdLst>
              <a:ahLst/>
              <a:cxnLst>
                <a:cxn ang="T2">
                  <a:pos x="0" y="T0"/>
                </a:cxn>
                <a:cxn ang="T3">
                  <a:pos x="0" y="T1"/>
                </a:cxn>
              </a:cxnLst>
              <a:rect l="0" t="0" r="r" b="b"/>
              <a:pathLst>
                <a:path h="408">
                  <a:moveTo>
                    <a:pt x="0" y="0"/>
                  </a:moveTo>
                  <a:lnTo>
                    <a:pt x="0" y="407"/>
                  </a:lnTo>
                </a:path>
              </a:pathLst>
            </a:custGeom>
            <a:noFill/>
            <a:ln w="46519">
              <a:solidFill>
                <a:srgbClr val="37ABE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10" name="Freeform 14"/>
            <p:cNvSpPr>
              <a:spLocks/>
            </p:cNvSpPr>
            <p:nvPr/>
          </p:nvSpPr>
          <p:spPr bwMode="auto">
            <a:xfrm>
              <a:off x="8001" y="969"/>
              <a:ext cx="0" cy="310"/>
            </a:xfrm>
            <a:custGeom>
              <a:avLst/>
              <a:gdLst>
                <a:gd name="T0" fmla="*/ 0 h 310"/>
                <a:gd name="T1" fmla="*/ 309 h 310"/>
                <a:gd name="T2" fmla="*/ 0 60000 65536"/>
                <a:gd name="T3" fmla="*/ 0 60000 65536"/>
              </a:gdLst>
              <a:ahLst/>
              <a:cxnLst>
                <a:cxn ang="T2">
                  <a:pos x="0" y="T0"/>
                </a:cxn>
                <a:cxn ang="T3">
                  <a:pos x="0" y="T1"/>
                </a:cxn>
              </a:cxnLst>
              <a:rect l="0" t="0" r="r" b="b"/>
              <a:pathLst>
                <a:path h="310">
                  <a:moveTo>
                    <a:pt x="0" y="0"/>
                  </a:moveTo>
                  <a:lnTo>
                    <a:pt x="0" y="309"/>
                  </a:lnTo>
                </a:path>
              </a:pathLst>
            </a:custGeom>
            <a:noFill/>
            <a:ln w="47156">
              <a:solidFill>
                <a:srgbClr val="37ABE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11" name="Freeform 15"/>
            <p:cNvSpPr>
              <a:spLocks/>
            </p:cNvSpPr>
            <p:nvPr/>
          </p:nvSpPr>
          <p:spPr bwMode="auto">
            <a:xfrm>
              <a:off x="8314" y="720"/>
              <a:ext cx="0" cy="559"/>
            </a:xfrm>
            <a:custGeom>
              <a:avLst/>
              <a:gdLst>
                <a:gd name="T0" fmla="*/ 0 h 559"/>
                <a:gd name="T1" fmla="*/ 559 h 559"/>
                <a:gd name="T2" fmla="*/ 0 60000 65536"/>
                <a:gd name="T3" fmla="*/ 0 60000 65536"/>
              </a:gdLst>
              <a:ahLst/>
              <a:cxnLst>
                <a:cxn ang="T2">
                  <a:pos x="0" y="T0"/>
                </a:cxn>
                <a:cxn ang="T3">
                  <a:pos x="0" y="T1"/>
                </a:cxn>
              </a:cxnLst>
              <a:rect l="0" t="0" r="r" b="b"/>
              <a:pathLst>
                <a:path h="559">
                  <a:moveTo>
                    <a:pt x="0" y="0"/>
                  </a:moveTo>
                  <a:lnTo>
                    <a:pt x="0" y="559"/>
                  </a:lnTo>
                </a:path>
              </a:pathLst>
            </a:custGeom>
            <a:noFill/>
            <a:ln w="47156">
              <a:solidFill>
                <a:srgbClr val="37ABE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12" name="Freeform 16"/>
            <p:cNvSpPr>
              <a:spLocks/>
            </p:cNvSpPr>
            <p:nvPr/>
          </p:nvSpPr>
          <p:spPr bwMode="auto">
            <a:xfrm>
              <a:off x="2994" y="1459"/>
              <a:ext cx="0" cy="273"/>
            </a:xfrm>
            <a:custGeom>
              <a:avLst/>
              <a:gdLst>
                <a:gd name="T0" fmla="*/ 0 h 273"/>
                <a:gd name="T1" fmla="*/ 272 h 273"/>
                <a:gd name="T2" fmla="*/ 0 60000 65536"/>
                <a:gd name="T3" fmla="*/ 0 60000 65536"/>
              </a:gdLst>
              <a:ahLst/>
              <a:cxnLst>
                <a:cxn ang="T2">
                  <a:pos x="0" y="T0"/>
                </a:cxn>
                <a:cxn ang="T3">
                  <a:pos x="0" y="T1"/>
                </a:cxn>
              </a:cxnLst>
              <a:rect l="0" t="0" r="r" b="b"/>
              <a:pathLst>
                <a:path h="273">
                  <a:moveTo>
                    <a:pt x="0" y="0"/>
                  </a:moveTo>
                  <a:lnTo>
                    <a:pt x="0" y="272"/>
                  </a:lnTo>
                </a:path>
              </a:pathLst>
            </a:custGeom>
            <a:noFill/>
            <a:ln w="47167">
              <a:solidFill>
                <a:srgbClr val="96989A"/>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13" name="Freeform 17"/>
            <p:cNvSpPr>
              <a:spLocks/>
            </p:cNvSpPr>
            <p:nvPr/>
          </p:nvSpPr>
          <p:spPr bwMode="auto">
            <a:xfrm>
              <a:off x="3099" y="1453"/>
              <a:ext cx="246" cy="279"/>
            </a:xfrm>
            <a:custGeom>
              <a:avLst/>
              <a:gdLst>
                <a:gd name="T0" fmla="*/ 69 w 246"/>
                <a:gd name="T1" fmla="*/ 46 h 279"/>
                <a:gd name="T2" fmla="*/ 69 w 246"/>
                <a:gd name="T3" fmla="*/ 7 h 279"/>
                <a:gd name="T4" fmla="*/ 0 w 246"/>
                <a:gd name="T5" fmla="*/ 7 h 279"/>
                <a:gd name="T6" fmla="*/ 0 w 246"/>
                <a:gd name="T7" fmla="*/ 279 h 279"/>
                <a:gd name="T8" fmla="*/ 71 w 246"/>
                <a:gd name="T9" fmla="*/ 279 h 279"/>
                <a:gd name="T10" fmla="*/ 71 w 246"/>
                <a:gd name="T11" fmla="*/ 129 h 279"/>
                <a:gd name="T12" fmla="*/ 73 w 246"/>
                <a:gd name="T13" fmla="*/ 107 h 279"/>
                <a:gd name="T14" fmla="*/ 78 w 246"/>
                <a:gd name="T15" fmla="*/ 90 h 279"/>
                <a:gd name="T16" fmla="*/ 88 w 246"/>
                <a:gd name="T17" fmla="*/ 73 h 279"/>
                <a:gd name="T18" fmla="*/ 105 w 246"/>
                <a:gd name="T19" fmla="*/ 62 h 279"/>
                <a:gd name="T20" fmla="*/ 127 w 246"/>
                <a:gd name="T21" fmla="*/ 59 h 279"/>
                <a:gd name="T22" fmla="*/ 133 w 246"/>
                <a:gd name="T23" fmla="*/ 59 h 279"/>
                <a:gd name="T24" fmla="*/ 154 w 246"/>
                <a:gd name="T25" fmla="*/ 65 h 279"/>
                <a:gd name="T26" fmla="*/ 167 w 246"/>
                <a:gd name="T27" fmla="*/ 80 h 279"/>
                <a:gd name="T28" fmla="*/ 171 w 246"/>
                <a:gd name="T29" fmla="*/ 87 h 279"/>
                <a:gd name="T30" fmla="*/ 173 w 246"/>
                <a:gd name="T31" fmla="*/ 98 h 279"/>
                <a:gd name="T32" fmla="*/ 173 w 246"/>
                <a:gd name="T33" fmla="*/ 279 h 279"/>
                <a:gd name="T34" fmla="*/ 246 w 246"/>
                <a:gd name="T35" fmla="*/ 279 h 279"/>
                <a:gd name="T36" fmla="*/ 246 w 246"/>
                <a:gd name="T37" fmla="*/ 95 h 279"/>
                <a:gd name="T38" fmla="*/ 244 w 246"/>
                <a:gd name="T39" fmla="*/ 73 h 279"/>
                <a:gd name="T40" fmla="*/ 239 w 246"/>
                <a:gd name="T41" fmla="*/ 52 h 279"/>
                <a:gd name="T42" fmla="*/ 231 w 246"/>
                <a:gd name="T43" fmla="*/ 35 h 279"/>
                <a:gd name="T44" fmla="*/ 219 w 246"/>
                <a:gd name="T45" fmla="*/ 22 h 279"/>
                <a:gd name="T46" fmla="*/ 209 w 246"/>
                <a:gd name="T47" fmla="*/ 15 h 279"/>
                <a:gd name="T48" fmla="*/ 192 w 246"/>
                <a:gd name="T49" fmla="*/ 6 h 279"/>
                <a:gd name="T50" fmla="*/ 172 w 246"/>
                <a:gd name="T51" fmla="*/ 1 h 279"/>
                <a:gd name="T52" fmla="*/ 150 w 246"/>
                <a:gd name="T53" fmla="*/ 0 h 279"/>
                <a:gd name="T54" fmla="*/ 130 w 246"/>
                <a:gd name="T55" fmla="*/ 1 h 279"/>
                <a:gd name="T56" fmla="*/ 111 w 246"/>
                <a:gd name="T57" fmla="*/ 7 h 279"/>
                <a:gd name="T58" fmla="*/ 94 w 246"/>
                <a:gd name="T59" fmla="*/ 16 h 279"/>
                <a:gd name="T60" fmla="*/ 86 w 246"/>
                <a:gd name="T61" fmla="*/ 22 h 279"/>
                <a:gd name="T62" fmla="*/ 78 w 246"/>
                <a:gd name="T63" fmla="*/ 32 h 279"/>
                <a:gd name="T64" fmla="*/ 69 w 246"/>
                <a:gd name="T65" fmla="*/ 46 h 2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6" h="279">
                  <a:moveTo>
                    <a:pt x="69" y="46"/>
                  </a:moveTo>
                  <a:lnTo>
                    <a:pt x="69" y="7"/>
                  </a:lnTo>
                  <a:lnTo>
                    <a:pt x="0" y="7"/>
                  </a:lnTo>
                  <a:lnTo>
                    <a:pt x="0" y="279"/>
                  </a:lnTo>
                  <a:lnTo>
                    <a:pt x="71" y="279"/>
                  </a:lnTo>
                  <a:lnTo>
                    <a:pt x="71" y="129"/>
                  </a:lnTo>
                  <a:lnTo>
                    <a:pt x="73" y="107"/>
                  </a:lnTo>
                  <a:lnTo>
                    <a:pt x="78" y="90"/>
                  </a:lnTo>
                  <a:lnTo>
                    <a:pt x="88" y="73"/>
                  </a:lnTo>
                  <a:lnTo>
                    <a:pt x="105" y="62"/>
                  </a:lnTo>
                  <a:lnTo>
                    <a:pt x="127" y="59"/>
                  </a:lnTo>
                  <a:lnTo>
                    <a:pt x="133" y="59"/>
                  </a:lnTo>
                  <a:lnTo>
                    <a:pt x="154" y="65"/>
                  </a:lnTo>
                  <a:lnTo>
                    <a:pt x="167" y="80"/>
                  </a:lnTo>
                  <a:lnTo>
                    <a:pt x="171" y="87"/>
                  </a:lnTo>
                  <a:lnTo>
                    <a:pt x="173" y="98"/>
                  </a:lnTo>
                  <a:lnTo>
                    <a:pt x="173" y="279"/>
                  </a:lnTo>
                  <a:lnTo>
                    <a:pt x="246" y="279"/>
                  </a:lnTo>
                  <a:lnTo>
                    <a:pt x="246" y="95"/>
                  </a:lnTo>
                  <a:lnTo>
                    <a:pt x="244" y="73"/>
                  </a:lnTo>
                  <a:lnTo>
                    <a:pt x="239" y="52"/>
                  </a:lnTo>
                  <a:lnTo>
                    <a:pt x="231" y="35"/>
                  </a:lnTo>
                  <a:lnTo>
                    <a:pt x="219" y="22"/>
                  </a:lnTo>
                  <a:lnTo>
                    <a:pt x="209" y="15"/>
                  </a:lnTo>
                  <a:lnTo>
                    <a:pt x="192" y="6"/>
                  </a:lnTo>
                  <a:lnTo>
                    <a:pt x="172" y="1"/>
                  </a:lnTo>
                  <a:lnTo>
                    <a:pt x="150" y="0"/>
                  </a:lnTo>
                  <a:lnTo>
                    <a:pt x="130" y="1"/>
                  </a:lnTo>
                  <a:lnTo>
                    <a:pt x="111" y="7"/>
                  </a:lnTo>
                  <a:lnTo>
                    <a:pt x="94" y="16"/>
                  </a:lnTo>
                  <a:lnTo>
                    <a:pt x="86" y="22"/>
                  </a:lnTo>
                  <a:lnTo>
                    <a:pt x="78" y="32"/>
                  </a:lnTo>
                  <a:lnTo>
                    <a:pt x="69" y="46"/>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nvGrpSpPr>
            <p:cNvPr id="14" name="Group 18"/>
            <p:cNvGrpSpPr>
              <a:grpSpLocks/>
            </p:cNvGrpSpPr>
            <p:nvPr/>
          </p:nvGrpSpPr>
          <p:grpSpPr bwMode="auto">
            <a:xfrm>
              <a:off x="3395" y="1348"/>
              <a:ext cx="217" cy="393"/>
              <a:chOff x="3395" y="1348"/>
              <a:chExt cx="217" cy="393"/>
            </a:xfrm>
          </p:grpSpPr>
          <p:sp>
            <p:nvSpPr>
              <p:cNvPr id="111" name="Freeform 19"/>
              <p:cNvSpPr>
                <a:spLocks/>
              </p:cNvSpPr>
              <p:nvPr/>
            </p:nvSpPr>
            <p:spPr bwMode="auto">
              <a:xfrm>
                <a:off x="3395" y="1348"/>
                <a:ext cx="217" cy="393"/>
              </a:xfrm>
              <a:custGeom>
                <a:avLst/>
                <a:gdLst>
                  <a:gd name="T0" fmla="*/ 217 w 217"/>
                  <a:gd name="T1" fmla="*/ 0 h 393"/>
                  <a:gd name="T2" fmla="*/ 159 w 217"/>
                  <a:gd name="T3" fmla="*/ 0 h 393"/>
                  <a:gd name="T4" fmla="*/ 127 w 217"/>
                  <a:gd name="T5" fmla="*/ 42 h 393"/>
                  <a:gd name="T6" fmla="*/ 94 w 217"/>
                  <a:gd name="T7" fmla="*/ 0 h 393"/>
                  <a:gd name="T8" fmla="*/ 36 w 217"/>
                  <a:gd name="T9" fmla="*/ 0 h 393"/>
                  <a:gd name="T10" fmla="*/ 95 w 217"/>
                  <a:gd name="T11" fmla="*/ 74 h 393"/>
                  <a:gd name="T12" fmla="*/ 159 w 217"/>
                  <a:gd name="T13" fmla="*/ 74 h 393"/>
                  <a:gd name="T14" fmla="*/ 217 w 217"/>
                  <a:gd name="T15" fmla="*/ 0 h 39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7" h="393">
                    <a:moveTo>
                      <a:pt x="217" y="0"/>
                    </a:moveTo>
                    <a:lnTo>
                      <a:pt x="159" y="0"/>
                    </a:lnTo>
                    <a:lnTo>
                      <a:pt x="127" y="42"/>
                    </a:lnTo>
                    <a:lnTo>
                      <a:pt x="94" y="0"/>
                    </a:lnTo>
                    <a:lnTo>
                      <a:pt x="36" y="0"/>
                    </a:lnTo>
                    <a:lnTo>
                      <a:pt x="95" y="74"/>
                    </a:lnTo>
                    <a:lnTo>
                      <a:pt x="159" y="74"/>
                    </a:lnTo>
                    <a:lnTo>
                      <a:pt x="217" y="0"/>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112" name="Freeform 20"/>
              <p:cNvSpPr>
                <a:spLocks/>
              </p:cNvSpPr>
              <p:nvPr/>
            </p:nvSpPr>
            <p:spPr bwMode="auto">
              <a:xfrm>
                <a:off x="3395" y="1348"/>
                <a:ext cx="217" cy="393"/>
              </a:xfrm>
              <a:custGeom>
                <a:avLst/>
                <a:gdLst>
                  <a:gd name="T0" fmla="*/ 101 w 217"/>
                  <a:gd name="T1" fmla="*/ 392 h 393"/>
                  <a:gd name="T2" fmla="*/ 146 w 217"/>
                  <a:gd name="T3" fmla="*/ 392 h 393"/>
                  <a:gd name="T4" fmla="*/ 188 w 217"/>
                  <a:gd name="T5" fmla="*/ 384 h 393"/>
                  <a:gd name="T6" fmla="*/ 219 w 217"/>
                  <a:gd name="T7" fmla="*/ 367 h 393"/>
                  <a:gd name="T8" fmla="*/ 240 w 217"/>
                  <a:gd name="T9" fmla="*/ 341 h 393"/>
                  <a:gd name="T10" fmla="*/ 249 w 217"/>
                  <a:gd name="T11" fmla="*/ 301 h 393"/>
                  <a:gd name="T12" fmla="*/ 240 w 217"/>
                  <a:gd name="T13" fmla="*/ 266 h 393"/>
                  <a:gd name="T14" fmla="*/ 221 w 217"/>
                  <a:gd name="T15" fmla="*/ 244 h 393"/>
                  <a:gd name="T16" fmla="*/ 186 w 217"/>
                  <a:gd name="T17" fmla="*/ 226 h 393"/>
                  <a:gd name="T18" fmla="*/ 138 w 217"/>
                  <a:gd name="T19" fmla="*/ 214 h 393"/>
                  <a:gd name="T20" fmla="*/ 99 w 217"/>
                  <a:gd name="T21" fmla="*/ 203 h 393"/>
                  <a:gd name="T22" fmla="*/ 83 w 217"/>
                  <a:gd name="T23" fmla="*/ 196 h 393"/>
                  <a:gd name="T24" fmla="*/ 79 w 217"/>
                  <a:gd name="T25" fmla="*/ 176 h 393"/>
                  <a:gd name="T26" fmla="*/ 89 w 217"/>
                  <a:gd name="T27" fmla="*/ 165 h 393"/>
                  <a:gd name="T28" fmla="*/ 107 w 217"/>
                  <a:gd name="T29" fmla="*/ 158 h 393"/>
                  <a:gd name="T30" fmla="*/ 148 w 217"/>
                  <a:gd name="T31" fmla="*/ 162 h 393"/>
                  <a:gd name="T32" fmla="*/ 166 w 217"/>
                  <a:gd name="T33" fmla="*/ 178 h 393"/>
                  <a:gd name="T34" fmla="*/ 170 w 217"/>
                  <a:gd name="T35" fmla="*/ 194 h 393"/>
                  <a:gd name="T36" fmla="*/ 237 w 217"/>
                  <a:gd name="T37" fmla="*/ 171 h 393"/>
                  <a:gd name="T38" fmla="*/ 219 w 217"/>
                  <a:gd name="T39" fmla="*/ 136 h 393"/>
                  <a:gd name="T40" fmla="*/ 200 w 217"/>
                  <a:gd name="T41" fmla="*/ 121 h 393"/>
                  <a:gd name="T42" fmla="*/ 165 w 217"/>
                  <a:gd name="T43" fmla="*/ 108 h 393"/>
                  <a:gd name="T44" fmla="*/ 121 w 217"/>
                  <a:gd name="T45" fmla="*/ 103 h 393"/>
                  <a:gd name="T46" fmla="*/ 89 w 217"/>
                  <a:gd name="T47" fmla="*/ 106 h 393"/>
                  <a:gd name="T48" fmla="*/ 52 w 217"/>
                  <a:gd name="T49" fmla="*/ 119 h 393"/>
                  <a:gd name="T50" fmla="*/ 29 w 217"/>
                  <a:gd name="T51" fmla="*/ 139 h 393"/>
                  <a:gd name="T52" fmla="*/ 10 w 217"/>
                  <a:gd name="T53" fmla="*/ 175 h 393"/>
                  <a:gd name="T54" fmla="*/ 9 w 217"/>
                  <a:gd name="T55" fmla="*/ 210 h 393"/>
                  <a:gd name="T56" fmla="*/ 27 w 217"/>
                  <a:gd name="T57" fmla="*/ 244 h 393"/>
                  <a:gd name="T58" fmla="*/ 49 w 217"/>
                  <a:gd name="T59" fmla="*/ 258 h 393"/>
                  <a:gd name="T60" fmla="*/ 92 w 217"/>
                  <a:gd name="T61" fmla="*/ 273 h 393"/>
                  <a:gd name="T62" fmla="*/ 142 w 217"/>
                  <a:gd name="T63" fmla="*/ 286 h 393"/>
                  <a:gd name="T64" fmla="*/ 167 w 217"/>
                  <a:gd name="T65" fmla="*/ 295 h 393"/>
                  <a:gd name="T66" fmla="*/ 177 w 217"/>
                  <a:gd name="T67" fmla="*/ 305 h 393"/>
                  <a:gd name="T68" fmla="*/ 173 w 217"/>
                  <a:gd name="T69" fmla="*/ 327 h 393"/>
                  <a:gd name="T70" fmla="*/ 156 w 217"/>
                  <a:gd name="T71" fmla="*/ 336 h 393"/>
                  <a:gd name="T72" fmla="*/ 131 w 217"/>
                  <a:gd name="T73" fmla="*/ 338 h 393"/>
                  <a:gd name="T74" fmla="*/ 95 w 217"/>
                  <a:gd name="T75" fmla="*/ 333 h 393"/>
                  <a:gd name="T76" fmla="*/ 77 w 217"/>
                  <a:gd name="T77" fmla="*/ 318 h 393"/>
                  <a:gd name="T78" fmla="*/ 72 w 217"/>
                  <a:gd name="T79" fmla="*/ 297 h 393"/>
                  <a:gd name="T80" fmla="*/ 1 w 217"/>
                  <a:gd name="T81" fmla="*/ 313 h 393"/>
                  <a:gd name="T82" fmla="*/ 16 w 217"/>
                  <a:gd name="T83" fmla="*/ 350 h 393"/>
                  <a:gd name="T84" fmla="*/ 43 w 217"/>
                  <a:gd name="T85" fmla="*/ 375 h 393"/>
                  <a:gd name="T86" fmla="*/ 79 w 217"/>
                  <a:gd name="T87" fmla="*/ 388 h 39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17" h="393">
                    <a:moveTo>
                      <a:pt x="79" y="388"/>
                    </a:moveTo>
                    <a:lnTo>
                      <a:pt x="101" y="392"/>
                    </a:lnTo>
                    <a:lnTo>
                      <a:pt x="125" y="393"/>
                    </a:lnTo>
                    <a:lnTo>
                      <a:pt x="146" y="392"/>
                    </a:lnTo>
                    <a:lnTo>
                      <a:pt x="169" y="389"/>
                    </a:lnTo>
                    <a:lnTo>
                      <a:pt x="188" y="384"/>
                    </a:lnTo>
                    <a:lnTo>
                      <a:pt x="205" y="377"/>
                    </a:lnTo>
                    <a:lnTo>
                      <a:pt x="219" y="367"/>
                    </a:lnTo>
                    <a:lnTo>
                      <a:pt x="228" y="358"/>
                    </a:lnTo>
                    <a:lnTo>
                      <a:pt x="240" y="341"/>
                    </a:lnTo>
                    <a:lnTo>
                      <a:pt x="247" y="322"/>
                    </a:lnTo>
                    <a:lnTo>
                      <a:pt x="249" y="301"/>
                    </a:lnTo>
                    <a:lnTo>
                      <a:pt x="247" y="285"/>
                    </a:lnTo>
                    <a:lnTo>
                      <a:pt x="240" y="266"/>
                    </a:lnTo>
                    <a:lnTo>
                      <a:pt x="228" y="250"/>
                    </a:lnTo>
                    <a:lnTo>
                      <a:pt x="221" y="244"/>
                    </a:lnTo>
                    <a:lnTo>
                      <a:pt x="205" y="234"/>
                    </a:lnTo>
                    <a:lnTo>
                      <a:pt x="186" y="226"/>
                    </a:lnTo>
                    <a:lnTo>
                      <a:pt x="164" y="220"/>
                    </a:lnTo>
                    <a:lnTo>
                      <a:pt x="138" y="214"/>
                    </a:lnTo>
                    <a:lnTo>
                      <a:pt x="115" y="208"/>
                    </a:lnTo>
                    <a:lnTo>
                      <a:pt x="99" y="203"/>
                    </a:lnTo>
                    <a:lnTo>
                      <a:pt x="90" y="200"/>
                    </a:lnTo>
                    <a:lnTo>
                      <a:pt x="83" y="196"/>
                    </a:lnTo>
                    <a:lnTo>
                      <a:pt x="79" y="190"/>
                    </a:lnTo>
                    <a:lnTo>
                      <a:pt x="79" y="176"/>
                    </a:lnTo>
                    <a:lnTo>
                      <a:pt x="82" y="170"/>
                    </a:lnTo>
                    <a:lnTo>
                      <a:pt x="89" y="165"/>
                    </a:lnTo>
                    <a:lnTo>
                      <a:pt x="96" y="160"/>
                    </a:lnTo>
                    <a:lnTo>
                      <a:pt x="107" y="158"/>
                    </a:lnTo>
                    <a:lnTo>
                      <a:pt x="126" y="158"/>
                    </a:lnTo>
                    <a:lnTo>
                      <a:pt x="148" y="162"/>
                    </a:lnTo>
                    <a:lnTo>
                      <a:pt x="162" y="172"/>
                    </a:lnTo>
                    <a:lnTo>
                      <a:pt x="166" y="178"/>
                    </a:lnTo>
                    <a:lnTo>
                      <a:pt x="169" y="185"/>
                    </a:lnTo>
                    <a:lnTo>
                      <a:pt x="170" y="194"/>
                    </a:lnTo>
                    <a:lnTo>
                      <a:pt x="241" y="194"/>
                    </a:lnTo>
                    <a:lnTo>
                      <a:pt x="237" y="171"/>
                    </a:lnTo>
                    <a:lnTo>
                      <a:pt x="230" y="152"/>
                    </a:lnTo>
                    <a:lnTo>
                      <a:pt x="219" y="136"/>
                    </a:lnTo>
                    <a:lnTo>
                      <a:pt x="204" y="124"/>
                    </a:lnTo>
                    <a:lnTo>
                      <a:pt x="200" y="121"/>
                    </a:lnTo>
                    <a:lnTo>
                      <a:pt x="183" y="113"/>
                    </a:lnTo>
                    <a:lnTo>
                      <a:pt x="165" y="108"/>
                    </a:lnTo>
                    <a:lnTo>
                      <a:pt x="144" y="104"/>
                    </a:lnTo>
                    <a:lnTo>
                      <a:pt x="121" y="103"/>
                    </a:lnTo>
                    <a:lnTo>
                      <a:pt x="112" y="103"/>
                    </a:lnTo>
                    <a:lnTo>
                      <a:pt x="89" y="106"/>
                    </a:lnTo>
                    <a:lnTo>
                      <a:pt x="69" y="111"/>
                    </a:lnTo>
                    <a:lnTo>
                      <a:pt x="52" y="119"/>
                    </a:lnTo>
                    <a:lnTo>
                      <a:pt x="37" y="130"/>
                    </a:lnTo>
                    <a:lnTo>
                      <a:pt x="29" y="139"/>
                    </a:lnTo>
                    <a:lnTo>
                      <a:pt x="17" y="156"/>
                    </a:lnTo>
                    <a:lnTo>
                      <a:pt x="10" y="175"/>
                    </a:lnTo>
                    <a:lnTo>
                      <a:pt x="8" y="195"/>
                    </a:lnTo>
                    <a:lnTo>
                      <a:pt x="9" y="210"/>
                    </a:lnTo>
                    <a:lnTo>
                      <a:pt x="15" y="229"/>
                    </a:lnTo>
                    <a:lnTo>
                      <a:pt x="27" y="244"/>
                    </a:lnTo>
                    <a:lnTo>
                      <a:pt x="34" y="250"/>
                    </a:lnTo>
                    <a:lnTo>
                      <a:pt x="49" y="258"/>
                    </a:lnTo>
                    <a:lnTo>
                      <a:pt x="68" y="266"/>
                    </a:lnTo>
                    <a:lnTo>
                      <a:pt x="92" y="273"/>
                    </a:lnTo>
                    <a:lnTo>
                      <a:pt x="119" y="280"/>
                    </a:lnTo>
                    <a:lnTo>
                      <a:pt x="142" y="286"/>
                    </a:lnTo>
                    <a:lnTo>
                      <a:pt x="158" y="291"/>
                    </a:lnTo>
                    <a:lnTo>
                      <a:pt x="167" y="295"/>
                    </a:lnTo>
                    <a:lnTo>
                      <a:pt x="173" y="299"/>
                    </a:lnTo>
                    <a:lnTo>
                      <a:pt x="177" y="305"/>
                    </a:lnTo>
                    <a:lnTo>
                      <a:pt x="177" y="321"/>
                    </a:lnTo>
                    <a:lnTo>
                      <a:pt x="173" y="327"/>
                    </a:lnTo>
                    <a:lnTo>
                      <a:pt x="164" y="332"/>
                    </a:lnTo>
                    <a:lnTo>
                      <a:pt x="156" y="336"/>
                    </a:lnTo>
                    <a:lnTo>
                      <a:pt x="145" y="338"/>
                    </a:lnTo>
                    <a:lnTo>
                      <a:pt x="131" y="338"/>
                    </a:lnTo>
                    <a:lnTo>
                      <a:pt x="116" y="337"/>
                    </a:lnTo>
                    <a:lnTo>
                      <a:pt x="95" y="333"/>
                    </a:lnTo>
                    <a:lnTo>
                      <a:pt x="82" y="324"/>
                    </a:lnTo>
                    <a:lnTo>
                      <a:pt x="77" y="318"/>
                    </a:lnTo>
                    <a:lnTo>
                      <a:pt x="73" y="309"/>
                    </a:lnTo>
                    <a:lnTo>
                      <a:pt x="72" y="297"/>
                    </a:lnTo>
                    <a:lnTo>
                      <a:pt x="0" y="297"/>
                    </a:lnTo>
                    <a:lnTo>
                      <a:pt x="1" y="313"/>
                    </a:lnTo>
                    <a:lnTo>
                      <a:pt x="6" y="333"/>
                    </a:lnTo>
                    <a:lnTo>
                      <a:pt x="16" y="350"/>
                    </a:lnTo>
                    <a:lnTo>
                      <a:pt x="30" y="366"/>
                    </a:lnTo>
                    <a:lnTo>
                      <a:pt x="43" y="375"/>
                    </a:lnTo>
                    <a:lnTo>
                      <a:pt x="60" y="383"/>
                    </a:lnTo>
                    <a:lnTo>
                      <a:pt x="79" y="388"/>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sp>
          <p:nvSpPr>
            <p:cNvPr id="15" name="Freeform 21"/>
            <p:cNvSpPr>
              <a:spLocks/>
            </p:cNvSpPr>
            <p:nvPr/>
          </p:nvSpPr>
          <p:spPr bwMode="auto">
            <a:xfrm>
              <a:off x="3669" y="1386"/>
              <a:ext cx="152" cy="349"/>
            </a:xfrm>
            <a:custGeom>
              <a:avLst/>
              <a:gdLst>
                <a:gd name="T0" fmla="*/ 108 w 152"/>
                <a:gd name="T1" fmla="*/ 76 h 349"/>
                <a:gd name="T2" fmla="*/ 108 w 152"/>
                <a:gd name="T3" fmla="*/ 0 h 349"/>
                <a:gd name="T4" fmla="*/ 38 w 152"/>
                <a:gd name="T5" fmla="*/ 0 h 349"/>
                <a:gd name="T6" fmla="*/ 38 w 152"/>
                <a:gd name="T7" fmla="*/ 76 h 349"/>
                <a:gd name="T8" fmla="*/ 0 w 152"/>
                <a:gd name="T9" fmla="*/ 76 h 349"/>
                <a:gd name="T10" fmla="*/ 0 w 152"/>
                <a:gd name="T11" fmla="*/ 126 h 349"/>
                <a:gd name="T12" fmla="*/ 38 w 152"/>
                <a:gd name="T13" fmla="*/ 126 h 349"/>
                <a:gd name="T14" fmla="*/ 38 w 152"/>
                <a:gd name="T15" fmla="*/ 311 h 349"/>
                <a:gd name="T16" fmla="*/ 42 w 152"/>
                <a:gd name="T17" fmla="*/ 324 h 349"/>
                <a:gd name="T18" fmla="*/ 50 w 152"/>
                <a:gd name="T19" fmla="*/ 332 h 349"/>
                <a:gd name="T20" fmla="*/ 56 w 152"/>
                <a:gd name="T21" fmla="*/ 338 h 349"/>
                <a:gd name="T22" fmla="*/ 72 w 152"/>
                <a:gd name="T23" fmla="*/ 345 h 349"/>
                <a:gd name="T24" fmla="*/ 93 w 152"/>
                <a:gd name="T25" fmla="*/ 349 h 349"/>
                <a:gd name="T26" fmla="*/ 119 w 152"/>
                <a:gd name="T27" fmla="*/ 349 h 349"/>
                <a:gd name="T28" fmla="*/ 152 w 152"/>
                <a:gd name="T29" fmla="*/ 348 h 349"/>
                <a:gd name="T30" fmla="*/ 152 w 152"/>
                <a:gd name="T31" fmla="*/ 295 h 349"/>
                <a:gd name="T32" fmla="*/ 148 w 152"/>
                <a:gd name="T33" fmla="*/ 295 h 349"/>
                <a:gd name="T34" fmla="*/ 138 w 152"/>
                <a:gd name="T35" fmla="*/ 295 h 349"/>
                <a:gd name="T36" fmla="*/ 124 w 152"/>
                <a:gd name="T37" fmla="*/ 295 h 349"/>
                <a:gd name="T38" fmla="*/ 115 w 152"/>
                <a:gd name="T39" fmla="*/ 294 h 349"/>
                <a:gd name="T40" fmla="*/ 109 w 152"/>
                <a:gd name="T41" fmla="*/ 288 h 349"/>
                <a:gd name="T42" fmla="*/ 108 w 152"/>
                <a:gd name="T43" fmla="*/ 281 h 349"/>
                <a:gd name="T44" fmla="*/ 108 w 152"/>
                <a:gd name="T45" fmla="*/ 126 h 349"/>
                <a:gd name="T46" fmla="*/ 152 w 152"/>
                <a:gd name="T47" fmla="*/ 126 h 349"/>
                <a:gd name="T48" fmla="*/ 152 w 152"/>
                <a:gd name="T49" fmla="*/ 76 h 349"/>
                <a:gd name="T50" fmla="*/ 108 w 152"/>
                <a:gd name="T51" fmla="*/ 76 h 3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52" h="349">
                  <a:moveTo>
                    <a:pt x="108" y="76"/>
                  </a:moveTo>
                  <a:lnTo>
                    <a:pt x="108" y="0"/>
                  </a:lnTo>
                  <a:lnTo>
                    <a:pt x="38" y="0"/>
                  </a:lnTo>
                  <a:lnTo>
                    <a:pt x="38" y="76"/>
                  </a:lnTo>
                  <a:lnTo>
                    <a:pt x="0" y="76"/>
                  </a:lnTo>
                  <a:lnTo>
                    <a:pt x="0" y="126"/>
                  </a:lnTo>
                  <a:lnTo>
                    <a:pt x="38" y="126"/>
                  </a:lnTo>
                  <a:lnTo>
                    <a:pt x="38" y="311"/>
                  </a:lnTo>
                  <a:lnTo>
                    <a:pt x="42" y="324"/>
                  </a:lnTo>
                  <a:lnTo>
                    <a:pt x="50" y="332"/>
                  </a:lnTo>
                  <a:lnTo>
                    <a:pt x="56" y="338"/>
                  </a:lnTo>
                  <a:lnTo>
                    <a:pt x="72" y="345"/>
                  </a:lnTo>
                  <a:lnTo>
                    <a:pt x="93" y="349"/>
                  </a:lnTo>
                  <a:lnTo>
                    <a:pt x="119" y="349"/>
                  </a:lnTo>
                  <a:lnTo>
                    <a:pt x="152" y="348"/>
                  </a:lnTo>
                  <a:lnTo>
                    <a:pt x="152" y="295"/>
                  </a:lnTo>
                  <a:lnTo>
                    <a:pt x="148" y="295"/>
                  </a:lnTo>
                  <a:lnTo>
                    <a:pt x="138" y="295"/>
                  </a:lnTo>
                  <a:lnTo>
                    <a:pt x="124" y="295"/>
                  </a:lnTo>
                  <a:lnTo>
                    <a:pt x="115" y="294"/>
                  </a:lnTo>
                  <a:lnTo>
                    <a:pt x="109" y="288"/>
                  </a:lnTo>
                  <a:lnTo>
                    <a:pt x="108" y="281"/>
                  </a:lnTo>
                  <a:lnTo>
                    <a:pt x="108" y="126"/>
                  </a:lnTo>
                  <a:lnTo>
                    <a:pt x="152" y="126"/>
                  </a:lnTo>
                  <a:lnTo>
                    <a:pt x="152" y="76"/>
                  </a:lnTo>
                  <a:lnTo>
                    <a:pt x="108" y="76"/>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16" name="Freeform 22"/>
            <p:cNvSpPr>
              <a:spLocks/>
            </p:cNvSpPr>
            <p:nvPr/>
          </p:nvSpPr>
          <p:spPr bwMode="auto">
            <a:xfrm>
              <a:off x="3904" y="1459"/>
              <a:ext cx="0" cy="273"/>
            </a:xfrm>
            <a:custGeom>
              <a:avLst/>
              <a:gdLst>
                <a:gd name="T0" fmla="*/ 0 h 273"/>
                <a:gd name="T1" fmla="*/ 272 h 273"/>
                <a:gd name="T2" fmla="*/ 0 60000 65536"/>
                <a:gd name="T3" fmla="*/ 0 60000 65536"/>
              </a:gdLst>
              <a:ahLst/>
              <a:cxnLst>
                <a:cxn ang="T2">
                  <a:pos x="0" y="T0"/>
                </a:cxn>
                <a:cxn ang="T3">
                  <a:pos x="0" y="T1"/>
                </a:cxn>
              </a:cxnLst>
              <a:rect l="0" t="0" r="r" b="b"/>
              <a:pathLst>
                <a:path h="273">
                  <a:moveTo>
                    <a:pt x="0" y="0"/>
                  </a:moveTo>
                  <a:lnTo>
                    <a:pt x="0" y="272"/>
                  </a:lnTo>
                </a:path>
              </a:pathLst>
            </a:custGeom>
            <a:noFill/>
            <a:ln w="47156">
              <a:solidFill>
                <a:srgbClr val="96989A"/>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17" name="Freeform 23"/>
            <p:cNvSpPr>
              <a:spLocks/>
            </p:cNvSpPr>
            <p:nvPr/>
          </p:nvSpPr>
          <p:spPr bwMode="auto">
            <a:xfrm>
              <a:off x="3981" y="1386"/>
              <a:ext cx="153" cy="349"/>
            </a:xfrm>
            <a:custGeom>
              <a:avLst/>
              <a:gdLst>
                <a:gd name="T0" fmla="*/ 108 w 153"/>
                <a:gd name="T1" fmla="*/ 76 h 349"/>
                <a:gd name="T2" fmla="*/ 108 w 153"/>
                <a:gd name="T3" fmla="*/ 0 h 349"/>
                <a:gd name="T4" fmla="*/ 38 w 153"/>
                <a:gd name="T5" fmla="*/ 0 h 349"/>
                <a:gd name="T6" fmla="*/ 38 w 153"/>
                <a:gd name="T7" fmla="*/ 76 h 349"/>
                <a:gd name="T8" fmla="*/ 0 w 153"/>
                <a:gd name="T9" fmla="*/ 76 h 349"/>
                <a:gd name="T10" fmla="*/ 0 w 153"/>
                <a:gd name="T11" fmla="*/ 126 h 349"/>
                <a:gd name="T12" fmla="*/ 38 w 153"/>
                <a:gd name="T13" fmla="*/ 126 h 349"/>
                <a:gd name="T14" fmla="*/ 38 w 153"/>
                <a:gd name="T15" fmla="*/ 311 h 349"/>
                <a:gd name="T16" fmla="*/ 42 w 153"/>
                <a:gd name="T17" fmla="*/ 324 h 349"/>
                <a:gd name="T18" fmla="*/ 50 w 153"/>
                <a:gd name="T19" fmla="*/ 332 h 349"/>
                <a:gd name="T20" fmla="*/ 56 w 153"/>
                <a:gd name="T21" fmla="*/ 338 h 349"/>
                <a:gd name="T22" fmla="*/ 72 w 153"/>
                <a:gd name="T23" fmla="*/ 345 h 349"/>
                <a:gd name="T24" fmla="*/ 93 w 153"/>
                <a:gd name="T25" fmla="*/ 349 h 349"/>
                <a:gd name="T26" fmla="*/ 119 w 153"/>
                <a:gd name="T27" fmla="*/ 349 h 349"/>
                <a:gd name="T28" fmla="*/ 152 w 153"/>
                <a:gd name="T29" fmla="*/ 348 h 349"/>
                <a:gd name="T30" fmla="*/ 152 w 153"/>
                <a:gd name="T31" fmla="*/ 295 h 349"/>
                <a:gd name="T32" fmla="*/ 148 w 153"/>
                <a:gd name="T33" fmla="*/ 295 h 349"/>
                <a:gd name="T34" fmla="*/ 138 w 153"/>
                <a:gd name="T35" fmla="*/ 295 h 349"/>
                <a:gd name="T36" fmla="*/ 124 w 153"/>
                <a:gd name="T37" fmla="*/ 295 h 349"/>
                <a:gd name="T38" fmla="*/ 115 w 153"/>
                <a:gd name="T39" fmla="*/ 294 h 349"/>
                <a:gd name="T40" fmla="*/ 109 w 153"/>
                <a:gd name="T41" fmla="*/ 288 h 349"/>
                <a:gd name="T42" fmla="*/ 108 w 153"/>
                <a:gd name="T43" fmla="*/ 281 h 349"/>
                <a:gd name="T44" fmla="*/ 108 w 153"/>
                <a:gd name="T45" fmla="*/ 126 h 349"/>
                <a:gd name="T46" fmla="*/ 152 w 153"/>
                <a:gd name="T47" fmla="*/ 126 h 349"/>
                <a:gd name="T48" fmla="*/ 152 w 153"/>
                <a:gd name="T49" fmla="*/ 76 h 349"/>
                <a:gd name="T50" fmla="*/ 108 w 153"/>
                <a:gd name="T51" fmla="*/ 76 h 3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53" h="349">
                  <a:moveTo>
                    <a:pt x="108" y="76"/>
                  </a:moveTo>
                  <a:lnTo>
                    <a:pt x="108" y="0"/>
                  </a:lnTo>
                  <a:lnTo>
                    <a:pt x="38" y="0"/>
                  </a:lnTo>
                  <a:lnTo>
                    <a:pt x="38" y="76"/>
                  </a:lnTo>
                  <a:lnTo>
                    <a:pt x="0" y="76"/>
                  </a:lnTo>
                  <a:lnTo>
                    <a:pt x="0" y="126"/>
                  </a:lnTo>
                  <a:lnTo>
                    <a:pt x="38" y="126"/>
                  </a:lnTo>
                  <a:lnTo>
                    <a:pt x="38" y="311"/>
                  </a:lnTo>
                  <a:lnTo>
                    <a:pt x="42" y="324"/>
                  </a:lnTo>
                  <a:lnTo>
                    <a:pt x="50" y="332"/>
                  </a:lnTo>
                  <a:lnTo>
                    <a:pt x="56" y="338"/>
                  </a:lnTo>
                  <a:lnTo>
                    <a:pt x="72" y="345"/>
                  </a:lnTo>
                  <a:lnTo>
                    <a:pt x="93" y="349"/>
                  </a:lnTo>
                  <a:lnTo>
                    <a:pt x="119" y="349"/>
                  </a:lnTo>
                  <a:lnTo>
                    <a:pt x="152" y="348"/>
                  </a:lnTo>
                  <a:lnTo>
                    <a:pt x="152" y="295"/>
                  </a:lnTo>
                  <a:lnTo>
                    <a:pt x="148" y="295"/>
                  </a:lnTo>
                  <a:lnTo>
                    <a:pt x="138" y="295"/>
                  </a:lnTo>
                  <a:lnTo>
                    <a:pt x="124" y="295"/>
                  </a:lnTo>
                  <a:lnTo>
                    <a:pt x="115" y="294"/>
                  </a:lnTo>
                  <a:lnTo>
                    <a:pt x="109" y="288"/>
                  </a:lnTo>
                  <a:lnTo>
                    <a:pt x="108" y="281"/>
                  </a:lnTo>
                  <a:lnTo>
                    <a:pt x="108" y="126"/>
                  </a:lnTo>
                  <a:lnTo>
                    <a:pt x="152" y="126"/>
                  </a:lnTo>
                  <a:lnTo>
                    <a:pt x="152" y="76"/>
                  </a:lnTo>
                  <a:lnTo>
                    <a:pt x="108" y="76"/>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nvGrpSpPr>
            <p:cNvPr id="18" name="Group 24"/>
            <p:cNvGrpSpPr>
              <a:grpSpLocks/>
            </p:cNvGrpSpPr>
            <p:nvPr/>
          </p:nvGrpSpPr>
          <p:grpSpPr bwMode="auto">
            <a:xfrm>
              <a:off x="4178" y="1348"/>
              <a:ext cx="246" cy="390"/>
              <a:chOff x="4178" y="1348"/>
              <a:chExt cx="246" cy="390"/>
            </a:xfrm>
          </p:grpSpPr>
          <p:sp>
            <p:nvSpPr>
              <p:cNvPr id="109" name="Freeform 25"/>
              <p:cNvSpPr>
                <a:spLocks/>
              </p:cNvSpPr>
              <p:nvPr/>
            </p:nvSpPr>
            <p:spPr bwMode="auto">
              <a:xfrm>
                <a:off x="4178" y="1348"/>
                <a:ext cx="246" cy="390"/>
              </a:xfrm>
              <a:custGeom>
                <a:avLst/>
                <a:gdLst>
                  <a:gd name="T0" fmla="*/ 112 w 246"/>
                  <a:gd name="T1" fmla="*/ 331 h 390"/>
                  <a:gd name="T2" fmla="*/ 91 w 246"/>
                  <a:gd name="T3" fmla="*/ 325 h 390"/>
                  <a:gd name="T4" fmla="*/ 78 w 246"/>
                  <a:gd name="T5" fmla="*/ 310 h 390"/>
                  <a:gd name="T6" fmla="*/ 74 w 246"/>
                  <a:gd name="T7" fmla="*/ 303 h 390"/>
                  <a:gd name="T8" fmla="*/ 73 w 246"/>
                  <a:gd name="T9" fmla="*/ 291 h 390"/>
                  <a:gd name="T10" fmla="*/ 73 w 246"/>
                  <a:gd name="T11" fmla="*/ 111 h 390"/>
                  <a:gd name="T12" fmla="*/ 0 w 246"/>
                  <a:gd name="T13" fmla="*/ 111 h 390"/>
                  <a:gd name="T14" fmla="*/ 0 w 246"/>
                  <a:gd name="T15" fmla="*/ 275 h 390"/>
                  <a:gd name="T16" fmla="*/ 0 w 246"/>
                  <a:gd name="T17" fmla="*/ 290 h 390"/>
                  <a:gd name="T18" fmla="*/ 2 w 246"/>
                  <a:gd name="T19" fmla="*/ 312 h 390"/>
                  <a:gd name="T20" fmla="*/ 6 w 246"/>
                  <a:gd name="T21" fmla="*/ 331 h 390"/>
                  <a:gd name="T22" fmla="*/ 11 w 246"/>
                  <a:gd name="T23" fmla="*/ 346 h 390"/>
                  <a:gd name="T24" fmla="*/ 17 w 246"/>
                  <a:gd name="T25" fmla="*/ 357 h 390"/>
                  <a:gd name="T26" fmla="*/ 31 w 246"/>
                  <a:gd name="T27" fmla="*/ 371 h 390"/>
                  <a:gd name="T28" fmla="*/ 48 w 246"/>
                  <a:gd name="T29" fmla="*/ 381 h 390"/>
                  <a:gd name="T30" fmla="*/ 68 w 246"/>
                  <a:gd name="T31" fmla="*/ 388 h 390"/>
                  <a:gd name="T32" fmla="*/ 92 w 246"/>
                  <a:gd name="T33" fmla="*/ 390 h 390"/>
                  <a:gd name="T34" fmla="*/ 106 w 246"/>
                  <a:gd name="T35" fmla="*/ 390 h 390"/>
                  <a:gd name="T36" fmla="*/ 119 w 246"/>
                  <a:gd name="T37" fmla="*/ 388 h 390"/>
                  <a:gd name="T38" fmla="*/ 129 w 246"/>
                  <a:gd name="T39" fmla="*/ 384 h 390"/>
                  <a:gd name="T40" fmla="*/ 139 w 246"/>
                  <a:gd name="T41" fmla="*/ 380 h 390"/>
                  <a:gd name="T42" fmla="*/ 150 w 246"/>
                  <a:gd name="T43" fmla="*/ 374 h 390"/>
                  <a:gd name="T44" fmla="*/ 161 w 246"/>
                  <a:gd name="T45" fmla="*/ 364 h 390"/>
                  <a:gd name="T46" fmla="*/ 168 w 246"/>
                  <a:gd name="T47" fmla="*/ 357 h 390"/>
                  <a:gd name="T48" fmla="*/ 171 w 246"/>
                  <a:gd name="T49" fmla="*/ 353 h 390"/>
                  <a:gd name="T50" fmla="*/ 173 w 246"/>
                  <a:gd name="T51" fmla="*/ 348 h 390"/>
                  <a:gd name="T52" fmla="*/ 176 w 246"/>
                  <a:gd name="T53" fmla="*/ 345 h 390"/>
                  <a:gd name="T54" fmla="*/ 176 w 246"/>
                  <a:gd name="T55" fmla="*/ 384 h 390"/>
                  <a:gd name="T56" fmla="*/ 245 w 246"/>
                  <a:gd name="T57" fmla="*/ 384 h 390"/>
                  <a:gd name="T58" fmla="*/ 245 w 246"/>
                  <a:gd name="T59" fmla="*/ 111 h 390"/>
                  <a:gd name="T60" fmla="*/ 173 w 246"/>
                  <a:gd name="T61" fmla="*/ 111 h 390"/>
                  <a:gd name="T62" fmla="*/ 173 w 246"/>
                  <a:gd name="T63" fmla="*/ 263 h 390"/>
                  <a:gd name="T64" fmla="*/ 171 w 246"/>
                  <a:gd name="T65" fmla="*/ 284 h 390"/>
                  <a:gd name="T66" fmla="*/ 166 w 246"/>
                  <a:gd name="T67" fmla="*/ 302 h 390"/>
                  <a:gd name="T68" fmla="*/ 155 w 246"/>
                  <a:gd name="T69" fmla="*/ 317 h 390"/>
                  <a:gd name="T70" fmla="*/ 138 w 246"/>
                  <a:gd name="T71" fmla="*/ 328 h 390"/>
                  <a:gd name="T72" fmla="*/ 116 w 246"/>
                  <a:gd name="T73" fmla="*/ 331 h 390"/>
                  <a:gd name="T74" fmla="*/ 112 w 246"/>
                  <a:gd name="T75" fmla="*/ 331 h 3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46" h="390">
                    <a:moveTo>
                      <a:pt x="112" y="331"/>
                    </a:moveTo>
                    <a:lnTo>
                      <a:pt x="91" y="325"/>
                    </a:lnTo>
                    <a:lnTo>
                      <a:pt x="78" y="310"/>
                    </a:lnTo>
                    <a:lnTo>
                      <a:pt x="74" y="303"/>
                    </a:lnTo>
                    <a:lnTo>
                      <a:pt x="73" y="291"/>
                    </a:lnTo>
                    <a:lnTo>
                      <a:pt x="73" y="111"/>
                    </a:lnTo>
                    <a:lnTo>
                      <a:pt x="0" y="111"/>
                    </a:lnTo>
                    <a:lnTo>
                      <a:pt x="0" y="275"/>
                    </a:lnTo>
                    <a:lnTo>
                      <a:pt x="0" y="290"/>
                    </a:lnTo>
                    <a:lnTo>
                      <a:pt x="2" y="312"/>
                    </a:lnTo>
                    <a:lnTo>
                      <a:pt x="6" y="331"/>
                    </a:lnTo>
                    <a:lnTo>
                      <a:pt x="11" y="346"/>
                    </a:lnTo>
                    <a:lnTo>
                      <a:pt x="17" y="357"/>
                    </a:lnTo>
                    <a:lnTo>
                      <a:pt x="31" y="371"/>
                    </a:lnTo>
                    <a:lnTo>
                      <a:pt x="48" y="381"/>
                    </a:lnTo>
                    <a:lnTo>
                      <a:pt x="68" y="388"/>
                    </a:lnTo>
                    <a:lnTo>
                      <a:pt x="92" y="390"/>
                    </a:lnTo>
                    <a:lnTo>
                      <a:pt x="106" y="390"/>
                    </a:lnTo>
                    <a:lnTo>
                      <a:pt x="119" y="388"/>
                    </a:lnTo>
                    <a:lnTo>
                      <a:pt x="129" y="384"/>
                    </a:lnTo>
                    <a:lnTo>
                      <a:pt x="139" y="380"/>
                    </a:lnTo>
                    <a:lnTo>
                      <a:pt x="150" y="374"/>
                    </a:lnTo>
                    <a:lnTo>
                      <a:pt x="161" y="364"/>
                    </a:lnTo>
                    <a:lnTo>
                      <a:pt x="168" y="357"/>
                    </a:lnTo>
                    <a:lnTo>
                      <a:pt x="171" y="353"/>
                    </a:lnTo>
                    <a:lnTo>
                      <a:pt x="173" y="348"/>
                    </a:lnTo>
                    <a:lnTo>
                      <a:pt x="176" y="345"/>
                    </a:lnTo>
                    <a:lnTo>
                      <a:pt x="176" y="384"/>
                    </a:lnTo>
                    <a:lnTo>
                      <a:pt x="245" y="384"/>
                    </a:lnTo>
                    <a:lnTo>
                      <a:pt x="245" y="111"/>
                    </a:lnTo>
                    <a:lnTo>
                      <a:pt x="173" y="111"/>
                    </a:lnTo>
                    <a:lnTo>
                      <a:pt x="173" y="263"/>
                    </a:lnTo>
                    <a:lnTo>
                      <a:pt x="171" y="284"/>
                    </a:lnTo>
                    <a:lnTo>
                      <a:pt x="166" y="302"/>
                    </a:lnTo>
                    <a:lnTo>
                      <a:pt x="155" y="317"/>
                    </a:lnTo>
                    <a:lnTo>
                      <a:pt x="138" y="328"/>
                    </a:lnTo>
                    <a:lnTo>
                      <a:pt x="116" y="331"/>
                    </a:lnTo>
                    <a:lnTo>
                      <a:pt x="112" y="331"/>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110" name="Freeform 26"/>
              <p:cNvSpPr>
                <a:spLocks/>
              </p:cNvSpPr>
              <p:nvPr/>
            </p:nvSpPr>
            <p:spPr bwMode="auto">
              <a:xfrm>
                <a:off x="4178" y="1348"/>
                <a:ext cx="246" cy="390"/>
              </a:xfrm>
              <a:custGeom>
                <a:avLst/>
                <a:gdLst>
                  <a:gd name="T0" fmla="*/ 128 w 246"/>
                  <a:gd name="T1" fmla="*/ 0 h 390"/>
                  <a:gd name="T2" fmla="*/ 80 w 246"/>
                  <a:gd name="T3" fmla="*/ 74 h 390"/>
                  <a:gd name="T4" fmla="*/ 132 w 246"/>
                  <a:gd name="T5" fmla="*/ 74 h 390"/>
                  <a:gd name="T6" fmla="*/ 208 w 246"/>
                  <a:gd name="T7" fmla="*/ 0 h 390"/>
                  <a:gd name="T8" fmla="*/ 128 w 246"/>
                  <a:gd name="T9" fmla="*/ 0 h 3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6" h="390">
                    <a:moveTo>
                      <a:pt x="128" y="0"/>
                    </a:moveTo>
                    <a:lnTo>
                      <a:pt x="80" y="74"/>
                    </a:lnTo>
                    <a:lnTo>
                      <a:pt x="132" y="74"/>
                    </a:lnTo>
                    <a:lnTo>
                      <a:pt x="208" y="0"/>
                    </a:lnTo>
                    <a:lnTo>
                      <a:pt x="128" y="0"/>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sp>
          <p:nvSpPr>
            <p:cNvPr id="19" name="Freeform 27"/>
            <p:cNvSpPr>
              <a:spLocks/>
            </p:cNvSpPr>
            <p:nvPr/>
          </p:nvSpPr>
          <p:spPr bwMode="auto">
            <a:xfrm>
              <a:off x="4465" y="1386"/>
              <a:ext cx="153" cy="349"/>
            </a:xfrm>
            <a:custGeom>
              <a:avLst/>
              <a:gdLst>
                <a:gd name="T0" fmla="*/ 108 w 153"/>
                <a:gd name="T1" fmla="*/ 76 h 349"/>
                <a:gd name="T2" fmla="*/ 108 w 153"/>
                <a:gd name="T3" fmla="*/ 0 h 349"/>
                <a:gd name="T4" fmla="*/ 38 w 153"/>
                <a:gd name="T5" fmla="*/ 0 h 349"/>
                <a:gd name="T6" fmla="*/ 38 w 153"/>
                <a:gd name="T7" fmla="*/ 76 h 349"/>
                <a:gd name="T8" fmla="*/ 0 w 153"/>
                <a:gd name="T9" fmla="*/ 76 h 349"/>
                <a:gd name="T10" fmla="*/ 0 w 153"/>
                <a:gd name="T11" fmla="*/ 126 h 349"/>
                <a:gd name="T12" fmla="*/ 38 w 153"/>
                <a:gd name="T13" fmla="*/ 126 h 349"/>
                <a:gd name="T14" fmla="*/ 38 w 153"/>
                <a:gd name="T15" fmla="*/ 311 h 349"/>
                <a:gd name="T16" fmla="*/ 42 w 153"/>
                <a:gd name="T17" fmla="*/ 324 h 349"/>
                <a:gd name="T18" fmla="*/ 50 w 153"/>
                <a:gd name="T19" fmla="*/ 332 h 349"/>
                <a:gd name="T20" fmla="*/ 56 w 153"/>
                <a:gd name="T21" fmla="*/ 338 h 349"/>
                <a:gd name="T22" fmla="*/ 72 w 153"/>
                <a:gd name="T23" fmla="*/ 345 h 349"/>
                <a:gd name="T24" fmla="*/ 93 w 153"/>
                <a:gd name="T25" fmla="*/ 349 h 349"/>
                <a:gd name="T26" fmla="*/ 119 w 153"/>
                <a:gd name="T27" fmla="*/ 349 h 349"/>
                <a:gd name="T28" fmla="*/ 152 w 153"/>
                <a:gd name="T29" fmla="*/ 348 h 349"/>
                <a:gd name="T30" fmla="*/ 152 w 153"/>
                <a:gd name="T31" fmla="*/ 295 h 349"/>
                <a:gd name="T32" fmla="*/ 148 w 153"/>
                <a:gd name="T33" fmla="*/ 295 h 349"/>
                <a:gd name="T34" fmla="*/ 138 w 153"/>
                <a:gd name="T35" fmla="*/ 295 h 349"/>
                <a:gd name="T36" fmla="*/ 124 w 153"/>
                <a:gd name="T37" fmla="*/ 295 h 349"/>
                <a:gd name="T38" fmla="*/ 115 w 153"/>
                <a:gd name="T39" fmla="*/ 294 h 349"/>
                <a:gd name="T40" fmla="*/ 109 w 153"/>
                <a:gd name="T41" fmla="*/ 288 h 349"/>
                <a:gd name="T42" fmla="*/ 108 w 153"/>
                <a:gd name="T43" fmla="*/ 281 h 349"/>
                <a:gd name="T44" fmla="*/ 108 w 153"/>
                <a:gd name="T45" fmla="*/ 126 h 349"/>
                <a:gd name="T46" fmla="*/ 152 w 153"/>
                <a:gd name="T47" fmla="*/ 126 h 349"/>
                <a:gd name="T48" fmla="*/ 152 w 153"/>
                <a:gd name="T49" fmla="*/ 76 h 349"/>
                <a:gd name="T50" fmla="*/ 108 w 153"/>
                <a:gd name="T51" fmla="*/ 76 h 3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53" h="349">
                  <a:moveTo>
                    <a:pt x="108" y="76"/>
                  </a:moveTo>
                  <a:lnTo>
                    <a:pt x="108" y="0"/>
                  </a:lnTo>
                  <a:lnTo>
                    <a:pt x="38" y="0"/>
                  </a:lnTo>
                  <a:lnTo>
                    <a:pt x="38" y="76"/>
                  </a:lnTo>
                  <a:lnTo>
                    <a:pt x="0" y="76"/>
                  </a:lnTo>
                  <a:lnTo>
                    <a:pt x="0" y="126"/>
                  </a:lnTo>
                  <a:lnTo>
                    <a:pt x="38" y="126"/>
                  </a:lnTo>
                  <a:lnTo>
                    <a:pt x="38" y="311"/>
                  </a:lnTo>
                  <a:lnTo>
                    <a:pt x="42" y="324"/>
                  </a:lnTo>
                  <a:lnTo>
                    <a:pt x="50" y="332"/>
                  </a:lnTo>
                  <a:lnTo>
                    <a:pt x="56" y="338"/>
                  </a:lnTo>
                  <a:lnTo>
                    <a:pt x="72" y="345"/>
                  </a:lnTo>
                  <a:lnTo>
                    <a:pt x="93" y="349"/>
                  </a:lnTo>
                  <a:lnTo>
                    <a:pt x="119" y="349"/>
                  </a:lnTo>
                  <a:lnTo>
                    <a:pt x="152" y="348"/>
                  </a:lnTo>
                  <a:lnTo>
                    <a:pt x="152" y="295"/>
                  </a:lnTo>
                  <a:lnTo>
                    <a:pt x="148" y="295"/>
                  </a:lnTo>
                  <a:lnTo>
                    <a:pt x="138" y="295"/>
                  </a:lnTo>
                  <a:lnTo>
                    <a:pt x="124" y="295"/>
                  </a:lnTo>
                  <a:lnTo>
                    <a:pt x="115" y="294"/>
                  </a:lnTo>
                  <a:lnTo>
                    <a:pt x="109" y="288"/>
                  </a:lnTo>
                  <a:lnTo>
                    <a:pt x="108" y="281"/>
                  </a:lnTo>
                  <a:lnTo>
                    <a:pt x="108" y="126"/>
                  </a:lnTo>
                  <a:lnTo>
                    <a:pt x="152" y="126"/>
                  </a:lnTo>
                  <a:lnTo>
                    <a:pt x="152" y="76"/>
                  </a:lnTo>
                  <a:lnTo>
                    <a:pt x="108" y="76"/>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20" name="Freeform 28"/>
            <p:cNvSpPr>
              <a:spLocks/>
            </p:cNvSpPr>
            <p:nvPr/>
          </p:nvSpPr>
          <p:spPr bwMode="auto">
            <a:xfrm>
              <a:off x="4778" y="1359"/>
              <a:ext cx="157" cy="373"/>
            </a:xfrm>
            <a:custGeom>
              <a:avLst/>
              <a:gdLst>
                <a:gd name="T0" fmla="*/ 39 w 157"/>
                <a:gd name="T1" fmla="*/ 152 h 373"/>
                <a:gd name="T2" fmla="*/ 39 w 157"/>
                <a:gd name="T3" fmla="*/ 372 h 373"/>
                <a:gd name="T4" fmla="*/ 110 w 157"/>
                <a:gd name="T5" fmla="*/ 372 h 373"/>
                <a:gd name="T6" fmla="*/ 110 w 157"/>
                <a:gd name="T7" fmla="*/ 152 h 373"/>
                <a:gd name="T8" fmla="*/ 157 w 157"/>
                <a:gd name="T9" fmla="*/ 152 h 373"/>
                <a:gd name="T10" fmla="*/ 157 w 157"/>
                <a:gd name="T11" fmla="*/ 102 h 373"/>
                <a:gd name="T12" fmla="*/ 110 w 157"/>
                <a:gd name="T13" fmla="*/ 102 h 373"/>
                <a:gd name="T14" fmla="*/ 110 w 157"/>
                <a:gd name="T15" fmla="*/ 73 h 373"/>
                <a:gd name="T16" fmla="*/ 112 w 157"/>
                <a:gd name="T17" fmla="*/ 69 h 373"/>
                <a:gd name="T18" fmla="*/ 116 w 157"/>
                <a:gd name="T19" fmla="*/ 64 h 373"/>
                <a:gd name="T20" fmla="*/ 119 w 157"/>
                <a:gd name="T21" fmla="*/ 60 h 373"/>
                <a:gd name="T22" fmla="*/ 126 w 157"/>
                <a:gd name="T23" fmla="*/ 58 h 373"/>
                <a:gd name="T24" fmla="*/ 135 w 157"/>
                <a:gd name="T25" fmla="*/ 58 h 373"/>
                <a:gd name="T26" fmla="*/ 145 w 157"/>
                <a:gd name="T27" fmla="*/ 58 h 373"/>
                <a:gd name="T28" fmla="*/ 151 w 157"/>
                <a:gd name="T29" fmla="*/ 59 h 373"/>
                <a:gd name="T30" fmla="*/ 155 w 157"/>
                <a:gd name="T31" fmla="*/ 59 h 373"/>
                <a:gd name="T32" fmla="*/ 155 w 157"/>
                <a:gd name="T33" fmla="*/ 1 h 373"/>
                <a:gd name="T34" fmla="*/ 149 w 157"/>
                <a:gd name="T35" fmla="*/ 0 h 373"/>
                <a:gd name="T36" fmla="*/ 144 w 157"/>
                <a:gd name="T37" fmla="*/ 0 h 373"/>
                <a:gd name="T38" fmla="*/ 140 w 157"/>
                <a:gd name="T39" fmla="*/ 0 h 373"/>
                <a:gd name="T40" fmla="*/ 137 w 157"/>
                <a:gd name="T41" fmla="*/ 0 h 373"/>
                <a:gd name="T42" fmla="*/ 128 w 157"/>
                <a:gd name="T43" fmla="*/ 0 h 373"/>
                <a:gd name="T44" fmla="*/ 102 w 157"/>
                <a:gd name="T45" fmla="*/ 1 h 373"/>
                <a:gd name="T46" fmla="*/ 80 w 157"/>
                <a:gd name="T47" fmla="*/ 5 h 373"/>
                <a:gd name="T48" fmla="*/ 64 w 157"/>
                <a:gd name="T49" fmla="*/ 13 h 373"/>
                <a:gd name="T50" fmla="*/ 53 w 157"/>
                <a:gd name="T51" fmla="*/ 24 h 373"/>
                <a:gd name="T52" fmla="*/ 52 w 157"/>
                <a:gd name="T53" fmla="*/ 25 h 373"/>
                <a:gd name="T54" fmla="*/ 45 w 157"/>
                <a:gd name="T55" fmla="*/ 39 h 373"/>
                <a:gd name="T56" fmla="*/ 40 w 157"/>
                <a:gd name="T57" fmla="*/ 59 h 373"/>
                <a:gd name="T58" fmla="*/ 39 w 157"/>
                <a:gd name="T59" fmla="*/ 84 h 373"/>
                <a:gd name="T60" fmla="*/ 39 w 157"/>
                <a:gd name="T61" fmla="*/ 102 h 373"/>
                <a:gd name="T62" fmla="*/ 0 w 157"/>
                <a:gd name="T63" fmla="*/ 102 h 373"/>
                <a:gd name="T64" fmla="*/ 0 w 157"/>
                <a:gd name="T65" fmla="*/ 152 h 373"/>
                <a:gd name="T66" fmla="*/ 39 w 157"/>
                <a:gd name="T67" fmla="*/ 152 h 3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57" h="373">
                  <a:moveTo>
                    <a:pt x="39" y="152"/>
                  </a:moveTo>
                  <a:lnTo>
                    <a:pt x="39" y="372"/>
                  </a:lnTo>
                  <a:lnTo>
                    <a:pt x="110" y="372"/>
                  </a:lnTo>
                  <a:lnTo>
                    <a:pt x="110" y="152"/>
                  </a:lnTo>
                  <a:lnTo>
                    <a:pt x="157" y="152"/>
                  </a:lnTo>
                  <a:lnTo>
                    <a:pt x="157" y="102"/>
                  </a:lnTo>
                  <a:lnTo>
                    <a:pt x="110" y="102"/>
                  </a:lnTo>
                  <a:lnTo>
                    <a:pt x="110" y="73"/>
                  </a:lnTo>
                  <a:lnTo>
                    <a:pt x="112" y="69"/>
                  </a:lnTo>
                  <a:lnTo>
                    <a:pt x="116" y="64"/>
                  </a:lnTo>
                  <a:lnTo>
                    <a:pt x="119" y="60"/>
                  </a:lnTo>
                  <a:lnTo>
                    <a:pt x="126" y="58"/>
                  </a:lnTo>
                  <a:lnTo>
                    <a:pt x="135" y="58"/>
                  </a:lnTo>
                  <a:lnTo>
                    <a:pt x="145" y="58"/>
                  </a:lnTo>
                  <a:lnTo>
                    <a:pt x="151" y="59"/>
                  </a:lnTo>
                  <a:lnTo>
                    <a:pt x="155" y="59"/>
                  </a:lnTo>
                  <a:lnTo>
                    <a:pt x="155" y="1"/>
                  </a:lnTo>
                  <a:lnTo>
                    <a:pt x="149" y="0"/>
                  </a:lnTo>
                  <a:lnTo>
                    <a:pt x="144" y="0"/>
                  </a:lnTo>
                  <a:lnTo>
                    <a:pt x="140" y="0"/>
                  </a:lnTo>
                  <a:lnTo>
                    <a:pt x="137" y="0"/>
                  </a:lnTo>
                  <a:lnTo>
                    <a:pt x="128" y="0"/>
                  </a:lnTo>
                  <a:lnTo>
                    <a:pt x="102" y="1"/>
                  </a:lnTo>
                  <a:lnTo>
                    <a:pt x="80" y="5"/>
                  </a:lnTo>
                  <a:lnTo>
                    <a:pt x="64" y="13"/>
                  </a:lnTo>
                  <a:lnTo>
                    <a:pt x="53" y="24"/>
                  </a:lnTo>
                  <a:lnTo>
                    <a:pt x="52" y="25"/>
                  </a:lnTo>
                  <a:lnTo>
                    <a:pt x="45" y="39"/>
                  </a:lnTo>
                  <a:lnTo>
                    <a:pt x="40" y="59"/>
                  </a:lnTo>
                  <a:lnTo>
                    <a:pt x="39" y="84"/>
                  </a:lnTo>
                  <a:lnTo>
                    <a:pt x="39" y="102"/>
                  </a:lnTo>
                  <a:lnTo>
                    <a:pt x="0" y="102"/>
                  </a:lnTo>
                  <a:lnTo>
                    <a:pt x="0" y="152"/>
                  </a:lnTo>
                  <a:lnTo>
                    <a:pt x="39" y="152"/>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21" name="Freeform 29"/>
            <p:cNvSpPr>
              <a:spLocks/>
            </p:cNvSpPr>
            <p:nvPr/>
          </p:nvSpPr>
          <p:spPr bwMode="auto">
            <a:xfrm>
              <a:off x="5013" y="1459"/>
              <a:ext cx="0" cy="273"/>
            </a:xfrm>
            <a:custGeom>
              <a:avLst/>
              <a:gdLst>
                <a:gd name="T0" fmla="*/ 0 h 273"/>
                <a:gd name="T1" fmla="*/ 272 h 273"/>
                <a:gd name="T2" fmla="*/ 0 60000 65536"/>
                <a:gd name="T3" fmla="*/ 0 60000 65536"/>
              </a:gdLst>
              <a:ahLst/>
              <a:cxnLst>
                <a:cxn ang="T2">
                  <a:pos x="0" y="T0"/>
                </a:cxn>
                <a:cxn ang="T3">
                  <a:pos x="0" y="T1"/>
                </a:cxn>
              </a:cxnLst>
              <a:rect l="0" t="0" r="r" b="b"/>
              <a:pathLst>
                <a:path h="273">
                  <a:moveTo>
                    <a:pt x="0" y="0"/>
                  </a:moveTo>
                  <a:lnTo>
                    <a:pt x="0" y="272"/>
                  </a:lnTo>
                </a:path>
              </a:pathLst>
            </a:custGeom>
            <a:noFill/>
            <a:ln w="47156">
              <a:solidFill>
                <a:srgbClr val="96989A"/>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22" name="Freeform 30"/>
            <p:cNvSpPr>
              <a:spLocks/>
            </p:cNvSpPr>
            <p:nvPr/>
          </p:nvSpPr>
          <p:spPr bwMode="auto">
            <a:xfrm>
              <a:off x="5119" y="1453"/>
              <a:ext cx="246" cy="279"/>
            </a:xfrm>
            <a:custGeom>
              <a:avLst/>
              <a:gdLst>
                <a:gd name="T0" fmla="*/ 69 w 246"/>
                <a:gd name="T1" fmla="*/ 46 h 279"/>
                <a:gd name="T2" fmla="*/ 69 w 246"/>
                <a:gd name="T3" fmla="*/ 7 h 279"/>
                <a:gd name="T4" fmla="*/ 0 w 246"/>
                <a:gd name="T5" fmla="*/ 7 h 279"/>
                <a:gd name="T6" fmla="*/ 0 w 246"/>
                <a:gd name="T7" fmla="*/ 279 h 279"/>
                <a:gd name="T8" fmla="*/ 71 w 246"/>
                <a:gd name="T9" fmla="*/ 279 h 279"/>
                <a:gd name="T10" fmla="*/ 71 w 246"/>
                <a:gd name="T11" fmla="*/ 129 h 279"/>
                <a:gd name="T12" fmla="*/ 73 w 246"/>
                <a:gd name="T13" fmla="*/ 107 h 279"/>
                <a:gd name="T14" fmla="*/ 78 w 246"/>
                <a:gd name="T15" fmla="*/ 90 h 279"/>
                <a:gd name="T16" fmla="*/ 88 w 246"/>
                <a:gd name="T17" fmla="*/ 73 h 279"/>
                <a:gd name="T18" fmla="*/ 105 w 246"/>
                <a:gd name="T19" fmla="*/ 62 h 279"/>
                <a:gd name="T20" fmla="*/ 127 w 246"/>
                <a:gd name="T21" fmla="*/ 59 h 279"/>
                <a:gd name="T22" fmla="*/ 133 w 246"/>
                <a:gd name="T23" fmla="*/ 59 h 279"/>
                <a:gd name="T24" fmla="*/ 154 w 246"/>
                <a:gd name="T25" fmla="*/ 65 h 279"/>
                <a:gd name="T26" fmla="*/ 167 w 246"/>
                <a:gd name="T27" fmla="*/ 80 h 279"/>
                <a:gd name="T28" fmla="*/ 171 w 246"/>
                <a:gd name="T29" fmla="*/ 87 h 279"/>
                <a:gd name="T30" fmla="*/ 173 w 246"/>
                <a:gd name="T31" fmla="*/ 98 h 279"/>
                <a:gd name="T32" fmla="*/ 173 w 246"/>
                <a:gd name="T33" fmla="*/ 279 h 279"/>
                <a:gd name="T34" fmla="*/ 246 w 246"/>
                <a:gd name="T35" fmla="*/ 279 h 279"/>
                <a:gd name="T36" fmla="*/ 246 w 246"/>
                <a:gd name="T37" fmla="*/ 95 h 279"/>
                <a:gd name="T38" fmla="*/ 244 w 246"/>
                <a:gd name="T39" fmla="*/ 73 h 279"/>
                <a:gd name="T40" fmla="*/ 239 w 246"/>
                <a:gd name="T41" fmla="*/ 52 h 279"/>
                <a:gd name="T42" fmla="*/ 231 w 246"/>
                <a:gd name="T43" fmla="*/ 35 h 279"/>
                <a:gd name="T44" fmla="*/ 219 w 246"/>
                <a:gd name="T45" fmla="*/ 22 h 279"/>
                <a:gd name="T46" fmla="*/ 209 w 246"/>
                <a:gd name="T47" fmla="*/ 15 h 279"/>
                <a:gd name="T48" fmla="*/ 192 w 246"/>
                <a:gd name="T49" fmla="*/ 6 h 279"/>
                <a:gd name="T50" fmla="*/ 172 w 246"/>
                <a:gd name="T51" fmla="*/ 1 h 279"/>
                <a:gd name="T52" fmla="*/ 150 w 246"/>
                <a:gd name="T53" fmla="*/ 0 h 279"/>
                <a:gd name="T54" fmla="*/ 130 w 246"/>
                <a:gd name="T55" fmla="*/ 1 h 279"/>
                <a:gd name="T56" fmla="*/ 111 w 246"/>
                <a:gd name="T57" fmla="*/ 7 h 279"/>
                <a:gd name="T58" fmla="*/ 94 w 246"/>
                <a:gd name="T59" fmla="*/ 16 h 279"/>
                <a:gd name="T60" fmla="*/ 86 w 246"/>
                <a:gd name="T61" fmla="*/ 22 h 279"/>
                <a:gd name="T62" fmla="*/ 78 w 246"/>
                <a:gd name="T63" fmla="*/ 32 h 279"/>
                <a:gd name="T64" fmla="*/ 69 w 246"/>
                <a:gd name="T65" fmla="*/ 46 h 2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6" h="279">
                  <a:moveTo>
                    <a:pt x="69" y="46"/>
                  </a:moveTo>
                  <a:lnTo>
                    <a:pt x="69" y="7"/>
                  </a:lnTo>
                  <a:lnTo>
                    <a:pt x="0" y="7"/>
                  </a:lnTo>
                  <a:lnTo>
                    <a:pt x="0" y="279"/>
                  </a:lnTo>
                  <a:lnTo>
                    <a:pt x="71" y="279"/>
                  </a:lnTo>
                  <a:lnTo>
                    <a:pt x="71" y="129"/>
                  </a:lnTo>
                  <a:lnTo>
                    <a:pt x="73" y="107"/>
                  </a:lnTo>
                  <a:lnTo>
                    <a:pt x="78" y="90"/>
                  </a:lnTo>
                  <a:lnTo>
                    <a:pt x="88" y="73"/>
                  </a:lnTo>
                  <a:lnTo>
                    <a:pt x="105" y="62"/>
                  </a:lnTo>
                  <a:lnTo>
                    <a:pt x="127" y="59"/>
                  </a:lnTo>
                  <a:lnTo>
                    <a:pt x="133" y="59"/>
                  </a:lnTo>
                  <a:lnTo>
                    <a:pt x="154" y="65"/>
                  </a:lnTo>
                  <a:lnTo>
                    <a:pt x="167" y="80"/>
                  </a:lnTo>
                  <a:lnTo>
                    <a:pt x="171" y="87"/>
                  </a:lnTo>
                  <a:lnTo>
                    <a:pt x="173" y="98"/>
                  </a:lnTo>
                  <a:lnTo>
                    <a:pt x="173" y="279"/>
                  </a:lnTo>
                  <a:lnTo>
                    <a:pt x="246" y="279"/>
                  </a:lnTo>
                  <a:lnTo>
                    <a:pt x="246" y="95"/>
                  </a:lnTo>
                  <a:lnTo>
                    <a:pt x="244" y="73"/>
                  </a:lnTo>
                  <a:lnTo>
                    <a:pt x="239" y="52"/>
                  </a:lnTo>
                  <a:lnTo>
                    <a:pt x="231" y="35"/>
                  </a:lnTo>
                  <a:lnTo>
                    <a:pt x="219" y="22"/>
                  </a:lnTo>
                  <a:lnTo>
                    <a:pt x="209" y="15"/>
                  </a:lnTo>
                  <a:lnTo>
                    <a:pt x="192" y="6"/>
                  </a:lnTo>
                  <a:lnTo>
                    <a:pt x="172" y="1"/>
                  </a:lnTo>
                  <a:lnTo>
                    <a:pt x="150" y="0"/>
                  </a:lnTo>
                  <a:lnTo>
                    <a:pt x="130" y="1"/>
                  </a:lnTo>
                  <a:lnTo>
                    <a:pt x="111" y="7"/>
                  </a:lnTo>
                  <a:lnTo>
                    <a:pt x="94" y="16"/>
                  </a:lnTo>
                  <a:lnTo>
                    <a:pt x="86" y="22"/>
                  </a:lnTo>
                  <a:lnTo>
                    <a:pt x="78" y="32"/>
                  </a:lnTo>
                  <a:lnTo>
                    <a:pt x="69" y="46"/>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nvGrpSpPr>
            <p:cNvPr id="23" name="Group 31"/>
            <p:cNvGrpSpPr>
              <a:grpSpLocks/>
            </p:cNvGrpSpPr>
            <p:nvPr/>
          </p:nvGrpSpPr>
          <p:grpSpPr bwMode="auto">
            <a:xfrm>
              <a:off x="5413" y="1453"/>
              <a:ext cx="100" cy="287"/>
              <a:chOff x="5413" y="1453"/>
              <a:chExt cx="100" cy="287"/>
            </a:xfrm>
          </p:grpSpPr>
          <p:sp>
            <p:nvSpPr>
              <p:cNvPr id="107" name="Freeform 32"/>
              <p:cNvSpPr>
                <a:spLocks/>
              </p:cNvSpPr>
              <p:nvPr/>
            </p:nvSpPr>
            <p:spPr bwMode="auto">
              <a:xfrm>
                <a:off x="5413" y="1453"/>
                <a:ext cx="100" cy="287"/>
              </a:xfrm>
              <a:custGeom>
                <a:avLst/>
                <a:gdLst>
                  <a:gd name="T0" fmla="*/ 88 w 100"/>
                  <a:gd name="T1" fmla="*/ 233 h 287"/>
                  <a:gd name="T2" fmla="*/ 81 w 100"/>
                  <a:gd name="T3" fmla="*/ 227 h 287"/>
                  <a:gd name="T4" fmla="*/ 85 w 100"/>
                  <a:gd name="T5" fmla="*/ 287 h 287"/>
                  <a:gd name="T6" fmla="*/ 100 w 100"/>
                  <a:gd name="T7" fmla="*/ 286 h 287"/>
                  <a:gd name="T8" fmla="*/ 88 w 100"/>
                  <a:gd name="T9" fmla="*/ 233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 h="287">
                    <a:moveTo>
                      <a:pt x="88" y="233"/>
                    </a:moveTo>
                    <a:lnTo>
                      <a:pt x="81" y="227"/>
                    </a:lnTo>
                    <a:lnTo>
                      <a:pt x="85" y="287"/>
                    </a:lnTo>
                    <a:lnTo>
                      <a:pt x="100" y="286"/>
                    </a:lnTo>
                    <a:lnTo>
                      <a:pt x="88" y="233"/>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108" name="Freeform 33"/>
              <p:cNvSpPr>
                <a:spLocks/>
              </p:cNvSpPr>
              <p:nvPr/>
            </p:nvSpPr>
            <p:spPr bwMode="auto">
              <a:xfrm>
                <a:off x="5413" y="1453"/>
                <a:ext cx="100" cy="287"/>
              </a:xfrm>
              <a:custGeom>
                <a:avLst/>
                <a:gdLst>
                  <a:gd name="T0" fmla="*/ 76 w 100"/>
                  <a:gd name="T1" fmla="*/ 177 h 287"/>
                  <a:gd name="T2" fmla="*/ 94 w 100"/>
                  <a:gd name="T3" fmla="*/ 167 h 287"/>
                  <a:gd name="T4" fmla="*/ 120 w 100"/>
                  <a:gd name="T5" fmla="*/ 161 h 287"/>
                  <a:gd name="T6" fmla="*/ 145 w 100"/>
                  <a:gd name="T7" fmla="*/ 156 h 287"/>
                  <a:gd name="T8" fmla="*/ 156 w 100"/>
                  <a:gd name="T9" fmla="*/ 153 h 287"/>
                  <a:gd name="T10" fmla="*/ 165 w 100"/>
                  <a:gd name="T11" fmla="*/ 149 h 287"/>
                  <a:gd name="T12" fmla="*/ 170 w 100"/>
                  <a:gd name="T13" fmla="*/ 173 h 287"/>
                  <a:gd name="T14" fmla="*/ 161 w 100"/>
                  <a:gd name="T15" fmla="*/ 209 h 287"/>
                  <a:gd name="T16" fmla="*/ 145 w 100"/>
                  <a:gd name="T17" fmla="*/ 225 h 287"/>
                  <a:gd name="T18" fmla="*/ 106 w 100"/>
                  <a:gd name="T19" fmla="*/ 235 h 287"/>
                  <a:gd name="T20" fmla="*/ 88 w 100"/>
                  <a:gd name="T21" fmla="*/ 233 h 287"/>
                  <a:gd name="T22" fmla="*/ 120 w 100"/>
                  <a:gd name="T23" fmla="*/ 282 h 287"/>
                  <a:gd name="T24" fmla="*/ 141 w 100"/>
                  <a:gd name="T25" fmla="*/ 272 h 287"/>
                  <a:gd name="T26" fmla="*/ 172 w 100"/>
                  <a:gd name="T27" fmla="*/ 247 h 287"/>
                  <a:gd name="T28" fmla="*/ 173 w 100"/>
                  <a:gd name="T29" fmla="*/ 258 h 287"/>
                  <a:gd name="T30" fmla="*/ 175 w 100"/>
                  <a:gd name="T31" fmla="*/ 268 h 287"/>
                  <a:gd name="T32" fmla="*/ 178 w 100"/>
                  <a:gd name="T33" fmla="*/ 279 h 287"/>
                  <a:gd name="T34" fmla="*/ 256 w 100"/>
                  <a:gd name="T35" fmla="*/ 268 h 287"/>
                  <a:gd name="T36" fmla="*/ 248 w 100"/>
                  <a:gd name="T37" fmla="*/ 263 h 287"/>
                  <a:gd name="T38" fmla="*/ 242 w 100"/>
                  <a:gd name="T39" fmla="*/ 250 h 287"/>
                  <a:gd name="T40" fmla="*/ 241 w 100"/>
                  <a:gd name="T41" fmla="*/ 229 h 287"/>
                  <a:gd name="T42" fmla="*/ 239 w 100"/>
                  <a:gd name="T43" fmla="*/ 65 h 287"/>
                  <a:gd name="T44" fmla="*/ 222 w 100"/>
                  <a:gd name="T45" fmla="*/ 29 h 287"/>
                  <a:gd name="T46" fmla="*/ 204 w 100"/>
                  <a:gd name="T47" fmla="*/ 16 h 287"/>
                  <a:gd name="T48" fmla="*/ 167 w 100"/>
                  <a:gd name="T49" fmla="*/ 4 h 287"/>
                  <a:gd name="T50" fmla="*/ 126 w 100"/>
                  <a:gd name="T51" fmla="*/ 0 h 287"/>
                  <a:gd name="T52" fmla="*/ 96 w 100"/>
                  <a:gd name="T53" fmla="*/ 1 h 287"/>
                  <a:gd name="T54" fmla="*/ 56 w 100"/>
                  <a:gd name="T55" fmla="*/ 13 h 287"/>
                  <a:gd name="T56" fmla="*/ 28 w 100"/>
                  <a:gd name="T57" fmla="*/ 36 h 287"/>
                  <a:gd name="T58" fmla="*/ 18 w 100"/>
                  <a:gd name="T59" fmla="*/ 54 h 287"/>
                  <a:gd name="T60" fmla="*/ 8 w 100"/>
                  <a:gd name="T61" fmla="*/ 94 h 287"/>
                  <a:gd name="T62" fmla="*/ 79 w 100"/>
                  <a:gd name="T63" fmla="*/ 84 h 287"/>
                  <a:gd name="T64" fmla="*/ 87 w 100"/>
                  <a:gd name="T65" fmla="*/ 69 h 287"/>
                  <a:gd name="T66" fmla="*/ 106 w 100"/>
                  <a:gd name="T67" fmla="*/ 57 h 287"/>
                  <a:gd name="T68" fmla="*/ 150 w 100"/>
                  <a:gd name="T69" fmla="*/ 59 h 287"/>
                  <a:gd name="T70" fmla="*/ 166 w 100"/>
                  <a:gd name="T71" fmla="*/ 67 h 287"/>
                  <a:gd name="T72" fmla="*/ 170 w 100"/>
                  <a:gd name="T73" fmla="*/ 95 h 287"/>
                  <a:gd name="T74" fmla="*/ 154 w 100"/>
                  <a:gd name="T75" fmla="*/ 107 h 287"/>
                  <a:gd name="T76" fmla="*/ 139 w 100"/>
                  <a:gd name="T77" fmla="*/ 111 h 287"/>
                  <a:gd name="T78" fmla="*/ 102 w 100"/>
                  <a:gd name="T79" fmla="*/ 116 h 287"/>
                  <a:gd name="T80" fmla="*/ 72 w 100"/>
                  <a:gd name="T81" fmla="*/ 121 h 287"/>
                  <a:gd name="T82" fmla="*/ 39 w 100"/>
                  <a:gd name="T83" fmla="*/ 133 h 287"/>
                  <a:gd name="T84" fmla="*/ 20 w 100"/>
                  <a:gd name="T85" fmla="*/ 148 h 287"/>
                  <a:gd name="T86" fmla="*/ 2 w 100"/>
                  <a:gd name="T87" fmla="*/ 183 h 287"/>
                  <a:gd name="T88" fmla="*/ 0 w 100"/>
                  <a:gd name="T89" fmla="*/ 212 h 287"/>
                  <a:gd name="T90" fmla="*/ 11 w 100"/>
                  <a:gd name="T91" fmla="*/ 251 h 287"/>
                  <a:gd name="T92" fmla="*/ 28 w 100"/>
                  <a:gd name="T93" fmla="*/ 269 h 287"/>
                  <a:gd name="T94" fmla="*/ 64 w 100"/>
                  <a:gd name="T95" fmla="*/ 285 h 287"/>
                  <a:gd name="T96" fmla="*/ 81 w 100"/>
                  <a:gd name="T97" fmla="*/ 227 h 287"/>
                  <a:gd name="T98" fmla="*/ 71 w 100"/>
                  <a:gd name="T99" fmla="*/ 213 h 28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00" h="287">
                    <a:moveTo>
                      <a:pt x="71" y="187"/>
                    </a:moveTo>
                    <a:lnTo>
                      <a:pt x="76" y="177"/>
                    </a:lnTo>
                    <a:lnTo>
                      <a:pt x="88" y="171"/>
                    </a:lnTo>
                    <a:lnTo>
                      <a:pt x="94" y="167"/>
                    </a:lnTo>
                    <a:lnTo>
                      <a:pt x="105" y="164"/>
                    </a:lnTo>
                    <a:lnTo>
                      <a:pt x="120" y="161"/>
                    </a:lnTo>
                    <a:lnTo>
                      <a:pt x="137" y="158"/>
                    </a:lnTo>
                    <a:lnTo>
                      <a:pt x="145" y="156"/>
                    </a:lnTo>
                    <a:lnTo>
                      <a:pt x="151" y="155"/>
                    </a:lnTo>
                    <a:lnTo>
                      <a:pt x="156" y="153"/>
                    </a:lnTo>
                    <a:lnTo>
                      <a:pt x="160" y="151"/>
                    </a:lnTo>
                    <a:lnTo>
                      <a:pt x="165" y="149"/>
                    </a:lnTo>
                    <a:lnTo>
                      <a:pt x="170" y="146"/>
                    </a:lnTo>
                    <a:lnTo>
                      <a:pt x="170" y="173"/>
                    </a:lnTo>
                    <a:lnTo>
                      <a:pt x="168" y="189"/>
                    </a:lnTo>
                    <a:lnTo>
                      <a:pt x="161" y="209"/>
                    </a:lnTo>
                    <a:lnTo>
                      <a:pt x="149" y="222"/>
                    </a:lnTo>
                    <a:lnTo>
                      <a:pt x="145" y="225"/>
                    </a:lnTo>
                    <a:lnTo>
                      <a:pt x="126" y="233"/>
                    </a:lnTo>
                    <a:lnTo>
                      <a:pt x="106" y="235"/>
                    </a:lnTo>
                    <a:lnTo>
                      <a:pt x="96" y="235"/>
                    </a:lnTo>
                    <a:lnTo>
                      <a:pt x="88" y="233"/>
                    </a:lnTo>
                    <a:lnTo>
                      <a:pt x="100" y="286"/>
                    </a:lnTo>
                    <a:lnTo>
                      <a:pt x="120" y="282"/>
                    </a:lnTo>
                    <a:lnTo>
                      <a:pt x="138" y="274"/>
                    </a:lnTo>
                    <a:lnTo>
                      <a:pt x="141" y="272"/>
                    </a:lnTo>
                    <a:lnTo>
                      <a:pt x="157" y="260"/>
                    </a:lnTo>
                    <a:lnTo>
                      <a:pt x="172" y="247"/>
                    </a:lnTo>
                    <a:lnTo>
                      <a:pt x="172" y="253"/>
                    </a:lnTo>
                    <a:lnTo>
                      <a:pt x="173" y="258"/>
                    </a:lnTo>
                    <a:lnTo>
                      <a:pt x="174" y="263"/>
                    </a:lnTo>
                    <a:lnTo>
                      <a:pt x="175" y="268"/>
                    </a:lnTo>
                    <a:lnTo>
                      <a:pt x="176" y="273"/>
                    </a:lnTo>
                    <a:lnTo>
                      <a:pt x="178" y="279"/>
                    </a:lnTo>
                    <a:lnTo>
                      <a:pt x="256" y="279"/>
                    </a:lnTo>
                    <a:lnTo>
                      <a:pt x="256" y="268"/>
                    </a:lnTo>
                    <a:lnTo>
                      <a:pt x="251" y="266"/>
                    </a:lnTo>
                    <a:lnTo>
                      <a:pt x="248" y="263"/>
                    </a:lnTo>
                    <a:lnTo>
                      <a:pt x="243" y="257"/>
                    </a:lnTo>
                    <a:lnTo>
                      <a:pt x="242" y="250"/>
                    </a:lnTo>
                    <a:lnTo>
                      <a:pt x="241" y="241"/>
                    </a:lnTo>
                    <a:lnTo>
                      <a:pt x="241" y="229"/>
                    </a:lnTo>
                    <a:lnTo>
                      <a:pt x="241" y="84"/>
                    </a:lnTo>
                    <a:lnTo>
                      <a:pt x="239" y="65"/>
                    </a:lnTo>
                    <a:lnTo>
                      <a:pt x="233" y="45"/>
                    </a:lnTo>
                    <a:lnTo>
                      <a:pt x="222" y="29"/>
                    </a:lnTo>
                    <a:lnTo>
                      <a:pt x="206" y="17"/>
                    </a:lnTo>
                    <a:lnTo>
                      <a:pt x="204" y="16"/>
                    </a:lnTo>
                    <a:lnTo>
                      <a:pt x="186" y="9"/>
                    </a:lnTo>
                    <a:lnTo>
                      <a:pt x="167" y="4"/>
                    </a:lnTo>
                    <a:lnTo>
                      <a:pt x="147" y="1"/>
                    </a:lnTo>
                    <a:lnTo>
                      <a:pt x="126" y="0"/>
                    </a:lnTo>
                    <a:lnTo>
                      <a:pt x="121" y="0"/>
                    </a:lnTo>
                    <a:lnTo>
                      <a:pt x="96" y="1"/>
                    </a:lnTo>
                    <a:lnTo>
                      <a:pt x="75" y="6"/>
                    </a:lnTo>
                    <a:lnTo>
                      <a:pt x="56" y="13"/>
                    </a:lnTo>
                    <a:lnTo>
                      <a:pt x="41" y="23"/>
                    </a:lnTo>
                    <a:lnTo>
                      <a:pt x="28" y="36"/>
                    </a:lnTo>
                    <a:lnTo>
                      <a:pt x="27" y="37"/>
                    </a:lnTo>
                    <a:lnTo>
                      <a:pt x="18" y="54"/>
                    </a:lnTo>
                    <a:lnTo>
                      <a:pt x="11" y="73"/>
                    </a:lnTo>
                    <a:lnTo>
                      <a:pt x="8" y="94"/>
                    </a:lnTo>
                    <a:lnTo>
                      <a:pt x="77" y="94"/>
                    </a:lnTo>
                    <a:lnTo>
                      <a:pt x="79" y="84"/>
                    </a:lnTo>
                    <a:lnTo>
                      <a:pt x="82" y="75"/>
                    </a:lnTo>
                    <a:lnTo>
                      <a:pt x="87" y="69"/>
                    </a:lnTo>
                    <a:lnTo>
                      <a:pt x="94" y="61"/>
                    </a:lnTo>
                    <a:lnTo>
                      <a:pt x="106" y="57"/>
                    </a:lnTo>
                    <a:lnTo>
                      <a:pt x="139" y="57"/>
                    </a:lnTo>
                    <a:lnTo>
                      <a:pt x="150" y="59"/>
                    </a:lnTo>
                    <a:lnTo>
                      <a:pt x="158" y="63"/>
                    </a:lnTo>
                    <a:lnTo>
                      <a:pt x="166" y="67"/>
                    </a:lnTo>
                    <a:lnTo>
                      <a:pt x="170" y="75"/>
                    </a:lnTo>
                    <a:lnTo>
                      <a:pt x="170" y="95"/>
                    </a:lnTo>
                    <a:lnTo>
                      <a:pt x="165" y="102"/>
                    </a:lnTo>
                    <a:lnTo>
                      <a:pt x="154" y="107"/>
                    </a:lnTo>
                    <a:lnTo>
                      <a:pt x="149" y="109"/>
                    </a:lnTo>
                    <a:lnTo>
                      <a:pt x="139" y="111"/>
                    </a:lnTo>
                    <a:lnTo>
                      <a:pt x="126" y="113"/>
                    </a:lnTo>
                    <a:lnTo>
                      <a:pt x="102" y="116"/>
                    </a:lnTo>
                    <a:lnTo>
                      <a:pt x="95" y="117"/>
                    </a:lnTo>
                    <a:lnTo>
                      <a:pt x="72" y="121"/>
                    </a:lnTo>
                    <a:lnTo>
                      <a:pt x="54" y="126"/>
                    </a:lnTo>
                    <a:lnTo>
                      <a:pt x="39" y="133"/>
                    </a:lnTo>
                    <a:lnTo>
                      <a:pt x="36" y="135"/>
                    </a:lnTo>
                    <a:lnTo>
                      <a:pt x="20" y="148"/>
                    </a:lnTo>
                    <a:lnTo>
                      <a:pt x="9" y="164"/>
                    </a:lnTo>
                    <a:lnTo>
                      <a:pt x="2" y="183"/>
                    </a:lnTo>
                    <a:lnTo>
                      <a:pt x="0" y="206"/>
                    </a:lnTo>
                    <a:lnTo>
                      <a:pt x="0" y="212"/>
                    </a:lnTo>
                    <a:lnTo>
                      <a:pt x="3" y="233"/>
                    </a:lnTo>
                    <a:lnTo>
                      <a:pt x="11" y="251"/>
                    </a:lnTo>
                    <a:lnTo>
                      <a:pt x="24" y="266"/>
                    </a:lnTo>
                    <a:lnTo>
                      <a:pt x="28" y="269"/>
                    </a:lnTo>
                    <a:lnTo>
                      <a:pt x="44" y="279"/>
                    </a:lnTo>
                    <a:lnTo>
                      <a:pt x="64" y="285"/>
                    </a:lnTo>
                    <a:lnTo>
                      <a:pt x="85" y="287"/>
                    </a:lnTo>
                    <a:lnTo>
                      <a:pt x="81" y="227"/>
                    </a:lnTo>
                    <a:lnTo>
                      <a:pt x="74" y="222"/>
                    </a:lnTo>
                    <a:lnTo>
                      <a:pt x="71" y="213"/>
                    </a:lnTo>
                    <a:lnTo>
                      <a:pt x="71" y="187"/>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sp>
          <p:nvSpPr>
            <p:cNvPr id="24" name="Freeform 34"/>
            <p:cNvSpPr>
              <a:spLocks/>
            </p:cNvSpPr>
            <p:nvPr/>
          </p:nvSpPr>
          <p:spPr bwMode="auto">
            <a:xfrm>
              <a:off x="5717" y="1453"/>
              <a:ext cx="246" cy="279"/>
            </a:xfrm>
            <a:custGeom>
              <a:avLst/>
              <a:gdLst>
                <a:gd name="T0" fmla="*/ 68 w 246"/>
                <a:gd name="T1" fmla="*/ 46 h 279"/>
                <a:gd name="T2" fmla="*/ 68 w 246"/>
                <a:gd name="T3" fmla="*/ 7 h 279"/>
                <a:gd name="T4" fmla="*/ 0 w 246"/>
                <a:gd name="T5" fmla="*/ 7 h 279"/>
                <a:gd name="T6" fmla="*/ 0 w 246"/>
                <a:gd name="T7" fmla="*/ 279 h 279"/>
                <a:gd name="T8" fmla="*/ 71 w 246"/>
                <a:gd name="T9" fmla="*/ 279 h 279"/>
                <a:gd name="T10" fmla="*/ 71 w 246"/>
                <a:gd name="T11" fmla="*/ 129 h 279"/>
                <a:gd name="T12" fmla="*/ 73 w 246"/>
                <a:gd name="T13" fmla="*/ 107 h 279"/>
                <a:gd name="T14" fmla="*/ 78 w 246"/>
                <a:gd name="T15" fmla="*/ 90 h 279"/>
                <a:gd name="T16" fmla="*/ 88 w 246"/>
                <a:gd name="T17" fmla="*/ 73 h 279"/>
                <a:gd name="T18" fmla="*/ 105 w 246"/>
                <a:gd name="T19" fmla="*/ 62 h 279"/>
                <a:gd name="T20" fmla="*/ 127 w 246"/>
                <a:gd name="T21" fmla="*/ 59 h 279"/>
                <a:gd name="T22" fmla="*/ 133 w 246"/>
                <a:gd name="T23" fmla="*/ 59 h 279"/>
                <a:gd name="T24" fmla="*/ 154 w 246"/>
                <a:gd name="T25" fmla="*/ 65 h 279"/>
                <a:gd name="T26" fmla="*/ 167 w 246"/>
                <a:gd name="T27" fmla="*/ 80 h 279"/>
                <a:gd name="T28" fmla="*/ 171 w 246"/>
                <a:gd name="T29" fmla="*/ 87 h 279"/>
                <a:gd name="T30" fmla="*/ 173 w 246"/>
                <a:gd name="T31" fmla="*/ 98 h 279"/>
                <a:gd name="T32" fmla="*/ 173 w 246"/>
                <a:gd name="T33" fmla="*/ 279 h 279"/>
                <a:gd name="T34" fmla="*/ 246 w 246"/>
                <a:gd name="T35" fmla="*/ 279 h 279"/>
                <a:gd name="T36" fmla="*/ 246 w 246"/>
                <a:gd name="T37" fmla="*/ 95 h 279"/>
                <a:gd name="T38" fmla="*/ 244 w 246"/>
                <a:gd name="T39" fmla="*/ 73 h 279"/>
                <a:gd name="T40" fmla="*/ 239 w 246"/>
                <a:gd name="T41" fmla="*/ 52 h 279"/>
                <a:gd name="T42" fmla="*/ 231 w 246"/>
                <a:gd name="T43" fmla="*/ 35 h 279"/>
                <a:gd name="T44" fmla="*/ 219 w 246"/>
                <a:gd name="T45" fmla="*/ 22 h 279"/>
                <a:gd name="T46" fmla="*/ 209 w 246"/>
                <a:gd name="T47" fmla="*/ 15 h 279"/>
                <a:gd name="T48" fmla="*/ 192 w 246"/>
                <a:gd name="T49" fmla="*/ 6 h 279"/>
                <a:gd name="T50" fmla="*/ 172 w 246"/>
                <a:gd name="T51" fmla="*/ 1 h 279"/>
                <a:gd name="T52" fmla="*/ 150 w 246"/>
                <a:gd name="T53" fmla="*/ 0 h 279"/>
                <a:gd name="T54" fmla="*/ 130 w 246"/>
                <a:gd name="T55" fmla="*/ 1 h 279"/>
                <a:gd name="T56" fmla="*/ 111 w 246"/>
                <a:gd name="T57" fmla="*/ 7 h 279"/>
                <a:gd name="T58" fmla="*/ 94 w 246"/>
                <a:gd name="T59" fmla="*/ 16 h 279"/>
                <a:gd name="T60" fmla="*/ 86 w 246"/>
                <a:gd name="T61" fmla="*/ 22 h 279"/>
                <a:gd name="T62" fmla="*/ 78 w 246"/>
                <a:gd name="T63" fmla="*/ 32 h 279"/>
                <a:gd name="T64" fmla="*/ 68 w 246"/>
                <a:gd name="T65" fmla="*/ 46 h 2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6" h="279">
                  <a:moveTo>
                    <a:pt x="68" y="46"/>
                  </a:moveTo>
                  <a:lnTo>
                    <a:pt x="68" y="7"/>
                  </a:lnTo>
                  <a:lnTo>
                    <a:pt x="0" y="7"/>
                  </a:lnTo>
                  <a:lnTo>
                    <a:pt x="0" y="279"/>
                  </a:lnTo>
                  <a:lnTo>
                    <a:pt x="71" y="279"/>
                  </a:lnTo>
                  <a:lnTo>
                    <a:pt x="71" y="129"/>
                  </a:lnTo>
                  <a:lnTo>
                    <a:pt x="73" y="107"/>
                  </a:lnTo>
                  <a:lnTo>
                    <a:pt x="78" y="90"/>
                  </a:lnTo>
                  <a:lnTo>
                    <a:pt x="88" y="73"/>
                  </a:lnTo>
                  <a:lnTo>
                    <a:pt x="105" y="62"/>
                  </a:lnTo>
                  <a:lnTo>
                    <a:pt x="127" y="59"/>
                  </a:lnTo>
                  <a:lnTo>
                    <a:pt x="133" y="59"/>
                  </a:lnTo>
                  <a:lnTo>
                    <a:pt x="154" y="65"/>
                  </a:lnTo>
                  <a:lnTo>
                    <a:pt x="167" y="80"/>
                  </a:lnTo>
                  <a:lnTo>
                    <a:pt x="171" y="87"/>
                  </a:lnTo>
                  <a:lnTo>
                    <a:pt x="173" y="98"/>
                  </a:lnTo>
                  <a:lnTo>
                    <a:pt x="173" y="279"/>
                  </a:lnTo>
                  <a:lnTo>
                    <a:pt x="246" y="279"/>
                  </a:lnTo>
                  <a:lnTo>
                    <a:pt x="246" y="95"/>
                  </a:lnTo>
                  <a:lnTo>
                    <a:pt x="244" y="73"/>
                  </a:lnTo>
                  <a:lnTo>
                    <a:pt x="239" y="52"/>
                  </a:lnTo>
                  <a:lnTo>
                    <a:pt x="231" y="35"/>
                  </a:lnTo>
                  <a:lnTo>
                    <a:pt x="219" y="22"/>
                  </a:lnTo>
                  <a:lnTo>
                    <a:pt x="209" y="15"/>
                  </a:lnTo>
                  <a:lnTo>
                    <a:pt x="192" y="6"/>
                  </a:lnTo>
                  <a:lnTo>
                    <a:pt x="172" y="1"/>
                  </a:lnTo>
                  <a:lnTo>
                    <a:pt x="150" y="0"/>
                  </a:lnTo>
                  <a:lnTo>
                    <a:pt x="130" y="1"/>
                  </a:lnTo>
                  <a:lnTo>
                    <a:pt x="111" y="7"/>
                  </a:lnTo>
                  <a:lnTo>
                    <a:pt x="94" y="16"/>
                  </a:lnTo>
                  <a:lnTo>
                    <a:pt x="86" y="22"/>
                  </a:lnTo>
                  <a:lnTo>
                    <a:pt x="78" y="32"/>
                  </a:lnTo>
                  <a:lnTo>
                    <a:pt x="68" y="46"/>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nvGrpSpPr>
            <p:cNvPr id="25" name="Group 35"/>
            <p:cNvGrpSpPr>
              <a:grpSpLocks/>
            </p:cNvGrpSpPr>
            <p:nvPr/>
          </p:nvGrpSpPr>
          <p:grpSpPr bwMode="auto">
            <a:xfrm>
              <a:off x="6014" y="1353"/>
              <a:ext cx="251" cy="388"/>
              <a:chOff x="6014" y="1353"/>
              <a:chExt cx="251" cy="388"/>
            </a:xfrm>
          </p:grpSpPr>
          <p:sp>
            <p:nvSpPr>
              <p:cNvPr id="105" name="Freeform 36"/>
              <p:cNvSpPr>
                <a:spLocks/>
              </p:cNvSpPr>
              <p:nvPr/>
            </p:nvSpPr>
            <p:spPr bwMode="auto">
              <a:xfrm>
                <a:off x="6014" y="1353"/>
                <a:ext cx="251" cy="388"/>
              </a:xfrm>
              <a:custGeom>
                <a:avLst/>
                <a:gdLst>
                  <a:gd name="T0" fmla="*/ 128 w 251"/>
                  <a:gd name="T1" fmla="*/ 100 h 388"/>
                  <a:gd name="T2" fmla="*/ 103 w 251"/>
                  <a:gd name="T3" fmla="*/ 101 h 388"/>
                  <a:gd name="T4" fmla="*/ 65 w 251"/>
                  <a:gd name="T5" fmla="*/ 114 h 388"/>
                  <a:gd name="T6" fmla="*/ 34 w 251"/>
                  <a:gd name="T7" fmla="*/ 139 h 388"/>
                  <a:gd name="T8" fmla="*/ 16 w 251"/>
                  <a:gd name="T9" fmla="*/ 165 h 388"/>
                  <a:gd name="T10" fmla="*/ 4 w 251"/>
                  <a:gd name="T11" fmla="*/ 202 h 388"/>
                  <a:gd name="T12" fmla="*/ 0 w 251"/>
                  <a:gd name="T13" fmla="*/ 248 h 388"/>
                  <a:gd name="T14" fmla="*/ 1 w 251"/>
                  <a:gd name="T15" fmla="*/ 277 h 388"/>
                  <a:gd name="T16" fmla="*/ 12 w 251"/>
                  <a:gd name="T17" fmla="*/ 316 h 388"/>
                  <a:gd name="T18" fmla="*/ 31 w 251"/>
                  <a:gd name="T19" fmla="*/ 349 h 388"/>
                  <a:gd name="T20" fmla="*/ 47 w 251"/>
                  <a:gd name="T21" fmla="*/ 365 h 388"/>
                  <a:gd name="T22" fmla="*/ 82 w 251"/>
                  <a:gd name="T23" fmla="*/ 382 h 388"/>
                  <a:gd name="T24" fmla="*/ 127 w 251"/>
                  <a:gd name="T25" fmla="*/ 388 h 388"/>
                  <a:gd name="T26" fmla="*/ 161 w 251"/>
                  <a:gd name="T27" fmla="*/ 384 h 388"/>
                  <a:gd name="T28" fmla="*/ 198 w 251"/>
                  <a:gd name="T29" fmla="*/ 369 h 388"/>
                  <a:gd name="T30" fmla="*/ 227 w 251"/>
                  <a:gd name="T31" fmla="*/ 341 h 388"/>
                  <a:gd name="T32" fmla="*/ 240 w 251"/>
                  <a:gd name="T33" fmla="*/ 318 h 388"/>
                  <a:gd name="T34" fmla="*/ 250 w 251"/>
                  <a:gd name="T35" fmla="*/ 280 h 388"/>
                  <a:gd name="T36" fmla="*/ 176 w 251"/>
                  <a:gd name="T37" fmla="*/ 294 h 388"/>
                  <a:gd name="T38" fmla="*/ 165 w 251"/>
                  <a:gd name="T39" fmla="*/ 315 h 388"/>
                  <a:gd name="T40" fmla="*/ 146 w 251"/>
                  <a:gd name="T41" fmla="*/ 328 h 388"/>
                  <a:gd name="T42" fmla="*/ 109 w 251"/>
                  <a:gd name="T43" fmla="*/ 325 h 388"/>
                  <a:gd name="T44" fmla="*/ 81 w 251"/>
                  <a:gd name="T45" fmla="*/ 294 h 388"/>
                  <a:gd name="T46" fmla="*/ 75 w 251"/>
                  <a:gd name="T47" fmla="*/ 269 h 388"/>
                  <a:gd name="T48" fmla="*/ 74 w 251"/>
                  <a:gd name="T49" fmla="*/ 233 h 388"/>
                  <a:gd name="T50" fmla="*/ 81 w 251"/>
                  <a:gd name="T51" fmla="*/ 196 h 388"/>
                  <a:gd name="T52" fmla="*/ 93 w 251"/>
                  <a:gd name="T53" fmla="*/ 175 h 388"/>
                  <a:gd name="T54" fmla="*/ 130 w 251"/>
                  <a:gd name="T55" fmla="*/ 160 h 388"/>
                  <a:gd name="T56" fmla="*/ 153 w 251"/>
                  <a:gd name="T57" fmla="*/ 164 h 388"/>
                  <a:gd name="T58" fmla="*/ 173 w 251"/>
                  <a:gd name="T59" fmla="*/ 184 h 388"/>
                  <a:gd name="T60" fmla="*/ 178 w 251"/>
                  <a:gd name="T61" fmla="*/ 204 h 388"/>
                  <a:gd name="T62" fmla="*/ 249 w 251"/>
                  <a:gd name="T63" fmla="*/ 191 h 388"/>
                  <a:gd name="T64" fmla="*/ 236 w 251"/>
                  <a:gd name="T65" fmla="*/ 150 h 388"/>
                  <a:gd name="T66" fmla="*/ 212 w 251"/>
                  <a:gd name="T67" fmla="*/ 123 h 388"/>
                  <a:gd name="T68" fmla="*/ 190 w 251"/>
                  <a:gd name="T69" fmla="*/ 110 h 388"/>
                  <a:gd name="T70" fmla="*/ 151 w 251"/>
                  <a:gd name="T71" fmla="*/ 101 h 38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1" h="388">
                    <a:moveTo>
                      <a:pt x="151" y="101"/>
                    </a:moveTo>
                    <a:lnTo>
                      <a:pt x="128" y="100"/>
                    </a:lnTo>
                    <a:lnTo>
                      <a:pt x="126" y="100"/>
                    </a:lnTo>
                    <a:lnTo>
                      <a:pt x="103" y="101"/>
                    </a:lnTo>
                    <a:lnTo>
                      <a:pt x="83" y="106"/>
                    </a:lnTo>
                    <a:lnTo>
                      <a:pt x="65" y="114"/>
                    </a:lnTo>
                    <a:lnTo>
                      <a:pt x="48" y="125"/>
                    </a:lnTo>
                    <a:lnTo>
                      <a:pt x="34" y="139"/>
                    </a:lnTo>
                    <a:lnTo>
                      <a:pt x="26" y="149"/>
                    </a:lnTo>
                    <a:lnTo>
                      <a:pt x="16" y="165"/>
                    </a:lnTo>
                    <a:lnTo>
                      <a:pt x="9" y="183"/>
                    </a:lnTo>
                    <a:lnTo>
                      <a:pt x="4" y="202"/>
                    </a:lnTo>
                    <a:lnTo>
                      <a:pt x="1" y="224"/>
                    </a:lnTo>
                    <a:lnTo>
                      <a:pt x="0" y="248"/>
                    </a:lnTo>
                    <a:lnTo>
                      <a:pt x="0" y="254"/>
                    </a:lnTo>
                    <a:lnTo>
                      <a:pt x="1" y="277"/>
                    </a:lnTo>
                    <a:lnTo>
                      <a:pt x="5" y="297"/>
                    </a:lnTo>
                    <a:lnTo>
                      <a:pt x="12" y="316"/>
                    </a:lnTo>
                    <a:lnTo>
                      <a:pt x="20" y="333"/>
                    </a:lnTo>
                    <a:lnTo>
                      <a:pt x="31" y="349"/>
                    </a:lnTo>
                    <a:lnTo>
                      <a:pt x="33" y="352"/>
                    </a:lnTo>
                    <a:lnTo>
                      <a:pt x="47" y="365"/>
                    </a:lnTo>
                    <a:lnTo>
                      <a:pt x="63" y="375"/>
                    </a:lnTo>
                    <a:lnTo>
                      <a:pt x="82" y="382"/>
                    </a:lnTo>
                    <a:lnTo>
                      <a:pt x="103" y="386"/>
                    </a:lnTo>
                    <a:lnTo>
                      <a:pt x="127" y="388"/>
                    </a:lnTo>
                    <a:lnTo>
                      <a:pt x="139" y="388"/>
                    </a:lnTo>
                    <a:lnTo>
                      <a:pt x="161" y="384"/>
                    </a:lnTo>
                    <a:lnTo>
                      <a:pt x="181" y="378"/>
                    </a:lnTo>
                    <a:lnTo>
                      <a:pt x="198" y="369"/>
                    </a:lnTo>
                    <a:lnTo>
                      <a:pt x="214" y="357"/>
                    </a:lnTo>
                    <a:lnTo>
                      <a:pt x="227" y="341"/>
                    </a:lnTo>
                    <a:lnTo>
                      <a:pt x="230" y="336"/>
                    </a:lnTo>
                    <a:lnTo>
                      <a:pt x="240" y="318"/>
                    </a:lnTo>
                    <a:lnTo>
                      <a:pt x="247" y="299"/>
                    </a:lnTo>
                    <a:lnTo>
                      <a:pt x="250" y="280"/>
                    </a:lnTo>
                    <a:lnTo>
                      <a:pt x="178" y="280"/>
                    </a:lnTo>
                    <a:lnTo>
                      <a:pt x="176" y="294"/>
                    </a:lnTo>
                    <a:lnTo>
                      <a:pt x="172" y="306"/>
                    </a:lnTo>
                    <a:lnTo>
                      <a:pt x="165" y="315"/>
                    </a:lnTo>
                    <a:lnTo>
                      <a:pt x="158" y="324"/>
                    </a:lnTo>
                    <a:lnTo>
                      <a:pt x="146" y="328"/>
                    </a:lnTo>
                    <a:lnTo>
                      <a:pt x="129" y="328"/>
                    </a:lnTo>
                    <a:lnTo>
                      <a:pt x="109" y="325"/>
                    </a:lnTo>
                    <a:lnTo>
                      <a:pt x="92" y="313"/>
                    </a:lnTo>
                    <a:lnTo>
                      <a:pt x="81" y="294"/>
                    </a:lnTo>
                    <a:lnTo>
                      <a:pt x="79" y="287"/>
                    </a:lnTo>
                    <a:lnTo>
                      <a:pt x="75" y="269"/>
                    </a:lnTo>
                    <a:lnTo>
                      <a:pt x="74" y="246"/>
                    </a:lnTo>
                    <a:lnTo>
                      <a:pt x="74" y="233"/>
                    </a:lnTo>
                    <a:lnTo>
                      <a:pt x="77" y="212"/>
                    </a:lnTo>
                    <a:lnTo>
                      <a:pt x="81" y="196"/>
                    </a:lnTo>
                    <a:lnTo>
                      <a:pt x="81" y="194"/>
                    </a:lnTo>
                    <a:lnTo>
                      <a:pt x="93" y="175"/>
                    </a:lnTo>
                    <a:lnTo>
                      <a:pt x="109" y="164"/>
                    </a:lnTo>
                    <a:lnTo>
                      <a:pt x="130" y="160"/>
                    </a:lnTo>
                    <a:lnTo>
                      <a:pt x="131" y="160"/>
                    </a:lnTo>
                    <a:lnTo>
                      <a:pt x="153" y="164"/>
                    </a:lnTo>
                    <a:lnTo>
                      <a:pt x="168" y="176"/>
                    </a:lnTo>
                    <a:lnTo>
                      <a:pt x="173" y="184"/>
                    </a:lnTo>
                    <a:lnTo>
                      <a:pt x="177" y="194"/>
                    </a:lnTo>
                    <a:lnTo>
                      <a:pt x="178" y="204"/>
                    </a:lnTo>
                    <a:lnTo>
                      <a:pt x="251" y="204"/>
                    </a:lnTo>
                    <a:lnTo>
                      <a:pt x="249" y="191"/>
                    </a:lnTo>
                    <a:lnTo>
                      <a:pt x="244" y="169"/>
                    </a:lnTo>
                    <a:lnTo>
                      <a:pt x="236" y="150"/>
                    </a:lnTo>
                    <a:lnTo>
                      <a:pt x="226" y="135"/>
                    </a:lnTo>
                    <a:lnTo>
                      <a:pt x="212" y="123"/>
                    </a:lnTo>
                    <a:lnTo>
                      <a:pt x="207" y="119"/>
                    </a:lnTo>
                    <a:lnTo>
                      <a:pt x="190" y="110"/>
                    </a:lnTo>
                    <a:lnTo>
                      <a:pt x="172" y="104"/>
                    </a:lnTo>
                    <a:lnTo>
                      <a:pt x="151" y="101"/>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106" name="Freeform 37"/>
              <p:cNvSpPr>
                <a:spLocks/>
              </p:cNvSpPr>
              <p:nvPr/>
            </p:nvSpPr>
            <p:spPr bwMode="auto">
              <a:xfrm>
                <a:off x="6014" y="1353"/>
                <a:ext cx="251" cy="388"/>
              </a:xfrm>
              <a:custGeom>
                <a:avLst/>
                <a:gdLst>
                  <a:gd name="T0" fmla="*/ 219 w 251"/>
                  <a:gd name="T1" fmla="*/ 0 h 388"/>
                  <a:gd name="T2" fmla="*/ 161 w 251"/>
                  <a:gd name="T3" fmla="*/ 0 h 388"/>
                  <a:gd name="T4" fmla="*/ 128 w 251"/>
                  <a:gd name="T5" fmla="*/ 42 h 388"/>
                  <a:gd name="T6" fmla="*/ 95 w 251"/>
                  <a:gd name="T7" fmla="*/ 0 h 388"/>
                  <a:gd name="T8" fmla="*/ 37 w 251"/>
                  <a:gd name="T9" fmla="*/ 0 h 388"/>
                  <a:gd name="T10" fmla="*/ 96 w 251"/>
                  <a:gd name="T11" fmla="*/ 74 h 388"/>
                  <a:gd name="T12" fmla="*/ 160 w 251"/>
                  <a:gd name="T13" fmla="*/ 74 h 388"/>
                  <a:gd name="T14" fmla="*/ 219 w 251"/>
                  <a:gd name="T15" fmla="*/ 0 h 3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1" h="388">
                    <a:moveTo>
                      <a:pt x="219" y="0"/>
                    </a:moveTo>
                    <a:lnTo>
                      <a:pt x="161" y="0"/>
                    </a:lnTo>
                    <a:lnTo>
                      <a:pt x="128" y="42"/>
                    </a:lnTo>
                    <a:lnTo>
                      <a:pt x="95" y="0"/>
                    </a:lnTo>
                    <a:lnTo>
                      <a:pt x="37" y="0"/>
                    </a:lnTo>
                    <a:lnTo>
                      <a:pt x="96" y="74"/>
                    </a:lnTo>
                    <a:lnTo>
                      <a:pt x="160" y="74"/>
                    </a:lnTo>
                    <a:lnTo>
                      <a:pt x="219" y="0"/>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sp>
          <p:nvSpPr>
            <p:cNvPr id="26" name="Freeform 38"/>
            <p:cNvSpPr>
              <a:spLocks/>
            </p:cNvSpPr>
            <p:nvPr/>
          </p:nvSpPr>
          <p:spPr bwMode="auto">
            <a:xfrm>
              <a:off x="6314" y="1453"/>
              <a:ext cx="247" cy="279"/>
            </a:xfrm>
            <a:custGeom>
              <a:avLst/>
              <a:gdLst>
                <a:gd name="T0" fmla="*/ 69 w 247"/>
                <a:gd name="T1" fmla="*/ 46 h 279"/>
                <a:gd name="T2" fmla="*/ 69 w 247"/>
                <a:gd name="T3" fmla="*/ 7 h 279"/>
                <a:gd name="T4" fmla="*/ 0 w 247"/>
                <a:gd name="T5" fmla="*/ 7 h 279"/>
                <a:gd name="T6" fmla="*/ 0 w 247"/>
                <a:gd name="T7" fmla="*/ 279 h 279"/>
                <a:gd name="T8" fmla="*/ 71 w 247"/>
                <a:gd name="T9" fmla="*/ 279 h 279"/>
                <a:gd name="T10" fmla="*/ 71 w 247"/>
                <a:gd name="T11" fmla="*/ 129 h 279"/>
                <a:gd name="T12" fmla="*/ 73 w 247"/>
                <a:gd name="T13" fmla="*/ 107 h 279"/>
                <a:gd name="T14" fmla="*/ 78 w 247"/>
                <a:gd name="T15" fmla="*/ 90 h 279"/>
                <a:gd name="T16" fmla="*/ 88 w 247"/>
                <a:gd name="T17" fmla="*/ 73 h 279"/>
                <a:gd name="T18" fmla="*/ 105 w 247"/>
                <a:gd name="T19" fmla="*/ 62 h 279"/>
                <a:gd name="T20" fmla="*/ 127 w 247"/>
                <a:gd name="T21" fmla="*/ 59 h 279"/>
                <a:gd name="T22" fmla="*/ 133 w 247"/>
                <a:gd name="T23" fmla="*/ 59 h 279"/>
                <a:gd name="T24" fmla="*/ 154 w 247"/>
                <a:gd name="T25" fmla="*/ 65 h 279"/>
                <a:gd name="T26" fmla="*/ 167 w 247"/>
                <a:gd name="T27" fmla="*/ 80 h 279"/>
                <a:gd name="T28" fmla="*/ 171 w 247"/>
                <a:gd name="T29" fmla="*/ 87 h 279"/>
                <a:gd name="T30" fmla="*/ 173 w 247"/>
                <a:gd name="T31" fmla="*/ 98 h 279"/>
                <a:gd name="T32" fmla="*/ 173 w 247"/>
                <a:gd name="T33" fmla="*/ 279 h 279"/>
                <a:gd name="T34" fmla="*/ 246 w 247"/>
                <a:gd name="T35" fmla="*/ 279 h 279"/>
                <a:gd name="T36" fmla="*/ 246 w 247"/>
                <a:gd name="T37" fmla="*/ 95 h 279"/>
                <a:gd name="T38" fmla="*/ 244 w 247"/>
                <a:gd name="T39" fmla="*/ 73 h 279"/>
                <a:gd name="T40" fmla="*/ 239 w 247"/>
                <a:gd name="T41" fmla="*/ 52 h 279"/>
                <a:gd name="T42" fmla="*/ 231 w 247"/>
                <a:gd name="T43" fmla="*/ 35 h 279"/>
                <a:gd name="T44" fmla="*/ 219 w 247"/>
                <a:gd name="T45" fmla="*/ 22 h 279"/>
                <a:gd name="T46" fmla="*/ 209 w 247"/>
                <a:gd name="T47" fmla="*/ 15 h 279"/>
                <a:gd name="T48" fmla="*/ 192 w 247"/>
                <a:gd name="T49" fmla="*/ 6 h 279"/>
                <a:gd name="T50" fmla="*/ 172 w 247"/>
                <a:gd name="T51" fmla="*/ 1 h 279"/>
                <a:gd name="T52" fmla="*/ 150 w 247"/>
                <a:gd name="T53" fmla="*/ 0 h 279"/>
                <a:gd name="T54" fmla="*/ 130 w 247"/>
                <a:gd name="T55" fmla="*/ 1 h 279"/>
                <a:gd name="T56" fmla="*/ 111 w 247"/>
                <a:gd name="T57" fmla="*/ 7 h 279"/>
                <a:gd name="T58" fmla="*/ 94 w 247"/>
                <a:gd name="T59" fmla="*/ 16 h 279"/>
                <a:gd name="T60" fmla="*/ 86 w 247"/>
                <a:gd name="T61" fmla="*/ 22 h 279"/>
                <a:gd name="T62" fmla="*/ 78 w 247"/>
                <a:gd name="T63" fmla="*/ 32 h 279"/>
                <a:gd name="T64" fmla="*/ 69 w 247"/>
                <a:gd name="T65" fmla="*/ 46 h 2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7" h="279">
                  <a:moveTo>
                    <a:pt x="69" y="46"/>
                  </a:moveTo>
                  <a:lnTo>
                    <a:pt x="69" y="7"/>
                  </a:lnTo>
                  <a:lnTo>
                    <a:pt x="0" y="7"/>
                  </a:lnTo>
                  <a:lnTo>
                    <a:pt x="0" y="279"/>
                  </a:lnTo>
                  <a:lnTo>
                    <a:pt x="71" y="279"/>
                  </a:lnTo>
                  <a:lnTo>
                    <a:pt x="71" y="129"/>
                  </a:lnTo>
                  <a:lnTo>
                    <a:pt x="73" y="107"/>
                  </a:lnTo>
                  <a:lnTo>
                    <a:pt x="78" y="90"/>
                  </a:lnTo>
                  <a:lnTo>
                    <a:pt x="88" y="73"/>
                  </a:lnTo>
                  <a:lnTo>
                    <a:pt x="105" y="62"/>
                  </a:lnTo>
                  <a:lnTo>
                    <a:pt x="127" y="59"/>
                  </a:lnTo>
                  <a:lnTo>
                    <a:pt x="133" y="59"/>
                  </a:lnTo>
                  <a:lnTo>
                    <a:pt x="154" y="65"/>
                  </a:lnTo>
                  <a:lnTo>
                    <a:pt x="167" y="80"/>
                  </a:lnTo>
                  <a:lnTo>
                    <a:pt x="171" y="87"/>
                  </a:lnTo>
                  <a:lnTo>
                    <a:pt x="173" y="98"/>
                  </a:lnTo>
                  <a:lnTo>
                    <a:pt x="173" y="279"/>
                  </a:lnTo>
                  <a:lnTo>
                    <a:pt x="246" y="279"/>
                  </a:lnTo>
                  <a:lnTo>
                    <a:pt x="246" y="95"/>
                  </a:lnTo>
                  <a:lnTo>
                    <a:pt x="244" y="73"/>
                  </a:lnTo>
                  <a:lnTo>
                    <a:pt x="239" y="52"/>
                  </a:lnTo>
                  <a:lnTo>
                    <a:pt x="231" y="35"/>
                  </a:lnTo>
                  <a:lnTo>
                    <a:pt x="219" y="22"/>
                  </a:lnTo>
                  <a:lnTo>
                    <a:pt x="209" y="15"/>
                  </a:lnTo>
                  <a:lnTo>
                    <a:pt x="192" y="6"/>
                  </a:lnTo>
                  <a:lnTo>
                    <a:pt x="172" y="1"/>
                  </a:lnTo>
                  <a:lnTo>
                    <a:pt x="150" y="0"/>
                  </a:lnTo>
                  <a:lnTo>
                    <a:pt x="130" y="1"/>
                  </a:lnTo>
                  <a:lnTo>
                    <a:pt x="111" y="7"/>
                  </a:lnTo>
                  <a:lnTo>
                    <a:pt x="94" y="16"/>
                  </a:lnTo>
                  <a:lnTo>
                    <a:pt x="86" y="22"/>
                  </a:lnTo>
                  <a:lnTo>
                    <a:pt x="78" y="32"/>
                  </a:lnTo>
                  <a:lnTo>
                    <a:pt x="69" y="46"/>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nvGrpSpPr>
            <p:cNvPr id="27" name="Group 39"/>
            <p:cNvGrpSpPr>
              <a:grpSpLocks/>
            </p:cNvGrpSpPr>
            <p:nvPr/>
          </p:nvGrpSpPr>
          <p:grpSpPr bwMode="auto">
            <a:xfrm>
              <a:off x="6605" y="1452"/>
              <a:ext cx="271" cy="289"/>
              <a:chOff x="6605" y="1452"/>
              <a:chExt cx="271" cy="289"/>
            </a:xfrm>
          </p:grpSpPr>
          <p:sp>
            <p:nvSpPr>
              <p:cNvPr id="103" name="Freeform 40"/>
              <p:cNvSpPr>
                <a:spLocks/>
              </p:cNvSpPr>
              <p:nvPr/>
            </p:nvSpPr>
            <p:spPr bwMode="auto">
              <a:xfrm>
                <a:off x="6605" y="1452"/>
                <a:ext cx="271" cy="289"/>
              </a:xfrm>
              <a:custGeom>
                <a:avLst/>
                <a:gdLst>
                  <a:gd name="T0" fmla="*/ 88 w 271"/>
                  <a:gd name="T1" fmla="*/ 6 h 289"/>
                  <a:gd name="T2" fmla="*/ 69 w 271"/>
                  <a:gd name="T3" fmla="*/ 14 h 289"/>
                  <a:gd name="T4" fmla="*/ 52 w 271"/>
                  <a:gd name="T5" fmla="*/ 24 h 289"/>
                  <a:gd name="T6" fmla="*/ 37 w 271"/>
                  <a:gd name="T7" fmla="*/ 37 h 289"/>
                  <a:gd name="T8" fmla="*/ 28 w 271"/>
                  <a:gd name="T9" fmla="*/ 48 h 289"/>
                  <a:gd name="T10" fmla="*/ 18 w 271"/>
                  <a:gd name="T11" fmla="*/ 63 h 289"/>
                  <a:gd name="T12" fmla="*/ 10 w 271"/>
                  <a:gd name="T13" fmla="*/ 81 h 289"/>
                  <a:gd name="T14" fmla="*/ 4 w 271"/>
                  <a:gd name="T15" fmla="*/ 101 h 289"/>
                  <a:gd name="T16" fmla="*/ 1 w 271"/>
                  <a:gd name="T17" fmla="*/ 122 h 289"/>
                  <a:gd name="T18" fmla="*/ 0 w 271"/>
                  <a:gd name="T19" fmla="*/ 146 h 289"/>
                  <a:gd name="T20" fmla="*/ 0 w 271"/>
                  <a:gd name="T21" fmla="*/ 167 h 289"/>
                  <a:gd name="T22" fmla="*/ 4 w 271"/>
                  <a:gd name="T23" fmla="*/ 189 h 289"/>
                  <a:gd name="T24" fmla="*/ 9 w 271"/>
                  <a:gd name="T25" fmla="*/ 209 h 289"/>
                  <a:gd name="T26" fmla="*/ 17 w 271"/>
                  <a:gd name="T27" fmla="*/ 227 h 289"/>
                  <a:gd name="T28" fmla="*/ 28 w 271"/>
                  <a:gd name="T29" fmla="*/ 242 h 289"/>
                  <a:gd name="T30" fmla="*/ 41 w 271"/>
                  <a:gd name="T31" fmla="*/ 255 h 289"/>
                  <a:gd name="T32" fmla="*/ 42 w 271"/>
                  <a:gd name="T33" fmla="*/ 256 h 289"/>
                  <a:gd name="T34" fmla="*/ 59 w 271"/>
                  <a:gd name="T35" fmla="*/ 268 h 289"/>
                  <a:gd name="T36" fmla="*/ 77 w 271"/>
                  <a:gd name="T37" fmla="*/ 277 h 289"/>
                  <a:gd name="T38" fmla="*/ 96 w 271"/>
                  <a:gd name="T39" fmla="*/ 283 h 289"/>
                  <a:gd name="T40" fmla="*/ 116 w 271"/>
                  <a:gd name="T41" fmla="*/ 287 h 289"/>
                  <a:gd name="T42" fmla="*/ 137 w 271"/>
                  <a:gd name="T43" fmla="*/ 289 h 289"/>
                  <a:gd name="T44" fmla="*/ 149 w 271"/>
                  <a:gd name="T45" fmla="*/ 288 h 289"/>
                  <a:gd name="T46" fmla="*/ 171 w 271"/>
                  <a:gd name="T47" fmla="*/ 286 h 289"/>
                  <a:gd name="T48" fmla="*/ 191 w 271"/>
                  <a:gd name="T49" fmla="*/ 280 h 289"/>
                  <a:gd name="T50" fmla="*/ 209 w 271"/>
                  <a:gd name="T51" fmla="*/ 272 h 289"/>
                  <a:gd name="T52" fmla="*/ 225 w 271"/>
                  <a:gd name="T53" fmla="*/ 262 h 289"/>
                  <a:gd name="T54" fmla="*/ 240 w 271"/>
                  <a:gd name="T55" fmla="*/ 249 h 289"/>
                  <a:gd name="T56" fmla="*/ 251 w 271"/>
                  <a:gd name="T57" fmla="*/ 235 h 289"/>
                  <a:gd name="T58" fmla="*/ 261 w 271"/>
                  <a:gd name="T59" fmla="*/ 217 h 289"/>
                  <a:gd name="T60" fmla="*/ 266 w 271"/>
                  <a:gd name="T61" fmla="*/ 200 h 289"/>
                  <a:gd name="T62" fmla="*/ 193 w 271"/>
                  <a:gd name="T63" fmla="*/ 200 h 289"/>
                  <a:gd name="T64" fmla="*/ 189 w 271"/>
                  <a:gd name="T65" fmla="*/ 208 h 289"/>
                  <a:gd name="T66" fmla="*/ 184 w 271"/>
                  <a:gd name="T67" fmla="*/ 214 h 289"/>
                  <a:gd name="T68" fmla="*/ 179 w 271"/>
                  <a:gd name="T69" fmla="*/ 218 h 289"/>
                  <a:gd name="T70" fmla="*/ 178 w 271"/>
                  <a:gd name="T71" fmla="*/ 219 h 289"/>
                  <a:gd name="T72" fmla="*/ 160 w 271"/>
                  <a:gd name="T73" fmla="*/ 228 h 289"/>
                  <a:gd name="T74" fmla="*/ 139 w 271"/>
                  <a:gd name="T75" fmla="*/ 231 h 289"/>
                  <a:gd name="T76" fmla="*/ 138 w 271"/>
                  <a:gd name="T77" fmla="*/ 231 h 289"/>
                  <a:gd name="T78" fmla="*/ 117 w 271"/>
                  <a:gd name="T79" fmla="*/ 228 h 289"/>
                  <a:gd name="T80" fmla="*/ 100 w 271"/>
                  <a:gd name="T81" fmla="*/ 221 h 289"/>
                  <a:gd name="T82" fmla="*/ 96 w 271"/>
                  <a:gd name="T83" fmla="*/ 218 h 289"/>
                  <a:gd name="T84" fmla="*/ 83 w 271"/>
                  <a:gd name="T85" fmla="*/ 205 h 289"/>
                  <a:gd name="T86" fmla="*/ 75 w 271"/>
                  <a:gd name="T87" fmla="*/ 186 h 289"/>
                  <a:gd name="T88" fmla="*/ 71 w 271"/>
                  <a:gd name="T89" fmla="*/ 163 h 289"/>
                  <a:gd name="T90" fmla="*/ 270 w 271"/>
                  <a:gd name="T91" fmla="*/ 163 h 289"/>
                  <a:gd name="T92" fmla="*/ 73 w 271"/>
                  <a:gd name="T93" fmla="*/ 116 h 289"/>
                  <a:gd name="T94" fmla="*/ 74 w 271"/>
                  <a:gd name="T95" fmla="*/ 109 h 289"/>
                  <a:gd name="T96" fmla="*/ 81 w 271"/>
                  <a:gd name="T97" fmla="*/ 89 h 289"/>
                  <a:gd name="T98" fmla="*/ 92 w 271"/>
                  <a:gd name="T99" fmla="*/ 74 h 289"/>
                  <a:gd name="T100" fmla="*/ 108 w 271"/>
                  <a:gd name="T101" fmla="*/ 2 h 289"/>
                  <a:gd name="T102" fmla="*/ 88 w 271"/>
                  <a:gd name="T103" fmla="*/ 6 h 28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71" h="289">
                    <a:moveTo>
                      <a:pt x="88" y="6"/>
                    </a:moveTo>
                    <a:lnTo>
                      <a:pt x="69" y="14"/>
                    </a:lnTo>
                    <a:lnTo>
                      <a:pt x="52" y="24"/>
                    </a:lnTo>
                    <a:lnTo>
                      <a:pt x="37" y="37"/>
                    </a:lnTo>
                    <a:lnTo>
                      <a:pt x="28" y="48"/>
                    </a:lnTo>
                    <a:lnTo>
                      <a:pt x="18" y="63"/>
                    </a:lnTo>
                    <a:lnTo>
                      <a:pt x="10" y="81"/>
                    </a:lnTo>
                    <a:lnTo>
                      <a:pt x="4" y="101"/>
                    </a:lnTo>
                    <a:lnTo>
                      <a:pt x="1" y="122"/>
                    </a:lnTo>
                    <a:lnTo>
                      <a:pt x="0" y="146"/>
                    </a:lnTo>
                    <a:lnTo>
                      <a:pt x="0" y="167"/>
                    </a:lnTo>
                    <a:lnTo>
                      <a:pt x="4" y="189"/>
                    </a:lnTo>
                    <a:lnTo>
                      <a:pt x="9" y="209"/>
                    </a:lnTo>
                    <a:lnTo>
                      <a:pt x="17" y="227"/>
                    </a:lnTo>
                    <a:lnTo>
                      <a:pt x="28" y="242"/>
                    </a:lnTo>
                    <a:lnTo>
                      <a:pt x="41" y="255"/>
                    </a:lnTo>
                    <a:lnTo>
                      <a:pt x="42" y="256"/>
                    </a:lnTo>
                    <a:lnTo>
                      <a:pt x="59" y="268"/>
                    </a:lnTo>
                    <a:lnTo>
                      <a:pt x="77" y="277"/>
                    </a:lnTo>
                    <a:lnTo>
                      <a:pt x="96" y="283"/>
                    </a:lnTo>
                    <a:lnTo>
                      <a:pt x="116" y="287"/>
                    </a:lnTo>
                    <a:lnTo>
                      <a:pt x="137" y="289"/>
                    </a:lnTo>
                    <a:lnTo>
                      <a:pt x="149" y="288"/>
                    </a:lnTo>
                    <a:lnTo>
                      <a:pt x="171" y="286"/>
                    </a:lnTo>
                    <a:lnTo>
                      <a:pt x="191" y="280"/>
                    </a:lnTo>
                    <a:lnTo>
                      <a:pt x="209" y="272"/>
                    </a:lnTo>
                    <a:lnTo>
                      <a:pt x="225" y="262"/>
                    </a:lnTo>
                    <a:lnTo>
                      <a:pt x="240" y="249"/>
                    </a:lnTo>
                    <a:lnTo>
                      <a:pt x="251" y="235"/>
                    </a:lnTo>
                    <a:lnTo>
                      <a:pt x="261" y="217"/>
                    </a:lnTo>
                    <a:lnTo>
                      <a:pt x="266" y="200"/>
                    </a:lnTo>
                    <a:lnTo>
                      <a:pt x="193" y="200"/>
                    </a:lnTo>
                    <a:lnTo>
                      <a:pt x="189" y="208"/>
                    </a:lnTo>
                    <a:lnTo>
                      <a:pt x="184" y="214"/>
                    </a:lnTo>
                    <a:lnTo>
                      <a:pt x="179" y="218"/>
                    </a:lnTo>
                    <a:lnTo>
                      <a:pt x="178" y="219"/>
                    </a:lnTo>
                    <a:lnTo>
                      <a:pt x="160" y="228"/>
                    </a:lnTo>
                    <a:lnTo>
                      <a:pt x="139" y="231"/>
                    </a:lnTo>
                    <a:lnTo>
                      <a:pt x="138" y="231"/>
                    </a:lnTo>
                    <a:lnTo>
                      <a:pt x="117" y="228"/>
                    </a:lnTo>
                    <a:lnTo>
                      <a:pt x="100" y="221"/>
                    </a:lnTo>
                    <a:lnTo>
                      <a:pt x="96" y="218"/>
                    </a:lnTo>
                    <a:lnTo>
                      <a:pt x="83" y="205"/>
                    </a:lnTo>
                    <a:lnTo>
                      <a:pt x="75" y="186"/>
                    </a:lnTo>
                    <a:lnTo>
                      <a:pt x="71" y="163"/>
                    </a:lnTo>
                    <a:lnTo>
                      <a:pt x="270" y="163"/>
                    </a:lnTo>
                    <a:lnTo>
                      <a:pt x="73" y="116"/>
                    </a:lnTo>
                    <a:lnTo>
                      <a:pt x="74" y="109"/>
                    </a:lnTo>
                    <a:lnTo>
                      <a:pt x="81" y="89"/>
                    </a:lnTo>
                    <a:lnTo>
                      <a:pt x="92" y="74"/>
                    </a:lnTo>
                    <a:lnTo>
                      <a:pt x="108" y="2"/>
                    </a:lnTo>
                    <a:lnTo>
                      <a:pt x="88" y="6"/>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104" name="Freeform 41"/>
              <p:cNvSpPr>
                <a:spLocks/>
              </p:cNvSpPr>
              <p:nvPr/>
            </p:nvSpPr>
            <p:spPr bwMode="auto">
              <a:xfrm>
                <a:off x="6605" y="1452"/>
                <a:ext cx="271" cy="289"/>
              </a:xfrm>
              <a:custGeom>
                <a:avLst/>
                <a:gdLst>
                  <a:gd name="T0" fmla="*/ 92 w 271"/>
                  <a:gd name="T1" fmla="*/ 74 h 289"/>
                  <a:gd name="T2" fmla="*/ 96 w 271"/>
                  <a:gd name="T3" fmla="*/ 70 h 289"/>
                  <a:gd name="T4" fmla="*/ 113 w 271"/>
                  <a:gd name="T5" fmla="*/ 61 h 289"/>
                  <a:gd name="T6" fmla="*/ 135 w 271"/>
                  <a:gd name="T7" fmla="*/ 58 h 289"/>
                  <a:gd name="T8" fmla="*/ 140 w 271"/>
                  <a:gd name="T9" fmla="*/ 58 h 289"/>
                  <a:gd name="T10" fmla="*/ 160 w 271"/>
                  <a:gd name="T11" fmla="*/ 63 h 289"/>
                  <a:gd name="T12" fmla="*/ 177 w 271"/>
                  <a:gd name="T13" fmla="*/ 73 h 289"/>
                  <a:gd name="T14" fmla="*/ 182 w 271"/>
                  <a:gd name="T15" fmla="*/ 78 h 289"/>
                  <a:gd name="T16" fmla="*/ 191 w 271"/>
                  <a:gd name="T17" fmla="*/ 94 h 289"/>
                  <a:gd name="T18" fmla="*/ 196 w 271"/>
                  <a:gd name="T19" fmla="*/ 116 h 289"/>
                  <a:gd name="T20" fmla="*/ 73 w 271"/>
                  <a:gd name="T21" fmla="*/ 116 h 289"/>
                  <a:gd name="T22" fmla="*/ 270 w 271"/>
                  <a:gd name="T23" fmla="*/ 163 h 289"/>
                  <a:gd name="T24" fmla="*/ 270 w 271"/>
                  <a:gd name="T25" fmla="*/ 146 h 289"/>
                  <a:gd name="T26" fmla="*/ 269 w 271"/>
                  <a:gd name="T27" fmla="*/ 125 h 289"/>
                  <a:gd name="T28" fmla="*/ 268 w 271"/>
                  <a:gd name="T29" fmla="*/ 109 h 289"/>
                  <a:gd name="T30" fmla="*/ 267 w 271"/>
                  <a:gd name="T31" fmla="*/ 109 h 289"/>
                  <a:gd name="T32" fmla="*/ 263 w 271"/>
                  <a:gd name="T33" fmla="*/ 88 h 289"/>
                  <a:gd name="T34" fmla="*/ 256 w 271"/>
                  <a:gd name="T35" fmla="*/ 70 h 289"/>
                  <a:gd name="T36" fmla="*/ 246 w 271"/>
                  <a:gd name="T37" fmla="*/ 53 h 289"/>
                  <a:gd name="T38" fmla="*/ 245 w 271"/>
                  <a:gd name="T39" fmla="*/ 51 h 289"/>
                  <a:gd name="T40" fmla="*/ 231 w 271"/>
                  <a:gd name="T41" fmla="*/ 35 h 289"/>
                  <a:gd name="T42" fmla="*/ 216 w 271"/>
                  <a:gd name="T43" fmla="*/ 22 h 289"/>
                  <a:gd name="T44" fmla="*/ 199 w 271"/>
                  <a:gd name="T45" fmla="*/ 12 h 289"/>
                  <a:gd name="T46" fmla="*/ 194 w 271"/>
                  <a:gd name="T47" fmla="*/ 10 h 289"/>
                  <a:gd name="T48" fmla="*/ 175 w 271"/>
                  <a:gd name="T49" fmla="*/ 4 h 289"/>
                  <a:gd name="T50" fmla="*/ 156 w 271"/>
                  <a:gd name="T51" fmla="*/ 1 h 289"/>
                  <a:gd name="T52" fmla="*/ 135 w 271"/>
                  <a:gd name="T53" fmla="*/ 0 h 289"/>
                  <a:gd name="T54" fmla="*/ 129 w 271"/>
                  <a:gd name="T55" fmla="*/ 0 h 289"/>
                  <a:gd name="T56" fmla="*/ 108 w 271"/>
                  <a:gd name="T57" fmla="*/ 2 h 289"/>
                  <a:gd name="T58" fmla="*/ 92 w 271"/>
                  <a:gd name="T59" fmla="*/ 74 h 28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71" h="289">
                    <a:moveTo>
                      <a:pt x="92" y="74"/>
                    </a:moveTo>
                    <a:lnTo>
                      <a:pt x="96" y="70"/>
                    </a:lnTo>
                    <a:lnTo>
                      <a:pt x="113" y="61"/>
                    </a:lnTo>
                    <a:lnTo>
                      <a:pt x="135" y="58"/>
                    </a:lnTo>
                    <a:lnTo>
                      <a:pt x="140" y="58"/>
                    </a:lnTo>
                    <a:lnTo>
                      <a:pt x="160" y="63"/>
                    </a:lnTo>
                    <a:lnTo>
                      <a:pt x="177" y="73"/>
                    </a:lnTo>
                    <a:lnTo>
                      <a:pt x="182" y="78"/>
                    </a:lnTo>
                    <a:lnTo>
                      <a:pt x="191" y="94"/>
                    </a:lnTo>
                    <a:lnTo>
                      <a:pt x="196" y="116"/>
                    </a:lnTo>
                    <a:lnTo>
                      <a:pt x="73" y="116"/>
                    </a:lnTo>
                    <a:lnTo>
                      <a:pt x="270" y="163"/>
                    </a:lnTo>
                    <a:lnTo>
                      <a:pt x="270" y="146"/>
                    </a:lnTo>
                    <a:lnTo>
                      <a:pt x="269" y="125"/>
                    </a:lnTo>
                    <a:lnTo>
                      <a:pt x="268" y="109"/>
                    </a:lnTo>
                    <a:lnTo>
                      <a:pt x="267" y="109"/>
                    </a:lnTo>
                    <a:lnTo>
                      <a:pt x="263" y="88"/>
                    </a:lnTo>
                    <a:lnTo>
                      <a:pt x="256" y="70"/>
                    </a:lnTo>
                    <a:lnTo>
                      <a:pt x="246" y="53"/>
                    </a:lnTo>
                    <a:lnTo>
                      <a:pt x="245" y="51"/>
                    </a:lnTo>
                    <a:lnTo>
                      <a:pt x="231" y="35"/>
                    </a:lnTo>
                    <a:lnTo>
                      <a:pt x="216" y="22"/>
                    </a:lnTo>
                    <a:lnTo>
                      <a:pt x="199" y="12"/>
                    </a:lnTo>
                    <a:lnTo>
                      <a:pt x="194" y="10"/>
                    </a:lnTo>
                    <a:lnTo>
                      <a:pt x="175" y="4"/>
                    </a:lnTo>
                    <a:lnTo>
                      <a:pt x="156" y="1"/>
                    </a:lnTo>
                    <a:lnTo>
                      <a:pt x="135" y="0"/>
                    </a:lnTo>
                    <a:lnTo>
                      <a:pt x="129" y="0"/>
                    </a:lnTo>
                    <a:lnTo>
                      <a:pt x="108" y="2"/>
                    </a:lnTo>
                    <a:lnTo>
                      <a:pt x="92" y="74"/>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sp>
          <p:nvSpPr>
            <p:cNvPr id="28" name="Freeform 42"/>
            <p:cNvSpPr>
              <a:spLocks/>
            </p:cNvSpPr>
            <p:nvPr/>
          </p:nvSpPr>
          <p:spPr bwMode="auto">
            <a:xfrm>
              <a:off x="6881" y="1460"/>
              <a:ext cx="105" cy="382"/>
            </a:xfrm>
            <a:custGeom>
              <a:avLst/>
              <a:gdLst>
                <a:gd name="T0" fmla="*/ 4 w 105"/>
                <a:gd name="T1" fmla="*/ 323 h 382"/>
                <a:gd name="T2" fmla="*/ 0 w 105"/>
                <a:gd name="T3" fmla="*/ 323 h 382"/>
                <a:gd name="T4" fmla="*/ 0 w 105"/>
                <a:gd name="T5" fmla="*/ 380 h 382"/>
                <a:gd name="T6" fmla="*/ 11 w 105"/>
                <a:gd name="T7" fmla="*/ 380 h 382"/>
                <a:gd name="T8" fmla="*/ 20 w 105"/>
                <a:gd name="T9" fmla="*/ 381 h 382"/>
                <a:gd name="T10" fmla="*/ 25 w 105"/>
                <a:gd name="T11" fmla="*/ 381 h 382"/>
                <a:gd name="T12" fmla="*/ 34 w 105"/>
                <a:gd name="T13" fmla="*/ 381 h 382"/>
                <a:gd name="T14" fmla="*/ 58 w 105"/>
                <a:gd name="T15" fmla="*/ 378 h 382"/>
                <a:gd name="T16" fmla="*/ 76 w 105"/>
                <a:gd name="T17" fmla="*/ 371 h 382"/>
                <a:gd name="T18" fmla="*/ 89 w 105"/>
                <a:gd name="T19" fmla="*/ 361 h 382"/>
                <a:gd name="T20" fmla="*/ 90 w 105"/>
                <a:gd name="T21" fmla="*/ 359 h 382"/>
                <a:gd name="T22" fmla="*/ 99 w 105"/>
                <a:gd name="T23" fmla="*/ 344 h 382"/>
                <a:gd name="T24" fmla="*/ 103 w 105"/>
                <a:gd name="T25" fmla="*/ 324 h 382"/>
                <a:gd name="T26" fmla="*/ 105 w 105"/>
                <a:gd name="T27" fmla="*/ 300 h 382"/>
                <a:gd name="T28" fmla="*/ 105 w 105"/>
                <a:gd name="T29" fmla="*/ 0 h 382"/>
                <a:gd name="T30" fmla="*/ 34 w 105"/>
                <a:gd name="T31" fmla="*/ 0 h 382"/>
                <a:gd name="T32" fmla="*/ 34 w 105"/>
                <a:gd name="T33" fmla="*/ 309 h 382"/>
                <a:gd name="T34" fmla="*/ 32 w 105"/>
                <a:gd name="T35" fmla="*/ 315 h 382"/>
                <a:gd name="T36" fmla="*/ 25 w 105"/>
                <a:gd name="T37" fmla="*/ 322 h 382"/>
                <a:gd name="T38" fmla="*/ 20 w 105"/>
                <a:gd name="T39" fmla="*/ 324 h 382"/>
                <a:gd name="T40" fmla="*/ 8 w 105"/>
                <a:gd name="T41" fmla="*/ 324 h 382"/>
                <a:gd name="T42" fmla="*/ 4 w 105"/>
                <a:gd name="T43" fmla="*/ 323 h 38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5" h="382">
                  <a:moveTo>
                    <a:pt x="4" y="323"/>
                  </a:moveTo>
                  <a:lnTo>
                    <a:pt x="0" y="323"/>
                  </a:lnTo>
                  <a:lnTo>
                    <a:pt x="0" y="380"/>
                  </a:lnTo>
                  <a:lnTo>
                    <a:pt x="11" y="380"/>
                  </a:lnTo>
                  <a:lnTo>
                    <a:pt x="20" y="381"/>
                  </a:lnTo>
                  <a:lnTo>
                    <a:pt x="25" y="381"/>
                  </a:lnTo>
                  <a:lnTo>
                    <a:pt x="34" y="381"/>
                  </a:lnTo>
                  <a:lnTo>
                    <a:pt x="58" y="378"/>
                  </a:lnTo>
                  <a:lnTo>
                    <a:pt x="76" y="371"/>
                  </a:lnTo>
                  <a:lnTo>
                    <a:pt x="89" y="361"/>
                  </a:lnTo>
                  <a:lnTo>
                    <a:pt x="90" y="359"/>
                  </a:lnTo>
                  <a:lnTo>
                    <a:pt x="99" y="344"/>
                  </a:lnTo>
                  <a:lnTo>
                    <a:pt x="103" y="324"/>
                  </a:lnTo>
                  <a:lnTo>
                    <a:pt x="105" y="300"/>
                  </a:lnTo>
                  <a:lnTo>
                    <a:pt x="105" y="0"/>
                  </a:lnTo>
                  <a:lnTo>
                    <a:pt x="34" y="0"/>
                  </a:lnTo>
                  <a:lnTo>
                    <a:pt x="34" y="309"/>
                  </a:lnTo>
                  <a:lnTo>
                    <a:pt x="32" y="315"/>
                  </a:lnTo>
                  <a:lnTo>
                    <a:pt x="25" y="322"/>
                  </a:lnTo>
                  <a:lnTo>
                    <a:pt x="20" y="324"/>
                  </a:lnTo>
                  <a:lnTo>
                    <a:pt x="8" y="324"/>
                  </a:lnTo>
                  <a:lnTo>
                    <a:pt x="4" y="323"/>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nvGrpSpPr>
            <p:cNvPr id="29" name="Group 43"/>
            <p:cNvGrpSpPr>
              <a:grpSpLocks/>
            </p:cNvGrpSpPr>
            <p:nvPr/>
          </p:nvGrpSpPr>
          <p:grpSpPr bwMode="auto">
            <a:xfrm>
              <a:off x="7194" y="1453"/>
              <a:ext cx="265" cy="386"/>
              <a:chOff x="7194" y="1453"/>
              <a:chExt cx="265" cy="386"/>
            </a:xfrm>
          </p:grpSpPr>
          <p:sp>
            <p:nvSpPr>
              <p:cNvPr id="101" name="Freeform 44"/>
              <p:cNvSpPr>
                <a:spLocks/>
              </p:cNvSpPr>
              <p:nvPr/>
            </p:nvSpPr>
            <p:spPr bwMode="auto">
              <a:xfrm>
                <a:off x="7194" y="1453"/>
                <a:ext cx="265" cy="386"/>
              </a:xfrm>
              <a:custGeom>
                <a:avLst/>
                <a:gdLst>
                  <a:gd name="T0" fmla="*/ 188 w 265"/>
                  <a:gd name="T1" fmla="*/ 168 h 386"/>
                  <a:gd name="T2" fmla="*/ 175 w 265"/>
                  <a:gd name="T3" fmla="*/ 203 h 386"/>
                  <a:gd name="T4" fmla="*/ 150 w 265"/>
                  <a:gd name="T5" fmla="*/ 223 h 386"/>
                  <a:gd name="T6" fmla="*/ 115 w 265"/>
                  <a:gd name="T7" fmla="*/ 226 h 386"/>
                  <a:gd name="T8" fmla="*/ 93 w 265"/>
                  <a:gd name="T9" fmla="*/ 215 h 386"/>
                  <a:gd name="T10" fmla="*/ 93 w 265"/>
                  <a:gd name="T11" fmla="*/ 270 h 386"/>
                  <a:gd name="T12" fmla="*/ 126 w 265"/>
                  <a:gd name="T13" fmla="*/ 284 h 386"/>
                  <a:gd name="T14" fmla="*/ 161 w 265"/>
                  <a:gd name="T15" fmla="*/ 285 h 386"/>
                  <a:gd name="T16" fmla="*/ 200 w 265"/>
                  <a:gd name="T17" fmla="*/ 274 h 386"/>
                  <a:gd name="T18" fmla="*/ 231 w 265"/>
                  <a:gd name="T19" fmla="*/ 248 h 386"/>
                  <a:gd name="T20" fmla="*/ 248 w 265"/>
                  <a:gd name="T21" fmla="*/ 222 h 386"/>
                  <a:gd name="T22" fmla="*/ 260 w 265"/>
                  <a:gd name="T23" fmla="*/ 184 h 386"/>
                  <a:gd name="T24" fmla="*/ 264 w 265"/>
                  <a:gd name="T25" fmla="*/ 138 h 386"/>
                  <a:gd name="T26" fmla="*/ 262 w 265"/>
                  <a:gd name="T27" fmla="*/ 104 h 386"/>
                  <a:gd name="T28" fmla="*/ 251 w 265"/>
                  <a:gd name="T29" fmla="*/ 65 h 386"/>
                  <a:gd name="T30" fmla="*/ 231 w 265"/>
                  <a:gd name="T31" fmla="*/ 35 h 386"/>
                  <a:gd name="T32" fmla="*/ 208 w 265"/>
                  <a:gd name="T33" fmla="*/ 16 h 386"/>
                  <a:gd name="T34" fmla="*/ 170 w 265"/>
                  <a:gd name="T35" fmla="*/ 1 h 386"/>
                  <a:gd name="T36" fmla="*/ 129 w 265"/>
                  <a:gd name="T37" fmla="*/ 1 h 386"/>
                  <a:gd name="T38" fmla="*/ 92 w 265"/>
                  <a:gd name="T39" fmla="*/ 18 h 386"/>
                  <a:gd name="T40" fmla="*/ 75 w 265"/>
                  <a:gd name="T41" fmla="*/ 34 h 386"/>
                  <a:gd name="T42" fmla="*/ 68 w 265"/>
                  <a:gd name="T43" fmla="*/ 5 h 386"/>
                  <a:gd name="T44" fmla="*/ 0 w 265"/>
                  <a:gd name="T45" fmla="*/ 385 h 386"/>
                  <a:gd name="T46" fmla="*/ 70 w 265"/>
                  <a:gd name="T47" fmla="*/ 243 h 386"/>
                  <a:gd name="T48" fmla="*/ 68 w 265"/>
                  <a:gd name="T49" fmla="*/ 148 h 386"/>
                  <a:gd name="T50" fmla="*/ 70 w 265"/>
                  <a:gd name="T51" fmla="*/ 116 h 386"/>
                  <a:gd name="T52" fmla="*/ 78 w 265"/>
                  <a:gd name="T53" fmla="*/ 93 h 386"/>
                  <a:gd name="T54" fmla="*/ 107 w 265"/>
                  <a:gd name="T55" fmla="*/ 65 h 386"/>
                  <a:gd name="T56" fmla="*/ 144 w 265"/>
                  <a:gd name="T57" fmla="*/ 63 h 386"/>
                  <a:gd name="T58" fmla="*/ 176 w 265"/>
                  <a:gd name="T59" fmla="*/ 86 h 386"/>
                  <a:gd name="T60" fmla="*/ 189 w 265"/>
                  <a:gd name="T61" fmla="*/ 121 h 386"/>
                  <a:gd name="T62" fmla="*/ 190 w 265"/>
                  <a:gd name="T63" fmla="*/ 146 h 38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65" h="386">
                    <a:moveTo>
                      <a:pt x="190" y="146"/>
                    </a:moveTo>
                    <a:lnTo>
                      <a:pt x="188" y="168"/>
                    </a:lnTo>
                    <a:lnTo>
                      <a:pt x="183" y="187"/>
                    </a:lnTo>
                    <a:lnTo>
                      <a:pt x="175" y="203"/>
                    </a:lnTo>
                    <a:lnTo>
                      <a:pt x="167" y="212"/>
                    </a:lnTo>
                    <a:lnTo>
                      <a:pt x="150" y="223"/>
                    </a:lnTo>
                    <a:lnTo>
                      <a:pt x="129" y="226"/>
                    </a:lnTo>
                    <a:lnTo>
                      <a:pt x="115" y="226"/>
                    </a:lnTo>
                    <a:lnTo>
                      <a:pt x="103" y="222"/>
                    </a:lnTo>
                    <a:lnTo>
                      <a:pt x="93" y="215"/>
                    </a:lnTo>
                    <a:lnTo>
                      <a:pt x="85" y="208"/>
                    </a:lnTo>
                    <a:lnTo>
                      <a:pt x="93" y="270"/>
                    </a:lnTo>
                    <a:lnTo>
                      <a:pt x="107" y="278"/>
                    </a:lnTo>
                    <a:lnTo>
                      <a:pt x="126" y="284"/>
                    </a:lnTo>
                    <a:lnTo>
                      <a:pt x="148" y="286"/>
                    </a:lnTo>
                    <a:lnTo>
                      <a:pt x="161" y="285"/>
                    </a:lnTo>
                    <a:lnTo>
                      <a:pt x="181" y="281"/>
                    </a:lnTo>
                    <a:lnTo>
                      <a:pt x="200" y="274"/>
                    </a:lnTo>
                    <a:lnTo>
                      <a:pt x="216" y="263"/>
                    </a:lnTo>
                    <a:lnTo>
                      <a:pt x="231" y="248"/>
                    </a:lnTo>
                    <a:lnTo>
                      <a:pt x="239" y="238"/>
                    </a:lnTo>
                    <a:lnTo>
                      <a:pt x="248" y="222"/>
                    </a:lnTo>
                    <a:lnTo>
                      <a:pt x="255" y="204"/>
                    </a:lnTo>
                    <a:lnTo>
                      <a:pt x="260" y="184"/>
                    </a:lnTo>
                    <a:lnTo>
                      <a:pt x="263" y="162"/>
                    </a:lnTo>
                    <a:lnTo>
                      <a:pt x="264" y="138"/>
                    </a:lnTo>
                    <a:lnTo>
                      <a:pt x="264" y="127"/>
                    </a:lnTo>
                    <a:lnTo>
                      <a:pt x="262" y="104"/>
                    </a:lnTo>
                    <a:lnTo>
                      <a:pt x="257" y="84"/>
                    </a:lnTo>
                    <a:lnTo>
                      <a:pt x="251" y="65"/>
                    </a:lnTo>
                    <a:lnTo>
                      <a:pt x="242" y="49"/>
                    </a:lnTo>
                    <a:lnTo>
                      <a:pt x="231" y="35"/>
                    </a:lnTo>
                    <a:lnTo>
                      <a:pt x="224" y="28"/>
                    </a:lnTo>
                    <a:lnTo>
                      <a:pt x="208" y="16"/>
                    </a:lnTo>
                    <a:lnTo>
                      <a:pt x="190" y="7"/>
                    </a:lnTo>
                    <a:lnTo>
                      <a:pt x="170" y="1"/>
                    </a:lnTo>
                    <a:lnTo>
                      <a:pt x="149" y="0"/>
                    </a:lnTo>
                    <a:lnTo>
                      <a:pt x="129" y="1"/>
                    </a:lnTo>
                    <a:lnTo>
                      <a:pt x="109" y="8"/>
                    </a:lnTo>
                    <a:lnTo>
                      <a:pt x="92" y="18"/>
                    </a:lnTo>
                    <a:lnTo>
                      <a:pt x="84" y="25"/>
                    </a:lnTo>
                    <a:lnTo>
                      <a:pt x="75" y="34"/>
                    </a:lnTo>
                    <a:lnTo>
                      <a:pt x="68" y="46"/>
                    </a:lnTo>
                    <a:lnTo>
                      <a:pt x="68" y="5"/>
                    </a:lnTo>
                    <a:lnTo>
                      <a:pt x="0" y="5"/>
                    </a:lnTo>
                    <a:lnTo>
                      <a:pt x="0" y="385"/>
                    </a:lnTo>
                    <a:lnTo>
                      <a:pt x="70" y="385"/>
                    </a:lnTo>
                    <a:lnTo>
                      <a:pt x="70" y="243"/>
                    </a:lnTo>
                    <a:lnTo>
                      <a:pt x="70" y="172"/>
                    </a:lnTo>
                    <a:lnTo>
                      <a:pt x="68" y="148"/>
                    </a:lnTo>
                    <a:lnTo>
                      <a:pt x="68" y="136"/>
                    </a:lnTo>
                    <a:lnTo>
                      <a:pt x="70" y="116"/>
                    </a:lnTo>
                    <a:lnTo>
                      <a:pt x="75" y="99"/>
                    </a:lnTo>
                    <a:lnTo>
                      <a:pt x="78" y="93"/>
                    </a:lnTo>
                    <a:lnTo>
                      <a:pt x="90" y="76"/>
                    </a:lnTo>
                    <a:lnTo>
                      <a:pt x="107" y="65"/>
                    </a:lnTo>
                    <a:lnTo>
                      <a:pt x="129" y="62"/>
                    </a:lnTo>
                    <a:lnTo>
                      <a:pt x="144" y="63"/>
                    </a:lnTo>
                    <a:lnTo>
                      <a:pt x="162" y="71"/>
                    </a:lnTo>
                    <a:lnTo>
                      <a:pt x="176" y="86"/>
                    </a:lnTo>
                    <a:lnTo>
                      <a:pt x="184" y="102"/>
                    </a:lnTo>
                    <a:lnTo>
                      <a:pt x="189" y="121"/>
                    </a:lnTo>
                    <a:lnTo>
                      <a:pt x="191" y="142"/>
                    </a:lnTo>
                    <a:lnTo>
                      <a:pt x="190" y="146"/>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102" name="Freeform 45"/>
              <p:cNvSpPr>
                <a:spLocks/>
              </p:cNvSpPr>
              <p:nvPr/>
            </p:nvSpPr>
            <p:spPr bwMode="auto">
              <a:xfrm>
                <a:off x="7194" y="1453"/>
                <a:ext cx="265" cy="386"/>
              </a:xfrm>
              <a:custGeom>
                <a:avLst/>
                <a:gdLst>
                  <a:gd name="T0" fmla="*/ 70 w 265"/>
                  <a:gd name="T1" fmla="*/ 172 h 386"/>
                  <a:gd name="T2" fmla="*/ 70 w 265"/>
                  <a:gd name="T3" fmla="*/ 243 h 386"/>
                  <a:gd name="T4" fmla="*/ 78 w 265"/>
                  <a:gd name="T5" fmla="*/ 255 h 386"/>
                  <a:gd name="T6" fmla="*/ 85 w 265"/>
                  <a:gd name="T7" fmla="*/ 264 h 386"/>
                  <a:gd name="T8" fmla="*/ 93 w 265"/>
                  <a:gd name="T9" fmla="*/ 270 h 386"/>
                  <a:gd name="T10" fmla="*/ 85 w 265"/>
                  <a:gd name="T11" fmla="*/ 208 h 386"/>
                  <a:gd name="T12" fmla="*/ 76 w 265"/>
                  <a:gd name="T13" fmla="*/ 192 h 386"/>
                  <a:gd name="T14" fmla="*/ 70 w 265"/>
                  <a:gd name="T15" fmla="*/ 172 h 3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5" h="386">
                    <a:moveTo>
                      <a:pt x="70" y="172"/>
                    </a:moveTo>
                    <a:lnTo>
                      <a:pt x="70" y="243"/>
                    </a:lnTo>
                    <a:lnTo>
                      <a:pt x="78" y="255"/>
                    </a:lnTo>
                    <a:lnTo>
                      <a:pt x="85" y="264"/>
                    </a:lnTo>
                    <a:lnTo>
                      <a:pt x="93" y="270"/>
                    </a:lnTo>
                    <a:lnTo>
                      <a:pt x="85" y="208"/>
                    </a:lnTo>
                    <a:lnTo>
                      <a:pt x="76" y="192"/>
                    </a:lnTo>
                    <a:lnTo>
                      <a:pt x="70" y="172"/>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grpSp>
          <p:nvGrpSpPr>
            <p:cNvPr id="30" name="Group 46"/>
            <p:cNvGrpSpPr>
              <a:grpSpLocks/>
            </p:cNvGrpSpPr>
            <p:nvPr/>
          </p:nvGrpSpPr>
          <p:grpSpPr bwMode="auto">
            <a:xfrm>
              <a:off x="7492" y="1450"/>
              <a:ext cx="198" cy="291"/>
              <a:chOff x="7492" y="1450"/>
              <a:chExt cx="198" cy="291"/>
            </a:xfrm>
          </p:grpSpPr>
          <p:sp>
            <p:nvSpPr>
              <p:cNvPr id="99" name="Freeform 47"/>
              <p:cNvSpPr>
                <a:spLocks/>
              </p:cNvSpPr>
              <p:nvPr/>
            </p:nvSpPr>
            <p:spPr bwMode="auto">
              <a:xfrm>
                <a:off x="7492" y="1450"/>
                <a:ext cx="198" cy="291"/>
              </a:xfrm>
              <a:custGeom>
                <a:avLst/>
                <a:gdLst>
                  <a:gd name="T0" fmla="*/ 139 w 198"/>
                  <a:gd name="T1" fmla="*/ 290 h 291"/>
                  <a:gd name="T2" fmla="*/ 155 w 198"/>
                  <a:gd name="T3" fmla="*/ 290 h 291"/>
                  <a:gd name="T4" fmla="*/ 177 w 198"/>
                  <a:gd name="T5" fmla="*/ 286 h 291"/>
                  <a:gd name="T6" fmla="*/ 197 w 198"/>
                  <a:gd name="T7" fmla="*/ 281 h 291"/>
                  <a:gd name="T8" fmla="*/ 195 w 198"/>
                  <a:gd name="T9" fmla="*/ 193 h 291"/>
                  <a:gd name="T10" fmla="*/ 187 w 198"/>
                  <a:gd name="T11" fmla="*/ 208 h 291"/>
                  <a:gd name="T12" fmla="*/ 178 w 198"/>
                  <a:gd name="T13" fmla="*/ 218 h 291"/>
                  <a:gd name="T14" fmla="*/ 160 w 198"/>
                  <a:gd name="T15" fmla="*/ 227 h 291"/>
                  <a:gd name="T16" fmla="*/ 139 w 198"/>
                  <a:gd name="T17" fmla="*/ 290 h 29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8" h="291">
                    <a:moveTo>
                      <a:pt x="139" y="290"/>
                    </a:moveTo>
                    <a:lnTo>
                      <a:pt x="155" y="290"/>
                    </a:lnTo>
                    <a:lnTo>
                      <a:pt x="177" y="286"/>
                    </a:lnTo>
                    <a:lnTo>
                      <a:pt x="197" y="281"/>
                    </a:lnTo>
                    <a:lnTo>
                      <a:pt x="195" y="193"/>
                    </a:lnTo>
                    <a:lnTo>
                      <a:pt x="187" y="208"/>
                    </a:lnTo>
                    <a:lnTo>
                      <a:pt x="178" y="218"/>
                    </a:lnTo>
                    <a:lnTo>
                      <a:pt x="160" y="227"/>
                    </a:lnTo>
                    <a:lnTo>
                      <a:pt x="139" y="290"/>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100" name="Freeform 48"/>
              <p:cNvSpPr>
                <a:spLocks/>
              </p:cNvSpPr>
              <p:nvPr/>
            </p:nvSpPr>
            <p:spPr bwMode="auto">
              <a:xfrm>
                <a:off x="7492" y="1450"/>
                <a:ext cx="198" cy="291"/>
              </a:xfrm>
              <a:custGeom>
                <a:avLst/>
                <a:gdLst>
                  <a:gd name="T0" fmla="*/ 80 w 198"/>
                  <a:gd name="T1" fmla="*/ 188 h 291"/>
                  <a:gd name="T2" fmla="*/ 74 w 198"/>
                  <a:gd name="T3" fmla="*/ 145 h 291"/>
                  <a:gd name="T4" fmla="*/ 76 w 198"/>
                  <a:gd name="T5" fmla="*/ 116 h 291"/>
                  <a:gd name="T6" fmla="*/ 90 w 198"/>
                  <a:gd name="T7" fmla="*/ 82 h 291"/>
                  <a:gd name="T8" fmla="*/ 117 w 198"/>
                  <a:gd name="T9" fmla="*/ 63 h 291"/>
                  <a:gd name="T10" fmla="*/ 153 w 198"/>
                  <a:gd name="T11" fmla="*/ 61 h 291"/>
                  <a:gd name="T12" fmla="*/ 187 w 198"/>
                  <a:gd name="T13" fmla="*/ 82 h 291"/>
                  <a:gd name="T14" fmla="*/ 197 w 198"/>
                  <a:gd name="T15" fmla="*/ 102 h 291"/>
                  <a:gd name="T16" fmla="*/ 203 w 198"/>
                  <a:gd name="T17" fmla="*/ 145 h 291"/>
                  <a:gd name="T18" fmla="*/ 201 w 198"/>
                  <a:gd name="T19" fmla="*/ 174 h 291"/>
                  <a:gd name="T20" fmla="*/ 197 w 198"/>
                  <a:gd name="T21" fmla="*/ 281 h 291"/>
                  <a:gd name="T22" fmla="*/ 230 w 198"/>
                  <a:gd name="T23" fmla="*/ 261 h 291"/>
                  <a:gd name="T24" fmla="*/ 249 w 198"/>
                  <a:gd name="T25" fmla="*/ 241 h 291"/>
                  <a:gd name="T26" fmla="*/ 267 w 198"/>
                  <a:gd name="T27" fmla="*/ 206 h 291"/>
                  <a:gd name="T28" fmla="*/ 277 w 198"/>
                  <a:gd name="T29" fmla="*/ 167 h 291"/>
                  <a:gd name="T30" fmla="*/ 278 w 198"/>
                  <a:gd name="T31" fmla="*/ 136 h 291"/>
                  <a:gd name="T32" fmla="*/ 271 w 198"/>
                  <a:gd name="T33" fmla="*/ 96 h 291"/>
                  <a:gd name="T34" fmla="*/ 255 w 198"/>
                  <a:gd name="T35" fmla="*/ 59 h 291"/>
                  <a:gd name="T36" fmla="*/ 235 w 198"/>
                  <a:gd name="T37" fmla="*/ 33 h 291"/>
                  <a:gd name="T38" fmla="*/ 203 w 198"/>
                  <a:gd name="T39" fmla="*/ 12 h 291"/>
                  <a:gd name="T40" fmla="*/ 162 w 198"/>
                  <a:gd name="T41" fmla="*/ 1 h 291"/>
                  <a:gd name="T42" fmla="*/ 123 w 198"/>
                  <a:gd name="T43" fmla="*/ 0 h 291"/>
                  <a:gd name="T44" fmla="*/ 81 w 198"/>
                  <a:gd name="T45" fmla="*/ 9 h 291"/>
                  <a:gd name="T46" fmla="*/ 47 w 198"/>
                  <a:gd name="T47" fmla="*/ 29 h 291"/>
                  <a:gd name="T48" fmla="*/ 29 w 198"/>
                  <a:gd name="T49" fmla="*/ 49 h 291"/>
                  <a:gd name="T50" fmla="*/ 10 w 198"/>
                  <a:gd name="T51" fmla="*/ 84 h 291"/>
                  <a:gd name="T52" fmla="*/ 1 w 198"/>
                  <a:gd name="T53" fmla="*/ 124 h 291"/>
                  <a:gd name="T54" fmla="*/ 0 w 198"/>
                  <a:gd name="T55" fmla="*/ 154 h 291"/>
                  <a:gd name="T56" fmla="*/ 6 w 198"/>
                  <a:gd name="T57" fmla="*/ 195 h 291"/>
                  <a:gd name="T58" fmla="*/ 22 w 198"/>
                  <a:gd name="T59" fmla="*/ 231 h 291"/>
                  <a:gd name="T60" fmla="*/ 42 w 198"/>
                  <a:gd name="T61" fmla="*/ 257 h 291"/>
                  <a:gd name="T62" fmla="*/ 74 w 198"/>
                  <a:gd name="T63" fmla="*/ 278 h 291"/>
                  <a:gd name="T64" fmla="*/ 115 w 198"/>
                  <a:gd name="T65" fmla="*/ 289 h 291"/>
                  <a:gd name="T66" fmla="*/ 160 w 198"/>
                  <a:gd name="T67" fmla="*/ 227 h 291"/>
                  <a:gd name="T68" fmla="*/ 124 w 198"/>
                  <a:gd name="T69" fmla="*/ 229 h 291"/>
                  <a:gd name="T70" fmla="*/ 90 w 198"/>
                  <a:gd name="T71" fmla="*/ 208 h 2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8" h="291">
                    <a:moveTo>
                      <a:pt x="88" y="204"/>
                    </a:moveTo>
                    <a:lnTo>
                      <a:pt x="80" y="188"/>
                    </a:lnTo>
                    <a:lnTo>
                      <a:pt x="75" y="168"/>
                    </a:lnTo>
                    <a:lnTo>
                      <a:pt x="74" y="145"/>
                    </a:lnTo>
                    <a:lnTo>
                      <a:pt x="74" y="138"/>
                    </a:lnTo>
                    <a:lnTo>
                      <a:pt x="76" y="116"/>
                    </a:lnTo>
                    <a:lnTo>
                      <a:pt x="82" y="97"/>
                    </a:lnTo>
                    <a:lnTo>
                      <a:pt x="90" y="82"/>
                    </a:lnTo>
                    <a:lnTo>
                      <a:pt x="100" y="72"/>
                    </a:lnTo>
                    <a:lnTo>
                      <a:pt x="117" y="63"/>
                    </a:lnTo>
                    <a:lnTo>
                      <a:pt x="139" y="60"/>
                    </a:lnTo>
                    <a:lnTo>
                      <a:pt x="153" y="61"/>
                    </a:lnTo>
                    <a:lnTo>
                      <a:pt x="172" y="68"/>
                    </a:lnTo>
                    <a:lnTo>
                      <a:pt x="187" y="82"/>
                    </a:lnTo>
                    <a:lnTo>
                      <a:pt x="189" y="86"/>
                    </a:lnTo>
                    <a:lnTo>
                      <a:pt x="197" y="102"/>
                    </a:lnTo>
                    <a:lnTo>
                      <a:pt x="202" y="122"/>
                    </a:lnTo>
                    <a:lnTo>
                      <a:pt x="203" y="145"/>
                    </a:lnTo>
                    <a:lnTo>
                      <a:pt x="203" y="152"/>
                    </a:lnTo>
                    <a:lnTo>
                      <a:pt x="201" y="174"/>
                    </a:lnTo>
                    <a:lnTo>
                      <a:pt x="195" y="193"/>
                    </a:lnTo>
                    <a:lnTo>
                      <a:pt x="197" y="281"/>
                    </a:lnTo>
                    <a:lnTo>
                      <a:pt x="215" y="272"/>
                    </a:lnTo>
                    <a:lnTo>
                      <a:pt x="230" y="261"/>
                    </a:lnTo>
                    <a:lnTo>
                      <a:pt x="244" y="248"/>
                    </a:lnTo>
                    <a:lnTo>
                      <a:pt x="249" y="241"/>
                    </a:lnTo>
                    <a:lnTo>
                      <a:pt x="259" y="224"/>
                    </a:lnTo>
                    <a:lnTo>
                      <a:pt x="267" y="206"/>
                    </a:lnTo>
                    <a:lnTo>
                      <a:pt x="273" y="187"/>
                    </a:lnTo>
                    <a:lnTo>
                      <a:pt x="277" y="167"/>
                    </a:lnTo>
                    <a:lnTo>
                      <a:pt x="278" y="145"/>
                    </a:lnTo>
                    <a:lnTo>
                      <a:pt x="278" y="136"/>
                    </a:lnTo>
                    <a:lnTo>
                      <a:pt x="276" y="116"/>
                    </a:lnTo>
                    <a:lnTo>
                      <a:pt x="271" y="96"/>
                    </a:lnTo>
                    <a:lnTo>
                      <a:pt x="264" y="77"/>
                    </a:lnTo>
                    <a:lnTo>
                      <a:pt x="255" y="59"/>
                    </a:lnTo>
                    <a:lnTo>
                      <a:pt x="244" y="43"/>
                    </a:lnTo>
                    <a:lnTo>
                      <a:pt x="235" y="33"/>
                    </a:lnTo>
                    <a:lnTo>
                      <a:pt x="220" y="21"/>
                    </a:lnTo>
                    <a:lnTo>
                      <a:pt x="203" y="12"/>
                    </a:lnTo>
                    <a:lnTo>
                      <a:pt x="184" y="5"/>
                    </a:lnTo>
                    <a:lnTo>
                      <a:pt x="162" y="1"/>
                    </a:lnTo>
                    <a:lnTo>
                      <a:pt x="139" y="0"/>
                    </a:lnTo>
                    <a:lnTo>
                      <a:pt x="123" y="0"/>
                    </a:lnTo>
                    <a:lnTo>
                      <a:pt x="101" y="3"/>
                    </a:lnTo>
                    <a:lnTo>
                      <a:pt x="81" y="9"/>
                    </a:lnTo>
                    <a:lnTo>
                      <a:pt x="63" y="18"/>
                    </a:lnTo>
                    <a:lnTo>
                      <a:pt x="47" y="29"/>
                    </a:lnTo>
                    <a:lnTo>
                      <a:pt x="34" y="43"/>
                    </a:lnTo>
                    <a:lnTo>
                      <a:pt x="29" y="49"/>
                    </a:lnTo>
                    <a:lnTo>
                      <a:pt x="18" y="66"/>
                    </a:lnTo>
                    <a:lnTo>
                      <a:pt x="10" y="84"/>
                    </a:lnTo>
                    <a:lnTo>
                      <a:pt x="4" y="103"/>
                    </a:lnTo>
                    <a:lnTo>
                      <a:pt x="1" y="124"/>
                    </a:lnTo>
                    <a:lnTo>
                      <a:pt x="0" y="145"/>
                    </a:lnTo>
                    <a:lnTo>
                      <a:pt x="0" y="154"/>
                    </a:lnTo>
                    <a:lnTo>
                      <a:pt x="2" y="175"/>
                    </a:lnTo>
                    <a:lnTo>
                      <a:pt x="6" y="195"/>
                    </a:lnTo>
                    <a:lnTo>
                      <a:pt x="13" y="214"/>
                    </a:lnTo>
                    <a:lnTo>
                      <a:pt x="22" y="231"/>
                    </a:lnTo>
                    <a:lnTo>
                      <a:pt x="34" y="248"/>
                    </a:lnTo>
                    <a:lnTo>
                      <a:pt x="42" y="257"/>
                    </a:lnTo>
                    <a:lnTo>
                      <a:pt x="57" y="269"/>
                    </a:lnTo>
                    <a:lnTo>
                      <a:pt x="74" y="278"/>
                    </a:lnTo>
                    <a:lnTo>
                      <a:pt x="94" y="285"/>
                    </a:lnTo>
                    <a:lnTo>
                      <a:pt x="115" y="289"/>
                    </a:lnTo>
                    <a:lnTo>
                      <a:pt x="139" y="290"/>
                    </a:lnTo>
                    <a:lnTo>
                      <a:pt x="160" y="227"/>
                    </a:lnTo>
                    <a:lnTo>
                      <a:pt x="139" y="230"/>
                    </a:lnTo>
                    <a:lnTo>
                      <a:pt x="124" y="229"/>
                    </a:lnTo>
                    <a:lnTo>
                      <a:pt x="105" y="222"/>
                    </a:lnTo>
                    <a:lnTo>
                      <a:pt x="90" y="208"/>
                    </a:lnTo>
                    <a:lnTo>
                      <a:pt x="88" y="204"/>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sp>
          <p:nvSpPr>
            <p:cNvPr id="31" name="Freeform 49"/>
            <p:cNvSpPr>
              <a:spLocks/>
            </p:cNvSpPr>
            <p:nvPr/>
          </p:nvSpPr>
          <p:spPr bwMode="auto">
            <a:xfrm>
              <a:off x="7859" y="1363"/>
              <a:ext cx="0" cy="369"/>
            </a:xfrm>
            <a:custGeom>
              <a:avLst/>
              <a:gdLst>
                <a:gd name="T0" fmla="*/ 0 h 369"/>
                <a:gd name="T1" fmla="*/ 368 h 369"/>
                <a:gd name="T2" fmla="*/ 0 60000 65536"/>
                <a:gd name="T3" fmla="*/ 0 60000 65536"/>
              </a:gdLst>
              <a:ahLst/>
              <a:cxnLst>
                <a:cxn ang="T2">
                  <a:pos x="0" y="T0"/>
                </a:cxn>
                <a:cxn ang="T3">
                  <a:pos x="0" y="T1"/>
                </a:cxn>
              </a:cxnLst>
              <a:rect l="0" t="0" r="r" b="b"/>
              <a:pathLst>
                <a:path h="369">
                  <a:moveTo>
                    <a:pt x="0" y="0"/>
                  </a:moveTo>
                  <a:lnTo>
                    <a:pt x="0" y="368"/>
                  </a:lnTo>
                </a:path>
              </a:pathLst>
            </a:custGeom>
            <a:noFill/>
            <a:ln w="46544">
              <a:solidFill>
                <a:srgbClr val="96989A"/>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32" name="Freeform 50"/>
            <p:cNvSpPr>
              <a:spLocks/>
            </p:cNvSpPr>
            <p:nvPr/>
          </p:nvSpPr>
          <p:spPr bwMode="auto">
            <a:xfrm>
              <a:off x="8001" y="1459"/>
              <a:ext cx="0" cy="273"/>
            </a:xfrm>
            <a:custGeom>
              <a:avLst/>
              <a:gdLst>
                <a:gd name="T0" fmla="*/ 0 h 273"/>
                <a:gd name="T1" fmla="*/ 272 h 273"/>
                <a:gd name="T2" fmla="*/ 0 60000 65536"/>
                <a:gd name="T3" fmla="*/ 0 60000 65536"/>
              </a:gdLst>
              <a:ahLst/>
              <a:cxnLst>
                <a:cxn ang="T2">
                  <a:pos x="0" y="T0"/>
                </a:cxn>
                <a:cxn ang="T3">
                  <a:pos x="0" y="T1"/>
                </a:cxn>
              </a:cxnLst>
              <a:rect l="0" t="0" r="r" b="b"/>
              <a:pathLst>
                <a:path h="273">
                  <a:moveTo>
                    <a:pt x="0" y="0"/>
                  </a:moveTo>
                  <a:lnTo>
                    <a:pt x="0" y="272"/>
                  </a:lnTo>
                </a:path>
              </a:pathLst>
            </a:custGeom>
            <a:noFill/>
            <a:ln w="47156">
              <a:solidFill>
                <a:srgbClr val="96989A"/>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33" name="Freeform 51"/>
            <p:cNvSpPr>
              <a:spLocks/>
            </p:cNvSpPr>
            <p:nvPr/>
          </p:nvSpPr>
          <p:spPr bwMode="auto">
            <a:xfrm>
              <a:off x="8079" y="1386"/>
              <a:ext cx="152" cy="349"/>
            </a:xfrm>
            <a:custGeom>
              <a:avLst/>
              <a:gdLst>
                <a:gd name="T0" fmla="*/ 108 w 152"/>
                <a:gd name="T1" fmla="*/ 76 h 349"/>
                <a:gd name="T2" fmla="*/ 108 w 152"/>
                <a:gd name="T3" fmla="*/ 0 h 349"/>
                <a:gd name="T4" fmla="*/ 38 w 152"/>
                <a:gd name="T5" fmla="*/ 0 h 349"/>
                <a:gd name="T6" fmla="*/ 38 w 152"/>
                <a:gd name="T7" fmla="*/ 76 h 349"/>
                <a:gd name="T8" fmla="*/ 0 w 152"/>
                <a:gd name="T9" fmla="*/ 76 h 349"/>
                <a:gd name="T10" fmla="*/ 0 w 152"/>
                <a:gd name="T11" fmla="*/ 126 h 349"/>
                <a:gd name="T12" fmla="*/ 38 w 152"/>
                <a:gd name="T13" fmla="*/ 126 h 349"/>
                <a:gd name="T14" fmla="*/ 38 w 152"/>
                <a:gd name="T15" fmla="*/ 311 h 349"/>
                <a:gd name="T16" fmla="*/ 42 w 152"/>
                <a:gd name="T17" fmla="*/ 324 h 349"/>
                <a:gd name="T18" fmla="*/ 50 w 152"/>
                <a:gd name="T19" fmla="*/ 332 h 349"/>
                <a:gd name="T20" fmla="*/ 56 w 152"/>
                <a:gd name="T21" fmla="*/ 338 h 349"/>
                <a:gd name="T22" fmla="*/ 72 w 152"/>
                <a:gd name="T23" fmla="*/ 345 h 349"/>
                <a:gd name="T24" fmla="*/ 93 w 152"/>
                <a:gd name="T25" fmla="*/ 349 h 349"/>
                <a:gd name="T26" fmla="*/ 119 w 152"/>
                <a:gd name="T27" fmla="*/ 349 h 349"/>
                <a:gd name="T28" fmla="*/ 152 w 152"/>
                <a:gd name="T29" fmla="*/ 348 h 349"/>
                <a:gd name="T30" fmla="*/ 152 w 152"/>
                <a:gd name="T31" fmla="*/ 295 h 349"/>
                <a:gd name="T32" fmla="*/ 148 w 152"/>
                <a:gd name="T33" fmla="*/ 295 h 349"/>
                <a:gd name="T34" fmla="*/ 138 w 152"/>
                <a:gd name="T35" fmla="*/ 295 h 349"/>
                <a:gd name="T36" fmla="*/ 124 w 152"/>
                <a:gd name="T37" fmla="*/ 295 h 349"/>
                <a:gd name="T38" fmla="*/ 115 w 152"/>
                <a:gd name="T39" fmla="*/ 294 h 349"/>
                <a:gd name="T40" fmla="*/ 109 w 152"/>
                <a:gd name="T41" fmla="*/ 288 h 349"/>
                <a:gd name="T42" fmla="*/ 108 w 152"/>
                <a:gd name="T43" fmla="*/ 281 h 349"/>
                <a:gd name="T44" fmla="*/ 108 w 152"/>
                <a:gd name="T45" fmla="*/ 126 h 349"/>
                <a:gd name="T46" fmla="*/ 152 w 152"/>
                <a:gd name="T47" fmla="*/ 126 h 349"/>
                <a:gd name="T48" fmla="*/ 152 w 152"/>
                <a:gd name="T49" fmla="*/ 76 h 349"/>
                <a:gd name="T50" fmla="*/ 108 w 152"/>
                <a:gd name="T51" fmla="*/ 76 h 3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52" h="349">
                  <a:moveTo>
                    <a:pt x="108" y="76"/>
                  </a:moveTo>
                  <a:lnTo>
                    <a:pt x="108" y="0"/>
                  </a:lnTo>
                  <a:lnTo>
                    <a:pt x="38" y="0"/>
                  </a:lnTo>
                  <a:lnTo>
                    <a:pt x="38" y="76"/>
                  </a:lnTo>
                  <a:lnTo>
                    <a:pt x="0" y="76"/>
                  </a:lnTo>
                  <a:lnTo>
                    <a:pt x="0" y="126"/>
                  </a:lnTo>
                  <a:lnTo>
                    <a:pt x="38" y="126"/>
                  </a:lnTo>
                  <a:lnTo>
                    <a:pt x="38" y="311"/>
                  </a:lnTo>
                  <a:lnTo>
                    <a:pt x="42" y="324"/>
                  </a:lnTo>
                  <a:lnTo>
                    <a:pt x="50" y="332"/>
                  </a:lnTo>
                  <a:lnTo>
                    <a:pt x="56" y="338"/>
                  </a:lnTo>
                  <a:lnTo>
                    <a:pt x="72" y="345"/>
                  </a:lnTo>
                  <a:lnTo>
                    <a:pt x="93" y="349"/>
                  </a:lnTo>
                  <a:lnTo>
                    <a:pt x="119" y="349"/>
                  </a:lnTo>
                  <a:lnTo>
                    <a:pt x="152" y="348"/>
                  </a:lnTo>
                  <a:lnTo>
                    <a:pt x="152" y="295"/>
                  </a:lnTo>
                  <a:lnTo>
                    <a:pt x="148" y="295"/>
                  </a:lnTo>
                  <a:lnTo>
                    <a:pt x="138" y="295"/>
                  </a:lnTo>
                  <a:lnTo>
                    <a:pt x="124" y="295"/>
                  </a:lnTo>
                  <a:lnTo>
                    <a:pt x="115" y="294"/>
                  </a:lnTo>
                  <a:lnTo>
                    <a:pt x="109" y="288"/>
                  </a:lnTo>
                  <a:lnTo>
                    <a:pt x="108" y="281"/>
                  </a:lnTo>
                  <a:lnTo>
                    <a:pt x="108" y="126"/>
                  </a:lnTo>
                  <a:lnTo>
                    <a:pt x="152" y="126"/>
                  </a:lnTo>
                  <a:lnTo>
                    <a:pt x="152" y="76"/>
                  </a:lnTo>
                  <a:lnTo>
                    <a:pt x="108" y="76"/>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34" name="Freeform 52"/>
            <p:cNvSpPr>
              <a:spLocks/>
            </p:cNvSpPr>
            <p:nvPr/>
          </p:nvSpPr>
          <p:spPr bwMode="auto">
            <a:xfrm>
              <a:off x="8314" y="1459"/>
              <a:ext cx="0" cy="273"/>
            </a:xfrm>
            <a:custGeom>
              <a:avLst/>
              <a:gdLst>
                <a:gd name="T0" fmla="*/ 0 h 273"/>
                <a:gd name="T1" fmla="*/ 272 h 273"/>
                <a:gd name="T2" fmla="*/ 0 60000 65536"/>
                <a:gd name="T3" fmla="*/ 0 60000 65536"/>
              </a:gdLst>
              <a:ahLst/>
              <a:cxnLst>
                <a:cxn ang="T2">
                  <a:pos x="0" y="T0"/>
                </a:cxn>
                <a:cxn ang="T3">
                  <a:pos x="0" y="T1"/>
                </a:cxn>
              </a:cxnLst>
              <a:rect l="0" t="0" r="r" b="b"/>
              <a:pathLst>
                <a:path h="273">
                  <a:moveTo>
                    <a:pt x="0" y="0"/>
                  </a:moveTo>
                  <a:lnTo>
                    <a:pt x="0" y="272"/>
                  </a:lnTo>
                </a:path>
              </a:pathLst>
            </a:custGeom>
            <a:noFill/>
            <a:ln w="47156">
              <a:solidFill>
                <a:srgbClr val="96989A"/>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sk-SK">
                <a:solidFill>
                  <a:srgbClr val="000000"/>
                </a:solidFill>
              </a:endParaRPr>
            </a:p>
          </p:txBody>
        </p:sp>
        <p:sp>
          <p:nvSpPr>
            <p:cNvPr id="35" name="Freeform 53"/>
            <p:cNvSpPr>
              <a:spLocks/>
            </p:cNvSpPr>
            <p:nvPr/>
          </p:nvSpPr>
          <p:spPr bwMode="auto">
            <a:xfrm>
              <a:off x="8419" y="1364"/>
              <a:ext cx="252" cy="368"/>
            </a:xfrm>
            <a:custGeom>
              <a:avLst/>
              <a:gdLst>
                <a:gd name="T0" fmla="*/ 0 w 252"/>
                <a:gd name="T1" fmla="*/ 0 h 368"/>
                <a:gd name="T2" fmla="*/ 0 w 252"/>
                <a:gd name="T3" fmla="*/ 367 h 368"/>
                <a:gd name="T4" fmla="*/ 70 w 252"/>
                <a:gd name="T5" fmla="*/ 367 h 368"/>
                <a:gd name="T6" fmla="*/ 70 w 252"/>
                <a:gd name="T7" fmla="*/ 281 h 368"/>
                <a:gd name="T8" fmla="*/ 99 w 252"/>
                <a:gd name="T9" fmla="*/ 250 h 368"/>
                <a:gd name="T10" fmla="*/ 165 w 252"/>
                <a:gd name="T11" fmla="*/ 367 h 368"/>
                <a:gd name="T12" fmla="*/ 252 w 252"/>
                <a:gd name="T13" fmla="*/ 367 h 368"/>
                <a:gd name="T14" fmla="*/ 150 w 252"/>
                <a:gd name="T15" fmla="*/ 197 h 368"/>
                <a:gd name="T16" fmla="*/ 248 w 252"/>
                <a:gd name="T17" fmla="*/ 96 h 368"/>
                <a:gd name="T18" fmla="*/ 159 w 252"/>
                <a:gd name="T19" fmla="*/ 96 h 368"/>
                <a:gd name="T20" fmla="*/ 70 w 252"/>
                <a:gd name="T21" fmla="*/ 198 h 368"/>
                <a:gd name="T22" fmla="*/ 70 w 252"/>
                <a:gd name="T23" fmla="*/ 0 h 368"/>
                <a:gd name="T24" fmla="*/ 0 w 252"/>
                <a:gd name="T25" fmla="*/ 0 h 3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368">
                  <a:moveTo>
                    <a:pt x="0" y="0"/>
                  </a:moveTo>
                  <a:lnTo>
                    <a:pt x="0" y="367"/>
                  </a:lnTo>
                  <a:lnTo>
                    <a:pt x="70" y="367"/>
                  </a:lnTo>
                  <a:lnTo>
                    <a:pt x="70" y="281"/>
                  </a:lnTo>
                  <a:lnTo>
                    <a:pt x="99" y="250"/>
                  </a:lnTo>
                  <a:lnTo>
                    <a:pt x="165" y="367"/>
                  </a:lnTo>
                  <a:lnTo>
                    <a:pt x="252" y="367"/>
                  </a:lnTo>
                  <a:lnTo>
                    <a:pt x="150" y="197"/>
                  </a:lnTo>
                  <a:lnTo>
                    <a:pt x="248" y="96"/>
                  </a:lnTo>
                  <a:lnTo>
                    <a:pt x="159" y="96"/>
                  </a:lnTo>
                  <a:lnTo>
                    <a:pt x="70" y="198"/>
                  </a:lnTo>
                  <a:lnTo>
                    <a:pt x="70" y="0"/>
                  </a:lnTo>
                  <a:lnTo>
                    <a:pt x="0" y="0"/>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36" name="Freeform 54"/>
            <p:cNvSpPr>
              <a:spLocks/>
            </p:cNvSpPr>
            <p:nvPr/>
          </p:nvSpPr>
          <p:spPr bwMode="auto">
            <a:xfrm>
              <a:off x="8676" y="1459"/>
              <a:ext cx="271" cy="383"/>
            </a:xfrm>
            <a:custGeom>
              <a:avLst/>
              <a:gdLst>
                <a:gd name="T0" fmla="*/ 100 w 271"/>
                <a:gd name="T1" fmla="*/ 284 h 383"/>
                <a:gd name="T2" fmla="*/ 100 w 271"/>
                <a:gd name="T3" fmla="*/ 286 h 383"/>
                <a:gd name="T4" fmla="*/ 99 w 271"/>
                <a:gd name="T5" fmla="*/ 292 h 383"/>
                <a:gd name="T6" fmla="*/ 95 w 271"/>
                <a:gd name="T7" fmla="*/ 301 h 383"/>
                <a:gd name="T8" fmla="*/ 91 w 271"/>
                <a:gd name="T9" fmla="*/ 310 h 383"/>
                <a:gd name="T10" fmla="*/ 88 w 271"/>
                <a:gd name="T11" fmla="*/ 316 h 383"/>
                <a:gd name="T12" fmla="*/ 83 w 271"/>
                <a:gd name="T13" fmla="*/ 318 h 383"/>
                <a:gd name="T14" fmla="*/ 79 w 271"/>
                <a:gd name="T15" fmla="*/ 321 h 383"/>
                <a:gd name="T16" fmla="*/ 74 w 271"/>
                <a:gd name="T17" fmla="*/ 323 h 383"/>
                <a:gd name="T18" fmla="*/ 67 w 271"/>
                <a:gd name="T19" fmla="*/ 324 h 383"/>
                <a:gd name="T20" fmla="*/ 61 w 271"/>
                <a:gd name="T21" fmla="*/ 325 h 383"/>
                <a:gd name="T22" fmla="*/ 54 w 271"/>
                <a:gd name="T23" fmla="*/ 325 h 383"/>
                <a:gd name="T24" fmla="*/ 47 w 271"/>
                <a:gd name="T25" fmla="*/ 325 h 383"/>
                <a:gd name="T26" fmla="*/ 38 w 271"/>
                <a:gd name="T27" fmla="*/ 324 h 383"/>
                <a:gd name="T28" fmla="*/ 38 w 271"/>
                <a:gd name="T29" fmla="*/ 381 h 383"/>
                <a:gd name="T30" fmla="*/ 46 w 271"/>
                <a:gd name="T31" fmla="*/ 382 h 383"/>
                <a:gd name="T32" fmla="*/ 52 w 271"/>
                <a:gd name="T33" fmla="*/ 382 h 383"/>
                <a:gd name="T34" fmla="*/ 65 w 271"/>
                <a:gd name="T35" fmla="*/ 382 h 383"/>
                <a:gd name="T36" fmla="*/ 79 w 271"/>
                <a:gd name="T37" fmla="*/ 382 h 383"/>
                <a:gd name="T38" fmla="*/ 103 w 271"/>
                <a:gd name="T39" fmla="*/ 380 h 383"/>
                <a:gd name="T40" fmla="*/ 121 w 271"/>
                <a:gd name="T41" fmla="*/ 373 h 383"/>
                <a:gd name="T42" fmla="*/ 134 w 271"/>
                <a:gd name="T43" fmla="*/ 364 h 383"/>
                <a:gd name="T44" fmla="*/ 136 w 271"/>
                <a:gd name="T45" fmla="*/ 362 h 383"/>
                <a:gd name="T46" fmla="*/ 142 w 271"/>
                <a:gd name="T47" fmla="*/ 351 h 383"/>
                <a:gd name="T48" fmla="*/ 150 w 271"/>
                <a:gd name="T49" fmla="*/ 337 h 383"/>
                <a:gd name="T50" fmla="*/ 158 w 271"/>
                <a:gd name="T51" fmla="*/ 318 h 383"/>
                <a:gd name="T52" fmla="*/ 167 w 271"/>
                <a:gd name="T53" fmla="*/ 295 h 383"/>
                <a:gd name="T54" fmla="*/ 177 w 271"/>
                <a:gd name="T55" fmla="*/ 268 h 383"/>
                <a:gd name="T56" fmla="*/ 270 w 271"/>
                <a:gd name="T57" fmla="*/ 0 h 383"/>
                <a:gd name="T58" fmla="*/ 195 w 271"/>
                <a:gd name="T59" fmla="*/ 0 h 383"/>
                <a:gd name="T60" fmla="*/ 138 w 271"/>
                <a:gd name="T61" fmla="*/ 201 h 383"/>
                <a:gd name="T62" fmla="*/ 79 w 271"/>
                <a:gd name="T63" fmla="*/ 0 h 383"/>
                <a:gd name="T64" fmla="*/ 0 w 271"/>
                <a:gd name="T65" fmla="*/ 0 h 383"/>
                <a:gd name="T66" fmla="*/ 100 w 271"/>
                <a:gd name="T67" fmla="*/ 284 h 38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71" h="383">
                  <a:moveTo>
                    <a:pt x="100" y="284"/>
                  </a:moveTo>
                  <a:lnTo>
                    <a:pt x="100" y="286"/>
                  </a:lnTo>
                  <a:lnTo>
                    <a:pt x="99" y="292"/>
                  </a:lnTo>
                  <a:lnTo>
                    <a:pt x="95" y="301"/>
                  </a:lnTo>
                  <a:lnTo>
                    <a:pt x="91" y="310"/>
                  </a:lnTo>
                  <a:lnTo>
                    <a:pt x="88" y="316"/>
                  </a:lnTo>
                  <a:lnTo>
                    <a:pt x="83" y="318"/>
                  </a:lnTo>
                  <a:lnTo>
                    <a:pt x="79" y="321"/>
                  </a:lnTo>
                  <a:lnTo>
                    <a:pt x="74" y="323"/>
                  </a:lnTo>
                  <a:lnTo>
                    <a:pt x="67" y="324"/>
                  </a:lnTo>
                  <a:lnTo>
                    <a:pt x="61" y="325"/>
                  </a:lnTo>
                  <a:lnTo>
                    <a:pt x="54" y="325"/>
                  </a:lnTo>
                  <a:lnTo>
                    <a:pt x="47" y="325"/>
                  </a:lnTo>
                  <a:lnTo>
                    <a:pt x="38" y="324"/>
                  </a:lnTo>
                  <a:lnTo>
                    <a:pt x="38" y="381"/>
                  </a:lnTo>
                  <a:lnTo>
                    <a:pt x="46" y="382"/>
                  </a:lnTo>
                  <a:lnTo>
                    <a:pt x="52" y="382"/>
                  </a:lnTo>
                  <a:lnTo>
                    <a:pt x="65" y="382"/>
                  </a:lnTo>
                  <a:lnTo>
                    <a:pt x="79" y="382"/>
                  </a:lnTo>
                  <a:lnTo>
                    <a:pt x="103" y="380"/>
                  </a:lnTo>
                  <a:lnTo>
                    <a:pt x="121" y="373"/>
                  </a:lnTo>
                  <a:lnTo>
                    <a:pt x="134" y="364"/>
                  </a:lnTo>
                  <a:lnTo>
                    <a:pt x="136" y="362"/>
                  </a:lnTo>
                  <a:lnTo>
                    <a:pt x="142" y="351"/>
                  </a:lnTo>
                  <a:lnTo>
                    <a:pt x="150" y="337"/>
                  </a:lnTo>
                  <a:lnTo>
                    <a:pt x="158" y="318"/>
                  </a:lnTo>
                  <a:lnTo>
                    <a:pt x="167" y="295"/>
                  </a:lnTo>
                  <a:lnTo>
                    <a:pt x="177" y="268"/>
                  </a:lnTo>
                  <a:lnTo>
                    <a:pt x="270" y="0"/>
                  </a:lnTo>
                  <a:lnTo>
                    <a:pt x="195" y="0"/>
                  </a:lnTo>
                  <a:lnTo>
                    <a:pt x="138" y="201"/>
                  </a:lnTo>
                  <a:lnTo>
                    <a:pt x="79" y="0"/>
                  </a:lnTo>
                  <a:lnTo>
                    <a:pt x="0" y="0"/>
                  </a:lnTo>
                  <a:lnTo>
                    <a:pt x="100" y="284"/>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nvGrpSpPr>
            <p:cNvPr id="37" name="Group 55"/>
            <p:cNvGrpSpPr>
              <a:grpSpLocks/>
            </p:cNvGrpSpPr>
            <p:nvPr/>
          </p:nvGrpSpPr>
          <p:grpSpPr bwMode="auto">
            <a:xfrm>
              <a:off x="2972" y="2049"/>
              <a:ext cx="4354" cy="191"/>
              <a:chOff x="2972" y="2049"/>
              <a:chExt cx="4354" cy="191"/>
            </a:xfrm>
          </p:grpSpPr>
          <p:sp>
            <p:nvSpPr>
              <p:cNvPr id="38" name="Freeform 56"/>
              <p:cNvSpPr>
                <a:spLocks/>
              </p:cNvSpPr>
              <p:nvPr/>
            </p:nvSpPr>
            <p:spPr bwMode="auto">
              <a:xfrm>
                <a:off x="2972" y="2049"/>
                <a:ext cx="4354" cy="191"/>
              </a:xfrm>
              <a:custGeom>
                <a:avLst/>
                <a:gdLst>
                  <a:gd name="T0" fmla="*/ 2637 w 4354"/>
                  <a:gd name="T1" fmla="*/ 42 h 191"/>
                  <a:gd name="T2" fmla="*/ 2620 w 4354"/>
                  <a:gd name="T3" fmla="*/ 42 h 191"/>
                  <a:gd name="T4" fmla="*/ 2598 w 4354"/>
                  <a:gd name="T5" fmla="*/ 124 h 191"/>
                  <a:gd name="T6" fmla="*/ 2578 w 4354"/>
                  <a:gd name="T7" fmla="*/ 42 h 191"/>
                  <a:gd name="T8" fmla="*/ 2558 w 4354"/>
                  <a:gd name="T9" fmla="*/ 42 h 191"/>
                  <a:gd name="T10" fmla="*/ 2538 w 4354"/>
                  <a:gd name="T11" fmla="*/ 124 h 191"/>
                  <a:gd name="T12" fmla="*/ 2518 w 4354"/>
                  <a:gd name="T13" fmla="*/ 42 h 191"/>
                  <a:gd name="T14" fmla="*/ 2498 w 4354"/>
                  <a:gd name="T15" fmla="*/ 42 h 191"/>
                  <a:gd name="T16" fmla="*/ 2529 w 4354"/>
                  <a:gd name="T17" fmla="*/ 147 h 191"/>
                  <a:gd name="T18" fmla="*/ 2547 w 4354"/>
                  <a:gd name="T19" fmla="*/ 147 h 191"/>
                  <a:gd name="T20" fmla="*/ 2567 w 4354"/>
                  <a:gd name="T21" fmla="*/ 66 h 191"/>
                  <a:gd name="T22" fmla="*/ 2589 w 4354"/>
                  <a:gd name="T23" fmla="*/ 147 h 191"/>
                  <a:gd name="T24" fmla="*/ 2607 w 4354"/>
                  <a:gd name="T25" fmla="*/ 147 h 191"/>
                  <a:gd name="T26" fmla="*/ 2637 w 4354"/>
                  <a:gd name="T27" fmla="*/ 42 h 1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54" h="191">
                    <a:moveTo>
                      <a:pt x="2637" y="42"/>
                    </a:moveTo>
                    <a:lnTo>
                      <a:pt x="2620" y="42"/>
                    </a:lnTo>
                    <a:lnTo>
                      <a:pt x="2598" y="124"/>
                    </a:lnTo>
                    <a:lnTo>
                      <a:pt x="2578" y="42"/>
                    </a:lnTo>
                    <a:lnTo>
                      <a:pt x="2558" y="42"/>
                    </a:lnTo>
                    <a:lnTo>
                      <a:pt x="2538" y="124"/>
                    </a:lnTo>
                    <a:lnTo>
                      <a:pt x="2518" y="42"/>
                    </a:lnTo>
                    <a:lnTo>
                      <a:pt x="2498" y="42"/>
                    </a:lnTo>
                    <a:lnTo>
                      <a:pt x="2529" y="147"/>
                    </a:lnTo>
                    <a:lnTo>
                      <a:pt x="2547" y="147"/>
                    </a:lnTo>
                    <a:lnTo>
                      <a:pt x="2567" y="66"/>
                    </a:lnTo>
                    <a:lnTo>
                      <a:pt x="2589" y="147"/>
                    </a:lnTo>
                    <a:lnTo>
                      <a:pt x="2607" y="147"/>
                    </a:lnTo>
                    <a:lnTo>
                      <a:pt x="2637" y="42"/>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39" name="Freeform 57"/>
              <p:cNvSpPr>
                <a:spLocks/>
              </p:cNvSpPr>
              <p:nvPr/>
            </p:nvSpPr>
            <p:spPr bwMode="auto">
              <a:xfrm>
                <a:off x="2972" y="2049"/>
                <a:ext cx="4354" cy="191"/>
              </a:xfrm>
              <a:custGeom>
                <a:avLst/>
                <a:gdLst>
                  <a:gd name="T0" fmla="*/ 2782 w 4354"/>
                  <a:gd name="T1" fmla="*/ 42 h 191"/>
                  <a:gd name="T2" fmla="*/ 2764 w 4354"/>
                  <a:gd name="T3" fmla="*/ 42 h 191"/>
                  <a:gd name="T4" fmla="*/ 2743 w 4354"/>
                  <a:gd name="T5" fmla="*/ 124 h 191"/>
                  <a:gd name="T6" fmla="*/ 2722 w 4354"/>
                  <a:gd name="T7" fmla="*/ 42 h 191"/>
                  <a:gd name="T8" fmla="*/ 2703 w 4354"/>
                  <a:gd name="T9" fmla="*/ 42 h 191"/>
                  <a:gd name="T10" fmla="*/ 2682 w 4354"/>
                  <a:gd name="T11" fmla="*/ 124 h 191"/>
                  <a:gd name="T12" fmla="*/ 2662 w 4354"/>
                  <a:gd name="T13" fmla="*/ 42 h 191"/>
                  <a:gd name="T14" fmla="*/ 2643 w 4354"/>
                  <a:gd name="T15" fmla="*/ 42 h 191"/>
                  <a:gd name="T16" fmla="*/ 2673 w 4354"/>
                  <a:gd name="T17" fmla="*/ 147 h 191"/>
                  <a:gd name="T18" fmla="*/ 2691 w 4354"/>
                  <a:gd name="T19" fmla="*/ 147 h 191"/>
                  <a:gd name="T20" fmla="*/ 2712 w 4354"/>
                  <a:gd name="T21" fmla="*/ 66 h 191"/>
                  <a:gd name="T22" fmla="*/ 2733 w 4354"/>
                  <a:gd name="T23" fmla="*/ 147 h 191"/>
                  <a:gd name="T24" fmla="*/ 2751 w 4354"/>
                  <a:gd name="T25" fmla="*/ 147 h 191"/>
                  <a:gd name="T26" fmla="*/ 2782 w 4354"/>
                  <a:gd name="T27" fmla="*/ 42 h 1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54" h="191">
                    <a:moveTo>
                      <a:pt x="2782" y="42"/>
                    </a:moveTo>
                    <a:lnTo>
                      <a:pt x="2764" y="42"/>
                    </a:lnTo>
                    <a:lnTo>
                      <a:pt x="2743" y="124"/>
                    </a:lnTo>
                    <a:lnTo>
                      <a:pt x="2722" y="42"/>
                    </a:lnTo>
                    <a:lnTo>
                      <a:pt x="2703" y="42"/>
                    </a:lnTo>
                    <a:lnTo>
                      <a:pt x="2682" y="124"/>
                    </a:lnTo>
                    <a:lnTo>
                      <a:pt x="2662" y="42"/>
                    </a:lnTo>
                    <a:lnTo>
                      <a:pt x="2643" y="42"/>
                    </a:lnTo>
                    <a:lnTo>
                      <a:pt x="2673" y="147"/>
                    </a:lnTo>
                    <a:lnTo>
                      <a:pt x="2691" y="147"/>
                    </a:lnTo>
                    <a:lnTo>
                      <a:pt x="2712" y="66"/>
                    </a:lnTo>
                    <a:lnTo>
                      <a:pt x="2733" y="147"/>
                    </a:lnTo>
                    <a:lnTo>
                      <a:pt x="2751" y="147"/>
                    </a:lnTo>
                    <a:lnTo>
                      <a:pt x="2782" y="42"/>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40" name="Freeform 58"/>
              <p:cNvSpPr>
                <a:spLocks/>
              </p:cNvSpPr>
              <p:nvPr/>
            </p:nvSpPr>
            <p:spPr bwMode="auto">
              <a:xfrm>
                <a:off x="2972" y="2049"/>
                <a:ext cx="4354" cy="191"/>
              </a:xfrm>
              <a:custGeom>
                <a:avLst/>
                <a:gdLst>
                  <a:gd name="T0" fmla="*/ 2863 w 4354"/>
                  <a:gd name="T1" fmla="*/ 1 h 191"/>
                  <a:gd name="T2" fmla="*/ 2855 w 4354"/>
                  <a:gd name="T3" fmla="*/ 4 h 191"/>
                  <a:gd name="T4" fmla="*/ 2851 w 4354"/>
                  <a:gd name="T5" fmla="*/ 10 h 191"/>
                  <a:gd name="T6" fmla="*/ 2849 w 4354"/>
                  <a:gd name="T7" fmla="*/ 13 h 191"/>
                  <a:gd name="T8" fmla="*/ 2848 w 4354"/>
                  <a:gd name="T9" fmla="*/ 19 h 191"/>
                  <a:gd name="T10" fmla="*/ 2847 w 4354"/>
                  <a:gd name="T11" fmla="*/ 26 h 191"/>
                  <a:gd name="T12" fmla="*/ 2847 w 4354"/>
                  <a:gd name="T13" fmla="*/ 42 h 191"/>
                  <a:gd name="T14" fmla="*/ 2833 w 4354"/>
                  <a:gd name="T15" fmla="*/ 42 h 191"/>
                  <a:gd name="T16" fmla="*/ 2833 w 4354"/>
                  <a:gd name="T17" fmla="*/ 56 h 191"/>
                  <a:gd name="T18" fmla="*/ 2847 w 4354"/>
                  <a:gd name="T19" fmla="*/ 56 h 191"/>
                  <a:gd name="T20" fmla="*/ 2847 w 4354"/>
                  <a:gd name="T21" fmla="*/ 147 h 191"/>
                  <a:gd name="T22" fmla="*/ 2865 w 4354"/>
                  <a:gd name="T23" fmla="*/ 147 h 191"/>
                  <a:gd name="T24" fmla="*/ 2865 w 4354"/>
                  <a:gd name="T25" fmla="*/ 56 h 191"/>
                  <a:gd name="T26" fmla="*/ 2882 w 4354"/>
                  <a:gd name="T27" fmla="*/ 56 h 191"/>
                  <a:gd name="T28" fmla="*/ 2882 w 4354"/>
                  <a:gd name="T29" fmla="*/ 42 h 191"/>
                  <a:gd name="T30" fmla="*/ 2865 w 4354"/>
                  <a:gd name="T31" fmla="*/ 42 h 191"/>
                  <a:gd name="T32" fmla="*/ 2865 w 4354"/>
                  <a:gd name="T33" fmla="*/ 31 h 191"/>
                  <a:gd name="T34" fmla="*/ 2865 w 4354"/>
                  <a:gd name="T35" fmla="*/ 24 h 191"/>
                  <a:gd name="T36" fmla="*/ 2867 w 4354"/>
                  <a:gd name="T37" fmla="*/ 19 h 191"/>
                  <a:gd name="T38" fmla="*/ 2871 w 4354"/>
                  <a:gd name="T39" fmla="*/ 17 h 191"/>
                  <a:gd name="T40" fmla="*/ 2882 w 4354"/>
                  <a:gd name="T41" fmla="*/ 17 h 191"/>
                  <a:gd name="T42" fmla="*/ 2882 w 4354"/>
                  <a:gd name="T43" fmla="*/ 1 h 191"/>
                  <a:gd name="T44" fmla="*/ 2878 w 4354"/>
                  <a:gd name="T45" fmla="*/ 1 h 191"/>
                  <a:gd name="T46" fmla="*/ 2863 w 4354"/>
                  <a:gd name="T47" fmla="*/ 1 h 19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354" h="191">
                    <a:moveTo>
                      <a:pt x="2863" y="1"/>
                    </a:moveTo>
                    <a:lnTo>
                      <a:pt x="2855" y="4"/>
                    </a:lnTo>
                    <a:lnTo>
                      <a:pt x="2851" y="10"/>
                    </a:lnTo>
                    <a:lnTo>
                      <a:pt x="2849" y="13"/>
                    </a:lnTo>
                    <a:lnTo>
                      <a:pt x="2848" y="19"/>
                    </a:lnTo>
                    <a:lnTo>
                      <a:pt x="2847" y="26"/>
                    </a:lnTo>
                    <a:lnTo>
                      <a:pt x="2847" y="42"/>
                    </a:lnTo>
                    <a:lnTo>
                      <a:pt x="2833" y="42"/>
                    </a:lnTo>
                    <a:lnTo>
                      <a:pt x="2833" y="56"/>
                    </a:lnTo>
                    <a:lnTo>
                      <a:pt x="2847" y="56"/>
                    </a:lnTo>
                    <a:lnTo>
                      <a:pt x="2847" y="147"/>
                    </a:lnTo>
                    <a:lnTo>
                      <a:pt x="2865" y="147"/>
                    </a:lnTo>
                    <a:lnTo>
                      <a:pt x="2865" y="56"/>
                    </a:lnTo>
                    <a:lnTo>
                      <a:pt x="2882" y="56"/>
                    </a:lnTo>
                    <a:lnTo>
                      <a:pt x="2882" y="42"/>
                    </a:lnTo>
                    <a:lnTo>
                      <a:pt x="2865" y="42"/>
                    </a:lnTo>
                    <a:lnTo>
                      <a:pt x="2865" y="31"/>
                    </a:lnTo>
                    <a:lnTo>
                      <a:pt x="2865" y="24"/>
                    </a:lnTo>
                    <a:lnTo>
                      <a:pt x="2867" y="19"/>
                    </a:lnTo>
                    <a:lnTo>
                      <a:pt x="2871" y="17"/>
                    </a:lnTo>
                    <a:lnTo>
                      <a:pt x="2882" y="17"/>
                    </a:lnTo>
                    <a:lnTo>
                      <a:pt x="2882" y="1"/>
                    </a:lnTo>
                    <a:lnTo>
                      <a:pt x="2878" y="1"/>
                    </a:lnTo>
                    <a:lnTo>
                      <a:pt x="2863" y="1"/>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41" name="Rectangle 59"/>
              <p:cNvSpPr>
                <a:spLocks/>
              </p:cNvSpPr>
              <p:nvPr/>
            </p:nvSpPr>
            <p:spPr bwMode="auto">
              <a:xfrm>
                <a:off x="5764" y="2174"/>
                <a:ext cx="20" cy="21"/>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42" name="Rectangle 60"/>
              <p:cNvSpPr>
                <a:spLocks/>
              </p:cNvSpPr>
              <p:nvPr/>
            </p:nvSpPr>
            <p:spPr bwMode="auto">
              <a:xfrm>
                <a:off x="5871" y="2052"/>
                <a:ext cx="17" cy="19"/>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43" name="Rectangle 61"/>
              <p:cNvSpPr>
                <a:spLocks/>
              </p:cNvSpPr>
              <p:nvPr/>
            </p:nvSpPr>
            <p:spPr bwMode="auto">
              <a:xfrm>
                <a:off x="5871" y="2091"/>
                <a:ext cx="17" cy="104"/>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44" name="Freeform 62"/>
              <p:cNvSpPr>
                <a:spLocks/>
              </p:cNvSpPr>
              <p:nvPr/>
            </p:nvSpPr>
            <p:spPr bwMode="auto">
              <a:xfrm>
                <a:off x="2972" y="2049"/>
                <a:ext cx="4354" cy="191"/>
              </a:xfrm>
              <a:custGeom>
                <a:avLst/>
                <a:gdLst>
                  <a:gd name="T0" fmla="*/ 2960 w 4354"/>
                  <a:gd name="T1" fmla="*/ 57 h 191"/>
                  <a:gd name="T2" fmla="*/ 2960 w 4354"/>
                  <a:gd name="T3" fmla="*/ 42 h 191"/>
                  <a:gd name="T4" fmla="*/ 2943 w 4354"/>
                  <a:gd name="T5" fmla="*/ 42 h 191"/>
                  <a:gd name="T6" fmla="*/ 2943 w 4354"/>
                  <a:gd name="T7" fmla="*/ 147 h 191"/>
                  <a:gd name="T8" fmla="*/ 2961 w 4354"/>
                  <a:gd name="T9" fmla="*/ 147 h 191"/>
                  <a:gd name="T10" fmla="*/ 2961 w 4354"/>
                  <a:gd name="T11" fmla="*/ 85 h 191"/>
                  <a:gd name="T12" fmla="*/ 2961 w 4354"/>
                  <a:gd name="T13" fmla="*/ 80 h 191"/>
                  <a:gd name="T14" fmla="*/ 2963 w 4354"/>
                  <a:gd name="T15" fmla="*/ 72 h 191"/>
                  <a:gd name="T16" fmla="*/ 2968 w 4354"/>
                  <a:gd name="T17" fmla="*/ 65 h 191"/>
                  <a:gd name="T18" fmla="*/ 2971 w 4354"/>
                  <a:gd name="T19" fmla="*/ 61 h 191"/>
                  <a:gd name="T20" fmla="*/ 2975 w 4354"/>
                  <a:gd name="T21" fmla="*/ 58 h 191"/>
                  <a:gd name="T22" fmla="*/ 2980 w 4354"/>
                  <a:gd name="T23" fmla="*/ 57 h 191"/>
                  <a:gd name="T24" fmla="*/ 2986 w 4354"/>
                  <a:gd name="T25" fmla="*/ 55 h 191"/>
                  <a:gd name="T26" fmla="*/ 2999 w 4354"/>
                  <a:gd name="T27" fmla="*/ 55 h 191"/>
                  <a:gd name="T28" fmla="*/ 3004 w 4354"/>
                  <a:gd name="T29" fmla="*/ 59 h 191"/>
                  <a:gd name="T30" fmla="*/ 3008 w 4354"/>
                  <a:gd name="T31" fmla="*/ 65 h 191"/>
                  <a:gd name="T32" fmla="*/ 3009 w 4354"/>
                  <a:gd name="T33" fmla="*/ 69 h 191"/>
                  <a:gd name="T34" fmla="*/ 3010 w 4354"/>
                  <a:gd name="T35" fmla="*/ 74 h 191"/>
                  <a:gd name="T36" fmla="*/ 3010 w 4354"/>
                  <a:gd name="T37" fmla="*/ 147 h 191"/>
                  <a:gd name="T38" fmla="*/ 3028 w 4354"/>
                  <a:gd name="T39" fmla="*/ 147 h 191"/>
                  <a:gd name="T40" fmla="*/ 3028 w 4354"/>
                  <a:gd name="T41" fmla="*/ 69 h 191"/>
                  <a:gd name="T42" fmla="*/ 3027 w 4354"/>
                  <a:gd name="T43" fmla="*/ 61 h 191"/>
                  <a:gd name="T44" fmla="*/ 3024 w 4354"/>
                  <a:gd name="T45" fmla="*/ 55 h 191"/>
                  <a:gd name="T46" fmla="*/ 3019 w 4354"/>
                  <a:gd name="T47" fmla="*/ 45 h 191"/>
                  <a:gd name="T48" fmla="*/ 3009 w 4354"/>
                  <a:gd name="T49" fmla="*/ 40 h 191"/>
                  <a:gd name="T50" fmla="*/ 2987 w 4354"/>
                  <a:gd name="T51" fmla="*/ 40 h 191"/>
                  <a:gd name="T52" fmla="*/ 2981 w 4354"/>
                  <a:gd name="T53" fmla="*/ 41 h 191"/>
                  <a:gd name="T54" fmla="*/ 2975 w 4354"/>
                  <a:gd name="T55" fmla="*/ 44 h 191"/>
                  <a:gd name="T56" fmla="*/ 2970 w 4354"/>
                  <a:gd name="T57" fmla="*/ 46 h 191"/>
                  <a:gd name="T58" fmla="*/ 2965 w 4354"/>
                  <a:gd name="T59" fmla="*/ 51 h 191"/>
                  <a:gd name="T60" fmla="*/ 2960 w 4354"/>
                  <a:gd name="T61" fmla="*/ 57 h 19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354" h="191">
                    <a:moveTo>
                      <a:pt x="2960" y="57"/>
                    </a:moveTo>
                    <a:lnTo>
                      <a:pt x="2960" y="42"/>
                    </a:lnTo>
                    <a:lnTo>
                      <a:pt x="2943" y="42"/>
                    </a:lnTo>
                    <a:lnTo>
                      <a:pt x="2943" y="147"/>
                    </a:lnTo>
                    <a:lnTo>
                      <a:pt x="2961" y="147"/>
                    </a:lnTo>
                    <a:lnTo>
                      <a:pt x="2961" y="85"/>
                    </a:lnTo>
                    <a:lnTo>
                      <a:pt x="2961" y="80"/>
                    </a:lnTo>
                    <a:lnTo>
                      <a:pt x="2963" y="72"/>
                    </a:lnTo>
                    <a:lnTo>
                      <a:pt x="2968" y="65"/>
                    </a:lnTo>
                    <a:lnTo>
                      <a:pt x="2971" y="61"/>
                    </a:lnTo>
                    <a:lnTo>
                      <a:pt x="2975" y="58"/>
                    </a:lnTo>
                    <a:lnTo>
                      <a:pt x="2980" y="57"/>
                    </a:lnTo>
                    <a:lnTo>
                      <a:pt x="2986" y="55"/>
                    </a:lnTo>
                    <a:lnTo>
                      <a:pt x="2999" y="55"/>
                    </a:lnTo>
                    <a:lnTo>
                      <a:pt x="3004" y="59"/>
                    </a:lnTo>
                    <a:lnTo>
                      <a:pt x="3008" y="65"/>
                    </a:lnTo>
                    <a:lnTo>
                      <a:pt x="3009" y="69"/>
                    </a:lnTo>
                    <a:lnTo>
                      <a:pt x="3010" y="74"/>
                    </a:lnTo>
                    <a:lnTo>
                      <a:pt x="3010" y="147"/>
                    </a:lnTo>
                    <a:lnTo>
                      <a:pt x="3028" y="147"/>
                    </a:lnTo>
                    <a:lnTo>
                      <a:pt x="3028" y="69"/>
                    </a:lnTo>
                    <a:lnTo>
                      <a:pt x="3027" y="61"/>
                    </a:lnTo>
                    <a:lnTo>
                      <a:pt x="3024" y="55"/>
                    </a:lnTo>
                    <a:lnTo>
                      <a:pt x="3019" y="45"/>
                    </a:lnTo>
                    <a:lnTo>
                      <a:pt x="3009" y="40"/>
                    </a:lnTo>
                    <a:lnTo>
                      <a:pt x="2987" y="40"/>
                    </a:lnTo>
                    <a:lnTo>
                      <a:pt x="2981" y="41"/>
                    </a:lnTo>
                    <a:lnTo>
                      <a:pt x="2975" y="44"/>
                    </a:lnTo>
                    <a:lnTo>
                      <a:pt x="2970" y="46"/>
                    </a:lnTo>
                    <a:lnTo>
                      <a:pt x="2965" y="51"/>
                    </a:lnTo>
                    <a:lnTo>
                      <a:pt x="2960" y="57"/>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45" name="Freeform 63"/>
              <p:cNvSpPr>
                <a:spLocks/>
              </p:cNvSpPr>
              <p:nvPr/>
            </p:nvSpPr>
            <p:spPr bwMode="auto">
              <a:xfrm>
                <a:off x="2972" y="2049"/>
                <a:ext cx="4354" cy="191"/>
              </a:xfrm>
              <a:custGeom>
                <a:avLst/>
                <a:gdLst>
                  <a:gd name="T0" fmla="*/ 3182 w 4354"/>
                  <a:gd name="T1" fmla="*/ 57 h 191"/>
                  <a:gd name="T2" fmla="*/ 3182 w 4354"/>
                  <a:gd name="T3" fmla="*/ 42 h 191"/>
                  <a:gd name="T4" fmla="*/ 3165 w 4354"/>
                  <a:gd name="T5" fmla="*/ 42 h 191"/>
                  <a:gd name="T6" fmla="*/ 3165 w 4354"/>
                  <a:gd name="T7" fmla="*/ 147 h 191"/>
                  <a:gd name="T8" fmla="*/ 3183 w 4354"/>
                  <a:gd name="T9" fmla="*/ 147 h 191"/>
                  <a:gd name="T10" fmla="*/ 3183 w 4354"/>
                  <a:gd name="T11" fmla="*/ 85 h 191"/>
                  <a:gd name="T12" fmla="*/ 3183 w 4354"/>
                  <a:gd name="T13" fmla="*/ 80 h 191"/>
                  <a:gd name="T14" fmla="*/ 3185 w 4354"/>
                  <a:gd name="T15" fmla="*/ 72 h 191"/>
                  <a:gd name="T16" fmla="*/ 3190 w 4354"/>
                  <a:gd name="T17" fmla="*/ 65 h 191"/>
                  <a:gd name="T18" fmla="*/ 3194 w 4354"/>
                  <a:gd name="T19" fmla="*/ 61 h 191"/>
                  <a:gd name="T20" fmla="*/ 3198 w 4354"/>
                  <a:gd name="T21" fmla="*/ 58 h 191"/>
                  <a:gd name="T22" fmla="*/ 3203 w 4354"/>
                  <a:gd name="T23" fmla="*/ 57 h 191"/>
                  <a:gd name="T24" fmla="*/ 3209 w 4354"/>
                  <a:gd name="T25" fmla="*/ 55 h 191"/>
                  <a:gd name="T26" fmla="*/ 3221 w 4354"/>
                  <a:gd name="T27" fmla="*/ 55 h 191"/>
                  <a:gd name="T28" fmla="*/ 3227 w 4354"/>
                  <a:gd name="T29" fmla="*/ 59 h 191"/>
                  <a:gd name="T30" fmla="*/ 3230 w 4354"/>
                  <a:gd name="T31" fmla="*/ 65 h 191"/>
                  <a:gd name="T32" fmla="*/ 3232 w 4354"/>
                  <a:gd name="T33" fmla="*/ 69 h 191"/>
                  <a:gd name="T34" fmla="*/ 3233 w 4354"/>
                  <a:gd name="T35" fmla="*/ 74 h 191"/>
                  <a:gd name="T36" fmla="*/ 3233 w 4354"/>
                  <a:gd name="T37" fmla="*/ 147 h 191"/>
                  <a:gd name="T38" fmla="*/ 3251 w 4354"/>
                  <a:gd name="T39" fmla="*/ 147 h 191"/>
                  <a:gd name="T40" fmla="*/ 3251 w 4354"/>
                  <a:gd name="T41" fmla="*/ 69 h 191"/>
                  <a:gd name="T42" fmla="*/ 3249 w 4354"/>
                  <a:gd name="T43" fmla="*/ 61 h 191"/>
                  <a:gd name="T44" fmla="*/ 3246 w 4354"/>
                  <a:gd name="T45" fmla="*/ 55 h 191"/>
                  <a:gd name="T46" fmla="*/ 3241 w 4354"/>
                  <a:gd name="T47" fmla="*/ 45 h 191"/>
                  <a:gd name="T48" fmla="*/ 3231 w 4354"/>
                  <a:gd name="T49" fmla="*/ 40 h 191"/>
                  <a:gd name="T50" fmla="*/ 3210 w 4354"/>
                  <a:gd name="T51" fmla="*/ 40 h 191"/>
                  <a:gd name="T52" fmla="*/ 3203 w 4354"/>
                  <a:gd name="T53" fmla="*/ 41 h 191"/>
                  <a:gd name="T54" fmla="*/ 3198 w 4354"/>
                  <a:gd name="T55" fmla="*/ 44 h 191"/>
                  <a:gd name="T56" fmla="*/ 3192 w 4354"/>
                  <a:gd name="T57" fmla="*/ 46 h 191"/>
                  <a:gd name="T58" fmla="*/ 3187 w 4354"/>
                  <a:gd name="T59" fmla="*/ 51 h 191"/>
                  <a:gd name="T60" fmla="*/ 3182 w 4354"/>
                  <a:gd name="T61" fmla="*/ 57 h 19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354" h="191">
                    <a:moveTo>
                      <a:pt x="3182" y="57"/>
                    </a:moveTo>
                    <a:lnTo>
                      <a:pt x="3182" y="42"/>
                    </a:lnTo>
                    <a:lnTo>
                      <a:pt x="3165" y="42"/>
                    </a:lnTo>
                    <a:lnTo>
                      <a:pt x="3165" y="147"/>
                    </a:lnTo>
                    <a:lnTo>
                      <a:pt x="3183" y="147"/>
                    </a:lnTo>
                    <a:lnTo>
                      <a:pt x="3183" y="85"/>
                    </a:lnTo>
                    <a:lnTo>
                      <a:pt x="3183" y="80"/>
                    </a:lnTo>
                    <a:lnTo>
                      <a:pt x="3185" y="72"/>
                    </a:lnTo>
                    <a:lnTo>
                      <a:pt x="3190" y="65"/>
                    </a:lnTo>
                    <a:lnTo>
                      <a:pt x="3194" y="61"/>
                    </a:lnTo>
                    <a:lnTo>
                      <a:pt x="3198" y="58"/>
                    </a:lnTo>
                    <a:lnTo>
                      <a:pt x="3203" y="57"/>
                    </a:lnTo>
                    <a:lnTo>
                      <a:pt x="3209" y="55"/>
                    </a:lnTo>
                    <a:lnTo>
                      <a:pt x="3221" y="55"/>
                    </a:lnTo>
                    <a:lnTo>
                      <a:pt x="3227" y="59"/>
                    </a:lnTo>
                    <a:lnTo>
                      <a:pt x="3230" y="65"/>
                    </a:lnTo>
                    <a:lnTo>
                      <a:pt x="3232" y="69"/>
                    </a:lnTo>
                    <a:lnTo>
                      <a:pt x="3233" y="74"/>
                    </a:lnTo>
                    <a:lnTo>
                      <a:pt x="3233" y="147"/>
                    </a:lnTo>
                    <a:lnTo>
                      <a:pt x="3251" y="147"/>
                    </a:lnTo>
                    <a:lnTo>
                      <a:pt x="3251" y="69"/>
                    </a:lnTo>
                    <a:lnTo>
                      <a:pt x="3249" y="61"/>
                    </a:lnTo>
                    <a:lnTo>
                      <a:pt x="3246" y="55"/>
                    </a:lnTo>
                    <a:lnTo>
                      <a:pt x="3241" y="45"/>
                    </a:lnTo>
                    <a:lnTo>
                      <a:pt x="3231" y="40"/>
                    </a:lnTo>
                    <a:lnTo>
                      <a:pt x="3210" y="40"/>
                    </a:lnTo>
                    <a:lnTo>
                      <a:pt x="3203" y="41"/>
                    </a:lnTo>
                    <a:lnTo>
                      <a:pt x="3198" y="44"/>
                    </a:lnTo>
                    <a:lnTo>
                      <a:pt x="3192" y="46"/>
                    </a:lnTo>
                    <a:lnTo>
                      <a:pt x="3187" y="51"/>
                    </a:lnTo>
                    <a:lnTo>
                      <a:pt x="3182" y="57"/>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46" name="Freeform 64"/>
              <p:cNvSpPr>
                <a:spLocks/>
              </p:cNvSpPr>
              <p:nvPr/>
            </p:nvSpPr>
            <p:spPr bwMode="auto">
              <a:xfrm>
                <a:off x="2972" y="2049"/>
                <a:ext cx="4354" cy="191"/>
              </a:xfrm>
              <a:custGeom>
                <a:avLst/>
                <a:gdLst>
                  <a:gd name="T0" fmla="*/ 3148 w 4354"/>
                  <a:gd name="T1" fmla="*/ 134 h 191"/>
                  <a:gd name="T2" fmla="*/ 3140 w 4354"/>
                  <a:gd name="T3" fmla="*/ 135 h 191"/>
                  <a:gd name="T4" fmla="*/ 3137 w 4354"/>
                  <a:gd name="T5" fmla="*/ 58 h 191"/>
                  <a:gd name="T6" fmla="*/ 3125 w 4354"/>
                  <a:gd name="T7" fmla="*/ 46 h 191"/>
                  <a:gd name="T8" fmla="*/ 3108 w 4354"/>
                  <a:gd name="T9" fmla="*/ 39 h 191"/>
                  <a:gd name="T10" fmla="*/ 3075 w 4354"/>
                  <a:gd name="T11" fmla="*/ 42 h 191"/>
                  <a:gd name="T12" fmla="*/ 3059 w 4354"/>
                  <a:gd name="T13" fmla="*/ 52 h 191"/>
                  <a:gd name="T14" fmla="*/ 3055 w 4354"/>
                  <a:gd name="T15" fmla="*/ 74 h 191"/>
                  <a:gd name="T16" fmla="*/ 3072 w 4354"/>
                  <a:gd name="T17" fmla="*/ 69 h 191"/>
                  <a:gd name="T18" fmla="*/ 3075 w 4354"/>
                  <a:gd name="T19" fmla="*/ 62 h 191"/>
                  <a:gd name="T20" fmla="*/ 3086 w 4354"/>
                  <a:gd name="T21" fmla="*/ 54 h 191"/>
                  <a:gd name="T22" fmla="*/ 3109 w 4354"/>
                  <a:gd name="T23" fmla="*/ 56 h 191"/>
                  <a:gd name="T24" fmla="*/ 3117 w 4354"/>
                  <a:gd name="T25" fmla="*/ 61 h 191"/>
                  <a:gd name="T26" fmla="*/ 3120 w 4354"/>
                  <a:gd name="T27" fmla="*/ 71 h 191"/>
                  <a:gd name="T28" fmla="*/ 3117 w 4354"/>
                  <a:gd name="T29" fmla="*/ 81 h 191"/>
                  <a:gd name="T30" fmla="*/ 3110 w 4354"/>
                  <a:gd name="T31" fmla="*/ 83 h 191"/>
                  <a:gd name="T32" fmla="*/ 3072 w 4354"/>
                  <a:gd name="T33" fmla="*/ 88 h 191"/>
                  <a:gd name="T34" fmla="*/ 3058 w 4354"/>
                  <a:gd name="T35" fmla="*/ 97 h 191"/>
                  <a:gd name="T36" fmla="*/ 3049 w 4354"/>
                  <a:gd name="T37" fmla="*/ 109 h 191"/>
                  <a:gd name="T38" fmla="*/ 3052 w 4354"/>
                  <a:gd name="T39" fmla="*/ 135 h 191"/>
                  <a:gd name="T40" fmla="*/ 3065 w 4354"/>
                  <a:gd name="T41" fmla="*/ 147 h 191"/>
                  <a:gd name="T42" fmla="*/ 3068 w 4354"/>
                  <a:gd name="T43" fmla="*/ 112 h 191"/>
                  <a:gd name="T44" fmla="*/ 3076 w 4354"/>
                  <a:gd name="T45" fmla="*/ 104 h 191"/>
                  <a:gd name="T46" fmla="*/ 3084 w 4354"/>
                  <a:gd name="T47" fmla="*/ 101 h 191"/>
                  <a:gd name="T48" fmla="*/ 3101 w 4354"/>
                  <a:gd name="T49" fmla="*/ 99 h 191"/>
                  <a:gd name="T50" fmla="*/ 3114 w 4354"/>
                  <a:gd name="T51" fmla="*/ 96 h 191"/>
                  <a:gd name="T52" fmla="*/ 3119 w 4354"/>
                  <a:gd name="T53" fmla="*/ 118 h 191"/>
                  <a:gd name="T54" fmla="*/ 3104 w 4354"/>
                  <a:gd name="T55" fmla="*/ 131 h 191"/>
                  <a:gd name="T56" fmla="*/ 3093 w 4354"/>
                  <a:gd name="T57" fmla="*/ 135 h 191"/>
                  <a:gd name="T58" fmla="*/ 3082 w 4354"/>
                  <a:gd name="T59" fmla="*/ 150 h 191"/>
                  <a:gd name="T60" fmla="*/ 3098 w 4354"/>
                  <a:gd name="T61" fmla="*/ 148 h 191"/>
                  <a:gd name="T62" fmla="*/ 3111 w 4354"/>
                  <a:gd name="T63" fmla="*/ 141 h 191"/>
                  <a:gd name="T64" fmla="*/ 3120 w 4354"/>
                  <a:gd name="T65" fmla="*/ 133 h 191"/>
                  <a:gd name="T66" fmla="*/ 3123 w 4354"/>
                  <a:gd name="T67" fmla="*/ 142 h 191"/>
                  <a:gd name="T68" fmla="*/ 3130 w 4354"/>
                  <a:gd name="T69" fmla="*/ 149 h 191"/>
                  <a:gd name="T70" fmla="*/ 3146 w 4354"/>
                  <a:gd name="T71" fmla="*/ 148 h 1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354" h="191">
                    <a:moveTo>
                      <a:pt x="3148" y="147"/>
                    </a:moveTo>
                    <a:lnTo>
                      <a:pt x="3148" y="134"/>
                    </a:lnTo>
                    <a:lnTo>
                      <a:pt x="3144" y="135"/>
                    </a:lnTo>
                    <a:lnTo>
                      <a:pt x="3140" y="135"/>
                    </a:lnTo>
                    <a:lnTo>
                      <a:pt x="3137" y="130"/>
                    </a:lnTo>
                    <a:lnTo>
                      <a:pt x="3137" y="58"/>
                    </a:lnTo>
                    <a:lnTo>
                      <a:pt x="3133" y="51"/>
                    </a:lnTo>
                    <a:lnTo>
                      <a:pt x="3125" y="46"/>
                    </a:lnTo>
                    <a:lnTo>
                      <a:pt x="3118" y="42"/>
                    </a:lnTo>
                    <a:lnTo>
                      <a:pt x="3108" y="39"/>
                    </a:lnTo>
                    <a:lnTo>
                      <a:pt x="3085" y="39"/>
                    </a:lnTo>
                    <a:lnTo>
                      <a:pt x="3075" y="42"/>
                    </a:lnTo>
                    <a:lnTo>
                      <a:pt x="3067" y="47"/>
                    </a:lnTo>
                    <a:lnTo>
                      <a:pt x="3059" y="52"/>
                    </a:lnTo>
                    <a:lnTo>
                      <a:pt x="3055" y="61"/>
                    </a:lnTo>
                    <a:lnTo>
                      <a:pt x="3055" y="74"/>
                    </a:lnTo>
                    <a:lnTo>
                      <a:pt x="3071" y="74"/>
                    </a:lnTo>
                    <a:lnTo>
                      <a:pt x="3072" y="69"/>
                    </a:lnTo>
                    <a:lnTo>
                      <a:pt x="3073" y="65"/>
                    </a:lnTo>
                    <a:lnTo>
                      <a:pt x="3075" y="62"/>
                    </a:lnTo>
                    <a:lnTo>
                      <a:pt x="3079" y="57"/>
                    </a:lnTo>
                    <a:lnTo>
                      <a:pt x="3086" y="54"/>
                    </a:lnTo>
                    <a:lnTo>
                      <a:pt x="3103" y="54"/>
                    </a:lnTo>
                    <a:lnTo>
                      <a:pt x="3109" y="56"/>
                    </a:lnTo>
                    <a:lnTo>
                      <a:pt x="3113" y="58"/>
                    </a:lnTo>
                    <a:lnTo>
                      <a:pt x="3117" y="61"/>
                    </a:lnTo>
                    <a:lnTo>
                      <a:pt x="3120" y="65"/>
                    </a:lnTo>
                    <a:lnTo>
                      <a:pt x="3120" y="71"/>
                    </a:lnTo>
                    <a:lnTo>
                      <a:pt x="3119" y="77"/>
                    </a:lnTo>
                    <a:lnTo>
                      <a:pt x="3117" y="81"/>
                    </a:lnTo>
                    <a:lnTo>
                      <a:pt x="3114" y="83"/>
                    </a:lnTo>
                    <a:lnTo>
                      <a:pt x="3110" y="83"/>
                    </a:lnTo>
                    <a:lnTo>
                      <a:pt x="3082" y="87"/>
                    </a:lnTo>
                    <a:lnTo>
                      <a:pt x="3072" y="88"/>
                    </a:lnTo>
                    <a:lnTo>
                      <a:pt x="3064" y="91"/>
                    </a:lnTo>
                    <a:lnTo>
                      <a:pt x="3058" y="97"/>
                    </a:lnTo>
                    <a:lnTo>
                      <a:pt x="3052" y="102"/>
                    </a:lnTo>
                    <a:lnTo>
                      <a:pt x="3049" y="109"/>
                    </a:lnTo>
                    <a:lnTo>
                      <a:pt x="3049" y="128"/>
                    </a:lnTo>
                    <a:lnTo>
                      <a:pt x="3052" y="135"/>
                    </a:lnTo>
                    <a:lnTo>
                      <a:pt x="3059" y="141"/>
                    </a:lnTo>
                    <a:lnTo>
                      <a:pt x="3065" y="147"/>
                    </a:lnTo>
                    <a:lnTo>
                      <a:pt x="3068" y="124"/>
                    </a:lnTo>
                    <a:lnTo>
                      <a:pt x="3068" y="112"/>
                    </a:lnTo>
                    <a:lnTo>
                      <a:pt x="3070" y="107"/>
                    </a:lnTo>
                    <a:lnTo>
                      <a:pt x="3076" y="104"/>
                    </a:lnTo>
                    <a:lnTo>
                      <a:pt x="3079" y="102"/>
                    </a:lnTo>
                    <a:lnTo>
                      <a:pt x="3084" y="101"/>
                    </a:lnTo>
                    <a:lnTo>
                      <a:pt x="3090" y="100"/>
                    </a:lnTo>
                    <a:lnTo>
                      <a:pt x="3101" y="99"/>
                    </a:lnTo>
                    <a:lnTo>
                      <a:pt x="3107" y="98"/>
                    </a:lnTo>
                    <a:lnTo>
                      <a:pt x="3114" y="96"/>
                    </a:lnTo>
                    <a:lnTo>
                      <a:pt x="3119" y="93"/>
                    </a:lnTo>
                    <a:lnTo>
                      <a:pt x="3119" y="118"/>
                    </a:lnTo>
                    <a:lnTo>
                      <a:pt x="3114" y="126"/>
                    </a:lnTo>
                    <a:lnTo>
                      <a:pt x="3104" y="131"/>
                    </a:lnTo>
                    <a:lnTo>
                      <a:pt x="3099" y="134"/>
                    </a:lnTo>
                    <a:lnTo>
                      <a:pt x="3093" y="135"/>
                    </a:lnTo>
                    <a:lnTo>
                      <a:pt x="3081" y="135"/>
                    </a:lnTo>
                    <a:lnTo>
                      <a:pt x="3082" y="150"/>
                    </a:lnTo>
                    <a:lnTo>
                      <a:pt x="3090" y="150"/>
                    </a:lnTo>
                    <a:lnTo>
                      <a:pt x="3098" y="148"/>
                    </a:lnTo>
                    <a:lnTo>
                      <a:pt x="3104" y="145"/>
                    </a:lnTo>
                    <a:lnTo>
                      <a:pt x="3111" y="141"/>
                    </a:lnTo>
                    <a:lnTo>
                      <a:pt x="3116" y="137"/>
                    </a:lnTo>
                    <a:lnTo>
                      <a:pt x="3120" y="133"/>
                    </a:lnTo>
                    <a:lnTo>
                      <a:pt x="3121" y="137"/>
                    </a:lnTo>
                    <a:lnTo>
                      <a:pt x="3123" y="142"/>
                    </a:lnTo>
                    <a:lnTo>
                      <a:pt x="3126" y="147"/>
                    </a:lnTo>
                    <a:lnTo>
                      <a:pt x="3130" y="149"/>
                    </a:lnTo>
                    <a:lnTo>
                      <a:pt x="3141" y="149"/>
                    </a:lnTo>
                    <a:lnTo>
                      <a:pt x="3146" y="148"/>
                    </a:lnTo>
                    <a:lnTo>
                      <a:pt x="3148" y="147"/>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47" name="Freeform 65"/>
              <p:cNvSpPr>
                <a:spLocks/>
              </p:cNvSpPr>
              <p:nvPr/>
            </p:nvSpPr>
            <p:spPr bwMode="auto">
              <a:xfrm>
                <a:off x="2972" y="2049"/>
                <a:ext cx="4354" cy="191"/>
              </a:xfrm>
              <a:custGeom>
                <a:avLst/>
                <a:gdLst>
                  <a:gd name="T0" fmla="*/ 3077 w 4354"/>
                  <a:gd name="T1" fmla="*/ 134 h 191"/>
                  <a:gd name="T2" fmla="*/ 3070 w 4354"/>
                  <a:gd name="T3" fmla="*/ 128 h 191"/>
                  <a:gd name="T4" fmla="*/ 3068 w 4354"/>
                  <a:gd name="T5" fmla="*/ 124 h 191"/>
                  <a:gd name="T6" fmla="*/ 3065 w 4354"/>
                  <a:gd name="T7" fmla="*/ 147 h 191"/>
                  <a:gd name="T8" fmla="*/ 3073 w 4354"/>
                  <a:gd name="T9" fmla="*/ 150 h 191"/>
                  <a:gd name="T10" fmla="*/ 3082 w 4354"/>
                  <a:gd name="T11" fmla="*/ 150 h 191"/>
                  <a:gd name="T12" fmla="*/ 3081 w 4354"/>
                  <a:gd name="T13" fmla="*/ 135 h 191"/>
                  <a:gd name="T14" fmla="*/ 3077 w 4354"/>
                  <a:gd name="T15" fmla="*/ 134 h 1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354" h="191">
                    <a:moveTo>
                      <a:pt x="3077" y="134"/>
                    </a:moveTo>
                    <a:lnTo>
                      <a:pt x="3070" y="128"/>
                    </a:lnTo>
                    <a:lnTo>
                      <a:pt x="3068" y="124"/>
                    </a:lnTo>
                    <a:lnTo>
                      <a:pt x="3065" y="147"/>
                    </a:lnTo>
                    <a:lnTo>
                      <a:pt x="3073" y="150"/>
                    </a:lnTo>
                    <a:lnTo>
                      <a:pt x="3082" y="150"/>
                    </a:lnTo>
                    <a:lnTo>
                      <a:pt x="3081" y="135"/>
                    </a:lnTo>
                    <a:lnTo>
                      <a:pt x="3077" y="134"/>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48" name="Freeform 66"/>
              <p:cNvSpPr>
                <a:spLocks/>
              </p:cNvSpPr>
              <p:nvPr/>
            </p:nvSpPr>
            <p:spPr bwMode="auto">
              <a:xfrm>
                <a:off x="2972" y="2049"/>
                <a:ext cx="4354" cy="191"/>
              </a:xfrm>
              <a:custGeom>
                <a:avLst/>
                <a:gdLst>
                  <a:gd name="T0" fmla="*/ 3393 w 4354"/>
                  <a:gd name="T1" fmla="*/ 45 h 191"/>
                  <a:gd name="T2" fmla="*/ 3384 w 4354"/>
                  <a:gd name="T3" fmla="*/ 55 h 191"/>
                  <a:gd name="T4" fmla="*/ 3390 w 4354"/>
                  <a:gd name="T5" fmla="*/ 77 h 191"/>
                  <a:gd name="T6" fmla="*/ 3393 w 4354"/>
                  <a:gd name="T7" fmla="*/ 70 h 191"/>
                  <a:gd name="T8" fmla="*/ 3399 w 4354"/>
                  <a:gd name="T9" fmla="*/ 64 h 191"/>
                  <a:gd name="T10" fmla="*/ 3405 w 4354"/>
                  <a:gd name="T11" fmla="*/ 40 h 191"/>
                  <a:gd name="T12" fmla="*/ 3393 w 4354"/>
                  <a:gd name="T13" fmla="*/ 45 h 19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54" h="191">
                    <a:moveTo>
                      <a:pt x="3393" y="45"/>
                    </a:moveTo>
                    <a:lnTo>
                      <a:pt x="3384" y="55"/>
                    </a:lnTo>
                    <a:lnTo>
                      <a:pt x="3390" y="77"/>
                    </a:lnTo>
                    <a:lnTo>
                      <a:pt x="3393" y="70"/>
                    </a:lnTo>
                    <a:lnTo>
                      <a:pt x="3399" y="64"/>
                    </a:lnTo>
                    <a:lnTo>
                      <a:pt x="3405" y="40"/>
                    </a:lnTo>
                    <a:lnTo>
                      <a:pt x="3393" y="45"/>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49" name="Freeform 67"/>
              <p:cNvSpPr>
                <a:spLocks/>
              </p:cNvSpPr>
              <p:nvPr/>
            </p:nvSpPr>
            <p:spPr bwMode="auto">
              <a:xfrm>
                <a:off x="2972" y="2049"/>
                <a:ext cx="4354" cy="191"/>
              </a:xfrm>
              <a:custGeom>
                <a:avLst/>
                <a:gdLst>
                  <a:gd name="T0" fmla="*/ 3422 w 4354"/>
                  <a:gd name="T1" fmla="*/ 150 h 191"/>
                  <a:gd name="T2" fmla="*/ 3427 w 4354"/>
                  <a:gd name="T3" fmla="*/ 150 h 191"/>
                  <a:gd name="T4" fmla="*/ 3431 w 4354"/>
                  <a:gd name="T5" fmla="*/ 149 h 191"/>
                  <a:gd name="T6" fmla="*/ 3439 w 4354"/>
                  <a:gd name="T7" fmla="*/ 147 h 191"/>
                  <a:gd name="T8" fmla="*/ 3446 w 4354"/>
                  <a:gd name="T9" fmla="*/ 143 h 191"/>
                  <a:gd name="T10" fmla="*/ 3451 w 4354"/>
                  <a:gd name="T11" fmla="*/ 138 h 191"/>
                  <a:gd name="T12" fmla="*/ 3457 w 4354"/>
                  <a:gd name="T13" fmla="*/ 131 h 191"/>
                  <a:gd name="T14" fmla="*/ 3460 w 4354"/>
                  <a:gd name="T15" fmla="*/ 127 h 191"/>
                  <a:gd name="T16" fmla="*/ 3462 w 4354"/>
                  <a:gd name="T17" fmla="*/ 122 h 191"/>
                  <a:gd name="T18" fmla="*/ 3464 w 4354"/>
                  <a:gd name="T19" fmla="*/ 118 h 191"/>
                  <a:gd name="T20" fmla="*/ 3464 w 4354"/>
                  <a:gd name="T21" fmla="*/ 114 h 191"/>
                  <a:gd name="T22" fmla="*/ 3447 w 4354"/>
                  <a:gd name="T23" fmla="*/ 114 h 191"/>
                  <a:gd name="T24" fmla="*/ 3446 w 4354"/>
                  <a:gd name="T25" fmla="*/ 118 h 191"/>
                  <a:gd name="T26" fmla="*/ 3443 w 4354"/>
                  <a:gd name="T27" fmla="*/ 123 h 191"/>
                  <a:gd name="T28" fmla="*/ 3440 w 4354"/>
                  <a:gd name="T29" fmla="*/ 126 h 191"/>
                  <a:gd name="T30" fmla="*/ 3435 w 4354"/>
                  <a:gd name="T31" fmla="*/ 132 h 191"/>
                  <a:gd name="T32" fmla="*/ 3428 w 4354"/>
                  <a:gd name="T33" fmla="*/ 135 h 191"/>
                  <a:gd name="T34" fmla="*/ 3409 w 4354"/>
                  <a:gd name="T35" fmla="*/ 135 h 191"/>
                  <a:gd name="T36" fmla="*/ 3402 w 4354"/>
                  <a:gd name="T37" fmla="*/ 132 h 191"/>
                  <a:gd name="T38" fmla="*/ 3397 w 4354"/>
                  <a:gd name="T39" fmla="*/ 126 h 191"/>
                  <a:gd name="T40" fmla="*/ 3392 w 4354"/>
                  <a:gd name="T41" fmla="*/ 119 h 191"/>
                  <a:gd name="T42" fmla="*/ 3390 w 4354"/>
                  <a:gd name="T43" fmla="*/ 111 h 191"/>
                  <a:gd name="T44" fmla="*/ 3390 w 4354"/>
                  <a:gd name="T45" fmla="*/ 100 h 191"/>
                  <a:gd name="T46" fmla="*/ 3466 w 4354"/>
                  <a:gd name="T47" fmla="*/ 100 h 191"/>
                  <a:gd name="T48" fmla="*/ 3466 w 4354"/>
                  <a:gd name="T49" fmla="*/ 89 h 191"/>
                  <a:gd name="T50" fmla="*/ 3465 w 4354"/>
                  <a:gd name="T51" fmla="*/ 82 h 191"/>
                  <a:gd name="T52" fmla="*/ 3464 w 4354"/>
                  <a:gd name="T53" fmla="*/ 77 h 191"/>
                  <a:gd name="T54" fmla="*/ 3463 w 4354"/>
                  <a:gd name="T55" fmla="*/ 70 h 191"/>
                  <a:gd name="T56" fmla="*/ 3461 w 4354"/>
                  <a:gd name="T57" fmla="*/ 64 h 191"/>
                  <a:gd name="T58" fmla="*/ 3457 w 4354"/>
                  <a:gd name="T59" fmla="*/ 58 h 191"/>
                  <a:gd name="T60" fmla="*/ 3453 w 4354"/>
                  <a:gd name="T61" fmla="*/ 53 h 191"/>
                  <a:gd name="T62" fmla="*/ 3448 w 4354"/>
                  <a:gd name="T63" fmla="*/ 48 h 191"/>
                  <a:gd name="T64" fmla="*/ 3441 w 4354"/>
                  <a:gd name="T65" fmla="*/ 45 h 191"/>
                  <a:gd name="T66" fmla="*/ 3434 w 4354"/>
                  <a:gd name="T67" fmla="*/ 41 h 191"/>
                  <a:gd name="T68" fmla="*/ 3427 w 4354"/>
                  <a:gd name="T69" fmla="*/ 40 h 191"/>
                  <a:gd name="T70" fmla="*/ 3405 w 4354"/>
                  <a:gd name="T71" fmla="*/ 40 h 191"/>
                  <a:gd name="T72" fmla="*/ 3399 w 4354"/>
                  <a:gd name="T73" fmla="*/ 64 h 191"/>
                  <a:gd name="T74" fmla="*/ 3404 w 4354"/>
                  <a:gd name="T75" fmla="*/ 58 h 191"/>
                  <a:gd name="T76" fmla="*/ 3411 w 4354"/>
                  <a:gd name="T77" fmla="*/ 55 h 191"/>
                  <a:gd name="T78" fmla="*/ 3430 w 4354"/>
                  <a:gd name="T79" fmla="*/ 55 h 191"/>
                  <a:gd name="T80" fmla="*/ 3438 w 4354"/>
                  <a:gd name="T81" fmla="*/ 59 h 191"/>
                  <a:gd name="T82" fmla="*/ 3443 w 4354"/>
                  <a:gd name="T83" fmla="*/ 68 h 191"/>
                  <a:gd name="T84" fmla="*/ 3445 w 4354"/>
                  <a:gd name="T85" fmla="*/ 72 h 191"/>
                  <a:gd name="T86" fmla="*/ 3447 w 4354"/>
                  <a:gd name="T87" fmla="*/ 78 h 191"/>
                  <a:gd name="T88" fmla="*/ 3448 w 4354"/>
                  <a:gd name="T89" fmla="*/ 86 h 191"/>
                  <a:gd name="T90" fmla="*/ 3390 w 4354"/>
                  <a:gd name="T91" fmla="*/ 86 h 191"/>
                  <a:gd name="T92" fmla="*/ 3390 w 4354"/>
                  <a:gd name="T93" fmla="*/ 77 h 191"/>
                  <a:gd name="T94" fmla="*/ 3384 w 4354"/>
                  <a:gd name="T95" fmla="*/ 55 h 191"/>
                  <a:gd name="T96" fmla="*/ 3375 w 4354"/>
                  <a:gd name="T97" fmla="*/ 72 h 191"/>
                  <a:gd name="T98" fmla="*/ 3371 w 4354"/>
                  <a:gd name="T99" fmla="*/ 93 h 191"/>
                  <a:gd name="T100" fmla="*/ 3371 w 4354"/>
                  <a:gd name="T101" fmla="*/ 96 h 191"/>
                  <a:gd name="T102" fmla="*/ 3374 w 4354"/>
                  <a:gd name="T103" fmla="*/ 118 h 191"/>
                  <a:gd name="T104" fmla="*/ 3383 w 4354"/>
                  <a:gd name="T105" fmla="*/ 135 h 191"/>
                  <a:gd name="T106" fmla="*/ 3384 w 4354"/>
                  <a:gd name="T107" fmla="*/ 136 h 191"/>
                  <a:gd name="T108" fmla="*/ 3393 w 4354"/>
                  <a:gd name="T109" fmla="*/ 146 h 191"/>
                  <a:gd name="T110" fmla="*/ 3404 w 4354"/>
                  <a:gd name="T111" fmla="*/ 150 h 191"/>
                  <a:gd name="T112" fmla="*/ 3422 w 4354"/>
                  <a:gd name="T113" fmla="*/ 150 h 19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354" h="191">
                    <a:moveTo>
                      <a:pt x="3422" y="150"/>
                    </a:moveTo>
                    <a:lnTo>
                      <a:pt x="3427" y="150"/>
                    </a:lnTo>
                    <a:lnTo>
                      <a:pt x="3431" y="149"/>
                    </a:lnTo>
                    <a:lnTo>
                      <a:pt x="3439" y="147"/>
                    </a:lnTo>
                    <a:lnTo>
                      <a:pt x="3446" y="143"/>
                    </a:lnTo>
                    <a:lnTo>
                      <a:pt x="3451" y="138"/>
                    </a:lnTo>
                    <a:lnTo>
                      <a:pt x="3457" y="131"/>
                    </a:lnTo>
                    <a:lnTo>
                      <a:pt x="3460" y="127"/>
                    </a:lnTo>
                    <a:lnTo>
                      <a:pt x="3462" y="122"/>
                    </a:lnTo>
                    <a:lnTo>
                      <a:pt x="3464" y="118"/>
                    </a:lnTo>
                    <a:lnTo>
                      <a:pt x="3464" y="114"/>
                    </a:lnTo>
                    <a:lnTo>
                      <a:pt x="3447" y="114"/>
                    </a:lnTo>
                    <a:lnTo>
                      <a:pt x="3446" y="118"/>
                    </a:lnTo>
                    <a:lnTo>
                      <a:pt x="3443" y="123"/>
                    </a:lnTo>
                    <a:lnTo>
                      <a:pt x="3440" y="126"/>
                    </a:lnTo>
                    <a:lnTo>
                      <a:pt x="3435" y="132"/>
                    </a:lnTo>
                    <a:lnTo>
                      <a:pt x="3428" y="135"/>
                    </a:lnTo>
                    <a:lnTo>
                      <a:pt x="3409" y="135"/>
                    </a:lnTo>
                    <a:lnTo>
                      <a:pt x="3402" y="132"/>
                    </a:lnTo>
                    <a:lnTo>
                      <a:pt x="3397" y="126"/>
                    </a:lnTo>
                    <a:lnTo>
                      <a:pt x="3392" y="119"/>
                    </a:lnTo>
                    <a:lnTo>
                      <a:pt x="3390" y="111"/>
                    </a:lnTo>
                    <a:lnTo>
                      <a:pt x="3390" y="100"/>
                    </a:lnTo>
                    <a:lnTo>
                      <a:pt x="3466" y="100"/>
                    </a:lnTo>
                    <a:lnTo>
                      <a:pt x="3466" y="89"/>
                    </a:lnTo>
                    <a:lnTo>
                      <a:pt x="3465" y="82"/>
                    </a:lnTo>
                    <a:lnTo>
                      <a:pt x="3464" y="77"/>
                    </a:lnTo>
                    <a:lnTo>
                      <a:pt x="3463" y="70"/>
                    </a:lnTo>
                    <a:lnTo>
                      <a:pt x="3461" y="64"/>
                    </a:lnTo>
                    <a:lnTo>
                      <a:pt x="3457" y="58"/>
                    </a:lnTo>
                    <a:lnTo>
                      <a:pt x="3453" y="53"/>
                    </a:lnTo>
                    <a:lnTo>
                      <a:pt x="3448" y="48"/>
                    </a:lnTo>
                    <a:lnTo>
                      <a:pt x="3441" y="45"/>
                    </a:lnTo>
                    <a:lnTo>
                      <a:pt x="3434" y="41"/>
                    </a:lnTo>
                    <a:lnTo>
                      <a:pt x="3427" y="40"/>
                    </a:lnTo>
                    <a:lnTo>
                      <a:pt x="3405" y="40"/>
                    </a:lnTo>
                    <a:lnTo>
                      <a:pt x="3399" y="64"/>
                    </a:lnTo>
                    <a:lnTo>
                      <a:pt x="3404" y="58"/>
                    </a:lnTo>
                    <a:lnTo>
                      <a:pt x="3411" y="55"/>
                    </a:lnTo>
                    <a:lnTo>
                      <a:pt x="3430" y="55"/>
                    </a:lnTo>
                    <a:lnTo>
                      <a:pt x="3438" y="59"/>
                    </a:lnTo>
                    <a:lnTo>
                      <a:pt x="3443" y="68"/>
                    </a:lnTo>
                    <a:lnTo>
                      <a:pt x="3445" y="72"/>
                    </a:lnTo>
                    <a:lnTo>
                      <a:pt x="3447" y="78"/>
                    </a:lnTo>
                    <a:lnTo>
                      <a:pt x="3448" y="86"/>
                    </a:lnTo>
                    <a:lnTo>
                      <a:pt x="3390" y="86"/>
                    </a:lnTo>
                    <a:lnTo>
                      <a:pt x="3390" y="77"/>
                    </a:lnTo>
                    <a:lnTo>
                      <a:pt x="3384" y="55"/>
                    </a:lnTo>
                    <a:lnTo>
                      <a:pt x="3375" y="72"/>
                    </a:lnTo>
                    <a:lnTo>
                      <a:pt x="3371" y="93"/>
                    </a:lnTo>
                    <a:lnTo>
                      <a:pt x="3371" y="96"/>
                    </a:lnTo>
                    <a:lnTo>
                      <a:pt x="3374" y="118"/>
                    </a:lnTo>
                    <a:lnTo>
                      <a:pt x="3383" y="135"/>
                    </a:lnTo>
                    <a:lnTo>
                      <a:pt x="3384" y="136"/>
                    </a:lnTo>
                    <a:lnTo>
                      <a:pt x="3393" y="146"/>
                    </a:lnTo>
                    <a:lnTo>
                      <a:pt x="3404" y="150"/>
                    </a:lnTo>
                    <a:lnTo>
                      <a:pt x="3422" y="150"/>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50" name="Rectangle 68"/>
              <p:cNvSpPr>
                <a:spLocks/>
              </p:cNvSpPr>
              <p:nvPr/>
            </p:nvSpPr>
            <p:spPr bwMode="auto">
              <a:xfrm>
                <a:off x="6464" y="2174"/>
                <a:ext cx="20" cy="21"/>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51" name="Freeform 69"/>
              <p:cNvSpPr>
                <a:spLocks/>
              </p:cNvSpPr>
              <p:nvPr/>
            </p:nvSpPr>
            <p:spPr bwMode="auto">
              <a:xfrm>
                <a:off x="2972" y="2049"/>
                <a:ext cx="4354" cy="191"/>
              </a:xfrm>
              <a:custGeom>
                <a:avLst/>
                <a:gdLst>
                  <a:gd name="T0" fmla="*/ 3558 w 4354"/>
                  <a:gd name="T1" fmla="*/ 45 h 191"/>
                  <a:gd name="T2" fmla="*/ 3556 w 4354"/>
                  <a:gd name="T3" fmla="*/ 79 h 191"/>
                  <a:gd name="T4" fmla="*/ 3558 w 4354"/>
                  <a:gd name="T5" fmla="*/ 73 h 191"/>
                  <a:gd name="T6" fmla="*/ 3568 w 4354"/>
                  <a:gd name="T7" fmla="*/ 40 h 191"/>
                  <a:gd name="T8" fmla="*/ 3558 w 4354"/>
                  <a:gd name="T9" fmla="*/ 45 h 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54" h="191">
                    <a:moveTo>
                      <a:pt x="3558" y="45"/>
                    </a:moveTo>
                    <a:lnTo>
                      <a:pt x="3556" y="79"/>
                    </a:lnTo>
                    <a:lnTo>
                      <a:pt x="3558" y="73"/>
                    </a:lnTo>
                    <a:lnTo>
                      <a:pt x="3568" y="40"/>
                    </a:lnTo>
                    <a:lnTo>
                      <a:pt x="3558" y="45"/>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52" name="Freeform 70"/>
              <p:cNvSpPr>
                <a:spLocks/>
              </p:cNvSpPr>
              <p:nvPr/>
            </p:nvSpPr>
            <p:spPr bwMode="auto">
              <a:xfrm>
                <a:off x="2972" y="2049"/>
                <a:ext cx="4354" cy="191"/>
              </a:xfrm>
              <a:custGeom>
                <a:avLst/>
                <a:gdLst>
                  <a:gd name="T0" fmla="*/ 3612 w 4354"/>
                  <a:gd name="T1" fmla="*/ 43 h 191"/>
                  <a:gd name="T2" fmla="*/ 3608 w 4354"/>
                  <a:gd name="T3" fmla="*/ 52 h 191"/>
                  <a:gd name="T4" fmla="*/ 3596 w 4354"/>
                  <a:gd name="T5" fmla="*/ 42 h 191"/>
                  <a:gd name="T6" fmla="*/ 3568 w 4354"/>
                  <a:gd name="T7" fmla="*/ 40 h 191"/>
                  <a:gd name="T8" fmla="*/ 3563 w 4354"/>
                  <a:gd name="T9" fmla="*/ 61 h 191"/>
                  <a:gd name="T10" fmla="*/ 3592 w 4354"/>
                  <a:gd name="T11" fmla="*/ 56 h 191"/>
                  <a:gd name="T12" fmla="*/ 3604 w 4354"/>
                  <a:gd name="T13" fmla="*/ 65 h 191"/>
                  <a:gd name="T14" fmla="*/ 3612 w 4354"/>
                  <a:gd name="T15" fmla="*/ 81 h 191"/>
                  <a:gd name="T16" fmla="*/ 3610 w 4354"/>
                  <a:gd name="T17" fmla="*/ 110 h 191"/>
                  <a:gd name="T18" fmla="*/ 3602 w 4354"/>
                  <a:gd name="T19" fmla="*/ 128 h 191"/>
                  <a:gd name="T20" fmla="*/ 3573 w 4354"/>
                  <a:gd name="T21" fmla="*/ 134 h 191"/>
                  <a:gd name="T22" fmla="*/ 3562 w 4354"/>
                  <a:gd name="T23" fmla="*/ 124 h 191"/>
                  <a:gd name="T24" fmla="*/ 3555 w 4354"/>
                  <a:gd name="T25" fmla="*/ 109 h 191"/>
                  <a:gd name="T26" fmla="*/ 3556 w 4354"/>
                  <a:gd name="T27" fmla="*/ 79 h 191"/>
                  <a:gd name="T28" fmla="*/ 3549 w 4354"/>
                  <a:gd name="T29" fmla="*/ 55 h 191"/>
                  <a:gd name="T30" fmla="*/ 3537 w 4354"/>
                  <a:gd name="T31" fmla="*/ 92 h 191"/>
                  <a:gd name="T32" fmla="*/ 3539 w 4354"/>
                  <a:gd name="T33" fmla="*/ 119 h 191"/>
                  <a:gd name="T34" fmla="*/ 3549 w 4354"/>
                  <a:gd name="T35" fmla="*/ 136 h 191"/>
                  <a:gd name="T36" fmla="*/ 3568 w 4354"/>
                  <a:gd name="T37" fmla="*/ 148 h 191"/>
                  <a:gd name="T38" fmla="*/ 3593 w 4354"/>
                  <a:gd name="T39" fmla="*/ 147 h 191"/>
                  <a:gd name="T40" fmla="*/ 3603 w 4354"/>
                  <a:gd name="T41" fmla="*/ 141 h 191"/>
                  <a:gd name="T42" fmla="*/ 3611 w 4354"/>
                  <a:gd name="T43" fmla="*/ 132 h 191"/>
                  <a:gd name="T44" fmla="*/ 3610 w 4354"/>
                  <a:gd name="T45" fmla="*/ 156 h 191"/>
                  <a:gd name="T46" fmla="*/ 3603 w 4354"/>
                  <a:gd name="T47" fmla="*/ 172 h 191"/>
                  <a:gd name="T48" fmla="*/ 3573 w 4354"/>
                  <a:gd name="T49" fmla="*/ 176 h 191"/>
                  <a:gd name="T50" fmla="*/ 3560 w 4354"/>
                  <a:gd name="T51" fmla="*/ 168 h 191"/>
                  <a:gd name="T52" fmla="*/ 3558 w 4354"/>
                  <a:gd name="T53" fmla="*/ 160 h 191"/>
                  <a:gd name="T54" fmla="*/ 3541 w 4354"/>
                  <a:gd name="T55" fmla="*/ 170 h 191"/>
                  <a:gd name="T56" fmla="*/ 3553 w 4354"/>
                  <a:gd name="T57" fmla="*/ 183 h 191"/>
                  <a:gd name="T58" fmla="*/ 3570 w 4354"/>
                  <a:gd name="T59" fmla="*/ 191 h 191"/>
                  <a:gd name="T60" fmla="*/ 3603 w 4354"/>
                  <a:gd name="T61" fmla="*/ 187 h 191"/>
                  <a:gd name="T62" fmla="*/ 3622 w 4354"/>
                  <a:gd name="T63" fmla="*/ 170 h 191"/>
                  <a:gd name="T64" fmla="*/ 3628 w 4354"/>
                  <a:gd name="T65" fmla="*/ 151 h 1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354" h="191">
                    <a:moveTo>
                      <a:pt x="3628" y="43"/>
                    </a:moveTo>
                    <a:lnTo>
                      <a:pt x="3612" y="43"/>
                    </a:lnTo>
                    <a:lnTo>
                      <a:pt x="3612" y="56"/>
                    </a:lnTo>
                    <a:lnTo>
                      <a:pt x="3608" y="52"/>
                    </a:lnTo>
                    <a:lnTo>
                      <a:pt x="3602" y="46"/>
                    </a:lnTo>
                    <a:lnTo>
                      <a:pt x="3596" y="42"/>
                    </a:lnTo>
                    <a:lnTo>
                      <a:pt x="3588" y="40"/>
                    </a:lnTo>
                    <a:lnTo>
                      <a:pt x="3568" y="40"/>
                    </a:lnTo>
                    <a:lnTo>
                      <a:pt x="3558" y="73"/>
                    </a:lnTo>
                    <a:lnTo>
                      <a:pt x="3563" y="61"/>
                    </a:lnTo>
                    <a:lnTo>
                      <a:pt x="3571" y="56"/>
                    </a:lnTo>
                    <a:lnTo>
                      <a:pt x="3592" y="56"/>
                    </a:lnTo>
                    <a:lnTo>
                      <a:pt x="3598" y="59"/>
                    </a:lnTo>
                    <a:lnTo>
                      <a:pt x="3604" y="65"/>
                    </a:lnTo>
                    <a:lnTo>
                      <a:pt x="3609" y="71"/>
                    </a:lnTo>
                    <a:lnTo>
                      <a:pt x="3612" y="81"/>
                    </a:lnTo>
                    <a:lnTo>
                      <a:pt x="3612" y="102"/>
                    </a:lnTo>
                    <a:lnTo>
                      <a:pt x="3610" y="110"/>
                    </a:lnTo>
                    <a:lnTo>
                      <a:pt x="3607" y="116"/>
                    </a:lnTo>
                    <a:lnTo>
                      <a:pt x="3602" y="128"/>
                    </a:lnTo>
                    <a:lnTo>
                      <a:pt x="3593" y="134"/>
                    </a:lnTo>
                    <a:lnTo>
                      <a:pt x="3573" y="134"/>
                    </a:lnTo>
                    <a:lnTo>
                      <a:pt x="3566" y="130"/>
                    </a:lnTo>
                    <a:lnTo>
                      <a:pt x="3562" y="124"/>
                    </a:lnTo>
                    <a:lnTo>
                      <a:pt x="3557" y="118"/>
                    </a:lnTo>
                    <a:lnTo>
                      <a:pt x="3555" y="109"/>
                    </a:lnTo>
                    <a:lnTo>
                      <a:pt x="3555" y="87"/>
                    </a:lnTo>
                    <a:lnTo>
                      <a:pt x="3556" y="79"/>
                    </a:lnTo>
                    <a:lnTo>
                      <a:pt x="3558" y="45"/>
                    </a:lnTo>
                    <a:lnTo>
                      <a:pt x="3549" y="55"/>
                    </a:lnTo>
                    <a:lnTo>
                      <a:pt x="3540" y="71"/>
                    </a:lnTo>
                    <a:lnTo>
                      <a:pt x="3537" y="92"/>
                    </a:lnTo>
                    <a:lnTo>
                      <a:pt x="3537" y="96"/>
                    </a:lnTo>
                    <a:lnTo>
                      <a:pt x="3539" y="119"/>
                    </a:lnTo>
                    <a:lnTo>
                      <a:pt x="3548" y="135"/>
                    </a:lnTo>
                    <a:lnTo>
                      <a:pt x="3549" y="136"/>
                    </a:lnTo>
                    <a:lnTo>
                      <a:pt x="3558" y="144"/>
                    </a:lnTo>
                    <a:lnTo>
                      <a:pt x="3568" y="148"/>
                    </a:lnTo>
                    <a:lnTo>
                      <a:pt x="3587" y="148"/>
                    </a:lnTo>
                    <a:lnTo>
                      <a:pt x="3593" y="147"/>
                    </a:lnTo>
                    <a:lnTo>
                      <a:pt x="3598" y="144"/>
                    </a:lnTo>
                    <a:lnTo>
                      <a:pt x="3603" y="141"/>
                    </a:lnTo>
                    <a:lnTo>
                      <a:pt x="3608" y="137"/>
                    </a:lnTo>
                    <a:lnTo>
                      <a:pt x="3611" y="132"/>
                    </a:lnTo>
                    <a:lnTo>
                      <a:pt x="3611" y="146"/>
                    </a:lnTo>
                    <a:lnTo>
                      <a:pt x="3610" y="156"/>
                    </a:lnTo>
                    <a:lnTo>
                      <a:pt x="3608" y="162"/>
                    </a:lnTo>
                    <a:lnTo>
                      <a:pt x="3603" y="172"/>
                    </a:lnTo>
                    <a:lnTo>
                      <a:pt x="3595" y="176"/>
                    </a:lnTo>
                    <a:lnTo>
                      <a:pt x="3573" y="176"/>
                    </a:lnTo>
                    <a:lnTo>
                      <a:pt x="3567" y="174"/>
                    </a:lnTo>
                    <a:lnTo>
                      <a:pt x="3560" y="168"/>
                    </a:lnTo>
                    <a:lnTo>
                      <a:pt x="3558" y="164"/>
                    </a:lnTo>
                    <a:lnTo>
                      <a:pt x="3558" y="160"/>
                    </a:lnTo>
                    <a:lnTo>
                      <a:pt x="3540" y="160"/>
                    </a:lnTo>
                    <a:lnTo>
                      <a:pt x="3541" y="170"/>
                    </a:lnTo>
                    <a:lnTo>
                      <a:pt x="3545" y="178"/>
                    </a:lnTo>
                    <a:lnTo>
                      <a:pt x="3553" y="183"/>
                    </a:lnTo>
                    <a:lnTo>
                      <a:pt x="3560" y="188"/>
                    </a:lnTo>
                    <a:lnTo>
                      <a:pt x="3570" y="191"/>
                    </a:lnTo>
                    <a:lnTo>
                      <a:pt x="3581" y="191"/>
                    </a:lnTo>
                    <a:lnTo>
                      <a:pt x="3603" y="187"/>
                    </a:lnTo>
                    <a:lnTo>
                      <a:pt x="3619" y="175"/>
                    </a:lnTo>
                    <a:lnTo>
                      <a:pt x="3622" y="170"/>
                    </a:lnTo>
                    <a:lnTo>
                      <a:pt x="3626" y="162"/>
                    </a:lnTo>
                    <a:lnTo>
                      <a:pt x="3628" y="151"/>
                    </a:lnTo>
                    <a:lnTo>
                      <a:pt x="3628" y="43"/>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53" name="Freeform 71"/>
              <p:cNvSpPr>
                <a:spLocks/>
              </p:cNvSpPr>
              <p:nvPr/>
            </p:nvSpPr>
            <p:spPr bwMode="auto">
              <a:xfrm>
                <a:off x="2972" y="2049"/>
                <a:ext cx="4354" cy="191"/>
              </a:xfrm>
              <a:custGeom>
                <a:avLst/>
                <a:gdLst>
                  <a:gd name="T0" fmla="*/ 3685 w 4354"/>
                  <a:gd name="T1" fmla="*/ 135 h 191"/>
                  <a:gd name="T2" fmla="*/ 3678 w 4354"/>
                  <a:gd name="T3" fmla="*/ 131 h 191"/>
                  <a:gd name="T4" fmla="*/ 3680 w 4354"/>
                  <a:gd name="T5" fmla="*/ 150 h 191"/>
                  <a:gd name="T6" fmla="*/ 3694 w 4354"/>
                  <a:gd name="T7" fmla="*/ 150 h 191"/>
                  <a:gd name="T8" fmla="*/ 3696 w 4354"/>
                  <a:gd name="T9" fmla="*/ 135 h 191"/>
                  <a:gd name="T10" fmla="*/ 3685 w 4354"/>
                  <a:gd name="T11" fmla="*/ 135 h 1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54" h="191">
                    <a:moveTo>
                      <a:pt x="3685" y="135"/>
                    </a:moveTo>
                    <a:lnTo>
                      <a:pt x="3678" y="131"/>
                    </a:lnTo>
                    <a:lnTo>
                      <a:pt x="3680" y="150"/>
                    </a:lnTo>
                    <a:lnTo>
                      <a:pt x="3694" y="150"/>
                    </a:lnTo>
                    <a:lnTo>
                      <a:pt x="3696" y="135"/>
                    </a:lnTo>
                    <a:lnTo>
                      <a:pt x="3685" y="135"/>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54" name="Freeform 72"/>
              <p:cNvSpPr>
                <a:spLocks/>
              </p:cNvSpPr>
              <p:nvPr/>
            </p:nvSpPr>
            <p:spPr bwMode="auto">
              <a:xfrm>
                <a:off x="2972" y="2049"/>
                <a:ext cx="4354" cy="191"/>
              </a:xfrm>
              <a:custGeom>
                <a:avLst/>
                <a:gdLst>
                  <a:gd name="T0" fmla="*/ 3851 w 4354"/>
                  <a:gd name="T1" fmla="*/ 42 h 191"/>
                  <a:gd name="T2" fmla="*/ 3832 w 4354"/>
                  <a:gd name="T3" fmla="*/ 42 h 191"/>
                  <a:gd name="T4" fmla="*/ 3802 w 4354"/>
                  <a:gd name="T5" fmla="*/ 127 h 191"/>
                  <a:gd name="T6" fmla="*/ 3775 w 4354"/>
                  <a:gd name="T7" fmla="*/ 42 h 191"/>
                  <a:gd name="T8" fmla="*/ 3754 w 4354"/>
                  <a:gd name="T9" fmla="*/ 42 h 191"/>
                  <a:gd name="T10" fmla="*/ 3793 w 4354"/>
                  <a:gd name="T11" fmla="*/ 147 h 191"/>
                  <a:gd name="T12" fmla="*/ 3811 w 4354"/>
                  <a:gd name="T13" fmla="*/ 147 h 191"/>
                  <a:gd name="T14" fmla="*/ 3851 w 4354"/>
                  <a:gd name="T15" fmla="*/ 42 h 1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354" h="191">
                    <a:moveTo>
                      <a:pt x="3851" y="42"/>
                    </a:moveTo>
                    <a:lnTo>
                      <a:pt x="3832" y="42"/>
                    </a:lnTo>
                    <a:lnTo>
                      <a:pt x="3802" y="127"/>
                    </a:lnTo>
                    <a:lnTo>
                      <a:pt x="3775" y="42"/>
                    </a:lnTo>
                    <a:lnTo>
                      <a:pt x="3754" y="42"/>
                    </a:lnTo>
                    <a:lnTo>
                      <a:pt x="3793" y="147"/>
                    </a:lnTo>
                    <a:lnTo>
                      <a:pt x="3811" y="147"/>
                    </a:lnTo>
                    <a:lnTo>
                      <a:pt x="3851" y="42"/>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55" name="Rectangle 73"/>
              <p:cNvSpPr>
                <a:spLocks/>
              </p:cNvSpPr>
              <p:nvPr/>
            </p:nvSpPr>
            <p:spPr bwMode="auto">
              <a:xfrm>
                <a:off x="6827" y="2174"/>
                <a:ext cx="20" cy="21"/>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56" name="Freeform 74"/>
              <p:cNvSpPr>
                <a:spLocks/>
              </p:cNvSpPr>
              <p:nvPr/>
            </p:nvSpPr>
            <p:spPr bwMode="auto">
              <a:xfrm>
                <a:off x="2972" y="2049"/>
                <a:ext cx="4354" cy="191"/>
              </a:xfrm>
              <a:custGeom>
                <a:avLst/>
                <a:gdLst>
                  <a:gd name="T0" fmla="*/ 3922 w 4354"/>
                  <a:gd name="T1" fmla="*/ 127 h 191"/>
                  <a:gd name="T2" fmla="*/ 3918 w 4354"/>
                  <a:gd name="T3" fmla="*/ 120 h 191"/>
                  <a:gd name="T4" fmla="*/ 3900 w 4354"/>
                  <a:gd name="T5" fmla="*/ 114 h 191"/>
                  <a:gd name="T6" fmla="*/ 3904 w 4354"/>
                  <a:gd name="T7" fmla="*/ 133 h 191"/>
                  <a:gd name="T8" fmla="*/ 3917 w 4354"/>
                  <a:gd name="T9" fmla="*/ 147 h 191"/>
                  <a:gd name="T10" fmla="*/ 3959 w 4354"/>
                  <a:gd name="T11" fmla="*/ 151 h 191"/>
                  <a:gd name="T12" fmla="*/ 3977 w 4354"/>
                  <a:gd name="T13" fmla="*/ 140 h 191"/>
                  <a:gd name="T14" fmla="*/ 3988 w 4354"/>
                  <a:gd name="T15" fmla="*/ 126 h 191"/>
                  <a:gd name="T16" fmla="*/ 3984 w 4354"/>
                  <a:gd name="T17" fmla="*/ 100 h 191"/>
                  <a:gd name="T18" fmla="*/ 3973 w 4354"/>
                  <a:gd name="T19" fmla="*/ 92 h 191"/>
                  <a:gd name="T20" fmla="*/ 3952 w 4354"/>
                  <a:gd name="T21" fmla="*/ 86 h 191"/>
                  <a:gd name="T22" fmla="*/ 3935 w 4354"/>
                  <a:gd name="T23" fmla="*/ 82 h 191"/>
                  <a:gd name="T24" fmla="*/ 3923 w 4354"/>
                  <a:gd name="T25" fmla="*/ 76 h 191"/>
                  <a:gd name="T26" fmla="*/ 3921 w 4354"/>
                  <a:gd name="T27" fmla="*/ 64 h 191"/>
                  <a:gd name="T28" fmla="*/ 3930 w 4354"/>
                  <a:gd name="T29" fmla="*/ 56 h 191"/>
                  <a:gd name="T30" fmla="*/ 3952 w 4354"/>
                  <a:gd name="T31" fmla="*/ 54 h 191"/>
                  <a:gd name="T32" fmla="*/ 3963 w 4354"/>
                  <a:gd name="T33" fmla="*/ 61 h 191"/>
                  <a:gd name="T34" fmla="*/ 3968 w 4354"/>
                  <a:gd name="T35" fmla="*/ 72 h 191"/>
                  <a:gd name="T36" fmla="*/ 3984 w 4354"/>
                  <a:gd name="T37" fmla="*/ 65 h 191"/>
                  <a:gd name="T38" fmla="*/ 3978 w 4354"/>
                  <a:gd name="T39" fmla="*/ 53 h 191"/>
                  <a:gd name="T40" fmla="*/ 3959 w 4354"/>
                  <a:gd name="T41" fmla="*/ 39 h 191"/>
                  <a:gd name="T42" fmla="*/ 3921 w 4354"/>
                  <a:gd name="T43" fmla="*/ 42 h 191"/>
                  <a:gd name="T44" fmla="*/ 3907 w 4354"/>
                  <a:gd name="T45" fmla="*/ 55 h 191"/>
                  <a:gd name="T46" fmla="*/ 3903 w 4354"/>
                  <a:gd name="T47" fmla="*/ 81 h 191"/>
                  <a:gd name="T48" fmla="*/ 3915 w 4354"/>
                  <a:gd name="T49" fmla="*/ 92 h 191"/>
                  <a:gd name="T50" fmla="*/ 3926 w 4354"/>
                  <a:gd name="T51" fmla="*/ 97 h 191"/>
                  <a:gd name="T52" fmla="*/ 3949 w 4354"/>
                  <a:gd name="T53" fmla="*/ 103 h 191"/>
                  <a:gd name="T54" fmla="*/ 3962 w 4354"/>
                  <a:gd name="T55" fmla="*/ 107 h 191"/>
                  <a:gd name="T56" fmla="*/ 3968 w 4354"/>
                  <a:gd name="T57" fmla="*/ 110 h 191"/>
                  <a:gd name="T58" fmla="*/ 3970 w 4354"/>
                  <a:gd name="T59" fmla="*/ 124 h 191"/>
                  <a:gd name="T60" fmla="*/ 3963 w 4354"/>
                  <a:gd name="T61" fmla="*/ 132 h 191"/>
                  <a:gd name="T62" fmla="*/ 3952 w 4354"/>
                  <a:gd name="T63" fmla="*/ 136 h 191"/>
                  <a:gd name="T64" fmla="*/ 3926 w 4354"/>
                  <a:gd name="T65" fmla="*/ 133 h 1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354" h="191">
                    <a:moveTo>
                      <a:pt x="3926" y="133"/>
                    </a:moveTo>
                    <a:lnTo>
                      <a:pt x="3922" y="127"/>
                    </a:lnTo>
                    <a:lnTo>
                      <a:pt x="3919" y="124"/>
                    </a:lnTo>
                    <a:lnTo>
                      <a:pt x="3918" y="120"/>
                    </a:lnTo>
                    <a:lnTo>
                      <a:pt x="3917" y="114"/>
                    </a:lnTo>
                    <a:lnTo>
                      <a:pt x="3900" y="114"/>
                    </a:lnTo>
                    <a:lnTo>
                      <a:pt x="3901" y="124"/>
                    </a:lnTo>
                    <a:lnTo>
                      <a:pt x="3904" y="133"/>
                    </a:lnTo>
                    <a:lnTo>
                      <a:pt x="3911" y="140"/>
                    </a:lnTo>
                    <a:lnTo>
                      <a:pt x="3917" y="147"/>
                    </a:lnTo>
                    <a:lnTo>
                      <a:pt x="3929" y="151"/>
                    </a:lnTo>
                    <a:lnTo>
                      <a:pt x="3959" y="151"/>
                    </a:lnTo>
                    <a:lnTo>
                      <a:pt x="3970" y="147"/>
                    </a:lnTo>
                    <a:lnTo>
                      <a:pt x="3977" y="140"/>
                    </a:lnTo>
                    <a:lnTo>
                      <a:pt x="3984" y="134"/>
                    </a:lnTo>
                    <a:lnTo>
                      <a:pt x="3988" y="126"/>
                    </a:lnTo>
                    <a:lnTo>
                      <a:pt x="3988" y="107"/>
                    </a:lnTo>
                    <a:lnTo>
                      <a:pt x="3984" y="100"/>
                    </a:lnTo>
                    <a:lnTo>
                      <a:pt x="3977" y="95"/>
                    </a:lnTo>
                    <a:lnTo>
                      <a:pt x="3973" y="92"/>
                    </a:lnTo>
                    <a:lnTo>
                      <a:pt x="3964" y="89"/>
                    </a:lnTo>
                    <a:lnTo>
                      <a:pt x="3952" y="86"/>
                    </a:lnTo>
                    <a:lnTo>
                      <a:pt x="3940" y="83"/>
                    </a:lnTo>
                    <a:lnTo>
                      <a:pt x="3935" y="82"/>
                    </a:lnTo>
                    <a:lnTo>
                      <a:pt x="3928" y="79"/>
                    </a:lnTo>
                    <a:lnTo>
                      <a:pt x="3923" y="76"/>
                    </a:lnTo>
                    <a:lnTo>
                      <a:pt x="3921" y="73"/>
                    </a:lnTo>
                    <a:lnTo>
                      <a:pt x="3921" y="64"/>
                    </a:lnTo>
                    <a:lnTo>
                      <a:pt x="3926" y="58"/>
                    </a:lnTo>
                    <a:lnTo>
                      <a:pt x="3930" y="56"/>
                    </a:lnTo>
                    <a:lnTo>
                      <a:pt x="3935" y="54"/>
                    </a:lnTo>
                    <a:lnTo>
                      <a:pt x="3952" y="54"/>
                    </a:lnTo>
                    <a:lnTo>
                      <a:pt x="3959" y="57"/>
                    </a:lnTo>
                    <a:lnTo>
                      <a:pt x="3963" y="61"/>
                    </a:lnTo>
                    <a:lnTo>
                      <a:pt x="3967" y="68"/>
                    </a:lnTo>
                    <a:lnTo>
                      <a:pt x="3968" y="72"/>
                    </a:lnTo>
                    <a:lnTo>
                      <a:pt x="3984" y="72"/>
                    </a:lnTo>
                    <a:lnTo>
                      <a:pt x="3984" y="65"/>
                    </a:lnTo>
                    <a:lnTo>
                      <a:pt x="3982" y="59"/>
                    </a:lnTo>
                    <a:lnTo>
                      <a:pt x="3978" y="53"/>
                    </a:lnTo>
                    <a:lnTo>
                      <a:pt x="3971" y="44"/>
                    </a:lnTo>
                    <a:lnTo>
                      <a:pt x="3959" y="39"/>
                    </a:lnTo>
                    <a:lnTo>
                      <a:pt x="3931" y="39"/>
                    </a:lnTo>
                    <a:lnTo>
                      <a:pt x="3921" y="42"/>
                    </a:lnTo>
                    <a:lnTo>
                      <a:pt x="3914" y="48"/>
                    </a:lnTo>
                    <a:lnTo>
                      <a:pt x="3907" y="55"/>
                    </a:lnTo>
                    <a:lnTo>
                      <a:pt x="3903" y="63"/>
                    </a:lnTo>
                    <a:lnTo>
                      <a:pt x="3903" y="81"/>
                    </a:lnTo>
                    <a:lnTo>
                      <a:pt x="3907" y="87"/>
                    </a:lnTo>
                    <a:lnTo>
                      <a:pt x="3915" y="92"/>
                    </a:lnTo>
                    <a:lnTo>
                      <a:pt x="3919" y="95"/>
                    </a:lnTo>
                    <a:lnTo>
                      <a:pt x="3926" y="97"/>
                    </a:lnTo>
                    <a:lnTo>
                      <a:pt x="3935" y="100"/>
                    </a:lnTo>
                    <a:lnTo>
                      <a:pt x="3949" y="103"/>
                    </a:lnTo>
                    <a:lnTo>
                      <a:pt x="3957" y="105"/>
                    </a:lnTo>
                    <a:lnTo>
                      <a:pt x="3962" y="107"/>
                    </a:lnTo>
                    <a:lnTo>
                      <a:pt x="3964" y="108"/>
                    </a:lnTo>
                    <a:lnTo>
                      <a:pt x="3968" y="110"/>
                    </a:lnTo>
                    <a:lnTo>
                      <a:pt x="3970" y="114"/>
                    </a:lnTo>
                    <a:lnTo>
                      <a:pt x="3970" y="124"/>
                    </a:lnTo>
                    <a:lnTo>
                      <a:pt x="3968" y="129"/>
                    </a:lnTo>
                    <a:lnTo>
                      <a:pt x="3963" y="132"/>
                    </a:lnTo>
                    <a:lnTo>
                      <a:pt x="3958" y="134"/>
                    </a:lnTo>
                    <a:lnTo>
                      <a:pt x="3952" y="136"/>
                    </a:lnTo>
                    <a:lnTo>
                      <a:pt x="3934" y="136"/>
                    </a:lnTo>
                    <a:lnTo>
                      <a:pt x="3926" y="133"/>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57" name="Freeform 75"/>
              <p:cNvSpPr>
                <a:spLocks/>
              </p:cNvSpPr>
              <p:nvPr/>
            </p:nvSpPr>
            <p:spPr bwMode="auto">
              <a:xfrm>
                <a:off x="2972" y="2049"/>
                <a:ext cx="4354" cy="191"/>
              </a:xfrm>
              <a:custGeom>
                <a:avLst/>
                <a:gdLst>
                  <a:gd name="T0" fmla="*/ 4006 w 4354"/>
                  <a:gd name="T1" fmla="*/ 3 h 191"/>
                  <a:gd name="T2" fmla="*/ 4006 w 4354"/>
                  <a:gd name="T3" fmla="*/ 147 h 191"/>
                  <a:gd name="T4" fmla="*/ 4023 w 4354"/>
                  <a:gd name="T5" fmla="*/ 147 h 191"/>
                  <a:gd name="T6" fmla="*/ 4023 w 4354"/>
                  <a:gd name="T7" fmla="*/ 107 h 191"/>
                  <a:gd name="T8" fmla="*/ 4038 w 4354"/>
                  <a:gd name="T9" fmla="*/ 93 h 191"/>
                  <a:gd name="T10" fmla="*/ 4071 w 4354"/>
                  <a:gd name="T11" fmla="*/ 147 h 191"/>
                  <a:gd name="T12" fmla="*/ 4093 w 4354"/>
                  <a:gd name="T13" fmla="*/ 147 h 191"/>
                  <a:gd name="T14" fmla="*/ 4051 w 4354"/>
                  <a:gd name="T15" fmla="*/ 81 h 191"/>
                  <a:gd name="T16" fmla="*/ 4091 w 4354"/>
                  <a:gd name="T17" fmla="*/ 42 h 191"/>
                  <a:gd name="T18" fmla="*/ 4068 w 4354"/>
                  <a:gd name="T19" fmla="*/ 42 h 191"/>
                  <a:gd name="T20" fmla="*/ 4023 w 4354"/>
                  <a:gd name="T21" fmla="*/ 86 h 191"/>
                  <a:gd name="T22" fmla="*/ 4023 w 4354"/>
                  <a:gd name="T23" fmla="*/ 3 h 191"/>
                  <a:gd name="T24" fmla="*/ 4006 w 4354"/>
                  <a:gd name="T25" fmla="*/ 3 h 19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354" h="191">
                    <a:moveTo>
                      <a:pt x="4006" y="3"/>
                    </a:moveTo>
                    <a:lnTo>
                      <a:pt x="4006" y="147"/>
                    </a:lnTo>
                    <a:lnTo>
                      <a:pt x="4023" y="147"/>
                    </a:lnTo>
                    <a:lnTo>
                      <a:pt x="4023" y="107"/>
                    </a:lnTo>
                    <a:lnTo>
                      <a:pt x="4038" y="93"/>
                    </a:lnTo>
                    <a:lnTo>
                      <a:pt x="4071" y="147"/>
                    </a:lnTo>
                    <a:lnTo>
                      <a:pt x="4093" y="147"/>
                    </a:lnTo>
                    <a:lnTo>
                      <a:pt x="4051" y="81"/>
                    </a:lnTo>
                    <a:lnTo>
                      <a:pt x="4091" y="42"/>
                    </a:lnTo>
                    <a:lnTo>
                      <a:pt x="4068" y="42"/>
                    </a:lnTo>
                    <a:lnTo>
                      <a:pt x="4023" y="86"/>
                    </a:lnTo>
                    <a:lnTo>
                      <a:pt x="4023" y="3"/>
                    </a:lnTo>
                    <a:lnTo>
                      <a:pt x="4006" y="3"/>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58" name="Freeform 76"/>
              <p:cNvSpPr>
                <a:spLocks/>
              </p:cNvSpPr>
              <p:nvPr/>
            </p:nvSpPr>
            <p:spPr bwMode="auto">
              <a:xfrm>
                <a:off x="2972" y="2049"/>
                <a:ext cx="4354" cy="191"/>
              </a:xfrm>
              <a:custGeom>
                <a:avLst/>
                <a:gdLst>
                  <a:gd name="T0" fmla="*/ 4139 w 4354"/>
                  <a:gd name="T1" fmla="*/ 3 h 191"/>
                  <a:gd name="T2" fmla="*/ 4094 w 4354"/>
                  <a:gd name="T3" fmla="*/ 147 h 191"/>
                  <a:gd name="T4" fmla="*/ 4109 w 4354"/>
                  <a:gd name="T5" fmla="*/ 147 h 191"/>
                  <a:gd name="T6" fmla="*/ 4154 w 4354"/>
                  <a:gd name="T7" fmla="*/ 3 h 191"/>
                  <a:gd name="T8" fmla="*/ 4139 w 4354"/>
                  <a:gd name="T9" fmla="*/ 3 h 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54" h="191">
                    <a:moveTo>
                      <a:pt x="4139" y="3"/>
                    </a:moveTo>
                    <a:lnTo>
                      <a:pt x="4094" y="147"/>
                    </a:lnTo>
                    <a:lnTo>
                      <a:pt x="4109" y="147"/>
                    </a:lnTo>
                    <a:lnTo>
                      <a:pt x="4154" y="3"/>
                    </a:lnTo>
                    <a:lnTo>
                      <a:pt x="4139" y="3"/>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59" name="Rectangle 77"/>
              <p:cNvSpPr>
                <a:spLocks/>
              </p:cNvSpPr>
              <p:nvPr/>
            </p:nvSpPr>
            <p:spPr bwMode="auto">
              <a:xfrm>
                <a:off x="7134" y="2091"/>
                <a:ext cx="17" cy="104"/>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60" name="Rectangle 78"/>
              <p:cNvSpPr>
                <a:spLocks/>
              </p:cNvSpPr>
              <p:nvPr/>
            </p:nvSpPr>
            <p:spPr bwMode="auto">
              <a:xfrm>
                <a:off x="7134" y="2052"/>
                <a:ext cx="17" cy="19"/>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61" name="Freeform 79"/>
              <p:cNvSpPr>
                <a:spLocks/>
              </p:cNvSpPr>
              <p:nvPr/>
            </p:nvSpPr>
            <p:spPr bwMode="auto">
              <a:xfrm>
                <a:off x="2972" y="2049"/>
                <a:ext cx="4354" cy="191"/>
              </a:xfrm>
              <a:custGeom>
                <a:avLst/>
                <a:gdLst>
                  <a:gd name="T0" fmla="*/ 4227 w 4354"/>
                  <a:gd name="T1" fmla="*/ 1 h 191"/>
                  <a:gd name="T2" fmla="*/ 4219 w 4354"/>
                  <a:gd name="T3" fmla="*/ 4 h 191"/>
                  <a:gd name="T4" fmla="*/ 4215 w 4354"/>
                  <a:gd name="T5" fmla="*/ 10 h 191"/>
                  <a:gd name="T6" fmla="*/ 4213 w 4354"/>
                  <a:gd name="T7" fmla="*/ 13 h 191"/>
                  <a:gd name="T8" fmla="*/ 4211 w 4354"/>
                  <a:gd name="T9" fmla="*/ 19 h 191"/>
                  <a:gd name="T10" fmla="*/ 4211 w 4354"/>
                  <a:gd name="T11" fmla="*/ 26 h 191"/>
                  <a:gd name="T12" fmla="*/ 4211 w 4354"/>
                  <a:gd name="T13" fmla="*/ 42 h 191"/>
                  <a:gd name="T14" fmla="*/ 4197 w 4354"/>
                  <a:gd name="T15" fmla="*/ 42 h 191"/>
                  <a:gd name="T16" fmla="*/ 4197 w 4354"/>
                  <a:gd name="T17" fmla="*/ 56 h 191"/>
                  <a:gd name="T18" fmla="*/ 4211 w 4354"/>
                  <a:gd name="T19" fmla="*/ 56 h 191"/>
                  <a:gd name="T20" fmla="*/ 4211 w 4354"/>
                  <a:gd name="T21" fmla="*/ 147 h 191"/>
                  <a:gd name="T22" fmla="*/ 4229 w 4354"/>
                  <a:gd name="T23" fmla="*/ 147 h 191"/>
                  <a:gd name="T24" fmla="*/ 4229 w 4354"/>
                  <a:gd name="T25" fmla="*/ 56 h 191"/>
                  <a:gd name="T26" fmla="*/ 4246 w 4354"/>
                  <a:gd name="T27" fmla="*/ 56 h 191"/>
                  <a:gd name="T28" fmla="*/ 4246 w 4354"/>
                  <a:gd name="T29" fmla="*/ 42 h 191"/>
                  <a:gd name="T30" fmla="*/ 4229 w 4354"/>
                  <a:gd name="T31" fmla="*/ 42 h 191"/>
                  <a:gd name="T32" fmla="*/ 4229 w 4354"/>
                  <a:gd name="T33" fmla="*/ 31 h 191"/>
                  <a:gd name="T34" fmla="*/ 4229 w 4354"/>
                  <a:gd name="T35" fmla="*/ 24 h 191"/>
                  <a:gd name="T36" fmla="*/ 4231 w 4354"/>
                  <a:gd name="T37" fmla="*/ 19 h 191"/>
                  <a:gd name="T38" fmla="*/ 4234 w 4354"/>
                  <a:gd name="T39" fmla="*/ 17 h 191"/>
                  <a:gd name="T40" fmla="*/ 4246 w 4354"/>
                  <a:gd name="T41" fmla="*/ 17 h 191"/>
                  <a:gd name="T42" fmla="*/ 4246 w 4354"/>
                  <a:gd name="T43" fmla="*/ 1 h 191"/>
                  <a:gd name="T44" fmla="*/ 4242 w 4354"/>
                  <a:gd name="T45" fmla="*/ 1 h 191"/>
                  <a:gd name="T46" fmla="*/ 4227 w 4354"/>
                  <a:gd name="T47" fmla="*/ 1 h 19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354" h="191">
                    <a:moveTo>
                      <a:pt x="4227" y="1"/>
                    </a:moveTo>
                    <a:lnTo>
                      <a:pt x="4219" y="4"/>
                    </a:lnTo>
                    <a:lnTo>
                      <a:pt x="4215" y="10"/>
                    </a:lnTo>
                    <a:lnTo>
                      <a:pt x="4213" y="13"/>
                    </a:lnTo>
                    <a:lnTo>
                      <a:pt x="4211" y="19"/>
                    </a:lnTo>
                    <a:lnTo>
                      <a:pt x="4211" y="26"/>
                    </a:lnTo>
                    <a:lnTo>
                      <a:pt x="4211" y="42"/>
                    </a:lnTo>
                    <a:lnTo>
                      <a:pt x="4197" y="42"/>
                    </a:lnTo>
                    <a:lnTo>
                      <a:pt x="4197" y="56"/>
                    </a:lnTo>
                    <a:lnTo>
                      <a:pt x="4211" y="56"/>
                    </a:lnTo>
                    <a:lnTo>
                      <a:pt x="4211" y="147"/>
                    </a:lnTo>
                    <a:lnTo>
                      <a:pt x="4229" y="147"/>
                    </a:lnTo>
                    <a:lnTo>
                      <a:pt x="4229" y="56"/>
                    </a:lnTo>
                    <a:lnTo>
                      <a:pt x="4246" y="56"/>
                    </a:lnTo>
                    <a:lnTo>
                      <a:pt x="4246" y="42"/>
                    </a:lnTo>
                    <a:lnTo>
                      <a:pt x="4229" y="42"/>
                    </a:lnTo>
                    <a:lnTo>
                      <a:pt x="4229" y="31"/>
                    </a:lnTo>
                    <a:lnTo>
                      <a:pt x="4229" y="24"/>
                    </a:lnTo>
                    <a:lnTo>
                      <a:pt x="4231" y="19"/>
                    </a:lnTo>
                    <a:lnTo>
                      <a:pt x="4234" y="17"/>
                    </a:lnTo>
                    <a:lnTo>
                      <a:pt x="4246" y="17"/>
                    </a:lnTo>
                    <a:lnTo>
                      <a:pt x="4246" y="1"/>
                    </a:lnTo>
                    <a:lnTo>
                      <a:pt x="4242" y="1"/>
                    </a:lnTo>
                    <a:lnTo>
                      <a:pt x="4227" y="1"/>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62" name="Freeform 80"/>
              <p:cNvSpPr>
                <a:spLocks/>
              </p:cNvSpPr>
              <p:nvPr/>
            </p:nvSpPr>
            <p:spPr bwMode="auto">
              <a:xfrm>
                <a:off x="2972" y="2049"/>
                <a:ext cx="4354" cy="191"/>
              </a:xfrm>
              <a:custGeom>
                <a:avLst/>
                <a:gdLst>
                  <a:gd name="T0" fmla="*/ 4335 w 4354"/>
                  <a:gd name="T1" fmla="*/ 141 h 191"/>
                  <a:gd name="T2" fmla="*/ 4346 w 4354"/>
                  <a:gd name="T3" fmla="*/ 127 h 191"/>
                  <a:gd name="T4" fmla="*/ 4352 w 4354"/>
                  <a:gd name="T5" fmla="*/ 107 h 191"/>
                  <a:gd name="T6" fmla="*/ 4353 w 4354"/>
                  <a:gd name="T7" fmla="*/ 92 h 191"/>
                  <a:gd name="T8" fmla="*/ 4350 w 4354"/>
                  <a:gd name="T9" fmla="*/ 70 h 191"/>
                  <a:gd name="T10" fmla="*/ 4341 w 4354"/>
                  <a:gd name="T11" fmla="*/ 54 h 191"/>
                  <a:gd name="T12" fmla="*/ 4341 w 4354"/>
                  <a:gd name="T13" fmla="*/ 53 h 191"/>
                  <a:gd name="T14" fmla="*/ 4332 w 4354"/>
                  <a:gd name="T15" fmla="*/ 44 h 191"/>
                  <a:gd name="T16" fmla="*/ 4322 w 4354"/>
                  <a:gd name="T17" fmla="*/ 39 h 191"/>
                  <a:gd name="T18" fmla="*/ 4303 w 4354"/>
                  <a:gd name="T19" fmla="*/ 39 h 191"/>
                  <a:gd name="T20" fmla="*/ 4296 w 4354"/>
                  <a:gd name="T21" fmla="*/ 41 h 191"/>
                  <a:gd name="T22" fmla="*/ 4290 w 4354"/>
                  <a:gd name="T23" fmla="*/ 45 h 191"/>
                  <a:gd name="T24" fmla="*/ 4285 w 4354"/>
                  <a:gd name="T25" fmla="*/ 48 h 191"/>
                  <a:gd name="T26" fmla="*/ 4286 w 4354"/>
                  <a:gd name="T27" fmla="*/ 61 h 191"/>
                  <a:gd name="T28" fmla="*/ 4294 w 4354"/>
                  <a:gd name="T29" fmla="*/ 55 h 191"/>
                  <a:gd name="T30" fmla="*/ 4319 w 4354"/>
                  <a:gd name="T31" fmla="*/ 55 h 191"/>
                  <a:gd name="T32" fmla="*/ 4327 w 4354"/>
                  <a:gd name="T33" fmla="*/ 61 h 191"/>
                  <a:gd name="T34" fmla="*/ 4332 w 4354"/>
                  <a:gd name="T35" fmla="*/ 72 h 191"/>
                  <a:gd name="T36" fmla="*/ 4334 w 4354"/>
                  <a:gd name="T37" fmla="*/ 78 h 191"/>
                  <a:gd name="T38" fmla="*/ 4335 w 4354"/>
                  <a:gd name="T39" fmla="*/ 85 h 191"/>
                  <a:gd name="T40" fmla="*/ 4335 w 4354"/>
                  <a:gd name="T41" fmla="*/ 107 h 191"/>
                  <a:gd name="T42" fmla="*/ 4332 w 4354"/>
                  <a:gd name="T43" fmla="*/ 118 h 191"/>
                  <a:gd name="T44" fmla="*/ 4327 w 4354"/>
                  <a:gd name="T45" fmla="*/ 124 h 191"/>
                  <a:gd name="T46" fmla="*/ 4322 w 4354"/>
                  <a:gd name="T47" fmla="*/ 131 h 191"/>
                  <a:gd name="T48" fmla="*/ 4315 w 4354"/>
                  <a:gd name="T49" fmla="*/ 135 h 191"/>
                  <a:gd name="T50" fmla="*/ 4294 w 4354"/>
                  <a:gd name="T51" fmla="*/ 135 h 191"/>
                  <a:gd name="T52" fmla="*/ 4289 w 4354"/>
                  <a:gd name="T53" fmla="*/ 145 h 191"/>
                  <a:gd name="T54" fmla="*/ 4294 w 4354"/>
                  <a:gd name="T55" fmla="*/ 148 h 191"/>
                  <a:gd name="T56" fmla="*/ 4301 w 4354"/>
                  <a:gd name="T57" fmla="*/ 150 h 191"/>
                  <a:gd name="T58" fmla="*/ 4319 w 4354"/>
                  <a:gd name="T59" fmla="*/ 150 h 191"/>
                  <a:gd name="T60" fmla="*/ 4328 w 4354"/>
                  <a:gd name="T61" fmla="*/ 147 h 191"/>
                  <a:gd name="T62" fmla="*/ 4335 w 4354"/>
                  <a:gd name="T63" fmla="*/ 141 h 19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354" h="191">
                    <a:moveTo>
                      <a:pt x="4335" y="141"/>
                    </a:moveTo>
                    <a:lnTo>
                      <a:pt x="4346" y="127"/>
                    </a:lnTo>
                    <a:lnTo>
                      <a:pt x="4352" y="107"/>
                    </a:lnTo>
                    <a:lnTo>
                      <a:pt x="4353" y="92"/>
                    </a:lnTo>
                    <a:lnTo>
                      <a:pt x="4350" y="70"/>
                    </a:lnTo>
                    <a:lnTo>
                      <a:pt x="4341" y="54"/>
                    </a:lnTo>
                    <a:lnTo>
                      <a:pt x="4341" y="53"/>
                    </a:lnTo>
                    <a:lnTo>
                      <a:pt x="4332" y="44"/>
                    </a:lnTo>
                    <a:lnTo>
                      <a:pt x="4322" y="39"/>
                    </a:lnTo>
                    <a:lnTo>
                      <a:pt x="4303" y="39"/>
                    </a:lnTo>
                    <a:lnTo>
                      <a:pt x="4296" y="41"/>
                    </a:lnTo>
                    <a:lnTo>
                      <a:pt x="4290" y="45"/>
                    </a:lnTo>
                    <a:lnTo>
                      <a:pt x="4285" y="48"/>
                    </a:lnTo>
                    <a:lnTo>
                      <a:pt x="4286" y="61"/>
                    </a:lnTo>
                    <a:lnTo>
                      <a:pt x="4294" y="55"/>
                    </a:lnTo>
                    <a:lnTo>
                      <a:pt x="4319" y="55"/>
                    </a:lnTo>
                    <a:lnTo>
                      <a:pt x="4327" y="61"/>
                    </a:lnTo>
                    <a:lnTo>
                      <a:pt x="4332" y="72"/>
                    </a:lnTo>
                    <a:lnTo>
                      <a:pt x="4334" y="78"/>
                    </a:lnTo>
                    <a:lnTo>
                      <a:pt x="4335" y="85"/>
                    </a:lnTo>
                    <a:lnTo>
                      <a:pt x="4335" y="107"/>
                    </a:lnTo>
                    <a:lnTo>
                      <a:pt x="4332" y="118"/>
                    </a:lnTo>
                    <a:lnTo>
                      <a:pt x="4327" y="124"/>
                    </a:lnTo>
                    <a:lnTo>
                      <a:pt x="4322" y="131"/>
                    </a:lnTo>
                    <a:lnTo>
                      <a:pt x="4315" y="135"/>
                    </a:lnTo>
                    <a:lnTo>
                      <a:pt x="4294" y="135"/>
                    </a:lnTo>
                    <a:lnTo>
                      <a:pt x="4289" y="145"/>
                    </a:lnTo>
                    <a:lnTo>
                      <a:pt x="4294" y="148"/>
                    </a:lnTo>
                    <a:lnTo>
                      <a:pt x="4301" y="150"/>
                    </a:lnTo>
                    <a:lnTo>
                      <a:pt x="4319" y="150"/>
                    </a:lnTo>
                    <a:lnTo>
                      <a:pt x="4328" y="147"/>
                    </a:lnTo>
                    <a:lnTo>
                      <a:pt x="4335" y="141"/>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63" name="Freeform 81"/>
              <p:cNvSpPr>
                <a:spLocks/>
              </p:cNvSpPr>
              <p:nvPr/>
            </p:nvSpPr>
            <p:spPr bwMode="auto">
              <a:xfrm>
                <a:off x="2972" y="2049"/>
                <a:ext cx="4354" cy="191"/>
              </a:xfrm>
              <a:custGeom>
                <a:avLst/>
                <a:gdLst>
                  <a:gd name="T0" fmla="*/ 4278 w 4354"/>
                  <a:gd name="T1" fmla="*/ 188 h 191"/>
                  <a:gd name="T2" fmla="*/ 4278 w 4354"/>
                  <a:gd name="T3" fmla="*/ 135 h 191"/>
                  <a:gd name="T4" fmla="*/ 4282 w 4354"/>
                  <a:gd name="T5" fmla="*/ 140 h 191"/>
                  <a:gd name="T6" fmla="*/ 4289 w 4354"/>
                  <a:gd name="T7" fmla="*/ 145 h 191"/>
                  <a:gd name="T8" fmla="*/ 4294 w 4354"/>
                  <a:gd name="T9" fmla="*/ 135 h 191"/>
                  <a:gd name="T10" fmla="*/ 4286 w 4354"/>
                  <a:gd name="T11" fmla="*/ 129 h 191"/>
                  <a:gd name="T12" fmla="*/ 4281 w 4354"/>
                  <a:gd name="T13" fmla="*/ 119 h 191"/>
                  <a:gd name="T14" fmla="*/ 4279 w 4354"/>
                  <a:gd name="T15" fmla="*/ 113 h 191"/>
                  <a:gd name="T16" fmla="*/ 4278 w 4354"/>
                  <a:gd name="T17" fmla="*/ 106 h 191"/>
                  <a:gd name="T18" fmla="*/ 4278 w 4354"/>
                  <a:gd name="T19" fmla="*/ 88 h 191"/>
                  <a:gd name="T20" fmla="*/ 4279 w 4354"/>
                  <a:gd name="T21" fmla="*/ 80 h 191"/>
                  <a:gd name="T22" fmla="*/ 4281 w 4354"/>
                  <a:gd name="T23" fmla="*/ 73 h 191"/>
                  <a:gd name="T24" fmla="*/ 4286 w 4354"/>
                  <a:gd name="T25" fmla="*/ 61 h 191"/>
                  <a:gd name="T26" fmla="*/ 4285 w 4354"/>
                  <a:gd name="T27" fmla="*/ 48 h 191"/>
                  <a:gd name="T28" fmla="*/ 4282 w 4354"/>
                  <a:gd name="T29" fmla="*/ 52 h 191"/>
                  <a:gd name="T30" fmla="*/ 4278 w 4354"/>
                  <a:gd name="T31" fmla="*/ 56 h 191"/>
                  <a:gd name="T32" fmla="*/ 4278 w 4354"/>
                  <a:gd name="T33" fmla="*/ 42 h 191"/>
                  <a:gd name="T34" fmla="*/ 4261 w 4354"/>
                  <a:gd name="T35" fmla="*/ 42 h 191"/>
                  <a:gd name="T36" fmla="*/ 4261 w 4354"/>
                  <a:gd name="T37" fmla="*/ 188 h 191"/>
                  <a:gd name="T38" fmla="*/ 4278 w 4354"/>
                  <a:gd name="T39" fmla="*/ 188 h 19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354" h="191">
                    <a:moveTo>
                      <a:pt x="4278" y="188"/>
                    </a:moveTo>
                    <a:lnTo>
                      <a:pt x="4278" y="135"/>
                    </a:lnTo>
                    <a:lnTo>
                      <a:pt x="4282" y="140"/>
                    </a:lnTo>
                    <a:lnTo>
                      <a:pt x="4289" y="145"/>
                    </a:lnTo>
                    <a:lnTo>
                      <a:pt x="4294" y="135"/>
                    </a:lnTo>
                    <a:lnTo>
                      <a:pt x="4286" y="129"/>
                    </a:lnTo>
                    <a:lnTo>
                      <a:pt x="4281" y="119"/>
                    </a:lnTo>
                    <a:lnTo>
                      <a:pt x="4279" y="113"/>
                    </a:lnTo>
                    <a:lnTo>
                      <a:pt x="4278" y="106"/>
                    </a:lnTo>
                    <a:lnTo>
                      <a:pt x="4278" y="88"/>
                    </a:lnTo>
                    <a:lnTo>
                      <a:pt x="4279" y="80"/>
                    </a:lnTo>
                    <a:lnTo>
                      <a:pt x="4281" y="73"/>
                    </a:lnTo>
                    <a:lnTo>
                      <a:pt x="4286" y="61"/>
                    </a:lnTo>
                    <a:lnTo>
                      <a:pt x="4285" y="48"/>
                    </a:lnTo>
                    <a:lnTo>
                      <a:pt x="4282" y="52"/>
                    </a:lnTo>
                    <a:lnTo>
                      <a:pt x="4278" y="56"/>
                    </a:lnTo>
                    <a:lnTo>
                      <a:pt x="4278" y="42"/>
                    </a:lnTo>
                    <a:lnTo>
                      <a:pt x="4261" y="42"/>
                    </a:lnTo>
                    <a:lnTo>
                      <a:pt x="4261" y="188"/>
                    </a:lnTo>
                    <a:lnTo>
                      <a:pt x="4278" y="188"/>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64" name="Freeform 82"/>
              <p:cNvSpPr>
                <a:spLocks/>
              </p:cNvSpPr>
              <p:nvPr/>
            </p:nvSpPr>
            <p:spPr bwMode="auto">
              <a:xfrm>
                <a:off x="2972" y="2049"/>
                <a:ext cx="4354" cy="191"/>
              </a:xfrm>
              <a:custGeom>
                <a:avLst/>
                <a:gdLst>
                  <a:gd name="T0" fmla="*/ 3651 w 4354"/>
                  <a:gd name="T1" fmla="*/ 118 h 191"/>
                  <a:gd name="T2" fmla="*/ 3659 w 4354"/>
                  <a:gd name="T3" fmla="*/ 135 h 191"/>
                  <a:gd name="T4" fmla="*/ 3660 w 4354"/>
                  <a:gd name="T5" fmla="*/ 136 h 191"/>
                  <a:gd name="T6" fmla="*/ 3669 w 4354"/>
                  <a:gd name="T7" fmla="*/ 145 h 191"/>
                  <a:gd name="T8" fmla="*/ 3680 w 4354"/>
                  <a:gd name="T9" fmla="*/ 150 h 191"/>
                  <a:gd name="T10" fmla="*/ 3678 w 4354"/>
                  <a:gd name="T11" fmla="*/ 131 h 191"/>
                  <a:gd name="T12" fmla="*/ 3673 w 4354"/>
                  <a:gd name="T13" fmla="*/ 124 h 191"/>
                  <a:gd name="T14" fmla="*/ 3668 w 4354"/>
                  <a:gd name="T15" fmla="*/ 117 h 191"/>
                  <a:gd name="T16" fmla="*/ 3666 w 4354"/>
                  <a:gd name="T17" fmla="*/ 107 h 191"/>
                  <a:gd name="T18" fmla="*/ 3666 w 4354"/>
                  <a:gd name="T19" fmla="*/ 85 h 191"/>
                  <a:gd name="T20" fmla="*/ 3668 w 4354"/>
                  <a:gd name="T21" fmla="*/ 75 h 191"/>
                  <a:gd name="T22" fmla="*/ 3673 w 4354"/>
                  <a:gd name="T23" fmla="*/ 67 h 191"/>
                  <a:gd name="T24" fmla="*/ 3678 w 4354"/>
                  <a:gd name="T25" fmla="*/ 58 h 191"/>
                  <a:gd name="T26" fmla="*/ 3685 w 4354"/>
                  <a:gd name="T27" fmla="*/ 54 h 191"/>
                  <a:gd name="T28" fmla="*/ 3708 w 4354"/>
                  <a:gd name="T29" fmla="*/ 54 h 191"/>
                  <a:gd name="T30" fmla="*/ 3716 w 4354"/>
                  <a:gd name="T31" fmla="*/ 59 h 191"/>
                  <a:gd name="T32" fmla="*/ 3721 w 4354"/>
                  <a:gd name="T33" fmla="*/ 69 h 191"/>
                  <a:gd name="T34" fmla="*/ 3724 w 4354"/>
                  <a:gd name="T35" fmla="*/ 75 h 191"/>
                  <a:gd name="T36" fmla="*/ 3726 w 4354"/>
                  <a:gd name="T37" fmla="*/ 83 h 191"/>
                  <a:gd name="T38" fmla="*/ 3726 w 4354"/>
                  <a:gd name="T39" fmla="*/ 103 h 191"/>
                  <a:gd name="T40" fmla="*/ 3724 w 4354"/>
                  <a:gd name="T41" fmla="*/ 113 h 191"/>
                  <a:gd name="T42" fmla="*/ 3720 w 4354"/>
                  <a:gd name="T43" fmla="*/ 122 h 191"/>
                  <a:gd name="T44" fmla="*/ 3715 w 4354"/>
                  <a:gd name="T45" fmla="*/ 131 h 191"/>
                  <a:gd name="T46" fmla="*/ 3707 w 4354"/>
                  <a:gd name="T47" fmla="*/ 135 h 191"/>
                  <a:gd name="T48" fmla="*/ 3696 w 4354"/>
                  <a:gd name="T49" fmla="*/ 135 h 191"/>
                  <a:gd name="T50" fmla="*/ 3694 w 4354"/>
                  <a:gd name="T51" fmla="*/ 150 h 191"/>
                  <a:gd name="T52" fmla="*/ 3716 w 4354"/>
                  <a:gd name="T53" fmla="*/ 146 h 191"/>
                  <a:gd name="T54" fmla="*/ 3731 w 4354"/>
                  <a:gd name="T55" fmla="*/ 135 h 191"/>
                  <a:gd name="T56" fmla="*/ 3732 w 4354"/>
                  <a:gd name="T57" fmla="*/ 134 h 191"/>
                  <a:gd name="T58" fmla="*/ 3741 w 4354"/>
                  <a:gd name="T59" fmla="*/ 117 h 191"/>
                  <a:gd name="T60" fmla="*/ 3744 w 4354"/>
                  <a:gd name="T61" fmla="*/ 96 h 191"/>
                  <a:gd name="T62" fmla="*/ 3744 w 4354"/>
                  <a:gd name="T63" fmla="*/ 92 h 191"/>
                  <a:gd name="T64" fmla="*/ 3741 w 4354"/>
                  <a:gd name="T65" fmla="*/ 70 h 191"/>
                  <a:gd name="T66" fmla="*/ 3732 w 4354"/>
                  <a:gd name="T67" fmla="*/ 54 h 191"/>
                  <a:gd name="T68" fmla="*/ 3730 w 4354"/>
                  <a:gd name="T69" fmla="*/ 52 h 191"/>
                  <a:gd name="T70" fmla="*/ 3721 w 4354"/>
                  <a:gd name="T71" fmla="*/ 43 h 191"/>
                  <a:gd name="T72" fmla="*/ 3710 w 4354"/>
                  <a:gd name="T73" fmla="*/ 39 h 191"/>
                  <a:gd name="T74" fmla="*/ 3682 w 4354"/>
                  <a:gd name="T75" fmla="*/ 39 h 191"/>
                  <a:gd name="T76" fmla="*/ 3670 w 4354"/>
                  <a:gd name="T77" fmla="*/ 44 h 191"/>
                  <a:gd name="T78" fmla="*/ 3661 w 4354"/>
                  <a:gd name="T79" fmla="*/ 55 h 191"/>
                  <a:gd name="T80" fmla="*/ 3651 w 4354"/>
                  <a:gd name="T81" fmla="*/ 71 h 191"/>
                  <a:gd name="T82" fmla="*/ 3648 w 4354"/>
                  <a:gd name="T83" fmla="*/ 92 h 191"/>
                  <a:gd name="T84" fmla="*/ 3648 w 4354"/>
                  <a:gd name="T85" fmla="*/ 97 h 191"/>
                  <a:gd name="T86" fmla="*/ 3651 w 4354"/>
                  <a:gd name="T87" fmla="*/ 118 h 19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354" h="191">
                    <a:moveTo>
                      <a:pt x="3651" y="118"/>
                    </a:moveTo>
                    <a:lnTo>
                      <a:pt x="3659" y="135"/>
                    </a:lnTo>
                    <a:lnTo>
                      <a:pt x="3660" y="136"/>
                    </a:lnTo>
                    <a:lnTo>
                      <a:pt x="3669" y="145"/>
                    </a:lnTo>
                    <a:lnTo>
                      <a:pt x="3680" y="150"/>
                    </a:lnTo>
                    <a:lnTo>
                      <a:pt x="3678" y="131"/>
                    </a:lnTo>
                    <a:lnTo>
                      <a:pt x="3673" y="124"/>
                    </a:lnTo>
                    <a:lnTo>
                      <a:pt x="3668" y="117"/>
                    </a:lnTo>
                    <a:lnTo>
                      <a:pt x="3666" y="107"/>
                    </a:lnTo>
                    <a:lnTo>
                      <a:pt x="3666" y="85"/>
                    </a:lnTo>
                    <a:lnTo>
                      <a:pt x="3668" y="75"/>
                    </a:lnTo>
                    <a:lnTo>
                      <a:pt x="3673" y="67"/>
                    </a:lnTo>
                    <a:lnTo>
                      <a:pt x="3678" y="58"/>
                    </a:lnTo>
                    <a:lnTo>
                      <a:pt x="3685" y="54"/>
                    </a:lnTo>
                    <a:lnTo>
                      <a:pt x="3708" y="54"/>
                    </a:lnTo>
                    <a:lnTo>
                      <a:pt x="3716" y="59"/>
                    </a:lnTo>
                    <a:lnTo>
                      <a:pt x="3721" y="69"/>
                    </a:lnTo>
                    <a:lnTo>
                      <a:pt x="3724" y="75"/>
                    </a:lnTo>
                    <a:lnTo>
                      <a:pt x="3726" y="83"/>
                    </a:lnTo>
                    <a:lnTo>
                      <a:pt x="3726" y="103"/>
                    </a:lnTo>
                    <a:lnTo>
                      <a:pt x="3724" y="113"/>
                    </a:lnTo>
                    <a:lnTo>
                      <a:pt x="3720" y="122"/>
                    </a:lnTo>
                    <a:lnTo>
                      <a:pt x="3715" y="131"/>
                    </a:lnTo>
                    <a:lnTo>
                      <a:pt x="3707" y="135"/>
                    </a:lnTo>
                    <a:lnTo>
                      <a:pt x="3696" y="135"/>
                    </a:lnTo>
                    <a:lnTo>
                      <a:pt x="3694" y="150"/>
                    </a:lnTo>
                    <a:lnTo>
                      <a:pt x="3716" y="146"/>
                    </a:lnTo>
                    <a:lnTo>
                      <a:pt x="3731" y="135"/>
                    </a:lnTo>
                    <a:lnTo>
                      <a:pt x="3732" y="134"/>
                    </a:lnTo>
                    <a:lnTo>
                      <a:pt x="3741" y="117"/>
                    </a:lnTo>
                    <a:lnTo>
                      <a:pt x="3744" y="96"/>
                    </a:lnTo>
                    <a:lnTo>
                      <a:pt x="3744" y="92"/>
                    </a:lnTo>
                    <a:lnTo>
                      <a:pt x="3741" y="70"/>
                    </a:lnTo>
                    <a:lnTo>
                      <a:pt x="3732" y="54"/>
                    </a:lnTo>
                    <a:lnTo>
                      <a:pt x="3730" y="52"/>
                    </a:lnTo>
                    <a:lnTo>
                      <a:pt x="3721" y="43"/>
                    </a:lnTo>
                    <a:lnTo>
                      <a:pt x="3710" y="39"/>
                    </a:lnTo>
                    <a:lnTo>
                      <a:pt x="3682" y="39"/>
                    </a:lnTo>
                    <a:lnTo>
                      <a:pt x="3670" y="44"/>
                    </a:lnTo>
                    <a:lnTo>
                      <a:pt x="3661" y="55"/>
                    </a:lnTo>
                    <a:lnTo>
                      <a:pt x="3651" y="71"/>
                    </a:lnTo>
                    <a:lnTo>
                      <a:pt x="3648" y="92"/>
                    </a:lnTo>
                    <a:lnTo>
                      <a:pt x="3648" y="97"/>
                    </a:lnTo>
                    <a:lnTo>
                      <a:pt x="3651" y="118"/>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65" name="Freeform 83"/>
              <p:cNvSpPr>
                <a:spLocks/>
              </p:cNvSpPr>
              <p:nvPr/>
            </p:nvSpPr>
            <p:spPr bwMode="auto">
              <a:xfrm>
                <a:off x="2972" y="2049"/>
                <a:ext cx="4354" cy="191"/>
              </a:xfrm>
              <a:custGeom>
                <a:avLst/>
                <a:gdLst>
                  <a:gd name="T0" fmla="*/ 3274 w 4354"/>
                  <a:gd name="T1" fmla="*/ 125 h 191"/>
                  <a:gd name="T2" fmla="*/ 3282 w 4354"/>
                  <a:gd name="T3" fmla="*/ 135 h 191"/>
                  <a:gd name="T4" fmla="*/ 3290 w 4354"/>
                  <a:gd name="T5" fmla="*/ 145 h 191"/>
                  <a:gd name="T6" fmla="*/ 3301 w 4354"/>
                  <a:gd name="T7" fmla="*/ 150 h 191"/>
                  <a:gd name="T8" fmla="*/ 3327 w 4354"/>
                  <a:gd name="T9" fmla="*/ 150 h 191"/>
                  <a:gd name="T10" fmla="*/ 3337 w 4354"/>
                  <a:gd name="T11" fmla="*/ 146 h 191"/>
                  <a:gd name="T12" fmla="*/ 3344 w 4354"/>
                  <a:gd name="T13" fmla="*/ 140 h 191"/>
                  <a:gd name="T14" fmla="*/ 3352 w 4354"/>
                  <a:gd name="T15" fmla="*/ 134 h 191"/>
                  <a:gd name="T16" fmla="*/ 3357 w 4354"/>
                  <a:gd name="T17" fmla="*/ 123 h 191"/>
                  <a:gd name="T18" fmla="*/ 3359 w 4354"/>
                  <a:gd name="T19" fmla="*/ 110 h 191"/>
                  <a:gd name="T20" fmla="*/ 3342 w 4354"/>
                  <a:gd name="T21" fmla="*/ 110 h 191"/>
                  <a:gd name="T22" fmla="*/ 3340 w 4354"/>
                  <a:gd name="T23" fmla="*/ 117 h 191"/>
                  <a:gd name="T24" fmla="*/ 3337 w 4354"/>
                  <a:gd name="T25" fmla="*/ 123 h 191"/>
                  <a:gd name="T26" fmla="*/ 3333 w 4354"/>
                  <a:gd name="T27" fmla="*/ 128 h 191"/>
                  <a:gd name="T28" fmla="*/ 3329 w 4354"/>
                  <a:gd name="T29" fmla="*/ 132 h 191"/>
                  <a:gd name="T30" fmla="*/ 3323 w 4354"/>
                  <a:gd name="T31" fmla="*/ 134 h 191"/>
                  <a:gd name="T32" fmla="*/ 3306 w 4354"/>
                  <a:gd name="T33" fmla="*/ 134 h 191"/>
                  <a:gd name="T34" fmla="*/ 3299 w 4354"/>
                  <a:gd name="T35" fmla="*/ 131 h 191"/>
                  <a:gd name="T36" fmla="*/ 3295 w 4354"/>
                  <a:gd name="T37" fmla="*/ 124 h 191"/>
                  <a:gd name="T38" fmla="*/ 3290 w 4354"/>
                  <a:gd name="T39" fmla="*/ 117 h 191"/>
                  <a:gd name="T40" fmla="*/ 3288 w 4354"/>
                  <a:gd name="T41" fmla="*/ 108 h 191"/>
                  <a:gd name="T42" fmla="*/ 3288 w 4354"/>
                  <a:gd name="T43" fmla="*/ 87 h 191"/>
                  <a:gd name="T44" fmla="*/ 3290 w 4354"/>
                  <a:gd name="T45" fmla="*/ 78 h 191"/>
                  <a:gd name="T46" fmla="*/ 3293 w 4354"/>
                  <a:gd name="T47" fmla="*/ 71 h 191"/>
                  <a:gd name="T48" fmla="*/ 3298 w 4354"/>
                  <a:gd name="T49" fmla="*/ 60 h 191"/>
                  <a:gd name="T50" fmla="*/ 3306 w 4354"/>
                  <a:gd name="T51" fmla="*/ 55 h 191"/>
                  <a:gd name="T52" fmla="*/ 3325 w 4354"/>
                  <a:gd name="T53" fmla="*/ 55 h 191"/>
                  <a:gd name="T54" fmla="*/ 3331 w 4354"/>
                  <a:gd name="T55" fmla="*/ 57 h 191"/>
                  <a:gd name="T56" fmla="*/ 3335 w 4354"/>
                  <a:gd name="T57" fmla="*/ 61 h 191"/>
                  <a:gd name="T58" fmla="*/ 3339 w 4354"/>
                  <a:gd name="T59" fmla="*/ 65 h 191"/>
                  <a:gd name="T60" fmla="*/ 3341 w 4354"/>
                  <a:gd name="T61" fmla="*/ 71 h 191"/>
                  <a:gd name="T62" fmla="*/ 3342 w 4354"/>
                  <a:gd name="T63" fmla="*/ 77 h 191"/>
                  <a:gd name="T64" fmla="*/ 3359 w 4354"/>
                  <a:gd name="T65" fmla="*/ 77 h 191"/>
                  <a:gd name="T66" fmla="*/ 3358 w 4354"/>
                  <a:gd name="T67" fmla="*/ 63 h 191"/>
                  <a:gd name="T68" fmla="*/ 3353 w 4354"/>
                  <a:gd name="T69" fmla="*/ 53 h 191"/>
                  <a:gd name="T70" fmla="*/ 3346 w 4354"/>
                  <a:gd name="T71" fmla="*/ 48 h 191"/>
                  <a:gd name="T72" fmla="*/ 3338 w 4354"/>
                  <a:gd name="T73" fmla="*/ 42 h 191"/>
                  <a:gd name="T74" fmla="*/ 3329 w 4354"/>
                  <a:gd name="T75" fmla="*/ 39 h 191"/>
                  <a:gd name="T76" fmla="*/ 3303 w 4354"/>
                  <a:gd name="T77" fmla="*/ 39 h 191"/>
                  <a:gd name="T78" fmla="*/ 3292 w 4354"/>
                  <a:gd name="T79" fmla="*/ 44 h 191"/>
                  <a:gd name="T80" fmla="*/ 3283 w 4354"/>
                  <a:gd name="T81" fmla="*/ 54 h 191"/>
                  <a:gd name="T82" fmla="*/ 3274 w 4354"/>
                  <a:gd name="T83" fmla="*/ 70 h 191"/>
                  <a:gd name="T84" fmla="*/ 3270 w 4354"/>
                  <a:gd name="T85" fmla="*/ 91 h 191"/>
                  <a:gd name="T86" fmla="*/ 3270 w 4354"/>
                  <a:gd name="T87" fmla="*/ 112 h 191"/>
                  <a:gd name="T88" fmla="*/ 3274 w 4354"/>
                  <a:gd name="T89" fmla="*/ 125 h 19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354" h="191">
                    <a:moveTo>
                      <a:pt x="3274" y="125"/>
                    </a:moveTo>
                    <a:lnTo>
                      <a:pt x="3282" y="135"/>
                    </a:lnTo>
                    <a:lnTo>
                      <a:pt x="3290" y="145"/>
                    </a:lnTo>
                    <a:lnTo>
                      <a:pt x="3301" y="150"/>
                    </a:lnTo>
                    <a:lnTo>
                      <a:pt x="3327" y="150"/>
                    </a:lnTo>
                    <a:lnTo>
                      <a:pt x="3337" y="146"/>
                    </a:lnTo>
                    <a:lnTo>
                      <a:pt x="3344" y="140"/>
                    </a:lnTo>
                    <a:lnTo>
                      <a:pt x="3352" y="134"/>
                    </a:lnTo>
                    <a:lnTo>
                      <a:pt x="3357" y="123"/>
                    </a:lnTo>
                    <a:lnTo>
                      <a:pt x="3359" y="110"/>
                    </a:lnTo>
                    <a:lnTo>
                      <a:pt x="3342" y="110"/>
                    </a:lnTo>
                    <a:lnTo>
                      <a:pt x="3340" y="117"/>
                    </a:lnTo>
                    <a:lnTo>
                      <a:pt x="3337" y="123"/>
                    </a:lnTo>
                    <a:lnTo>
                      <a:pt x="3333" y="128"/>
                    </a:lnTo>
                    <a:lnTo>
                      <a:pt x="3329" y="132"/>
                    </a:lnTo>
                    <a:lnTo>
                      <a:pt x="3323" y="134"/>
                    </a:lnTo>
                    <a:lnTo>
                      <a:pt x="3306" y="134"/>
                    </a:lnTo>
                    <a:lnTo>
                      <a:pt x="3299" y="131"/>
                    </a:lnTo>
                    <a:lnTo>
                      <a:pt x="3295" y="124"/>
                    </a:lnTo>
                    <a:lnTo>
                      <a:pt x="3290" y="117"/>
                    </a:lnTo>
                    <a:lnTo>
                      <a:pt x="3288" y="108"/>
                    </a:lnTo>
                    <a:lnTo>
                      <a:pt x="3288" y="87"/>
                    </a:lnTo>
                    <a:lnTo>
                      <a:pt x="3290" y="78"/>
                    </a:lnTo>
                    <a:lnTo>
                      <a:pt x="3293" y="71"/>
                    </a:lnTo>
                    <a:lnTo>
                      <a:pt x="3298" y="60"/>
                    </a:lnTo>
                    <a:lnTo>
                      <a:pt x="3306" y="55"/>
                    </a:lnTo>
                    <a:lnTo>
                      <a:pt x="3325" y="55"/>
                    </a:lnTo>
                    <a:lnTo>
                      <a:pt x="3331" y="57"/>
                    </a:lnTo>
                    <a:lnTo>
                      <a:pt x="3335" y="61"/>
                    </a:lnTo>
                    <a:lnTo>
                      <a:pt x="3339" y="65"/>
                    </a:lnTo>
                    <a:lnTo>
                      <a:pt x="3341" y="71"/>
                    </a:lnTo>
                    <a:lnTo>
                      <a:pt x="3342" y="77"/>
                    </a:lnTo>
                    <a:lnTo>
                      <a:pt x="3359" y="77"/>
                    </a:lnTo>
                    <a:lnTo>
                      <a:pt x="3358" y="63"/>
                    </a:lnTo>
                    <a:lnTo>
                      <a:pt x="3353" y="53"/>
                    </a:lnTo>
                    <a:lnTo>
                      <a:pt x="3346" y="48"/>
                    </a:lnTo>
                    <a:lnTo>
                      <a:pt x="3338" y="42"/>
                    </a:lnTo>
                    <a:lnTo>
                      <a:pt x="3329" y="39"/>
                    </a:lnTo>
                    <a:lnTo>
                      <a:pt x="3303" y="39"/>
                    </a:lnTo>
                    <a:lnTo>
                      <a:pt x="3292" y="44"/>
                    </a:lnTo>
                    <a:lnTo>
                      <a:pt x="3283" y="54"/>
                    </a:lnTo>
                    <a:lnTo>
                      <a:pt x="3274" y="70"/>
                    </a:lnTo>
                    <a:lnTo>
                      <a:pt x="3270" y="91"/>
                    </a:lnTo>
                    <a:lnTo>
                      <a:pt x="3270" y="112"/>
                    </a:lnTo>
                    <a:lnTo>
                      <a:pt x="3274" y="125"/>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66" name="Freeform 84"/>
              <p:cNvSpPr>
                <a:spLocks/>
              </p:cNvSpPr>
              <p:nvPr/>
            </p:nvSpPr>
            <p:spPr bwMode="auto">
              <a:xfrm>
                <a:off x="2972" y="2049"/>
                <a:ext cx="4354" cy="191"/>
              </a:xfrm>
              <a:custGeom>
                <a:avLst/>
                <a:gdLst>
                  <a:gd name="T0" fmla="*/ 1551 w 4354"/>
                  <a:gd name="T1" fmla="*/ 125 h 191"/>
                  <a:gd name="T2" fmla="*/ 1559 w 4354"/>
                  <a:gd name="T3" fmla="*/ 135 h 191"/>
                  <a:gd name="T4" fmla="*/ 1567 w 4354"/>
                  <a:gd name="T5" fmla="*/ 145 h 191"/>
                  <a:gd name="T6" fmla="*/ 1578 w 4354"/>
                  <a:gd name="T7" fmla="*/ 150 h 191"/>
                  <a:gd name="T8" fmla="*/ 1604 w 4354"/>
                  <a:gd name="T9" fmla="*/ 150 h 191"/>
                  <a:gd name="T10" fmla="*/ 1614 w 4354"/>
                  <a:gd name="T11" fmla="*/ 146 h 191"/>
                  <a:gd name="T12" fmla="*/ 1622 w 4354"/>
                  <a:gd name="T13" fmla="*/ 140 h 191"/>
                  <a:gd name="T14" fmla="*/ 1629 w 4354"/>
                  <a:gd name="T15" fmla="*/ 134 h 191"/>
                  <a:gd name="T16" fmla="*/ 1634 w 4354"/>
                  <a:gd name="T17" fmla="*/ 123 h 191"/>
                  <a:gd name="T18" fmla="*/ 1636 w 4354"/>
                  <a:gd name="T19" fmla="*/ 110 h 191"/>
                  <a:gd name="T20" fmla="*/ 1619 w 4354"/>
                  <a:gd name="T21" fmla="*/ 110 h 191"/>
                  <a:gd name="T22" fmla="*/ 1618 w 4354"/>
                  <a:gd name="T23" fmla="*/ 117 h 191"/>
                  <a:gd name="T24" fmla="*/ 1615 w 4354"/>
                  <a:gd name="T25" fmla="*/ 123 h 191"/>
                  <a:gd name="T26" fmla="*/ 1610 w 4354"/>
                  <a:gd name="T27" fmla="*/ 128 h 191"/>
                  <a:gd name="T28" fmla="*/ 1606 w 4354"/>
                  <a:gd name="T29" fmla="*/ 132 h 191"/>
                  <a:gd name="T30" fmla="*/ 1600 w 4354"/>
                  <a:gd name="T31" fmla="*/ 134 h 191"/>
                  <a:gd name="T32" fmla="*/ 1583 w 4354"/>
                  <a:gd name="T33" fmla="*/ 134 h 191"/>
                  <a:gd name="T34" fmla="*/ 1576 w 4354"/>
                  <a:gd name="T35" fmla="*/ 131 h 191"/>
                  <a:gd name="T36" fmla="*/ 1572 w 4354"/>
                  <a:gd name="T37" fmla="*/ 124 h 191"/>
                  <a:gd name="T38" fmla="*/ 1568 w 4354"/>
                  <a:gd name="T39" fmla="*/ 117 h 191"/>
                  <a:gd name="T40" fmla="*/ 1565 w 4354"/>
                  <a:gd name="T41" fmla="*/ 108 h 191"/>
                  <a:gd name="T42" fmla="*/ 1565 w 4354"/>
                  <a:gd name="T43" fmla="*/ 87 h 191"/>
                  <a:gd name="T44" fmla="*/ 1567 w 4354"/>
                  <a:gd name="T45" fmla="*/ 78 h 191"/>
                  <a:gd name="T46" fmla="*/ 1570 w 4354"/>
                  <a:gd name="T47" fmla="*/ 71 h 191"/>
                  <a:gd name="T48" fmla="*/ 1575 w 4354"/>
                  <a:gd name="T49" fmla="*/ 60 h 191"/>
                  <a:gd name="T50" fmla="*/ 1583 w 4354"/>
                  <a:gd name="T51" fmla="*/ 55 h 191"/>
                  <a:gd name="T52" fmla="*/ 1602 w 4354"/>
                  <a:gd name="T53" fmla="*/ 55 h 191"/>
                  <a:gd name="T54" fmla="*/ 1608 w 4354"/>
                  <a:gd name="T55" fmla="*/ 57 h 191"/>
                  <a:gd name="T56" fmla="*/ 1612 w 4354"/>
                  <a:gd name="T57" fmla="*/ 61 h 191"/>
                  <a:gd name="T58" fmla="*/ 1616 w 4354"/>
                  <a:gd name="T59" fmla="*/ 65 h 191"/>
                  <a:gd name="T60" fmla="*/ 1618 w 4354"/>
                  <a:gd name="T61" fmla="*/ 71 h 191"/>
                  <a:gd name="T62" fmla="*/ 1619 w 4354"/>
                  <a:gd name="T63" fmla="*/ 77 h 191"/>
                  <a:gd name="T64" fmla="*/ 1636 w 4354"/>
                  <a:gd name="T65" fmla="*/ 77 h 191"/>
                  <a:gd name="T66" fmla="*/ 1635 w 4354"/>
                  <a:gd name="T67" fmla="*/ 63 h 191"/>
                  <a:gd name="T68" fmla="*/ 1630 w 4354"/>
                  <a:gd name="T69" fmla="*/ 53 h 191"/>
                  <a:gd name="T70" fmla="*/ 1623 w 4354"/>
                  <a:gd name="T71" fmla="*/ 48 h 191"/>
                  <a:gd name="T72" fmla="*/ 1616 w 4354"/>
                  <a:gd name="T73" fmla="*/ 42 h 191"/>
                  <a:gd name="T74" fmla="*/ 1606 w 4354"/>
                  <a:gd name="T75" fmla="*/ 39 h 191"/>
                  <a:gd name="T76" fmla="*/ 1580 w 4354"/>
                  <a:gd name="T77" fmla="*/ 39 h 191"/>
                  <a:gd name="T78" fmla="*/ 1569 w 4354"/>
                  <a:gd name="T79" fmla="*/ 44 h 191"/>
                  <a:gd name="T80" fmla="*/ 1560 w 4354"/>
                  <a:gd name="T81" fmla="*/ 54 h 191"/>
                  <a:gd name="T82" fmla="*/ 1551 w 4354"/>
                  <a:gd name="T83" fmla="*/ 70 h 191"/>
                  <a:gd name="T84" fmla="*/ 1547 w 4354"/>
                  <a:gd name="T85" fmla="*/ 91 h 191"/>
                  <a:gd name="T86" fmla="*/ 1547 w 4354"/>
                  <a:gd name="T87" fmla="*/ 112 h 191"/>
                  <a:gd name="T88" fmla="*/ 1551 w 4354"/>
                  <a:gd name="T89" fmla="*/ 125 h 19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354" h="191">
                    <a:moveTo>
                      <a:pt x="1551" y="125"/>
                    </a:moveTo>
                    <a:lnTo>
                      <a:pt x="1559" y="135"/>
                    </a:lnTo>
                    <a:lnTo>
                      <a:pt x="1567" y="145"/>
                    </a:lnTo>
                    <a:lnTo>
                      <a:pt x="1578" y="150"/>
                    </a:lnTo>
                    <a:lnTo>
                      <a:pt x="1604" y="150"/>
                    </a:lnTo>
                    <a:lnTo>
                      <a:pt x="1614" y="146"/>
                    </a:lnTo>
                    <a:lnTo>
                      <a:pt x="1622" y="140"/>
                    </a:lnTo>
                    <a:lnTo>
                      <a:pt x="1629" y="134"/>
                    </a:lnTo>
                    <a:lnTo>
                      <a:pt x="1634" y="123"/>
                    </a:lnTo>
                    <a:lnTo>
                      <a:pt x="1636" y="110"/>
                    </a:lnTo>
                    <a:lnTo>
                      <a:pt x="1619" y="110"/>
                    </a:lnTo>
                    <a:lnTo>
                      <a:pt x="1618" y="117"/>
                    </a:lnTo>
                    <a:lnTo>
                      <a:pt x="1615" y="123"/>
                    </a:lnTo>
                    <a:lnTo>
                      <a:pt x="1610" y="128"/>
                    </a:lnTo>
                    <a:lnTo>
                      <a:pt x="1606" y="132"/>
                    </a:lnTo>
                    <a:lnTo>
                      <a:pt x="1600" y="134"/>
                    </a:lnTo>
                    <a:lnTo>
                      <a:pt x="1583" y="134"/>
                    </a:lnTo>
                    <a:lnTo>
                      <a:pt x="1576" y="131"/>
                    </a:lnTo>
                    <a:lnTo>
                      <a:pt x="1572" y="124"/>
                    </a:lnTo>
                    <a:lnTo>
                      <a:pt x="1568" y="117"/>
                    </a:lnTo>
                    <a:lnTo>
                      <a:pt x="1565" y="108"/>
                    </a:lnTo>
                    <a:lnTo>
                      <a:pt x="1565" y="87"/>
                    </a:lnTo>
                    <a:lnTo>
                      <a:pt x="1567" y="78"/>
                    </a:lnTo>
                    <a:lnTo>
                      <a:pt x="1570" y="71"/>
                    </a:lnTo>
                    <a:lnTo>
                      <a:pt x="1575" y="60"/>
                    </a:lnTo>
                    <a:lnTo>
                      <a:pt x="1583" y="55"/>
                    </a:lnTo>
                    <a:lnTo>
                      <a:pt x="1602" y="55"/>
                    </a:lnTo>
                    <a:lnTo>
                      <a:pt x="1608" y="57"/>
                    </a:lnTo>
                    <a:lnTo>
                      <a:pt x="1612" y="61"/>
                    </a:lnTo>
                    <a:lnTo>
                      <a:pt x="1616" y="65"/>
                    </a:lnTo>
                    <a:lnTo>
                      <a:pt x="1618" y="71"/>
                    </a:lnTo>
                    <a:lnTo>
                      <a:pt x="1619" y="77"/>
                    </a:lnTo>
                    <a:lnTo>
                      <a:pt x="1636" y="77"/>
                    </a:lnTo>
                    <a:lnTo>
                      <a:pt x="1635" y="63"/>
                    </a:lnTo>
                    <a:lnTo>
                      <a:pt x="1630" y="53"/>
                    </a:lnTo>
                    <a:lnTo>
                      <a:pt x="1623" y="48"/>
                    </a:lnTo>
                    <a:lnTo>
                      <a:pt x="1616" y="42"/>
                    </a:lnTo>
                    <a:lnTo>
                      <a:pt x="1606" y="39"/>
                    </a:lnTo>
                    <a:lnTo>
                      <a:pt x="1580" y="39"/>
                    </a:lnTo>
                    <a:lnTo>
                      <a:pt x="1569" y="44"/>
                    </a:lnTo>
                    <a:lnTo>
                      <a:pt x="1560" y="54"/>
                    </a:lnTo>
                    <a:lnTo>
                      <a:pt x="1551" y="70"/>
                    </a:lnTo>
                    <a:lnTo>
                      <a:pt x="1547" y="91"/>
                    </a:lnTo>
                    <a:lnTo>
                      <a:pt x="1547" y="112"/>
                    </a:lnTo>
                    <a:lnTo>
                      <a:pt x="1551" y="125"/>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67" name="Freeform 85"/>
              <p:cNvSpPr>
                <a:spLocks/>
              </p:cNvSpPr>
              <p:nvPr/>
            </p:nvSpPr>
            <p:spPr bwMode="auto">
              <a:xfrm>
                <a:off x="2972" y="2049"/>
                <a:ext cx="4354" cy="191"/>
              </a:xfrm>
              <a:custGeom>
                <a:avLst/>
                <a:gdLst>
                  <a:gd name="T0" fmla="*/ 949 w 4354"/>
                  <a:gd name="T1" fmla="*/ 118 h 191"/>
                  <a:gd name="T2" fmla="*/ 958 w 4354"/>
                  <a:gd name="T3" fmla="*/ 135 h 191"/>
                  <a:gd name="T4" fmla="*/ 959 w 4354"/>
                  <a:gd name="T5" fmla="*/ 136 h 191"/>
                  <a:gd name="T6" fmla="*/ 967 w 4354"/>
                  <a:gd name="T7" fmla="*/ 145 h 191"/>
                  <a:gd name="T8" fmla="*/ 979 w 4354"/>
                  <a:gd name="T9" fmla="*/ 150 h 191"/>
                  <a:gd name="T10" fmla="*/ 976 w 4354"/>
                  <a:gd name="T11" fmla="*/ 131 h 191"/>
                  <a:gd name="T12" fmla="*/ 971 w 4354"/>
                  <a:gd name="T13" fmla="*/ 124 h 191"/>
                  <a:gd name="T14" fmla="*/ 967 w 4354"/>
                  <a:gd name="T15" fmla="*/ 117 h 191"/>
                  <a:gd name="T16" fmla="*/ 964 w 4354"/>
                  <a:gd name="T17" fmla="*/ 107 h 191"/>
                  <a:gd name="T18" fmla="*/ 964 w 4354"/>
                  <a:gd name="T19" fmla="*/ 85 h 191"/>
                  <a:gd name="T20" fmla="*/ 967 w 4354"/>
                  <a:gd name="T21" fmla="*/ 75 h 191"/>
                  <a:gd name="T22" fmla="*/ 971 w 4354"/>
                  <a:gd name="T23" fmla="*/ 67 h 191"/>
                  <a:gd name="T24" fmla="*/ 976 w 4354"/>
                  <a:gd name="T25" fmla="*/ 58 h 191"/>
                  <a:gd name="T26" fmla="*/ 984 w 4354"/>
                  <a:gd name="T27" fmla="*/ 54 h 191"/>
                  <a:gd name="T28" fmla="*/ 1007 w 4354"/>
                  <a:gd name="T29" fmla="*/ 54 h 191"/>
                  <a:gd name="T30" fmla="*/ 1015 w 4354"/>
                  <a:gd name="T31" fmla="*/ 59 h 191"/>
                  <a:gd name="T32" fmla="*/ 1020 w 4354"/>
                  <a:gd name="T33" fmla="*/ 69 h 191"/>
                  <a:gd name="T34" fmla="*/ 1023 w 4354"/>
                  <a:gd name="T35" fmla="*/ 75 h 191"/>
                  <a:gd name="T36" fmla="*/ 1025 w 4354"/>
                  <a:gd name="T37" fmla="*/ 83 h 191"/>
                  <a:gd name="T38" fmla="*/ 1025 w 4354"/>
                  <a:gd name="T39" fmla="*/ 103 h 191"/>
                  <a:gd name="T40" fmla="*/ 1022 w 4354"/>
                  <a:gd name="T41" fmla="*/ 113 h 191"/>
                  <a:gd name="T42" fmla="*/ 1018 w 4354"/>
                  <a:gd name="T43" fmla="*/ 122 h 191"/>
                  <a:gd name="T44" fmla="*/ 1014 w 4354"/>
                  <a:gd name="T45" fmla="*/ 131 h 191"/>
                  <a:gd name="T46" fmla="*/ 1006 w 4354"/>
                  <a:gd name="T47" fmla="*/ 135 h 191"/>
                  <a:gd name="T48" fmla="*/ 994 w 4354"/>
                  <a:gd name="T49" fmla="*/ 135 h 191"/>
                  <a:gd name="T50" fmla="*/ 993 w 4354"/>
                  <a:gd name="T51" fmla="*/ 150 h 191"/>
                  <a:gd name="T52" fmla="*/ 1015 w 4354"/>
                  <a:gd name="T53" fmla="*/ 146 h 191"/>
                  <a:gd name="T54" fmla="*/ 1030 w 4354"/>
                  <a:gd name="T55" fmla="*/ 135 h 191"/>
                  <a:gd name="T56" fmla="*/ 1031 w 4354"/>
                  <a:gd name="T57" fmla="*/ 134 h 191"/>
                  <a:gd name="T58" fmla="*/ 1039 w 4354"/>
                  <a:gd name="T59" fmla="*/ 117 h 191"/>
                  <a:gd name="T60" fmla="*/ 1043 w 4354"/>
                  <a:gd name="T61" fmla="*/ 96 h 191"/>
                  <a:gd name="T62" fmla="*/ 1043 w 4354"/>
                  <a:gd name="T63" fmla="*/ 92 h 191"/>
                  <a:gd name="T64" fmla="*/ 1040 w 4354"/>
                  <a:gd name="T65" fmla="*/ 70 h 191"/>
                  <a:gd name="T66" fmla="*/ 1030 w 4354"/>
                  <a:gd name="T67" fmla="*/ 54 h 191"/>
                  <a:gd name="T68" fmla="*/ 1029 w 4354"/>
                  <a:gd name="T69" fmla="*/ 52 h 191"/>
                  <a:gd name="T70" fmla="*/ 1020 w 4354"/>
                  <a:gd name="T71" fmla="*/ 43 h 191"/>
                  <a:gd name="T72" fmla="*/ 1009 w 4354"/>
                  <a:gd name="T73" fmla="*/ 39 h 191"/>
                  <a:gd name="T74" fmla="*/ 980 w 4354"/>
                  <a:gd name="T75" fmla="*/ 39 h 191"/>
                  <a:gd name="T76" fmla="*/ 968 w 4354"/>
                  <a:gd name="T77" fmla="*/ 44 h 191"/>
                  <a:gd name="T78" fmla="*/ 959 w 4354"/>
                  <a:gd name="T79" fmla="*/ 55 h 191"/>
                  <a:gd name="T80" fmla="*/ 950 w 4354"/>
                  <a:gd name="T81" fmla="*/ 71 h 191"/>
                  <a:gd name="T82" fmla="*/ 946 w 4354"/>
                  <a:gd name="T83" fmla="*/ 92 h 191"/>
                  <a:gd name="T84" fmla="*/ 946 w 4354"/>
                  <a:gd name="T85" fmla="*/ 97 h 191"/>
                  <a:gd name="T86" fmla="*/ 949 w 4354"/>
                  <a:gd name="T87" fmla="*/ 118 h 19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354" h="191">
                    <a:moveTo>
                      <a:pt x="949" y="118"/>
                    </a:moveTo>
                    <a:lnTo>
                      <a:pt x="958" y="135"/>
                    </a:lnTo>
                    <a:lnTo>
                      <a:pt x="959" y="136"/>
                    </a:lnTo>
                    <a:lnTo>
                      <a:pt x="967" y="145"/>
                    </a:lnTo>
                    <a:lnTo>
                      <a:pt x="979" y="150"/>
                    </a:lnTo>
                    <a:lnTo>
                      <a:pt x="976" y="131"/>
                    </a:lnTo>
                    <a:lnTo>
                      <a:pt x="971" y="124"/>
                    </a:lnTo>
                    <a:lnTo>
                      <a:pt x="967" y="117"/>
                    </a:lnTo>
                    <a:lnTo>
                      <a:pt x="964" y="107"/>
                    </a:lnTo>
                    <a:lnTo>
                      <a:pt x="964" y="85"/>
                    </a:lnTo>
                    <a:lnTo>
                      <a:pt x="967" y="75"/>
                    </a:lnTo>
                    <a:lnTo>
                      <a:pt x="971" y="67"/>
                    </a:lnTo>
                    <a:lnTo>
                      <a:pt x="976" y="58"/>
                    </a:lnTo>
                    <a:lnTo>
                      <a:pt x="984" y="54"/>
                    </a:lnTo>
                    <a:lnTo>
                      <a:pt x="1007" y="54"/>
                    </a:lnTo>
                    <a:lnTo>
                      <a:pt x="1015" y="59"/>
                    </a:lnTo>
                    <a:lnTo>
                      <a:pt x="1020" y="69"/>
                    </a:lnTo>
                    <a:lnTo>
                      <a:pt x="1023" y="75"/>
                    </a:lnTo>
                    <a:lnTo>
                      <a:pt x="1025" y="83"/>
                    </a:lnTo>
                    <a:lnTo>
                      <a:pt x="1025" y="103"/>
                    </a:lnTo>
                    <a:lnTo>
                      <a:pt x="1022" y="113"/>
                    </a:lnTo>
                    <a:lnTo>
                      <a:pt x="1018" y="122"/>
                    </a:lnTo>
                    <a:lnTo>
                      <a:pt x="1014" y="131"/>
                    </a:lnTo>
                    <a:lnTo>
                      <a:pt x="1006" y="135"/>
                    </a:lnTo>
                    <a:lnTo>
                      <a:pt x="994" y="135"/>
                    </a:lnTo>
                    <a:lnTo>
                      <a:pt x="993" y="150"/>
                    </a:lnTo>
                    <a:lnTo>
                      <a:pt x="1015" y="146"/>
                    </a:lnTo>
                    <a:lnTo>
                      <a:pt x="1030" y="135"/>
                    </a:lnTo>
                    <a:lnTo>
                      <a:pt x="1031" y="134"/>
                    </a:lnTo>
                    <a:lnTo>
                      <a:pt x="1039" y="117"/>
                    </a:lnTo>
                    <a:lnTo>
                      <a:pt x="1043" y="96"/>
                    </a:lnTo>
                    <a:lnTo>
                      <a:pt x="1043" y="92"/>
                    </a:lnTo>
                    <a:lnTo>
                      <a:pt x="1040" y="70"/>
                    </a:lnTo>
                    <a:lnTo>
                      <a:pt x="1030" y="54"/>
                    </a:lnTo>
                    <a:lnTo>
                      <a:pt x="1029" y="52"/>
                    </a:lnTo>
                    <a:lnTo>
                      <a:pt x="1020" y="43"/>
                    </a:lnTo>
                    <a:lnTo>
                      <a:pt x="1009" y="39"/>
                    </a:lnTo>
                    <a:lnTo>
                      <a:pt x="980" y="39"/>
                    </a:lnTo>
                    <a:lnTo>
                      <a:pt x="968" y="44"/>
                    </a:lnTo>
                    <a:lnTo>
                      <a:pt x="959" y="55"/>
                    </a:lnTo>
                    <a:lnTo>
                      <a:pt x="950" y="71"/>
                    </a:lnTo>
                    <a:lnTo>
                      <a:pt x="946" y="92"/>
                    </a:lnTo>
                    <a:lnTo>
                      <a:pt x="946" y="97"/>
                    </a:lnTo>
                    <a:lnTo>
                      <a:pt x="949" y="118"/>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68" name="Freeform 86"/>
              <p:cNvSpPr>
                <a:spLocks/>
              </p:cNvSpPr>
              <p:nvPr/>
            </p:nvSpPr>
            <p:spPr bwMode="auto">
              <a:xfrm>
                <a:off x="2972" y="2049"/>
                <a:ext cx="4354" cy="191"/>
              </a:xfrm>
              <a:custGeom>
                <a:avLst/>
                <a:gdLst>
                  <a:gd name="T0" fmla="*/ 18 w 4354"/>
                  <a:gd name="T1" fmla="*/ 46 h 191"/>
                  <a:gd name="T2" fmla="*/ 18 w 4354"/>
                  <a:gd name="T3" fmla="*/ 39 h 191"/>
                  <a:gd name="T4" fmla="*/ 17 w 4354"/>
                  <a:gd name="T5" fmla="*/ 26 h 191"/>
                  <a:gd name="T6" fmla="*/ 59 w 4354"/>
                  <a:gd name="T7" fmla="*/ 147 h 191"/>
                  <a:gd name="T8" fmla="*/ 78 w 4354"/>
                  <a:gd name="T9" fmla="*/ 147 h 191"/>
                  <a:gd name="T10" fmla="*/ 119 w 4354"/>
                  <a:gd name="T11" fmla="*/ 26 h 191"/>
                  <a:gd name="T12" fmla="*/ 119 w 4354"/>
                  <a:gd name="T13" fmla="*/ 47 h 191"/>
                  <a:gd name="T14" fmla="*/ 119 w 4354"/>
                  <a:gd name="T15" fmla="*/ 147 h 191"/>
                  <a:gd name="T16" fmla="*/ 137 w 4354"/>
                  <a:gd name="T17" fmla="*/ 147 h 191"/>
                  <a:gd name="T18" fmla="*/ 137 w 4354"/>
                  <a:gd name="T19" fmla="*/ 3 h 191"/>
                  <a:gd name="T20" fmla="*/ 110 w 4354"/>
                  <a:gd name="T21" fmla="*/ 3 h 191"/>
                  <a:gd name="T22" fmla="*/ 69 w 4354"/>
                  <a:gd name="T23" fmla="*/ 124 h 191"/>
                  <a:gd name="T24" fmla="*/ 27 w 4354"/>
                  <a:gd name="T25" fmla="*/ 3 h 191"/>
                  <a:gd name="T26" fmla="*/ 0 w 4354"/>
                  <a:gd name="T27" fmla="*/ 3 h 191"/>
                  <a:gd name="T28" fmla="*/ 0 w 4354"/>
                  <a:gd name="T29" fmla="*/ 147 h 191"/>
                  <a:gd name="T30" fmla="*/ 18 w 4354"/>
                  <a:gd name="T31" fmla="*/ 147 h 191"/>
                  <a:gd name="T32" fmla="*/ 18 w 4354"/>
                  <a:gd name="T33" fmla="*/ 53 h 191"/>
                  <a:gd name="T34" fmla="*/ 18 w 4354"/>
                  <a:gd name="T35" fmla="*/ 46 h 19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354" h="191">
                    <a:moveTo>
                      <a:pt x="18" y="46"/>
                    </a:moveTo>
                    <a:lnTo>
                      <a:pt x="18" y="39"/>
                    </a:lnTo>
                    <a:lnTo>
                      <a:pt x="17" y="26"/>
                    </a:lnTo>
                    <a:lnTo>
                      <a:pt x="59" y="147"/>
                    </a:lnTo>
                    <a:lnTo>
                      <a:pt x="78" y="147"/>
                    </a:lnTo>
                    <a:lnTo>
                      <a:pt x="119" y="26"/>
                    </a:lnTo>
                    <a:lnTo>
                      <a:pt x="119" y="47"/>
                    </a:lnTo>
                    <a:lnTo>
                      <a:pt x="119" y="147"/>
                    </a:lnTo>
                    <a:lnTo>
                      <a:pt x="137" y="147"/>
                    </a:lnTo>
                    <a:lnTo>
                      <a:pt x="137" y="3"/>
                    </a:lnTo>
                    <a:lnTo>
                      <a:pt x="110" y="3"/>
                    </a:lnTo>
                    <a:lnTo>
                      <a:pt x="69" y="124"/>
                    </a:lnTo>
                    <a:lnTo>
                      <a:pt x="27" y="3"/>
                    </a:lnTo>
                    <a:lnTo>
                      <a:pt x="0" y="3"/>
                    </a:lnTo>
                    <a:lnTo>
                      <a:pt x="0" y="147"/>
                    </a:lnTo>
                    <a:lnTo>
                      <a:pt x="18" y="147"/>
                    </a:lnTo>
                    <a:lnTo>
                      <a:pt x="18" y="53"/>
                    </a:lnTo>
                    <a:lnTo>
                      <a:pt x="18" y="46"/>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69" name="Rectangle 87"/>
              <p:cNvSpPr>
                <a:spLocks/>
              </p:cNvSpPr>
              <p:nvPr/>
            </p:nvSpPr>
            <p:spPr bwMode="auto">
              <a:xfrm>
                <a:off x="3136" y="2091"/>
                <a:ext cx="17" cy="104"/>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70" name="Rectangle 88"/>
              <p:cNvSpPr>
                <a:spLocks/>
              </p:cNvSpPr>
              <p:nvPr/>
            </p:nvSpPr>
            <p:spPr bwMode="auto">
              <a:xfrm>
                <a:off x="3136" y="2052"/>
                <a:ext cx="17" cy="19"/>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71" name="Freeform 89"/>
              <p:cNvSpPr>
                <a:spLocks/>
              </p:cNvSpPr>
              <p:nvPr/>
            </p:nvSpPr>
            <p:spPr bwMode="auto">
              <a:xfrm>
                <a:off x="2972" y="2049"/>
                <a:ext cx="4354" cy="191"/>
              </a:xfrm>
              <a:custGeom>
                <a:avLst/>
                <a:gdLst>
                  <a:gd name="T0" fmla="*/ 225 w 4354"/>
                  <a:gd name="T1" fmla="*/ 57 h 191"/>
                  <a:gd name="T2" fmla="*/ 225 w 4354"/>
                  <a:gd name="T3" fmla="*/ 42 h 191"/>
                  <a:gd name="T4" fmla="*/ 209 w 4354"/>
                  <a:gd name="T5" fmla="*/ 42 h 191"/>
                  <a:gd name="T6" fmla="*/ 209 w 4354"/>
                  <a:gd name="T7" fmla="*/ 147 h 191"/>
                  <a:gd name="T8" fmla="*/ 226 w 4354"/>
                  <a:gd name="T9" fmla="*/ 147 h 191"/>
                  <a:gd name="T10" fmla="*/ 226 w 4354"/>
                  <a:gd name="T11" fmla="*/ 85 h 191"/>
                  <a:gd name="T12" fmla="*/ 227 w 4354"/>
                  <a:gd name="T13" fmla="*/ 80 h 191"/>
                  <a:gd name="T14" fmla="*/ 228 w 4354"/>
                  <a:gd name="T15" fmla="*/ 72 h 191"/>
                  <a:gd name="T16" fmla="*/ 233 w 4354"/>
                  <a:gd name="T17" fmla="*/ 65 h 191"/>
                  <a:gd name="T18" fmla="*/ 237 w 4354"/>
                  <a:gd name="T19" fmla="*/ 61 h 191"/>
                  <a:gd name="T20" fmla="*/ 241 w 4354"/>
                  <a:gd name="T21" fmla="*/ 58 h 191"/>
                  <a:gd name="T22" fmla="*/ 246 w 4354"/>
                  <a:gd name="T23" fmla="*/ 57 h 191"/>
                  <a:gd name="T24" fmla="*/ 252 w 4354"/>
                  <a:gd name="T25" fmla="*/ 55 h 191"/>
                  <a:gd name="T26" fmla="*/ 264 w 4354"/>
                  <a:gd name="T27" fmla="*/ 55 h 191"/>
                  <a:gd name="T28" fmla="*/ 270 w 4354"/>
                  <a:gd name="T29" fmla="*/ 59 h 191"/>
                  <a:gd name="T30" fmla="*/ 273 w 4354"/>
                  <a:gd name="T31" fmla="*/ 65 h 191"/>
                  <a:gd name="T32" fmla="*/ 275 w 4354"/>
                  <a:gd name="T33" fmla="*/ 69 h 191"/>
                  <a:gd name="T34" fmla="*/ 276 w 4354"/>
                  <a:gd name="T35" fmla="*/ 74 h 191"/>
                  <a:gd name="T36" fmla="*/ 276 w 4354"/>
                  <a:gd name="T37" fmla="*/ 147 h 191"/>
                  <a:gd name="T38" fmla="*/ 294 w 4354"/>
                  <a:gd name="T39" fmla="*/ 147 h 191"/>
                  <a:gd name="T40" fmla="*/ 294 w 4354"/>
                  <a:gd name="T41" fmla="*/ 69 h 191"/>
                  <a:gd name="T42" fmla="*/ 293 w 4354"/>
                  <a:gd name="T43" fmla="*/ 61 h 191"/>
                  <a:gd name="T44" fmla="*/ 290 w 4354"/>
                  <a:gd name="T45" fmla="*/ 55 h 191"/>
                  <a:gd name="T46" fmla="*/ 284 w 4354"/>
                  <a:gd name="T47" fmla="*/ 45 h 191"/>
                  <a:gd name="T48" fmla="*/ 274 w 4354"/>
                  <a:gd name="T49" fmla="*/ 40 h 191"/>
                  <a:gd name="T50" fmla="*/ 253 w 4354"/>
                  <a:gd name="T51" fmla="*/ 40 h 191"/>
                  <a:gd name="T52" fmla="*/ 247 w 4354"/>
                  <a:gd name="T53" fmla="*/ 41 h 191"/>
                  <a:gd name="T54" fmla="*/ 241 w 4354"/>
                  <a:gd name="T55" fmla="*/ 44 h 191"/>
                  <a:gd name="T56" fmla="*/ 236 w 4354"/>
                  <a:gd name="T57" fmla="*/ 46 h 191"/>
                  <a:gd name="T58" fmla="*/ 230 w 4354"/>
                  <a:gd name="T59" fmla="*/ 51 h 191"/>
                  <a:gd name="T60" fmla="*/ 225 w 4354"/>
                  <a:gd name="T61" fmla="*/ 57 h 19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354" h="191">
                    <a:moveTo>
                      <a:pt x="225" y="57"/>
                    </a:moveTo>
                    <a:lnTo>
                      <a:pt x="225" y="42"/>
                    </a:lnTo>
                    <a:lnTo>
                      <a:pt x="209" y="42"/>
                    </a:lnTo>
                    <a:lnTo>
                      <a:pt x="209" y="147"/>
                    </a:lnTo>
                    <a:lnTo>
                      <a:pt x="226" y="147"/>
                    </a:lnTo>
                    <a:lnTo>
                      <a:pt x="226" y="85"/>
                    </a:lnTo>
                    <a:lnTo>
                      <a:pt x="227" y="80"/>
                    </a:lnTo>
                    <a:lnTo>
                      <a:pt x="228" y="72"/>
                    </a:lnTo>
                    <a:lnTo>
                      <a:pt x="233" y="65"/>
                    </a:lnTo>
                    <a:lnTo>
                      <a:pt x="237" y="61"/>
                    </a:lnTo>
                    <a:lnTo>
                      <a:pt x="241" y="58"/>
                    </a:lnTo>
                    <a:lnTo>
                      <a:pt x="246" y="57"/>
                    </a:lnTo>
                    <a:lnTo>
                      <a:pt x="252" y="55"/>
                    </a:lnTo>
                    <a:lnTo>
                      <a:pt x="264" y="55"/>
                    </a:lnTo>
                    <a:lnTo>
                      <a:pt x="270" y="59"/>
                    </a:lnTo>
                    <a:lnTo>
                      <a:pt x="273" y="65"/>
                    </a:lnTo>
                    <a:lnTo>
                      <a:pt x="275" y="69"/>
                    </a:lnTo>
                    <a:lnTo>
                      <a:pt x="276" y="74"/>
                    </a:lnTo>
                    <a:lnTo>
                      <a:pt x="276" y="147"/>
                    </a:lnTo>
                    <a:lnTo>
                      <a:pt x="294" y="147"/>
                    </a:lnTo>
                    <a:lnTo>
                      <a:pt x="294" y="69"/>
                    </a:lnTo>
                    <a:lnTo>
                      <a:pt x="293" y="61"/>
                    </a:lnTo>
                    <a:lnTo>
                      <a:pt x="290" y="55"/>
                    </a:lnTo>
                    <a:lnTo>
                      <a:pt x="284" y="45"/>
                    </a:lnTo>
                    <a:lnTo>
                      <a:pt x="274" y="40"/>
                    </a:lnTo>
                    <a:lnTo>
                      <a:pt x="253" y="40"/>
                    </a:lnTo>
                    <a:lnTo>
                      <a:pt x="247" y="41"/>
                    </a:lnTo>
                    <a:lnTo>
                      <a:pt x="241" y="44"/>
                    </a:lnTo>
                    <a:lnTo>
                      <a:pt x="236" y="46"/>
                    </a:lnTo>
                    <a:lnTo>
                      <a:pt x="230" y="51"/>
                    </a:lnTo>
                    <a:lnTo>
                      <a:pt x="225" y="57"/>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72" name="Rectangle 90"/>
              <p:cNvSpPr>
                <a:spLocks/>
              </p:cNvSpPr>
              <p:nvPr/>
            </p:nvSpPr>
            <p:spPr bwMode="auto">
              <a:xfrm>
                <a:off x="3292" y="2091"/>
                <a:ext cx="17" cy="104"/>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73" name="Rectangle 91"/>
              <p:cNvSpPr>
                <a:spLocks/>
              </p:cNvSpPr>
              <p:nvPr/>
            </p:nvSpPr>
            <p:spPr bwMode="auto">
              <a:xfrm>
                <a:off x="3292" y="2052"/>
                <a:ext cx="17" cy="19"/>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74" name="Freeform 92"/>
              <p:cNvSpPr>
                <a:spLocks/>
              </p:cNvSpPr>
              <p:nvPr/>
            </p:nvSpPr>
            <p:spPr bwMode="auto">
              <a:xfrm>
                <a:off x="2972" y="2049"/>
                <a:ext cx="4354" cy="191"/>
              </a:xfrm>
              <a:custGeom>
                <a:avLst/>
                <a:gdLst>
                  <a:gd name="T0" fmla="*/ 486 w 4354"/>
                  <a:gd name="T1" fmla="*/ 42 h 191"/>
                  <a:gd name="T2" fmla="*/ 486 w 4354"/>
                  <a:gd name="T3" fmla="*/ 13 h 191"/>
                  <a:gd name="T4" fmla="*/ 468 w 4354"/>
                  <a:gd name="T5" fmla="*/ 13 h 191"/>
                  <a:gd name="T6" fmla="*/ 468 w 4354"/>
                  <a:gd name="T7" fmla="*/ 42 h 191"/>
                  <a:gd name="T8" fmla="*/ 454 w 4354"/>
                  <a:gd name="T9" fmla="*/ 42 h 191"/>
                  <a:gd name="T10" fmla="*/ 454 w 4354"/>
                  <a:gd name="T11" fmla="*/ 56 h 191"/>
                  <a:gd name="T12" fmla="*/ 468 w 4354"/>
                  <a:gd name="T13" fmla="*/ 56 h 191"/>
                  <a:gd name="T14" fmla="*/ 468 w 4354"/>
                  <a:gd name="T15" fmla="*/ 132 h 191"/>
                  <a:gd name="T16" fmla="*/ 469 w 4354"/>
                  <a:gd name="T17" fmla="*/ 138 h 191"/>
                  <a:gd name="T18" fmla="*/ 472 w 4354"/>
                  <a:gd name="T19" fmla="*/ 142 h 191"/>
                  <a:gd name="T20" fmla="*/ 475 w 4354"/>
                  <a:gd name="T21" fmla="*/ 146 h 191"/>
                  <a:gd name="T22" fmla="*/ 481 w 4354"/>
                  <a:gd name="T23" fmla="*/ 148 h 191"/>
                  <a:gd name="T24" fmla="*/ 494 w 4354"/>
                  <a:gd name="T25" fmla="*/ 148 h 191"/>
                  <a:gd name="T26" fmla="*/ 498 w 4354"/>
                  <a:gd name="T27" fmla="*/ 148 h 191"/>
                  <a:gd name="T28" fmla="*/ 502 w 4354"/>
                  <a:gd name="T29" fmla="*/ 147 h 191"/>
                  <a:gd name="T30" fmla="*/ 502 w 4354"/>
                  <a:gd name="T31" fmla="*/ 133 h 191"/>
                  <a:gd name="T32" fmla="*/ 498 w 4354"/>
                  <a:gd name="T33" fmla="*/ 133 h 191"/>
                  <a:gd name="T34" fmla="*/ 493 w 4354"/>
                  <a:gd name="T35" fmla="*/ 133 h 191"/>
                  <a:gd name="T36" fmla="*/ 487 w 4354"/>
                  <a:gd name="T37" fmla="*/ 131 h 191"/>
                  <a:gd name="T38" fmla="*/ 486 w 4354"/>
                  <a:gd name="T39" fmla="*/ 125 h 191"/>
                  <a:gd name="T40" fmla="*/ 486 w 4354"/>
                  <a:gd name="T41" fmla="*/ 56 h 191"/>
                  <a:gd name="T42" fmla="*/ 502 w 4354"/>
                  <a:gd name="T43" fmla="*/ 56 h 191"/>
                  <a:gd name="T44" fmla="*/ 502 w 4354"/>
                  <a:gd name="T45" fmla="*/ 42 h 191"/>
                  <a:gd name="T46" fmla="*/ 486 w 4354"/>
                  <a:gd name="T47" fmla="*/ 42 h 19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354" h="191">
                    <a:moveTo>
                      <a:pt x="486" y="42"/>
                    </a:moveTo>
                    <a:lnTo>
                      <a:pt x="486" y="13"/>
                    </a:lnTo>
                    <a:lnTo>
                      <a:pt x="468" y="13"/>
                    </a:lnTo>
                    <a:lnTo>
                      <a:pt x="468" y="42"/>
                    </a:lnTo>
                    <a:lnTo>
                      <a:pt x="454" y="42"/>
                    </a:lnTo>
                    <a:lnTo>
                      <a:pt x="454" y="56"/>
                    </a:lnTo>
                    <a:lnTo>
                      <a:pt x="468" y="56"/>
                    </a:lnTo>
                    <a:lnTo>
                      <a:pt x="468" y="132"/>
                    </a:lnTo>
                    <a:lnTo>
                      <a:pt x="469" y="138"/>
                    </a:lnTo>
                    <a:lnTo>
                      <a:pt x="472" y="142"/>
                    </a:lnTo>
                    <a:lnTo>
                      <a:pt x="475" y="146"/>
                    </a:lnTo>
                    <a:lnTo>
                      <a:pt x="481" y="148"/>
                    </a:lnTo>
                    <a:lnTo>
                      <a:pt x="494" y="148"/>
                    </a:lnTo>
                    <a:lnTo>
                      <a:pt x="498" y="148"/>
                    </a:lnTo>
                    <a:lnTo>
                      <a:pt x="502" y="147"/>
                    </a:lnTo>
                    <a:lnTo>
                      <a:pt x="502" y="133"/>
                    </a:lnTo>
                    <a:lnTo>
                      <a:pt x="498" y="133"/>
                    </a:lnTo>
                    <a:lnTo>
                      <a:pt x="493" y="133"/>
                    </a:lnTo>
                    <a:lnTo>
                      <a:pt x="487" y="131"/>
                    </a:lnTo>
                    <a:lnTo>
                      <a:pt x="486" y="125"/>
                    </a:lnTo>
                    <a:lnTo>
                      <a:pt x="486" y="56"/>
                    </a:lnTo>
                    <a:lnTo>
                      <a:pt x="502" y="56"/>
                    </a:lnTo>
                    <a:lnTo>
                      <a:pt x="502" y="42"/>
                    </a:lnTo>
                    <a:lnTo>
                      <a:pt x="486" y="42"/>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75" name="Freeform 93"/>
              <p:cNvSpPr>
                <a:spLocks/>
              </p:cNvSpPr>
              <p:nvPr/>
            </p:nvSpPr>
            <p:spPr bwMode="auto">
              <a:xfrm>
                <a:off x="2972" y="2049"/>
                <a:ext cx="4354" cy="191"/>
              </a:xfrm>
              <a:custGeom>
                <a:avLst/>
                <a:gdLst>
                  <a:gd name="T0" fmla="*/ 379 w 4354"/>
                  <a:gd name="T1" fmla="*/ 127 h 191"/>
                  <a:gd name="T2" fmla="*/ 375 w 4354"/>
                  <a:gd name="T3" fmla="*/ 120 h 191"/>
                  <a:gd name="T4" fmla="*/ 358 w 4354"/>
                  <a:gd name="T5" fmla="*/ 114 h 191"/>
                  <a:gd name="T6" fmla="*/ 362 w 4354"/>
                  <a:gd name="T7" fmla="*/ 133 h 191"/>
                  <a:gd name="T8" fmla="*/ 375 w 4354"/>
                  <a:gd name="T9" fmla="*/ 147 h 191"/>
                  <a:gd name="T10" fmla="*/ 417 w 4354"/>
                  <a:gd name="T11" fmla="*/ 151 h 191"/>
                  <a:gd name="T12" fmla="*/ 435 w 4354"/>
                  <a:gd name="T13" fmla="*/ 140 h 191"/>
                  <a:gd name="T14" fmla="*/ 445 w 4354"/>
                  <a:gd name="T15" fmla="*/ 126 h 191"/>
                  <a:gd name="T16" fmla="*/ 442 w 4354"/>
                  <a:gd name="T17" fmla="*/ 100 h 191"/>
                  <a:gd name="T18" fmla="*/ 431 w 4354"/>
                  <a:gd name="T19" fmla="*/ 92 h 191"/>
                  <a:gd name="T20" fmla="*/ 409 w 4354"/>
                  <a:gd name="T21" fmla="*/ 86 h 191"/>
                  <a:gd name="T22" fmla="*/ 392 w 4354"/>
                  <a:gd name="T23" fmla="*/ 82 h 191"/>
                  <a:gd name="T24" fmla="*/ 381 w 4354"/>
                  <a:gd name="T25" fmla="*/ 76 h 191"/>
                  <a:gd name="T26" fmla="*/ 379 w 4354"/>
                  <a:gd name="T27" fmla="*/ 64 h 191"/>
                  <a:gd name="T28" fmla="*/ 387 w 4354"/>
                  <a:gd name="T29" fmla="*/ 56 h 191"/>
                  <a:gd name="T30" fmla="*/ 410 w 4354"/>
                  <a:gd name="T31" fmla="*/ 54 h 191"/>
                  <a:gd name="T32" fmla="*/ 421 w 4354"/>
                  <a:gd name="T33" fmla="*/ 61 h 191"/>
                  <a:gd name="T34" fmla="*/ 425 w 4354"/>
                  <a:gd name="T35" fmla="*/ 72 h 191"/>
                  <a:gd name="T36" fmla="*/ 442 w 4354"/>
                  <a:gd name="T37" fmla="*/ 65 h 191"/>
                  <a:gd name="T38" fmla="*/ 435 w 4354"/>
                  <a:gd name="T39" fmla="*/ 53 h 191"/>
                  <a:gd name="T40" fmla="*/ 417 w 4354"/>
                  <a:gd name="T41" fmla="*/ 39 h 191"/>
                  <a:gd name="T42" fmla="*/ 379 w 4354"/>
                  <a:gd name="T43" fmla="*/ 42 h 191"/>
                  <a:gd name="T44" fmla="*/ 364 w 4354"/>
                  <a:gd name="T45" fmla="*/ 55 h 191"/>
                  <a:gd name="T46" fmla="*/ 361 w 4354"/>
                  <a:gd name="T47" fmla="*/ 81 h 191"/>
                  <a:gd name="T48" fmla="*/ 372 w 4354"/>
                  <a:gd name="T49" fmla="*/ 92 h 191"/>
                  <a:gd name="T50" fmla="*/ 383 w 4354"/>
                  <a:gd name="T51" fmla="*/ 97 h 191"/>
                  <a:gd name="T52" fmla="*/ 407 w 4354"/>
                  <a:gd name="T53" fmla="*/ 103 h 191"/>
                  <a:gd name="T54" fmla="*/ 419 w 4354"/>
                  <a:gd name="T55" fmla="*/ 107 h 191"/>
                  <a:gd name="T56" fmla="*/ 426 w 4354"/>
                  <a:gd name="T57" fmla="*/ 110 h 191"/>
                  <a:gd name="T58" fmla="*/ 428 w 4354"/>
                  <a:gd name="T59" fmla="*/ 124 h 191"/>
                  <a:gd name="T60" fmla="*/ 420 w 4354"/>
                  <a:gd name="T61" fmla="*/ 132 h 191"/>
                  <a:gd name="T62" fmla="*/ 409 w 4354"/>
                  <a:gd name="T63" fmla="*/ 136 h 191"/>
                  <a:gd name="T64" fmla="*/ 384 w 4354"/>
                  <a:gd name="T65" fmla="*/ 133 h 1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354" h="191">
                    <a:moveTo>
                      <a:pt x="384" y="133"/>
                    </a:moveTo>
                    <a:lnTo>
                      <a:pt x="379" y="127"/>
                    </a:lnTo>
                    <a:lnTo>
                      <a:pt x="377" y="124"/>
                    </a:lnTo>
                    <a:lnTo>
                      <a:pt x="375" y="120"/>
                    </a:lnTo>
                    <a:lnTo>
                      <a:pt x="375" y="114"/>
                    </a:lnTo>
                    <a:lnTo>
                      <a:pt x="358" y="114"/>
                    </a:lnTo>
                    <a:lnTo>
                      <a:pt x="358" y="124"/>
                    </a:lnTo>
                    <a:lnTo>
                      <a:pt x="362" y="133"/>
                    </a:lnTo>
                    <a:lnTo>
                      <a:pt x="368" y="140"/>
                    </a:lnTo>
                    <a:lnTo>
                      <a:pt x="375" y="147"/>
                    </a:lnTo>
                    <a:lnTo>
                      <a:pt x="386" y="151"/>
                    </a:lnTo>
                    <a:lnTo>
                      <a:pt x="417" y="151"/>
                    </a:lnTo>
                    <a:lnTo>
                      <a:pt x="427" y="147"/>
                    </a:lnTo>
                    <a:lnTo>
                      <a:pt x="435" y="140"/>
                    </a:lnTo>
                    <a:lnTo>
                      <a:pt x="442" y="134"/>
                    </a:lnTo>
                    <a:lnTo>
                      <a:pt x="445" y="126"/>
                    </a:lnTo>
                    <a:lnTo>
                      <a:pt x="445" y="107"/>
                    </a:lnTo>
                    <a:lnTo>
                      <a:pt x="442" y="100"/>
                    </a:lnTo>
                    <a:lnTo>
                      <a:pt x="435" y="95"/>
                    </a:lnTo>
                    <a:lnTo>
                      <a:pt x="431" y="92"/>
                    </a:lnTo>
                    <a:lnTo>
                      <a:pt x="422" y="89"/>
                    </a:lnTo>
                    <a:lnTo>
                      <a:pt x="409" y="86"/>
                    </a:lnTo>
                    <a:lnTo>
                      <a:pt x="397" y="83"/>
                    </a:lnTo>
                    <a:lnTo>
                      <a:pt x="392" y="82"/>
                    </a:lnTo>
                    <a:lnTo>
                      <a:pt x="386" y="79"/>
                    </a:lnTo>
                    <a:lnTo>
                      <a:pt x="381" y="76"/>
                    </a:lnTo>
                    <a:lnTo>
                      <a:pt x="379" y="73"/>
                    </a:lnTo>
                    <a:lnTo>
                      <a:pt x="379" y="64"/>
                    </a:lnTo>
                    <a:lnTo>
                      <a:pt x="384" y="58"/>
                    </a:lnTo>
                    <a:lnTo>
                      <a:pt x="387" y="56"/>
                    </a:lnTo>
                    <a:lnTo>
                      <a:pt x="393" y="54"/>
                    </a:lnTo>
                    <a:lnTo>
                      <a:pt x="410" y="54"/>
                    </a:lnTo>
                    <a:lnTo>
                      <a:pt x="417" y="57"/>
                    </a:lnTo>
                    <a:lnTo>
                      <a:pt x="421" y="61"/>
                    </a:lnTo>
                    <a:lnTo>
                      <a:pt x="425" y="68"/>
                    </a:lnTo>
                    <a:lnTo>
                      <a:pt x="425" y="72"/>
                    </a:lnTo>
                    <a:lnTo>
                      <a:pt x="442" y="72"/>
                    </a:lnTo>
                    <a:lnTo>
                      <a:pt x="442" y="65"/>
                    </a:lnTo>
                    <a:lnTo>
                      <a:pt x="440" y="59"/>
                    </a:lnTo>
                    <a:lnTo>
                      <a:pt x="435" y="53"/>
                    </a:lnTo>
                    <a:lnTo>
                      <a:pt x="428" y="44"/>
                    </a:lnTo>
                    <a:lnTo>
                      <a:pt x="417" y="39"/>
                    </a:lnTo>
                    <a:lnTo>
                      <a:pt x="389" y="39"/>
                    </a:lnTo>
                    <a:lnTo>
                      <a:pt x="379" y="42"/>
                    </a:lnTo>
                    <a:lnTo>
                      <a:pt x="372" y="48"/>
                    </a:lnTo>
                    <a:lnTo>
                      <a:pt x="364" y="55"/>
                    </a:lnTo>
                    <a:lnTo>
                      <a:pt x="361" y="63"/>
                    </a:lnTo>
                    <a:lnTo>
                      <a:pt x="361" y="81"/>
                    </a:lnTo>
                    <a:lnTo>
                      <a:pt x="365" y="87"/>
                    </a:lnTo>
                    <a:lnTo>
                      <a:pt x="372" y="92"/>
                    </a:lnTo>
                    <a:lnTo>
                      <a:pt x="377" y="95"/>
                    </a:lnTo>
                    <a:lnTo>
                      <a:pt x="383" y="97"/>
                    </a:lnTo>
                    <a:lnTo>
                      <a:pt x="392" y="100"/>
                    </a:lnTo>
                    <a:lnTo>
                      <a:pt x="407" y="103"/>
                    </a:lnTo>
                    <a:lnTo>
                      <a:pt x="414" y="105"/>
                    </a:lnTo>
                    <a:lnTo>
                      <a:pt x="419" y="107"/>
                    </a:lnTo>
                    <a:lnTo>
                      <a:pt x="422" y="108"/>
                    </a:lnTo>
                    <a:lnTo>
                      <a:pt x="426" y="110"/>
                    </a:lnTo>
                    <a:lnTo>
                      <a:pt x="428" y="114"/>
                    </a:lnTo>
                    <a:lnTo>
                      <a:pt x="428" y="124"/>
                    </a:lnTo>
                    <a:lnTo>
                      <a:pt x="425" y="129"/>
                    </a:lnTo>
                    <a:lnTo>
                      <a:pt x="420" y="132"/>
                    </a:lnTo>
                    <a:lnTo>
                      <a:pt x="415" y="134"/>
                    </a:lnTo>
                    <a:lnTo>
                      <a:pt x="409" y="136"/>
                    </a:lnTo>
                    <a:lnTo>
                      <a:pt x="392" y="136"/>
                    </a:lnTo>
                    <a:lnTo>
                      <a:pt x="384" y="133"/>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76" name="Freeform 94"/>
              <p:cNvSpPr>
                <a:spLocks/>
              </p:cNvSpPr>
              <p:nvPr/>
            </p:nvSpPr>
            <p:spPr bwMode="auto">
              <a:xfrm>
                <a:off x="2972" y="2049"/>
                <a:ext cx="4354" cy="191"/>
              </a:xfrm>
              <a:custGeom>
                <a:avLst/>
                <a:gdLst>
                  <a:gd name="T0" fmla="*/ 537 w 4354"/>
                  <a:gd name="T1" fmla="*/ 45 h 191"/>
                  <a:gd name="T2" fmla="*/ 528 w 4354"/>
                  <a:gd name="T3" fmla="*/ 55 h 191"/>
                  <a:gd name="T4" fmla="*/ 534 w 4354"/>
                  <a:gd name="T5" fmla="*/ 77 h 191"/>
                  <a:gd name="T6" fmla="*/ 536 w 4354"/>
                  <a:gd name="T7" fmla="*/ 70 h 191"/>
                  <a:gd name="T8" fmla="*/ 542 w 4354"/>
                  <a:gd name="T9" fmla="*/ 64 h 191"/>
                  <a:gd name="T10" fmla="*/ 548 w 4354"/>
                  <a:gd name="T11" fmla="*/ 40 h 191"/>
                  <a:gd name="T12" fmla="*/ 537 w 4354"/>
                  <a:gd name="T13" fmla="*/ 45 h 19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54" h="191">
                    <a:moveTo>
                      <a:pt x="537" y="45"/>
                    </a:moveTo>
                    <a:lnTo>
                      <a:pt x="528" y="55"/>
                    </a:lnTo>
                    <a:lnTo>
                      <a:pt x="534" y="77"/>
                    </a:lnTo>
                    <a:lnTo>
                      <a:pt x="536" y="70"/>
                    </a:lnTo>
                    <a:lnTo>
                      <a:pt x="542" y="64"/>
                    </a:lnTo>
                    <a:lnTo>
                      <a:pt x="548" y="40"/>
                    </a:lnTo>
                    <a:lnTo>
                      <a:pt x="537" y="45"/>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77" name="Freeform 95"/>
              <p:cNvSpPr>
                <a:spLocks/>
              </p:cNvSpPr>
              <p:nvPr/>
            </p:nvSpPr>
            <p:spPr bwMode="auto">
              <a:xfrm>
                <a:off x="2972" y="2049"/>
                <a:ext cx="4354" cy="191"/>
              </a:xfrm>
              <a:custGeom>
                <a:avLst/>
                <a:gdLst>
                  <a:gd name="T0" fmla="*/ 566 w 4354"/>
                  <a:gd name="T1" fmla="*/ 150 h 191"/>
                  <a:gd name="T2" fmla="*/ 570 w 4354"/>
                  <a:gd name="T3" fmla="*/ 150 h 191"/>
                  <a:gd name="T4" fmla="*/ 575 w 4354"/>
                  <a:gd name="T5" fmla="*/ 149 h 191"/>
                  <a:gd name="T6" fmla="*/ 582 w 4354"/>
                  <a:gd name="T7" fmla="*/ 147 h 191"/>
                  <a:gd name="T8" fmla="*/ 589 w 4354"/>
                  <a:gd name="T9" fmla="*/ 143 h 191"/>
                  <a:gd name="T10" fmla="*/ 594 w 4354"/>
                  <a:gd name="T11" fmla="*/ 138 h 191"/>
                  <a:gd name="T12" fmla="*/ 600 w 4354"/>
                  <a:gd name="T13" fmla="*/ 131 h 191"/>
                  <a:gd name="T14" fmla="*/ 603 w 4354"/>
                  <a:gd name="T15" fmla="*/ 127 h 191"/>
                  <a:gd name="T16" fmla="*/ 605 w 4354"/>
                  <a:gd name="T17" fmla="*/ 122 h 191"/>
                  <a:gd name="T18" fmla="*/ 607 w 4354"/>
                  <a:gd name="T19" fmla="*/ 118 h 191"/>
                  <a:gd name="T20" fmla="*/ 607 w 4354"/>
                  <a:gd name="T21" fmla="*/ 114 h 191"/>
                  <a:gd name="T22" fmla="*/ 590 w 4354"/>
                  <a:gd name="T23" fmla="*/ 114 h 191"/>
                  <a:gd name="T24" fmla="*/ 589 w 4354"/>
                  <a:gd name="T25" fmla="*/ 118 h 191"/>
                  <a:gd name="T26" fmla="*/ 587 w 4354"/>
                  <a:gd name="T27" fmla="*/ 123 h 191"/>
                  <a:gd name="T28" fmla="*/ 584 w 4354"/>
                  <a:gd name="T29" fmla="*/ 126 h 191"/>
                  <a:gd name="T30" fmla="*/ 578 w 4354"/>
                  <a:gd name="T31" fmla="*/ 132 h 191"/>
                  <a:gd name="T32" fmla="*/ 571 w 4354"/>
                  <a:gd name="T33" fmla="*/ 135 h 191"/>
                  <a:gd name="T34" fmla="*/ 552 w 4354"/>
                  <a:gd name="T35" fmla="*/ 135 h 191"/>
                  <a:gd name="T36" fmla="*/ 545 w 4354"/>
                  <a:gd name="T37" fmla="*/ 132 h 191"/>
                  <a:gd name="T38" fmla="*/ 540 w 4354"/>
                  <a:gd name="T39" fmla="*/ 126 h 191"/>
                  <a:gd name="T40" fmla="*/ 536 w 4354"/>
                  <a:gd name="T41" fmla="*/ 119 h 191"/>
                  <a:gd name="T42" fmla="*/ 533 w 4354"/>
                  <a:gd name="T43" fmla="*/ 111 h 191"/>
                  <a:gd name="T44" fmla="*/ 533 w 4354"/>
                  <a:gd name="T45" fmla="*/ 100 h 191"/>
                  <a:gd name="T46" fmla="*/ 609 w 4354"/>
                  <a:gd name="T47" fmla="*/ 100 h 191"/>
                  <a:gd name="T48" fmla="*/ 609 w 4354"/>
                  <a:gd name="T49" fmla="*/ 89 h 191"/>
                  <a:gd name="T50" fmla="*/ 608 w 4354"/>
                  <a:gd name="T51" fmla="*/ 82 h 191"/>
                  <a:gd name="T52" fmla="*/ 607 w 4354"/>
                  <a:gd name="T53" fmla="*/ 77 h 191"/>
                  <a:gd name="T54" fmla="*/ 606 w 4354"/>
                  <a:gd name="T55" fmla="*/ 70 h 191"/>
                  <a:gd name="T56" fmla="*/ 604 w 4354"/>
                  <a:gd name="T57" fmla="*/ 64 h 191"/>
                  <a:gd name="T58" fmla="*/ 600 w 4354"/>
                  <a:gd name="T59" fmla="*/ 58 h 191"/>
                  <a:gd name="T60" fmla="*/ 597 w 4354"/>
                  <a:gd name="T61" fmla="*/ 53 h 191"/>
                  <a:gd name="T62" fmla="*/ 591 w 4354"/>
                  <a:gd name="T63" fmla="*/ 48 h 191"/>
                  <a:gd name="T64" fmla="*/ 585 w 4354"/>
                  <a:gd name="T65" fmla="*/ 45 h 191"/>
                  <a:gd name="T66" fmla="*/ 578 w 4354"/>
                  <a:gd name="T67" fmla="*/ 41 h 191"/>
                  <a:gd name="T68" fmla="*/ 570 w 4354"/>
                  <a:gd name="T69" fmla="*/ 40 h 191"/>
                  <a:gd name="T70" fmla="*/ 548 w 4354"/>
                  <a:gd name="T71" fmla="*/ 40 h 191"/>
                  <a:gd name="T72" fmla="*/ 542 w 4354"/>
                  <a:gd name="T73" fmla="*/ 64 h 191"/>
                  <a:gd name="T74" fmla="*/ 547 w 4354"/>
                  <a:gd name="T75" fmla="*/ 58 h 191"/>
                  <a:gd name="T76" fmla="*/ 554 w 4354"/>
                  <a:gd name="T77" fmla="*/ 55 h 191"/>
                  <a:gd name="T78" fmla="*/ 573 w 4354"/>
                  <a:gd name="T79" fmla="*/ 55 h 191"/>
                  <a:gd name="T80" fmla="*/ 581 w 4354"/>
                  <a:gd name="T81" fmla="*/ 59 h 191"/>
                  <a:gd name="T82" fmla="*/ 586 w 4354"/>
                  <a:gd name="T83" fmla="*/ 68 h 191"/>
                  <a:gd name="T84" fmla="*/ 588 w 4354"/>
                  <a:gd name="T85" fmla="*/ 72 h 191"/>
                  <a:gd name="T86" fmla="*/ 590 w 4354"/>
                  <a:gd name="T87" fmla="*/ 78 h 191"/>
                  <a:gd name="T88" fmla="*/ 591 w 4354"/>
                  <a:gd name="T89" fmla="*/ 86 h 191"/>
                  <a:gd name="T90" fmla="*/ 533 w 4354"/>
                  <a:gd name="T91" fmla="*/ 86 h 191"/>
                  <a:gd name="T92" fmla="*/ 534 w 4354"/>
                  <a:gd name="T93" fmla="*/ 77 h 191"/>
                  <a:gd name="T94" fmla="*/ 528 w 4354"/>
                  <a:gd name="T95" fmla="*/ 55 h 191"/>
                  <a:gd name="T96" fmla="*/ 518 w 4354"/>
                  <a:gd name="T97" fmla="*/ 72 h 191"/>
                  <a:gd name="T98" fmla="*/ 514 w 4354"/>
                  <a:gd name="T99" fmla="*/ 93 h 191"/>
                  <a:gd name="T100" fmla="*/ 514 w 4354"/>
                  <a:gd name="T101" fmla="*/ 96 h 191"/>
                  <a:gd name="T102" fmla="*/ 517 w 4354"/>
                  <a:gd name="T103" fmla="*/ 118 h 191"/>
                  <a:gd name="T104" fmla="*/ 526 w 4354"/>
                  <a:gd name="T105" fmla="*/ 135 h 191"/>
                  <a:gd name="T106" fmla="*/ 527 w 4354"/>
                  <a:gd name="T107" fmla="*/ 136 h 191"/>
                  <a:gd name="T108" fmla="*/ 536 w 4354"/>
                  <a:gd name="T109" fmla="*/ 146 h 191"/>
                  <a:gd name="T110" fmla="*/ 547 w 4354"/>
                  <a:gd name="T111" fmla="*/ 150 h 191"/>
                  <a:gd name="T112" fmla="*/ 566 w 4354"/>
                  <a:gd name="T113" fmla="*/ 150 h 19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354" h="191">
                    <a:moveTo>
                      <a:pt x="566" y="150"/>
                    </a:moveTo>
                    <a:lnTo>
                      <a:pt x="570" y="150"/>
                    </a:lnTo>
                    <a:lnTo>
                      <a:pt x="575" y="149"/>
                    </a:lnTo>
                    <a:lnTo>
                      <a:pt x="582" y="147"/>
                    </a:lnTo>
                    <a:lnTo>
                      <a:pt x="589" y="143"/>
                    </a:lnTo>
                    <a:lnTo>
                      <a:pt x="594" y="138"/>
                    </a:lnTo>
                    <a:lnTo>
                      <a:pt x="600" y="131"/>
                    </a:lnTo>
                    <a:lnTo>
                      <a:pt x="603" y="127"/>
                    </a:lnTo>
                    <a:lnTo>
                      <a:pt x="605" y="122"/>
                    </a:lnTo>
                    <a:lnTo>
                      <a:pt x="607" y="118"/>
                    </a:lnTo>
                    <a:lnTo>
                      <a:pt x="607" y="114"/>
                    </a:lnTo>
                    <a:lnTo>
                      <a:pt x="590" y="114"/>
                    </a:lnTo>
                    <a:lnTo>
                      <a:pt x="589" y="118"/>
                    </a:lnTo>
                    <a:lnTo>
                      <a:pt x="587" y="123"/>
                    </a:lnTo>
                    <a:lnTo>
                      <a:pt x="584" y="126"/>
                    </a:lnTo>
                    <a:lnTo>
                      <a:pt x="578" y="132"/>
                    </a:lnTo>
                    <a:lnTo>
                      <a:pt x="571" y="135"/>
                    </a:lnTo>
                    <a:lnTo>
                      <a:pt x="552" y="135"/>
                    </a:lnTo>
                    <a:lnTo>
                      <a:pt x="545" y="132"/>
                    </a:lnTo>
                    <a:lnTo>
                      <a:pt x="540" y="126"/>
                    </a:lnTo>
                    <a:lnTo>
                      <a:pt x="536" y="119"/>
                    </a:lnTo>
                    <a:lnTo>
                      <a:pt x="533" y="111"/>
                    </a:lnTo>
                    <a:lnTo>
                      <a:pt x="533" y="100"/>
                    </a:lnTo>
                    <a:lnTo>
                      <a:pt x="609" y="100"/>
                    </a:lnTo>
                    <a:lnTo>
                      <a:pt x="609" y="89"/>
                    </a:lnTo>
                    <a:lnTo>
                      <a:pt x="608" y="82"/>
                    </a:lnTo>
                    <a:lnTo>
                      <a:pt x="607" y="77"/>
                    </a:lnTo>
                    <a:lnTo>
                      <a:pt x="606" y="70"/>
                    </a:lnTo>
                    <a:lnTo>
                      <a:pt x="604" y="64"/>
                    </a:lnTo>
                    <a:lnTo>
                      <a:pt x="600" y="58"/>
                    </a:lnTo>
                    <a:lnTo>
                      <a:pt x="597" y="53"/>
                    </a:lnTo>
                    <a:lnTo>
                      <a:pt x="591" y="48"/>
                    </a:lnTo>
                    <a:lnTo>
                      <a:pt x="585" y="45"/>
                    </a:lnTo>
                    <a:lnTo>
                      <a:pt x="578" y="41"/>
                    </a:lnTo>
                    <a:lnTo>
                      <a:pt x="570" y="40"/>
                    </a:lnTo>
                    <a:lnTo>
                      <a:pt x="548" y="40"/>
                    </a:lnTo>
                    <a:lnTo>
                      <a:pt x="542" y="64"/>
                    </a:lnTo>
                    <a:lnTo>
                      <a:pt x="547" y="58"/>
                    </a:lnTo>
                    <a:lnTo>
                      <a:pt x="554" y="55"/>
                    </a:lnTo>
                    <a:lnTo>
                      <a:pt x="573" y="55"/>
                    </a:lnTo>
                    <a:lnTo>
                      <a:pt x="581" y="59"/>
                    </a:lnTo>
                    <a:lnTo>
                      <a:pt x="586" y="68"/>
                    </a:lnTo>
                    <a:lnTo>
                      <a:pt x="588" y="72"/>
                    </a:lnTo>
                    <a:lnTo>
                      <a:pt x="590" y="78"/>
                    </a:lnTo>
                    <a:lnTo>
                      <a:pt x="591" y="86"/>
                    </a:lnTo>
                    <a:lnTo>
                      <a:pt x="533" y="86"/>
                    </a:lnTo>
                    <a:lnTo>
                      <a:pt x="534" y="77"/>
                    </a:lnTo>
                    <a:lnTo>
                      <a:pt x="528" y="55"/>
                    </a:lnTo>
                    <a:lnTo>
                      <a:pt x="518" y="72"/>
                    </a:lnTo>
                    <a:lnTo>
                      <a:pt x="514" y="93"/>
                    </a:lnTo>
                    <a:lnTo>
                      <a:pt x="514" y="96"/>
                    </a:lnTo>
                    <a:lnTo>
                      <a:pt x="517" y="118"/>
                    </a:lnTo>
                    <a:lnTo>
                      <a:pt x="526" y="135"/>
                    </a:lnTo>
                    <a:lnTo>
                      <a:pt x="527" y="136"/>
                    </a:lnTo>
                    <a:lnTo>
                      <a:pt x="536" y="146"/>
                    </a:lnTo>
                    <a:lnTo>
                      <a:pt x="547" y="150"/>
                    </a:lnTo>
                    <a:lnTo>
                      <a:pt x="566" y="150"/>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78" name="Freeform 96"/>
              <p:cNvSpPr>
                <a:spLocks/>
              </p:cNvSpPr>
              <p:nvPr/>
            </p:nvSpPr>
            <p:spPr bwMode="auto">
              <a:xfrm>
                <a:off x="2972" y="2049"/>
                <a:ext cx="4354" cy="191"/>
              </a:xfrm>
              <a:custGeom>
                <a:avLst/>
                <a:gdLst>
                  <a:gd name="T0" fmla="*/ 648 w 4354"/>
                  <a:gd name="T1" fmla="*/ 60 h 191"/>
                  <a:gd name="T2" fmla="*/ 648 w 4354"/>
                  <a:gd name="T3" fmla="*/ 42 h 191"/>
                  <a:gd name="T4" fmla="*/ 632 w 4354"/>
                  <a:gd name="T5" fmla="*/ 42 h 191"/>
                  <a:gd name="T6" fmla="*/ 632 w 4354"/>
                  <a:gd name="T7" fmla="*/ 147 h 191"/>
                  <a:gd name="T8" fmla="*/ 649 w 4354"/>
                  <a:gd name="T9" fmla="*/ 147 h 191"/>
                  <a:gd name="T10" fmla="*/ 649 w 4354"/>
                  <a:gd name="T11" fmla="*/ 79 h 191"/>
                  <a:gd name="T12" fmla="*/ 652 w 4354"/>
                  <a:gd name="T13" fmla="*/ 72 h 191"/>
                  <a:gd name="T14" fmla="*/ 656 w 4354"/>
                  <a:gd name="T15" fmla="*/ 67 h 191"/>
                  <a:gd name="T16" fmla="*/ 661 w 4354"/>
                  <a:gd name="T17" fmla="*/ 61 h 191"/>
                  <a:gd name="T18" fmla="*/ 668 w 4354"/>
                  <a:gd name="T19" fmla="*/ 58 h 191"/>
                  <a:gd name="T20" fmla="*/ 677 w 4354"/>
                  <a:gd name="T21" fmla="*/ 58 h 191"/>
                  <a:gd name="T22" fmla="*/ 681 w 4354"/>
                  <a:gd name="T23" fmla="*/ 59 h 191"/>
                  <a:gd name="T24" fmla="*/ 683 w 4354"/>
                  <a:gd name="T25" fmla="*/ 59 h 191"/>
                  <a:gd name="T26" fmla="*/ 683 w 4354"/>
                  <a:gd name="T27" fmla="*/ 40 h 191"/>
                  <a:gd name="T28" fmla="*/ 678 w 4354"/>
                  <a:gd name="T29" fmla="*/ 40 h 191"/>
                  <a:gd name="T30" fmla="*/ 670 w 4354"/>
                  <a:gd name="T31" fmla="*/ 40 h 191"/>
                  <a:gd name="T32" fmla="*/ 664 w 4354"/>
                  <a:gd name="T33" fmla="*/ 42 h 191"/>
                  <a:gd name="T34" fmla="*/ 658 w 4354"/>
                  <a:gd name="T35" fmla="*/ 47 h 191"/>
                  <a:gd name="T36" fmla="*/ 653 w 4354"/>
                  <a:gd name="T37" fmla="*/ 52 h 191"/>
                  <a:gd name="T38" fmla="*/ 650 w 4354"/>
                  <a:gd name="T39" fmla="*/ 57 h 191"/>
                  <a:gd name="T40" fmla="*/ 648 w 4354"/>
                  <a:gd name="T41" fmla="*/ 60 h 1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354" h="191">
                    <a:moveTo>
                      <a:pt x="648" y="60"/>
                    </a:moveTo>
                    <a:lnTo>
                      <a:pt x="648" y="42"/>
                    </a:lnTo>
                    <a:lnTo>
                      <a:pt x="632" y="42"/>
                    </a:lnTo>
                    <a:lnTo>
                      <a:pt x="632" y="147"/>
                    </a:lnTo>
                    <a:lnTo>
                      <a:pt x="649" y="147"/>
                    </a:lnTo>
                    <a:lnTo>
                      <a:pt x="649" y="79"/>
                    </a:lnTo>
                    <a:lnTo>
                      <a:pt x="652" y="72"/>
                    </a:lnTo>
                    <a:lnTo>
                      <a:pt x="656" y="67"/>
                    </a:lnTo>
                    <a:lnTo>
                      <a:pt x="661" y="61"/>
                    </a:lnTo>
                    <a:lnTo>
                      <a:pt x="668" y="58"/>
                    </a:lnTo>
                    <a:lnTo>
                      <a:pt x="677" y="58"/>
                    </a:lnTo>
                    <a:lnTo>
                      <a:pt x="681" y="59"/>
                    </a:lnTo>
                    <a:lnTo>
                      <a:pt x="683" y="59"/>
                    </a:lnTo>
                    <a:lnTo>
                      <a:pt x="683" y="40"/>
                    </a:lnTo>
                    <a:lnTo>
                      <a:pt x="678" y="40"/>
                    </a:lnTo>
                    <a:lnTo>
                      <a:pt x="670" y="40"/>
                    </a:lnTo>
                    <a:lnTo>
                      <a:pt x="664" y="42"/>
                    </a:lnTo>
                    <a:lnTo>
                      <a:pt x="658" y="47"/>
                    </a:lnTo>
                    <a:lnTo>
                      <a:pt x="653" y="52"/>
                    </a:lnTo>
                    <a:lnTo>
                      <a:pt x="650" y="57"/>
                    </a:lnTo>
                    <a:lnTo>
                      <a:pt x="648" y="60"/>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79" name="Freeform 97"/>
              <p:cNvSpPr>
                <a:spLocks/>
              </p:cNvSpPr>
              <p:nvPr/>
            </p:nvSpPr>
            <p:spPr bwMode="auto">
              <a:xfrm>
                <a:off x="2972" y="2049"/>
                <a:ext cx="4354" cy="191"/>
              </a:xfrm>
              <a:custGeom>
                <a:avLst/>
                <a:gdLst>
                  <a:gd name="T0" fmla="*/ 819 w 4354"/>
                  <a:gd name="T1" fmla="*/ 42 h 191"/>
                  <a:gd name="T2" fmla="*/ 819 w 4354"/>
                  <a:gd name="T3" fmla="*/ 13 h 191"/>
                  <a:gd name="T4" fmla="*/ 801 w 4354"/>
                  <a:gd name="T5" fmla="*/ 13 h 191"/>
                  <a:gd name="T6" fmla="*/ 801 w 4354"/>
                  <a:gd name="T7" fmla="*/ 42 h 191"/>
                  <a:gd name="T8" fmla="*/ 787 w 4354"/>
                  <a:gd name="T9" fmla="*/ 42 h 191"/>
                  <a:gd name="T10" fmla="*/ 787 w 4354"/>
                  <a:gd name="T11" fmla="*/ 56 h 191"/>
                  <a:gd name="T12" fmla="*/ 801 w 4354"/>
                  <a:gd name="T13" fmla="*/ 56 h 191"/>
                  <a:gd name="T14" fmla="*/ 801 w 4354"/>
                  <a:gd name="T15" fmla="*/ 132 h 191"/>
                  <a:gd name="T16" fmla="*/ 803 w 4354"/>
                  <a:gd name="T17" fmla="*/ 138 h 191"/>
                  <a:gd name="T18" fmla="*/ 806 w 4354"/>
                  <a:gd name="T19" fmla="*/ 142 h 191"/>
                  <a:gd name="T20" fmla="*/ 809 w 4354"/>
                  <a:gd name="T21" fmla="*/ 146 h 191"/>
                  <a:gd name="T22" fmla="*/ 814 w 4354"/>
                  <a:gd name="T23" fmla="*/ 148 h 191"/>
                  <a:gd name="T24" fmla="*/ 827 w 4354"/>
                  <a:gd name="T25" fmla="*/ 148 h 191"/>
                  <a:gd name="T26" fmla="*/ 832 w 4354"/>
                  <a:gd name="T27" fmla="*/ 148 h 191"/>
                  <a:gd name="T28" fmla="*/ 836 w 4354"/>
                  <a:gd name="T29" fmla="*/ 147 h 191"/>
                  <a:gd name="T30" fmla="*/ 836 w 4354"/>
                  <a:gd name="T31" fmla="*/ 133 h 191"/>
                  <a:gd name="T32" fmla="*/ 831 w 4354"/>
                  <a:gd name="T33" fmla="*/ 133 h 191"/>
                  <a:gd name="T34" fmla="*/ 826 w 4354"/>
                  <a:gd name="T35" fmla="*/ 133 h 191"/>
                  <a:gd name="T36" fmla="*/ 820 w 4354"/>
                  <a:gd name="T37" fmla="*/ 131 h 191"/>
                  <a:gd name="T38" fmla="*/ 819 w 4354"/>
                  <a:gd name="T39" fmla="*/ 125 h 191"/>
                  <a:gd name="T40" fmla="*/ 819 w 4354"/>
                  <a:gd name="T41" fmla="*/ 56 h 191"/>
                  <a:gd name="T42" fmla="*/ 836 w 4354"/>
                  <a:gd name="T43" fmla="*/ 56 h 191"/>
                  <a:gd name="T44" fmla="*/ 836 w 4354"/>
                  <a:gd name="T45" fmla="*/ 42 h 191"/>
                  <a:gd name="T46" fmla="*/ 819 w 4354"/>
                  <a:gd name="T47" fmla="*/ 42 h 19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354" h="191">
                    <a:moveTo>
                      <a:pt x="819" y="42"/>
                    </a:moveTo>
                    <a:lnTo>
                      <a:pt x="819" y="13"/>
                    </a:lnTo>
                    <a:lnTo>
                      <a:pt x="801" y="13"/>
                    </a:lnTo>
                    <a:lnTo>
                      <a:pt x="801" y="42"/>
                    </a:lnTo>
                    <a:lnTo>
                      <a:pt x="787" y="42"/>
                    </a:lnTo>
                    <a:lnTo>
                      <a:pt x="787" y="56"/>
                    </a:lnTo>
                    <a:lnTo>
                      <a:pt x="801" y="56"/>
                    </a:lnTo>
                    <a:lnTo>
                      <a:pt x="801" y="132"/>
                    </a:lnTo>
                    <a:lnTo>
                      <a:pt x="803" y="138"/>
                    </a:lnTo>
                    <a:lnTo>
                      <a:pt x="806" y="142"/>
                    </a:lnTo>
                    <a:lnTo>
                      <a:pt x="809" y="146"/>
                    </a:lnTo>
                    <a:lnTo>
                      <a:pt x="814" y="148"/>
                    </a:lnTo>
                    <a:lnTo>
                      <a:pt x="827" y="148"/>
                    </a:lnTo>
                    <a:lnTo>
                      <a:pt x="832" y="148"/>
                    </a:lnTo>
                    <a:lnTo>
                      <a:pt x="836" y="147"/>
                    </a:lnTo>
                    <a:lnTo>
                      <a:pt x="836" y="133"/>
                    </a:lnTo>
                    <a:lnTo>
                      <a:pt x="831" y="133"/>
                    </a:lnTo>
                    <a:lnTo>
                      <a:pt x="826" y="133"/>
                    </a:lnTo>
                    <a:lnTo>
                      <a:pt x="820" y="131"/>
                    </a:lnTo>
                    <a:lnTo>
                      <a:pt x="819" y="125"/>
                    </a:lnTo>
                    <a:lnTo>
                      <a:pt x="819" y="56"/>
                    </a:lnTo>
                    <a:lnTo>
                      <a:pt x="836" y="56"/>
                    </a:lnTo>
                    <a:lnTo>
                      <a:pt x="836" y="42"/>
                    </a:lnTo>
                    <a:lnTo>
                      <a:pt x="819" y="42"/>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80" name="Freeform 98"/>
              <p:cNvSpPr>
                <a:spLocks/>
              </p:cNvSpPr>
              <p:nvPr/>
            </p:nvSpPr>
            <p:spPr bwMode="auto">
              <a:xfrm>
                <a:off x="2972" y="2049"/>
                <a:ext cx="4354" cy="191"/>
              </a:xfrm>
              <a:custGeom>
                <a:avLst/>
                <a:gdLst>
                  <a:gd name="T0" fmla="*/ 713 w 4354"/>
                  <a:gd name="T1" fmla="*/ 127 h 191"/>
                  <a:gd name="T2" fmla="*/ 709 w 4354"/>
                  <a:gd name="T3" fmla="*/ 120 h 191"/>
                  <a:gd name="T4" fmla="*/ 691 w 4354"/>
                  <a:gd name="T5" fmla="*/ 114 h 191"/>
                  <a:gd name="T6" fmla="*/ 695 w 4354"/>
                  <a:gd name="T7" fmla="*/ 133 h 191"/>
                  <a:gd name="T8" fmla="*/ 708 w 4354"/>
                  <a:gd name="T9" fmla="*/ 147 h 191"/>
                  <a:gd name="T10" fmla="*/ 750 w 4354"/>
                  <a:gd name="T11" fmla="*/ 151 h 191"/>
                  <a:gd name="T12" fmla="*/ 768 w 4354"/>
                  <a:gd name="T13" fmla="*/ 140 h 191"/>
                  <a:gd name="T14" fmla="*/ 779 w 4354"/>
                  <a:gd name="T15" fmla="*/ 126 h 191"/>
                  <a:gd name="T16" fmla="*/ 775 w 4354"/>
                  <a:gd name="T17" fmla="*/ 100 h 191"/>
                  <a:gd name="T18" fmla="*/ 764 w 4354"/>
                  <a:gd name="T19" fmla="*/ 92 h 191"/>
                  <a:gd name="T20" fmla="*/ 743 w 4354"/>
                  <a:gd name="T21" fmla="*/ 86 h 191"/>
                  <a:gd name="T22" fmla="*/ 726 w 4354"/>
                  <a:gd name="T23" fmla="*/ 82 h 191"/>
                  <a:gd name="T24" fmla="*/ 714 w 4354"/>
                  <a:gd name="T25" fmla="*/ 76 h 191"/>
                  <a:gd name="T26" fmla="*/ 712 w 4354"/>
                  <a:gd name="T27" fmla="*/ 64 h 191"/>
                  <a:gd name="T28" fmla="*/ 721 w 4354"/>
                  <a:gd name="T29" fmla="*/ 56 h 191"/>
                  <a:gd name="T30" fmla="*/ 743 w 4354"/>
                  <a:gd name="T31" fmla="*/ 54 h 191"/>
                  <a:gd name="T32" fmla="*/ 754 w 4354"/>
                  <a:gd name="T33" fmla="*/ 61 h 191"/>
                  <a:gd name="T34" fmla="*/ 759 w 4354"/>
                  <a:gd name="T35" fmla="*/ 72 h 191"/>
                  <a:gd name="T36" fmla="*/ 775 w 4354"/>
                  <a:gd name="T37" fmla="*/ 65 h 191"/>
                  <a:gd name="T38" fmla="*/ 769 w 4354"/>
                  <a:gd name="T39" fmla="*/ 53 h 191"/>
                  <a:gd name="T40" fmla="*/ 750 w 4354"/>
                  <a:gd name="T41" fmla="*/ 39 h 191"/>
                  <a:gd name="T42" fmla="*/ 712 w 4354"/>
                  <a:gd name="T43" fmla="*/ 42 h 191"/>
                  <a:gd name="T44" fmla="*/ 698 w 4354"/>
                  <a:gd name="T45" fmla="*/ 55 h 191"/>
                  <a:gd name="T46" fmla="*/ 694 w 4354"/>
                  <a:gd name="T47" fmla="*/ 81 h 191"/>
                  <a:gd name="T48" fmla="*/ 706 w 4354"/>
                  <a:gd name="T49" fmla="*/ 92 h 191"/>
                  <a:gd name="T50" fmla="*/ 717 w 4354"/>
                  <a:gd name="T51" fmla="*/ 97 h 191"/>
                  <a:gd name="T52" fmla="*/ 740 w 4354"/>
                  <a:gd name="T53" fmla="*/ 103 h 191"/>
                  <a:gd name="T54" fmla="*/ 753 w 4354"/>
                  <a:gd name="T55" fmla="*/ 107 h 191"/>
                  <a:gd name="T56" fmla="*/ 759 w 4354"/>
                  <a:gd name="T57" fmla="*/ 110 h 191"/>
                  <a:gd name="T58" fmla="*/ 761 w 4354"/>
                  <a:gd name="T59" fmla="*/ 124 h 191"/>
                  <a:gd name="T60" fmla="*/ 754 w 4354"/>
                  <a:gd name="T61" fmla="*/ 132 h 191"/>
                  <a:gd name="T62" fmla="*/ 743 w 4354"/>
                  <a:gd name="T63" fmla="*/ 136 h 191"/>
                  <a:gd name="T64" fmla="*/ 717 w 4354"/>
                  <a:gd name="T65" fmla="*/ 133 h 1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354" h="191">
                    <a:moveTo>
                      <a:pt x="717" y="133"/>
                    </a:moveTo>
                    <a:lnTo>
                      <a:pt x="713" y="127"/>
                    </a:lnTo>
                    <a:lnTo>
                      <a:pt x="710" y="124"/>
                    </a:lnTo>
                    <a:lnTo>
                      <a:pt x="709" y="120"/>
                    </a:lnTo>
                    <a:lnTo>
                      <a:pt x="708" y="114"/>
                    </a:lnTo>
                    <a:lnTo>
                      <a:pt x="691" y="114"/>
                    </a:lnTo>
                    <a:lnTo>
                      <a:pt x="692" y="124"/>
                    </a:lnTo>
                    <a:lnTo>
                      <a:pt x="695" y="133"/>
                    </a:lnTo>
                    <a:lnTo>
                      <a:pt x="702" y="140"/>
                    </a:lnTo>
                    <a:lnTo>
                      <a:pt x="708" y="147"/>
                    </a:lnTo>
                    <a:lnTo>
                      <a:pt x="720" y="151"/>
                    </a:lnTo>
                    <a:lnTo>
                      <a:pt x="750" y="151"/>
                    </a:lnTo>
                    <a:lnTo>
                      <a:pt x="761" y="147"/>
                    </a:lnTo>
                    <a:lnTo>
                      <a:pt x="768" y="140"/>
                    </a:lnTo>
                    <a:lnTo>
                      <a:pt x="775" y="134"/>
                    </a:lnTo>
                    <a:lnTo>
                      <a:pt x="779" y="126"/>
                    </a:lnTo>
                    <a:lnTo>
                      <a:pt x="779" y="107"/>
                    </a:lnTo>
                    <a:lnTo>
                      <a:pt x="775" y="100"/>
                    </a:lnTo>
                    <a:lnTo>
                      <a:pt x="768" y="95"/>
                    </a:lnTo>
                    <a:lnTo>
                      <a:pt x="764" y="92"/>
                    </a:lnTo>
                    <a:lnTo>
                      <a:pt x="755" y="89"/>
                    </a:lnTo>
                    <a:lnTo>
                      <a:pt x="743" y="86"/>
                    </a:lnTo>
                    <a:lnTo>
                      <a:pt x="731" y="83"/>
                    </a:lnTo>
                    <a:lnTo>
                      <a:pt x="726" y="82"/>
                    </a:lnTo>
                    <a:lnTo>
                      <a:pt x="719" y="79"/>
                    </a:lnTo>
                    <a:lnTo>
                      <a:pt x="714" y="76"/>
                    </a:lnTo>
                    <a:lnTo>
                      <a:pt x="712" y="73"/>
                    </a:lnTo>
                    <a:lnTo>
                      <a:pt x="712" y="64"/>
                    </a:lnTo>
                    <a:lnTo>
                      <a:pt x="717" y="58"/>
                    </a:lnTo>
                    <a:lnTo>
                      <a:pt x="721" y="56"/>
                    </a:lnTo>
                    <a:lnTo>
                      <a:pt x="726" y="54"/>
                    </a:lnTo>
                    <a:lnTo>
                      <a:pt x="743" y="54"/>
                    </a:lnTo>
                    <a:lnTo>
                      <a:pt x="750" y="57"/>
                    </a:lnTo>
                    <a:lnTo>
                      <a:pt x="754" y="61"/>
                    </a:lnTo>
                    <a:lnTo>
                      <a:pt x="758" y="68"/>
                    </a:lnTo>
                    <a:lnTo>
                      <a:pt x="759" y="72"/>
                    </a:lnTo>
                    <a:lnTo>
                      <a:pt x="775" y="72"/>
                    </a:lnTo>
                    <a:lnTo>
                      <a:pt x="775" y="65"/>
                    </a:lnTo>
                    <a:lnTo>
                      <a:pt x="773" y="59"/>
                    </a:lnTo>
                    <a:lnTo>
                      <a:pt x="769" y="53"/>
                    </a:lnTo>
                    <a:lnTo>
                      <a:pt x="762" y="44"/>
                    </a:lnTo>
                    <a:lnTo>
                      <a:pt x="750" y="39"/>
                    </a:lnTo>
                    <a:lnTo>
                      <a:pt x="722" y="39"/>
                    </a:lnTo>
                    <a:lnTo>
                      <a:pt x="712" y="42"/>
                    </a:lnTo>
                    <a:lnTo>
                      <a:pt x="705" y="48"/>
                    </a:lnTo>
                    <a:lnTo>
                      <a:pt x="698" y="55"/>
                    </a:lnTo>
                    <a:lnTo>
                      <a:pt x="694" y="63"/>
                    </a:lnTo>
                    <a:lnTo>
                      <a:pt x="694" y="81"/>
                    </a:lnTo>
                    <a:lnTo>
                      <a:pt x="698" y="87"/>
                    </a:lnTo>
                    <a:lnTo>
                      <a:pt x="706" y="92"/>
                    </a:lnTo>
                    <a:lnTo>
                      <a:pt x="710" y="95"/>
                    </a:lnTo>
                    <a:lnTo>
                      <a:pt x="717" y="97"/>
                    </a:lnTo>
                    <a:lnTo>
                      <a:pt x="726" y="100"/>
                    </a:lnTo>
                    <a:lnTo>
                      <a:pt x="740" y="103"/>
                    </a:lnTo>
                    <a:lnTo>
                      <a:pt x="748" y="105"/>
                    </a:lnTo>
                    <a:lnTo>
                      <a:pt x="753" y="107"/>
                    </a:lnTo>
                    <a:lnTo>
                      <a:pt x="755" y="108"/>
                    </a:lnTo>
                    <a:lnTo>
                      <a:pt x="759" y="110"/>
                    </a:lnTo>
                    <a:lnTo>
                      <a:pt x="761" y="114"/>
                    </a:lnTo>
                    <a:lnTo>
                      <a:pt x="761" y="124"/>
                    </a:lnTo>
                    <a:lnTo>
                      <a:pt x="759" y="129"/>
                    </a:lnTo>
                    <a:lnTo>
                      <a:pt x="754" y="132"/>
                    </a:lnTo>
                    <a:lnTo>
                      <a:pt x="749" y="134"/>
                    </a:lnTo>
                    <a:lnTo>
                      <a:pt x="743" y="136"/>
                    </a:lnTo>
                    <a:lnTo>
                      <a:pt x="725" y="136"/>
                    </a:lnTo>
                    <a:lnTo>
                      <a:pt x="717" y="133"/>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81" name="Freeform 99"/>
              <p:cNvSpPr>
                <a:spLocks/>
              </p:cNvSpPr>
              <p:nvPr/>
            </p:nvSpPr>
            <p:spPr bwMode="auto">
              <a:xfrm>
                <a:off x="2972" y="2049"/>
                <a:ext cx="4354" cy="191"/>
              </a:xfrm>
              <a:custGeom>
                <a:avLst/>
                <a:gdLst>
                  <a:gd name="T0" fmla="*/ 938 w 4354"/>
                  <a:gd name="T1" fmla="*/ 42 h 191"/>
                  <a:gd name="T2" fmla="*/ 919 w 4354"/>
                  <a:gd name="T3" fmla="*/ 42 h 191"/>
                  <a:gd name="T4" fmla="*/ 890 w 4354"/>
                  <a:gd name="T5" fmla="*/ 127 h 191"/>
                  <a:gd name="T6" fmla="*/ 862 w 4354"/>
                  <a:gd name="T7" fmla="*/ 42 h 191"/>
                  <a:gd name="T8" fmla="*/ 842 w 4354"/>
                  <a:gd name="T9" fmla="*/ 42 h 191"/>
                  <a:gd name="T10" fmla="*/ 880 w 4354"/>
                  <a:gd name="T11" fmla="*/ 147 h 191"/>
                  <a:gd name="T12" fmla="*/ 899 w 4354"/>
                  <a:gd name="T13" fmla="*/ 147 h 191"/>
                  <a:gd name="T14" fmla="*/ 938 w 4354"/>
                  <a:gd name="T15" fmla="*/ 42 h 1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354" h="191">
                    <a:moveTo>
                      <a:pt x="938" y="42"/>
                    </a:moveTo>
                    <a:lnTo>
                      <a:pt x="919" y="42"/>
                    </a:lnTo>
                    <a:lnTo>
                      <a:pt x="890" y="127"/>
                    </a:lnTo>
                    <a:lnTo>
                      <a:pt x="862" y="42"/>
                    </a:lnTo>
                    <a:lnTo>
                      <a:pt x="842" y="42"/>
                    </a:lnTo>
                    <a:lnTo>
                      <a:pt x="880" y="147"/>
                    </a:lnTo>
                    <a:lnTo>
                      <a:pt x="899" y="147"/>
                    </a:lnTo>
                    <a:lnTo>
                      <a:pt x="938" y="42"/>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82" name="Freeform 100"/>
              <p:cNvSpPr>
                <a:spLocks/>
              </p:cNvSpPr>
              <p:nvPr/>
            </p:nvSpPr>
            <p:spPr bwMode="auto">
              <a:xfrm>
                <a:off x="2972" y="2049"/>
                <a:ext cx="4354" cy="191"/>
              </a:xfrm>
              <a:custGeom>
                <a:avLst/>
                <a:gdLst>
                  <a:gd name="T0" fmla="*/ 984 w 4354"/>
                  <a:gd name="T1" fmla="*/ 135 h 191"/>
                  <a:gd name="T2" fmla="*/ 976 w 4354"/>
                  <a:gd name="T3" fmla="*/ 131 h 191"/>
                  <a:gd name="T4" fmla="*/ 979 w 4354"/>
                  <a:gd name="T5" fmla="*/ 150 h 191"/>
                  <a:gd name="T6" fmla="*/ 993 w 4354"/>
                  <a:gd name="T7" fmla="*/ 150 h 191"/>
                  <a:gd name="T8" fmla="*/ 994 w 4354"/>
                  <a:gd name="T9" fmla="*/ 135 h 191"/>
                  <a:gd name="T10" fmla="*/ 984 w 4354"/>
                  <a:gd name="T11" fmla="*/ 135 h 1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54" h="191">
                    <a:moveTo>
                      <a:pt x="984" y="135"/>
                    </a:moveTo>
                    <a:lnTo>
                      <a:pt x="976" y="131"/>
                    </a:lnTo>
                    <a:lnTo>
                      <a:pt x="979" y="150"/>
                    </a:lnTo>
                    <a:lnTo>
                      <a:pt x="993" y="150"/>
                    </a:lnTo>
                    <a:lnTo>
                      <a:pt x="994" y="135"/>
                    </a:lnTo>
                    <a:lnTo>
                      <a:pt x="984" y="135"/>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83" name="Freeform 101"/>
              <p:cNvSpPr>
                <a:spLocks/>
              </p:cNvSpPr>
              <p:nvPr/>
            </p:nvSpPr>
            <p:spPr bwMode="auto">
              <a:xfrm>
                <a:off x="2972" y="2049"/>
                <a:ext cx="4354" cy="191"/>
              </a:xfrm>
              <a:custGeom>
                <a:avLst/>
                <a:gdLst>
                  <a:gd name="T0" fmla="*/ 1140 w 4354"/>
                  <a:gd name="T1" fmla="*/ 1 h 191"/>
                  <a:gd name="T2" fmla="*/ 1132 w 4354"/>
                  <a:gd name="T3" fmla="*/ 4 h 191"/>
                  <a:gd name="T4" fmla="*/ 1128 w 4354"/>
                  <a:gd name="T5" fmla="*/ 10 h 191"/>
                  <a:gd name="T6" fmla="*/ 1126 w 4354"/>
                  <a:gd name="T7" fmla="*/ 13 h 191"/>
                  <a:gd name="T8" fmla="*/ 1125 w 4354"/>
                  <a:gd name="T9" fmla="*/ 19 h 191"/>
                  <a:gd name="T10" fmla="*/ 1125 w 4354"/>
                  <a:gd name="T11" fmla="*/ 26 h 191"/>
                  <a:gd name="T12" fmla="*/ 1125 w 4354"/>
                  <a:gd name="T13" fmla="*/ 42 h 191"/>
                  <a:gd name="T14" fmla="*/ 1110 w 4354"/>
                  <a:gd name="T15" fmla="*/ 42 h 191"/>
                  <a:gd name="T16" fmla="*/ 1110 w 4354"/>
                  <a:gd name="T17" fmla="*/ 56 h 191"/>
                  <a:gd name="T18" fmla="*/ 1125 w 4354"/>
                  <a:gd name="T19" fmla="*/ 56 h 191"/>
                  <a:gd name="T20" fmla="*/ 1125 w 4354"/>
                  <a:gd name="T21" fmla="*/ 147 h 191"/>
                  <a:gd name="T22" fmla="*/ 1142 w 4354"/>
                  <a:gd name="T23" fmla="*/ 147 h 191"/>
                  <a:gd name="T24" fmla="*/ 1142 w 4354"/>
                  <a:gd name="T25" fmla="*/ 56 h 191"/>
                  <a:gd name="T26" fmla="*/ 1159 w 4354"/>
                  <a:gd name="T27" fmla="*/ 56 h 191"/>
                  <a:gd name="T28" fmla="*/ 1159 w 4354"/>
                  <a:gd name="T29" fmla="*/ 42 h 191"/>
                  <a:gd name="T30" fmla="*/ 1142 w 4354"/>
                  <a:gd name="T31" fmla="*/ 42 h 191"/>
                  <a:gd name="T32" fmla="*/ 1142 w 4354"/>
                  <a:gd name="T33" fmla="*/ 31 h 191"/>
                  <a:gd name="T34" fmla="*/ 1142 w 4354"/>
                  <a:gd name="T35" fmla="*/ 24 h 191"/>
                  <a:gd name="T36" fmla="*/ 1145 w 4354"/>
                  <a:gd name="T37" fmla="*/ 19 h 191"/>
                  <a:gd name="T38" fmla="*/ 1148 w 4354"/>
                  <a:gd name="T39" fmla="*/ 17 h 191"/>
                  <a:gd name="T40" fmla="*/ 1159 w 4354"/>
                  <a:gd name="T41" fmla="*/ 17 h 191"/>
                  <a:gd name="T42" fmla="*/ 1159 w 4354"/>
                  <a:gd name="T43" fmla="*/ 1 h 191"/>
                  <a:gd name="T44" fmla="*/ 1154 w 4354"/>
                  <a:gd name="T45" fmla="*/ 1 h 191"/>
                  <a:gd name="T46" fmla="*/ 1140 w 4354"/>
                  <a:gd name="T47" fmla="*/ 1 h 19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354" h="191">
                    <a:moveTo>
                      <a:pt x="1140" y="1"/>
                    </a:moveTo>
                    <a:lnTo>
                      <a:pt x="1132" y="4"/>
                    </a:lnTo>
                    <a:lnTo>
                      <a:pt x="1128" y="10"/>
                    </a:lnTo>
                    <a:lnTo>
                      <a:pt x="1126" y="13"/>
                    </a:lnTo>
                    <a:lnTo>
                      <a:pt x="1125" y="19"/>
                    </a:lnTo>
                    <a:lnTo>
                      <a:pt x="1125" y="26"/>
                    </a:lnTo>
                    <a:lnTo>
                      <a:pt x="1125" y="42"/>
                    </a:lnTo>
                    <a:lnTo>
                      <a:pt x="1110" y="42"/>
                    </a:lnTo>
                    <a:lnTo>
                      <a:pt x="1110" y="56"/>
                    </a:lnTo>
                    <a:lnTo>
                      <a:pt x="1125" y="56"/>
                    </a:lnTo>
                    <a:lnTo>
                      <a:pt x="1125" y="147"/>
                    </a:lnTo>
                    <a:lnTo>
                      <a:pt x="1142" y="147"/>
                    </a:lnTo>
                    <a:lnTo>
                      <a:pt x="1142" y="56"/>
                    </a:lnTo>
                    <a:lnTo>
                      <a:pt x="1159" y="56"/>
                    </a:lnTo>
                    <a:lnTo>
                      <a:pt x="1159" y="42"/>
                    </a:lnTo>
                    <a:lnTo>
                      <a:pt x="1142" y="42"/>
                    </a:lnTo>
                    <a:lnTo>
                      <a:pt x="1142" y="31"/>
                    </a:lnTo>
                    <a:lnTo>
                      <a:pt x="1142" y="24"/>
                    </a:lnTo>
                    <a:lnTo>
                      <a:pt x="1145" y="19"/>
                    </a:lnTo>
                    <a:lnTo>
                      <a:pt x="1148" y="17"/>
                    </a:lnTo>
                    <a:lnTo>
                      <a:pt x="1159" y="17"/>
                    </a:lnTo>
                    <a:lnTo>
                      <a:pt x="1159" y="1"/>
                    </a:lnTo>
                    <a:lnTo>
                      <a:pt x="1154" y="1"/>
                    </a:lnTo>
                    <a:lnTo>
                      <a:pt x="1140" y="1"/>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84" name="Rectangle 102"/>
              <p:cNvSpPr>
                <a:spLocks/>
              </p:cNvSpPr>
              <p:nvPr/>
            </p:nvSpPr>
            <p:spPr bwMode="auto">
              <a:xfrm>
                <a:off x="4148" y="2052"/>
                <a:ext cx="17" cy="19"/>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85" name="Rectangle 103"/>
              <p:cNvSpPr>
                <a:spLocks/>
              </p:cNvSpPr>
              <p:nvPr/>
            </p:nvSpPr>
            <p:spPr bwMode="auto">
              <a:xfrm>
                <a:off x="4148" y="2091"/>
                <a:ext cx="17" cy="104"/>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86" name="Freeform 104"/>
              <p:cNvSpPr>
                <a:spLocks/>
              </p:cNvSpPr>
              <p:nvPr/>
            </p:nvSpPr>
            <p:spPr bwMode="auto">
              <a:xfrm>
                <a:off x="2972" y="2049"/>
                <a:ext cx="4354" cy="191"/>
              </a:xfrm>
              <a:custGeom>
                <a:avLst/>
                <a:gdLst>
                  <a:gd name="T0" fmla="*/ 1237 w 4354"/>
                  <a:gd name="T1" fmla="*/ 57 h 191"/>
                  <a:gd name="T2" fmla="*/ 1237 w 4354"/>
                  <a:gd name="T3" fmla="*/ 42 h 191"/>
                  <a:gd name="T4" fmla="*/ 1220 w 4354"/>
                  <a:gd name="T5" fmla="*/ 42 h 191"/>
                  <a:gd name="T6" fmla="*/ 1220 w 4354"/>
                  <a:gd name="T7" fmla="*/ 147 h 191"/>
                  <a:gd name="T8" fmla="*/ 1238 w 4354"/>
                  <a:gd name="T9" fmla="*/ 147 h 191"/>
                  <a:gd name="T10" fmla="*/ 1238 w 4354"/>
                  <a:gd name="T11" fmla="*/ 85 h 191"/>
                  <a:gd name="T12" fmla="*/ 1238 w 4354"/>
                  <a:gd name="T13" fmla="*/ 80 h 191"/>
                  <a:gd name="T14" fmla="*/ 1240 w 4354"/>
                  <a:gd name="T15" fmla="*/ 72 h 191"/>
                  <a:gd name="T16" fmla="*/ 1245 w 4354"/>
                  <a:gd name="T17" fmla="*/ 65 h 191"/>
                  <a:gd name="T18" fmla="*/ 1248 w 4354"/>
                  <a:gd name="T19" fmla="*/ 61 h 191"/>
                  <a:gd name="T20" fmla="*/ 1253 w 4354"/>
                  <a:gd name="T21" fmla="*/ 58 h 191"/>
                  <a:gd name="T22" fmla="*/ 1257 w 4354"/>
                  <a:gd name="T23" fmla="*/ 57 h 191"/>
                  <a:gd name="T24" fmla="*/ 1264 w 4354"/>
                  <a:gd name="T25" fmla="*/ 55 h 191"/>
                  <a:gd name="T26" fmla="*/ 1276 w 4354"/>
                  <a:gd name="T27" fmla="*/ 55 h 191"/>
                  <a:gd name="T28" fmla="*/ 1282 w 4354"/>
                  <a:gd name="T29" fmla="*/ 59 h 191"/>
                  <a:gd name="T30" fmla="*/ 1285 w 4354"/>
                  <a:gd name="T31" fmla="*/ 65 h 191"/>
                  <a:gd name="T32" fmla="*/ 1287 w 4354"/>
                  <a:gd name="T33" fmla="*/ 69 h 191"/>
                  <a:gd name="T34" fmla="*/ 1287 w 4354"/>
                  <a:gd name="T35" fmla="*/ 74 h 191"/>
                  <a:gd name="T36" fmla="*/ 1287 w 4354"/>
                  <a:gd name="T37" fmla="*/ 147 h 191"/>
                  <a:gd name="T38" fmla="*/ 1305 w 4354"/>
                  <a:gd name="T39" fmla="*/ 147 h 191"/>
                  <a:gd name="T40" fmla="*/ 1305 w 4354"/>
                  <a:gd name="T41" fmla="*/ 69 h 191"/>
                  <a:gd name="T42" fmla="*/ 1304 w 4354"/>
                  <a:gd name="T43" fmla="*/ 61 h 191"/>
                  <a:gd name="T44" fmla="*/ 1301 w 4354"/>
                  <a:gd name="T45" fmla="*/ 55 h 191"/>
                  <a:gd name="T46" fmla="*/ 1296 w 4354"/>
                  <a:gd name="T47" fmla="*/ 45 h 191"/>
                  <a:gd name="T48" fmla="*/ 1286 w 4354"/>
                  <a:gd name="T49" fmla="*/ 40 h 191"/>
                  <a:gd name="T50" fmla="*/ 1264 w 4354"/>
                  <a:gd name="T51" fmla="*/ 40 h 191"/>
                  <a:gd name="T52" fmla="*/ 1258 w 4354"/>
                  <a:gd name="T53" fmla="*/ 41 h 191"/>
                  <a:gd name="T54" fmla="*/ 1253 w 4354"/>
                  <a:gd name="T55" fmla="*/ 44 h 191"/>
                  <a:gd name="T56" fmla="*/ 1247 w 4354"/>
                  <a:gd name="T57" fmla="*/ 46 h 191"/>
                  <a:gd name="T58" fmla="*/ 1242 w 4354"/>
                  <a:gd name="T59" fmla="*/ 51 h 191"/>
                  <a:gd name="T60" fmla="*/ 1237 w 4354"/>
                  <a:gd name="T61" fmla="*/ 57 h 19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354" h="191">
                    <a:moveTo>
                      <a:pt x="1237" y="57"/>
                    </a:moveTo>
                    <a:lnTo>
                      <a:pt x="1237" y="42"/>
                    </a:lnTo>
                    <a:lnTo>
                      <a:pt x="1220" y="42"/>
                    </a:lnTo>
                    <a:lnTo>
                      <a:pt x="1220" y="147"/>
                    </a:lnTo>
                    <a:lnTo>
                      <a:pt x="1238" y="147"/>
                    </a:lnTo>
                    <a:lnTo>
                      <a:pt x="1238" y="85"/>
                    </a:lnTo>
                    <a:lnTo>
                      <a:pt x="1238" y="80"/>
                    </a:lnTo>
                    <a:lnTo>
                      <a:pt x="1240" y="72"/>
                    </a:lnTo>
                    <a:lnTo>
                      <a:pt x="1245" y="65"/>
                    </a:lnTo>
                    <a:lnTo>
                      <a:pt x="1248" y="61"/>
                    </a:lnTo>
                    <a:lnTo>
                      <a:pt x="1253" y="58"/>
                    </a:lnTo>
                    <a:lnTo>
                      <a:pt x="1257" y="57"/>
                    </a:lnTo>
                    <a:lnTo>
                      <a:pt x="1264" y="55"/>
                    </a:lnTo>
                    <a:lnTo>
                      <a:pt x="1276" y="55"/>
                    </a:lnTo>
                    <a:lnTo>
                      <a:pt x="1282" y="59"/>
                    </a:lnTo>
                    <a:lnTo>
                      <a:pt x="1285" y="65"/>
                    </a:lnTo>
                    <a:lnTo>
                      <a:pt x="1287" y="69"/>
                    </a:lnTo>
                    <a:lnTo>
                      <a:pt x="1287" y="74"/>
                    </a:lnTo>
                    <a:lnTo>
                      <a:pt x="1287" y="147"/>
                    </a:lnTo>
                    <a:lnTo>
                      <a:pt x="1305" y="147"/>
                    </a:lnTo>
                    <a:lnTo>
                      <a:pt x="1305" y="69"/>
                    </a:lnTo>
                    <a:lnTo>
                      <a:pt x="1304" y="61"/>
                    </a:lnTo>
                    <a:lnTo>
                      <a:pt x="1301" y="55"/>
                    </a:lnTo>
                    <a:lnTo>
                      <a:pt x="1296" y="45"/>
                    </a:lnTo>
                    <a:lnTo>
                      <a:pt x="1286" y="40"/>
                    </a:lnTo>
                    <a:lnTo>
                      <a:pt x="1264" y="40"/>
                    </a:lnTo>
                    <a:lnTo>
                      <a:pt x="1258" y="41"/>
                    </a:lnTo>
                    <a:lnTo>
                      <a:pt x="1253" y="44"/>
                    </a:lnTo>
                    <a:lnTo>
                      <a:pt x="1247" y="46"/>
                    </a:lnTo>
                    <a:lnTo>
                      <a:pt x="1242" y="51"/>
                    </a:lnTo>
                    <a:lnTo>
                      <a:pt x="1237" y="57"/>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87" name="Freeform 105"/>
              <p:cNvSpPr>
                <a:spLocks/>
              </p:cNvSpPr>
              <p:nvPr/>
            </p:nvSpPr>
            <p:spPr bwMode="auto">
              <a:xfrm>
                <a:off x="2972" y="2049"/>
                <a:ext cx="4354" cy="191"/>
              </a:xfrm>
              <a:custGeom>
                <a:avLst/>
                <a:gdLst>
                  <a:gd name="T0" fmla="*/ 1459 w 4354"/>
                  <a:gd name="T1" fmla="*/ 57 h 191"/>
                  <a:gd name="T2" fmla="*/ 1459 w 4354"/>
                  <a:gd name="T3" fmla="*/ 42 h 191"/>
                  <a:gd name="T4" fmla="*/ 1443 w 4354"/>
                  <a:gd name="T5" fmla="*/ 42 h 191"/>
                  <a:gd name="T6" fmla="*/ 1443 w 4354"/>
                  <a:gd name="T7" fmla="*/ 147 h 191"/>
                  <a:gd name="T8" fmla="*/ 1460 w 4354"/>
                  <a:gd name="T9" fmla="*/ 147 h 191"/>
                  <a:gd name="T10" fmla="*/ 1460 w 4354"/>
                  <a:gd name="T11" fmla="*/ 85 h 191"/>
                  <a:gd name="T12" fmla="*/ 1461 w 4354"/>
                  <a:gd name="T13" fmla="*/ 80 h 191"/>
                  <a:gd name="T14" fmla="*/ 1462 w 4354"/>
                  <a:gd name="T15" fmla="*/ 72 h 191"/>
                  <a:gd name="T16" fmla="*/ 1467 w 4354"/>
                  <a:gd name="T17" fmla="*/ 65 h 191"/>
                  <a:gd name="T18" fmla="*/ 1471 w 4354"/>
                  <a:gd name="T19" fmla="*/ 61 h 191"/>
                  <a:gd name="T20" fmla="*/ 1475 w 4354"/>
                  <a:gd name="T21" fmla="*/ 58 h 191"/>
                  <a:gd name="T22" fmla="*/ 1480 w 4354"/>
                  <a:gd name="T23" fmla="*/ 57 h 191"/>
                  <a:gd name="T24" fmla="*/ 1486 w 4354"/>
                  <a:gd name="T25" fmla="*/ 55 h 191"/>
                  <a:gd name="T26" fmla="*/ 1498 w 4354"/>
                  <a:gd name="T27" fmla="*/ 55 h 191"/>
                  <a:gd name="T28" fmla="*/ 1504 w 4354"/>
                  <a:gd name="T29" fmla="*/ 59 h 191"/>
                  <a:gd name="T30" fmla="*/ 1507 w 4354"/>
                  <a:gd name="T31" fmla="*/ 65 h 191"/>
                  <a:gd name="T32" fmla="*/ 1509 w 4354"/>
                  <a:gd name="T33" fmla="*/ 69 h 191"/>
                  <a:gd name="T34" fmla="*/ 1510 w 4354"/>
                  <a:gd name="T35" fmla="*/ 74 h 191"/>
                  <a:gd name="T36" fmla="*/ 1510 w 4354"/>
                  <a:gd name="T37" fmla="*/ 147 h 191"/>
                  <a:gd name="T38" fmla="*/ 1528 w 4354"/>
                  <a:gd name="T39" fmla="*/ 147 h 191"/>
                  <a:gd name="T40" fmla="*/ 1528 w 4354"/>
                  <a:gd name="T41" fmla="*/ 69 h 191"/>
                  <a:gd name="T42" fmla="*/ 1526 w 4354"/>
                  <a:gd name="T43" fmla="*/ 61 h 191"/>
                  <a:gd name="T44" fmla="*/ 1524 w 4354"/>
                  <a:gd name="T45" fmla="*/ 55 h 191"/>
                  <a:gd name="T46" fmla="*/ 1518 w 4354"/>
                  <a:gd name="T47" fmla="*/ 45 h 191"/>
                  <a:gd name="T48" fmla="*/ 1508 w 4354"/>
                  <a:gd name="T49" fmla="*/ 40 h 191"/>
                  <a:gd name="T50" fmla="*/ 1487 w 4354"/>
                  <a:gd name="T51" fmla="*/ 40 h 191"/>
                  <a:gd name="T52" fmla="*/ 1481 w 4354"/>
                  <a:gd name="T53" fmla="*/ 41 h 191"/>
                  <a:gd name="T54" fmla="*/ 1475 w 4354"/>
                  <a:gd name="T55" fmla="*/ 44 h 191"/>
                  <a:gd name="T56" fmla="*/ 1469 w 4354"/>
                  <a:gd name="T57" fmla="*/ 46 h 191"/>
                  <a:gd name="T58" fmla="*/ 1464 w 4354"/>
                  <a:gd name="T59" fmla="*/ 51 h 191"/>
                  <a:gd name="T60" fmla="*/ 1459 w 4354"/>
                  <a:gd name="T61" fmla="*/ 57 h 19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354" h="191">
                    <a:moveTo>
                      <a:pt x="1459" y="57"/>
                    </a:moveTo>
                    <a:lnTo>
                      <a:pt x="1459" y="42"/>
                    </a:lnTo>
                    <a:lnTo>
                      <a:pt x="1443" y="42"/>
                    </a:lnTo>
                    <a:lnTo>
                      <a:pt x="1443" y="147"/>
                    </a:lnTo>
                    <a:lnTo>
                      <a:pt x="1460" y="147"/>
                    </a:lnTo>
                    <a:lnTo>
                      <a:pt x="1460" y="85"/>
                    </a:lnTo>
                    <a:lnTo>
                      <a:pt x="1461" y="80"/>
                    </a:lnTo>
                    <a:lnTo>
                      <a:pt x="1462" y="72"/>
                    </a:lnTo>
                    <a:lnTo>
                      <a:pt x="1467" y="65"/>
                    </a:lnTo>
                    <a:lnTo>
                      <a:pt x="1471" y="61"/>
                    </a:lnTo>
                    <a:lnTo>
                      <a:pt x="1475" y="58"/>
                    </a:lnTo>
                    <a:lnTo>
                      <a:pt x="1480" y="57"/>
                    </a:lnTo>
                    <a:lnTo>
                      <a:pt x="1486" y="55"/>
                    </a:lnTo>
                    <a:lnTo>
                      <a:pt x="1498" y="55"/>
                    </a:lnTo>
                    <a:lnTo>
                      <a:pt x="1504" y="59"/>
                    </a:lnTo>
                    <a:lnTo>
                      <a:pt x="1507" y="65"/>
                    </a:lnTo>
                    <a:lnTo>
                      <a:pt x="1509" y="69"/>
                    </a:lnTo>
                    <a:lnTo>
                      <a:pt x="1510" y="74"/>
                    </a:lnTo>
                    <a:lnTo>
                      <a:pt x="1510" y="147"/>
                    </a:lnTo>
                    <a:lnTo>
                      <a:pt x="1528" y="147"/>
                    </a:lnTo>
                    <a:lnTo>
                      <a:pt x="1528" y="69"/>
                    </a:lnTo>
                    <a:lnTo>
                      <a:pt x="1526" y="61"/>
                    </a:lnTo>
                    <a:lnTo>
                      <a:pt x="1524" y="55"/>
                    </a:lnTo>
                    <a:lnTo>
                      <a:pt x="1518" y="45"/>
                    </a:lnTo>
                    <a:lnTo>
                      <a:pt x="1508" y="40"/>
                    </a:lnTo>
                    <a:lnTo>
                      <a:pt x="1487" y="40"/>
                    </a:lnTo>
                    <a:lnTo>
                      <a:pt x="1481" y="41"/>
                    </a:lnTo>
                    <a:lnTo>
                      <a:pt x="1475" y="44"/>
                    </a:lnTo>
                    <a:lnTo>
                      <a:pt x="1469" y="46"/>
                    </a:lnTo>
                    <a:lnTo>
                      <a:pt x="1464" y="51"/>
                    </a:lnTo>
                    <a:lnTo>
                      <a:pt x="1459" y="57"/>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88" name="Freeform 106"/>
              <p:cNvSpPr>
                <a:spLocks/>
              </p:cNvSpPr>
              <p:nvPr/>
            </p:nvSpPr>
            <p:spPr bwMode="auto">
              <a:xfrm>
                <a:off x="2972" y="2049"/>
                <a:ext cx="4354" cy="191"/>
              </a:xfrm>
              <a:custGeom>
                <a:avLst/>
                <a:gdLst>
                  <a:gd name="T0" fmla="*/ 1425 w 4354"/>
                  <a:gd name="T1" fmla="*/ 134 h 191"/>
                  <a:gd name="T2" fmla="*/ 1417 w 4354"/>
                  <a:gd name="T3" fmla="*/ 135 h 191"/>
                  <a:gd name="T4" fmla="*/ 1414 w 4354"/>
                  <a:gd name="T5" fmla="*/ 58 h 191"/>
                  <a:gd name="T6" fmla="*/ 1402 w 4354"/>
                  <a:gd name="T7" fmla="*/ 46 h 191"/>
                  <a:gd name="T8" fmla="*/ 1385 w 4354"/>
                  <a:gd name="T9" fmla="*/ 39 h 191"/>
                  <a:gd name="T10" fmla="*/ 1352 w 4354"/>
                  <a:gd name="T11" fmla="*/ 42 h 191"/>
                  <a:gd name="T12" fmla="*/ 1336 w 4354"/>
                  <a:gd name="T13" fmla="*/ 52 h 191"/>
                  <a:gd name="T14" fmla="*/ 1332 w 4354"/>
                  <a:gd name="T15" fmla="*/ 74 h 191"/>
                  <a:gd name="T16" fmla="*/ 1349 w 4354"/>
                  <a:gd name="T17" fmla="*/ 69 h 191"/>
                  <a:gd name="T18" fmla="*/ 1353 w 4354"/>
                  <a:gd name="T19" fmla="*/ 62 h 191"/>
                  <a:gd name="T20" fmla="*/ 1363 w 4354"/>
                  <a:gd name="T21" fmla="*/ 54 h 191"/>
                  <a:gd name="T22" fmla="*/ 1386 w 4354"/>
                  <a:gd name="T23" fmla="*/ 56 h 191"/>
                  <a:gd name="T24" fmla="*/ 1395 w 4354"/>
                  <a:gd name="T25" fmla="*/ 61 h 191"/>
                  <a:gd name="T26" fmla="*/ 1397 w 4354"/>
                  <a:gd name="T27" fmla="*/ 71 h 191"/>
                  <a:gd name="T28" fmla="*/ 1394 w 4354"/>
                  <a:gd name="T29" fmla="*/ 81 h 191"/>
                  <a:gd name="T30" fmla="*/ 1387 w 4354"/>
                  <a:gd name="T31" fmla="*/ 83 h 191"/>
                  <a:gd name="T32" fmla="*/ 1350 w 4354"/>
                  <a:gd name="T33" fmla="*/ 88 h 191"/>
                  <a:gd name="T34" fmla="*/ 1336 w 4354"/>
                  <a:gd name="T35" fmla="*/ 97 h 191"/>
                  <a:gd name="T36" fmla="*/ 1326 w 4354"/>
                  <a:gd name="T37" fmla="*/ 109 h 191"/>
                  <a:gd name="T38" fmla="*/ 1330 w 4354"/>
                  <a:gd name="T39" fmla="*/ 135 h 191"/>
                  <a:gd name="T40" fmla="*/ 1342 w 4354"/>
                  <a:gd name="T41" fmla="*/ 147 h 191"/>
                  <a:gd name="T42" fmla="*/ 1345 w 4354"/>
                  <a:gd name="T43" fmla="*/ 112 h 191"/>
                  <a:gd name="T44" fmla="*/ 1353 w 4354"/>
                  <a:gd name="T45" fmla="*/ 104 h 191"/>
                  <a:gd name="T46" fmla="*/ 1361 w 4354"/>
                  <a:gd name="T47" fmla="*/ 101 h 191"/>
                  <a:gd name="T48" fmla="*/ 1378 w 4354"/>
                  <a:gd name="T49" fmla="*/ 99 h 191"/>
                  <a:gd name="T50" fmla="*/ 1391 w 4354"/>
                  <a:gd name="T51" fmla="*/ 96 h 191"/>
                  <a:gd name="T52" fmla="*/ 1396 w 4354"/>
                  <a:gd name="T53" fmla="*/ 118 h 191"/>
                  <a:gd name="T54" fmla="*/ 1382 w 4354"/>
                  <a:gd name="T55" fmla="*/ 131 h 191"/>
                  <a:gd name="T56" fmla="*/ 1370 w 4354"/>
                  <a:gd name="T57" fmla="*/ 135 h 191"/>
                  <a:gd name="T58" fmla="*/ 1359 w 4354"/>
                  <a:gd name="T59" fmla="*/ 150 h 191"/>
                  <a:gd name="T60" fmla="*/ 1375 w 4354"/>
                  <a:gd name="T61" fmla="*/ 148 h 191"/>
                  <a:gd name="T62" fmla="*/ 1388 w 4354"/>
                  <a:gd name="T63" fmla="*/ 141 h 191"/>
                  <a:gd name="T64" fmla="*/ 1397 w 4354"/>
                  <a:gd name="T65" fmla="*/ 133 h 191"/>
                  <a:gd name="T66" fmla="*/ 1400 w 4354"/>
                  <a:gd name="T67" fmla="*/ 142 h 191"/>
                  <a:gd name="T68" fmla="*/ 1407 w 4354"/>
                  <a:gd name="T69" fmla="*/ 149 h 191"/>
                  <a:gd name="T70" fmla="*/ 1423 w 4354"/>
                  <a:gd name="T71" fmla="*/ 148 h 1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354" h="191">
                    <a:moveTo>
                      <a:pt x="1425" y="147"/>
                    </a:moveTo>
                    <a:lnTo>
                      <a:pt x="1425" y="134"/>
                    </a:lnTo>
                    <a:lnTo>
                      <a:pt x="1421" y="135"/>
                    </a:lnTo>
                    <a:lnTo>
                      <a:pt x="1417" y="135"/>
                    </a:lnTo>
                    <a:lnTo>
                      <a:pt x="1414" y="130"/>
                    </a:lnTo>
                    <a:lnTo>
                      <a:pt x="1414" y="58"/>
                    </a:lnTo>
                    <a:lnTo>
                      <a:pt x="1410" y="51"/>
                    </a:lnTo>
                    <a:lnTo>
                      <a:pt x="1402" y="46"/>
                    </a:lnTo>
                    <a:lnTo>
                      <a:pt x="1395" y="42"/>
                    </a:lnTo>
                    <a:lnTo>
                      <a:pt x="1385" y="39"/>
                    </a:lnTo>
                    <a:lnTo>
                      <a:pt x="1362" y="39"/>
                    </a:lnTo>
                    <a:lnTo>
                      <a:pt x="1352" y="42"/>
                    </a:lnTo>
                    <a:lnTo>
                      <a:pt x="1344" y="47"/>
                    </a:lnTo>
                    <a:lnTo>
                      <a:pt x="1336" y="52"/>
                    </a:lnTo>
                    <a:lnTo>
                      <a:pt x="1332" y="61"/>
                    </a:lnTo>
                    <a:lnTo>
                      <a:pt x="1332" y="74"/>
                    </a:lnTo>
                    <a:lnTo>
                      <a:pt x="1348" y="74"/>
                    </a:lnTo>
                    <a:lnTo>
                      <a:pt x="1349" y="69"/>
                    </a:lnTo>
                    <a:lnTo>
                      <a:pt x="1350" y="65"/>
                    </a:lnTo>
                    <a:lnTo>
                      <a:pt x="1353" y="62"/>
                    </a:lnTo>
                    <a:lnTo>
                      <a:pt x="1356" y="57"/>
                    </a:lnTo>
                    <a:lnTo>
                      <a:pt x="1363" y="54"/>
                    </a:lnTo>
                    <a:lnTo>
                      <a:pt x="1380" y="54"/>
                    </a:lnTo>
                    <a:lnTo>
                      <a:pt x="1386" y="56"/>
                    </a:lnTo>
                    <a:lnTo>
                      <a:pt x="1390" y="58"/>
                    </a:lnTo>
                    <a:lnTo>
                      <a:pt x="1395" y="61"/>
                    </a:lnTo>
                    <a:lnTo>
                      <a:pt x="1397" y="65"/>
                    </a:lnTo>
                    <a:lnTo>
                      <a:pt x="1397" y="71"/>
                    </a:lnTo>
                    <a:lnTo>
                      <a:pt x="1396" y="77"/>
                    </a:lnTo>
                    <a:lnTo>
                      <a:pt x="1394" y="81"/>
                    </a:lnTo>
                    <a:lnTo>
                      <a:pt x="1391" y="83"/>
                    </a:lnTo>
                    <a:lnTo>
                      <a:pt x="1387" y="83"/>
                    </a:lnTo>
                    <a:lnTo>
                      <a:pt x="1359" y="87"/>
                    </a:lnTo>
                    <a:lnTo>
                      <a:pt x="1350" y="88"/>
                    </a:lnTo>
                    <a:lnTo>
                      <a:pt x="1342" y="91"/>
                    </a:lnTo>
                    <a:lnTo>
                      <a:pt x="1336" y="97"/>
                    </a:lnTo>
                    <a:lnTo>
                      <a:pt x="1329" y="102"/>
                    </a:lnTo>
                    <a:lnTo>
                      <a:pt x="1326" y="109"/>
                    </a:lnTo>
                    <a:lnTo>
                      <a:pt x="1326" y="128"/>
                    </a:lnTo>
                    <a:lnTo>
                      <a:pt x="1330" y="135"/>
                    </a:lnTo>
                    <a:lnTo>
                      <a:pt x="1336" y="141"/>
                    </a:lnTo>
                    <a:lnTo>
                      <a:pt x="1342" y="147"/>
                    </a:lnTo>
                    <a:lnTo>
                      <a:pt x="1345" y="124"/>
                    </a:lnTo>
                    <a:lnTo>
                      <a:pt x="1345" y="112"/>
                    </a:lnTo>
                    <a:lnTo>
                      <a:pt x="1348" y="107"/>
                    </a:lnTo>
                    <a:lnTo>
                      <a:pt x="1353" y="104"/>
                    </a:lnTo>
                    <a:lnTo>
                      <a:pt x="1356" y="102"/>
                    </a:lnTo>
                    <a:lnTo>
                      <a:pt x="1361" y="101"/>
                    </a:lnTo>
                    <a:lnTo>
                      <a:pt x="1367" y="100"/>
                    </a:lnTo>
                    <a:lnTo>
                      <a:pt x="1378" y="99"/>
                    </a:lnTo>
                    <a:lnTo>
                      <a:pt x="1385" y="98"/>
                    </a:lnTo>
                    <a:lnTo>
                      <a:pt x="1391" y="96"/>
                    </a:lnTo>
                    <a:lnTo>
                      <a:pt x="1396" y="93"/>
                    </a:lnTo>
                    <a:lnTo>
                      <a:pt x="1396" y="118"/>
                    </a:lnTo>
                    <a:lnTo>
                      <a:pt x="1391" y="126"/>
                    </a:lnTo>
                    <a:lnTo>
                      <a:pt x="1382" y="131"/>
                    </a:lnTo>
                    <a:lnTo>
                      <a:pt x="1376" y="134"/>
                    </a:lnTo>
                    <a:lnTo>
                      <a:pt x="1370" y="135"/>
                    </a:lnTo>
                    <a:lnTo>
                      <a:pt x="1358" y="135"/>
                    </a:lnTo>
                    <a:lnTo>
                      <a:pt x="1359" y="150"/>
                    </a:lnTo>
                    <a:lnTo>
                      <a:pt x="1368" y="150"/>
                    </a:lnTo>
                    <a:lnTo>
                      <a:pt x="1375" y="148"/>
                    </a:lnTo>
                    <a:lnTo>
                      <a:pt x="1382" y="145"/>
                    </a:lnTo>
                    <a:lnTo>
                      <a:pt x="1388" y="141"/>
                    </a:lnTo>
                    <a:lnTo>
                      <a:pt x="1393" y="137"/>
                    </a:lnTo>
                    <a:lnTo>
                      <a:pt x="1397" y="133"/>
                    </a:lnTo>
                    <a:lnTo>
                      <a:pt x="1398" y="137"/>
                    </a:lnTo>
                    <a:lnTo>
                      <a:pt x="1400" y="142"/>
                    </a:lnTo>
                    <a:lnTo>
                      <a:pt x="1403" y="147"/>
                    </a:lnTo>
                    <a:lnTo>
                      <a:pt x="1407" y="149"/>
                    </a:lnTo>
                    <a:lnTo>
                      <a:pt x="1418" y="149"/>
                    </a:lnTo>
                    <a:lnTo>
                      <a:pt x="1423" y="148"/>
                    </a:lnTo>
                    <a:lnTo>
                      <a:pt x="1425" y="147"/>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89" name="Freeform 107"/>
              <p:cNvSpPr>
                <a:spLocks/>
              </p:cNvSpPr>
              <p:nvPr/>
            </p:nvSpPr>
            <p:spPr bwMode="auto">
              <a:xfrm>
                <a:off x="2972" y="2049"/>
                <a:ext cx="4354" cy="191"/>
              </a:xfrm>
              <a:custGeom>
                <a:avLst/>
                <a:gdLst>
                  <a:gd name="T0" fmla="*/ 1354 w 4354"/>
                  <a:gd name="T1" fmla="*/ 134 h 191"/>
                  <a:gd name="T2" fmla="*/ 1347 w 4354"/>
                  <a:gd name="T3" fmla="*/ 128 h 191"/>
                  <a:gd name="T4" fmla="*/ 1345 w 4354"/>
                  <a:gd name="T5" fmla="*/ 124 h 191"/>
                  <a:gd name="T6" fmla="*/ 1342 w 4354"/>
                  <a:gd name="T7" fmla="*/ 147 h 191"/>
                  <a:gd name="T8" fmla="*/ 1350 w 4354"/>
                  <a:gd name="T9" fmla="*/ 150 h 191"/>
                  <a:gd name="T10" fmla="*/ 1359 w 4354"/>
                  <a:gd name="T11" fmla="*/ 150 h 191"/>
                  <a:gd name="T12" fmla="*/ 1358 w 4354"/>
                  <a:gd name="T13" fmla="*/ 135 h 191"/>
                  <a:gd name="T14" fmla="*/ 1354 w 4354"/>
                  <a:gd name="T15" fmla="*/ 134 h 1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354" h="191">
                    <a:moveTo>
                      <a:pt x="1354" y="134"/>
                    </a:moveTo>
                    <a:lnTo>
                      <a:pt x="1347" y="128"/>
                    </a:lnTo>
                    <a:lnTo>
                      <a:pt x="1345" y="124"/>
                    </a:lnTo>
                    <a:lnTo>
                      <a:pt x="1342" y="147"/>
                    </a:lnTo>
                    <a:lnTo>
                      <a:pt x="1350" y="150"/>
                    </a:lnTo>
                    <a:lnTo>
                      <a:pt x="1359" y="150"/>
                    </a:lnTo>
                    <a:lnTo>
                      <a:pt x="1358" y="135"/>
                    </a:lnTo>
                    <a:lnTo>
                      <a:pt x="1354" y="134"/>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90" name="Rectangle 108"/>
              <p:cNvSpPr>
                <a:spLocks/>
              </p:cNvSpPr>
              <p:nvPr/>
            </p:nvSpPr>
            <p:spPr bwMode="auto">
              <a:xfrm>
                <a:off x="4626" y="2091"/>
                <a:ext cx="17" cy="104"/>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91" name="Rectangle 109"/>
              <p:cNvSpPr>
                <a:spLocks/>
              </p:cNvSpPr>
              <p:nvPr/>
            </p:nvSpPr>
            <p:spPr bwMode="auto">
              <a:xfrm>
                <a:off x="4626" y="2052"/>
                <a:ext cx="17" cy="19"/>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92" name="Rectangle 110"/>
              <p:cNvSpPr>
                <a:spLocks/>
              </p:cNvSpPr>
              <p:nvPr/>
            </p:nvSpPr>
            <p:spPr bwMode="auto">
              <a:xfrm>
                <a:off x="4676" y="2091"/>
                <a:ext cx="17" cy="104"/>
              </a:xfrm>
              <a:prstGeom prst="rect">
                <a:avLst/>
              </a:prstGeom>
              <a:solidFill>
                <a:srgbClr val="9698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93" name="Freeform 111"/>
              <p:cNvSpPr>
                <a:spLocks/>
              </p:cNvSpPr>
              <p:nvPr/>
            </p:nvSpPr>
            <p:spPr bwMode="auto">
              <a:xfrm>
                <a:off x="2972" y="2049"/>
                <a:ext cx="4354" cy="191"/>
              </a:xfrm>
              <a:custGeom>
                <a:avLst/>
                <a:gdLst>
                  <a:gd name="T0" fmla="*/ 1713 w 4354"/>
                  <a:gd name="T1" fmla="*/ 0 h 191"/>
                  <a:gd name="T2" fmla="*/ 1695 w 4354"/>
                  <a:gd name="T3" fmla="*/ 28 h 191"/>
                  <a:gd name="T4" fmla="*/ 1709 w 4354"/>
                  <a:gd name="T5" fmla="*/ 28 h 191"/>
                  <a:gd name="T6" fmla="*/ 1735 w 4354"/>
                  <a:gd name="T7" fmla="*/ 0 h 191"/>
                  <a:gd name="T8" fmla="*/ 1713 w 4354"/>
                  <a:gd name="T9" fmla="*/ 0 h 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54" h="191">
                    <a:moveTo>
                      <a:pt x="1713" y="0"/>
                    </a:moveTo>
                    <a:lnTo>
                      <a:pt x="1695" y="28"/>
                    </a:lnTo>
                    <a:lnTo>
                      <a:pt x="1709" y="28"/>
                    </a:lnTo>
                    <a:lnTo>
                      <a:pt x="1735" y="0"/>
                    </a:lnTo>
                    <a:lnTo>
                      <a:pt x="1713" y="0"/>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94" name="Freeform 112"/>
              <p:cNvSpPr>
                <a:spLocks/>
              </p:cNvSpPr>
              <p:nvPr/>
            </p:nvSpPr>
            <p:spPr bwMode="auto">
              <a:xfrm>
                <a:off x="2972" y="2049"/>
                <a:ext cx="4354" cy="191"/>
              </a:xfrm>
              <a:custGeom>
                <a:avLst/>
                <a:gdLst>
                  <a:gd name="T0" fmla="*/ 1824 w 4354"/>
                  <a:gd name="T1" fmla="*/ 71 h 191"/>
                  <a:gd name="T2" fmla="*/ 1838 w 4354"/>
                  <a:gd name="T3" fmla="*/ 77 h 191"/>
                  <a:gd name="T4" fmla="*/ 1869 w 4354"/>
                  <a:gd name="T5" fmla="*/ 84 h 191"/>
                  <a:gd name="T6" fmla="*/ 1887 w 4354"/>
                  <a:gd name="T7" fmla="*/ 90 h 191"/>
                  <a:gd name="T8" fmla="*/ 1896 w 4354"/>
                  <a:gd name="T9" fmla="*/ 96 h 191"/>
                  <a:gd name="T10" fmla="*/ 1899 w 4354"/>
                  <a:gd name="T11" fmla="*/ 120 h 191"/>
                  <a:gd name="T12" fmla="*/ 1882 w 4354"/>
                  <a:gd name="T13" fmla="*/ 131 h 191"/>
                  <a:gd name="T14" fmla="*/ 1870 w 4354"/>
                  <a:gd name="T15" fmla="*/ 134 h 191"/>
                  <a:gd name="T16" fmla="*/ 1836 w 4354"/>
                  <a:gd name="T17" fmla="*/ 130 h 191"/>
                  <a:gd name="T18" fmla="*/ 1827 w 4354"/>
                  <a:gd name="T19" fmla="*/ 115 h 191"/>
                  <a:gd name="T20" fmla="*/ 1824 w 4354"/>
                  <a:gd name="T21" fmla="*/ 100 h 191"/>
                  <a:gd name="T22" fmla="*/ 1806 w 4354"/>
                  <a:gd name="T23" fmla="*/ 116 h 191"/>
                  <a:gd name="T24" fmla="*/ 1821 w 4354"/>
                  <a:gd name="T25" fmla="*/ 137 h 191"/>
                  <a:gd name="T26" fmla="*/ 1858 w 4354"/>
                  <a:gd name="T27" fmla="*/ 151 h 191"/>
                  <a:gd name="T28" fmla="*/ 1882 w 4354"/>
                  <a:gd name="T29" fmla="*/ 148 h 191"/>
                  <a:gd name="T30" fmla="*/ 1901 w 4354"/>
                  <a:gd name="T31" fmla="*/ 141 h 191"/>
                  <a:gd name="T32" fmla="*/ 1918 w 4354"/>
                  <a:gd name="T33" fmla="*/ 122 h 191"/>
                  <a:gd name="T34" fmla="*/ 1913 w 4354"/>
                  <a:gd name="T35" fmla="*/ 84 h 191"/>
                  <a:gd name="T36" fmla="*/ 1899 w 4354"/>
                  <a:gd name="T37" fmla="*/ 73 h 191"/>
                  <a:gd name="T38" fmla="*/ 1883 w 4354"/>
                  <a:gd name="T39" fmla="*/ 68 h 191"/>
                  <a:gd name="T40" fmla="*/ 1850 w 4354"/>
                  <a:gd name="T41" fmla="*/ 60 h 191"/>
                  <a:gd name="T42" fmla="*/ 1838 w 4354"/>
                  <a:gd name="T43" fmla="*/ 56 h 191"/>
                  <a:gd name="T44" fmla="*/ 1829 w 4354"/>
                  <a:gd name="T45" fmla="*/ 47 h 191"/>
                  <a:gd name="T46" fmla="*/ 1832 w 4354"/>
                  <a:gd name="T47" fmla="*/ 28 h 191"/>
                  <a:gd name="T48" fmla="*/ 1841 w 4354"/>
                  <a:gd name="T49" fmla="*/ 19 h 191"/>
                  <a:gd name="T50" fmla="*/ 1874 w 4354"/>
                  <a:gd name="T51" fmla="*/ 16 h 191"/>
                  <a:gd name="T52" fmla="*/ 1889 w 4354"/>
                  <a:gd name="T53" fmla="*/ 28 h 191"/>
                  <a:gd name="T54" fmla="*/ 1894 w 4354"/>
                  <a:gd name="T55" fmla="*/ 38 h 191"/>
                  <a:gd name="T56" fmla="*/ 1913 w 4354"/>
                  <a:gd name="T57" fmla="*/ 45 h 191"/>
                  <a:gd name="T58" fmla="*/ 1908 w 4354"/>
                  <a:gd name="T59" fmla="*/ 18 h 191"/>
                  <a:gd name="T60" fmla="*/ 1888 w 4354"/>
                  <a:gd name="T61" fmla="*/ 3 h 191"/>
                  <a:gd name="T62" fmla="*/ 1845 w 4354"/>
                  <a:gd name="T63" fmla="*/ 0 h 191"/>
                  <a:gd name="T64" fmla="*/ 1824 w 4354"/>
                  <a:gd name="T65" fmla="*/ 12 h 191"/>
                  <a:gd name="T66" fmla="*/ 1811 w 4354"/>
                  <a:gd name="T67" fmla="*/ 31 h 191"/>
                  <a:gd name="T68" fmla="*/ 1815 w 4354"/>
                  <a:gd name="T69" fmla="*/ 65 h 1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354" h="191">
                    <a:moveTo>
                      <a:pt x="1815" y="65"/>
                    </a:moveTo>
                    <a:lnTo>
                      <a:pt x="1824" y="71"/>
                    </a:lnTo>
                    <a:lnTo>
                      <a:pt x="1829" y="74"/>
                    </a:lnTo>
                    <a:lnTo>
                      <a:pt x="1838" y="77"/>
                    </a:lnTo>
                    <a:lnTo>
                      <a:pt x="1850" y="80"/>
                    </a:lnTo>
                    <a:lnTo>
                      <a:pt x="1869" y="84"/>
                    </a:lnTo>
                    <a:lnTo>
                      <a:pt x="1879" y="87"/>
                    </a:lnTo>
                    <a:lnTo>
                      <a:pt x="1887" y="90"/>
                    </a:lnTo>
                    <a:lnTo>
                      <a:pt x="1892" y="93"/>
                    </a:lnTo>
                    <a:lnTo>
                      <a:pt x="1896" y="96"/>
                    </a:lnTo>
                    <a:lnTo>
                      <a:pt x="1899" y="102"/>
                    </a:lnTo>
                    <a:lnTo>
                      <a:pt x="1899" y="120"/>
                    </a:lnTo>
                    <a:lnTo>
                      <a:pt x="1893" y="127"/>
                    </a:lnTo>
                    <a:lnTo>
                      <a:pt x="1882" y="131"/>
                    </a:lnTo>
                    <a:lnTo>
                      <a:pt x="1876" y="133"/>
                    </a:lnTo>
                    <a:lnTo>
                      <a:pt x="1870" y="134"/>
                    </a:lnTo>
                    <a:lnTo>
                      <a:pt x="1847" y="134"/>
                    </a:lnTo>
                    <a:lnTo>
                      <a:pt x="1836" y="130"/>
                    </a:lnTo>
                    <a:lnTo>
                      <a:pt x="1830" y="120"/>
                    </a:lnTo>
                    <a:lnTo>
                      <a:pt x="1827" y="115"/>
                    </a:lnTo>
                    <a:lnTo>
                      <a:pt x="1825" y="108"/>
                    </a:lnTo>
                    <a:lnTo>
                      <a:pt x="1824" y="100"/>
                    </a:lnTo>
                    <a:lnTo>
                      <a:pt x="1806" y="100"/>
                    </a:lnTo>
                    <a:lnTo>
                      <a:pt x="1806" y="116"/>
                    </a:lnTo>
                    <a:lnTo>
                      <a:pt x="1811" y="128"/>
                    </a:lnTo>
                    <a:lnTo>
                      <a:pt x="1821" y="137"/>
                    </a:lnTo>
                    <a:lnTo>
                      <a:pt x="1837" y="147"/>
                    </a:lnTo>
                    <a:lnTo>
                      <a:pt x="1858" y="151"/>
                    </a:lnTo>
                    <a:lnTo>
                      <a:pt x="1861" y="151"/>
                    </a:lnTo>
                    <a:lnTo>
                      <a:pt x="1882" y="148"/>
                    </a:lnTo>
                    <a:lnTo>
                      <a:pt x="1900" y="141"/>
                    </a:lnTo>
                    <a:lnTo>
                      <a:pt x="1901" y="141"/>
                    </a:lnTo>
                    <a:lnTo>
                      <a:pt x="1912" y="134"/>
                    </a:lnTo>
                    <a:lnTo>
                      <a:pt x="1918" y="122"/>
                    </a:lnTo>
                    <a:lnTo>
                      <a:pt x="1918" y="94"/>
                    </a:lnTo>
                    <a:lnTo>
                      <a:pt x="1913" y="84"/>
                    </a:lnTo>
                    <a:lnTo>
                      <a:pt x="1904" y="77"/>
                    </a:lnTo>
                    <a:lnTo>
                      <a:pt x="1899" y="73"/>
                    </a:lnTo>
                    <a:lnTo>
                      <a:pt x="1892" y="70"/>
                    </a:lnTo>
                    <a:lnTo>
                      <a:pt x="1883" y="68"/>
                    </a:lnTo>
                    <a:lnTo>
                      <a:pt x="1863" y="64"/>
                    </a:lnTo>
                    <a:lnTo>
                      <a:pt x="1850" y="60"/>
                    </a:lnTo>
                    <a:lnTo>
                      <a:pt x="1842" y="58"/>
                    </a:lnTo>
                    <a:lnTo>
                      <a:pt x="1838" y="56"/>
                    </a:lnTo>
                    <a:lnTo>
                      <a:pt x="1832" y="53"/>
                    </a:lnTo>
                    <a:lnTo>
                      <a:pt x="1829" y="47"/>
                    </a:lnTo>
                    <a:lnTo>
                      <a:pt x="1829" y="34"/>
                    </a:lnTo>
                    <a:lnTo>
                      <a:pt x="1832" y="28"/>
                    </a:lnTo>
                    <a:lnTo>
                      <a:pt x="1837" y="24"/>
                    </a:lnTo>
                    <a:lnTo>
                      <a:pt x="1841" y="19"/>
                    </a:lnTo>
                    <a:lnTo>
                      <a:pt x="1849" y="16"/>
                    </a:lnTo>
                    <a:lnTo>
                      <a:pt x="1874" y="16"/>
                    </a:lnTo>
                    <a:lnTo>
                      <a:pt x="1884" y="20"/>
                    </a:lnTo>
                    <a:lnTo>
                      <a:pt x="1889" y="28"/>
                    </a:lnTo>
                    <a:lnTo>
                      <a:pt x="1892" y="32"/>
                    </a:lnTo>
                    <a:lnTo>
                      <a:pt x="1894" y="38"/>
                    </a:lnTo>
                    <a:lnTo>
                      <a:pt x="1895" y="45"/>
                    </a:lnTo>
                    <a:lnTo>
                      <a:pt x="1913" y="45"/>
                    </a:lnTo>
                    <a:lnTo>
                      <a:pt x="1913" y="29"/>
                    </a:lnTo>
                    <a:lnTo>
                      <a:pt x="1908" y="18"/>
                    </a:lnTo>
                    <a:lnTo>
                      <a:pt x="1898" y="10"/>
                    </a:lnTo>
                    <a:lnTo>
                      <a:pt x="1888" y="3"/>
                    </a:lnTo>
                    <a:lnTo>
                      <a:pt x="1875" y="0"/>
                    </a:lnTo>
                    <a:lnTo>
                      <a:pt x="1845" y="0"/>
                    </a:lnTo>
                    <a:lnTo>
                      <a:pt x="1833" y="4"/>
                    </a:lnTo>
                    <a:lnTo>
                      <a:pt x="1824" y="12"/>
                    </a:lnTo>
                    <a:lnTo>
                      <a:pt x="1815" y="20"/>
                    </a:lnTo>
                    <a:lnTo>
                      <a:pt x="1811" y="31"/>
                    </a:lnTo>
                    <a:lnTo>
                      <a:pt x="1811" y="56"/>
                    </a:lnTo>
                    <a:lnTo>
                      <a:pt x="1815" y="65"/>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95" name="Freeform 113"/>
              <p:cNvSpPr>
                <a:spLocks/>
              </p:cNvSpPr>
              <p:nvPr/>
            </p:nvSpPr>
            <p:spPr bwMode="auto">
              <a:xfrm>
                <a:off x="2972" y="2049"/>
                <a:ext cx="4354" cy="191"/>
              </a:xfrm>
              <a:custGeom>
                <a:avLst/>
                <a:gdLst>
                  <a:gd name="T0" fmla="*/ 1967 w 4354"/>
                  <a:gd name="T1" fmla="*/ 20 h 191"/>
                  <a:gd name="T2" fmla="*/ 2020 w 4354"/>
                  <a:gd name="T3" fmla="*/ 20 h 191"/>
                  <a:gd name="T4" fmla="*/ 2025 w 4354"/>
                  <a:gd name="T5" fmla="*/ 21 h 191"/>
                  <a:gd name="T6" fmla="*/ 2029 w 4354"/>
                  <a:gd name="T7" fmla="*/ 23 h 191"/>
                  <a:gd name="T8" fmla="*/ 2036 w 4354"/>
                  <a:gd name="T9" fmla="*/ 26 h 191"/>
                  <a:gd name="T10" fmla="*/ 2039 w 4354"/>
                  <a:gd name="T11" fmla="*/ 33 h 191"/>
                  <a:gd name="T12" fmla="*/ 2045 w 4354"/>
                  <a:gd name="T13" fmla="*/ 73 h 191"/>
                  <a:gd name="T14" fmla="*/ 2050 w 4354"/>
                  <a:gd name="T15" fmla="*/ 68 h 191"/>
                  <a:gd name="T16" fmla="*/ 2054 w 4354"/>
                  <a:gd name="T17" fmla="*/ 63 h 191"/>
                  <a:gd name="T18" fmla="*/ 2057 w 4354"/>
                  <a:gd name="T19" fmla="*/ 57 h 191"/>
                  <a:gd name="T20" fmla="*/ 2059 w 4354"/>
                  <a:gd name="T21" fmla="*/ 50 h 191"/>
                  <a:gd name="T22" fmla="*/ 2059 w 4354"/>
                  <a:gd name="T23" fmla="*/ 25 h 191"/>
                  <a:gd name="T24" fmla="*/ 2052 w 4354"/>
                  <a:gd name="T25" fmla="*/ 14 h 191"/>
                  <a:gd name="T26" fmla="*/ 2039 w 4354"/>
                  <a:gd name="T27" fmla="*/ 8 h 191"/>
                  <a:gd name="T28" fmla="*/ 2032 w 4354"/>
                  <a:gd name="T29" fmla="*/ 5 h 191"/>
                  <a:gd name="T30" fmla="*/ 2023 w 4354"/>
                  <a:gd name="T31" fmla="*/ 3 h 191"/>
                  <a:gd name="T32" fmla="*/ 1947 w 4354"/>
                  <a:gd name="T33" fmla="*/ 3 h 191"/>
                  <a:gd name="T34" fmla="*/ 1947 w 4354"/>
                  <a:gd name="T35" fmla="*/ 147 h 191"/>
                  <a:gd name="T36" fmla="*/ 1967 w 4354"/>
                  <a:gd name="T37" fmla="*/ 147 h 191"/>
                  <a:gd name="T38" fmla="*/ 1967 w 4354"/>
                  <a:gd name="T39" fmla="*/ 85 h 191"/>
                  <a:gd name="T40" fmla="*/ 2018 w 4354"/>
                  <a:gd name="T41" fmla="*/ 85 h 191"/>
                  <a:gd name="T42" fmla="*/ 2023 w 4354"/>
                  <a:gd name="T43" fmla="*/ 86 h 191"/>
                  <a:gd name="T44" fmla="*/ 2027 w 4354"/>
                  <a:gd name="T45" fmla="*/ 88 h 191"/>
                  <a:gd name="T46" fmla="*/ 2033 w 4354"/>
                  <a:gd name="T47" fmla="*/ 91 h 191"/>
                  <a:gd name="T48" fmla="*/ 2032 w 4354"/>
                  <a:gd name="T49" fmla="*/ 63 h 191"/>
                  <a:gd name="T50" fmla="*/ 2026 w 4354"/>
                  <a:gd name="T51" fmla="*/ 67 h 191"/>
                  <a:gd name="T52" fmla="*/ 2019 w 4354"/>
                  <a:gd name="T53" fmla="*/ 69 h 191"/>
                  <a:gd name="T54" fmla="*/ 1967 w 4354"/>
                  <a:gd name="T55" fmla="*/ 69 h 191"/>
                  <a:gd name="T56" fmla="*/ 1967 w 4354"/>
                  <a:gd name="T57" fmla="*/ 20 h 19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354" h="191">
                    <a:moveTo>
                      <a:pt x="1967" y="20"/>
                    </a:moveTo>
                    <a:lnTo>
                      <a:pt x="2020" y="20"/>
                    </a:lnTo>
                    <a:lnTo>
                      <a:pt x="2025" y="21"/>
                    </a:lnTo>
                    <a:lnTo>
                      <a:pt x="2029" y="23"/>
                    </a:lnTo>
                    <a:lnTo>
                      <a:pt x="2036" y="26"/>
                    </a:lnTo>
                    <a:lnTo>
                      <a:pt x="2039" y="33"/>
                    </a:lnTo>
                    <a:lnTo>
                      <a:pt x="2045" y="73"/>
                    </a:lnTo>
                    <a:lnTo>
                      <a:pt x="2050" y="68"/>
                    </a:lnTo>
                    <a:lnTo>
                      <a:pt x="2054" y="63"/>
                    </a:lnTo>
                    <a:lnTo>
                      <a:pt x="2057" y="57"/>
                    </a:lnTo>
                    <a:lnTo>
                      <a:pt x="2059" y="50"/>
                    </a:lnTo>
                    <a:lnTo>
                      <a:pt x="2059" y="25"/>
                    </a:lnTo>
                    <a:lnTo>
                      <a:pt x="2052" y="14"/>
                    </a:lnTo>
                    <a:lnTo>
                      <a:pt x="2039" y="8"/>
                    </a:lnTo>
                    <a:lnTo>
                      <a:pt x="2032" y="5"/>
                    </a:lnTo>
                    <a:lnTo>
                      <a:pt x="2023" y="3"/>
                    </a:lnTo>
                    <a:lnTo>
                      <a:pt x="1947" y="3"/>
                    </a:lnTo>
                    <a:lnTo>
                      <a:pt x="1947" y="147"/>
                    </a:lnTo>
                    <a:lnTo>
                      <a:pt x="1967" y="147"/>
                    </a:lnTo>
                    <a:lnTo>
                      <a:pt x="1967" y="85"/>
                    </a:lnTo>
                    <a:lnTo>
                      <a:pt x="2018" y="85"/>
                    </a:lnTo>
                    <a:lnTo>
                      <a:pt x="2023" y="86"/>
                    </a:lnTo>
                    <a:lnTo>
                      <a:pt x="2027" y="88"/>
                    </a:lnTo>
                    <a:lnTo>
                      <a:pt x="2033" y="91"/>
                    </a:lnTo>
                    <a:lnTo>
                      <a:pt x="2032" y="63"/>
                    </a:lnTo>
                    <a:lnTo>
                      <a:pt x="2026" y="67"/>
                    </a:lnTo>
                    <a:lnTo>
                      <a:pt x="2019" y="69"/>
                    </a:lnTo>
                    <a:lnTo>
                      <a:pt x="1967" y="69"/>
                    </a:lnTo>
                    <a:lnTo>
                      <a:pt x="1967" y="20"/>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96" name="Freeform 114"/>
              <p:cNvSpPr>
                <a:spLocks/>
              </p:cNvSpPr>
              <p:nvPr/>
            </p:nvSpPr>
            <p:spPr bwMode="auto">
              <a:xfrm>
                <a:off x="2972" y="2049"/>
                <a:ext cx="4354" cy="191"/>
              </a:xfrm>
              <a:custGeom>
                <a:avLst/>
                <a:gdLst>
                  <a:gd name="T0" fmla="*/ 2044 w 4354"/>
                  <a:gd name="T1" fmla="*/ 78 h 191"/>
                  <a:gd name="T2" fmla="*/ 2039 w 4354"/>
                  <a:gd name="T3" fmla="*/ 76 h 191"/>
                  <a:gd name="T4" fmla="*/ 2045 w 4354"/>
                  <a:gd name="T5" fmla="*/ 73 h 191"/>
                  <a:gd name="T6" fmla="*/ 2039 w 4354"/>
                  <a:gd name="T7" fmla="*/ 33 h 191"/>
                  <a:gd name="T8" fmla="*/ 2039 w 4354"/>
                  <a:gd name="T9" fmla="*/ 53 h 191"/>
                  <a:gd name="T10" fmla="*/ 2037 w 4354"/>
                  <a:gd name="T11" fmla="*/ 60 h 191"/>
                  <a:gd name="T12" fmla="*/ 2032 w 4354"/>
                  <a:gd name="T13" fmla="*/ 63 h 191"/>
                  <a:gd name="T14" fmla="*/ 2033 w 4354"/>
                  <a:gd name="T15" fmla="*/ 91 h 191"/>
                  <a:gd name="T16" fmla="*/ 2037 w 4354"/>
                  <a:gd name="T17" fmla="*/ 97 h 191"/>
                  <a:gd name="T18" fmla="*/ 2037 w 4354"/>
                  <a:gd name="T19" fmla="*/ 107 h 191"/>
                  <a:gd name="T20" fmla="*/ 2038 w 4354"/>
                  <a:gd name="T21" fmla="*/ 130 h 191"/>
                  <a:gd name="T22" fmla="*/ 2038 w 4354"/>
                  <a:gd name="T23" fmla="*/ 136 h 191"/>
                  <a:gd name="T24" fmla="*/ 2039 w 4354"/>
                  <a:gd name="T25" fmla="*/ 142 h 191"/>
                  <a:gd name="T26" fmla="*/ 2041 w 4354"/>
                  <a:gd name="T27" fmla="*/ 147 h 191"/>
                  <a:gd name="T28" fmla="*/ 2065 w 4354"/>
                  <a:gd name="T29" fmla="*/ 147 h 191"/>
                  <a:gd name="T30" fmla="*/ 2062 w 4354"/>
                  <a:gd name="T31" fmla="*/ 142 h 191"/>
                  <a:gd name="T32" fmla="*/ 2059 w 4354"/>
                  <a:gd name="T33" fmla="*/ 139 h 191"/>
                  <a:gd name="T34" fmla="*/ 2058 w 4354"/>
                  <a:gd name="T35" fmla="*/ 135 h 191"/>
                  <a:gd name="T36" fmla="*/ 2058 w 4354"/>
                  <a:gd name="T37" fmla="*/ 132 h 191"/>
                  <a:gd name="T38" fmla="*/ 2057 w 4354"/>
                  <a:gd name="T39" fmla="*/ 128 h 191"/>
                  <a:gd name="T40" fmla="*/ 2057 w 4354"/>
                  <a:gd name="T41" fmla="*/ 122 h 191"/>
                  <a:gd name="T42" fmla="*/ 2056 w 4354"/>
                  <a:gd name="T43" fmla="*/ 103 h 191"/>
                  <a:gd name="T44" fmla="*/ 2056 w 4354"/>
                  <a:gd name="T45" fmla="*/ 95 h 191"/>
                  <a:gd name="T46" fmla="*/ 2054 w 4354"/>
                  <a:gd name="T47" fmla="*/ 89 h 191"/>
                  <a:gd name="T48" fmla="*/ 2049 w 4354"/>
                  <a:gd name="T49" fmla="*/ 81 h 191"/>
                  <a:gd name="T50" fmla="*/ 2044 w 4354"/>
                  <a:gd name="T51" fmla="*/ 78 h 1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354" h="191">
                    <a:moveTo>
                      <a:pt x="2044" y="78"/>
                    </a:moveTo>
                    <a:lnTo>
                      <a:pt x="2039" y="76"/>
                    </a:lnTo>
                    <a:lnTo>
                      <a:pt x="2045" y="73"/>
                    </a:lnTo>
                    <a:lnTo>
                      <a:pt x="2039" y="33"/>
                    </a:lnTo>
                    <a:lnTo>
                      <a:pt x="2039" y="53"/>
                    </a:lnTo>
                    <a:lnTo>
                      <a:pt x="2037" y="60"/>
                    </a:lnTo>
                    <a:lnTo>
                      <a:pt x="2032" y="63"/>
                    </a:lnTo>
                    <a:lnTo>
                      <a:pt x="2033" y="91"/>
                    </a:lnTo>
                    <a:lnTo>
                      <a:pt x="2037" y="97"/>
                    </a:lnTo>
                    <a:lnTo>
                      <a:pt x="2037" y="107"/>
                    </a:lnTo>
                    <a:lnTo>
                      <a:pt x="2038" y="130"/>
                    </a:lnTo>
                    <a:lnTo>
                      <a:pt x="2038" y="136"/>
                    </a:lnTo>
                    <a:lnTo>
                      <a:pt x="2039" y="142"/>
                    </a:lnTo>
                    <a:lnTo>
                      <a:pt x="2041" y="147"/>
                    </a:lnTo>
                    <a:lnTo>
                      <a:pt x="2065" y="147"/>
                    </a:lnTo>
                    <a:lnTo>
                      <a:pt x="2062" y="142"/>
                    </a:lnTo>
                    <a:lnTo>
                      <a:pt x="2059" y="139"/>
                    </a:lnTo>
                    <a:lnTo>
                      <a:pt x="2058" y="135"/>
                    </a:lnTo>
                    <a:lnTo>
                      <a:pt x="2058" y="132"/>
                    </a:lnTo>
                    <a:lnTo>
                      <a:pt x="2057" y="128"/>
                    </a:lnTo>
                    <a:lnTo>
                      <a:pt x="2057" y="122"/>
                    </a:lnTo>
                    <a:lnTo>
                      <a:pt x="2056" y="103"/>
                    </a:lnTo>
                    <a:lnTo>
                      <a:pt x="2056" y="95"/>
                    </a:lnTo>
                    <a:lnTo>
                      <a:pt x="2054" y="89"/>
                    </a:lnTo>
                    <a:lnTo>
                      <a:pt x="2049" y="81"/>
                    </a:lnTo>
                    <a:lnTo>
                      <a:pt x="2044" y="78"/>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97" name="Freeform 115"/>
              <p:cNvSpPr>
                <a:spLocks/>
              </p:cNvSpPr>
              <p:nvPr/>
            </p:nvSpPr>
            <p:spPr bwMode="auto">
              <a:xfrm>
                <a:off x="2972" y="2049"/>
                <a:ext cx="4354" cy="191"/>
              </a:xfrm>
              <a:custGeom>
                <a:avLst/>
                <a:gdLst>
                  <a:gd name="T0" fmla="*/ 2231 w 4354"/>
                  <a:gd name="T1" fmla="*/ 3 h 191"/>
                  <a:gd name="T2" fmla="*/ 2185 w 4354"/>
                  <a:gd name="T3" fmla="*/ 147 h 191"/>
                  <a:gd name="T4" fmla="*/ 2200 w 4354"/>
                  <a:gd name="T5" fmla="*/ 147 h 191"/>
                  <a:gd name="T6" fmla="*/ 2246 w 4354"/>
                  <a:gd name="T7" fmla="*/ 3 h 191"/>
                  <a:gd name="T8" fmla="*/ 2231 w 4354"/>
                  <a:gd name="T9" fmla="*/ 3 h 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54" h="191">
                    <a:moveTo>
                      <a:pt x="2231" y="3"/>
                    </a:moveTo>
                    <a:lnTo>
                      <a:pt x="2185" y="147"/>
                    </a:lnTo>
                    <a:lnTo>
                      <a:pt x="2200" y="147"/>
                    </a:lnTo>
                    <a:lnTo>
                      <a:pt x="2246" y="3"/>
                    </a:lnTo>
                    <a:lnTo>
                      <a:pt x="2231" y="3"/>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sp>
            <p:nvSpPr>
              <p:cNvPr id="98" name="Freeform 116"/>
              <p:cNvSpPr>
                <a:spLocks/>
              </p:cNvSpPr>
              <p:nvPr/>
            </p:nvSpPr>
            <p:spPr bwMode="auto">
              <a:xfrm>
                <a:off x="2972" y="2049"/>
                <a:ext cx="4354" cy="191"/>
              </a:xfrm>
              <a:custGeom>
                <a:avLst/>
                <a:gdLst>
                  <a:gd name="T0" fmla="*/ 2493 w 4354"/>
                  <a:gd name="T1" fmla="*/ 42 h 191"/>
                  <a:gd name="T2" fmla="*/ 2475 w 4354"/>
                  <a:gd name="T3" fmla="*/ 42 h 191"/>
                  <a:gd name="T4" fmla="*/ 2454 w 4354"/>
                  <a:gd name="T5" fmla="*/ 124 h 191"/>
                  <a:gd name="T6" fmla="*/ 2433 w 4354"/>
                  <a:gd name="T7" fmla="*/ 42 h 191"/>
                  <a:gd name="T8" fmla="*/ 2414 w 4354"/>
                  <a:gd name="T9" fmla="*/ 42 h 191"/>
                  <a:gd name="T10" fmla="*/ 2393 w 4354"/>
                  <a:gd name="T11" fmla="*/ 124 h 191"/>
                  <a:gd name="T12" fmla="*/ 2373 w 4354"/>
                  <a:gd name="T13" fmla="*/ 42 h 191"/>
                  <a:gd name="T14" fmla="*/ 2354 w 4354"/>
                  <a:gd name="T15" fmla="*/ 42 h 191"/>
                  <a:gd name="T16" fmla="*/ 2384 w 4354"/>
                  <a:gd name="T17" fmla="*/ 147 h 191"/>
                  <a:gd name="T18" fmla="*/ 2402 w 4354"/>
                  <a:gd name="T19" fmla="*/ 147 h 191"/>
                  <a:gd name="T20" fmla="*/ 2423 w 4354"/>
                  <a:gd name="T21" fmla="*/ 66 h 191"/>
                  <a:gd name="T22" fmla="*/ 2444 w 4354"/>
                  <a:gd name="T23" fmla="*/ 147 h 191"/>
                  <a:gd name="T24" fmla="*/ 2463 w 4354"/>
                  <a:gd name="T25" fmla="*/ 147 h 191"/>
                  <a:gd name="T26" fmla="*/ 2493 w 4354"/>
                  <a:gd name="T27" fmla="*/ 42 h 1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54" h="191">
                    <a:moveTo>
                      <a:pt x="2493" y="42"/>
                    </a:moveTo>
                    <a:lnTo>
                      <a:pt x="2475" y="42"/>
                    </a:lnTo>
                    <a:lnTo>
                      <a:pt x="2454" y="124"/>
                    </a:lnTo>
                    <a:lnTo>
                      <a:pt x="2433" y="42"/>
                    </a:lnTo>
                    <a:lnTo>
                      <a:pt x="2414" y="42"/>
                    </a:lnTo>
                    <a:lnTo>
                      <a:pt x="2393" y="124"/>
                    </a:lnTo>
                    <a:lnTo>
                      <a:pt x="2373" y="42"/>
                    </a:lnTo>
                    <a:lnTo>
                      <a:pt x="2354" y="42"/>
                    </a:lnTo>
                    <a:lnTo>
                      <a:pt x="2384" y="147"/>
                    </a:lnTo>
                    <a:lnTo>
                      <a:pt x="2402" y="147"/>
                    </a:lnTo>
                    <a:lnTo>
                      <a:pt x="2423" y="66"/>
                    </a:lnTo>
                    <a:lnTo>
                      <a:pt x="2444" y="147"/>
                    </a:lnTo>
                    <a:lnTo>
                      <a:pt x="2463" y="147"/>
                    </a:lnTo>
                    <a:lnTo>
                      <a:pt x="2493" y="42"/>
                    </a:lnTo>
                    <a:close/>
                  </a:path>
                </a:pathLst>
              </a:custGeom>
              <a:solidFill>
                <a:srgbClr val="96989A"/>
              </a:solidFill>
              <a:ln>
                <a:noFill/>
              </a:ln>
              <a:extLst>
                <a:ext uri="{91240B29-F687-4F45-9708-019B960494DF}">
                  <a14:hiddenLine xmlns:a14="http://schemas.microsoft.com/office/drawing/2010/main" w="9525">
                    <a:solidFill>
                      <a:srgbClr val="000000"/>
                    </a:solidFill>
                    <a:round/>
                    <a:headEnd/>
                    <a:tailEnd/>
                  </a14:hiddenLine>
                </a:ext>
              </a:extLst>
            </p:spPr>
            <p:txBody>
              <a:bodyPr wrap="none"/>
              <a:lstStyle/>
              <a:p>
                <a:endParaRPr lang="sk-SK">
                  <a:solidFill>
                    <a:srgbClr val="000000"/>
                  </a:solidFill>
                </a:endParaRPr>
              </a:p>
            </p:txBody>
          </p:sp>
        </p:grpSp>
      </p:grpSp>
      <p:sp>
        <p:nvSpPr>
          <p:cNvPr id="113" name="Rectangle 4"/>
          <p:cNvSpPr>
            <a:spLocks/>
          </p:cNvSpPr>
          <p:nvPr/>
        </p:nvSpPr>
        <p:spPr bwMode="auto">
          <a:xfrm>
            <a:off x="1852084" y="2708276"/>
            <a:ext cx="76200" cy="295275"/>
          </a:xfrm>
          <a:prstGeom prst="rect">
            <a:avLst/>
          </a:prstGeom>
          <a:solidFill>
            <a:srgbClr val="2C9A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114" name="Rectangle 4"/>
          <p:cNvSpPr>
            <a:spLocks/>
          </p:cNvSpPr>
          <p:nvPr/>
        </p:nvSpPr>
        <p:spPr bwMode="auto">
          <a:xfrm>
            <a:off x="10513484" y="6492876"/>
            <a:ext cx="76200" cy="295275"/>
          </a:xfrm>
          <a:prstGeom prst="rect">
            <a:avLst/>
          </a:prstGeom>
          <a:solidFill>
            <a:srgbClr val="2C9A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
        <p:nvSpPr>
          <p:cNvPr id="265220" name="Rectangle 4"/>
          <p:cNvSpPr>
            <a:spLocks noGrp="1" noChangeArrowheads="1"/>
          </p:cNvSpPr>
          <p:nvPr>
            <p:ph type="ctrTitle"/>
          </p:nvPr>
        </p:nvSpPr>
        <p:spPr>
          <a:xfrm>
            <a:off x="-34176" y="2492897"/>
            <a:ext cx="12226175" cy="1470025"/>
          </a:xfrm>
        </p:spPr>
        <p:txBody>
          <a:bodyPr/>
          <a:lstStyle>
            <a:lvl1pPr algn="ctr">
              <a:defRPr b="1">
                <a:latin typeface="NeueHaasGroteskText W02" pitchFamily="34" charset="-18"/>
              </a:defRPr>
            </a:lvl1pPr>
          </a:lstStyle>
          <a:p>
            <a:r>
              <a:rPr lang="sk-SK" smtClean="0"/>
              <a:t>Upravte štýly predlohy textu</a:t>
            </a:r>
            <a:endParaRPr lang="sk-SK" dirty="0"/>
          </a:p>
        </p:txBody>
      </p:sp>
      <p:sp>
        <p:nvSpPr>
          <p:cNvPr id="265221" name="Rectangle 5"/>
          <p:cNvSpPr>
            <a:spLocks noGrp="1" noChangeArrowheads="1"/>
          </p:cNvSpPr>
          <p:nvPr>
            <p:ph type="subTitle" idx="1"/>
          </p:nvPr>
        </p:nvSpPr>
        <p:spPr>
          <a:xfrm>
            <a:off x="-52965" y="4005064"/>
            <a:ext cx="12244964" cy="648072"/>
          </a:xfrm>
        </p:spPr>
        <p:txBody>
          <a:bodyPr/>
          <a:lstStyle>
            <a:lvl1pPr marL="0" indent="0" algn="ctr">
              <a:buFont typeface="Wingdings" pitchFamily="2" charset="2"/>
              <a:buNone/>
              <a:defRPr sz="1900">
                <a:latin typeface="NeueHaasGroteskText W02" pitchFamily="34" charset="-18"/>
              </a:defRPr>
            </a:lvl1pPr>
          </a:lstStyle>
          <a:p>
            <a:r>
              <a:rPr lang="sk-SK" smtClean="0"/>
              <a:t>Upravte štýl predlohy podnadpisov</a:t>
            </a:r>
            <a:endParaRPr lang="sk-SK" dirty="0"/>
          </a:p>
        </p:txBody>
      </p:sp>
    </p:spTree>
    <p:extLst>
      <p:ext uri="{BB962C8B-B14F-4D97-AF65-F5344CB8AC3E}">
        <p14:creationId xmlns:p14="http://schemas.microsoft.com/office/powerpoint/2010/main" val="1486291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Rectangle 6"/>
          <p:cNvSpPr>
            <a:spLocks noGrp="1" noChangeArrowheads="1"/>
          </p:cNvSpPr>
          <p:nvPr>
            <p:ph type="dt" sz="half" idx="10"/>
          </p:nvPr>
        </p:nvSpPr>
        <p:spPr>
          <a:xfrm>
            <a:off x="476251" y="6415088"/>
            <a:ext cx="2844800" cy="360362"/>
          </a:xfrm>
          <a:prstGeom prst="rect">
            <a:avLst/>
          </a:prstGeom>
        </p:spPr>
        <p:txBody>
          <a:bodyPr/>
          <a:lstStyle>
            <a:lvl1pPr>
              <a:defRPr>
                <a:latin typeface="Arial" charset="0"/>
              </a:defRPr>
            </a:lvl1pPr>
          </a:lstStyle>
          <a:p>
            <a:fld id="{422363A7-F419-4D2E-8032-827923127D05}" type="datetimeFigureOut">
              <a:rPr lang="sk-SK" smtClean="0">
                <a:solidFill>
                  <a:srgbClr val="000000"/>
                </a:solidFill>
              </a:rPr>
              <a:pPr/>
              <a:t>30. 5. 2016</a:t>
            </a:fld>
            <a:endParaRPr lang="sk-SK">
              <a:solidFill>
                <a:srgbClr val="000000"/>
              </a:solidFill>
            </a:endParaRPr>
          </a:p>
        </p:txBody>
      </p:sp>
      <p:sp>
        <p:nvSpPr>
          <p:cNvPr id="5" name="Rectangle 7"/>
          <p:cNvSpPr>
            <a:spLocks noGrp="1" noChangeArrowheads="1"/>
          </p:cNvSpPr>
          <p:nvPr>
            <p:ph type="ftr" sz="quarter" idx="11"/>
          </p:nvPr>
        </p:nvSpPr>
        <p:spPr/>
        <p:txBody>
          <a:bodyPr/>
          <a:lstStyle>
            <a:lvl1pPr>
              <a:defRPr/>
            </a:lvl1pPr>
          </a:lstStyle>
          <a:p>
            <a:endParaRPr lang="sk-SK">
              <a:solidFill>
                <a:srgbClr val="000000"/>
              </a:solidFill>
            </a:endParaRPr>
          </a:p>
        </p:txBody>
      </p:sp>
      <p:sp>
        <p:nvSpPr>
          <p:cNvPr id="6" name="Rectangle 8"/>
          <p:cNvSpPr>
            <a:spLocks noGrp="1" noChangeArrowheads="1"/>
          </p:cNvSpPr>
          <p:nvPr>
            <p:ph type="sldNum" sz="quarter" idx="12"/>
          </p:nvPr>
        </p:nvSpPr>
        <p:spPr>
          <a:xfrm>
            <a:off x="10703985" y="6453188"/>
            <a:ext cx="732367" cy="404812"/>
          </a:xfrm>
        </p:spPr>
        <p:txBody>
          <a:bodyPr/>
          <a:lstStyle>
            <a:lvl1pPr>
              <a:defRPr/>
            </a:lvl1pPr>
          </a:lstStyle>
          <a:p>
            <a:fld id="{46367D8B-43CB-4A37-8E4F-0957D28FED7D}" type="slidenum">
              <a:rPr lang="sk-SK" smtClean="0">
                <a:solidFill>
                  <a:srgbClr val="000000"/>
                </a:solidFill>
              </a:rPr>
              <a:pPr/>
              <a:t>‹#›</a:t>
            </a:fld>
            <a:endParaRPr lang="sk-SK">
              <a:solidFill>
                <a:srgbClr val="000000"/>
              </a:solidFill>
            </a:endParaRPr>
          </a:p>
        </p:txBody>
      </p:sp>
    </p:spTree>
    <p:extLst>
      <p:ext uri="{BB962C8B-B14F-4D97-AF65-F5344CB8AC3E}">
        <p14:creationId xmlns:p14="http://schemas.microsoft.com/office/powerpoint/2010/main" val="2447599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Rectangle 6"/>
          <p:cNvSpPr>
            <a:spLocks noGrp="1" noChangeArrowheads="1"/>
          </p:cNvSpPr>
          <p:nvPr>
            <p:ph type="dt" sz="half" idx="10"/>
          </p:nvPr>
        </p:nvSpPr>
        <p:spPr>
          <a:xfrm>
            <a:off x="476251" y="6415088"/>
            <a:ext cx="2844800" cy="360362"/>
          </a:xfrm>
          <a:prstGeom prst="rect">
            <a:avLst/>
          </a:prstGeom>
        </p:spPr>
        <p:txBody>
          <a:bodyPr/>
          <a:lstStyle>
            <a:lvl1pPr>
              <a:defRPr>
                <a:latin typeface="Arial" charset="0"/>
              </a:defRPr>
            </a:lvl1pPr>
          </a:lstStyle>
          <a:p>
            <a:fld id="{422363A7-F419-4D2E-8032-827923127D05}" type="datetimeFigureOut">
              <a:rPr lang="sk-SK" smtClean="0">
                <a:solidFill>
                  <a:srgbClr val="000000"/>
                </a:solidFill>
              </a:rPr>
              <a:pPr/>
              <a:t>30. 5. 2016</a:t>
            </a:fld>
            <a:endParaRPr lang="sk-SK">
              <a:solidFill>
                <a:srgbClr val="000000"/>
              </a:solidFill>
            </a:endParaRPr>
          </a:p>
        </p:txBody>
      </p:sp>
      <p:sp>
        <p:nvSpPr>
          <p:cNvPr id="4" name="Rectangle 7"/>
          <p:cNvSpPr>
            <a:spLocks noGrp="1" noChangeArrowheads="1"/>
          </p:cNvSpPr>
          <p:nvPr>
            <p:ph type="ftr" sz="quarter" idx="11"/>
          </p:nvPr>
        </p:nvSpPr>
        <p:spPr/>
        <p:txBody>
          <a:bodyPr/>
          <a:lstStyle>
            <a:lvl1pPr>
              <a:defRPr/>
            </a:lvl1pPr>
          </a:lstStyle>
          <a:p>
            <a:endParaRPr lang="sk-SK">
              <a:solidFill>
                <a:srgbClr val="000000"/>
              </a:solidFill>
            </a:endParaRPr>
          </a:p>
        </p:txBody>
      </p:sp>
      <p:sp>
        <p:nvSpPr>
          <p:cNvPr id="5" name="Rectangle 8"/>
          <p:cNvSpPr>
            <a:spLocks noGrp="1" noChangeArrowheads="1"/>
          </p:cNvSpPr>
          <p:nvPr>
            <p:ph type="sldNum" sz="quarter" idx="12"/>
          </p:nvPr>
        </p:nvSpPr>
        <p:spPr/>
        <p:txBody>
          <a:bodyPr/>
          <a:lstStyle>
            <a:lvl1pPr>
              <a:defRPr/>
            </a:lvl1pPr>
          </a:lstStyle>
          <a:p>
            <a:fld id="{46367D8B-43CB-4A37-8E4F-0957D28FED7D}" type="slidenum">
              <a:rPr lang="sk-SK" smtClean="0">
                <a:solidFill>
                  <a:srgbClr val="000000"/>
                </a:solidFill>
              </a:rPr>
              <a:pPr/>
              <a:t>‹#›</a:t>
            </a:fld>
            <a:endParaRPr lang="sk-SK">
              <a:solidFill>
                <a:srgbClr val="000000"/>
              </a:solidFill>
            </a:endParaRPr>
          </a:p>
        </p:txBody>
      </p:sp>
    </p:spTree>
    <p:extLst>
      <p:ext uri="{BB962C8B-B14F-4D97-AF65-F5344CB8AC3E}">
        <p14:creationId xmlns:p14="http://schemas.microsoft.com/office/powerpoint/2010/main" val="2989607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bl" preserve="1">
  <p:cSld name="Nadpis a tabuľka">
    <p:spTree>
      <p:nvGrpSpPr>
        <p:cNvPr id="1" name=""/>
        <p:cNvGrpSpPr/>
        <p:nvPr/>
      </p:nvGrpSpPr>
      <p:grpSpPr>
        <a:xfrm>
          <a:off x="0" y="0"/>
          <a:ext cx="0" cy="0"/>
          <a:chOff x="0" y="0"/>
          <a:chExt cx="0" cy="0"/>
        </a:xfrm>
      </p:grpSpPr>
      <p:sp>
        <p:nvSpPr>
          <p:cNvPr id="2" name="Nadpis 1"/>
          <p:cNvSpPr>
            <a:spLocks noGrp="1"/>
          </p:cNvSpPr>
          <p:nvPr>
            <p:ph type="title"/>
          </p:nvPr>
        </p:nvSpPr>
        <p:spPr>
          <a:xfrm>
            <a:off x="609600" y="692150"/>
            <a:ext cx="10972800" cy="725488"/>
          </a:xfrm>
        </p:spPr>
        <p:txBody>
          <a:bodyPr/>
          <a:lstStyle/>
          <a:p>
            <a:r>
              <a:rPr lang="sk-SK" smtClean="0"/>
              <a:t>Upravte štýly predlohy textu</a:t>
            </a:r>
            <a:endParaRPr lang="sk-SK"/>
          </a:p>
        </p:txBody>
      </p:sp>
      <p:sp>
        <p:nvSpPr>
          <p:cNvPr id="3" name="Zástupný symbol tabuľky 2"/>
          <p:cNvSpPr>
            <a:spLocks noGrp="1"/>
          </p:cNvSpPr>
          <p:nvPr>
            <p:ph type="tbl" idx="1"/>
          </p:nvPr>
        </p:nvSpPr>
        <p:spPr>
          <a:xfrm>
            <a:off x="1295400" y="1700213"/>
            <a:ext cx="10287000" cy="4425950"/>
          </a:xfrm>
        </p:spPr>
        <p:txBody>
          <a:bodyPr/>
          <a:lstStyle/>
          <a:p>
            <a:pPr lvl="0"/>
            <a:r>
              <a:rPr lang="sk-SK" noProof="0" smtClean="0"/>
              <a:t>Ak chcete pridať tabuľku, kliknite na ikonu</a:t>
            </a:r>
          </a:p>
        </p:txBody>
      </p:sp>
      <p:sp>
        <p:nvSpPr>
          <p:cNvPr id="4" name="Rectangle 6"/>
          <p:cNvSpPr>
            <a:spLocks noGrp="1" noChangeArrowheads="1"/>
          </p:cNvSpPr>
          <p:nvPr>
            <p:ph type="dt" sz="half" idx="10"/>
          </p:nvPr>
        </p:nvSpPr>
        <p:spPr>
          <a:xfrm>
            <a:off x="476251" y="6415088"/>
            <a:ext cx="2844800" cy="360362"/>
          </a:xfrm>
          <a:prstGeom prst="rect">
            <a:avLst/>
          </a:prstGeom>
        </p:spPr>
        <p:txBody>
          <a:bodyPr/>
          <a:lstStyle>
            <a:lvl1pPr>
              <a:defRPr>
                <a:latin typeface="Arial" charset="0"/>
              </a:defRPr>
            </a:lvl1pPr>
          </a:lstStyle>
          <a:p>
            <a:fld id="{422363A7-F419-4D2E-8032-827923127D05}" type="datetimeFigureOut">
              <a:rPr lang="sk-SK" smtClean="0">
                <a:solidFill>
                  <a:srgbClr val="000000"/>
                </a:solidFill>
              </a:rPr>
              <a:pPr/>
              <a:t>30. 5. 2016</a:t>
            </a:fld>
            <a:endParaRPr lang="sk-SK">
              <a:solidFill>
                <a:srgbClr val="000000"/>
              </a:solidFill>
            </a:endParaRPr>
          </a:p>
        </p:txBody>
      </p:sp>
      <p:sp>
        <p:nvSpPr>
          <p:cNvPr id="5" name="Rectangle 7"/>
          <p:cNvSpPr>
            <a:spLocks noGrp="1" noChangeArrowheads="1"/>
          </p:cNvSpPr>
          <p:nvPr>
            <p:ph type="ftr" sz="quarter" idx="11"/>
          </p:nvPr>
        </p:nvSpPr>
        <p:spPr/>
        <p:txBody>
          <a:bodyPr/>
          <a:lstStyle>
            <a:lvl1pPr>
              <a:defRPr/>
            </a:lvl1pPr>
          </a:lstStyle>
          <a:p>
            <a:endParaRPr lang="sk-SK">
              <a:solidFill>
                <a:srgbClr val="000000"/>
              </a:solidFill>
            </a:endParaRPr>
          </a:p>
        </p:txBody>
      </p:sp>
      <p:sp>
        <p:nvSpPr>
          <p:cNvPr id="6" name="Rectangle 8"/>
          <p:cNvSpPr>
            <a:spLocks noGrp="1" noChangeArrowheads="1"/>
          </p:cNvSpPr>
          <p:nvPr>
            <p:ph type="sldNum" sz="quarter" idx="12"/>
          </p:nvPr>
        </p:nvSpPr>
        <p:spPr/>
        <p:txBody>
          <a:bodyPr/>
          <a:lstStyle>
            <a:lvl1pPr>
              <a:defRPr/>
            </a:lvl1pPr>
          </a:lstStyle>
          <a:p>
            <a:fld id="{46367D8B-43CB-4A37-8E4F-0957D28FED7D}" type="slidenum">
              <a:rPr lang="sk-SK" smtClean="0">
                <a:solidFill>
                  <a:srgbClr val="000000"/>
                </a:solidFill>
              </a:rPr>
              <a:pPr/>
              <a:t>‹#›</a:t>
            </a:fld>
            <a:endParaRPr lang="sk-SK">
              <a:solidFill>
                <a:srgbClr val="000000"/>
              </a:solidFill>
            </a:endParaRPr>
          </a:p>
        </p:txBody>
      </p:sp>
    </p:spTree>
    <p:extLst>
      <p:ext uri="{BB962C8B-B14F-4D97-AF65-F5344CB8AC3E}">
        <p14:creationId xmlns:p14="http://schemas.microsoft.com/office/powerpoint/2010/main" val="1999463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reserve="1">
  <p:cSld name="Nadpis, text a obsah">
    <p:spTree>
      <p:nvGrpSpPr>
        <p:cNvPr id="1" name=""/>
        <p:cNvGrpSpPr/>
        <p:nvPr/>
      </p:nvGrpSpPr>
      <p:grpSpPr>
        <a:xfrm>
          <a:off x="0" y="0"/>
          <a:ext cx="0" cy="0"/>
          <a:chOff x="0" y="0"/>
          <a:chExt cx="0" cy="0"/>
        </a:xfrm>
      </p:grpSpPr>
      <p:sp>
        <p:nvSpPr>
          <p:cNvPr id="2" name="Nadpis 1"/>
          <p:cNvSpPr>
            <a:spLocks noGrp="1"/>
          </p:cNvSpPr>
          <p:nvPr>
            <p:ph type="title"/>
          </p:nvPr>
        </p:nvSpPr>
        <p:spPr>
          <a:xfrm>
            <a:off x="609600" y="692150"/>
            <a:ext cx="10972800" cy="725488"/>
          </a:xfrm>
        </p:spPr>
        <p:txBody>
          <a:bodyPr/>
          <a:lstStyle/>
          <a:p>
            <a:r>
              <a:rPr lang="sk-SK" smtClean="0"/>
              <a:t>Upravte štýly predlohy textu</a:t>
            </a:r>
            <a:endParaRPr lang="sk-SK"/>
          </a:p>
        </p:txBody>
      </p:sp>
      <p:sp>
        <p:nvSpPr>
          <p:cNvPr id="3" name="Zástupný symbol textu 2"/>
          <p:cNvSpPr>
            <a:spLocks noGrp="1"/>
          </p:cNvSpPr>
          <p:nvPr>
            <p:ph type="body" sz="half" idx="1"/>
          </p:nvPr>
        </p:nvSpPr>
        <p:spPr>
          <a:xfrm>
            <a:off x="1295401" y="1700213"/>
            <a:ext cx="5041900" cy="4425950"/>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6540501" y="1700213"/>
            <a:ext cx="5041900" cy="4425950"/>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Rectangle 6"/>
          <p:cNvSpPr>
            <a:spLocks noGrp="1" noChangeArrowheads="1"/>
          </p:cNvSpPr>
          <p:nvPr>
            <p:ph type="dt" sz="half" idx="10"/>
          </p:nvPr>
        </p:nvSpPr>
        <p:spPr>
          <a:xfrm>
            <a:off x="476251" y="6415088"/>
            <a:ext cx="2844800" cy="360362"/>
          </a:xfrm>
          <a:prstGeom prst="rect">
            <a:avLst/>
          </a:prstGeom>
        </p:spPr>
        <p:txBody>
          <a:bodyPr/>
          <a:lstStyle>
            <a:lvl1pPr>
              <a:defRPr>
                <a:latin typeface="Arial" charset="0"/>
              </a:defRPr>
            </a:lvl1pPr>
          </a:lstStyle>
          <a:p>
            <a:fld id="{422363A7-F419-4D2E-8032-827923127D05}" type="datetimeFigureOut">
              <a:rPr lang="sk-SK" smtClean="0">
                <a:solidFill>
                  <a:srgbClr val="000000"/>
                </a:solidFill>
              </a:rPr>
              <a:pPr/>
              <a:t>30. 5. 2016</a:t>
            </a:fld>
            <a:endParaRPr lang="sk-SK">
              <a:solidFill>
                <a:srgbClr val="000000"/>
              </a:solidFill>
            </a:endParaRPr>
          </a:p>
        </p:txBody>
      </p:sp>
      <p:sp>
        <p:nvSpPr>
          <p:cNvPr id="6" name="Rectangle 7"/>
          <p:cNvSpPr>
            <a:spLocks noGrp="1" noChangeArrowheads="1"/>
          </p:cNvSpPr>
          <p:nvPr>
            <p:ph type="ftr" sz="quarter" idx="11"/>
          </p:nvPr>
        </p:nvSpPr>
        <p:spPr/>
        <p:txBody>
          <a:bodyPr/>
          <a:lstStyle>
            <a:lvl1pPr>
              <a:defRPr/>
            </a:lvl1pPr>
          </a:lstStyle>
          <a:p>
            <a:endParaRPr lang="sk-SK">
              <a:solidFill>
                <a:srgbClr val="000000"/>
              </a:solidFill>
            </a:endParaRPr>
          </a:p>
        </p:txBody>
      </p:sp>
      <p:sp>
        <p:nvSpPr>
          <p:cNvPr id="7" name="Rectangle 8"/>
          <p:cNvSpPr>
            <a:spLocks noGrp="1" noChangeArrowheads="1"/>
          </p:cNvSpPr>
          <p:nvPr>
            <p:ph type="sldNum" sz="quarter" idx="12"/>
          </p:nvPr>
        </p:nvSpPr>
        <p:spPr/>
        <p:txBody>
          <a:bodyPr/>
          <a:lstStyle>
            <a:lvl1pPr>
              <a:defRPr/>
            </a:lvl1pPr>
          </a:lstStyle>
          <a:p>
            <a:fld id="{46367D8B-43CB-4A37-8E4F-0957D28FED7D}" type="slidenum">
              <a:rPr lang="sk-SK" smtClean="0">
                <a:solidFill>
                  <a:srgbClr val="000000"/>
                </a:solidFill>
              </a:rPr>
              <a:pPr/>
              <a:t>‹#›</a:t>
            </a:fld>
            <a:endParaRPr lang="sk-SK">
              <a:solidFill>
                <a:srgbClr val="000000"/>
              </a:solidFill>
            </a:endParaRPr>
          </a:p>
        </p:txBody>
      </p:sp>
    </p:spTree>
    <p:extLst>
      <p:ext uri="{BB962C8B-B14F-4D97-AF65-F5344CB8AC3E}">
        <p14:creationId xmlns:p14="http://schemas.microsoft.com/office/powerpoint/2010/main" val="5582460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594784" y="887413"/>
            <a:ext cx="109728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sk-SK" altLang="sk-SK" smtClean="0"/>
              <a:t>Upravte štýly predlohy textu</a:t>
            </a:r>
          </a:p>
        </p:txBody>
      </p:sp>
      <p:sp>
        <p:nvSpPr>
          <p:cNvPr id="1027" name="Rectangle 5"/>
          <p:cNvSpPr>
            <a:spLocks noGrp="1" noChangeArrowheads="1"/>
          </p:cNvSpPr>
          <p:nvPr>
            <p:ph type="body" idx="1"/>
          </p:nvPr>
        </p:nvSpPr>
        <p:spPr bwMode="auto">
          <a:xfrm>
            <a:off x="624418" y="1989139"/>
            <a:ext cx="10862733" cy="406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sk-SK" altLang="sk-SK" smtClean="0"/>
              <a:t>Upravte štýl predlohy textu.</a:t>
            </a:r>
          </a:p>
          <a:p>
            <a:pPr lvl="1"/>
            <a:r>
              <a:rPr lang="sk-SK" altLang="sk-SK" smtClean="0"/>
              <a:t>Druhá úroveň</a:t>
            </a:r>
          </a:p>
          <a:p>
            <a:pPr lvl="2"/>
            <a:r>
              <a:rPr lang="sk-SK" altLang="sk-SK" smtClean="0"/>
              <a:t>Tretia úroveň</a:t>
            </a:r>
          </a:p>
          <a:p>
            <a:pPr lvl="3"/>
            <a:r>
              <a:rPr lang="sk-SK" altLang="sk-SK" smtClean="0"/>
              <a:t>Štvrtá úroveň</a:t>
            </a:r>
          </a:p>
          <a:p>
            <a:pPr lvl="4"/>
            <a:r>
              <a:rPr lang="sk-SK" altLang="sk-SK" smtClean="0"/>
              <a:t>Piata úroveň</a:t>
            </a:r>
          </a:p>
        </p:txBody>
      </p:sp>
      <p:sp>
        <p:nvSpPr>
          <p:cNvPr id="264199" name="Rectangle 7"/>
          <p:cNvSpPr>
            <a:spLocks noGrp="1" noChangeArrowheads="1"/>
          </p:cNvSpPr>
          <p:nvPr>
            <p:ph type="ftr" sz="quarter" idx="3"/>
          </p:nvPr>
        </p:nvSpPr>
        <p:spPr bwMode="auto">
          <a:xfrm>
            <a:off x="4195233" y="6448426"/>
            <a:ext cx="38608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a:latin typeface="NeueHaasGroteskText W02" pitchFamily="34" charset="-18"/>
              </a:defRPr>
            </a:lvl1pPr>
          </a:lstStyle>
          <a:p>
            <a:endParaRPr lang="sk-SK">
              <a:solidFill>
                <a:srgbClr val="000000"/>
              </a:solidFill>
            </a:endParaRPr>
          </a:p>
        </p:txBody>
      </p:sp>
      <p:sp>
        <p:nvSpPr>
          <p:cNvPr id="264200" name="Rectangle 8"/>
          <p:cNvSpPr>
            <a:spLocks noGrp="1" noChangeArrowheads="1"/>
          </p:cNvSpPr>
          <p:nvPr>
            <p:ph type="sldNum" sz="quarter" idx="4"/>
          </p:nvPr>
        </p:nvSpPr>
        <p:spPr bwMode="auto">
          <a:xfrm>
            <a:off x="8894234" y="6437314"/>
            <a:ext cx="2326217"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NeueHaasGroteskText W02" panose="020B0504020202020204" pitchFamily="34" charset="-18"/>
              </a:defRPr>
            </a:lvl1pPr>
          </a:lstStyle>
          <a:p>
            <a:fld id="{46367D8B-43CB-4A37-8E4F-0957D28FED7D}" type="slidenum">
              <a:rPr lang="sk-SK" smtClean="0">
                <a:solidFill>
                  <a:srgbClr val="000000"/>
                </a:solidFill>
              </a:rPr>
              <a:pPr/>
              <a:t>‹#›</a:t>
            </a:fld>
            <a:endParaRPr lang="sk-SK">
              <a:solidFill>
                <a:srgbClr val="000000"/>
              </a:solidFill>
            </a:endParaRPr>
          </a:p>
        </p:txBody>
      </p:sp>
      <p:grpSp>
        <p:nvGrpSpPr>
          <p:cNvPr id="1030" name="Group 117"/>
          <p:cNvGrpSpPr>
            <a:grpSpLocks/>
          </p:cNvGrpSpPr>
          <p:nvPr/>
        </p:nvGrpSpPr>
        <p:grpSpPr bwMode="auto">
          <a:xfrm>
            <a:off x="11567584" y="6453189"/>
            <a:ext cx="381000" cy="236537"/>
            <a:chOff x="10710" y="16291"/>
            <a:chExt cx="451" cy="374"/>
          </a:xfrm>
        </p:grpSpPr>
        <p:sp>
          <p:nvSpPr>
            <p:cNvPr id="1034" name="Freeform 7"/>
            <p:cNvSpPr>
              <a:spLocks/>
            </p:cNvSpPr>
            <p:nvPr/>
          </p:nvSpPr>
          <p:spPr bwMode="auto">
            <a:xfrm>
              <a:off x="10710" y="16425"/>
              <a:ext cx="0" cy="240"/>
            </a:xfrm>
            <a:custGeom>
              <a:avLst/>
              <a:gdLst>
                <a:gd name="T0" fmla="*/ 0 h 240"/>
                <a:gd name="T1" fmla="*/ 240 h 240"/>
                <a:gd name="T2" fmla="*/ 0 60000 65536"/>
                <a:gd name="T3" fmla="*/ 0 60000 65536"/>
              </a:gdLst>
              <a:ahLst/>
              <a:cxnLst>
                <a:cxn ang="T2">
                  <a:pos x="0" y="T0"/>
                </a:cxn>
                <a:cxn ang="T3">
                  <a:pos x="0" y="T1"/>
                </a:cxn>
              </a:cxnLst>
              <a:rect l="0" t="0" r="r" b="b"/>
              <a:pathLst>
                <a:path h="240">
                  <a:moveTo>
                    <a:pt x="0" y="0"/>
                  </a:moveTo>
                  <a:lnTo>
                    <a:pt x="0" y="240"/>
                  </a:lnTo>
                </a:path>
              </a:pathLst>
            </a:custGeom>
            <a:noFill/>
            <a:ln w="32016">
              <a:solidFill>
                <a:srgbClr val="37ABE1"/>
              </a:solidFill>
              <a:round/>
              <a:headEnd/>
              <a:tailEnd/>
            </a:ln>
            <a:extLst>
              <a:ext uri="{909E8E84-426E-40DD-AFC4-6F175D3DCCD1}">
                <a14:hiddenFill xmlns:a14="http://schemas.microsoft.com/office/drawing/2010/main">
                  <a:solidFill>
                    <a:srgbClr val="FFFFFF"/>
                  </a:solidFill>
                </a14:hiddenFill>
              </a:ext>
            </a:extLst>
          </p:spPr>
          <p:txBody>
            <a:bodyPr/>
            <a:lstStyle/>
            <a:p>
              <a:endParaRPr lang="sk-SK">
                <a:solidFill>
                  <a:srgbClr val="000000"/>
                </a:solidFill>
              </a:endParaRPr>
            </a:p>
          </p:txBody>
        </p:sp>
        <p:sp>
          <p:nvSpPr>
            <p:cNvPr id="1035" name="Freeform 6"/>
            <p:cNvSpPr>
              <a:spLocks/>
            </p:cNvSpPr>
            <p:nvPr/>
          </p:nvSpPr>
          <p:spPr bwMode="auto">
            <a:xfrm>
              <a:off x="10800" y="16507"/>
              <a:ext cx="0" cy="158"/>
            </a:xfrm>
            <a:custGeom>
              <a:avLst/>
              <a:gdLst>
                <a:gd name="T0" fmla="*/ 0 h 158"/>
                <a:gd name="T1" fmla="*/ 158 h 158"/>
                <a:gd name="T2" fmla="*/ 0 60000 65536"/>
                <a:gd name="T3" fmla="*/ 0 60000 65536"/>
              </a:gdLst>
              <a:ahLst/>
              <a:cxnLst>
                <a:cxn ang="T2">
                  <a:pos x="0" y="T0"/>
                </a:cxn>
                <a:cxn ang="T3">
                  <a:pos x="0" y="T1"/>
                </a:cxn>
              </a:cxnLst>
              <a:rect l="0" t="0" r="r" b="b"/>
              <a:pathLst>
                <a:path h="158">
                  <a:moveTo>
                    <a:pt x="0" y="0"/>
                  </a:moveTo>
                  <a:lnTo>
                    <a:pt x="0" y="158"/>
                  </a:lnTo>
                </a:path>
              </a:pathLst>
            </a:custGeom>
            <a:noFill/>
            <a:ln w="32016">
              <a:solidFill>
                <a:srgbClr val="37ABE1"/>
              </a:solidFill>
              <a:round/>
              <a:headEnd/>
              <a:tailEnd/>
            </a:ln>
            <a:extLst>
              <a:ext uri="{909E8E84-426E-40DD-AFC4-6F175D3DCCD1}">
                <a14:hiddenFill xmlns:a14="http://schemas.microsoft.com/office/drawing/2010/main">
                  <a:solidFill>
                    <a:srgbClr val="FFFFFF"/>
                  </a:solidFill>
                </a14:hiddenFill>
              </a:ext>
            </a:extLst>
          </p:spPr>
          <p:txBody>
            <a:bodyPr/>
            <a:lstStyle/>
            <a:p>
              <a:endParaRPr lang="sk-SK">
                <a:solidFill>
                  <a:srgbClr val="000000"/>
                </a:solidFill>
              </a:endParaRPr>
            </a:p>
          </p:txBody>
        </p:sp>
        <p:sp>
          <p:nvSpPr>
            <p:cNvPr id="1036" name="Freeform 5"/>
            <p:cNvSpPr>
              <a:spLocks/>
            </p:cNvSpPr>
            <p:nvPr/>
          </p:nvSpPr>
          <p:spPr bwMode="auto">
            <a:xfrm>
              <a:off x="10891" y="16336"/>
              <a:ext cx="0" cy="329"/>
            </a:xfrm>
            <a:custGeom>
              <a:avLst/>
              <a:gdLst>
                <a:gd name="T0" fmla="*/ 0 h 329"/>
                <a:gd name="T1" fmla="*/ 328 h 329"/>
                <a:gd name="T2" fmla="*/ 0 60000 65536"/>
                <a:gd name="T3" fmla="*/ 0 60000 65536"/>
              </a:gdLst>
              <a:ahLst/>
              <a:cxnLst>
                <a:cxn ang="T2">
                  <a:pos x="0" y="T0"/>
                </a:cxn>
                <a:cxn ang="T3">
                  <a:pos x="0" y="T1"/>
                </a:cxn>
              </a:cxnLst>
              <a:rect l="0" t="0" r="r" b="b"/>
              <a:pathLst>
                <a:path h="329">
                  <a:moveTo>
                    <a:pt x="0" y="0"/>
                  </a:moveTo>
                  <a:lnTo>
                    <a:pt x="0" y="328"/>
                  </a:lnTo>
                </a:path>
              </a:pathLst>
            </a:custGeom>
            <a:noFill/>
            <a:ln w="32016">
              <a:solidFill>
                <a:srgbClr val="37ABE1"/>
              </a:solidFill>
              <a:round/>
              <a:headEnd/>
              <a:tailEnd/>
            </a:ln>
            <a:extLst>
              <a:ext uri="{909E8E84-426E-40DD-AFC4-6F175D3DCCD1}">
                <a14:hiddenFill xmlns:a14="http://schemas.microsoft.com/office/drawing/2010/main">
                  <a:solidFill>
                    <a:srgbClr val="FFFFFF"/>
                  </a:solidFill>
                </a14:hiddenFill>
              </a:ext>
            </a:extLst>
          </p:spPr>
          <p:txBody>
            <a:bodyPr/>
            <a:lstStyle/>
            <a:p>
              <a:endParaRPr lang="sk-SK">
                <a:solidFill>
                  <a:srgbClr val="000000"/>
                </a:solidFill>
              </a:endParaRPr>
            </a:p>
          </p:txBody>
        </p:sp>
        <p:sp>
          <p:nvSpPr>
            <p:cNvPr id="1037" name="Freeform 4"/>
            <p:cNvSpPr>
              <a:spLocks/>
            </p:cNvSpPr>
            <p:nvPr/>
          </p:nvSpPr>
          <p:spPr bwMode="auto">
            <a:xfrm>
              <a:off x="10981" y="16392"/>
              <a:ext cx="0" cy="273"/>
            </a:xfrm>
            <a:custGeom>
              <a:avLst/>
              <a:gdLst>
                <a:gd name="T0" fmla="*/ 0 h 273"/>
                <a:gd name="T1" fmla="*/ 272 h 273"/>
                <a:gd name="T2" fmla="*/ 0 60000 65536"/>
                <a:gd name="T3" fmla="*/ 0 60000 65536"/>
              </a:gdLst>
              <a:ahLst/>
              <a:cxnLst>
                <a:cxn ang="T2">
                  <a:pos x="0" y="T0"/>
                </a:cxn>
                <a:cxn ang="T3">
                  <a:pos x="0" y="T1"/>
                </a:cxn>
              </a:cxnLst>
              <a:rect l="0" t="0" r="r" b="b"/>
              <a:pathLst>
                <a:path h="273">
                  <a:moveTo>
                    <a:pt x="0" y="0"/>
                  </a:moveTo>
                  <a:lnTo>
                    <a:pt x="0" y="272"/>
                  </a:lnTo>
                </a:path>
              </a:pathLst>
            </a:custGeom>
            <a:noFill/>
            <a:ln w="31584">
              <a:solidFill>
                <a:srgbClr val="37ABE1"/>
              </a:solidFill>
              <a:round/>
              <a:headEnd/>
              <a:tailEnd/>
            </a:ln>
            <a:extLst>
              <a:ext uri="{909E8E84-426E-40DD-AFC4-6F175D3DCCD1}">
                <a14:hiddenFill xmlns:a14="http://schemas.microsoft.com/office/drawing/2010/main">
                  <a:solidFill>
                    <a:srgbClr val="FFFFFF"/>
                  </a:solidFill>
                </a14:hiddenFill>
              </a:ext>
            </a:extLst>
          </p:spPr>
          <p:txBody>
            <a:bodyPr/>
            <a:lstStyle/>
            <a:p>
              <a:endParaRPr lang="sk-SK">
                <a:solidFill>
                  <a:srgbClr val="000000"/>
                </a:solidFill>
              </a:endParaRPr>
            </a:p>
          </p:txBody>
        </p:sp>
        <p:sp>
          <p:nvSpPr>
            <p:cNvPr id="1038" name="Freeform 3"/>
            <p:cNvSpPr>
              <a:spLocks/>
            </p:cNvSpPr>
            <p:nvPr/>
          </p:nvSpPr>
          <p:spPr bwMode="auto">
            <a:xfrm>
              <a:off x="11071" y="16458"/>
              <a:ext cx="0" cy="207"/>
            </a:xfrm>
            <a:custGeom>
              <a:avLst/>
              <a:gdLst>
                <a:gd name="T0" fmla="*/ 0 h 207"/>
                <a:gd name="T1" fmla="*/ 207 h 207"/>
                <a:gd name="T2" fmla="*/ 0 60000 65536"/>
                <a:gd name="T3" fmla="*/ 0 60000 65536"/>
              </a:gdLst>
              <a:ahLst/>
              <a:cxnLst>
                <a:cxn ang="T2">
                  <a:pos x="0" y="T0"/>
                </a:cxn>
                <a:cxn ang="T3">
                  <a:pos x="0" y="T1"/>
                </a:cxn>
              </a:cxnLst>
              <a:rect l="0" t="0" r="r" b="b"/>
              <a:pathLst>
                <a:path h="207">
                  <a:moveTo>
                    <a:pt x="0" y="0"/>
                  </a:moveTo>
                  <a:lnTo>
                    <a:pt x="0" y="207"/>
                  </a:lnTo>
                </a:path>
              </a:pathLst>
            </a:custGeom>
            <a:noFill/>
            <a:ln w="32016">
              <a:solidFill>
                <a:srgbClr val="37ABE1"/>
              </a:solidFill>
              <a:round/>
              <a:headEnd/>
              <a:tailEnd/>
            </a:ln>
            <a:extLst>
              <a:ext uri="{909E8E84-426E-40DD-AFC4-6F175D3DCCD1}">
                <a14:hiddenFill xmlns:a14="http://schemas.microsoft.com/office/drawing/2010/main">
                  <a:solidFill>
                    <a:srgbClr val="FFFFFF"/>
                  </a:solidFill>
                </a14:hiddenFill>
              </a:ext>
            </a:extLst>
          </p:spPr>
          <p:txBody>
            <a:bodyPr/>
            <a:lstStyle/>
            <a:p>
              <a:endParaRPr lang="sk-SK">
                <a:solidFill>
                  <a:srgbClr val="000000"/>
                </a:solidFill>
              </a:endParaRPr>
            </a:p>
          </p:txBody>
        </p:sp>
        <p:sp>
          <p:nvSpPr>
            <p:cNvPr id="1039" name="Freeform 2"/>
            <p:cNvSpPr>
              <a:spLocks/>
            </p:cNvSpPr>
            <p:nvPr/>
          </p:nvSpPr>
          <p:spPr bwMode="auto">
            <a:xfrm>
              <a:off x="11161" y="16291"/>
              <a:ext cx="0" cy="374"/>
            </a:xfrm>
            <a:custGeom>
              <a:avLst/>
              <a:gdLst>
                <a:gd name="T0" fmla="*/ 0 h 374"/>
                <a:gd name="T1" fmla="*/ 374 h 374"/>
                <a:gd name="T2" fmla="*/ 0 60000 65536"/>
                <a:gd name="T3" fmla="*/ 0 60000 65536"/>
              </a:gdLst>
              <a:ahLst/>
              <a:cxnLst>
                <a:cxn ang="T2">
                  <a:pos x="0" y="T0"/>
                </a:cxn>
                <a:cxn ang="T3">
                  <a:pos x="0" y="T1"/>
                </a:cxn>
              </a:cxnLst>
              <a:rect l="0" t="0" r="r" b="b"/>
              <a:pathLst>
                <a:path h="374">
                  <a:moveTo>
                    <a:pt x="0" y="0"/>
                  </a:moveTo>
                  <a:lnTo>
                    <a:pt x="0" y="374"/>
                  </a:lnTo>
                </a:path>
              </a:pathLst>
            </a:custGeom>
            <a:noFill/>
            <a:ln w="32016">
              <a:solidFill>
                <a:srgbClr val="37ABE1"/>
              </a:solidFill>
              <a:round/>
              <a:headEnd/>
              <a:tailEnd/>
            </a:ln>
            <a:extLst>
              <a:ext uri="{909E8E84-426E-40DD-AFC4-6F175D3DCCD1}">
                <a14:hiddenFill xmlns:a14="http://schemas.microsoft.com/office/drawing/2010/main">
                  <a:solidFill>
                    <a:srgbClr val="FFFFFF"/>
                  </a:solidFill>
                </a14:hiddenFill>
              </a:ext>
            </a:extLst>
          </p:spPr>
          <p:txBody>
            <a:bodyPr/>
            <a:lstStyle/>
            <a:p>
              <a:endParaRPr lang="sk-SK">
                <a:solidFill>
                  <a:srgbClr val="000000"/>
                </a:solidFill>
              </a:endParaRPr>
            </a:p>
          </p:txBody>
        </p:sp>
      </p:grpSp>
      <p:sp>
        <p:nvSpPr>
          <p:cNvPr id="1031" name="Rectangle 4"/>
          <p:cNvSpPr>
            <a:spLocks/>
          </p:cNvSpPr>
          <p:nvPr/>
        </p:nvSpPr>
        <p:spPr bwMode="auto">
          <a:xfrm>
            <a:off x="10513484" y="6492876"/>
            <a:ext cx="76200" cy="295275"/>
          </a:xfrm>
          <a:prstGeom prst="rect">
            <a:avLst/>
          </a:prstGeom>
          <a:solidFill>
            <a:srgbClr val="2C9A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pic>
        <p:nvPicPr>
          <p:cNvPr id="1032" name="Picture 15"/>
          <p:cNvPicPr>
            <a:picLocks noChangeAspect="1" noChangeArrowheads="1"/>
          </p:cNvPicPr>
          <p:nvPr/>
        </p:nvPicPr>
        <p:blipFill>
          <a:blip r:embed="rId7">
            <a:extLst>
              <a:ext uri="{28A0092B-C50C-407E-A947-70E740481C1C}">
                <a14:useLocalDpi xmlns:a14="http://schemas.microsoft.com/office/drawing/2010/main" val="0"/>
              </a:ext>
            </a:extLst>
          </a:blip>
          <a:srcRect l="18333" t="26723" r="21545" b="55096"/>
          <a:stretch>
            <a:fillRect/>
          </a:stretch>
        </p:blipFill>
        <p:spPr bwMode="auto">
          <a:xfrm>
            <a:off x="7056968" y="31751"/>
            <a:ext cx="494241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3" name="Rectangle 4"/>
          <p:cNvSpPr>
            <a:spLocks/>
          </p:cNvSpPr>
          <p:nvPr/>
        </p:nvSpPr>
        <p:spPr bwMode="auto">
          <a:xfrm>
            <a:off x="334433" y="879476"/>
            <a:ext cx="76200" cy="295275"/>
          </a:xfrm>
          <a:prstGeom prst="rect">
            <a:avLst/>
          </a:prstGeom>
          <a:solidFill>
            <a:srgbClr val="2C9A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panose="020B0604020202020204" pitchFamily="34" charset="0"/>
              </a:defRPr>
            </a:lvl1pPr>
            <a:lvl2pPr marL="742950" indent="-285750" eaLnBrk="0" hangingPunct="0">
              <a:defRPr sz="1400">
                <a:solidFill>
                  <a:schemeClr val="tx1"/>
                </a:solidFill>
                <a:latin typeface="Arial" panose="020B0604020202020204" pitchFamily="34" charset="0"/>
              </a:defRPr>
            </a:lvl2pPr>
            <a:lvl3pPr marL="1143000" indent="-228600" eaLnBrk="0" hangingPunct="0">
              <a:defRPr sz="1400">
                <a:solidFill>
                  <a:schemeClr val="tx1"/>
                </a:solidFill>
                <a:latin typeface="Arial" panose="020B0604020202020204" pitchFamily="34" charset="0"/>
              </a:defRPr>
            </a:lvl3pPr>
            <a:lvl4pPr marL="1600200" indent="-228600" eaLnBrk="0" hangingPunct="0">
              <a:defRPr sz="1400">
                <a:solidFill>
                  <a:schemeClr val="tx1"/>
                </a:solidFill>
                <a:latin typeface="Arial" panose="020B0604020202020204" pitchFamily="34" charset="0"/>
              </a:defRPr>
            </a:lvl4pPr>
            <a:lvl5pPr marL="2057400" indent="-228600" eaLnBrk="0" hangingPunct="0">
              <a:defRPr sz="1400">
                <a:solidFill>
                  <a:schemeClr val="tx1"/>
                </a:solidFill>
                <a:latin typeface="Arial" panose="020B0604020202020204" pitchFamily="34" charset="0"/>
              </a:defRPr>
            </a:lvl5pPr>
            <a:lvl6pPr marL="2514600" indent="-228600" algn="r" eaLnBrk="0" fontAlgn="base" hangingPunct="0">
              <a:spcBef>
                <a:spcPct val="0"/>
              </a:spcBef>
              <a:spcAft>
                <a:spcPct val="0"/>
              </a:spcAft>
              <a:defRPr sz="1400">
                <a:solidFill>
                  <a:schemeClr val="tx1"/>
                </a:solidFill>
                <a:latin typeface="Arial" panose="020B0604020202020204" pitchFamily="34" charset="0"/>
              </a:defRPr>
            </a:lvl6pPr>
            <a:lvl7pPr marL="2971800" indent="-228600" algn="r" eaLnBrk="0" fontAlgn="base" hangingPunct="0">
              <a:spcBef>
                <a:spcPct val="0"/>
              </a:spcBef>
              <a:spcAft>
                <a:spcPct val="0"/>
              </a:spcAft>
              <a:defRPr sz="1400">
                <a:solidFill>
                  <a:schemeClr val="tx1"/>
                </a:solidFill>
                <a:latin typeface="Arial" panose="020B0604020202020204" pitchFamily="34" charset="0"/>
              </a:defRPr>
            </a:lvl7pPr>
            <a:lvl8pPr marL="3429000" indent="-228600" algn="r" eaLnBrk="0" fontAlgn="base" hangingPunct="0">
              <a:spcBef>
                <a:spcPct val="0"/>
              </a:spcBef>
              <a:spcAft>
                <a:spcPct val="0"/>
              </a:spcAft>
              <a:defRPr sz="1400">
                <a:solidFill>
                  <a:schemeClr val="tx1"/>
                </a:solidFill>
                <a:latin typeface="Arial" panose="020B0604020202020204" pitchFamily="34" charset="0"/>
              </a:defRPr>
            </a:lvl8pPr>
            <a:lvl9pPr marL="3886200" indent="-228600" algn="r" eaLnBrk="0" fontAlgn="base" hangingPunct="0">
              <a:spcBef>
                <a:spcPct val="0"/>
              </a:spcBef>
              <a:spcAft>
                <a:spcPct val="0"/>
              </a:spcAft>
              <a:defRPr sz="1400">
                <a:solidFill>
                  <a:schemeClr val="tx1"/>
                </a:solidFill>
                <a:latin typeface="Arial" panose="020B0604020202020204" pitchFamily="34" charset="0"/>
              </a:defRPr>
            </a:lvl9pPr>
          </a:lstStyle>
          <a:p>
            <a:pPr eaLnBrk="1" hangingPunct="1"/>
            <a:endParaRPr lang="sk-SK" altLang="sk-SK">
              <a:solidFill>
                <a:srgbClr val="000000"/>
              </a:solidFill>
            </a:endParaRPr>
          </a:p>
        </p:txBody>
      </p:sp>
    </p:spTree>
    <p:extLst>
      <p:ext uri="{BB962C8B-B14F-4D97-AF65-F5344CB8AC3E}">
        <p14:creationId xmlns:p14="http://schemas.microsoft.com/office/powerpoint/2010/main" val="402420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iming>
    <p:tnLst>
      <p:par>
        <p:cTn id="1" dur="indefinite" restart="never" nodeType="tmRoot"/>
      </p:par>
    </p:tnLst>
  </p:timing>
  <p:txStyles>
    <p:titleStyle>
      <a:lvl1pPr algn="l" rtl="0" eaLnBrk="1" fontAlgn="base" hangingPunct="1">
        <a:spcBef>
          <a:spcPct val="0"/>
        </a:spcBef>
        <a:spcAft>
          <a:spcPct val="0"/>
        </a:spcAft>
        <a:defRPr sz="3500">
          <a:solidFill>
            <a:schemeClr val="tx2"/>
          </a:solidFill>
          <a:latin typeface="NeueHaasGroteskText W02" pitchFamily="34" charset="-18"/>
          <a:ea typeface="+mj-ea"/>
          <a:cs typeface="+mj-cs"/>
        </a:defRPr>
      </a:lvl1pPr>
      <a:lvl2pPr algn="l" rtl="0" eaLnBrk="1" fontAlgn="base" hangingPunct="1">
        <a:spcBef>
          <a:spcPct val="0"/>
        </a:spcBef>
        <a:spcAft>
          <a:spcPct val="0"/>
        </a:spcAft>
        <a:defRPr sz="3500">
          <a:solidFill>
            <a:schemeClr val="tx2"/>
          </a:solidFill>
          <a:latin typeface="NeueHaasGroteskText W02" pitchFamily="34" charset="-18"/>
        </a:defRPr>
      </a:lvl2pPr>
      <a:lvl3pPr algn="l" rtl="0" eaLnBrk="1" fontAlgn="base" hangingPunct="1">
        <a:spcBef>
          <a:spcPct val="0"/>
        </a:spcBef>
        <a:spcAft>
          <a:spcPct val="0"/>
        </a:spcAft>
        <a:defRPr sz="3500">
          <a:solidFill>
            <a:schemeClr val="tx2"/>
          </a:solidFill>
          <a:latin typeface="NeueHaasGroteskText W02" pitchFamily="34" charset="-18"/>
        </a:defRPr>
      </a:lvl3pPr>
      <a:lvl4pPr algn="l" rtl="0" eaLnBrk="1" fontAlgn="base" hangingPunct="1">
        <a:spcBef>
          <a:spcPct val="0"/>
        </a:spcBef>
        <a:spcAft>
          <a:spcPct val="0"/>
        </a:spcAft>
        <a:defRPr sz="3500">
          <a:solidFill>
            <a:schemeClr val="tx2"/>
          </a:solidFill>
          <a:latin typeface="NeueHaasGroteskText W02" pitchFamily="34" charset="-18"/>
        </a:defRPr>
      </a:lvl4pPr>
      <a:lvl5pPr algn="l" rtl="0" eaLnBrk="1" fontAlgn="base" hangingPunct="1">
        <a:spcBef>
          <a:spcPct val="0"/>
        </a:spcBef>
        <a:spcAft>
          <a:spcPct val="0"/>
        </a:spcAft>
        <a:defRPr sz="3500">
          <a:solidFill>
            <a:schemeClr val="tx2"/>
          </a:solidFill>
          <a:latin typeface="NeueHaasGroteskText W02" pitchFamily="34" charset="-18"/>
        </a:defRPr>
      </a:lvl5pPr>
      <a:lvl6pPr marL="457200" algn="l" rtl="0" eaLnBrk="1" fontAlgn="base" hangingPunct="1">
        <a:spcBef>
          <a:spcPct val="0"/>
        </a:spcBef>
        <a:spcAft>
          <a:spcPct val="0"/>
        </a:spcAft>
        <a:defRPr sz="3500">
          <a:solidFill>
            <a:schemeClr val="tx2"/>
          </a:solidFill>
          <a:latin typeface="Book Antiqua" pitchFamily="18" charset="0"/>
        </a:defRPr>
      </a:lvl6pPr>
      <a:lvl7pPr marL="914400" algn="l" rtl="0" eaLnBrk="1" fontAlgn="base" hangingPunct="1">
        <a:spcBef>
          <a:spcPct val="0"/>
        </a:spcBef>
        <a:spcAft>
          <a:spcPct val="0"/>
        </a:spcAft>
        <a:defRPr sz="3500">
          <a:solidFill>
            <a:schemeClr val="tx2"/>
          </a:solidFill>
          <a:latin typeface="Book Antiqua" pitchFamily="18" charset="0"/>
        </a:defRPr>
      </a:lvl7pPr>
      <a:lvl8pPr marL="1371600" algn="l" rtl="0" eaLnBrk="1" fontAlgn="base" hangingPunct="1">
        <a:spcBef>
          <a:spcPct val="0"/>
        </a:spcBef>
        <a:spcAft>
          <a:spcPct val="0"/>
        </a:spcAft>
        <a:defRPr sz="3500">
          <a:solidFill>
            <a:schemeClr val="tx2"/>
          </a:solidFill>
          <a:latin typeface="Book Antiqua" pitchFamily="18" charset="0"/>
        </a:defRPr>
      </a:lvl8pPr>
      <a:lvl9pPr marL="1828800" algn="l" rtl="0" eaLnBrk="1" fontAlgn="base" hangingPunct="1">
        <a:spcBef>
          <a:spcPct val="0"/>
        </a:spcBef>
        <a:spcAft>
          <a:spcPct val="0"/>
        </a:spcAft>
        <a:defRPr sz="3500">
          <a:solidFill>
            <a:schemeClr val="tx2"/>
          </a:solidFill>
          <a:latin typeface="Book Antiqua" pitchFamily="18" charset="0"/>
        </a:defRPr>
      </a:lvl9pPr>
    </p:titleStyle>
    <p:bodyStyle>
      <a:lvl1pPr marL="342900" indent="-342900" algn="l" rtl="0" eaLnBrk="1" fontAlgn="base" hangingPunct="1">
        <a:spcBef>
          <a:spcPct val="20000"/>
        </a:spcBef>
        <a:spcAft>
          <a:spcPct val="0"/>
        </a:spcAft>
        <a:buClr>
          <a:srgbClr val="2C9ADC"/>
        </a:buClr>
        <a:buSzPct val="80000"/>
        <a:buFont typeface="Wingdings" panose="05000000000000000000" pitchFamily="2" charset="2"/>
        <a:buChar char="§"/>
        <a:defRPr sz="2400">
          <a:solidFill>
            <a:schemeClr val="tx1"/>
          </a:solidFill>
          <a:latin typeface="NeueHaasGroteskText W02" pitchFamily="34" charset="-18"/>
          <a:ea typeface="+mn-ea"/>
          <a:cs typeface="+mn-cs"/>
        </a:defRPr>
      </a:lvl1pPr>
      <a:lvl2pPr marL="742950" indent="-285750" algn="l" rtl="0" eaLnBrk="1" fontAlgn="base" hangingPunct="1">
        <a:spcBef>
          <a:spcPct val="20000"/>
        </a:spcBef>
        <a:spcAft>
          <a:spcPct val="0"/>
        </a:spcAft>
        <a:buClr>
          <a:srgbClr val="2C9ADC"/>
        </a:buClr>
        <a:buFont typeface="Wingdings" panose="05000000000000000000" pitchFamily="2" charset="2"/>
        <a:buChar char="§"/>
        <a:defRPr sz="2000">
          <a:solidFill>
            <a:schemeClr val="tx1"/>
          </a:solidFill>
          <a:latin typeface="NeueHaasGroteskText W02" pitchFamily="34" charset="-18"/>
        </a:defRPr>
      </a:lvl2pPr>
      <a:lvl3pPr marL="1143000" indent="-228600" algn="l" rtl="0" eaLnBrk="1" fontAlgn="base" hangingPunct="1">
        <a:spcBef>
          <a:spcPct val="20000"/>
        </a:spcBef>
        <a:spcAft>
          <a:spcPct val="0"/>
        </a:spcAft>
        <a:buClr>
          <a:srgbClr val="2C9ADC"/>
        </a:buClr>
        <a:buFont typeface="Wingdings" panose="05000000000000000000" pitchFamily="2" charset="2"/>
        <a:buChar char="§"/>
        <a:defRPr>
          <a:solidFill>
            <a:schemeClr val="tx1"/>
          </a:solidFill>
          <a:latin typeface="NeueHaasGroteskText W02" pitchFamily="34" charset="-18"/>
        </a:defRPr>
      </a:lvl3pPr>
      <a:lvl4pPr marL="1600200" indent="-228600" algn="l" rtl="0" eaLnBrk="1" fontAlgn="base" hangingPunct="1">
        <a:spcBef>
          <a:spcPct val="20000"/>
        </a:spcBef>
        <a:spcAft>
          <a:spcPct val="0"/>
        </a:spcAft>
        <a:buClr>
          <a:srgbClr val="2C9ADC"/>
        </a:buClr>
        <a:buFont typeface="Wingdings" panose="05000000000000000000" pitchFamily="2" charset="2"/>
        <a:buChar char="§"/>
        <a:defRPr sz="1500">
          <a:solidFill>
            <a:schemeClr val="tx1"/>
          </a:solidFill>
          <a:latin typeface="NeueHaasGroteskText W02" pitchFamily="34" charset="-18"/>
        </a:defRPr>
      </a:lvl4pPr>
      <a:lvl5pPr marL="2057400" indent="-228600" algn="l" rtl="0" eaLnBrk="1" fontAlgn="base" hangingPunct="1">
        <a:spcBef>
          <a:spcPct val="20000"/>
        </a:spcBef>
        <a:spcAft>
          <a:spcPct val="0"/>
        </a:spcAft>
        <a:buClr>
          <a:srgbClr val="2C9ADC"/>
        </a:buClr>
        <a:buFont typeface="Wingdings" panose="05000000000000000000" pitchFamily="2" charset="2"/>
        <a:buChar char="§"/>
        <a:defRPr sz="1300">
          <a:solidFill>
            <a:schemeClr val="tx1"/>
          </a:solidFill>
          <a:latin typeface="NeueHaasGroteskText W02" pitchFamily="34" charset="-18"/>
        </a:defRPr>
      </a:lvl5pPr>
      <a:lvl6pPr marL="2514600" indent="-228600" algn="l" rtl="0" eaLnBrk="1" fontAlgn="base" hangingPunct="1">
        <a:spcBef>
          <a:spcPct val="20000"/>
        </a:spcBef>
        <a:spcAft>
          <a:spcPct val="0"/>
        </a:spcAft>
        <a:buChar char="»"/>
        <a:defRPr sz="1300">
          <a:solidFill>
            <a:schemeClr val="tx1"/>
          </a:solidFill>
          <a:latin typeface="+mn-lt"/>
        </a:defRPr>
      </a:lvl6pPr>
      <a:lvl7pPr marL="2971800" indent="-228600" algn="l" rtl="0" eaLnBrk="1" fontAlgn="base" hangingPunct="1">
        <a:spcBef>
          <a:spcPct val="20000"/>
        </a:spcBef>
        <a:spcAft>
          <a:spcPct val="0"/>
        </a:spcAft>
        <a:buChar char="»"/>
        <a:defRPr sz="1300">
          <a:solidFill>
            <a:schemeClr val="tx1"/>
          </a:solidFill>
          <a:latin typeface="+mn-lt"/>
        </a:defRPr>
      </a:lvl7pPr>
      <a:lvl8pPr marL="3429000" indent="-228600" algn="l" rtl="0" eaLnBrk="1" fontAlgn="base" hangingPunct="1">
        <a:spcBef>
          <a:spcPct val="20000"/>
        </a:spcBef>
        <a:spcAft>
          <a:spcPct val="0"/>
        </a:spcAft>
        <a:buChar char="»"/>
        <a:defRPr sz="1300">
          <a:solidFill>
            <a:schemeClr val="tx1"/>
          </a:solidFill>
          <a:latin typeface="+mn-lt"/>
        </a:defRPr>
      </a:lvl8pPr>
      <a:lvl9pPr marL="3886200" indent="-228600" algn="l" rtl="0" eaLnBrk="1" fontAlgn="base" hangingPunct="1">
        <a:spcBef>
          <a:spcPct val="20000"/>
        </a:spcBef>
        <a:spcAft>
          <a:spcPct val="0"/>
        </a:spcAft>
        <a:buChar char="»"/>
        <a:defRPr sz="1300">
          <a:solidFill>
            <a:schemeClr val="tx1"/>
          </a:solidFill>
          <a:latin typeface="+mn-lt"/>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chart" Target="../charts/char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chart" Target="../charts/char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chart" Target="../charts/chart18.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chart" Target="../charts/chart21.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chart" Target="../charts/char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chart" Target="../charts/chart27.xml"/></Relationships>
</file>

<file path=ppt/slides/_rels/slide33.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chart" Target="../charts/chart30.xml"/><Relationship Id="rId4" Type="http://schemas.openxmlformats.org/officeDocument/2006/relationships/chart" Target="../charts/chart29.xml"/></Relationships>
</file>

<file path=ppt/slides/_rels/slide34.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chart" Target="../charts/chart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chart" Target="../charts/char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en-GB" dirty="0" smtClean="0"/>
              <a:t>Spending Review</a:t>
            </a:r>
            <a:br>
              <a:rPr lang="en-GB" dirty="0" smtClean="0"/>
            </a:br>
            <a:r>
              <a:rPr lang="en-GB" dirty="0" smtClean="0"/>
              <a:t>Healthcare</a:t>
            </a:r>
            <a:endParaRPr lang="en-GB" dirty="0"/>
          </a:p>
        </p:txBody>
      </p:sp>
      <p:sp>
        <p:nvSpPr>
          <p:cNvPr id="3" name="Podnadpis 2"/>
          <p:cNvSpPr>
            <a:spLocks noGrp="1"/>
          </p:cNvSpPr>
          <p:nvPr>
            <p:ph type="subTitle" idx="1"/>
          </p:nvPr>
        </p:nvSpPr>
        <p:spPr/>
        <p:txBody>
          <a:bodyPr/>
          <a:lstStyle/>
          <a:p>
            <a:r>
              <a:rPr lang="en-GB" i="1" dirty="0" smtClean="0"/>
              <a:t>State of play</a:t>
            </a:r>
          </a:p>
          <a:p>
            <a:r>
              <a:rPr lang="en-GB" i="1" dirty="0" smtClean="0"/>
              <a:t>May 30th 2016</a:t>
            </a:r>
            <a:endParaRPr lang="en-GB" i="1" dirty="0"/>
          </a:p>
        </p:txBody>
      </p:sp>
    </p:spTree>
    <p:extLst>
      <p:ext uri="{BB962C8B-B14F-4D97-AF65-F5344CB8AC3E}">
        <p14:creationId xmlns:p14="http://schemas.microsoft.com/office/powerpoint/2010/main" val="6623383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8815" y="2049517"/>
            <a:ext cx="10972800" cy="1902373"/>
          </a:xfrm>
        </p:spPr>
        <p:txBody>
          <a:bodyPr/>
          <a:lstStyle/>
          <a:p>
            <a:r>
              <a:rPr lang="en-US" sz="3200" dirty="0" smtClean="0"/>
              <a:t>We’re looking for savings in four major areas</a:t>
            </a:r>
            <a:br>
              <a:rPr lang="en-US" sz="3200" dirty="0" smtClean="0"/>
            </a:br>
            <a:endParaRPr lang="en-US" sz="2400" dirty="0"/>
          </a:p>
        </p:txBody>
      </p:sp>
      <p:sp>
        <p:nvSpPr>
          <p:cNvPr id="3" name="Zástupný symbol textu 2"/>
          <p:cNvSpPr txBox="1">
            <a:spLocks/>
          </p:cNvSpPr>
          <p:nvPr/>
        </p:nvSpPr>
        <p:spPr>
          <a:xfrm>
            <a:off x="508815" y="3279228"/>
            <a:ext cx="8138134" cy="3206202"/>
          </a:xfrm>
          <a:prstGeom prst="rect">
            <a:avLst/>
          </a:prstGeom>
        </p:spPr>
        <p:txBody>
          <a:bodyPr/>
          <a:lstStyle>
            <a:lvl1pPr marL="342900" indent="-342900" algn="l" rtl="0" eaLnBrk="1" fontAlgn="base" hangingPunct="1">
              <a:spcBef>
                <a:spcPct val="20000"/>
              </a:spcBef>
              <a:spcAft>
                <a:spcPct val="0"/>
              </a:spcAft>
              <a:buClr>
                <a:srgbClr val="2C9ADC"/>
              </a:buClr>
              <a:buSzPct val="80000"/>
              <a:buFont typeface="Wingdings" panose="05000000000000000000" pitchFamily="2" charset="2"/>
              <a:buChar char="§"/>
              <a:defRPr sz="2400">
                <a:solidFill>
                  <a:schemeClr val="tx1"/>
                </a:solidFill>
                <a:latin typeface="NeueHaasGroteskText W02" pitchFamily="34" charset="-18"/>
                <a:ea typeface="+mn-ea"/>
                <a:cs typeface="+mn-cs"/>
              </a:defRPr>
            </a:lvl1pPr>
            <a:lvl2pPr marL="742950" indent="-285750" algn="l" rtl="0" eaLnBrk="1" fontAlgn="base" hangingPunct="1">
              <a:spcBef>
                <a:spcPct val="20000"/>
              </a:spcBef>
              <a:spcAft>
                <a:spcPct val="0"/>
              </a:spcAft>
              <a:buClr>
                <a:srgbClr val="2C9ADC"/>
              </a:buClr>
              <a:buFont typeface="Wingdings" panose="05000000000000000000" pitchFamily="2" charset="2"/>
              <a:buChar char="§"/>
              <a:defRPr sz="2000">
                <a:solidFill>
                  <a:schemeClr val="tx1"/>
                </a:solidFill>
                <a:latin typeface="NeueHaasGroteskText W02" pitchFamily="34" charset="-18"/>
              </a:defRPr>
            </a:lvl2pPr>
            <a:lvl3pPr marL="1143000" indent="-228600" algn="l" rtl="0" eaLnBrk="1" fontAlgn="base" hangingPunct="1">
              <a:spcBef>
                <a:spcPct val="20000"/>
              </a:spcBef>
              <a:spcAft>
                <a:spcPct val="0"/>
              </a:spcAft>
              <a:buClr>
                <a:srgbClr val="2C9ADC"/>
              </a:buClr>
              <a:buFont typeface="Wingdings" panose="05000000000000000000" pitchFamily="2" charset="2"/>
              <a:buChar char="§"/>
              <a:defRPr>
                <a:solidFill>
                  <a:schemeClr val="tx1"/>
                </a:solidFill>
                <a:latin typeface="NeueHaasGroteskText W02" pitchFamily="34" charset="-18"/>
              </a:defRPr>
            </a:lvl3pPr>
            <a:lvl4pPr marL="1600200" indent="-228600" algn="l" rtl="0" eaLnBrk="1" fontAlgn="base" hangingPunct="1">
              <a:spcBef>
                <a:spcPct val="20000"/>
              </a:spcBef>
              <a:spcAft>
                <a:spcPct val="0"/>
              </a:spcAft>
              <a:buClr>
                <a:srgbClr val="2C9ADC"/>
              </a:buClr>
              <a:buFont typeface="Wingdings" panose="05000000000000000000" pitchFamily="2" charset="2"/>
              <a:buChar char="§"/>
              <a:defRPr sz="1500">
                <a:solidFill>
                  <a:schemeClr val="tx1"/>
                </a:solidFill>
                <a:latin typeface="NeueHaasGroteskText W02" pitchFamily="34" charset="-18"/>
              </a:defRPr>
            </a:lvl4pPr>
            <a:lvl5pPr marL="2057400" indent="-228600" algn="l" rtl="0" eaLnBrk="1" fontAlgn="base" hangingPunct="1">
              <a:spcBef>
                <a:spcPct val="20000"/>
              </a:spcBef>
              <a:spcAft>
                <a:spcPct val="0"/>
              </a:spcAft>
              <a:buClr>
                <a:srgbClr val="2C9ADC"/>
              </a:buClr>
              <a:buFont typeface="Wingdings" panose="05000000000000000000" pitchFamily="2" charset="2"/>
              <a:buChar char="§"/>
              <a:defRPr sz="1300">
                <a:solidFill>
                  <a:schemeClr val="tx1"/>
                </a:solidFill>
                <a:latin typeface="NeueHaasGroteskText W02" pitchFamily="34" charset="-18"/>
              </a:defRPr>
            </a:lvl5pPr>
            <a:lvl6pPr marL="2514600" indent="-228600" algn="l" rtl="0" eaLnBrk="1" fontAlgn="base" hangingPunct="1">
              <a:spcBef>
                <a:spcPct val="20000"/>
              </a:spcBef>
              <a:spcAft>
                <a:spcPct val="0"/>
              </a:spcAft>
              <a:buChar char="»"/>
              <a:defRPr sz="1300">
                <a:solidFill>
                  <a:schemeClr val="tx1"/>
                </a:solidFill>
                <a:latin typeface="+mn-lt"/>
              </a:defRPr>
            </a:lvl6pPr>
            <a:lvl7pPr marL="2971800" indent="-228600" algn="l" rtl="0" eaLnBrk="1" fontAlgn="base" hangingPunct="1">
              <a:spcBef>
                <a:spcPct val="20000"/>
              </a:spcBef>
              <a:spcAft>
                <a:spcPct val="0"/>
              </a:spcAft>
              <a:buChar char="»"/>
              <a:defRPr sz="1300">
                <a:solidFill>
                  <a:schemeClr val="tx1"/>
                </a:solidFill>
                <a:latin typeface="+mn-lt"/>
              </a:defRPr>
            </a:lvl7pPr>
            <a:lvl8pPr marL="3429000" indent="-228600" algn="l" rtl="0" eaLnBrk="1" fontAlgn="base" hangingPunct="1">
              <a:spcBef>
                <a:spcPct val="20000"/>
              </a:spcBef>
              <a:spcAft>
                <a:spcPct val="0"/>
              </a:spcAft>
              <a:buChar char="»"/>
              <a:defRPr sz="1300">
                <a:solidFill>
                  <a:schemeClr val="tx1"/>
                </a:solidFill>
                <a:latin typeface="+mn-lt"/>
              </a:defRPr>
            </a:lvl8pPr>
            <a:lvl9pPr marL="3886200" indent="-228600" algn="l" rtl="0" eaLnBrk="1" fontAlgn="base" hangingPunct="1">
              <a:spcBef>
                <a:spcPct val="20000"/>
              </a:spcBef>
              <a:spcAft>
                <a:spcPct val="0"/>
              </a:spcAft>
              <a:buChar char="»"/>
              <a:defRPr sz="1300">
                <a:solidFill>
                  <a:schemeClr val="tx1"/>
                </a:solidFill>
                <a:latin typeface="+mn-lt"/>
              </a:defRPr>
            </a:lvl9pPr>
          </a:lstStyle>
          <a:p>
            <a:r>
              <a:rPr lang="en-US" sz="2200" dirty="0" smtClean="0"/>
              <a:t>Hospitals </a:t>
            </a:r>
          </a:p>
          <a:p>
            <a:r>
              <a:rPr lang="en-US" sz="2200" dirty="0" smtClean="0"/>
              <a:t>Medicines</a:t>
            </a:r>
            <a:r>
              <a:rPr lang="sk-SK" sz="2200" dirty="0" smtClean="0"/>
              <a:t> </a:t>
            </a:r>
            <a:r>
              <a:rPr lang="sk-SK" sz="2200" dirty="0"/>
              <a:t>and </a:t>
            </a:r>
            <a:r>
              <a:rPr lang="en-GB" sz="2200" dirty="0"/>
              <a:t>other</a:t>
            </a:r>
            <a:r>
              <a:rPr lang="sk-SK" sz="2200" dirty="0"/>
              <a:t> </a:t>
            </a:r>
            <a:r>
              <a:rPr lang="en-GB" sz="2200" dirty="0"/>
              <a:t>medical</a:t>
            </a:r>
            <a:r>
              <a:rPr lang="sk-SK" sz="2200" dirty="0"/>
              <a:t> </a:t>
            </a:r>
            <a:r>
              <a:rPr lang="en-GB" sz="2200" dirty="0"/>
              <a:t>goods</a:t>
            </a:r>
            <a:endParaRPr lang="en-US" sz="2200" kern="0" dirty="0" smtClean="0"/>
          </a:p>
          <a:p>
            <a:r>
              <a:rPr lang="en-US" sz="2200" dirty="0"/>
              <a:t>Health insurance companies</a:t>
            </a:r>
            <a:endParaRPr lang="en-US" sz="2200" kern="0" dirty="0"/>
          </a:p>
          <a:p>
            <a:r>
              <a:rPr lang="en-US" sz="2200" dirty="0" smtClean="0"/>
              <a:t>Diagnostic </a:t>
            </a:r>
            <a:r>
              <a:rPr lang="en-US" sz="2200" dirty="0"/>
              <a:t>imaging, laboratories, transportation and medical rescue services</a:t>
            </a:r>
            <a:endParaRPr lang="en-US" sz="2200" kern="0" dirty="0" smtClean="0"/>
          </a:p>
          <a:p>
            <a:endParaRPr lang="en-US" sz="2000" kern="0" dirty="0" smtClean="0"/>
          </a:p>
          <a:p>
            <a:endParaRPr lang="en-US" sz="2000" kern="0" dirty="0" smtClean="0"/>
          </a:p>
          <a:p>
            <a:endParaRPr lang="en-US" sz="2000" kern="0" dirty="0"/>
          </a:p>
        </p:txBody>
      </p:sp>
    </p:spTree>
    <p:extLst>
      <p:ext uri="{BB962C8B-B14F-4D97-AF65-F5344CB8AC3E}">
        <p14:creationId xmlns:p14="http://schemas.microsoft.com/office/powerpoint/2010/main" val="16602087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Hospital beds</a:t>
            </a:r>
            <a:endParaRPr lang="sk-SK" sz="2800" dirty="0"/>
          </a:p>
        </p:txBody>
      </p:sp>
      <p:sp>
        <p:nvSpPr>
          <p:cNvPr id="3" name="Zástupný symbol textu 2"/>
          <p:cNvSpPr>
            <a:spLocks noGrp="1"/>
          </p:cNvSpPr>
          <p:nvPr>
            <p:ph type="body" sz="half" idx="1"/>
          </p:nvPr>
        </p:nvSpPr>
        <p:spPr>
          <a:xfrm>
            <a:off x="609600" y="1700213"/>
            <a:ext cx="5041900" cy="4425950"/>
          </a:xfrm>
        </p:spPr>
        <p:txBody>
          <a:bodyPr/>
          <a:lstStyle/>
          <a:p>
            <a:endParaRPr lang="sk-SK" sz="2000" dirty="0" smtClean="0"/>
          </a:p>
          <a:p>
            <a:pPr marL="0" indent="0">
              <a:buNone/>
            </a:pPr>
            <a:endParaRPr lang="sk-SK" sz="2000" dirty="0"/>
          </a:p>
        </p:txBody>
      </p:sp>
      <p:sp>
        <p:nvSpPr>
          <p:cNvPr id="4" name="Zástupný symbol obsahu 3"/>
          <p:cNvSpPr>
            <a:spLocks noGrp="1"/>
          </p:cNvSpPr>
          <p:nvPr>
            <p:ph sz="half" idx="2"/>
          </p:nvPr>
        </p:nvSpPr>
        <p:spPr>
          <a:xfrm>
            <a:off x="6096000" y="1700213"/>
            <a:ext cx="5041900" cy="4425950"/>
          </a:xfrm>
        </p:spPr>
        <p:txBody>
          <a:bodyPr/>
          <a:lstStyle/>
          <a:p>
            <a:pPr marL="0" indent="0" algn="ctr">
              <a:buNone/>
            </a:pPr>
            <a:r>
              <a:rPr lang="en-US" sz="2000" b="1" dirty="0" smtClean="0"/>
              <a:t>Bed occupancy</a:t>
            </a:r>
            <a:endParaRPr lang="sk-SK" sz="2000" b="1" dirty="0" smtClean="0"/>
          </a:p>
          <a:p>
            <a:pPr marL="0" indent="0" algn="ctr">
              <a:buNone/>
            </a:pPr>
            <a:r>
              <a:rPr lang="sk-SK" sz="2000" b="1" dirty="0" smtClean="0"/>
              <a:t>(% </a:t>
            </a:r>
            <a:r>
              <a:rPr lang="en-US" sz="2000" b="1" dirty="0" smtClean="0"/>
              <a:t>of available beds</a:t>
            </a:r>
            <a:r>
              <a:rPr lang="sk-SK" sz="2000" b="1" dirty="0" smtClean="0"/>
              <a:t>)</a:t>
            </a:r>
            <a:r>
              <a:rPr lang="sk-SK" sz="2000" dirty="0" smtClean="0"/>
              <a:t> </a:t>
            </a:r>
          </a:p>
          <a:p>
            <a:pPr marL="0" indent="0" algn="ctr">
              <a:buNone/>
            </a:pPr>
            <a:endParaRPr lang="sk-SK" sz="2000" u="sng" dirty="0"/>
          </a:p>
          <a:p>
            <a:pPr marL="0" indent="0" algn="ctr">
              <a:buNone/>
            </a:pPr>
            <a:endParaRPr lang="sk-SK" sz="2000" u="sng" dirty="0"/>
          </a:p>
        </p:txBody>
      </p:sp>
      <p:graphicFrame>
        <p:nvGraphicFramePr>
          <p:cNvPr id="9" name="Graf 8"/>
          <p:cNvGraphicFramePr>
            <a:graphicFrameLocks/>
          </p:cNvGraphicFramePr>
          <p:nvPr>
            <p:extLst>
              <p:ext uri="{D42A27DB-BD31-4B8C-83A1-F6EECF244321}">
                <p14:modId xmlns:p14="http://schemas.microsoft.com/office/powerpoint/2010/main" val="3670015310"/>
              </p:ext>
            </p:extLst>
          </p:nvPr>
        </p:nvGraphicFramePr>
        <p:xfrm>
          <a:off x="6096000" y="2626468"/>
          <a:ext cx="5168630" cy="3657600"/>
        </p:xfrm>
        <a:graphic>
          <a:graphicData uri="http://schemas.openxmlformats.org/drawingml/2006/chart">
            <c:chart xmlns:c="http://schemas.openxmlformats.org/drawingml/2006/chart" xmlns:r="http://schemas.openxmlformats.org/officeDocument/2006/relationships" r:id="rId3"/>
          </a:graphicData>
        </a:graphic>
      </p:graphicFrame>
      <p:sp>
        <p:nvSpPr>
          <p:cNvPr id="6" name="Zástupný symbol obsahu 3"/>
          <p:cNvSpPr txBox="1">
            <a:spLocks/>
          </p:cNvSpPr>
          <p:nvPr/>
        </p:nvSpPr>
        <p:spPr bwMode="auto">
          <a:xfrm>
            <a:off x="609600" y="1700213"/>
            <a:ext cx="5041900" cy="442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2C9ADC"/>
              </a:buClr>
              <a:buSzPct val="80000"/>
              <a:buFont typeface="Wingdings" panose="05000000000000000000" pitchFamily="2" charset="2"/>
              <a:buChar char="§"/>
              <a:defRPr sz="2400">
                <a:solidFill>
                  <a:schemeClr val="tx1"/>
                </a:solidFill>
                <a:latin typeface="NeueHaasGroteskText W02" pitchFamily="34" charset="-18"/>
                <a:ea typeface="+mn-ea"/>
                <a:cs typeface="+mn-cs"/>
              </a:defRPr>
            </a:lvl1pPr>
            <a:lvl2pPr marL="742950" indent="-285750" algn="l" rtl="0" eaLnBrk="1" fontAlgn="base" hangingPunct="1">
              <a:spcBef>
                <a:spcPct val="20000"/>
              </a:spcBef>
              <a:spcAft>
                <a:spcPct val="0"/>
              </a:spcAft>
              <a:buClr>
                <a:srgbClr val="2C9ADC"/>
              </a:buClr>
              <a:buFont typeface="Wingdings" panose="05000000000000000000" pitchFamily="2" charset="2"/>
              <a:buChar char="§"/>
              <a:defRPr sz="2000">
                <a:solidFill>
                  <a:schemeClr val="tx1"/>
                </a:solidFill>
                <a:latin typeface="NeueHaasGroteskText W02" pitchFamily="34" charset="-18"/>
              </a:defRPr>
            </a:lvl2pPr>
            <a:lvl3pPr marL="1143000" indent="-228600" algn="l" rtl="0" eaLnBrk="1" fontAlgn="base" hangingPunct="1">
              <a:spcBef>
                <a:spcPct val="20000"/>
              </a:spcBef>
              <a:spcAft>
                <a:spcPct val="0"/>
              </a:spcAft>
              <a:buClr>
                <a:srgbClr val="2C9ADC"/>
              </a:buClr>
              <a:buFont typeface="Wingdings" panose="05000000000000000000" pitchFamily="2" charset="2"/>
              <a:buChar char="§"/>
              <a:defRPr>
                <a:solidFill>
                  <a:schemeClr val="tx1"/>
                </a:solidFill>
                <a:latin typeface="NeueHaasGroteskText W02" pitchFamily="34" charset="-18"/>
              </a:defRPr>
            </a:lvl3pPr>
            <a:lvl4pPr marL="1600200" indent="-228600" algn="l" rtl="0" eaLnBrk="1" fontAlgn="base" hangingPunct="1">
              <a:spcBef>
                <a:spcPct val="20000"/>
              </a:spcBef>
              <a:spcAft>
                <a:spcPct val="0"/>
              </a:spcAft>
              <a:buClr>
                <a:srgbClr val="2C9ADC"/>
              </a:buClr>
              <a:buFont typeface="Wingdings" panose="05000000000000000000" pitchFamily="2" charset="2"/>
              <a:buChar char="§"/>
              <a:defRPr sz="1500">
                <a:solidFill>
                  <a:schemeClr val="tx1"/>
                </a:solidFill>
                <a:latin typeface="NeueHaasGroteskText W02" pitchFamily="34" charset="-18"/>
              </a:defRPr>
            </a:lvl4pPr>
            <a:lvl5pPr marL="2057400" indent="-228600" algn="l" rtl="0" eaLnBrk="1" fontAlgn="base" hangingPunct="1">
              <a:spcBef>
                <a:spcPct val="20000"/>
              </a:spcBef>
              <a:spcAft>
                <a:spcPct val="0"/>
              </a:spcAft>
              <a:buClr>
                <a:srgbClr val="2C9ADC"/>
              </a:buClr>
              <a:buFont typeface="Wingdings" panose="05000000000000000000" pitchFamily="2" charset="2"/>
              <a:buChar char="§"/>
              <a:defRPr sz="1300">
                <a:solidFill>
                  <a:schemeClr val="tx1"/>
                </a:solidFill>
                <a:latin typeface="NeueHaasGroteskText W02" pitchFamily="34" charset="-18"/>
              </a:defRPr>
            </a:lvl5pPr>
            <a:lvl6pPr marL="2514600" indent="-228600" algn="l" rtl="0" eaLnBrk="1" fontAlgn="base" hangingPunct="1">
              <a:spcBef>
                <a:spcPct val="20000"/>
              </a:spcBef>
              <a:spcAft>
                <a:spcPct val="0"/>
              </a:spcAft>
              <a:buChar char="»"/>
              <a:defRPr sz="1300">
                <a:solidFill>
                  <a:schemeClr val="tx1"/>
                </a:solidFill>
                <a:latin typeface="+mn-lt"/>
              </a:defRPr>
            </a:lvl6pPr>
            <a:lvl7pPr marL="2971800" indent="-228600" algn="l" rtl="0" eaLnBrk="1" fontAlgn="base" hangingPunct="1">
              <a:spcBef>
                <a:spcPct val="20000"/>
              </a:spcBef>
              <a:spcAft>
                <a:spcPct val="0"/>
              </a:spcAft>
              <a:buChar char="»"/>
              <a:defRPr sz="1300">
                <a:solidFill>
                  <a:schemeClr val="tx1"/>
                </a:solidFill>
                <a:latin typeface="+mn-lt"/>
              </a:defRPr>
            </a:lvl7pPr>
            <a:lvl8pPr marL="3429000" indent="-228600" algn="l" rtl="0" eaLnBrk="1" fontAlgn="base" hangingPunct="1">
              <a:spcBef>
                <a:spcPct val="20000"/>
              </a:spcBef>
              <a:spcAft>
                <a:spcPct val="0"/>
              </a:spcAft>
              <a:buChar char="»"/>
              <a:defRPr sz="1300">
                <a:solidFill>
                  <a:schemeClr val="tx1"/>
                </a:solidFill>
                <a:latin typeface="+mn-lt"/>
              </a:defRPr>
            </a:lvl8pPr>
            <a:lvl9pPr marL="3886200" indent="-228600" algn="l" rtl="0" eaLnBrk="1" fontAlgn="base" hangingPunct="1">
              <a:spcBef>
                <a:spcPct val="20000"/>
              </a:spcBef>
              <a:spcAft>
                <a:spcPct val="0"/>
              </a:spcAft>
              <a:buChar char="»"/>
              <a:defRPr sz="1300">
                <a:solidFill>
                  <a:schemeClr val="tx1"/>
                </a:solidFill>
                <a:latin typeface="+mn-lt"/>
              </a:defRPr>
            </a:lvl9pPr>
          </a:lstStyle>
          <a:p>
            <a:pPr marL="0" indent="0" algn="ctr">
              <a:buFont typeface="Wingdings" panose="05000000000000000000" pitchFamily="2" charset="2"/>
              <a:buNone/>
            </a:pPr>
            <a:r>
              <a:rPr lang="en-US" sz="2000" b="1" kern="0" dirty="0" smtClean="0"/>
              <a:t>Number of beds</a:t>
            </a:r>
            <a:endParaRPr lang="sk-SK" sz="2000" b="1" kern="0" dirty="0" smtClean="0"/>
          </a:p>
          <a:p>
            <a:pPr marL="0" indent="0" algn="ctr">
              <a:buFont typeface="Wingdings" panose="05000000000000000000" pitchFamily="2" charset="2"/>
              <a:buNone/>
            </a:pPr>
            <a:r>
              <a:rPr lang="sk-SK" sz="2000" b="1" kern="0" dirty="0" smtClean="0"/>
              <a:t>(</a:t>
            </a:r>
            <a:r>
              <a:rPr lang="en-US" sz="2000" b="1" kern="0" dirty="0" smtClean="0"/>
              <a:t>per 1000 inhabitants</a:t>
            </a:r>
            <a:r>
              <a:rPr lang="sk-SK" sz="2000" b="1" kern="0" dirty="0" smtClean="0"/>
              <a:t>)</a:t>
            </a:r>
            <a:r>
              <a:rPr lang="sk-SK" sz="2000" kern="0" dirty="0" smtClean="0"/>
              <a:t> </a:t>
            </a:r>
            <a:endParaRPr lang="sk-SK" sz="2000" u="sng" kern="0" dirty="0"/>
          </a:p>
        </p:txBody>
      </p:sp>
      <p:graphicFrame>
        <p:nvGraphicFramePr>
          <p:cNvPr id="7" name="Graf 6"/>
          <p:cNvGraphicFramePr>
            <a:graphicFrameLocks/>
          </p:cNvGraphicFramePr>
          <p:nvPr>
            <p:extLst>
              <p:ext uri="{D42A27DB-BD31-4B8C-83A1-F6EECF244321}">
                <p14:modId xmlns:p14="http://schemas.microsoft.com/office/powerpoint/2010/main" val="2848008133"/>
              </p:ext>
            </p:extLst>
          </p:nvPr>
        </p:nvGraphicFramePr>
        <p:xfrm>
          <a:off x="462454" y="2848303"/>
          <a:ext cx="4845269" cy="342637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172949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14351" y="760954"/>
            <a:ext cx="10972800" cy="792162"/>
          </a:xfrm>
        </p:spPr>
        <p:txBody>
          <a:bodyPr/>
          <a:lstStyle/>
          <a:p>
            <a:r>
              <a:rPr lang="en-US" dirty="0" smtClean="0"/>
              <a:t>Hospitals</a:t>
            </a:r>
            <a:endParaRPr lang="en-US" dirty="0"/>
          </a:p>
        </p:txBody>
      </p:sp>
      <p:sp>
        <p:nvSpPr>
          <p:cNvPr id="3" name="Zástupný symbol obsahu 2"/>
          <p:cNvSpPr>
            <a:spLocks noGrp="1"/>
          </p:cNvSpPr>
          <p:nvPr>
            <p:ph idx="1"/>
          </p:nvPr>
        </p:nvSpPr>
        <p:spPr>
          <a:xfrm>
            <a:off x="569384" y="1643975"/>
            <a:ext cx="10862733" cy="4435812"/>
          </a:xfrm>
        </p:spPr>
        <p:txBody>
          <a:bodyPr/>
          <a:lstStyle/>
          <a:p>
            <a:pPr algn="just"/>
            <a:r>
              <a:rPr lang="en-US" dirty="0" smtClean="0"/>
              <a:t>Are hospitals run efficiently? </a:t>
            </a:r>
            <a:endParaRPr lang="sk-SK" dirty="0" smtClean="0"/>
          </a:p>
          <a:p>
            <a:pPr marL="0" indent="0" algn="just">
              <a:buNone/>
            </a:pPr>
            <a:endParaRPr lang="sk-SK" sz="800" dirty="0" smtClean="0"/>
          </a:p>
          <a:p>
            <a:pPr lvl="1" algn="just"/>
            <a:r>
              <a:rPr lang="sk-SK" dirty="0" err="1" smtClean="0"/>
              <a:t>Benchmarking</a:t>
            </a:r>
            <a:r>
              <a:rPr lang="sk-SK" dirty="0" smtClean="0"/>
              <a:t> of </a:t>
            </a:r>
            <a:r>
              <a:rPr lang="sk-SK" dirty="0" err="1" smtClean="0"/>
              <a:t>hospitals</a:t>
            </a:r>
            <a:r>
              <a:rPr lang="sk-SK" dirty="0" smtClean="0"/>
              <a:t>´ </a:t>
            </a:r>
            <a:r>
              <a:rPr lang="sk-SK" dirty="0" err="1" smtClean="0"/>
              <a:t>operational</a:t>
            </a:r>
            <a:r>
              <a:rPr lang="sk-SK" dirty="0" smtClean="0"/>
              <a:t> </a:t>
            </a:r>
            <a:r>
              <a:rPr lang="sk-SK" dirty="0" err="1" smtClean="0"/>
              <a:t>expenditure</a:t>
            </a:r>
            <a:r>
              <a:rPr lang="sk-SK" dirty="0" smtClean="0"/>
              <a:t> (</a:t>
            </a:r>
            <a:r>
              <a:rPr lang="sk-SK" dirty="0" err="1" smtClean="0"/>
              <a:t>looking</a:t>
            </a:r>
            <a:r>
              <a:rPr lang="sk-SK" dirty="0" smtClean="0"/>
              <a:t> </a:t>
            </a:r>
            <a:r>
              <a:rPr lang="sk-SK" dirty="0" err="1" smtClean="0"/>
              <a:t>for</a:t>
            </a:r>
            <a:r>
              <a:rPr lang="sk-SK" dirty="0" smtClean="0"/>
              <a:t> </a:t>
            </a:r>
            <a:r>
              <a:rPr lang="sk-SK" dirty="0" err="1" smtClean="0"/>
              <a:t>international</a:t>
            </a:r>
            <a:r>
              <a:rPr lang="sk-SK" dirty="0" smtClean="0"/>
              <a:t> </a:t>
            </a:r>
            <a:r>
              <a:rPr lang="sk-SK" dirty="0" err="1" smtClean="0"/>
              <a:t>benchmarks</a:t>
            </a:r>
            <a:r>
              <a:rPr lang="sk-SK" dirty="0" smtClean="0"/>
              <a:t>)</a:t>
            </a:r>
          </a:p>
          <a:p>
            <a:pPr marL="457200" lvl="1" indent="0" algn="just">
              <a:buNone/>
            </a:pPr>
            <a:endParaRPr lang="sk-SK" dirty="0" smtClean="0"/>
          </a:p>
          <a:p>
            <a:pPr lvl="1" algn="just"/>
            <a:r>
              <a:rPr lang="sk-SK" dirty="0" smtClean="0"/>
              <a:t>D</a:t>
            </a:r>
            <a:r>
              <a:rPr lang="en-US" dirty="0" err="1" smtClean="0"/>
              <a:t>ata</a:t>
            </a:r>
            <a:r>
              <a:rPr lang="en-US" dirty="0" smtClean="0"/>
              <a:t> envelopment analysis of inputs and outputs/ results</a:t>
            </a:r>
            <a:r>
              <a:rPr lang="sk-SK" dirty="0" smtClean="0"/>
              <a:t> (</a:t>
            </a:r>
            <a:r>
              <a:rPr lang="sk-SK" u="sng" dirty="0" err="1" smtClean="0"/>
              <a:t>useful</a:t>
            </a:r>
            <a:r>
              <a:rPr lang="sk-SK" u="sng" dirty="0" smtClean="0"/>
              <a:t> </a:t>
            </a:r>
            <a:r>
              <a:rPr lang="sk-SK" u="sng" dirty="0" err="1" smtClean="0"/>
              <a:t>exercise</a:t>
            </a:r>
            <a:r>
              <a:rPr lang="sk-SK" u="sng" dirty="0" smtClean="0"/>
              <a:t>?</a:t>
            </a:r>
            <a:r>
              <a:rPr lang="sk-SK" dirty="0" smtClean="0"/>
              <a:t>)</a:t>
            </a:r>
            <a:r>
              <a:rPr lang="en-US" dirty="0" smtClean="0"/>
              <a:t>, recommendations for greater efficiency</a:t>
            </a:r>
            <a:endParaRPr lang="sk-SK" dirty="0" smtClean="0"/>
          </a:p>
          <a:p>
            <a:pPr marL="457200" lvl="1" indent="0" algn="just">
              <a:buNone/>
            </a:pPr>
            <a:endParaRPr lang="en-US" dirty="0" smtClean="0"/>
          </a:p>
          <a:p>
            <a:pPr algn="just"/>
            <a:r>
              <a:rPr lang="en-US" dirty="0" smtClean="0"/>
              <a:t>How much could hospitals save if they purchased services at prices achieved by most efficient hospitals/ market prices? </a:t>
            </a:r>
            <a:endParaRPr lang="sk-SK" dirty="0" smtClean="0"/>
          </a:p>
          <a:p>
            <a:pPr algn="just"/>
            <a:endParaRPr lang="sk-SK" sz="800" dirty="0" smtClean="0"/>
          </a:p>
          <a:p>
            <a:pPr lvl="1" algn="just"/>
            <a:r>
              <a:rPr lang="en-US" dirty="0" smtClean="0"/>
              <a:t>Benchmarking of unit prices of services (data publicly available) and quantification of achievable savings</a:t>
            </a:r>
            <a:r>
              <a:rPr lang="sk-SK" dirty="0" smtClean="0"/>
              <a:t> </a:t>
            </a:r>
            <a:endParaRPr lang="en-US" dirty="0"/>
          </a:p>
        </p:txBody>
      </p:sp>
    </p:spTree>
    <p:extLst>
      <p:ext uri="{BB962C8B-B14F-4D97-AF65-F5344CB8AC3E}">
        <p14:creationId xmlns:p14="http://schemas.microsoft.com/office/powerpoint/2010/main" val="2721611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09601" y="855923"/>
            <a:ext cx="10972800" cy="725488"/>
          </a:xfrm>
        </p:spPr>
        <p:txBody>
          <a:bodyPr/>
          <a:lstStyle/>
          <a:p>
            <a:r>
              <a:rPr lang="en-US" sz="2800" dirty="0" smtClean="0"/>
              <a:t>Consumption of medical goods and pharmaceuticals</a:t>
            </a:r>
            <a:endParaRPr lang="sk-SK" sz="2800" dirty="0"/>
          </a:p>
        </p:txBody>
      </p:sp>
      <p:sp>
        <p:nvSpPr>
          <p:cNvPr id="4" name="Zástupný symbol obsahu 3"/>
          <p:cNvSpPr>
            <a:spLocks noGrp="1"/>
          </p:cNvSpPr>
          <p:nvPr>
            <p:ph sz="half" idx="2"/>
          </p:nvPr>
        </p:nvSpPr>
        <p:spPr>
          <a:xfrm>
            <a:off x="609601" y="1672204"/>
            <a:ext cx="5041900" cy="4425950"/>
          </a:xfrm>
        </p:spPr>
        <p:txBody>
          <a:bodyPr/>
          <a:lstStyle/>
          <a:p>
            <a:pPr marL="0" indent="0" algn="ctr">
              <a:buNone/>
            </a:pPr>
            <a:r>
              <a:rPr lang="en-US" sz="1800" b="1" dirty="0" smtClean="0"/>
              <a:t>Consumption of medical goods, including pharmaceuticals </a:t>
            </a:r>
            <a:endParaRPr lang="sk-SK" sz="1800" b="1" dirty="0" smtClean="0"/>
          </a:p>
          <a:p>
            <a:pPr marL="0" indent="0" algn="ctr">
              <a:buNone/>
            </a:pPr>
            <a:r>
              <a:rPr lang="sk-SK" sz="1800" b="1" dirty="0" smtClean="0"/>
              <a:t>(per </a:t>
            </a:r>
            <a:r>
              <a:rPr lang="sk-SK" sz="1800" b="1" dirty="0" err="1" smtClean="0"/>
              <a:t>capita</a:t>
            </a:r>
            <a:r>
              <a:rPr lang="sk-SK" sz="1800" b="1" dirty="0" smtClean="0"/>
              <a:t>, PPP</a:t>
            </a:r>
            <a:r>
              <a:rPr lang="en-US" sz="1800" b="1" dirty="0" smtClean="0"/>
              <a:t>s</a:t>
            </a:r>
            <a:r>
              <a:rPr lang="sk-SK" sz="1800" b="1" dirty="0" smtClean="0"/>
              <a:t>, </a:t>
            </a:r>
            <a:r>
              <a:rPr lang="sk-SK" sz="1800" b="1" dirty="0"/>
              <a:t>USD, </a:t>
            </a:r>
            <a:r>
              <a:rPr lang="en-US" sz="1800" b="1" dirty="0" smtClean="0"/>
              <a:t>current prices</a:t>
            </a:r>
            <a:r>
              <a:rPr lang="sk-SK" sz="1600" b="1" dirty="0" smtClean="0"/>
              <a:t>)</a:t>
            </a:r>
            <a:r>
              <a:rPr lang="sk-SK" sz="1600" dirty="0" smtClean="0"/>
              <a:t> </a:t>
            </a:r>
            <a:endParaRPr lang="sk-SK" sz="1600" u="sng" dirty="0"/>
          </a:p>
        </p:txBody>
      </p:sp>
      <p:graphicFrame>
        <p:nvGraphicFramePr>
          <p:cNvPr id="9" name="Graf 8"/>
          <p:cNvGraphicFramePr>
            <a:graphicFrameLocks/>
          </p:cNvGraphicFramePr>
          <p:nvPr>
            <p:extLst>
              <p:ext uri="{D42A27DB-BD31-4B8C-83A1-F6EECF244321}">
                <p14:modId xmlns:p14="http://schemas.microsoft.com/office/powerpoint/2010/main" val="1682044585"/>
              </p:ext>
            </p:extLst>
          </p:nvPr>
        </p:nvGraphicFramePr>
        <p:xfrm>
          <a:off x="252650" y="2859932"/>
          <a:ext cx="5398851" cy="350086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af 9"/>
          <p:cNvGraphicFramePr>
            <a:graphicFrameLocks/>
          </p:cNvGraphicFramePr>
          <p:nvPr>
            <p:extLst>
              <p:ext uri="{D42A27DB-BD31-4B8C-83A1-F6EECF244321}">
                <p14:modId xmlns:p14="http://schemas.microsoft.com/office/powerpoint/2010/main" val="231067992"/>
              </p:ext>
            </p:extLst>
          </p:nvPr>
        </p:nvGraphicFramePr>
        <p:xfrm>
          <a:off x="6340079" y="2859932"/>
          <a:ext cx="5430389" cy="3628515"/>
        </p:xfrm>
        <a:graphic>
          <a:graphicData uri="http://schemas.openxmlformats.org/drawingml/2006/chart">
            <c:chart xmlns:c="http://schemas.openxmlformats.org/drawingml/2006/chart" xmlns:r="http://schemas.openxmlformats.org/officeDocument/2006/relationships" r:id="rId4"/>
          </a:graphicData>
        </a:graphic>
      </p:graphicFrame>
      <p:sp>
        <p:nvSpPr>
          <p:cNvPr id="6" name="BlokTextu 1"/>
          <p:cNvSpPr txBox="1"/>
          <p:nvPr/>
        </p:nvSpPr>
        <p:spPr>
          <a:xfrm>
            <a:off x="6757687" y="1676268"/>
            <a:ext cx="4415945" cy="89654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b="1" dirty="0" smtClean="0">
                <a:latin typeface="NeueHaasGroteskDisp W02" panose="020B0504020202020204" pitchFamily="34" charset="-18"/>
              </a:rPr>
              <a:t>Consumption of pharmaceuticals and other medical non-durables</a:t>
            </a:r>
            <a:endParaRPr lang="sk-SK" sz="1800" b="1" baseline="0" dirty="0">
              <a:latin typeface="NeueHaasGroteskDisp W02" panose="020B0504020202020204" pitchFamily="34" charset="-18"/>
            </a:endParaRPr>
          </a:p>
          <a:p>
            <a:pPr algn="ctr"/>
            <a:r>
              <a:rPr lang="sk-SK" sz="1800" b="1" baseline="0" dirty="0" smtClean="0">
                <a:latin typeface="NeueHaasGroteskDisp W02" panose="020B0504020202020204" pitchFamily="34" charset="-18"/>
              </a:rPr>
              <a:t>( </a:t>
            </a:r>
            <a:r>
              <a:rPr lang="sk-SK" sz="1800" b="1" baseline="0" dirty="0" smtClean="0">
                <a:latin typeface="NeueHaasGroteskDisp W02" panose="020B0504020202020204" pitchFamily="34" charset="-18"/>
              </a:rPr>
              <a:t>per </a:t>
            </a:r>
            <a:r>
              <a:rPr lang="sk-SK" sz="1800" b="1" baseline="0" dirty="0" err="1" smtClean="0">
                <a:latin typeface="NeueHaasGroteskDisp W02" panose="020B0504020202020204" pitchFamily="34" charset="-18"/>
              </a:rPr>
              <a:t>capita</a:t>
            </a:r>
            <a:r>
              <a:rPr lang="sk-SK" sz="1800" b="1" baseline="0" dirty="0" smtClean="0">
                <a:latin typeface="NeueHaasGroteskDisp W02" panose="020B0504020202020204" pitchFamily="34" charset="-18"/>
              </a:rPr>
              <a:t>, PPP</a:t>
            </a:r>
            <a:r>
              <a:rPr lang="en-US" sz="1800" b="1" baseline="0" dirty="0" smtClean="0">
                <a:latin typeface="NeueHaasGroteskDisp W02" panose="020B0504020202020204" pitchFamily="34" charset="-18"/>
              </a:rPr>
              <a:t>s</a:t>
            </a:r>
            <a:r>
              <a:rPr lang="sk-SK" sz="1800" b="1" baseline="0" dirty="0" smtClean="0">
                <a:latin typeface="NeueHaasGroteskDisp W02" panose="020B0504020202020204" pitchFamily="34" charset="-18"/>
              </a:rPr>
              <a:t>, </a:t>
            </a:r>
            <a:r>
              <a:rPr lang="sk-SK" sz="1800" b="1" baseline="0" dirty="0">
                <a:latin typeface="NeueHaasGroteskDisp W02" panose="020B0504020202020204" pitchFamily="34" charset="-18"/>
              </a:rPr>
              <a:t>USD, </a:t>
            </a:r>
            <a:r>
              <a:rPr lang="en-US" sz="1800" b="1" baseline="0" dirty="0" smtClean="0">
                <a:latin typeface="NeueHaasGroteskDisp W02" panose="020B0504020202020204" pitchFamily="34" charset="-18"/>
              </a:rPr>
              <a:t>current prices</a:t>
            </a:r>
            <a:r>
              <a:rPr lang="sk-SK" sz="1800" b="1" baseline="0" dirty="0" smtClean="0">
                <a:latin typeface="NeueHaasGroteskDisp W02" panose="020B0504020202020204" pitchFamily="34" charset="-18"/>
              </a:rPr>
              <a:t>)</a:t>
            </a:r>
            <a:endParaRPr lang="en-US" sz="1800" b="1" dirty="0">
              <a:latin typeface="NeueHaasGroteskDisp W02" panose="020B0504020202020204" pitchFamily="34" charset="-18"/>
            </a:endParaRPr>
          </a:p>
        </p:txBody>
      </p:sp>
    </p:spTree>
    <p:extLst>
      <p:ext uri="{BB962C8B-B14F-4D97-AF65-F5344CB8AC3E}">
        <p14:creationId xmlns:p14="http://schemas.microsoft.com/office/powerpoint/2010/main" val="7365740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24418" y="605311"/>
            <a:ext cx="10972800" cy="931659"/>
          </a:xfrm>
        </p:spPr>
        <p:txBody>
          <a:bodyPr/>
          <a:lstStyle/>
          <a:p>
            <a:r>
              <a:rPr lang="en-US" dirty="0" smtClean="0"/>
              <a:t>Medicines</a:t>
            </a:r>
            <a:r>
              <a:rPr lang="sk-SK" dirty="0" smtClean="0"/>
              <a:t> and </a:t>
            </a:r>
            <a:r>
              <a:rPr lang="en-GB" dirty="0" smtClean="0"/>
              <a:t>other</a:t>
            </a:r>
            <a:r>
              <a:rPr lang="sk-SK" dirty="0" smtClean="0"/>
              <a:t> </a:t>
            </a:r>
            <a:r>
              <a:rPr lang="en-GB" dirty="0" smtClean="0"/>
              <a:t>medical</a:t>
            </a:r>
            <a:r>
              <a:rPr lang="sk-SK" dirty="0" smtClean="0"/>
              <a:t> </a:t>
            </a:r>
            <a:r>
              <a:rPr lang="en-GB" dirty="0" smtClean="0"/>
              <a:t>goods</a:t>
            </a:r>
            <a:r>
              <a:rPr lang="sk-SK" dirty="0" smtClean="0"/>
              <a:t> I</a:t>
            </a:r>
            <a:endParaRPr lang="en-GB" dirty="0"/>
          </a:p>
        </p:txBody>
      </p:sp>
      <p:sp>
        <p:nvSpPr>
          <p:cNvPr id="3" name="Zástupný symbol obsahu 2"/>
          <p:cNvSpPr>
            <a:spLocks noGrp="1"/>
          </p:cNvSpPr>
          <p:nvPr>
            <p:ph idx="1"/>
          </p:nvPr>
        </p:nvSpPr>
        <p:spPr>
          <a:xfrm>
            <a:off x="624418" y="1673157"/>
            <a:ext cx="10862733" cy="4679005"/>
          </a:xfrm>
        </p:spPr>
        <p:txBody>
          <a:bodyPr/>
          <a:lstStyle/>
          <a:p>
            <a:pPr algn="just"/>
            <a:r>
              <a:rPr lang="en-US" dirty="0"/>
              <a:t>Does health insurance cover drugs that do not fulfill coverage conditions in terms of cost efficiency? </a:t>
            </a:r>
          </a:p>
          <a:p>
            <a:pPr algn="just"/>
            <a:endParaRPr lang="en-US" sz="800" dirty="0"/>
          </a:p>
          <a:p>
            <a:pPr lvl="1" algn="just"/>
            <a:r>
              <a:rPr lang="en-US" dirty="0"/>
              <a:t>Analysis of cost efficiency of expensive drugs, quantification of savings achievable by fulfilling cost efficiency conditions </a:t>
            </a:r>
          </a:p>
          <a:p>
            <a:pPr lvl="1" algn="just"/>
            <a:endParaRPr lang="en-US" sz="800" dirty="0"/>
          </a:p>
          <a:p>
            <a:pPr lvl="1" algn="just"/>
            <a:r>
              <a:rPr lang="en-US" dirty="0"/>
              <a:t>Review whether </a:t>
            </a:r>
            <a:r>
              <a:rPr lang="en-US" dirty="0" err="1"/>
              <a:t>pharmacoeconomic</a:t>
            </a:r>
            <a:r>
              <a:rPr lang="en-US" dirty="0"/>
              <a:t> analyses of drugs approved for reimbursement after 2011 meet the statutory requirements</a:t>
            </a:r>
          </a:p>
          <a:p>
            <a:pPr lvl="1" algn="just"/>
            <a:endParaRPr lang="en-US" sz="800" dirty="0"/>
          </a:p>
          <a:p>
            <a:pPr algn="just"/>
            <a:r>
              <a:rPr lang="en-US" dirty="0"/>
              <a:t>What savings could be achieved if special medical materials (implants, etc.) in each category were only fully reimbursed up to a particular level and co-payments were introduced for more costly alternatives?</a:t>
            </a:r>
          </a:p>
          <a:p>
            <a:pPr algn="just"/>
            <a:endParaRPr lang="en-US" sz="800" dirty="0"/>
          </a:p>
          <a:p>
            <a:pPr lvl="1" algn="just"/>
            <a:r>
              <a:rPr lang="en-US" dirty="0"/>
              <a:t>Quantification of savings with reimbursement at level of cheapest and median good in each category</a:t>
            </a:r>
          </a:p>
        </p:txBody>
      </p:sp>
    </p:spTree>
    <p:extLst>
      <p:ext uri="{BB962C8B-B14F-4D97-AF65-F5344CB8AC3E}">
        <p14:creationId xmlns:p14="http://schemas.microsoft.com/office/powerpoint/2010/main" val="683059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69384" y="634494"/>
            <a:ext cx="10972800" cy="792162"/>
          </a:xfrm>
        </p:spPr>
        <p:txBody>
          <a:bodyPr/>
          <a:lstStyle/>
          <a:p>
            <a:r>
              <a:rPr lang="en-US" dirty="0" smtClean="0"/>
              <a:t>Medicines</a:t>
            </a:r>
            <a:r>
              <a:rPr lang="sk-SK" dirty="0" smtClean="0"/>
              <a:t> and </a:t>
            </a:r>
            <a:r>
              <a:rPr lang="en-GB" dirty="0" smtClean="0"/>
              <a:t>other</a:t>
            </a:r>
            <a:r>
              <a:rPr lang="sk-SK" dirty="0" smtClean="0"/>
              <a:t> </a:t>
            </a:r>
            <a:r>
              <a:rPr lang="en-GB" dirty="0" smtClean="0"/>
              <a:t>medical</a:t>
            </a:r>
            <a:r>
              <a:rPr lang="sk-SK" dirty="0" smtClean="0"/>
              <a:t> </a:t>
            </a:r>
            <a:r>
              <a:rPr lang="en-GB" dirty="0" smtClean="0"/>
              <a:t>goods</a:t>
            </a:r>
            <a:r>
              <a:rPr lang="sk-SK" dirty="0" smtClean="0"/>
              <a:t> II</a:t>
            </a:r>
            <a:endParaRPr lang="en-GB" dirty="0"/>
          </a:p>
        </p:txBody>
      </p:sp>
      <p:sp>
        <p:nvSpPr>
          <p:cNvPr id="3" name="Zástupný symbol obsahu 2"/>
          <p:cNvSpPr>
            <a:spLocks noGrp="1"/>
          </p:cNvSpPr>
          <p:nvPr>
            <p:ph idx="1"/>
          </p:nvPr>
        </p:nvSpPr>
        <p:spPr/>
        <p:txBody>
          <a:bodyPr/>
          <a:lstStyle/>
          <a:p>
            <a:pPr algn="just"/>
            <a:r>
              <a:rPr lang="en-US" dirty="0"/>
              <a:t>Can medicine consumption and spending be cut by introducing prescription guidelines? </a:t>
            </a:r>
          </a:p>
          <a:p>
            <a:pPr algn="just"/>
            <a:endParaRPr lang="en-US" sz="800" dirty="0"/>
          </a:p>
          <a:p>
            <a:pPr lvl="1" algn="just"/>
            <a:r>
              <a:rPr lang="en-US" dirty="0"/>
              <a:t>Analysis of differences in medicine prescription for similar diagnoses</a:t>
            </a:r>
          </a:p>
          <a:p>
            <a:pPr marL="457200" lvl="1" indent="0" algn="just">
              <a:buNone/>
            </a:pPr>
            <a:endParaRPr lang="en-US" sz="800" dirty="0"/>
          </a:p>
          <a:p>
            <a:pPr algn="just"/>
            <a:r>
              <a:rPr lang="en-US" dirty="0"/>
              <a:t>Is our medicine consumption too high? </a:t>
            </a:r>
          </a:p>
          <a:p>
            <a:pPr marL="0" indent="0" algn="just">
              <a:buNone/>
            </a:pPr>
            <a:endParaRPr lang="en-US" sz="800" dirty="0"/>
          </a:p>
          <a:p>
            <a:pPr lvl="1" algn="just"/>
            <a:r>
              <a:rPr lang="en-US" dirty="0"/>
              <a:t>International comparison of consumption of medicines and medical goods (inpatients drugs, outpatient drugs, etc.) in specific categories </a:t>
            </a:r>
          </a:p>
          <a:p>
            <a:pPr lvl="1" algn="just"/>
            <a:endParaRPr lang="en-US" sz="800" dirty="0"/>
          </a:p>
          <a:p>
            <a:pPr lvl="1" algn="just"/>
            <a:r>
              <a:rPr lang="en-US" dirty="0"/>
              <a:t>Comparison of declared morbidity and drug consumption</a:t>
            </a:r>
          </a:p>
          <a:p>
            <a:pPr marL="457200" lvl="1" indent="0" algn="just">
              <a:buNone/>
            </a:pPr>
            <a:endParaRPr lang="sk-SK" dirty="0" smtClean="0"/>
          </a:p>
          <a:p>
            <a:pPr lvl="1" algn="just"/>
            <a:endParaRPr lang="sk-SK" dirty="0" smtClean="0"/>
          </a:p>
        </p:txBody>
      </p:sp>
    </p:spTree>
    <p:extLst>
      <p:ext uri="{BB962C8B-B14F-4D97-AF65-F5344CB8AC3E}">
        <p14:creationId xmlns:p14="http://schemas.microsoft.com/office/powerpoint/2010/main" val="3503368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800" dirty="0" err="1" smtClean="0"/>
              <a:t>Health</a:t>
            </a:r>
            <a:r>
              <a:rPr lang="sk-SK" sz="2800" dirty="0" smtClean="0"/>
              <a:t> </a:t>
            </a:r>
            <a:r>
              <a:rPr lang="sk-SK" sz="2800" dirty="0" err="1" smtClean="0"/>
              <a:t>insurance</a:t>
            </a:r>
            <a:r>
              <a:rPr lang="sk-SK" sz="2800" dirty="0" smtClean="0"/>
              <a:t> </a:t>
            </a:r>
            <a:r>
              <a:rPr lang="sk-SK" sz="2800" dirty="0" err="1" smtClean="0"/>
              <a:t>market</a:t>
            </a:r>
            <a:endParaRPr lang="en-US" sz="2800" dirty="0"/>
          </a:p>
        </p:txBody>
      </p:sp>
      <p:sp>
        <p:nvSpPr>
          <p:cNvPr id="4" name="Zástupný symbol obsahu 3"/>
          <p:cNvSpPr>
            <a:spLocks noGrp="1"/>
          </p:cNvSpPr>
          <p:nvPr>
            <p:ph sz="half" idx="2"/>
          </p:nvPr>
        </p:nvSpPr>
        <p:spPr>
          <a:xfrm>
            <a:off x="609600" y="1763275"/>
            <a:ext cx="5041900" cy="4425950"/>
          </a:xfrm>
        </p:spPr>
        <p:txBody>
          <a:bodyPr/>
          <a:lstStyle/>
          <a:p>
            <a:pPr marL="0" indent="0" algn="ctr">
              <a:buNone/>
            </a:pPr>
            <a:r>
              <a:rPr lang="en-US" sz="2000" b="1" dirty="0" smtClean="0"/>
              <a:t>Spending on health administration and health insurance</a:t>
            </a:r>
            <a:endParaRPr lang="sk-SK" sz="2000" b="1" dirty="0" smtClean="0"/>
          </a:p>
          <a:p>
            <a:pPr marL="0" indent="0" algn="ctr">
              <a:buNone/>
            </a:pPr>
            <a:r>
              <a:rPr lang="sk-SK" sz="2000" b="1" dirty="0" smtClean="0"/>
              <a:t>(per </a:t>
            </a:r>
            <a:r>
              <a:rPr lang="sk-SK" sz="2000" b="1" dirty="0" err="1" smtClean="0"/>
              <a:t>capita</a:t>
            </a:r>
            <a:r>
              <a:rPr lang="sk-SK" sz="2000" b="1" dirty="0" smtClean="0"/>
              <a:t>, </a:t>
            </a:r>
            <a:r>
              <a:rPr lang="sk-SK" sz="2000" b="1" dirty="0" err="1" smtClean="0"/>
              <a:t>PPPs</a:t>
            </a:r>
            <a:r>
              <a:rPr lang="sk-SK" sz="2000" b="1" dirty="0" smtClean="0"/>
              <a:t>, </a:t>
            </a:r>
            <a:r>
              <a:rPr lang="sk-SK" sz="2000" b="1" dirty="0"/>
              <a:t>USD, </a:t>
            </a:r>
            <a:r>
              <a:rPr lang="sk-SK" sz="2000" b="1" dirty="0" err="1" smtClean="0"/>
              <a:t>current</a:t>
            </a:r>
            <a:r>
              <a:rPr lang="sk-SK" sz="2000" b="1" dirty="0" smtClean="0"/>
              <a:t> </a:t>
            </a:r>
            <a:r>
              <a:rPr lang="sk-SK" sz="2000" b="1" dirty="0" err="1" smtClean="0"/>
              <a:t>prices</a:t>
            </a:r>
            <a:r>
              <a:rPr lang="sk-SK" sz="2000" b="1" dirty="0" smtClean="0"/>
              <a:t>)</a:t>
            </a:r>
            <a:r>
              <a:rPr lang="sk-SK" sz="2000" dirty="0" smtClean="0"/>
              <a:t> </a:t>
            </a:r>
            <a:endParaRPr lang="sk-SK" sz="2000" u="sng" dirty="0"/>
          </a:p>
        </p:txBody>
      </p:sp>
      <p:graphicFrame>
        <p:nvGraphicFramePr>
          <p:cNvPr id="10" name="Graf 9"/>
          <p:cNvGraphicFramePr>
            <a:graphicFrameLocks/>
          </p:cNvGraphicFramePr>
          <p:nvPr>
            <p:extLst>
              <p:ext uri="{D42A27DB-BD31-4B8C-83A1-F6EECF244321}">
                <p14:modId xmlns:p14="http://schemas.microsoft.com/office/powerpoint/2010/main" val="610808867"/>
              </p:ext>
            </p:extLst>
          </p:nvPr>
        </p:nvGraphicFramePr>
        <p:xfrm>
          <a:off x="609600" y="2934287"/>
          <a:ext cx="5392367" cy="376460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761429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Health insurance companies</a:t>
            </a:r>
            <a:endParaRPr lang="en-US" dirty="0"/>
          </a:p>
        </p:txBody>
      </p:sp>
      <p:sp>
        <p:nvSpPr>
          <p:cNvPr id="3" name="Zástupný symbol obsahu 2"/>
          <p:cNvSpPr>
            <a:spLocks noGrp="1"/>
          </p:cNvSpPr>
          <p:nvPr>
            <p:ph idx="1"/>
          </p:nvPr>
        </p:nvSpPr>
        <p:spPr/>
        <p:txBody>
          <a:bodyPr/>
          <a:lstStyle/>
          <a:p>
            <a:pPr algn="just"/>
            <a:r>
              <a:rPr lang="en-US" dirty="0" smtClean="0"/>
              <a:t>Does the distribution of health insurance contributions among health insurance companies reflect their costs? </a:t>
            </a:r>
            <a:endParaRPr lang="sk-SK" dirty="0" smtClean="0"/>
          </a:p>
          <a:p>
            <a:pPr algn="just"/>
            <a:endParaRPr lang="sk-SK" sz="800" dirty="0" smtClean="0"/>
          </a:p>
          <a:p>
            <a:pPr lvl="1" algn="just"/>
            <a:r>
              <a:rPr lang="en-US" dirty="0" smtClean="0"/>
              <a:t>Analysis of redistribution mechanism</a:t>
            </a:r>
            <a:endParaRPr lang="sk-SK" dirty="0" smtClean="0"/>
          </a:p>
          <a:p>
            <a:pPr lvl="1" algn="just"/>
            <a:endParaRPr lang="en-US" sz="800" dirty="0" smtClean="0"/>
          </a:p>
          <a:p>
            <a:pPr algn="just"/>
            <a:r>
              <a:rPr lang="en-US" dirty="0" smtClean="0"/>
              <a:t>Are health insurance companies managed in an efficient manner?</a:t>
            </a:r>
            <a:endParaRPr lang="sk-SK" dirty="0" smtClean="0"/>
          </a:p>
          <a:p>
            <a:pPr algn="just"/>
            <a:endParaRPr lang="sk-SK" sz="800" dirty="0" smtClean="0"/>
          </a:p>
          <a:p>
            <a:pPr lvl="1" algn="just"/>
            <a:r>
              <a:rPr lang="en-US" dirty="0" smtClean="0"/>
              <a:t>Comparison of operating costs and quantification of achievable savings</a:t>
            </a:r>
            <a:r>
              <a:rPr lang="sk-SK" dirty="0" smtClean="0"/>
              <a:t> (</a:t>
            </a:r>
            <a:r>
              <a:rPr lang="sk-SK" dirty="0" err="1" smtClean="0"/>
              <a:t>looking</a:t>
            </a:r>
            <a:r>
              <a:rPr lang="sk-SK" dirty="0" smtClean="0"/>
              <a:t> </a:t>
            </a:r>
            <a:r>
              <a:rPr lang="sk-SK" dirty="0" err="1" smtClean="0"/>
              <a:t>for</a:t>
            </a:r>
            <a:r>
              <a:rPr lang="sk-SK" dirty="0" smtClean="0"/>
              <a:t> </a:t>
            </a:r>
            <a:r>
              <a:rPr lang="sk-SK" dirty="0" err="1" smtClean="0"/>
              <a:t>international</a:t>
            </a:r>
            <a:r>
              <a:rPr lang="sk-SK" dirty="0" smtClean="0"/>
              <a:t> </a:t>
            </a:r>
            <a:r>
              <a:rPr lang="sk-SK" dirty="0" err="1" smtClean="0"/>
              <a:t>benchmarks</a:t>
            </a:r>
            <a:r>
              <a:rPr lang="sk-SK" dirty="0" smtClean="0"/>
              <a:t>)</a:t>
            </a:r>
          </a:p>
          <a:p>
            <a:pPr lvl="1" algn="just"/>
            <a:endParaRPr lang="en-US" sz="800" dirty="0" smtClean="0"/>
          </a:p>
          <a:p>
            <a:pPr algn="just"/>
            <a:r>
              <a:rPr lang="en-US" dirty="0" smtClean="0"/>
              <a:t>Does the health insurance market allow the creation of economic rent?</a:t>
            </a:r>
            <a:endParaRPr lang="sk-SK" dirty="0" smtClean="0"/>
          </a:p>
          <a:p>
            <a:pPr algn="just"/>
            <a:endParaRPr lang="sk-SK" sz="800" dirty="0" smtClean="0"/>
          </a:p>
          <a:p>
            <a:pPr lvl="1" algn="just"/>
            <a:r>
              <a:rPr lang="en-US" dirty="0" smtClean="0"/>
              <a:t>Analysis of health insurance companies profits</a:t>
            </a:r>
            <a:r>
              <a:rPr lang="sk-SK" dirty="0" smtClean="0"/>
              <a:t> (</a:t>
            </a:r>
            <a:r>
              <a:rPr lang="sk-SK" dirty="0" err="1" smtClean="0"/>
              <a:t>looking</a:t>
            </a:r>
            <a:r>
              <a:rPr lang="sk-SK" dirty="0" smtClean="0"/>
              <a:t> </a:t>
            </a:r>
            <a:r>
              <a:rPr lang="sk-SK" dirty="0" err="1" smtClean="0"/>
              <a:t>for</a:t>
            </a:r>
            <a:r>
              <a:rPr lang="sk-SK" dirty="0" smtClean="0"/>
              <a:t> </a:t>
            </a:r>
            <a:r>
              <a:rPr lang="sk-SK" dirty="0" err="1" smtClean="0"/>
              <a:t>international</a:t>
            </a:r>
            <a:r>
              <a:rPr lang="sk-SK" dirty="0" smtClean="0"/>
              <a:t> </a:t>
            </a:r>
            <a:r>
              <a:rPr lang="sk-SK" dirty="0" err="1" smtClean="0"/>
              <a:t>benchmarks</a:t>
            </a:r>
            <a:r>
              <a:rPr lang="sk-SK" dirty="0" smtClean="0"/>
              <a:t>)</a:t>
            </a:r>
            <a:endParaRPr lang="en-US" dirty="0"/>
          </a:p>
        </p:txBody>
      </p:sp>
    </p:spTree>
    <p:extLst>
      <p:ext uri="{BB962C8B-B14F-4D97-AF65-F5344CB8AC3E}">
        <p14:creationId xmlns:p14="http://schemas.microsoft.com/office/powerpoint/2010/main" val="3405363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27882" y="607406"/>
            <a:ext cx="10972800" cy="725488"/>
          </a:xfrm>
        </p:spPr>
        <p:txBody>
          <a:bodyPr/>
          <a:lstStyle/>
          <a:p>
            <a:r>
              <a:rPr lang="en-US" sz="2800" dirty="0" smtClean="0"/>
              <a:t>Spending on ancillary services</a:t>
            </a:r>
            <a:endParaRPr lang="en-US" sz="2800" dirty="0"/>
          </a:p>
        </p:txBody>
      </p:sp>
      <p:sp>
        <p:nvSpPr>
          <p:cNvPr id="3" name="Zástupný symbol textu 2"/>
          <p:cNvSpPr>
            <a:spLocks noGrp="1"/>
          </p:cNvSpPr>
          <p:nvPr>
            <p:ph type="body" sz="half" idx="1"/>
          </p:nvPr>
        </p:nvSpPr>
        <p:spPr>
          <a:xfrm>
            <a:off x="609600" y="1445805"/>
            <a:ext cx="5304682" cy="4425950"/>
          </a:xfrm>
        </p:spPr>
        <p:txBody>
          <a:bodyPr/>
          <a:lstStyle/>
          <a:p>
            <a:pPr marL="0" indent="0" algn="ctr">
              <a:buNone/>
            </a:pPr>
            <a:r>
              <a:rPr lang="en-US" sz="1800" b="1" dirty="0" smtClean="0"/>
              <a:t>Spending on laboratories and diagnostic imaging</a:t>
            </a:r>
          </a:p>
          <a:p>
            <a:pPr marL="0" indent="0" algn="ctr">
              <a:buNone/>
            </a:pPr>
            <a:r>
              <a:rPr lang="en-US" sz="1800" b="1" dirty="0" smtClean="0"/>
              <a:t>(per capita, PPPs, USD, current prices)</a:t>
            </a:r>
            <a:r>
              <a:rPr lang="en-US" sz="1800" dirty="0" smtClean="0"/>
              <a:t> </a:t>
            </a:r>
          </a:p>
          <a:p>
            <a:endParaRPr lang="en-US" sz="2000" dirty="0" smtClean="0"/>
          </a:p>
          <a:p>
            <a:endParaRPr lang="en-US" sz="2000" dirty="0"/>
          </a:p>
        </p:txBody>
      </p:sp>
      <p:sp>
        <p:nvSpPr>
          <p:cNvPr id="4" name="Zástupný symbol obsahu 3"/>
          <p:cNvSpPr>
            <a:spLocks noGrp="1"/>
          </p:cNvSpPr>
          <p:nvPr>
            <p:ph sz="half" idx="2"/>
          </p:nvPr>
        </p:nvSpPr>
        <p:spPr>
          <a:xfrm>
            <a:off x="6435998" y="1445805"/>
            <a:ext cx="5246086" cy="4425950"/>
          </a:xfrm>
        </p:spPr>
        <p:txBody>
          <a:bodyPr/>
          <a:lstStyle/>
          <a:p>
            <a:pPr marL="0" indent="0" algn="ctr">
              <a:buNone/>
            </a:pPr>
            <a:r>
              <a:rPr lang="en-US" sz="1800" b="1" dirty="0" smtClean="0"/>
              <a:t>Spending on transportation and medical rescue services*</a:t>
            </a:r>
            <a:r>
              <a:rPr lang="sk-SK" sz="1800" b="1" dirty="0" smtClean="0"/>
              <a:t> (</a:t>
            </a:r>
            <a:r>
              <a:rPr lang="en-US" sz="1800" b="1" dirty="0" smtClean="0"/>
              <a:t>per capita, </a:t>
            </a:r>
            <a:r>
              <a:rPr lang="sk-SK" sz="1800" b="1" dirty="0" smtClean="0"/>
              <a:t>PPP</a:t>
            </a:r>
            <a:r>
              <a:rPr lang="en-US" sz="1800" b="1" dirty="0" smtClean="0"/>
              <a:t>s</a:t>
            </a:r>
            <a:r>
              <a:rPr lang="sk-SK" sz="1800" b="1" dirty="0" smtClean="0"/>
              <a:t>, </a:t>
            </a:r>
            <a:r>
              <a:rPr lang="sk-SK" sz="1800" b="1" dirty="0"/>
              <a:t>USD, </a:t>
            </a:r>
            <a:r>
              <a:rPr lang="en-US" sz="1800" b="1" dirty="0" smtClean="0"/>
              <a:t>current prices</a:t>
            </a:r>
            <a:r>
              <a:rPr lang="sk-SK" sz="1800" b="1" dirty="0" smtClean="0"/>
              <a:t>)</a:t>
            </a:r>
            <a:r>
              <a:rPr lang="sk-SK" sz="1800" dirty="0" smtClean="0"/>
              <a:t> </a:t>
            </a:r>
            <a:endParaRPr lang="sk-SK" sz="1800" u="sng" dirty="0"/>
          </a:p>
        </p:txBody>
      </p:sp>
      <p:graphicFrame>
        <p:nvGraphicFramePr>
          <p:cNvPr id="6" name="Graf 5"/>
          <p:cNvGraphicFramePr>
            <a:graphicFrameLocks/>
          </p:cNvGraphicFramePr>
          <p:nvPr>
            <p:extLst>
              <p:ext uri="{D42A27DB-BD31-4B8C-83A1-F6EECF244321}">
                <p14:modId xmlns:p14="http://schemas.microsoft.com/office/powerpoint/2010/main" val="1285720988"/>
              </p:ext>
            </p:extLst>
          </p:nvPr>
        </p:nvGraphicFramePr>
        <p:xfrm>
          <a:off x="268665" y="2262141"/>
          <a:ext cx="5499089" cy="349670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f 7"/>
          <p:cNvGraphicFramePr>
            <a:graphicFrameLocks/>
          </p:cNvGraphicFramePr>
          <p:nvPr>
            <p:extLst>
              <p:ext uri="{D42A27DB-BD31-4B8C-83A1-F6EECF244321}">
                <p14:modId xmlns:p14="http://schemas.microsoft.com/office/powerpoint/2010/main" val="2180897923"/>
              </p:ext>
            </p:extLst>
          </p:nvPr>
        </p:nvGraphicFramePr>
        <p:xfrm>
          <a:off x="6183550" y="2262141"/>
          <a:ext cx="5398850" cy="3609614"/>
        </p:xfrm>
        <a:graphic>
          <a:graphicData uri="http://schemas.openxmlformats.org/drawingml/2006/chart">
            <c:chart xmlns:c="http://schemas.openxmlformats.org/drawingml/2006/chart" xmlns:r="http://schemas.openxmlformats.org/officeDocument/2006/relationships" r:id="rId3"/>
          </a:graphicData>
        </a:graphic>
      </p:graphicFrame>
      <p:sp>
        <p:nvSpPr>
          <p:cNvPr id="7" name="BlokTextu 6"/>
          <p:cNvSpPr txBox="1"/>
          <p:nvPr/>
        </p:nvSpPr>
        <p:spPr>
          <a:xfrm>
            <a:off x="6283234" y="5773783"/>
            <a:ext cx="5299166" cy="954107"/>
          </a:xfrm>
          <a:prstGeom prst="rect">
            <a:avLst/>
          </a:prstGeom>
          <a:noFill/>
        </p:spPr>
        <p:txBody>
          <a:bodyPr wrap="square" rtlCol="0">
            <a:spAutoFit/>
          </a:bodyPr>
          <a:lstStyle/>
          <a:p>
            <a:r>
              <a:rPr lang="en-US" sz="1400" dirty="0" smtClean="0">
                <a:latin typeface="NeueHaasGroteskDisp W02" panose="020B0504020202020204" pitchFamily="34" charset="-18"/>
              </a:rPr>
              <a:t>*The comparatively high spending on transportation and medical rescue services in Slovakia can be explained by high private spending, which amounts to almost half of total spending. In other countries these services are mostly covered by public spending. </a:t>
            </a:r>
            <a:endParaRPr lang="en-US" sz="1400" dirty="0">
              <a:latin typeface="NeueHaasGroteskDisp W02" panose="020B0504020202020204" pitchFamily="34" charset="-18"/>
            </a:endParaRPr>
          </a:p>
        </p:txBody>
      </p:sp>
    </p:spTree>
    <p:extLst>
      <p:ext uri="{BB962C8B-B14F-4D97-AF65-F5344CB8AC3E}">
        <p14:creationId xmlns:p14="http://schemas.microsoft.com/office/powerpoint/2010/main" val="25129175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3000" dirty="0" smtClean="0"/>
              <a:t>Diagnostic imaging, laboratories, transportation and medical rescue services</a:t>
            </a:r>
            <a:endParaRPr lang="en-US" sz="3000" dirty="0"/>
          </a:p>
        </p:txBody>
      </p:sp>
      <p:sp>
        <p:nvSpPr>
          <p:cNvPr id="3" name="Zástupný symbol obsahu 2"/>
          <p:cNvSpPr>
            <a:spLocks noGrp="1"/>
          </p:cNvSpPr>
          <p:nvPr>
            <p:ph idx="1"/>
          </p:nvPr>
        </p:nvSpPr>
        <p:spPr/>
        <p:txBody>
          <a:bodyPr/>
          <a:lstStyle/>
          <a:p>
            <a:r>
              <a:rPr lang="en-US" dirty="0" smtClean="0"/>
              <a:t>Are we paying more than other countries? </a:t>
            </a:r>
            <a:endParaRPr lang="sk-SK" dirty="0" smtClean="0"/>
          </a:p>
          <a:p>
            <a:endParaRPr lang="sk-SK" sz="800" dirty="0" smtClean="0"/>
          </a:p>
          <a:p>
            <a:pPr lvl="1"/>
            <a:r>
              <a:rPr lang="en-US" dirty="0" smtClean="0"/>
              <a:t>Benchmarking of unit prices in Slovakia and neighboring countries</a:t>
            </a:r>
            <a:r>
              <a:rPr lang="sk-SK" dirty="0" smtClean="0"/>
              <a:t> (</a:t>
            </a:r>
            <a:r>
              <a:rPr lang="sk-SK" dirty="0" err="1" smtClean="0"/>
              <a:t>looking</a:t>
            </a:r>
            <a:r>
              <a:rPr lang="sk-SK" dirty="0" smtClean="0"/>
              <a:t> </a:t>
            </a:r>
            <a:r>
              <a:rPr lang="sk-SK" dirty="0" err="1" smtClean="0"/>
              <a:t>for</a:t>
            </a:r>
            <a:r>
              <a:rPr lang="sk-SK" dirty="0" smtClean="0"/>
              <a:t> </a:t>
            </a:r>
            <a:r>
              <a:rPr lang="sk-SK" dirty="0" err="1" smtClean="0"/>
              <a:t>international</a:t>
            </a:r>
            <a:r>
              <a:rPr lang="sk-SK" dirty="0" smtClean="0"/>
              <a:t> </a:t>
            </a:r>
            <a:r>
              <a:rPr lang="sk-SK" dirty="0" err="1" smtClean="0"/>
              <a:t>benchmarks</a:t>
            </a:r>
            <a:r>
              <a:rPr lang="sk-SK" dirty="0" smtClean="0"/>
              <a:t>)</a:t>
            </a:r>
          </a:p>
          <a:p>
            <a:pPr lvl="1"/>
            <a:endParaRPr lang="en-US" sz="800" dirty="0" smtClean="0"/>
          </a:p>
          <a:p>
            <a:pPr lvl="1"/>
            <a:r>
              <a:rPr lang="en-US" dirty="0" smtClean="0"/>
              <a:t>Quantification of achievable savings with prices at level of surrounding countries</a:t>
            </a:r>
            <a:endParaRPr lang="en-US" dirty="0"/>
          </a:p>
        </p:txBody>
      </p:sp>
    </p:spTree>
    <p:extLst>
      <p:ext uri="{BB962C8B-B14F-4D97-AF65-F5344CB8AC3E}">
        <p14:creationId xmlns:p14="http://schemas.microsoft.com/office/powerpoint/2010/main" val="3708395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14351" y="668582"/>
            <a:ext cx="10972800" cy="792162"/>
          </a:xfrm>
        </p:spPr>
        <p:txBody>
          <a:bodyPr/>
          <a:lstStyle/>
          <a:p>
            <a:r>
              <a:rPr lang="en-US" sz="2800" dirty="0" smtClean="0"/>
              <a:t>Summary – Healthcare According to Ministry of Finance</a:t>
            </a:r>
            <a:endParaRPr lang="en-US" sz="2800" dirty="0"/>
          </a:p>
        </p:txBody>
      </p:sp>
      <p:sp>
        <p:nvSpPr>
          <p:cNvPr id="3" name="Zástupný symbol obsahu 2"/>
          <p:cNvSpPr>
            <a:spLocks noGrp="1"/>
          </p:cNvSpPr>
          <p:nvPr>
            <p:ph idx="1"/>
          </p:nvPr>
        </p:nvSpPr>
        <p:spPr>
          <a:xfrm>
            <a:off x="624418" y="1586523"/>
            <a:ext cx="10862733" cy="4468203"/>
          </a:xfrm>
        </p:spPr>
        <p:txBody>
          <a:bodyPr/>
          <a:lstStyle/>
          <a:p>
            <a:r>
              <a:rPr lang="en-US" sz="2000" b="1" dirty="0" smtClean="0"/>
              <a:t>Over the past 10 years, spending on healthcare in Slovakia has grown significantly, however, healthcare results are poor compared to Hungary, Poland, Czech Republic (amenable mortality, life expectancy)</a:t>
            </a:r>
            <a:endParaRPr lang="sk-SK" sz="2000" b="1" dirty="0" smtClean="0"/>
          </a:p>
          <a:p>
            <a:endParaRPr lang="en-US" sz="1000" b="1" dirty="0" smtClean="0"/>
          </a:p>
          <a:p>
            <a:r>
              <a:rPr lang="en-US" sz="2000" dirty="0" smtClean="0"/>
              <a:t>Funds available in healthcare are perceived as sufficient</a:t>
            </a:r>
            <a:endParaRPr lang="sk-SK" sz="2000" dirty="0" smtClean="0"/>
          </a:p>
          <a:p>
            <a:endParaRPr lang="en-US" sz="1000" dirty="0" smtClean="0"/>
          </a:p>
          <a:p>
            <a:r>
              <a:rPr lang="en-US" sz="2000" dirty="0" smtClean="0"/>
              <a:t>We spend a lot on medicines</a:t>
            </a:r>
            <a:endParaRPr lang="sk-SK" sz="2000" dirty="0" smtClean="0"/>
          </a:p>
          <a:p>
            <a:endParaRPr lang="en-US" sz="1000" dirty="0" smtClean="0"/>
          </a:p>
          <a:p>
            <a:r>
              <a:rPr lang="en-US" sz="2000" dirty="0" smtClean="0"/>
              <a:t>Hospitals are inefficient (excess capacities and overprices purchases</a:t>
            </a:r>
            <a:r>
              <a:rPr lang="en-US" sz="2000" dirty="0" smtClean="0"/>
              <a:t>)</a:t>
            </a:r>
            <a:endParaRPr lang="sk-SK" sz="2000" dirty="0" smtClean="0"/>
          </a:p>
          <a:p>
            <a:r>
              <a:rPr lang="sk-SK" sz="2000" dirty="0" err="1" smtClean="0"/>
              <a:t>Inefficiency</a:t>
            </a:r>
            <a:r>
              <a:rPr lang="sk-SK" sz="2000" dirty="0" smtClean="0"/>
              <a:t> in </a:t>
            </a:r>
            <a:r>
              <a:rPr lang="sk-SK" sz="2000" dirty="0" err="1" smtClean="0"/>
              <a:t>health</a:t>
            </a:r>
            <a:r>
              <a:rPr lang="sk-SK" sz="2000" dirty="0" smtClean="0"/>
              <a:t> </a:t>
            </a:r>
            <a:r>
              <a:rPr lang="sk-SK" sz="2000" dirty="0" err="1" smtClean="0"/>
              <a:t>insurance</a:t>
            </a:r>
            <a:r>
              <a:rPr lang="sk-SK" sz="2000" dirty="0" smtClean="0"/>
              <a:t> </a:t>
            </a:r>
            <a:r>
              <a:rPr lang="sk-SK" sz="2000" dirty="0" err="1" smtClean="0"/>
              <a:t>market</a:t>
            </a:r>
            <a:endParaRPr lang="sk-SK" sz="2000" dirty="0" smtClean="0"/>
          </a:p>
          <a:p>
            <a:endParaRPr lang="en-US" sz="1000" dirty="0" smtClean="0"/>
          </a:p>
          <a:p>
            <a:r>
              <a:rPr lang="en-US" sz="2000" dirty="0" smtClean="0"/>
              <a:t>We spend more than other countries on diagnostic imaging, laboratories, </a:t>
            </a:r>
            <a:r>
              <a:rPr lang="en-US" sz="2000" dirty="0"/>
              <a:t>transportation and medical rescue </a:t>
            </a:r>
            <a:r>
              <a:rPr lang="en-US" sz="2000" dirty="0" smtClean="0"/>
              <a:t>services</a:t>
            </a:r>
            <a:endParaRPr lang="sk-SK" sz="2000" dirty="0" smtClean="0"/>
          </a:p>
          <a:p>
            <a:endParaRPr lang="en-US" sz="1000" dirty="0" smtClean="0"/>
          </a:p>
          <a:p>
            <a:r>
              <a:rPr lang="en-US" sz="2000" b="1" dirty="0" smtClean="0"/>
              <a:t>Data largely unavailable – responsible bodies reluctant to share data</a:t>
            </a:r>
            <a:endParaRPr lang="en-US" sz="2000" b="1" dirty="0"/>
          </a:p>
        </p:txBody>
      </p:sp>
    </p:spTree>
    <p:extLst>
      <p:ext uri="{BB962C8B-B14F-4D97-AF65-F5344CB8AC3E}">
        <p14:creationId xmlns:p14="http://schemas.microsoft.com/office/powerpoint/2010/main" val="2438017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3200" dirty="0" smtClean="0"/>
              <a:t>Further issues considered</a:t>
            </a:r>
            <a:endParaRPr lang="en-US" sz="3200" dirty="0"/>
          </a:p>
        </p:txBody>
      </p:sp>
    </p:spTree>
    <p:extLst>
      <p:ext uri="{BB962C8B-B14F-4D97-AF65-F5344CB8AC3E}">
        <p14:creationId xmlns:p14="http://schemas.microsoft.com/office/powerpoint/2010/main" val="39518855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Inputs</a:t>
            </a:r>
            <a:endParaRPr lang="en-US" dirty="0"/>
          </a:p>
        </p:txBody>
      </p:sp>
      <p:sp>
        <p:nvSpPr>
          <p:cNvPr id="3" name="Zástupný symbol obsahu 2"/>
          <p:cNvSpPr>
            <a:spLocks noGrp="1"/>
          </p:cNvSpPr>
          <p:nvPr>
            <p:ph idx="1"/>
          </p:nvPr>
        </p:nvSpPr>
        <p:spPr/>
        <p:txBody>
          <a:bodyPr/>
          <a:lstStyle/>
          <a:p>
            <a:pPr marL="0" indent="0">
              <a:buNone/>
            </a:pPr>
            <a:r>
              <a:rPr lang="en-US" dirty="0" smtClean="0"/>
              <a:t>Workforce &amp; salaries</a:t>
            </a:r>
          </a:p>
          <a:p>
            <a:pPr lvl="1"/>
            <a:r>
              <a:rPr lang="en-US" dirty="0" smtClean="0"/>
              <a:t>Too few nurses, number declining further; underpaid</a:t>
            </a:r>
          </a:p>
          <a:p>
            <a:pPr lvl="1"/>
            <a:r>
              <a:rPr lang="en-US" dirty="0" smtClean="0"/>
              <a:t>Stable number of physicians, close to EU average in number and pay</a:t>
            </a:r>
          </a:p>
          <a:p>
            <a:pPr lvl="2"/>
            <a:r>
              <a:rPr lang="en-US" dirty="0" smtClean="0"/>
              <a:t>Too many specialists</a:t>
            </a:r>
          </a:p>
          <a:p>
            <a:pPr lvl="2"/>
            <a:r>
              <a:rPr lang="en-US" dirty="0" smtClean="0"/>
              <a:t>Too few GPs</a:t>
            </a:r>
          </a:p>
          <a:p>
            <a:pPr marL="0" indent="0">
              <a:buNone/>
            </a:pPr>
            <a:endParaRPr lang="en-US" dirty="0" smtClean="0"/>
          </a:p>
        </p:txBody>
      </p:sp>
    </p:spTree>
    <p:extLst>
      <p:ext uri="{BB962C8B-B14F-4D97-AF65-F5344CB8AC3E}">
        <p14:creationId xmlns:p14="http://schemas.microsoft.com/office/powerpoint/2010/main" val="31012614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Outputs</a:t>
            </a:r>
            <a:endParaRPr lang="en-US" dirty="0"/>
          </a:p>
        </p:txBody>
      </p:sp>
      <p:sp>
        <p:nvSpPr>
          <p:cNvPr id="3" name="Zástupný symbol obsahu 2"/>
          <p:cNvSpPr>
            <a:spLocks noGrp="1"/>
          </p:cNvSpPr>
          <p:nvPr>
            <p:ph idx="1"/>
          </p:nvPr>
        </p:nvSpPr>
        <p:spPr/>
        <p:txBody>
          <a:bodyPr/>
          <a:lstStyle/>
          <a:p>
            <a:pPr marL="0" indent="0">
              <a:buNone/>
            </a:pPr>
            <a:r>
              <a:rPr lang="en-US" dirty="0"/>
              <a:t>Consultations &amp; hospital discharges</a:t>
            </a:r>
          </a:p>
          <a:p>
            <a:pPr lvl="1"/>
            <a:r>
              <a:rPr lang="en-US" dirty="0"/>
              <a:t>Too many consultations per inhabitant</a:t>
            </a:r>
          </a:p>
          <a:p>
            <a:pPr lvl="1"/>
            <a:r>
              <a:rPr lang="en-US" dirty="0"/>
              <a:t>Number of hospital discharges per inhabitant slightly higher than EU average</a:t>
            </a:r>
          </a:p>
          <a:p>
            <a:pPr lvl="1"/>
            <a:r>
              <a:rPr lang="en-US" dirty="0"/>
              <a:t>Average length of hospital stay below EU average</a:t>
            </a:r>
          </a:p>
          <a:p>
            <a:pPr marL="0" indent="0">
              <a:buNone/>
            </a:pPr>
            <a:endParaRPr lang="en-US" dirty="0"/>
          </a:p>
          <a:p>
            <a:pPr marL="0" indent="0">
              <a:buNone/>
            </a:pPr>
            <a:r>
              <a:rPr lang="en-US" dirty="0"/>
              <a:t>Prevention</a:t>
            </a:r>
          </a:p>
          <a:p>
            <a:pPr lvl="1"/>
            <a:r>
              <a:rPr lang="en-US" dirty="0"/>
              <a:t>Breast cancer and cervical cancer screening below average</a:t>
            </a:r>
          </a:p>
          <a:p>
            <a:pPr lvl="1"/>
            <a:endParaRPr lang="en-US" dirty="0"/>
          </a:p>
        </p:txBody>
      </p:sp>
    </p:spTree>
    <p:extLst>
      <p:ext uri="{BB962C8B-B14F-4D97-AF65-F5344CB8AC3E}">
        <p14:creationId xmlns:p14="http://schemas.microsoft.com/office/powerpoint/2010/main" val="35050421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3200" dirty="0" smtClean="0"/>
              <a:t>Appendix I: Inputs</a:t>
            </a:r>
            <a:endParaRPr lang="en-US" sz="3200" dirty="0"/>
          </a:p>
        </p:txBody>
      </p:sp>
    </p:spTree>
    <p:extLst>
      <p:ext uri="{BB962C8B-B14F-4D97-AF65-F5344CB8AC3E}">
        <p14:creationId xmlns:p14="http://schemas.microsoft.com/office/powerpoint/2010/main" val="2924688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09600" y="682422"/>
            <a:ext cx="10972800" cy="725488"/>
          </a:xfrm>
        </p:spPr>
        <p:txBody>
          <a:bodyPr/>
          <a:lstStyle/>
          <a:p>
            <a:r>
              <a:rPr lang="en-US" sz="2800" dirty="0" smtClean="0"/>
              <a:t>Work force</a:t>
            </a:r>
            <a:endParaRPr lang="sk-SK" sz="2800" dirty="0"/>
          </a:p>
        </p:txBody>
      </p:sp>
      <p:sp>
        <p:nvSpPr>
          <p:cNvPr id="3" name="Zástupný symbol textu 2"/>
          <p:cNvSpPr>
            <a:spLocks noGrp="1"/>
          </p:cNvSpPr>
          <p:nvPr>
            <p:ph type="body" sz="half" idx="1"/>
          </p:nvPr>
        </p:nvSpPr>
        <p:spPr>
          <a:xfrm>
            <a:off x="609600" y="1700213"/>
            <a:ext cx="4818434" cy="4425950"/>
          </a:xfrm>
        </p:spPr>
        <p:txBody>
          <a:bodyPr/>
          <a:lstStyle/>
          <a:p>
            <a:endParaRPr lang="sk-SK" sz="2000" u="sng" dirty="0" smtClean="0"/>
          </a:p>
          <a:p>
            <a:r>
              <a:rPr lang="en-US" sz="2000" dirty="0" smtClean="0"/>
              <a:t>Too few nurses</a:t>
            </a:r>
            <a:endParaRPr lang="sk-SK" sz="2000" dirty="0" smtClean="0"/>
          </a:p>
          <a:p>
            <a:endParaRPr lang="sk-SK" sz="2000" dirty="0"/>
          </a:p>
          <a:p>
            <a:r>
              <a:rPr lang="en-US" sz="2000" dirty="0" smtClean="0"/>
              <a:t>Stable number of physicians, dentists and pharmacists</a:t>
            </a:r>
            <a:endParaRPr lang="sk-SK" sz="2000" dirty="0"/>
          </a:p>
        </p:txBody>
      </p:sp>
      <p:graphicFrame>
        <p:nvGraphicFramePr>
          <p:cNvPr id="7" name="Graf 6"/>
          <p:cNvGraphicFramePr>
            <a:graphicFrameLocks/>
          </p:cNvGraphicFramePr>
          <p:nvPr>
            <p:extLst>
              <p:ext uri="{D42A27DB-BD31-4B8C-83A1-F6EECF244321}">
                <p14:modId xmlns:p14="http://schemas.microsoft.com/office/powerpoint/2010/main" val="1385812760"/>
              </p:ext>
            </p:extLst>
          </p:nvPr>
        </p:nvGraphicFramePr>
        <p:xfrm>
          <a:off x="5581649" y="1309687"/>
          <a:ext cx="6305551" cy="481647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447665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Nurses</a:t>
            </a:r>
            <a:endParaRPr lang="sk-SK" sz="2800" dirty="0"/>
          </a:p>
        </p:txBody>
      </p:sp>
      <p:sp>
        <p:nvSpPr>
          <p:cNvPr id="3" name="Zástupný symbol textu 2"/>
          <p:cNvSpPr>
            <a:spLocks noGrp="1"/>
          </p:cNvSpPr>
          <p:nvPr>
            <p:ph type="body" sz="half" idx="1"/>
          </p:nvPr>
        </p:nvSpPr>
        <p:spPr>
          <a:xfrm>
            <a:off x="609600" y="1700213"/>
            <a:ext cx="5041900" cy="4425950"/>
          </a:xfrm>
        </p:spPr>
        <p:txBody>
          <a:bodyPr/>
          <a:lstStyle/>
          <a:p>
            <a:endParaRPr lang="sk-SK" sz="2000" dirty="0" smtClean="0"/>
          </a:p>
          <a:p>
            <a:r>
              <a:rPr lang="en-US" sz="2000" dirty="0" smtClean="0"/>
              <a:t>The number of nurses has been falling since 2007</a:t>
            </a:r>
            <a:endParaRPr lang="sk-SK" sz="2000" dirty="0" smtClean="0"/>
          </a:p>
          <a:p>
            <a:endParaRPr lang="sk-SK" sz="2000" dirty="0" smtClean="0"/>
          </a:p>
          <a:p>
            <a:r>
              <a:rPr lang="en-US" sz="2000" dirty="0" smtClean="0"/>
              <a:t>The discrepancy between the number of nurses in Slovakia and in other countries has been growing since 2004</a:t>
            </a:r>
            <a:endParaRPr lang="sk-SK" sz="2000" dirty="0"/>
          </a:p>
          <a:p>
            <a:endParaRPr lang="sk-SK" sz="2000" dirty="0"/>
          </a:p>
        </p:txBody>
      </p:sp>
      <p:graphicFrame>
        <p:nvGraphicFramePr>
          <p:cNvPr id="9" name="Zástupný symbol obsahu 8"/>
          <p:cNvGraphicFramePr>
            <a:graphicFrameLocks noGrp="1"/>
          </p:cNvGraphicFramePr>
          <p:nvPr>
            <p:ph sz="half" idx="2"/>
            <p:extLst>
              <p:ext uri="{D42A27DB-BD31-4B8C-83A1-F6EECF244321}">
                <p14:modId xmlns:p14="http://schemas.microsoft.com/office/powerpoint/2010/main" val="1631970836"/>
              </p:ext>
            </p:extLst>
          </p:nvPr>
        </p:nvGraphicFramePr>
        <p:xfrm>
          <a:off x="5924145" y="1157288"/>
          <a:ext cx="5658255" cy="49688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6641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Physicians and physicians’ age</a:t>
            </a:r>
            <a:endParaRPr lang="sk-SK" sz="2800" dirty="0"/>
          </a:p>
        </p:txBody>
      </p:sp>
      <p:sp>
        <p:nvSpPr>
          <p:cNvPr id="3" name="Zástupný symbol textu 2"/>
          <p:cNvSpPr>
            <a:spLocks noGrp="1"/>
          </p:cNvSpPr>
          <p:nvPr>
            <p:ph type="body" sz="half" idx="1"/>
          </p:nvPr>
        </p:nvSpPr>
        <p:spPr>
          <a:xfrm>
            <a:off x="632568" y="1612664"/>
            <a:ext cx="5041900" cy="4425950"/>
          </a:xfrm>
        </p:spPr>
        <p:txBody>
          <a:bodyPr/>
          <a:lstStyle/>
          <a:p>
            <a:pPr marL="0" indent="0" algn="ctr">
              <a:buNone/>
            </a:pPr>
            <a:r>
              <a:rPr lang="en-US" sz="2000" b="1" dirty="0" smtClean="0"/>
              <a:t>Number of professionally active physicians excluding dentists (per 1000 inhabitants) </a:t>
            </a:r>
            <a:endParaRPr lang="sk-SK" sz="2000" u="sng" dirty="0"/>
          </a:p>
        </p:txBody>
      </p:sp>
      <p:graphicFrame>
        <p:nvGraphicFramePr>
          <p:cNvPr id="7" name="Graf 6"/>
          <p:cNvGraphicFramePr>
            <a:graphicFrameLocks/>
          </p:cNvGraphicFramePr>
          <p:nvPr>
            <p:extLst>
              <p:ext uri="{D42A27DB-BD31-4B8C-83A1-F6EECF244321}">
                <p14:modId xmlns:p14="http://schemas.microsoft.com/office/powerpoint/2010/main" val="3377363114"/>
              </p:ext>
            </p:extLst>
          </p:nvPr>
        </p:nvGraphicFramePr>
        <p:xfrm>
          <a:off x="308854" y="2657476"/>
          <a:ext cx="5342646" cy="37556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f 7"/>
          <p:cNvGraphicFramePr>
            <a:graphicFrameLocks/>
          </p:cNvGraphicFramePr>
          <p:nvPr>
            <p:extLst>
              <p:ext uri="{D42A27DB-BD31-4B8C-83A1-F6EECF244321}">
                <p14:modId xmlns:p14="http://schemas.microsoft.com/office/powerpoint/2010/main" val="1685140781"/>
              </p:ext>
            </p:extLst>
          </p:nvPr>
        </p:nvGraphicFramePr>
        <p:xfrm>
          <a:off x="5886450" y="1714501"/>
          <a:ext cx="5957888" cy="48291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204015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General practitioners and specialists</a:t>
            </a:r>
            <a:endParaRPr lang="sk-SK" sz="2800" dirty="0"/>
          </a:p>
        </p:txBody>
      </p:sp>
      <p:sp>
        <p:nvSpPr>
          <p:cNvPr id="3" name="Zástupný symbol textu 2"/>
          <p:cNvSpPr>
            <a:spLocks noGrp="1"/>
          </p:cNvSpPr>
          <p:nvPr>
            <p:ph type="body" sz="half" idx="1"/>
          </p:nvPr>
        </p:nvSpPr>
        <p:spPr>
          <a:xfrm>
            <a:off x="609600" y="1700213"/>
            <a:ext cx="5041900" cy="4425950"/>
          </a:xfrm>
        </p:spPr>
        <p:txBody>
          <a:bodyPr/>
          <a:lstStyle/>
          <a:p>
            <a:endParaRPr lang="sk-SK" sz="2000" dirty="0" smtClean="0"/>
          </a:p>
          <a:p>
            <a:r>
              <a:rPr lang="en-US" sz="2000" dirty="0" smtClean="0"/>
              <a:t>Slovakia has too few general practitioners</a:t>
            </a:r>
            <a:endParaRPr lang="sk-SK" sz="2000" dirty="0" smtClean="0"/>
          </a:p>
          <a:p>
            <a:endParaRPr lang="sk-SK" sz="2000" dirty="0"/>
          </a:p>
          <a:p>
            <a:r>
              <a:rPr lang="en-US" sz="2000" dirty="0" smtClean="0"/>
              <a:t>Number of specialists is higher than average</a:t>
            </a:r>
          </a:p>
          <a:p>
            <a:pPr marL="0" indent="0">
              <a:buNone/>
            </a:pPr>
            <a:endParaRPr lang="sk-SK" sz="2000" dirty="0"/>
          </a:p>
          <a:p>
            <a:r>
              <a:rPr lang="en-US" sz="2000" dirty="0" smtClean="0"/>
              <a:t>Number of surgeons, obstetricians and gynecologists is higher than in other countries</a:t>
            </a:r>
            <a:endParaRPr lang="sk-SK" sz="2000" dirty="0" smtClean="0"/>
          </a:p>
          <a:p>
            <a:endParaRPr lang="sk-SK" sz="2000" u="sng" dirty="0"/>
          </a:p>
          <a:p>
            <a:endParaRPr lang="sk-SK" sz="2000" u="sng" dirty="0"/>
          </a:p>
        </p:txBody>
      </p:sp>
      <p:graphicFrame>
        <p:nvGraphicFramePr>
          <p:cNvPr id="7" name="Graf 6"/>
          <p:cNvGraphicFramePr>
            <a:graphicFrameLocks/>
          </p:cNvGraphicFramePr>
          <p:nvPr>
            <p:extLst>
              <p:ext uri="{D42A27DB-BD31-4B8C-83A1-F6EECF244321}">
                <p14:modId xmlns:p14="http://schemas.microsoft.com/office/powerpoint/2010/main" val="329612778"/>
              </p:ext>
            </p:extLst>
          </p:nvPr>
        </p:nvGraphicFramePr>
        <p:xfrm>
          <a:off x="5651500" y="2425701"/>
          <a:ext cx="6342704" cy="3700462"/>
        </p:xfrm>
        <a:graphic>
          <a:graphicData uri="http://schemas.openxmlformats.org/drawingml/2006/chart">
            <c:chart xmlns:c="http://schemas.openxmlformats.org/drawingml/2006/chart" xmlns:r="http://schemas.openxmlformats.org/officeDocument/2006/relationships" r:id="rId2"/>
          </a:graphicData>
        </a:graphic>
      </p:graphicFrame>
      <p:sp>
        <p:nvSpPr>
          <p:cNvPr id="6" name="BlokTextu 1"/>
          <p:cNvSpPr txBox="1"/>
          <p:nvPr/>
        </p:nvSpPr>
        <p:spPr>
          <a:xfrm>
            <a:off x="6027569" y="1550936"/>
            <a:ext cx="5117422" cy="51202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000" b="1" dirty="0">
                <a:latin typeface="NeueHaasGroteskDisp W02" panose="020B0504020202020204" pitchFamily="34" charset="-18"/>
              </a:rPr>
              <a:t>General practitioners and specialists in 2007 (per 1000 inhabitants) </a:t>
            </a:r>
          </a:p>
        </p:txBody>
      </p:sp>
    </p:spTree>
    <p:extLst>
      <p:ext uri="{BB962C8B-B14F-4D97-AF65-F5344CB8AC3E}">
        <p14:creationId xmlns:p14="http://schemas.microsoft.com/office/powerpoint/2010/main" val="17301535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2595" y="642921"/>
            <a:ext cx="10972800" cy="725488"/>
          </a:xfrm>
        </p:spPr>
        <p:txBody>
          <a:bodyPr/>
          <a:lstStyle/>
          <a:p>
            <a:r>
              <a:rPr lang="en-US" sz="2800" dirty="0" smtClean="0"/>
              <a:t>Physicians and nurses’ wages</a:t>
            </a:r>
            <a:endParaRPr lang="sk-SK" sz="2800" dirty="0"/>
          </a:p>
        </p:txBody>
      </p:sp>
      <p:sp>
        <p:nvSpPr>
          <p:cNvPr id="3" name="Zástupný symbol textu 2"/>
          <p:cNvSpPr>
            <a:spLocks noGrp="1"/>
          </p:cNvSpPr>
          <p:nvPr>
            <p:ph type="body" sz="half" idx="1"/>
          </p:nvPr>
        </p:nvSpPr>
        <p:spPr>
          <a:xfrm>
            <a:off x="609600" y="1700213"/>
            <a:ext cx="5041900" cy="4425950"/>
          </a:xfrm>
        </p:spPr>
        <p:txBody>
          <a:bodyPr/>
          <a:lstStyle/>
          <a:p>
            <a:pPr marL="0" indent="0" algn="ctr">
              <a:buNone/>
            </a:pPr>
            <a:r>
              <a:rPr lang="en-US" sz="2000" b="1" dirty="0" smtClean="0"/>
              <a:t>Income of general practitioner – employed (% of average wage)</a:t>
            </a:r>
            <a:endParaRPr lang="sk-SK" sz="2000" u="sng" dirty="0"/>
          </a:p>
        </p:txBody>
      </p:sp>
      <p:sp>
        <p:nvSpPr>
          <p:cNvPr id="4" name="Zástupný symbol obsahu 3"/>
          <p:cNvSpPr>
            <a:spLocks noGrp="1"/>
          </p:cNvSpPr>
          <p:nvPr>
            <p:ph sz="half" idx="2"/>
          </p:nvPr>
        </p:nvSpPr>
        <p:spPr/>
        <p:txBody>
          <a:bodyPr/>
          <a:lstStyle/>
          <a:p>
            <a:pPr marL="0" indent="0" algn="ctr">
              <a:buNone/>
            </a:pPr>
            <a:r>
              <a:rPr lang="en-US" sz="2000" b="1" dirty="0" smtClean="0"/>
              <a:t>Income of nurse employed in hospital </a:t>
            </a:r>
          </a:p>
          <a:p>
            <a:pPr marL="0" indent="0" algn="ctr">
              <a:buNone/>
            </a:pPr>
            <a:r>
              <a:rPr lang="sk-SK" sz="2000" b="1" dirty="0" smtClean="0"/>
              <a:t>(% </a:t>
            </a:r>
            <a:r>
              <a:rPr lang="en-US" sz="2000" b="1" dirty="0" smtClean="0"/>
              <a:t>of average wage</a:t>
            </a:r>
            <a:r>
              <a:rPr lang="sk-SK" sz="2000" b="1" dirty="0" smtClean="0"/>
              <a:t>)</a:t>
            </a:r>
            <a:r>
              <a:rPr lang="sk-SK" sz="2000" dirty="0" smtClean="0"/>
              <a:t> </a:t>
            </a:r>
            <a:endParaRPr lang="sk-SK" sz="2000" u="sng" dirty="0"/>
          </a:p>
        </p:txBody>
      </p:sp>
      <p:graphicFrame>
        <p:nvGraphicFramePr>
          <p:cNvPr id="7" name="Graf 6"/>
          <p:cNvGraphicFramePr>
            <a:graphicFrameLocks/>
          </p:cNvGraphicFramePr>
          <p:nvPr>
            <p:extLst>
              <p:ext uri="{D42A27DB-BD31-4B8C-83A1-F6EECF244321}">
                <p14:modId xmlns:p14="http://schemas.microsoft.com/office/powerpoint/2010/main" val="2402517814"/>
              </p:ext>
            </p:extLst>
          </p:nvPr>
        </p:nvGraphicFramePr>
        <p:xfrm>
          <a:off x="274602" y="2500009"/>
          <a:ext cx="5279892" cy="400293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Graf 9"/>
          <p:cNvGraphicFramePr>
            <a:graphicFrameLocks/>
          </p:cNvGraphicFramePr>
          <p:nvPr>
            <p:extLst>
              <p:ext uri="{D42A27DB-BD31-4B8C-83A1-F6EECF244321}">
                <p14:modId xmlns:p14="http://schemas.microsoft.com/office/powerpoint/2010/main" val="303731107"/>
              </p:ext>
            </p:extLst>
          </p:nvPr>
        </p:nvGraphicFramePr>
        <p:xfrm>
          <a:off x="6138153" y="2577830"/>
          <a:ext cx="5603132" cy="391051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815993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Medical Technology</a:t>
            </a:r>
            <a:endParaRPr lang="sk-SK" sz="2800" dirty="0"/>
          </a:p>
        </p:txBody>
      </p:sp>
      <p:sp>
        <p:nvSpPr>
          <p:cNvPr id="3" name="Zástupný symbol textu 2"/>
          <p:cNvSpPr>
            <a:spLocks noGrp="1"/>
          </p:cNvSpPr>
          <p:nvPr>
            <p:ph type="body" sz="half" idx="1"/>
          </p:nvPr>
        </p:nvSpPr>
        <p:spPr>
          <a:xfrm>
            <a:off x="609600" y="1700213"/>
            <a:ext cx="5041900" cy="4425950"/>
          </a:xfrm>
        </p:spPr>
        <p:txBody>
          <a:bodyPr/>
          <a:lstStyle/>
          <a:p>
            <a:pPr marL="0" indent="0" algn="ctr">
              <a:buNone/>
            </a:pPr>
            <a:r>
              <a:rPr lang="en-US" sz="2000" b="1" dirty="0" smtClean="0"/>
              <a:t>Medical Technology</a:t>
            </a:r>
            <a:endParaRPr lang="sk-SK" sz="2000" b="1" dirty="0" smtClean="0"/>
          </a:p>
          <a:p>
            <a:pPr marL="0" indent="0" algn="ctr">
              <a:buNone/>
            </a:pPr>
            <a:r>
              <a:rPr lang="sk-SK" sz="2000" b="1" dirty="0" smtClean="0"/>
              <a:t>(</a:t>
            </a:r>
            <a:r>
              <a:rPr lang="sk-SK" sz="2000" b="1" dirty="0"/>
              <a:t>2013, </a:t>
            </a:r>
            <a:r>
              <a:rPr lang="en-US" sz="2000" b="1" dirty="0" smtClean="0"/>
              <a:t>per million inhabitants</a:t>
            </a:r>
            <a:r>
              <a:rPr lang="sk-SK" sz="2000" b="1" dirty="0" smtClean="0"/>
              <a:t>)</a:t>
            </a:r>
            <a:r>
              <a:rPr lang="sk-SK" sz="2000" dirty="0" smtClean="0"/>
              <a:t> </a:t>
            </a:r>
            <a:endParaRPr lang="sk-SK" sz="2000" u="sng" dirty="0"/>
          </a:p>
        </p:txBody>
      </p:sp>
      <p:sp>
        <p:nvSpPr>
          <p:cNvPr id="4" name="Zástupný symbol obsahu 3"/>
          <p:cNvSpPr>
            <a:spLocks noGrp="1"/>
          </p:cNvSpPr>
          <p:nvPr>
            <p:ph sz="half" idx="2"/>
          </p:nvPr>
        </p:nvSpPr>
        <p:spPr>
          <a:xfrm>
            <a:off x="6089515" y="1700213"/>
            <a:ext cx="5492886" cy="4425950"/>
          </a:xfrm>
        </p:spPr>
        <p:txBody>
          <a:bodyPr/>
          <a:lstStyle/>
          <a:p>
            <a:pPr marL="0" indent="0" algn="ctr">
              <a:buNone/>
            </a:pPr>
            <a:r>
              <a:rPr lang="en-US" sz="2000" b="1" dirty="0" smtClean="0"/>
              <a:t>Medical technologies in hospitals (H) and ambulatory care (A)</a:t>
            </a:r>
            <a:r>
              <a:rPr lang="sk-SK" sz="2000" b="1" dirty="0" smtClean="0"/>
              <a:t> (2013, %)</a:t>
            </a:r>
            <a:r>
              <a:rPr lang="sk-SK" sz="2000" dirty="0" smtClean="0"/>
              <a:t> </a:t>
            </a:r>
            <a:endParaRPr lang="sk-SK" sz="2000" u="sng" dirty="0"/>
          </a:p>
        </p:txBody>
      </p:sp>
      <p:graphicFrame>
        <p:nvGraphicFramePr>
          <p:cNvPr id="10" name="Graf 9"/>
          <p:cNvGraphicFramePr>
            <a:graphicFrameLocks/>
          </p:cNvGraphicFramePr>
          <p:nvPr>
            <p:extLst>
              <p:ext uri="{D42A27DB-BD31-4B8C-83A1-F6EECF244321}">
                <p14:modId xmlns:p14="http://schemas.microsoft.com/office/powerpoint/2010/main" val="2647396427"/>
              </p:ext>
            </p:extLst>
          </p:nvPr>
        </p:nvGraphicFramePr>
        <p:xfrm>
          <a:off x="6666689" y="2669330"/>
          <a:ext cx="4915711" cy="37796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f 7"/>
          <p:cNvGraphicFramePr>
            <a:graphicFrameLocks/>
          </p:cNvGraphicFramePr>
          <p:nvPr>
            <p:extLst>
              <p:ext uri="{D42A27DB-BD31-4B8C-83A1-F6EECF244321}">
                <p14:modId xmlns:p14="http://schemas.microsoft.com/office/powerpoint/2010/main" val="626387617"/>
              </p:ext>
            </p:extLst>
          </p:nvPr>
        </p:nvGraphicFramePr>
        <p:xfrm>
          <a:off x="609600" y="2602522"/>
          <a:ext cx="5052648" cy="373770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9574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93184" y="621690"/>
            <a:ext cx="10972800" cy="792162"/>
          </a:xfrm>
        </p:spPr>
        <p:txBody>
          <a:bodyPr/>
          <a:lstStyle/>
          <a:p>
            <a:r>
              <a:rPr lang="en-US" sz="2800" dirty="0" smtClean="0"/>
              <a:t>Terms of Reference</a:t>
            </a:r>
            <a:endParaRPr lang="en-US" sz="2800" dirty="0"/>
          </a:p>
        </p:txBody>
      </p:sp>
      <p:sp>
        <p:nvSpPr>
          <p:cNvPr id="3" name="Zástupný symbol obsahu 2"/>
          <p:cNvSpPr>
            <a:spLocks noGrp="1"/>
          </p:cNvSpPr>
          <p:nvPr>
            <p:ph idx="1"/>
          </p:nvPr>
        </p:nvSpPr>
        <p:spPr>
          <a:xfrm>
            <a:off x="577525" y="1746863"/>
            <a:ext cx="10430269" cy="4065587"/>
          </a:xfrm>
        </p:spPr>
        <p:txBody>
          <a:bodyPr/>
          <a:lstStyle/>
          <a:p>
            <a:r>
              <a:rPr lang="en-US" b="1" dirty="0" smtClean="0"/>
              <a:t>Goal in terms of healthcare results: </a:t>
            </a:r>
            <a:endParaRPr lang="sk-SK" b="1" dirty="0" smtClean="0"/>
          </a:p>
          <a:p>
            <a:pPr lvl="1"/>
            <a:r>
              <a:rPr lang="sk-SK" sz="2200" dirty="0"/>
              <a:t>L</a:t>
            </a:r>
            <a:r>
              <a:rPr lang="en-US" sz="2200" dirty="0" err="1" smtClean="0"/>
              <a:t>owering</a:t>
            </a:r>
            <a:r>
              <a:rPr lang="en-US" sz="2200" dirty="0" smtClean="0"/>
              <a:t> amenable mortality to the average level of Hungary, Poland and the Czech Republic by 2020 (1872 less amenable deaths annually)</a:t>
            </a:r>
          </a:p>
          <a:p>
            <a:pPr marL="0" indent="0">
              <a:buNone/>
            </a:pPr>
            <a:endParaRPr lang="en-US" dirty="0" smtClean="0"/>
          </a:p>
          <a:p>
            <a:r>
              <a:rPr lang="en-US" b="1" dirty="0" smtClean="0"/>
              <a:t>Fiscal goals:</a:t>
            </a:r>
          </a:p>
          <a:p>
            <a:pPr lvl="1"/>
            <a:r>
              <a:rPr lang="en-US" sz="2200" dirty="0" smtClean="0"/>
              <a:t>Spending growth at inflation level</a:t>
            </a:r>
          </a:p>
          <a:p>
            <a:pPr lvl="1"/>
            <a:r>
              <a:rPr lang="en-US" sz="2200" dirty="0" smtClean="0"/>
              <a:t>Increase of capital spending of hospitals by 633 </a:t>
            </a:r>
            <a:r>
              <a:rPr lang="en-US" sz="2200" dirty="0" err="1" smtClean="0"/>
              <a:t>mln</a:t>
            </a:r>
            <a:r>
              <a:rPr lang="en-US" sz="2200" dirty="0" smtClean="0"/>
              <a:t>. EUR over four years (to cover the construction of 3 new hospitals and the renovation of 5 large hospitals)</a:t>
            </a:r>
          </a:p>
          <a:p>
            <a:endParaRPr lang="en-US" b="1" dirty="0"/>
          </a:p>
        </p:txBody>
      </p:sp>
    </p:spTree>
    <p:extLst>
      <p:ext uri="{BB962C8B-B14F-4D97-AF65-F5344CB8AC3E}">
        <p14:creationId xmlns:p14="http://schemas.microsoft.com/office/powerpoint/2010/main" val="787380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textu 2"/>
          <p:cNvSpPr>
            <a:spLocks noGrp="1"/>
          </p:cNvSpPr>
          <p:nvPr>
            <p:ph type="body" sz="half" idx="1"/>
          </p:nvPr>
        </p:nvSpPr>
        <p:spPr>
          <a:xfrm>
            <a:off x="704193" y="1700213"/>
            <a:ext cx="5633108" cy="4425950"/>
          </a:xfrm>
        </p:spPr>
        <p:txBody>
          <a:bodyPr/>
          <a:lstStyle/>
          <a:p>
            <a:pPr marL="0" indent="0">
              <a:buNone/>
            </a:pPr>
            <a:endParaRPr lang="en-US" sz="3200" dirty="0" smtClean="0"/>
          </a:p>
          <a:p>
            <a:pPr marL="0" indent="0">
              <a:buNone/>
            </a:pPr>
            <a:endParaRPr lang="en-US" sz="3200" dirty="0"/>
          </a:p>
          <a:p>
            <a:pPr marL="0" indent="0">
              <a:buNone/>
            </a:pPr>
            <a:r>
              <a:rPr lang="en-US" sz="3200" dirty="0" smtClean="0"/>
              <a:t>Appendix II: Outputs</a:t>
            </a:r>
            <a:endParaRPr lang="en-US" sz="3200" dirty="0"/>
          </a:p>
        </p:txBody>
      </p:sp>
    </p:spTree>
    <p:extLst>
      <p:ext uri="{BB962C8B-B14F-4D97-AF65-F5344CB8AC3E}">
        <p14:creationId xmlns:p14="http://schemas.microsoft.com/office/powerpoint/2010/main" val="23678657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Ambulatory healthcare</a:t>
            </a:r>
            <a:endParaRPr lang="sk-SK" sz="2800" dirty="0"/>
          </a:p>
        </p:txBody>
      </p:sp>
      <p:sp>
        <p:nvSpPr>
          <p:cNvPr id="3" name="Zástupný symbol textu 2"/>
          <p:cNvSpPr>
            <a:spLocks noGrp="1"/>
          </p:cNvSpPr>
          <p:nvPr>
            <p:ph type="body" sz="half" idx="1"/>
          </p:nvPr>
        </p:nvSpPr>
        <p:spPr>
          <a:xfrm>
            <a:off x="259404" y="1700213"/>
            <a:ext cx="5411822" cy="4425950"/>
          </a:xfrm>
        </p:spPr>
        <p:txBody>
          <a:bodyPr/>
          <a:lstStyle/>
          <a:p>
            <a:pPr marL="0" indent="0" algn="ctr">
              <a:buNone/>
            </a:pPr>
            <a:r>
              <a:rPr lang="en-US" sz="2000" b="1" dirty="0" smtClean="0"/>
              <a:t>Number of consultations</a:t>
            </a:r>
            <a:endParaRPr lang="sk-SK" sz="2000" b="1" dirty="0"/>
          </a:p>
          <a:p>
            <a:pPr marL="0" indent="0" algn="ctr">
              <a:buNone/>
            </a:pPr>
            <a:r>
              <a:rPr lang="sk-SK" sz="2000" b="1" dirty="0" smtClean="0"/>
              <a:t>(</a:t>
            </a:r>
            <a:r>
              <a:rPr lang="en-US" sz="2000" b="1" dirty="0" smtClean="0"/>
              <a:t>per inhabitant</a:t>
            </a:r>
            <a:r>
              <a:rPr lang="sk-SK" sz="2000" b="1" dirty="0" smtClean="0"/>
              <a:t>)</a:t>
            </a:r>
            <a:r>
              <a:rPr lang="sk-SK" sz="2000" dirty="0" smtClean="0"/>
              <a:t> </a:t>
            </a:r>
            <a:endParaRPr lang="sk-SK" sz="2000" u="sng" dirty="0"/>
          </a:p>
        </p:txBody>
      </p:sp>
      <p:sp>
        <p:nvSpPr>
          <p:cNvPr id="4" name="Zástupný symbol obsahu 3"/>
          <p:cNvSpPr>
            <a:spLocks noGrp="1"/>
          </p:cNvSpPr>
          <p:nvPr>
            <p:ph sz="half" idx="2"/>
          </p:nvPr>
        </p:nvSpPr>
        <p:spPr/>
        <p:txBody>
          <a:bodyPr/>
          <a:lstStyle/>
          <a:p>
            <a:endParaRPr lang="sk-SK" sz="2000" u="sng" dirty="0" smtClean="0"/>
          </a:p>
          <a:p>
            <a:r>
              <a:rPr lang="en-US" sz="2000" dirty="0" smtClean="0"/>
              <a:t>Number of consultations is continuously higher than average</a:t>
            </a:r>
            <a:r>
              <a:rPr lang="sk-SK" sz="2000" dirty="0" smtClean="0"/>
              <a:t> (</a:t>
            </a:r>
            <a:r>
              <a:rPr lang="en-US" sz="2000" dirty="0" smtClean="0"/>
              <a:t>with the exception of </a:t>
            </a:r>
            <a:r>
              <a:rPr lang="sk-SK" sz="2000" dirty="0" smtClean="0"/>
              <a:t>2005)</a:t>
            </a:r>
          </a:p>
          <a:p>
            <a:endParaRPr lang="sk-SK" sz="2000" dirty="0"/>
          </a:p>
          <a:p>
            <a:endParaRPr lang="sk-SK" sz="2000" dirty="0"/>
          </a:p>
        </p:txBody>
      </p:sp>
      <p:graphicFrame>
        <p:nvGraphicFramePr>
          <p:cNvPr id="7" name="Graf 6"/>
          <p:cNvGraphicFramePr>
            <a:graphicFrameLocks/>
          </p:cNvGraphicFramePr>
          <p:nvPr>
            <p:extLst>
              <p:ext uri="{D42A27DB-BD31-4B8C-83A1-F6EECF244321}">
                <p14:modId xmlns:p14="http://schemas.microsoft.com/office/powerpoint/2010/main" val="3341200511"/>
              </p:ext>
            </p:extLst>
          </p:nvPr>
        </p:nvGraphicFramePr>
        <p:xfrm>
          <a:off x="408562" y="2568102"/>
          <a:ext cx="5126476" cy="38406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837639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Inpatient care</a:t>
            </a:r>
            <a:endParaRPr lang="sk-SK" sz="2800" dirty="0"/>
          </a:p>
        </p:txBody>
      </p:sp>
      <p:sp>
        <p:nvSpPr>
          <p:cNvPr id="3" name="Zástupný symbol textu 2"/>
          <p:cNvSpPr>
            <a:spLocks noGrp="1"/>
          </p:cNvSpPr>
          <p:nvPr>
            <p:ph type="body" sz="half" idx="1"/>
          </p:nvPr>
        </p:nvSpPr>
        <p:spPr>
          <a:xfrm>
            <a:off x="609600" y="1700213"/>
            <a:ext cx="5041900" cy="4425950"/>
          </a:xfrm>
        </p:spPr>
        <p:txBody>
          <a:bodyPr/>
          <a:lstStyle/>
          <a:p>
            <a:pPr marL="0" indent="0" algn="ctr">
              <a:buNone/>
            </a:pPr>
            <a:r>
              <a:rPr lang="en-US" sz="2000" b="1" dirty="0" smtClean="0"/>
              <a:t>Number of hospital discharges</a:t>
            </a:r>
            <a:endParaRPr lang="sk-SK" sz="2000" b="1" dirty="0" smtClean="0"/>
          </a:p>
          <a:p>
            <a:pPr marL="0" indent="0" algn="ctr">
              <a:buNone/>
            </a:pPr>
            <a:r>
              <a:rPr lang="sk-SK" sz="2000" b="1" dirty="0" smtClean="0"/>
              <a:t>(</a:t>
            </a:r>
            <a:r>
              <a:rPr lang="en-US" sz="2000" b="1" dirty="0" smtClean="0"/>
              <a:t>per</a:t>
            </a:r>
            <a:r>
              <a:rPr lang="sk-SK" sz="2000" b="1" dirty="0" smtClean="0"/>
              <a:t> </a:t>
            </a:r>
            <a:r>
              <a:rPr lang="sk-SK" sz="2000" b="1" dirty="0"/>
              <a:t>100 </a:t>
            </a:r>
            <a:r>
              <a:rPr lang="en-US" sz="2000" b="1" dirty="0" smtClean="0"/>
              <a:t>000</a:t>
            </a:r>
            <a:r>
              <a:rPr lang="sk-SK" sz="2000" b="1" dirty="0" smtClean="0"/>
              <a:t> </a:t>
            </a:r>
            <a:r>
              <a:rPr lang="en-US" sz="2000" b="1" dirty="0" smtClean="0"/>
              <a:t>inhabitants</a:t>
            </a:r>
            <a:r>
              <a:rPr lang="sk-SK" sz="2000" dirty="0" smtClean="0"/>
              <a:t>)</a:t>
            </a:r>
            <a:endParaRPr lang="sk-SK" sz="2000" u="sng" dirty="0"/>
          </a:p>
        </p:txBody>
      </p:sp>
      <p:sp>
        <p:nvSpPr>
          <p:cNvPr id="4" name="Zástupný symbol obsahu 3"/>
          <p:cNvSpPr>
            <a:spLocks noGrp="1"/>
          </p:cNvSpPr>
          <p:nvPr>
            <p:ph sz="half" idx="2"/>
          </p:nvPr>
        </p:nvSpPr>
        <p:spPr>
          <a:xfrm>
            <a:off x="6744781" y="1700213"/>
            <a:ext cx="5041900" cy="4425950"/>
          </a:xfrm>
        </p:spPr>
        <p:txBody>
          <a:bodyPr/>
          <a:lstStyle/>
          <a:p>
            <a:pPr marL="0" indent="0" algn="ctr">
              <a:buNone/>
            </a:pPr>
            <a:r>
              <a:rPr lang="en-US" sz="2000" b="1" dirty="0" smtClean="0"/>
              <a:t>Average length of hospital stay</a:t>
            </a:r>
            <a:r>
              <a:rPr lang="sk-SK" sz="2000" b="1" dirty="0" smtClean="0"/>
              <a:t> </a:t>
            </a:r>
          </a:p>
          <a:p>
            <a:pPr marL="0" indent="0" algn="ctr">
              <a:buNone/>
            </a:pPr>
            <a:r>
              <a:rPr lang="sk-SK" sz="2000" b="1" dirty="0" smtClean="0"/>
              <a:t>(</a:t>
            </a:r>
            <a:r>
              <a:rPr lang="en-US" sz="2000" b="1" dirty="0" smtClean="0"/>
              <a:t>number of days</a:t>
            </a:r>
            <a:r>
              <a:rPr lang="sk-SK" sz="2000" b="1" dirty="0" smtClean="0"/>
              <a:t>)</a:t>
            </a:r>
            <a:r>
              <a:rPr lang="sk-SK" sz="2000" dirty="0" smtClean="0"/>
              <a:t> </a:t>
            </a:r>
            <a:endParaRPr lang="sk-SK" sz="2000" u="sng" dirty="0"/>
          </a:p>
        </p:txBody>
      </p:sp>
      <p:graphicFrame>
        <p:nvGraphicFramePr>
          <p:cNvPr id="7" name="Graf 6"/>
          <p:cNvGraphicFramePr>
            <a:graphicFrameLocks/>
          </p:cNvGraphicFramePr>
          <p:nvPr>
            <p:extLst>
              <p:ext uri="{D42A27DB-BD31-4B8C-83A1-F6EECF244321}">
                <p14:modId xmlns:p14="http://schemas.microsoft.com/office/powerpoint/2010/main" val="3962410008"/>
              </p:ext>
            </p:extLst>
          </p:nvPr>
        </p:nvGraphicFramePr>
        <p:xfrm>
          <a:off x="502596" y="2636196"/>
          <a:ext cx="5226726" cy="373055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f 7"/>
          <p:cNvGraphicFramePr>
            <a:graphicFrameLocks/>
          </p:cNvGraphicFramePr>
          <p:nvPr>
            <p:extLst>
              <p:ext uri="{D42A27DB-BD31-4B8C-83A1-F6EECF244321}">
                <p14:modId xmlns:p14="http://schemas.microsoft.com/office/powerpoint/2010/main" val="1320171651"/>
              </p:ext>
            </p:extLst>
          </p:nvPr>
        </p:nvGraphicFramePr>
        <p:xfrm>
          <a:off x="6511046" y="2636196"/>
          <a:ext cx="5071354" cy="398655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74307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Surgical procedures</a:t>
            </a:r>
            <a:endParaRPr lang="sk-SK" sz="2800" dirty="0"/>
          </a:p>
        </p:txBody>
      </p:sp>
      <p:sp>
        <p:nvSpPr>
          <p:cNvPr id="3" name="Zástupný symbol textu 2"/>
          <p:cNvSpPr>
            <a:spLocks noGrp="1"/>
          </p:cNvSpPr>
          <p:nvPr>
            <p:ph type="body" sz="half" idx="1"/>
          </p:nvPr>
        </p:nvSpPr>
        <p:spPr>
          <a:xfrm>
            <a:off x="609600" y="1700213"/>
            <a:ext cx="10363200" cy="4425950"/>
          </a:xfrm>
        </p:spPr>
        <p:txBody>
          <a:bodyPr/>
          <a:lstStyle/>
          <a:p>
            <a:pPr marL="0" indent="0" algn="ctr">
              <a:buNone/>
            </a:pPr>
            <a:r>
              <a:rPr lang="en-GB" sz="2000" b="1" dirty="0" smtClean="0"/>
              <a:t>Less surgical procedures compared to benchmarks</a:t>
            </a:r>
          </a:p>
          <a:p>
            <a:pPr marL="0" indent="0" algn="ctr">
              <a:buNone/>
            </a:pPr>
            <a:r>
              <a:rPr lang="sk-SK" sz="2000" b="1" dirty="0" smtClean="0"/>
              <a:t>(2013, </a:t>
            </a:r>
            <a:r>
              <a:rPr lang="en-US" sz="2000" b="1" dirty="0" smtClean="0"/>
              <a:t>per </a:t>
            </a:r>
            <a:r>
              <a:rPr lang="sk-SK" sz="2000" b="1" dirty="0" smtClean="0"/>
              <a:t>100 </a:t>
            </a:r>
            <a:r>
              <a:rPr lang="en-US" sz="2000" b="1" dirty="0" smtClean="0"/>
              <a:t>000 inhabitants</a:t>
            </a:r>
            <a:r>
              <a:rPr lang="sk-SK" sz="2000" b="1" dirty="0" smtClean="0"/>
              <a:t>)</a:t>
            </a:r>
            <a:r>
              <a:rPr lang="sk-SK" sz="2000" dirty="0" smtClean="0"/>
              <a:t> </a:t>
            </a:r>
          </a:p>
          <a:p>
            <a:endParaRPr lang="sk-SK" sz="2000" dirty="0"/>
          </a:p>
          <a:p>
            <a:pPr marL="0" indent="0">
              <a:buNone/>
            </a:pPr>
            <a:endParaRPr lang="sk-SK" sz="2000" dirty="0"/>
          </a:p>
        </p:txBody>
      </p:sp>
      <p:sp>
        <p:nvSpPr>
          <p:cNvPr id="4" name="Zástupný symbol obsahu 3"/>
          <p:cNvSpPr>
            <a:spLocks noGrp="1"/>
          </p:cNvSpPr>
          <p:nvPr>
            <p:ph sz="half" idx="2"/>
          </p:nvPr>
        </p:nvSpPr>
        <p:spPr>
          <a:xfrm>
            <a:off x="6744781" y="1700213"/>
            <a:ext cx="5041900" cy="4425950"/>
          </a:xfrm>
        </p:spPr>
        <p:txBody>
          <a:bodyPr/>
          <a:lstStyle/>
          <a:p>
            <a:pPr marL="0" indent="0" algn="ctr">
              <a:buNone/>
            </a:pPr>
            <a:endParaRPr lang="sk-SK" sz="2000" u="sng" dirty="0"/>
          </a:p>
          <a:p>
            <a:pPr marL="0" indent="0" algn="ctr">
              <a:buNone/>
            </a:pPr>
            <a:endParaRPr lang="sk-SK" sz="2000" u="sng" dirty="0"/>
          </a:p>
        </p:txBody>
      </p:sp>
      <p:graphicFrame>
        <p:nvGraphicFramePr>
          <p:cNvPr id="6" name="Graf 5"/>
          <p:cNvGraphicFramePr>
            <a:graphicFrameLocks/>
          </p:cNvGraphicFramePr>
          <p:nvPr>
            <p:extLst>
              <p:ext uri="{D42A27DB-BD31-4B8C-83A1-F6EECF244321}">
                <p14:modId xmlns:p14="http://schemas.microsoft.com/office/powerpoint/2010/main" val="768175604"/>
              </p:ext>
            </p:extLst>
          </p:nvPr>
        </p:nvGraphicFramePr>
        <p:xfrm>
          <a:off x="230222" y="2679970"/>
          <a:ext cx="2688076"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f 6"/>
          <p:cNvGraphicFramePr>
            <a:graphicFrameLocks/>
          </p:cNvGraphicFramePr>
          <p:nvPr>
            <p:extLst>
              <p:ext uri="{D42A27DB-BD31-4B8C-83A1-F6EECF244321}">
                <p14:modId xmlns:p14="http://schemas.microsoft.com/office/powerpoint/2010/main" val="2647855490"/>
              </p:ext>
            </p:extLst>
          </p:nvPr>
        </p:nvGraphicFramePr>
        <p:xfrm>
          <a:off x="2930558" y="2743199"/>
          <a:ext cx="4530558" cy="271888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Graf 7"/>
          <p:cNvGraphicFramePr>
            <a:graphicFrameLocks/>
          </p:cNvGraphicFramePr>
          <p:nvPr>
            <p:extLst>
              <p:ext uri="{D42A27DB-BD31-4B8C-83A1-F6EECF244321}">
                <p14:modId xmlns:p14="http://schemas.microsoft.com/office/powerpoint/2010/main" val="3798899881"/>
              </p:ext>
            </p:extLst>
          </p:nvPr>
        </p:nvGraphicFramePr>
        <p:xfrm>
          <a:off x="7483813" y="2641061"/>
          <a:ext cx="4302868" cy="2743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155603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Prevention</a:t>
            </a:r>
            <a:r>
              <a:rPr lang="sk-SK" sz="2800" dirty="0" smtClean="0"/>
              <a:t> – </a:t>
            </a:r>
            <a:r>
              <a:rPr lang="en-US" sz="2800" dirty="0" smtClean="0"/>
              <a:t>cancer</a:t>
            </a:r>
            <a:endParaRPr lang="sk-SK" sz="2800" dirty="0"/>
          </a:p>
        </p:txBody>
      </p:sp>
      <p:sp>
        <p:nvSpPr>
          <p:cNvPr id="3" name="Zástupný symbol textu 2"/>
          <p:cNvSpPr>
            <a:spLocks noGrp="1"/>
          </p:cNvSpPr>
          <p:nvPr>
            <p:ph type="body" sz="half" idx="1"/>
          </p:nvPr>
        </p:nvSpPr>
        <p:spPr>
          <a:xfrm>
            <a:off x="259404" y="1700213"/>
            <a:ext cx="5041900" cy="4425949"/>
          </a:xfrm>
        </p:spPr>
        <p:txBody>
          <a:bodyPr/>
          <a:lstStyle/>
          <a:p>
            <a:pPr marL="0" indent="0" algn="ctr">
              <a:buNone/>
            </a:pPr>
            <a:r>
              <a:rPr lang="en-US" sz="2000" b="1" dirty="0" smtClean="0"/>
              <a:t>Breast cancer screening</a:t>
            </a:r>
            <a:endParaRPr lang="sk-SK" sz="2000" b="1" dirty="0" smtClean="0"/>
          </a:p>
          <a:p>
            <a:pPr marL="0" indent="0" algn="ctr">
              <a:buNone/>
            </a:pPr>
            <a:r>
              <a:rPr lang="sk-SK" sz="2000" b="1" dirty="0" smtClean="0"/>
              <a:t>( </a:t>
            </a:r>
            <a:r>
              <a:rPr lang="sk-SK" sz="2000" b="1" dirty="0"/>
              <a:t>% </a:t>
            </a:r>
            <a:r>
              <a:rPr lang="en-US" sz="2000" b="1" dirty="0" smtClean="0"/>
              <a:t>of population aged</a:t>
            </a:r>
            <a:r>
              <a:rPr lang="sk-SK" sz="2000" b="1" dirty="0" smtClean="0"/>
              <a:t> 50-69)</a:t>
            </a:r>
            <a:r>
              <a:rPr lang="sk-SK" sz="2000" dirty="0" smtClean="0"/>
              <a:t> </a:t>
            </a:r>
            <a:endParaRPr lang="sk-SK" sz="2000" dirty="0"/>
          </a:p>
        </p:txBody>
      </p:sp>
      <p:sp>
        <p:nvSpPr>
          <p:cNvPr id="4" name="Zástupný symbol obsahu 3"/>
          <p:cNvSpPr>
            <a:spLocks noGrp="1"/>
          </p:cNvSpPr>
          <p:nvPr>
            <p:ph sz="half" idx="2"/>
          </p:nvPr>
        </p:nvSpPr>
        <p:spPr/>
        <p:txBody>
          <a:bodyPr/>
          <a:lstStyle/>
          <a:p>
            <a:pPr marL="0" indent="0" algn="ctr">
              <a:buNone/>
            </a:pPr>
            <a:r>
              <a:rPr lang="en-US" sz="2000" b="1" dirty="0" smtClean="0"/>
              <a:t>Cervical cancer screening</a:t>
            </a:r>
            <a:endParaRPr lang="sk-SK" sz="2000" b="1" dirty="0" smtClean="0"/>
          </a:p>
          <a:p>
            <a:pPr marL="0" indent="0" algn="ctr">
              <a:buNone/>
            </a:pPr>
            <a:r>
              <a:rPr lang="sk-SK" sz="2000" b="1" dirty="0" smtClean="0"/>
              <a:t>( </a:t>
            </a:r>
            <a:r>
              <a:rPr lang="sk-SK" sz="2000" b="1" dirty="0"/>
              <a:t>% </a:t>
            </a:r>
            <a:r>
              <a:rPr lang="en-US" sz="2000" b="1" dirty="0" smtClean="0"/>
              <a:t>of population aged </a:t>
            </a:r>
            <a:r>
              <a:rPr lang="sk-SK" sz="2000" b="1" dirty="0" smtClean="0"/>
              <a:t>50-69)</a:t>
            </a:r>
            <a:r>
              <a:rPr lang="sk-SK" sz="2000" dirty="0" smtClean="0"/>
              <a:t> </a:t>
            </a:r>
            <a:r>
              <a:rPr lang="pl-PL" sz="2000" dirty="0" smtClean="0"/>
              <a:t> </a:t>
            </a:r>
            <a:endParaRPr lang="sk-SK" sz="2000" u="sng" dirty="0"/>
          </a:p>
        </p:txBody>
      </p:sp>
      <p:graphicFrame>
        <p:nvGraphicFramePr>
          <p:cNvPr id="6" name="Graf 5"/>
          <p:cNvGraphicFramePr>
            <a:graphicFrameLocks/>
          </p:cNvGraphicFramePr>
          <p:nvPr>
            <p:extLst>
              <p:ext uri="{D42A27DB-BD31-4B8C-83A1-F6EECF244321}">
                <p14:modId xmlns:p14="http://schemas.microsoft.com/office/powerpoint/2010/main" val="158410552"/>
              </p:ext>
            </p:extLst>
          </p:nvPr>
        </p:nvGraphicFramePr>
        <p:xfrm>
          <a:off x="519723" y="2752929"/>
          <a:ext cx="4674847" cy="35638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f 6"/>
          <p:cNvGraphicFramePr>
            <a:graphicFrameLocks/>
          </p:cNvGraphicFramePr>
          <p:nvPr>
            <p:extLst>
              <p:ext uri="{D42A27DB-BD31-4B8C-83A1-F6EECF244321}">
                <p14:modId xmlns:p14="http://schemas.microsoft.com/office/powerpoint/2010/main" val="528876160"/>
              </p:ext>
            </p:extLst>
          </p:nvPr>
        </p:nvGraphicFramePr>
        <p:xfrm>
          <a:off x="6540501" y="2568102"/>
          <a:ext cx="5041899" cy="384063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506540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obsahu 2"/>
          <p:cNvSpPr>
            <a:spLocks noGrp="1"/>
          </p:cNvSpPr>
          <p:nvPr>
            <p:ph idx="1"/>
          </p:nvPr>
        </p:nvSpPr>
        <p:spPr>
          <a:xfrm>
            <a:off x="624418" y="1989139"/>
            <a:ext cx="10862733" cy="4065587"/>
          </a:xfrm>
        </p:spPr>
        <p:txBody>
          <a:bodyPr/>
          <a:lstStyle/>
          <a:p>
            <a:pPr marL="0" indent="0" algn="ctr">
              <a:buNone/>
            </a:pPr>
            <a:endParaRPr lang="sk-SK" sz="3500" dirty="0" smtClean="0"/>
          </a:p>
          <a:p>
            <a:pPr marL="0" indent="0" algn="ctr">
              <a:buNone/>
            </a:pPr>
            <a:endParaRPr lang="sk-SK" sz="3500" dirty="0"/>
          </a:p>
          <a:p>
            <a:pPr marL="0" indent="0">
              <a:buNone/>
            </a:pPr>
            <a:r>
              <a:rPr lang="en-US" sz="3500" dirty="0" smtClean="0"/>
              <a:t>Appendix III: </a:t>
            </a:r>
            <a:r>
              <a:rPr lang="sk-SK" sz="3500" dirty="0" smtClean="0"/>
              <a:t>D</a:t>
            </a:r>
            <a:r>
              <a:rPr lang="en-US" sz="3500" dirty="0" smtClean="0"/>
              <a:t>a</a:t>
            </a:r>
            <a:r>
              <a:rPr lang="sk-SK" sz="3500" dirty="0" smtClean="0"/>
              <a:t>ta</a:t>
            </a:r>
            <a:endParaRPr lang="en-US" sz="3500" dirty="0"/>
          </a:p>
        </p:txBody>
      </p:sp>
    </p:spTree>
    <p:extLst>
      <p:ext uri="{BB962C8B-B14F-4D97-AF65-F5344CB8AC3E}">
        <p14:creationId xmlns:p14="http://schemas.microsoft.com/office/powerpoint/2010/main" val="3789424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57846" y="745524"/>
            <a:ext cx="10972800" cy="792162"/>
          </a:xfrm>
        </p:spPr>
        <p:txBody>
          <a:bodyPr/>
          <a:lstStyle/>
          <a:p>
            <a:r>
              <a:rPr lang="sk-SK" dirty="0" err="1" smtClean="0"/>
              <a:t>Data</a:t>
            </a:r>
            <a:r>
              <a:rPr lang="sk-SK" dirty="0" smtClean="0"/>
              <a:t> </a:t>
            </a:r>
            <a:r>
              <a:rPr lang="sk-SK" dirty="0" err="1" smtClean="0"/>
              <a:t>Unavailable</a:t>
            </a:r>
            <a:r>
              <a:rPr lang="sk-SK" dirty="0" smtClean="0"/>
              <a:t> I.</a:t>
            </a:r>
            <a:endParaRPr lang="en-US" dirty="0"/>
          </a:p>
        </p:txBody>
      </p:sp>
      <p:graphicFrame>
        <p:nvGraphicFramePr>
          <p:cNvPr id="4" name="Zástupný symbol obsahu 3"/>
          <p:cNvGraphicFramePr>
            <a:graphicFrameLocks noGrp="1"/>
          </p:cNvGraphicFramePr>
          <p:nvPr>
            <p:ph idx="1"/>
            <p:extLst>
              <p:ext uri="{D42A27DB-BD31-4B8C-83A1-F6EECF244321}">
                <p14:modId xmlns:p14="http://schemas.microsoft.com/office/powerpoint/2010/main" val="1936297763"/>
              </p:ext>
            </p:extLst>
          </p:nvPr>
        </p:nvGraphicFramePr>
        <p:xfrm>
          <a:off x="712615" y="1427327"/>
          <a:ext cx="10863262" cy="3870960"/>
        </p:xfrm>
        <a:graphic>
          <a:graphicData uri="http://schemas.openxmlformats.org/drawingml/2006/table">
            <a:tbl>
              <a:tblPr firstRow="1" bandRow="1">
                <a:tableStyleId>{5C22544A-7EE6-4342-B048-85BDC9FD1C3A}</a:tableStyleId>
              </a:tblPr>
              <a:tblGrid>
                <a:gridCol w="8357791"/>
                <a:gridCol w="2505471"/>
              </a:tblGrid>
              <a:tr h="387426">
                <a:tc>
                  <a:txBody>
                    <a:bodyPr/>
                    <a:lstStyle/>
                    <a:p>
                      <a:r>
                        <a:rPr lang="en-US" sz="2000" b="1" dirty="0" smtClean="0">
                          <a:solidFill>
                            <a:schemeClr val="tx1"/>
                          </a:solidFill>
                          <a:latin typeface="Arial Narrow" panose="020B0606020202030204" pitchFamily="34" charset="0"/>
                        </a:rPr>
                        <a:t>Hospitals</a:t>
                      </a:r>
                      <a:endParaRPr lang="en-US" sz="2000" b="1" dirty="0">
                        <a:solidFill>
                          <a:schemeClr val="tx1"/>
                        </a:solidFill>
                        <a:latin typeface="Arial Narrow" panose="020B0606020202030204" pitchFamily="34" charset="0"/>
                      </a:endParaRPr>
                    </a:p>
                  </a:txBody>
                  <a:tcPr>
                    <a:solidFill>
                      <a:schemeClr val="bg1"/>
                    </a:solidFill>
                  </a:tcPr>
                </a:tc>
                <a:tc>
                  <a:txBody>
                    <a:bodyPr/>
                    <a:lstStyle/>
                    <a:p>
                      <a:r>
                        <a:rPr lang="en-US" sz="2000" b="1" dirty="0" smtClean="0">
                          <a:solidFill>
                            <a:schemeClr val="tx1"/>
                          </a:solidFill>
                          <a:latin typeface="Arial Narrow" panose="020B0606020202030204" pitchFamily="34" charset="0"/>
                        </a:rPr>
                        <a:t>Responsible institution</a:t>
                      </a:r>
                      <a:endParaRPr lang="en-US" sz="2000" b="1" dirty="0">
                        <a:solidFill>
                          <a:schemeClr val="tx1"/>
                        </a:solidFill>
                        <a:latin typeface="Arial Narrow" panose="020B0606020202030204" pitchFamily="34" charset="0"/>
                      </a:endParaRPr>
                    </a:p>
                  </a:txBody>
                  <a:tcPr>
                    <a:solidFill>
                      <a:schemeClr val="bg1"/>
                    </a:solidFill>
                  </a:tcPr>
                </a:tc>
              </a:tr>
              <a:tr h="387426">
                <a:tc>
                  <a:txBody>
                    <a:bodyPr/>
                    <a:lstStyle/>
                    <a:p>
                      <a:r>
                        <a:rPr lang="en-US" sz="2000" b="0" dirty="0" smtClean="0">
                          <a:solidFill>
                            <a:schemeClr val="tx1"/>
                          </a:solidFill>
                          <a:latin typeface="Arial Narrow" panose="020B0606020202030204" pitchFamily="34" charset="0"/>
                        </a:rPr>
                        <a:t>Quarterly and annual data on economic</a:t>
                      </a:r>
                      <a:r>
                        <a:rPr lang="en-US" sz="2000" b="0" baseline="0" dirty="0" smtClean="0">
                          <a:solidFill>
                            <a:schemeClr val="tx1"/>
                          </a:solidFill>
                          <a:latin typeface="Arial Narrow" panose="020B0606020202030204" pitchFamily="34" charset="0"/>
                        </a:rPr>
                        <a:t> management of healthcare institutions</a:t>
                      </a:r>
                      <a:endParaRPr lang="en-US" sz="2000" b="0" dirty="0">
                        <a:solidFill>
                          <a:schemeClr val="tx1"/>
                        </a:solidFill>
                        <a:latin typeface="Arial Narrow" panose="020B0606020202030204" pitchFamily="34" charset="0"/>
                      </a:endParaRPr>
                    </a:p>
                  </a:txBody>
                  <a:tcPr>
                    <a:solidFill>
                      <a:schemeClr val="accent1"/>
                    </a:solidFill>
                  </a:tcPr>
                </a:tc>
                <a:tc>
                  <a:txBody>
                    <a:bodyPr/>
                    <a:lstStyle/>
                    <a:p>
                      <a:r>
                        <a:rPr lang="sk-SK" sz="2000" b="0" dirty="0" smtClean="0">
                          <a:solidFill>
                            <a:schemeClr val="tx1"/>
                          </a:solidFill>
                          <a:latin typeface="Arial Narrow" panose="020B0606020202030204" pitchFamily="34" charset="0"/>
                        </a:rPr>
                        <a:t>NCZI</a:t>
                      </a:r>
                      <a:endParaRPr lang="en-US" sz="2000" b="0" dirty="0">
                        <a:solidFill>
                          <a:schemeClr val="tx1"/>
                        </a:solidFill>
                        <a:latin typeface="Arial Narrow" panose="020B0606020202030204" pitchFamily="34" charset="0"/>
                      </a:endParaRPr>
                    </a:p>
                  </a:txBody>
                  <a:tcPr>
                    <a:solidFill>
                      <a:schemeClr val="accent1"/>
                    </a:solidFill>
                  </a:tcPr>
                </a:tc>
              </a:tr>
              <a:tr h="387426">
                <a:tc>
                  <a:txBody>
                    <a:bodyPr/>
                    <a:lstStyle/>
                    <a:p>
                      <a:r>
                        <a:rPr lang="en-US" sz="2000" dirty="0" smtClean="0">
                          <a:latin typeface="Arial Narrow" panose="020B0606020202030204" pitchFamily="34" charset="0"/>
                        </a:rPr>
                        <a:t>Annual data on the number and structure of healthcare</a:t>
                      </a:r>
                      <a:r>
                        <a:rPr lang="sk-SK" sz="2000" dirty="0" smtClean="0">
                          <a:latin typeface="Arial Narrow" panose="020B0606020202030204" pitchFamily="34" charset="0"/>
                        </a:rPr>
                        <a:t> </a:t>
                      </a:r>
                      <a:r>
                        <a:rPr lang="en-US" sz="2000" dirty="0" smtClean="0">
                          <a:latin typeface="Arial Narrow" panose="020B0606020202030204" pitchFamily="34" charset="0"/>
                        </a:rPr>
                        <a:t>workers</a:t>
                      </a:r>
                      <a:r>
                        <a:rPr lang="sk-SK" sz="2000" dirty="0" smtClean="0">
                          <a:latin typeface="Arial Narrow" panose="020B0606020202030204" pitchFamily="34" charset="0"/>
                        </a:rPr>
                        <a:t> and </a:t>
                      </a:r>
                      <a:r>
                        <a:rPr lang="sk-SK" sz="2000" dirty="0" err="1" smtClean="0">
                          <a:latin typeface="Arial Narrow" panose="020B0606020202030204" pitchFamily="34" charset="0"/>
                        </a:rPr>
                        <a:t>government</a:t>
                      </a:r>
                      <a:r>
                        <a:rPr lang="sk-SK" sz="2000" dirty="0" smtClean="0">
                          <a:latin typeface="Arial Narrow" panose="020B0606020202030204" pitchFamily="34" charset="0"/>
                        </a:rPr>
                        <a:t> </a:t>
                      </a:r>
                      <a:r>
                        <a:rPr lang="sk-SK" sz="2000" dirty="0" err="1" smtClean="0">
                          <a:latin typeface="Arial Narrow" panose="020B0606020202030204" pitchFamily="34" charset="0"/>
                        </a:rPr>
                        <a:t>emploees</a:t>
                      </a:r>
                      <a:r>
                        <a:rPr lang="sk-SK" sz="2000" dirty="0" smtClean="0">
                          <a:latin typeface="Arial Narrow" panose="020B0606020202030204" pitchFamily="34" charset="0"/>
                        </a:rPr>
                        <a:t> in </a:t>
                      </a:r>
                      <a:r>
                        <a:rPr lang="sk-SK" sz="2000" dirty="0" err="1" smtClean="0">
                          <a:latin typeface="Arial Narrow" panose="020B0606020202030204" pitchFamily="34" charset="0"/>
                        </a:rPr>
                        <a:t>healthcare</a:t>
                      </a:r>
                      <a:endParaRPr lang="en-US" sz="2000" dirty="0">
                        <a:latin typeface="Arial Narrow" panose="020B0606020202030204" pitchFamily="34" charset="0"/>
                      </a:endParaRPr>
                    </a:p>
                  </a:txBody>
                  <a:tcPr>
                    <a:solidFill>
                      <a:schemeClr val="bg1"/>
                    </a:solidFill>
                  </a:tcPr>
                </a:tc>
                <a:tc>
                  <a:txBody>
                    <a:bodyPr/>
                    <a:lstStyle/>
                    <a:p>
                      <a:r>
                        <a:rPr lang="sk-SK" sz="2000" dirty="0" smtClean="0">
                          <a:latin typeface="Arial Narrow" panose="020B0606020202030204" pitchFamily="34" charset="0"/>
                        </a:rPr>
                        <a:t>NCZI</a:t>
                      </a:r>
                    </a:p>
                  </a:txBody>
                  <a:tcPr>
                    <a:solidFill>
                      <a:schemeClr val="bg1"/>
                    </a:solidFill>
                  </a:tcPr>
                </a:tc>
              </a:tr>
              <a:tr h="387426">
                <a:tc>
                  <a:txBody>
                    <a:bodyPr/>
                    <a:lstStyle/>
                    <a:p>
                      <a:r>
                        <a:rPr lang="en-US" sz="2000" dirty="0" smtClean="0">
                          <a:solidFill>
                            <a:schemeClr val="tx1"/>
                          </a:solidFill>
                          <a:latin typeface="Arial Narrow" panose="020B0606020202030204" pitchFamily="34" charset="0"/>
                        </a:rPr>
                        <a:t>Quarterly data on salaries</a:t>
                      </a:r>
                      <a:r>
                        <a:rPr lang="sk-SK" sz="2000" dirty="0" smtClean="0">
                          <a:solidFill>
                            <a:schemeClr val="tx1"/>
                          </a:solidFill>
                          <a:latin typeface="Arial Narrow" panose="020B0606020202030204" pitchFamily="34" charset="0"/>
                        </a:rPr>
                        <a:t>,</a:t>
                      </a:r>
                      <a:r>
                        <a:rPr lang="en-US" sz="2000" dirty="0" smtClean="0">
                          <a:solidFill>
                            <a:schemeClr val="tx1"/>
                          </a:solidFill>
                          <a:latin typeface="Arial Narrow" panose="020B0606020202030204" pitchFamily="34" charset="0"/>
                        </a:rPr>
                        <a:t> </a:t>
                      </a:r>
                      <a:r>
                        <a:rPr lang="en-US" sz="2000" b="0" kern="1200" dirty="0" smtClean="0">
                          <a:solidFill>
                            <a:schemeClr val="tx1"/>
                          </a:solidFill>
                          <a:effectLst/>
                          <a:latin typeface="Arial Narrow" panose="020B0606020202030204" pitchFamily="34" charset="0"/>
                          <a:ea typeface="+mn-ea"/>
                          <a:cs typeface="+mn-cs"/>
                        </a:rPr>
                        <a:t>employees</a:t>
                      </a:r>
                      <a:r>
                        <a:rPr lang="sk-SK" sz="2000" b="0" kern="1200" dirty="0" smtClean="0">
                          <a:solidFill>
                            <a:schemeClr val="tx1"/>
                          </a:solidFill>
                          <a:effectLst/>
                          <a:latin typeface="Arial Narrow" panose="020B0606020202030204" pitchFamily="34" charset="0"/>
                          <a:ea typeface="+mn-ea"/>
                          <a:cs typeface="+mn-cs"/>
                        </a:rPr>
                        <a:t> </a:t>
                      </a:r>
                      <a:r>
                        <a:rPr lang="en-US" sz="2000" dirty="0" smtClean="0">
                          <a:solidFill>
                            <a:schemeClr val="tx1"/>
                          </a:solidFill>
                          <a:latin typeface="Arial Narrow" panose="020B0606020202030204" pitchFamily="34" charset="0"/>
                        </a:rPr>
                        <a:t>and government employees in healthcare</a:t>
                      </a:r>
                      <a:endParaRPr lang="en-US" sz="2000" dirty="0">
                        <a:solidFill>
                          <a:schemeClr val="tx1"/>
                        </a:solidFill>
                        <a:latin typeface="Arial Narrow" panose="020B0606020202030204" pitchFamily="34" charset="0"/>
                      </a:endParaRPr>
                    </a:p>
                  </a:txBody>
                  <a:tcPr>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2000" dirty="0" smtClean="0">
                          <a:solidFill>
                            <a:schemeClr val="tx1"/>
                          </a:solidFill>
                          <a:latin typeface="Arial Narrow" panose="020B0606020202030204" pitchFamily="34" charset="0"/>
                        </a:rPr>
                        <a:t>NCZI</a:t>
                      </a:r>
                      <a:endParaRPr lang="en-US" sz="2000" dirty="0" smtClean="0">
                        <a:solidFill>
                          <a:schemeClr val="tx1"/>
                        </a:solidFill>
                        <a:latin typeface="Arial Narrow" panose="020B0606020202030204" pitchFamily="34" charset="0"/>
                      </a:endParaRPr>
                    </a:p>
                  </a:txBody>
                  <a:tcPr>
                    <a:solidFill>
                      <a:schemeClr val="accent1"/>
                    </a:solidFill>
                  </a:tcPr>
                </a:tc>
              </a:tr>
              <a:tr h="387426">
                <a:tc>
                  <a:txBody>
                    <a:bodyPr/>
                    <a:lstStyle/>
                    <a:p>
                      <a:r>
                        <a:rPr lang="sk-SK" sz="2000" dirty="0" err="1" smtClean="0">
                          <a:solidFill>
                            <a:schemeClr val="tx1"/>
                          </a:solidFill>
                          <a:latin typeface="Arial Narrow" panose="020B0606020202030204" pitchFamily="34" charset="0"/>
                        </a:rPr>
                        <a:t>eHealth</a:t>
                      </a:r>
                      <a:r>
                        <a:rPr lang="sk-SK" sz="2000" dirty="0" smtClean="0">
                          <a:solidFill>
                            <a:schemeClr val="tx1"/>
                          </a:solidFill>
                          <a:latin typeface="Arial Narrow" panose="020B0606020202030204" pitchFamily="34" charset="0"/>
                        </a:rPr>
                        <a:t> </a:t>
                      </a:r>
                      <a:r>
                        <a:rPr lang="sk-SK" sz="2000" dirty="0" err="1" smtClean="0">
                          <a:solidFill>
                            <a:schemeClr val="tx1"/>
                          </a:solidFill>
                          <a:latin typeface="Arial Narrow" panose="020B0606020202030204" pitchFamily="34" charset="0"/>
                        </a:rPr>
                        <a:t>data</a:t>
                      </a:r>
                      <a:endParaRPr lang="en-US" sz="2000" dirty="0">
                        <a:solidFill>
                          <a:schemeClr val="tx1"/>
                        </a:solidFill>
                        <a:latin typeface="Arial Narrow" panose="020B0606020202030204" pitchFamily="34" charset="0"/>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2000" dirty="0" smtClean="0">
                          <a:solidFill>
                            <a:schemeClr val="tx1"/>
                          </a:solidFill>
                          <a:latin typeface="Arial Narrow" panose="020B0606020202030204" pitchFamily="34" charset="0"/>
                        </a:rPr>
                        <a:t>NCZI</a:t>
                      </a:r>
                      <a:endParaRPr lang="en-US" sz="2000" dirty="0" smtClean="0">
                        <a:solidFill>
                          <a:schemeClr val="tx1"/>
                        </a:solidFill>
                        <a:latin typeface="Arial Narrow" panose="020B0606020202030204" pitchFamily="34" charset="0"/>
                      </a:endParaRPr>
                    </a:p>
                  </a:txBody>
                  <a:tcPr>
                    <a:solidFill>
                      <a:schemeClr val="bg1"/>
                    </a:solidFill>
                  </a:tcPr>
                </a:tc>
              </a:tr>
              <a:tr h="387426">
                <a:tc>
                  <a:txBody>
                    <a:bodyPr/>
                    <a:lstStyle/>
                    <a:p>
                      <a:r>
                        <a:rPr lang="en-US" sz="2000" dirty="0" smtClean="0">
                          <a:latin typeface="Arial Narrow" panose="020B0606020202030204" pitchFamily="34" charset="0"/>
                        </a:rPr>
                        <a:t>State</a:t>
                      </a:r>
                      <a:r>
                        <a:rPr lang="en-US" sz="2000" baseline="0" dirty="0" smtClean="0">
                          <a:latin typeface="Arial Narrow" panose="020B0606020202030204" pitchFamily="34" charset="0"/>
                        </a:rPr>
                        <a:t>-defined quality indicators</a:t>
                      </a:r>
                      <a:endParaRPr lang="en-US" sz="2000" dirty="0">
                        <a:latin typeface="Arial Narrow" panose="020B0606020202030204" pitchFamily="34" charset="0"/>
                      </a:endParaRPr>
                    </a:p>
                  </a:txBody>
                  <a:tcPr>
                    <a:solidFill>
                      <a:schemeClr val="accent1"/>
                    </a:solidFill>
                  </a:tcPr>
                </a:tc>
                <a:tc>
                  <a:txBody>
                    <a:bodyPr/>
                    <a:lstStyle/>
                    <a:p>
                      <a:r>
                        <a:rPr lang="sk-SK" sz="2000" dirty="0" smtClean="0">
                          <a:latin typeface="Arial Narrow" panose="020B0606020202030204" pitchFamily="34" charset="0"/>
                        </a:rPr>
                        <a:t>UDZS</a:t>
                      </a:r>
                      <a:endParaRPr lang="en-US" sz="2000" dirty="0">
                        <a:latin typeface="Arial Narrow" panose="020B0606020202030204" pitchFamily="34" charset="0"/>
                      </a:endParaRPr>
                    </a:p>
                  </a:txBody>
                  <a:tcPr>
                    <a:solidFill>
                      <a:schemeClr val="accent1"/>
                    </a:solidFill>
                  </a:tcPr>
                </a:tc>
              </a:tr>
              <a:tr h="387426">
                <a:tc>
                  <a:txBody>
                    <a:bodyPr/>
                    <a:lstStyle/>
                    <a:p>
                      <a:r>
                        <a:rPr lang="en-US" sz="2000" dirty="0" smtClean="0">
                          <a:solidFill>
                            <a:schemeClr val="tx1"/>
                          </a:solidFill>
                          <a:latin typeface="Arial Narrow" panose="020B0606020202030204" pitchFamily="34" charset="0"/>
                        </a:rPr>
                        <a:t>Economic indicators on healthcare purchasing</a:t>
                      </a:r>
                      <a:r>
                        <a:rPr lang="en-US" sz="2000" baseline="0" dirty="0" smtClean="0">
                          <a:solidFill>
                            <a:schemeClr val="tx1"/>
                          </a:solidFill>
                          <a:latin typeface="Arial Narrow" panose="020B0606020202030204" pitchFamily="34" charset="0"/>
                        </a:rPr>
                        <a:t> by health insurance companies</a:t>
                      </a:r>
                      <a:endParaRPr lang="en-US" sz="2000" dirty="0">
                        <a:solidFill>
                          <a:schemeClr val="tx1"/>
                        </a:solidFill>
                        <a:latin typeface="Arial Narrow" panose="020B0606020202030204" pitchFamily="34" charset="0"/>
                      </a:endParaRPr>
                    </a:p>
                  </a:txBody>
                  <a:tcPr>
                    <a:noFill/>
                  </a:tcPr>
                </a:tc>
                <a:tc>
                  <a:txBody>
                    <a:bodyPr/>
                    <a:lstStyle/>
                    <a:p>
                      <a:r>
                        <a:rPr lang="sk-SK" sz="2000" dirty="0" smtClean="0">
                          <a:solidFill>
                            <a:schemeClr val="tx1"/>
                          </a:solidFill>
                          <a:latin typeface="Arial Narrow" panose="020B0606020202030204" pitchFamily="34" charset="0"/>
                        </a:rPr>
                        <a:t>UDZS</a:t>
                      </a:r>
                      <a:endParaRPr lang="en-US" sz="2000" dirty="0">
                        <a:solidFill>
                          <a:schemeClr val="tx1"/>
                        </a:solidFill>
                        <a:latin typeface="Arial Narrow" panose="020B0606020202030204" pitchFamily="34" charset="0"/>
                      </a:endParaRPr>
                    </a:p>
                  </a:txBody>
                  <a:tcPr>
                    <a:noFill/>
                  </a:tcPr>
                </a:tc>
              </a:tr>
              <a:tr h="387426">
                <a:tc>
                  <a:txBody>
                    <a:bodyPr/>
                    <a:lstStyle/>
                    <a:p>
                      <a:r>
                        <a:rPr lang="en-US" sz="2000" dirty="0" smtClean="0">
                          <a:solidFill>
                            <a:schemeClr val="tx1"/>
                          </a:solidFill>
                          <a:latin typeface="Arial Narrow" panose="020B0606020202030204" pitchFamily="34" charset="0"/>
                        </a:rPr>
                        <a:t>DRG</a:t>
                      </a:r>
                      <a:r>
                        <a:rPr lang="en-US" sz="2000" baseline="0" dirty="0" smtClean="0">
                          <a:solidFill>
                            <a:schemeClr val="tx1"/>
                          </a:solidFill>
                          <a:latin typeface="Arial Narrow" panose="020B0606020202030204" pitchFamily="34" charset="0"/>
                        </a:rPr>
                        <a:t> data</a:t>
                      </a:r>
                      <a:endParaRPr lang="en-US" sz="2000" dirty="0">
                        <a:solidFill>
                          <a:schemeClr val="tx1"/>
                        </a:solidFill>
                        <a:latin typeface="Arial Narrow" panose="020B0606020202030204" pitchFamily="34" charset="0"/>
                      </a:endParaRPr>
                    </a:p>
                  </a:txBody>
                  <a:tcPr>
                    <a:solidFill>
                      <a:schemeClr val="accent1"/>
                    </a:solidFill>
                  </a:tcPr>
                </a:tc>
                <a:tc>
                  <a:txBody>
                    <a:bodyPr/>
                    <a:lstStyle/>
                    <a:p>
                      <a:r>
                        <a:rPr lang="sk-SK" sz="2000" dirty="0" smtClean="0">
                          <a:solidFill>
                            <a:schemeClr val="tx1"/>
                          </a:solidFill>
                          <a:latin typeface="Arial Narrow" panose="020B0606020202030204" pitchFamily="34" charset="0"/>
                        </a:rPr>
                        <a:t>UDZS</a:t>
                      </a:r>
                      <a:endParaRPr lang="en-US" sz="2000" dirty="0">
                        <a:solidFill>
                          <a:schemeClr val="tx1"/>
                        </a:solidFill>
                        <a:latin typeface="Arial Narrow" panose="020B0606020202030204" pitchFamily="34" charset="0"/>
                      </a:endParaRPr>
                    </a:p>
                  </a:txBody>
                  <a:tcPr>
                    <a:solidFill>
                      <a:schemeClr val="accent1"/>
                    </a:solidFill>
                  </a:tcPr>
                </a:tc>
              </a:tr>
              <a:tr h="387426">
                <a:tc>
                  <a:txBody>
                    <a:bodyPr/>
                    <a:lstStyle/>
                    <a:p>
                      <a:r>
                        <a:rPr lang="en-US" sz="2000" dirty="0" smtClean="0">
                          <a:solidFill>
                            <a:schemeClr val="tx1"/>
                          </a:solidFill>
                          <a:latin typeface="Arial Narrow" panose="020B0606020202030204" pitchFamily="34" charset="0"/>
                        </a:rPr>
                        <a:t>Waiting times</a:t>
                      </a:r>
                      <a:endParaRPr lang="en-US" sz="2000" dirty="0">
                        <a:solidFill>
                          <a:schemeClr val="tx1"/>
                        </a:solidFill>
                        <a:latin typeface="Arial Narrow" panose="020B0606020202030204" pitchFamily="34" charset="0"/>
                      </a:endParaRPr>
                    </a:p>
                  </a:txBody>
                  <a:tcPr>
                    <a:solidFill>
                      <a:schemeClr val="bg1"/>
                    </a:solidFill>
                  </a:tcPr>
                </a:tc>
                <a:tc>
                  <a:txBody>
                    <a:bodyPr/>
                    <a:lstStyle/>
                    <a:p>
                      <a:r>
                        <a:rPr lang="sk-SK" sz="2000" dirty="0" smtClean="0">
                          <a:solidFill>
                            <a:schemeClr val="tx1"/>
                          </a:solidFill>
                          <a:latin typeface="Arial Narrow" panose="020B0606020202030204" pitchFamily="34" charset="0"/>
                        </a:rPr>
                        <a:t>UDZS</a:t>
                      </a:r>
                      <a:endParaRPr lang="en-US" sz="2000" dirty="0">
                        <a:solidFill>
                          <a:schemeClr val="tx1"/>
                        </a:solidFill>
                        <a:latin typeface="Arial Narrow" panose="020B0606020202030204" pitchFamily="34" charset="0"/>
                      </a:endParaRPr>
                    </a:p>
                  </a:txBody>
                  <a:tcPr>
                    <a:solidFill>
                      <a:schemeClr val="bg1"/>
                    </a:solidFill>
                  </a:tcPr>
                </a:tc>
              </a:tr>
            </a:tbl>
          </a:graphicData>
        </a:graphic>
      </p:graphicFrame>
    </p:spTree>
    <p:extLst>
      <p:ext uri="{BB962C8B-B14F-4D97-AF65-F5344CB8AC3E}">
        <p14:creationId xmlns:p14="http://schemas.microsoft.com/office/powerpoint/2010/main" val="11664067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a:t>Data  Unavailable </a:t>
            </a:r>
            <a:r>
              <a:rPr lang="en-US" dirty="0" smtClean="0"/>
              <a:t>II.</a:t>
            </a:r>
            <a:endParaRPr lang="en-US" dirty="0"/>
          </a:p>
        </p:txBody>
      </p:sp>
      <p:graphicFrame>
        <p:nvGraphicFramePr>
          <p:cNvPr id="4" name="Zástupný symbol obsahu 3"/>
          <p:cNvGraphicFramePr>
            <a:graphicFrameLocks noGrp="1"/>
          </p:cNvGraphicFramePr>
          <p:nvPr>
            <p:ph idx="1"/>
            <p:extLst>
              <p:ext uri="{D42A27DB-BD31-4B8C-83A1-F6EECF244321}">
                <p14:modId xmlns:p14="http://schemas.microsoft.com/office/powerpoint/2010/main" val="1797608136"/>
              </p:ext>
            </p:extLst>
          </p:nvPr>
        </p:nvGraphicFramePr>
        <p:xfrm>
          <a:off x="704322" y="1818912"/>
          <a:ext cx="10973872" cy="3474720"/>
        </p:xfrm>
        <a:graphic>
          <a:graphicData uri="http://schemas.openxmlformats.org/drawingml/2006/table">
            <a:tbl>
              <a:tblPr firstRow="1" bandRow="1">
                <a:tableStyleId>{5C22544A-7EE6-4342-B048-85BDC9FD1C3A}</a:tableStyleId>
              </a:tblPr>
              <a:tblGrid>
                <a:gridCol w="8426030"/>
                <a:gridCol w="2547842"/>
              </a:tblGrid>
              <a:tr h="370840">
                <a:tc>
                  <a:txBody>
                    <a:bodyPr/>
                    <a:lstStyle/>
                    <a:p>
                      <a:r>
                        <a:rPr lang="en-US" sz="2000" b="1" dirty="0" smtClean="0">
                          <a:solidFill>
                            <a:schemeClr val="tx1"/>
                          </a:solidFill>
                          <a:latin typeface="Arial Narrow" panose="020B0606020202030204" pitchFamily="34" charset="0"/>
                        </a:rPr>
                        <a:t>Diagnostic</a:t>
                      </a:r>
                      <a:r>
                        <a:rPr lang="en-US" sz="2000" b="1" baseline="0" dirty="0" smtClean="0">
                          <a:solidFill>
                            <a:schemeClr val="tx1"/>
                          </a:solidFill>
                          <a:latin typeface="Arial Narrow" panose="020B0606020202030204" pitchFamily="34" charset="0"/>
                        </a:rPr>
                        <a:t> imaging, laboratories, transportation and medical rescue services</a:t>
                      </a:r>
                      <a:endParaRPr lang="en-US" sz="2000" b="1" dirty="0">
                        <a:solidFill>
                          <a:schemeClr val="tx1"/>
                        </a:solidFill>
                        <a:latin typeface="Arial Narrow" panose="020B0606020202030204" pitchFamily="34" charset="0"/>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latin typeface="Arial Narrow" panose="020B0606020202030204" pitchFamily="34" charset="0"/>
                        </a:rPr>
                        <a:t>Responsible institution</a:t>
                      </a:r>
                    </a:p>
                  </a:txBody>
                  <a:tcPr>
                    <a:solidFill>
                      <a:schemeClr val="bg1"/>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Narrow" panose="020B0606020202030204" pitchFamily="34" charset="0"/>
                        </a:rPr>
                        <a:t>Economic indicators on healthcare purchasing</a:t>
                      </a:r>
                      <a:r>
                        <a:rPr lang="en-US" sz="2000" baseline="0" dirty="0" smtClean="0">
                          <a:solidFill>
                            <a:schemeClr val="tx1"/>
                          </a:solidFill>
                          <a:latin typeface="Arial Narrow" panose="020B0606020202030204" pitchFamily="34" charset="0"/>
                        </a:rPr>
                        <a:t> by health insurance companies</a:t>
                      </a:r>
                      <a:endParaRPr lang="en-US" sz="2000" dirty="0" smtClean="0">
                        <a:solidFill>
                          <a:schemeClr val="tx1"/>
                        </a:solidFill>
                        <a:latin typeface="Arial Narrow" panose="020B0606020202030204" pitchFamily="34" charset="0"/>
                      </a:endParaRPr>
                    </a:p>
                  </a:txBody>
                  <a:tcPr>
                    <a:solidFill>
                      <a:schemeClr val="accent1"/>
                    </a:solidFill>
                  </a:tcPr>
                </a:tc>
                <a:tc>
                  <a:txBody>
                    <a:bodyPr/>
                    <a:lstStyle/>
                    <a:p>
                      <a:r>
                        <a:rPr lang="sk-SK" sz="2000" dirty="0" smtClean="0">
                          <a:solidFill>
                            <a:schemeClr val="tx1"/>
                          </a:solidFill>
                          <a:latin typeface="Arial Narrow" panose="020B0606020202030204" pitchFamily="34" charset="0"/>
                        </a:rPr>
                        <a:t>UDZS</a:t>
                      </a:r>
                      <a:endParaRPr lang="en-US" sz="2000" dirty="0">
                        <a:solidFill>
                          <a:schemeClr val="tx1"/>
                        </a:solidFill>
                        <a:latin typeface="Arial Narrow" panose="020B0606020202030204" pitchFamily="34" charset="0"/>
                      </a:endParaRPr>
                    </a:p>
                  </a:txBody>
                  <a:tcPr>
                    <a:solidFill>
                      <a:schemeClr val="accent1"/>
                    </a:solidFill>
                  </a:tcPr>
                </a:tc>
              </a:tr>
              <a:tr h="370840">
                <a:tc>
                  <a:txBody>
                    <a:bodyPr/>
                    <a:lstStyle/>
                    <a:p>
                      <a:r>
                        <a:rPr lang="sk-SK" sz="2000" dirty="0" err="1" smtClean="0">
                          <a:solidFill>
                            <a:schemeClr val="tx1"/>
                          </a:solidFill>
                          <a:latin typeface="Arial Narrow" panose="020B0606020202030204" pitchFamily="34" charset="0"/>
                        </a:rPr>
                        <a:t>eHealth</a:t>
                      </a:r>
                      <a:r>
                        <a:rPr lang="sk-SK" sz="2000" dirty="0" smtClean="0">
                          <a:solidFill>
                            <a:schemeClr val="tx1"/>
                          </a:solidFill>
                          <a:latin typeface="Arial Narrow" panose="020B0606020202030204" pitchFamily="34" charset="0"/>
                        </a:rPr>
                        <a:t> </a:t>
                      </a:r>
                      <a:r>
                        <a:rPr lang="sk-SK" sz="2000" dirty="0" err="1" smtClean="0">
                          <a:solidFill>
                            <a:schemeClr val="tx1"/>
                          </a:solidFill>
                          <a:latin typeface="Arial Narrow" panose="020B0606020202030204" pitchFamily="34" charset="0"/>
                        </a:rPr>
                        <a:t>data</a:t>
                      </a:r>
                      <a:endParaRPr lang="en-US" sz="2000" dirty="0">
                        <a:solidFill>
                          <a:schemeClr val="tx1"/>
                        </a:solidFill>
                        <a:latin typeface="Arial Narrow" panose="020B0606020202030204" pitchFamily="34" charset="0"/>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2000" dirty="0" smtClean="0">
                          <a:solidFill>
                            <a:schemeClr val="tx1"/>
                          </a:solidFill>
                          <a:latin typeface="Arial Narrow" panose="020B0606020202030204" pitchFamily="34" charset="0"/>
                        </a:rPr>
                        <a:t>NCZI</a:t>
                      </a:r>
                      <a:endParaRPr lang="en-US" sz="2000" dirty="0" smtClean="0">
                        <a:solidFill>
                          <a:schemeClr val="tx1"/>
                        </a:solidFill>
                        <a:latin typeface="Arial Narrow" panose="020B0606020202030204" pitchFamily="34" charset="0"/>
                      </a:endParaRPr>
                    </a:p>
                  </a:txBody>
                  <a:tcPr>
                    <a:solidFill>
                      <a:schemeClr val="bg1"/>
                    </a:solidFill>
                  </a:tcPr>
                </a:tc>
              </a:tr>
              <a:tr h="370840">
                <a:tc>
                  <a:txBody>
                    <a:bodyPr/>
                    <a:lstStyle/>
                    <a:p>
                      <a:endParaRPr lang="en-US" dirty="0"/>
                    </a:p>
                  </a:txBody>
                  <a:tcPr>
                    <a:solidFill>
                      <a:schemeClr val="bg1"/>
                    </a:solidFill>
                  </a:tcPr>
                </a:tc>
                <a:tc>
                  <a:txBody>
                    <a:bodyPr/>
                    <a:lstStyle/>
                    <a:p>
                      <a:endParaRPr lang="en-US" sz="2000" dirty="0">
                        <a:latin typeface="Arial Narrow" panose="020B0606020202030204" pitchFamily="34" charset="0"/>
                      </a:endParaRPr>
                    </a:p>
                  </a:txBody>
                  <a:tcPr>
                    <a:solidFill>
                      <a:schemeClr val="bg1"/>
                    </a:solidFill>
                  </a:tcPr>
                </a:tc>
              </a:tr>
              <a:tr h="370840">
                <a:tc>
                  <a:txBody>
                    <a:bodyPr/>
                    <a:lstStyle/>
                    <a:p>
                      <a:r>
                        <a:rPr lang="en-US" sz="2000" b="1" dirty="0" smtClean="0">
                          <a:solidFill>
                            <a:schemeClr val="tx1"/>
                          </a:solidFill>
                          <a:latin typeface="Arial Narrow" panose="020B0606020202030204" pitchFamily="34" charset="0"/>
                        </a:rPr>
                        <a:t>Medicines</a:t>
                      </a:r>
                      <a:endParaRPr lang="en-US" sz="2000" b="1" dirty="0">
                        <a:solidFill>
                          <a:schemeClr val="tx1"/>
                        </a:solidFill>
                        <a:latin typeface="Arial Narrow" panose="020B0606020202030204" pitchFamily="34" charset="0"/>
                      </a:endParaRPr>
                    </a:p>
                  </a:txBody>
                  <a:tcPr>
                    <a:solidFill>
                      <a:schemeClr val="bg1"/>
                    </a:solidFill>
                  </a:tcPr>
                </a:tc>
                <a:tc>
                  <a:txBody>
                    <a:bodyPr/>
                    <a:lstStyle/>
                    <a:p>
                      <a:endParaRPr lang="en-US" sz="2000" dirty="0">
                        <a:latin typeface="Arial Narrow" panose="020B0606020202030204" pitchFamily="34" charset="0"/>
                      </a:endParaRPr>
                    </a:p>
                  </a:txBody>
                  <a:tcPr>
                    <a:solidFill>
                      <a:schemeClr val="bg1"/>
                    </a:solidFill>
                  </a:tcPr>
                </a:tc>
              </a:tr>
              <a:tr h="370840">
                <a:tc>
                  <a:txBody>
                    <a:bodyPr/>
                    <a:lstStyle/>
                    <a:p>
                      <a:r>
                        <a:rPr lang="en-US" sz="2000" dirty="0" smtClean="0">
                          <a:solidFill>
                            <a:schemeClr val="tx1"/>
                          </a:solidFill>
                          <a:latin typeface="Arial Narrow" panose="020B0606020202030204" pitchFamily="34" charset="0"/>
                        </a:rPr>
                        <a:t>Quarterly</a:t>
                      </a:r>
                      <a:r>
                        <a:rPr lang="en-US" sz="2000" baseline="0" dirty="0" smtClean="0">
                          <a:solidFill>
                            <a:schemeClr val="tx1"/>
                          </a:solidFill>
                          <a:latin typeface="Arial Narrow" panose="020B0606020202030204" pitchFamily="34" charset="0"/>
                        </a:rPr>
                        <a:t> data on issued medicines, medical goods and dietary foods</a:t>
                      </a:r>
                      <a:endParaRPr lang="en-US" sz="2000" dirty="0">
                        <a:solidFill>
                          <a:schemeClr val="tx1"/>
                        </a:solidFill>
                        <a:latin typeface="Arial Narrow" panose="020B0606020202030204" pitchFamily="34" charset="0"/>
                      </a:endParaRPr>
                    </a:p>
                  </a:txBody>
                  <a:tcPr>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2000" dirty="0" smtClean="0">
                          <a:solidFill>
                            <a:schemeClr val="tx1"/>
                          </a:solidFill>
                          <a:latin typeface="Arial Narrow" panose="020B0606020202030204" pitchFamily="34" charset="0"/>
                        </a:rPr>
                        <a:t>NCZI</a:t>
                      </a:r>
                      <a:endParaRPr lang="en-US" sz="2000" dirty="0" smtClean="0">
                        <a:solidFill>
                          <a:schemeClr val="tx1"/>
                        </a:solidFill>
                        <a:latin typeface="Arial Narrow" panose="020B0606020202030204" pitchFamily="34" charset="0"/>
                      </a:endParaRPr>
                    </a:p>
                  </a:txBody>
                  <a:tcPr>
                    <a:solidFill>
                      <a:schemeClr val="accent1"/>
                    </a:solidFill>
                  </a:tcPr>
                </a:tc>
              </a:tr>
              <a:tr h="370840">
                <a:tc>
                  <a:txBody>
                    <a:bodyPr/>
                    <a:lstStyle/>
                    <a:p>
                      <a:r>
                        <a:rPr lang="en-US" sz="2000" dirty="0" smtClean="0">
                          <a:solidFill>
                            <a:schemeClr val="tx1"/>
                          </a:solidFill>
                          <a:latin typeface="Arial Narrow" panose="020B0606020202030204" pitchFamily="34" charset="0"/>
                        </a:rPr>
                        <a:t>Quarterly</a:t>
                      </a:r>
                      <a:r>
                        <a:rPr lang="en-US" sz="2000" baseline="0" dirty="0" smtClean="0">
                          <a:solidFill>
                            <a:schemeClr val="tx1"/>
                          </a:solidFill>
                          <a:latin typeface="Arial Narrow" panose="020B0606020202030204" pitchFamily="34" charset="0"/>
                        </a:rPr>
                        <a:t> data on prescribed and issued medicines, medical goods and dietary foods covered by public health insurance</a:t>
                      </a:r>
                      <a:endParaRPr lang="en-US" sz="2000" dirty="0">
                        <a:solidFill>
                          <a:schemeClr val="tx1"/>
                        </a:solidFill>
                        <a:latin typeface="Arial Narrow" panose="020B0606020202030204" pitchFamily="34" charset="0"/>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2000" dirty="0" smtClean="0">
                          <a:solidFill>
                            <a:schemeClr val="tx1"/>
                          </a:solidFill>
                          <a:latin typeface="Arial Narrow" panose="020B0606020202030204" pitchFamily="34" charset="0"/>
                        </a:rPr>
                        <a:t>NCZI</a:t>
                      </a:r>
                      <a:endParaRPr lang="en-US" sz="2000" dirty="0" smtClean="0">
                        <a:solidFill>
                          <a:schemeClr val="tx1"/>
                        </a:solidFill>
                        <a:latin typeface="Arial Narrow" panose="020B0606020202030204" pitchFamily="34" charset="0"/>
                      </a:endParaRPr>
                    </a:p>
                  </a:txBody>
                  <a:tcPr>
                    <a:solidFill>
                      <a:schemeClr val="bg1"/>
                    </a:solidFill>
                  </a:tcPr>
                </a:tc>
              </a:tr>
              <a:tr h="370840">
                <a:tc>
                  <a:txBody>
                    <a:bodyPr/>
                    <a:lstStyle/>
                    <a:p>
                      <a:r>
                        <a:rPr lang="en-US" sz="2000" dirty="0" err="1" smtClean="0">
                          <a:latin typeface="Arial Narrow" panose="020B0606020202030204" pitchFamily="34" charset="0"/>
                        </a:rPr>
                        <a:t>eHealth</a:t>
                      </a:r>
                      <a:r>
                        <a:rPr lang="en-US" sz="2000" dirty="0" smtClean="0">
                          <a:latin typeface="Arial Narrow" panose="020B0606020202030204" pitchFamily="34" charset="0"/>
                        </a:rPr>
                        <a:t> data</a:t>
                      </a:r>
                      <a:endParaRPr lang="en-US" sz="2000" dirty="0">
                        <a:latin typeface="Arial Narrow" panose="020B0606020202030204" pitchFamily="34" charset="0"/>
                      </a:endParaRPr>
                    </a:p>
                  </a:txBody>
                  <a:tcPr>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Arial Narrow" panose="020B0606020202030204" pitchFamily="34" charset="0"/>
                        </a:rPr>
                        <a:t>NCZI</a:t>
                      </a:r>
                    </a:p>
                  </a:txBody>
                  <a:tcPr>
                    <a:solidFill>
                      <a:schemeClr val="accent1"/>
                    </a:solidFill>
                  </a:tcPr>
                </a:tc>
              </a:tr>
            </a:tbl>
          </a:graphicData>
        </a:graphic>
      </p:graphicFrame>
    </p:spTree>
    <p:extLst>
      <p:ext uri="{BB962C8B-B14F-4D97-AF65-F5344CB8AC3E}">
        <p14:creationId xmlns:p14="http://schemas.microsoft.com/office/powerpoint/2010/main" val="24578684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a:t>Data  Unavailable </a:t>
            </a:r>
            <a:r>
              <a:rPr lang="en-US" dirty="0" smtClean="0"/>
              <a:t>III.</a:t>
            </a:r>
            <a:endParaRPr lang="en-US" dirty="0"/>
          </a:p>
        </p:txBody>
      </p:sp>
      <p:graphicFrame>
        <p:nvGraphicFramePr>
          <p:cNvPr id="4" name="Tabuľka 3"/>
          <p:cNvGraphicFramePr>
            <a:graphicFrameLocks noGrp="1"/>
          </p:cNvGraphicFramePr>
          <p:nvPr>
            <p:extLst>
              <p:ext uri="{D42A27DB-BD31-4B8C-83A1-F6EECF244321}">
                <p14:modId xmlns:p14="http://schemas.microsoft.com/office/powerpoint/2010/main" val="4165728650"/>
              </p:ext>
            </p:extLst>
          </p:nvPr>
        </p:nvGraphicFramePr>
        <p:xfrm>
          <a:off x="715858" y="1858510"/>
          <a:ext cx="10965845" cy="1584960"/>
        </p:xfrm>
        <a:graphic>
          <a:graphicData uri="http://schemas.openxmlformats.org/drawingml/2006/table">
            <a:tbl>
              <a:tblPr firstRow="1" bandRow="1">
                <a:tableStyleId>{5C22544A-7EE6-4342-B048-85BDC9FD1C3A}</a:tableStyleId>
              </a:tblPr>
              <a:tblGrid>
                <a:gridCol w="8441790"/>
                <a:gridCol w="2524055"/>
              </a:tblGrid>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latin typeface="Arial Narrow" panose="020B0606020202030204" pitchFamily="34" charset="0"/>
                        </a:rPr>
                        <a:t>Background data</a:t>
                      </a:r>
                      <a:endParaRPr lang="en-US" sz="2000" dirty="0" smtClean="0">
                        <a:solidFill>
                          <a:schemeClr val="tx1"/>
                        </a:solidFill>
                        <a:latin typeface="Arial Narrow" panose="020B0606020202030204" pitchFamily="34" charset="0"/>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latin typeface="Arial Narrow" panose="020B0606020202030204" pitchFamily="34" charset="0"/>
                        </a:rPr>
                        <a:t>Responsible institution</a:t>
                      </a:r>
                    </a:p>
                  </a:txBody>
                  <a:tcPr>
                    <a:solidFill>
                      <a:schemeClr val="bg1"/>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2000" dirty="0" smtClean="0">
                          <a:solidFill>
                            <a:schemeClr val="tx1"/>
                          </a:solidFill>
                          <a:latin typeface="Arial Narrow" panose="020B0606020202030204" pitchFamily="34" charset="0"/>
                        </a:rPr>
                        <a:t>PCG d</a:t>
                      </a:r>
                      <a:r>
                        <a:rPr lang="en-US" sz="2000" dirty="0" err="1" smtClean="0">
                          <a:solidFill>
                            <a:schemeClr val="tx1"/>
                          </a:solidFill>
                          <a:latin typeface="Arial Narrow" panose="020B0606020202030204" pitchFamily="34" charset="0"/>
                        </a:rPr>
                        <a:t>ata</a:t>
                      </a:r>
                      <a:endParaRPr lang="en-US" sz="2000" dirty="0" smtClean="0">
                        <a:solidFill>
                          <a:schemeClr val="tx1"/>
                        </a:solidFill>
                        <a:latin typeface="Arial Narrow" panose="020B0606020202030204" pitchFamily="34" charset="0"/>
                      </a:endParaRPr>
                    </a:p>
                  </a:txBody>
                  <a:tcPr>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2000" dirty="0" smtClean="0">
                          <a:solidFill>
                            <a:schemeClr val="tx1"/>
                          </a:solidFill>
                          <a:latin typeface="Arial Narrow" panose="020B0606020202030204" pitchFamily="34" charset="0"/>
                        </a:rPr>
                        <a:t>UDZS</a:t>
                      </a:r>
                      <a:endParaRPr lang="en-US" sz="2000" dirty="0" smtClean="0">
                        <a:solidFill>
                          <a:schemeClr val="tx1"/>
                        </a:solidFill>
                        <a:latin typeface="Arial Narrow" panose="020B0606020202030204" pitchFamily="34" charset="0"/>
                      </a:endParaRPr>
                    </a:p>
                  </a:txBody>
                  <a:tcPr>
                    <a:solidFill>
                      <a:schemeClr val="accent1"/>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Narrow" panose="020B0606020202030204" pitchFamily="34" charset="0"/>
                        </a:rPr>
                        <a:t>National registry</a:t>
                      </a:r>
                      <a:r>
                        <a:rPr lang="en-US" sz="2000" baseline="0" dirty="0" smtClean="0">
                          <a:solidFill>
                            <a:schemeClr val="tx1"/>
                          </a:solidFill>
                          <a:latin typeface="Arial Narrow" panose="020B0606020202030204" pitchFamily="34" charset="0"/>
                        </a:rPr>
                        <a:t> of healthcare workers</a:t>
                      </a:r>
                      <a:endParaRPr lang="en-US" sz="2000" dirty="0" smtClean="0">
                        <a:solidFill>
                          <a:schemeClr val="tx1"/>
                        </a:solidFill>
                        <a:latin typeface="Arial Narrow" panose="020B0606020202030204" pitchFamily="34" charset="0"/>
                      </a:endParaRPr>
                    </a:p>
                  </a:txBody>
                  <a:tcPr>
                    <a:noFill/>
                  </a:tcPr>
                </a:tc>
                <a:tc>
                  <a:txBody>
                    <a:bodyPr/>
                    <a:lstStyle/>
                    <a:p>
                      <a:r>
                        <a:rPr lang="sk-SK" sz="2000" dirty="0" smtClean="0">
                          <a:solidFill>
                            <a:schemeClr val="tx1"/>
                          </a:solidFill>
                          <a:latin typeface="Arial Narrow" panose="020B0606020202030204" pitchFamily="34" charset="0"/>
                        </a:rPr>
                        <a:t>NCZI</a:t>
                      </a:r>
                      <a:endParaRPr lang="en-US" sz="2000" dirty="0">
                        <a:solidFill>
                          <a:schemeClr val="tx1"/>
                        </a:solidFill>
                        <a:latin typeface="Arial Narrow" panose="020B0606020202030204" pitchFamily="34" charset="0"/>
                      </a:endParaRPr>
                    </a:p>
                  </a:txBody>
                  <a:tcP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Narrow" panose="020B0606020202030204" pitchFamily="34" charset="0"/>
                        </a:rPr>
                        <a:t>National registry</a:t>
                      </a:r>
                      <a:r>
                        <a:rPr lang="en-US" sz="2000" baseline="0" dirty="0" smtClean="0">
                          <a:solidFill>
                            <a:schemeClr val="tx1"/>
                          </a:solidFill>
                          <a:latin typeface="Arial Narrow" panose="020B0606020202030204" pitchFamily="34" charset="0"/>
                        </a:rPr>
                        <a:t> of healthcare providers</a:t>
                      </a:r>
                      <a:endParaRPr lang="en-US" sz="2000" dirty="0" smtClean="0">
                        <a:solidFill>
                          <a:schemeClr val="tx1"/>
                        </a:solidFill>
                        <a:latin typeface="Arial Narrow" panose="020B0606020202030204" pitchFamily="34" charset="0"/>
                      </a:endParaRPr>
                    </a:p>
                  </a:txBody>
                  <a:tcPr>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2000" dirty="0" smtClean="0">
                          <a:solidFill>
                            <a:schemeClr val="tx1"/>
                          </a:solidFill>
                          <a:latin typeface="Arial Narrow" panose="020B0606020202030204" pitchFamily="34" charset="0"/>
                        </a:rPr>
                        <a:t>NCZI</a:t>
                      </a:r>
                      <a:endParaRPr lang="en-US" sz="2000" dirty="0" smtClean="0">
                        <a:solidFill>
                          <a:schemeClr val="tx1"/>
                        </a:solidFill>
                        <a:latin typeface="Arial Narrow" panose="020B0606020202030204" pitchFamily="34" charset="0"/>
                      </a:endParaRPr>
                    </a:p>
                  </a:txBody>
                  <a:tcPr>
                    <a:solidFill>
                      <a:schemeClr val="accent1"/>
                    </a:solidFill>
                  </a:tcPr>
                </a:tc>
              </a:tr>
            </a:tbl>
          </a:graphicData>
        </a:graphic>
      </p:graphicFrame>
    </p:spTree>
    <p:extLst>
      <p:ext uri="{BB962C8B-B14F-4D97-AF65-F5344CB8AC3E}">
        <p14:creationId xmlns:p14="http://schemas.microsoft.com/office/powerpoint/2010/main" val="2393003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Total spending</a:t>
            </a:r>
            <a:endParaRPr lang="en-US" sz="2800" dirty="0"/>
          </a:p>
        </p:txBody>
      </p:sp>
      <p:sp>
        <p:nvSpPr>
          <p:cNvPr id="3" name="Zástupný symbol textu 2"/>
          <p:cNvSpPr>
            <a:spLocks noGrp="1"/>
          </p:cNvSpPr>
          <p:nvPr>
            <p:ph type="body" sz="half" idx="1"/>
          </p:nvPr>
        </p:nvSpPr>
        <p:spPr>
          <a:xfrm>
            <a:off x="609600" y="1700213"/>
            <a:ext cx="5041900" cy="4425950"/>
          </a:xfrm>
        </p:spPr>
        <p:txBody>
          <a:bodyPr/>
          <a:lstStyle/>
          <a:p>
            <a:pPr marL="0" indent="0" algn="ctr">
              <a:buNone/>
            </a:pPr>
            <a:r>
              <a:rPr lang="en-US" sz="2000" b="1" dirty="0" smtClean="0"/>
              <a:t>Total healthcare spending (% GDP)</a:t>
            </a:r>
            <a:r>
              <a:rPr lang="en-US" sz="2000" dirty="0" smtClean="0"/>
              <a:t> </a:t>
            </a:r>
            <a:endParaRPr lang="en-US" sz="2000" u="sng" dirty="0"/>
          </a:p>
        </p:txBody>
      </p:sp>
      <p:sp>
        <p:nvSpPr>
          <p:cNvPr id="4" name="Zástupný symbol obsahu 3"/>
          <p:cNvSpPr>
            <a:spLocks noGrp="1"/>
          </p:cNvSpPr>
          <p:nvPr>
            <p:ph sz="half" idx="2"/>
          </p:nvPr>
        </p:nvSpPr>
        <p:spPr/>
        <p:txBody>
          <a:bodyPr/>
          <a:lstStyle/>
          <a:p>
            <a:pPr marL="0" indent="0" algn="ctr">
              <a:buNone/>
            </a:pPr>
            <a:r>
              <a:rPr lang="en-US" sz="2000" b="1" dirty="0" smtClean="0"/>
              <a:t>Total healthcare spending (per capita, PPPs, USD, current prices)</a:t>
            </a:r>
            <a:r>
              <a:rPr lang="en-US" sz="2000" dirty="0" smtClean="0"/>
              <a:t>  </a:t>
            </a:r>
            <a:endParaRPr lang="en-US" sz="2000" u="sng" dirty="0"/>
          </a:p>
        </p:txBody>
      </p:sp>
      <p:graphicFrame>
        <p:nvGraphicFramePr>
          <p:cNvPr id="5" name="Graf 4"/>
          <p:cNvGraphicFramePr>
            <a:graphicFrameLocks/>
          </p:cNvGraphicFramePr>
          <p:nvPr>
            <p:extLst>
              <p:ext uri="{D42A27DB-BD31-4B8C-83A1-F6EECF244321}">
                <p14:modId xmlns:p14="http://schemas.microsoft.com/office/powerpoint/2010/main" val="3003128393"/>
              </p:ext>
            </p:extLst>
          </p:nvPr>
        </p:nvGraphicFramePr>
        <p:xfrm>
          <a:off x="434271" y="2203938"/>
          <a:ext cx="5154706" cy="37971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f 5"/>
          <p:cNvGraphicFramePr>
            <a:graphicFrameLocks/>
          </p:cNvGraphicFramePr>
          <p:nvPr>
            <p:extLst>
              <p:ext uri="{D42A27DB-BD31-4B8C-83A1-F6EECF244321}">
                <p14:modId xmlns:p14="http://schemas.microsoft.com/office/powerpoint/2010/main" val="2397111096"/>
              </p:ext>
            </p:extLst>
          </p:nvPr>
        </p:nvGraphicFramePr>
        <p:xfrm>
          <a:off x="6045200" y="2205893"/>
          <a:ext cx="5537200" cy="38041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365121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Avoidable mortality</a:t>
            </a:r>
            <a:endParaRPr lang="sk-SK" sz="2800" dirty="0"/>
          </a:p>
        </p:txBody>
      </p:sp>
      <p:sp>
        <p:nvSpPr>
          <p:cNvPr id="5" name="Zástupný symbol textu 4"/>
          <p:cNvSpPr>
            <a:spLocks noGrp="1"/>
          </p:cNvSpPr>
          <p:nvPr>
            <p:ph type="body" sz="half" idx="1"/>
          </p:nvPr>
        </p:nvSpPr>
        <p:spPr>
          <a:xfrm>
            <a:off x="371273" y="1734869"/>
            <a:ext cx="5041900" cy="4425950"/>
          </a:xfrm>
        </p:spPr>
        <p:txBody>
          <a:bodyPr/>
          <a:lstStyle/>
          <a:p>
            <a:r>
              <a:rPr lang="en-GB" sz="2200" u="sng" dirty="0" smtClean="0"/>
              <a:t>High</a:t>
            </a:r>
            <a:r>
              <a:rPr lang="sk-SK" sz="2200" u="sng" dirty="0" smtClean="0"/>
              <a:t> a</a:t>
            </a:r>
            <a:r>
              <a:rPr lang="en-GB" sz="2200" u="sng" dirty="0" err="1" smtClean="0"/>
              <a:t>menable</a:t>
            </a:r>
            <a:r>
              <a:rPr lang="en-US" sz="2200" u="sng" dirty="0" smtClean="0"/>
              <a:t> mortality</a:t>
            </a:r>
            <a:endParaRPr lang="sk-SK" sz="2200" u="sng" dirty="0" smtClean="0"/>
          </a:p>
          <a:p>
            <a:endParaRPr lang="sk-SK" sz="2200" dirty="0"/>
          </a:p>
          <a:p>
            <a:r>
              <a:rPr lang="en-US" sz="2200" dirty="0" smtClean="0"/>
              <a:t>Deaths that can be prevented by healthcare interventions</a:t>
            </a:r>
          </a:p>
          <a:p>
            <a:endParaRPr lang="sk-SK" sz="2200" dirty="0"/>
          </a:p>
          <a:p>
            <a:r>
              <a:rPr lang="en-US" sz="2200" dirty="0" smtClean="0"/>
              <a:t>Compared with V3, there are 1890 more deaths annually in Slovakia</a:t>
            </a:r>
          </a:p>
          <a:p>
            <a:pPr marL="0" indent="0">
              <a:buNone/>
            </a:pPr>
            <a:endParaRPr lang="sk-SK" dirty="0"/>
          </a:p>
          <a:p>
            <a:pPr marL="0" indent="0">
              <a:buNone/>
            </a:pPr>
            <a:endParaRPr lang="sk-SK" dirty="0" smtClean="0"/>
          </a:p>
          <a:p>
            <a:endParaRPr lang="sk-SK" dirty="0"/>
          </a:p>
        </p:txBody>
      </p:sp>
      <p:sp>
        <p:nvSpPr>
          <p:cNvPr id="3" name="Zástupný symbol obsahu 2"/>
          <p:cNvSpPr>
            <a:spLocks noGrp="1"/>
          </p:cNvSpPr>
          <p:nvPr>
            <p:ph sz="half" idx="2"/>
          </p:nvPr>
        </p:nvSpPr>
        <p:spPr/>
        <p:txBody>
          <a:bodyPr/>
          <a:lstStyle/>
          <a:p>
            <a:pPr marL="0" indent="0" algn="ctr">
              <a:buNone/>
            </a:pPr>
            <a:r>
              <a:rPr lang="en-US" sz="2000" b="1" dirty="0" smtClean="0"/>
              <a:t>Amenable mortality</a:t>
            </a:r>
            <a:endParaRPr lang="sk-SK" sz="2000" b="1" dirty="0"/>
          </a:p>
          <a:p>
            <a:pPr marL="0" indent="0" algn="ctr">
              <a:buNone/>
            </a:pPr>
            <a:r>
              <a:rPr lang="sk-SK" sz="2000" b="1" dirty="0" smtClean="0"/>
              <a:t>(</a:t>
            </a:r>
            <a:r>
              <a:rPr lang="en-US" sz="2000" b="1" dirty="0" smtClean="0"/>
              <a:t>standardized death rate per </a:t>
            </a:r>
          </a:p>
          <a:p>
            <a:pPr marL="0" indent="0" algn="ctr">
              <a:buNone/>
            </a:pPr>
            <a:r>
              <a:rPr lang="en-US" sz="2000" b="1" dirty="0" smtClean="0"/>
              <a:t>100 000 inhabitants</a:t>
            </a:r>
            <a:r>
              <a:rPr lang="sk-SK" sz="2000" b="1" dirty="0" smtClean="0"/>
              <a:t>)</a:t>
            </a:r>
            <a:endParaRPr lang="sk-SK" sz="2000" b="1" dirty="0"/>
          </a:p>
          <a:p>
            <a:endParaRPr lang="sk-SK" dirty="0"/>
          </a:p>
        </p:txBody>
      </p:sp>
      <p:graphicFrame>
        <p:nvGraphicFramePr>
          <p:cNvPr id="7" name="Graf 6"/>
          <p:cNvGraphicFramePr>
            <a:graphicFrameLocks/>
          </p:cNvGraphicFramePr>
          <p:nvPr>
            <p:extLst/>
          </p:nvPr>
        </p:nvGraphicFramePr>
        <p:xfrm>
          <a:off x="6316832" y="3066459"/>
          <a:ext cx="5489237" cy="30597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18686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Life expectancy</a:t>
            </a:r>
            <a:endParaRPr lang="sk-SK" sz="2800" dirty="0"/>
          </a:p>
        </p:txBody>
      </p:sp>
      <p:sp>
        <p:nvSpPr>
          <p:cNvPr id="5" name="Zástupný symbol textu 4"/>
          <p:cNvSpPr>
            <a:spLocks noGrp="1"/>
          </p:cNvSpPr>
          <p:nvPr>
            <p:ph type="body" sz="half" idx="1"/>
          </p:nvPr>
        </p:nvSpPr>
        <p:spPr>
          <a:xfrm>
            <a:off x="371273" y="1734869"/>
            <a:ext cx="5041900" cy="4425950"/>
          </a:xfrm>
        </p:spPr>
        <p:txBody>
          <a:bodyPr/>
          <a:lstStyle/>
          <a:p>
            <a:pPr marL="0" indent="0" algn="ctr">
              <a:buNone/>
            </a:pPr>
            <a:r>
              <a:rPr lang="sk-SK" b="1" dirty="0" err="1" smtClean="0"/>
              <a:t>Low</a:t>
            </a:r>
            <a:r>
              <a:rPr lang="sk-SK" b="1" dirty="0" smtClean="0"/>
              <a:t> l</a:t>
            </a:r>
            <a:r>
              <a:rPr lang="en-US" b="1" dirty="0" err="1" smtClean="0"/>
              <a:t>ife</a:t>
            </a:r>
            <a:r>
              <a:rPr lang="en-US" b="1" dirty="0" smtClean="0"/>
              <a:t> expectancy</a:t>
            </a:r>
            <a:endParaRPr lang="sk-SK" b="1" dirty="0"/>
          </a:p>
          <a:p>
            <a:pPr marL="0" indent="0" algn="ctr">
              <a:buNone/>
            </a:pPr>
            <a:r>
              <a:rPr lang="sk-SK" b="1" dirty="0" smtClean="0"/>
              <a:t>(</a:t>
            </a:r>
            <a:r>
              <a:rPr lang="en-US" b="1" dirty="0" smtClean="0"/>
              <a:t>women at birth</a:t>
            </a:r>
            <a:r>
              <a:rPr lang="sk-SK" b="1" dirty="0" smtClean="0"/>
              <a:t>)</a:t>
            </a:r>
            <a:r>
              <a:rPr lang="sk-SK" dirty="0" smtClean="0"/>
              <a:t> </a:t>
            </a:r>
            <a:endParaRPr lang="sk-SK" dirty="0"/>
          </a:p>
          <a:p>
            <a:endParaRPr lang="sk-SK" dirty="0"/>
          </a:p>
          <a:p>
            <a:endParaRPr lang="sk-SK" dirty="0" smtClean="0"/>
          </a:p>
          <a:p>
            <a:endParaRPr lang="sk-SK" dirty="0"/>
          </a:p>
        </p:txBody>
      </p:sp>
      <p:sp>
        <p:nvSpPr>
          <p:cNvPr id="3" name="Zástupný symbol obsahu 2"/>
          <p:cNvSpPr>
            <a:spLocks noGrp="1"/>
          </p:cNvSpPr>
          <p:nvPr>
            <p:ph sz="half" idx="2"/>
          </p:nvPr>
        </p:nvSpPr>
        <p:spPr>
          <a:xfrm>
            <a:off x="6433498" y="1728487"/>
            <a:ext cx="5041900" cy="4425950"/>
          </a:xfrm>
        </p:spPr>
        <p:txBody>
          <a:bodyPr/>
          <a:lstStyle/>
          <a:p>
            <a:pPr marL="0" indent="0" algn="ctr">
              <a:buNone/>
            </a:pPr>
            <a:r>
              <a:rPr lang="en-US" b="1" dirty="0" smtClean="0"/>
              <a:t>Difference in life expectancy</a:t>
            </a:r>
            <a:endParaRPr lang="sk-SK" b="1" dirty="0" smtClean="0"/>
          </a:p>
          <a:p>
            <a:pPr marL="0" indent="0" algn="ctr">
              <a:buNone/>
            </a:pPr>
            <a:r>
              <a:rPr lang="sk-SK" b="1" dirty="0" smtClean="0"/>
              <a:t>(</a:t>
            </a:r>
            <a:r>
              <a:rPr lang="en-US" b="1" dirty="0" smtClean="0"/>
              <a:t>women compared with men at birth</a:t>
            </a:r>
            <a:r>
              <a:rPr lang="sk-SK" b="1" dirty="0" smtClean="0"/>
              <a:t>)</a:t>
            </a:r>
            <a:r>
              <a:rPr lang="sk-SK" dirty="0" smtClean="0"/>
              <a:t> </a:t>
            </a:r>
            <a:endParaRPr lang="sk-SK" dirty="0"/>
          </a:p>
        </p:txBody>
      </p:sp>
      <p:graphicFrame>
        <p:nvGraphicFramePr>
          <p:cNvPr id="6" name="Graf 5"/>
          <p:cNvGraphicFramePr>
            <a:graphicFrameLocks/>
          </p:cNvGraphicFramePr>
          <p:nvPr>
            <p:extLst/>
          </p:nvPr>
        </p:nvGraphicFramePr>
        <p:xfrm>
          <a:off x="371273" y="2966936"/>
          <a:ext cx="5041900" cy="351111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af 7"/>
          <p:cNvGraphicFramePr>
            <a:graphicFrameLocks/>
          </p:cNvGraphicFramePr>
          <p:nvPr>
            <p:extLst/>
          </p:nvPr>
        </p:nvGraphicFramePr>
        <p:xfrm>
          <a:off x="6433497" y="3035030"/>
          <a:ext cx="5239693" cy="343025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858589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ástupný symbol obsahu 7"/>
          <p:cNvSpPr>
            <a:spLocks noGrp="1"/>
          </p:cNvSpPr>
          <p:nvPr>
            <p:ph idx="1"/>
          </p:nvPr>
        </p:nvSpPr>
        <p:spPr/>
        <p:txBody>
          <a:bodyPr/>
          <a:lstStyle/>
          <a:p>
            <a:pPr marL="0" indent="0">
              <a:buNone/>
            </a:pPr>
            <a:endParaRPr lang="en-US" dirty="0" smtClean="0"/>
          </a:p>
          <a:p>
            <a:pPr marL="0" indent="0">
              <a:buNone/>
            </a:pPr>
            <a:endParaRPr lang="en-US" sz="3200" dirty="0" smtClean="0"/>
          </a:p>
          <a:p>
            <a:pPr marL="0" indent="0">
              <a:buNone/>
            </a:pPr>
            <a:r>
              <a:rPr lang="en-US" sz="3200" dirty="0" smtClean="0"/>
              <a:t>So w</a:t>
            </a:r>
            <a:r>
              <a:rPr lang="sk-SK" sz="3200" dirty="0" err="1" smtClean="0"/>
              <a:t>here</a:t>
            </a:r>
            <a:r>
              <a:rPr lang="en-US" sz="3200" dirty="0" smtClean="0"/>
              <a:t>’s the problem?</a:t>
            </a:r>
            <a:endParaRPr lang="en-US" sz="3200" dirty="0"/>
          </a:p>
        </p:txBody>
      </p:sp>
    </p:spTree>
    <p:extLst>
      <p:ext uri="{BB962C8B-B14F-4D97-AF65-F5344CB8AC3E}">
        <p14:creationId xmlns:p14="http://schemas.microsoft.com/office/powerpoint/2010/main" val="786372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2800" dirty="0" smtClean="0"/>
              <a:t>Capital spending</a:t>
            </a:r>
            <a:endParaRPr lang="en-US" sz="2800" dirty="0"/>
          </a:p>
        </p:txBody>
      </p:sp>
      <p:sp>
        <p:nvSpPr>
          <p:cNvPr id="3" name="Zástupný symbol textu 2"/>
          <p:cNvSpPr>
            <a:spLocks noGrp="1"/>
          </p:cNvSpPr>
          <p:nvPr>
            <p:ph type="body" sz="half" idx="1"/>
          </p:nvPr>
        </p:nvSpPr>
        <p:spPr>
          <a:xfrm>
            <a:off x="609600" y="1700213"/>
            <a:ext cx="5041900" cy="4425950"/>
          </a:xfrm>
        </p:spPr>
        <p:txBody>
          <a:bodyPr/>
          <a:lstStyle/>
          <a:p>
            <a:pPr marL="0" indent="0" algn="ctr">
              <a:buNone/>
            </a:pPr>
            <a:r>
              <a:rPr lang="en-US" sz="2000" b="1" dirty="0" smtClean="0"/>
              <a:t>Investment spending in healthcare </a:t>
            </a:r>
          </a:p>
          <a:p>
            <a:pPr marL="0" indent="0" algn="ctr">
              <a:buNone/>
            </a:pPr>
            <a:r>
              <a:rPr lang="en-US" sz="2000" b="1" dirty="0" smtClean="0"/>
              <a:t>(per capita, PPPs, USD, current prices)</a:t>
            </a:r>
            <a:r>
              <a:rPr lang="en-US" sz="2000" dirty="0" smtClean="0"/>
              <a:t> </a:t>
            </a:r>
            <a:endParaRPr lang="en-US" sz="2000" u="sng" dirty="0"/>
          </a:p>
        </p:txBody>
      </p:sp>
      <p:sp>
        <p:nvSpPr>
          <p:cNvPr id="4" name="Zástupný symbol obsahu 3"/>
          <p:cNvSpPr>
            <a:spLocks noGrp="1"/>
          </p:cNvSpPr>
          <p:nvPr>
            <p:ph sz="half" idx="2"/>
          </p:nvPr>
        </p:nvSpPr>
        <p:spPr/>
        <p:txBody>
          <a:bodyPr/>
          <a:lstStyle/>
          <a:p>
            <a:pPr marL="0" indent="0" algn="ctr">
              <a:buNone/>
            </a:pPr>
            <a:r>
              <a:rPr lang="en-US" sz="2000" b="1" dirty="0" smtClean="0"/>
              <a:t>Investment spending as a share of total spending (%)</a:t>
            </a:r>
            <a:endParaRPr lang="en-US" sz="2000" u="sng" dirty="0"/>
          </a:p>
        </p:txBody>
      </p:sp>
      <p:graphicFrame>
        <p:nvGraphicFramePr>
          <p:cNvPr id="8" name="Graf 7"/>
          <p:cNvGraphicFramePr>
            <a:graphicFrameLocks/>
          </p:cNvGraphicFramePr>
          <p:nvPr>
            <p:extLst>
              <p:ext uri="{D42A27DB-BD31-4B8C-83A1-F6EECF244321}">
                <p14:modId xmlns:p14="http://schemas.microsoft.com/office/powerpoint/2010/main" val="1965715465"/>
              </p:ext>
            </p:extLst>
          </p:nvPr>
        </p:nvGraphicFramePr>
        <p:xfrm>
          <a:off x="405318" y="2586892"/>
          <a:ext cx="5616103" cy="389172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f 8"/>
          <p:cNvGraphicFramePr>
            <a:graphicFrameLocks/>
          </p:cNvGraphicFramePr>
          <p:nvPr>
            <p:extLst>
              <p:ext uri="{D42A27DB-BD31-4B8C-83A1-F6EECF244321}">
                <p14:modId xmlns:p14="http://schemas.microsoft.com/office/powerpoint/2010/main" val="2146181307"/>
              </p:ext>
            </p:extLst>
          </p:nvPr>
        </p:nvGraphicFramePr>
        <p:xfrm>
          <a:off x="6407285" y="2586892"/>
          <a:ext cx="5450732" cy="400846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777008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15816" y="692150"/>
            <a:ext cx="10972800" cy="725488"/>
          </a:xfrm>
        </p:spPr>
        <p:txBody>
          <a:bodyPr/>
          <a:lstStyle/>
          <a:p>
            <a:r>
              <a:rPr lang="en-US" sz="2800" dirty="0" smtClean="0"/>
              <a:t>Breakdown of spending in 2013</a:t>
            </a:r>
            <a:endParaRPr lang="en-US" sz="2800" dirty="0"/>
          </a:p>
        </p:txBody>
      </p:sp>
      <p:sp>
        <p:nvSpPr>
          <p:cNvPr id="3" name="Zástupný symbol textu 2"/>
          <p:cNvSpPr>
            <a:spLocks noGrp="1"/>
          </p:cNvSpPr>
          <p:nvPr>
            <p:ph type="body" sz="half" idx="1"/>
          </p:nvPr>
        </p:nvSpPr>
        <p:spPr>
          <a:xfrm>
            <a:off x="609600" y="1700213"/>
            <a:ext cx="5041900" cy="4425950"/>
          </a:xfrm>
        </p:spPr>
        <p:txBody>
          <a:bodyPr/>
          <a:lstStyle/>
          <a:p>
            <a:endParaRPr lang="en-US" sz="2000" dirty="0" smtClean="0"/>
          </a:p>
          <a:p>
            <a:r>
              <a:rPr lang="en-US" sz="2000" dirty="0" smtClean="0"/>
              <a:t>We spend too much on medical goods</a:t>
            </a:r>
          </a:p>
          <a:p>
            <a:endParaRPr lang="en-US" sz="2000" dirty="0" smtClean="0"/>
          </a:p>
          <a:p>
            <a:r>
              <a:rPr lang="en-US" sz="2000" dirty="0" smtClean="0"/>
              <a:t>We spend too much on ancillary services</a:t>
            </a:r>
          </a:p>
          <a:p>
            <a:endParaRPr lang="en-US" sz="2000" dirty="0" smtClean="0"/>
          </a:p>
          <a:p>
            <a:r>
              <a:rPr lang="en-US" sz="2000" dirty="0" smtClean="0"/>
              <a:t>We spend more on ambulatory care than the V3 countries</a:t>
            </a:r>
          </a:p>
          <a:p>
            <a:endParaRPr lang="en-US" sz="2000" dirty="0" smtClean="0"/>
          </a:p>
          <a:p>
            <a:r>
              <a:rPr lang="en-US" sz="2000" dirty="0" smtClean="0"/>
              <a:t>We spend less on inpatient care</a:t>
            </a:r>
          </a:p>
          <a:p>
            <a:endParaRPr lang="en-US" sz="2000" dirty="0" smtClean="0"/>
          </a:p>
          <a:p>
            <a:endParaRPr lang="en-US" sz="2000" dirty="0" smtClean="0"/>
          </a:p>
          <a:p>
            <a:endParaRPr lang="en-US" sz="2000" dirty="0"/>
          </a:p>
        </p:txBody>
      </p:sp>
      <p:graphicFrame>
        <p:nvGraphicFramePr>
          <p:cNvPr id="10" name="Zástupný symbol obsahu 9"/>
          <p:cNvGraphicFramePr>
            <a:graphicFrameLocks noGrp="1"/>
          </p:cNvGraphicFramePr>
          <p:nvPr>
            <p:ph sz="half" idx="2"/>
            <p:extLst>
              <p:ext uri="{D42A27DB-BD31-4B8C-83A1-F6EECF244321}">
                <p14:modId xmlns:p14="http://schemas.microsoft.com/office/powerpoint/2010/main" val="263278885"/>
              </p:ext>
            </p:extLst>
          </p:nvPr>
        </p:nvGraphicFramePr>
        <p:xfrm>
          <a:off x="6243638" y="1700213"/>
          <a:ext cx="5672137" cy="44259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91565518"/>
      </p:ext>
    </p:extLst>
  </p:cSld>
  <p:clrMapOvr>
    <a:masterClrMapping/>
  </p:clrMapOvr>
  <p:timing>
    <p:tnLst>
      <p:par>
        <p:cTn id="1" dur="indefinite" restart="never" nodeType="tmRoot"/>
      </p:par>
    </p:tnLst>
  </p:timing>
</p:sld>
</file>

<file path=ppt/theme/theme1.xml><?xml version="1.0" encoding="utf-8"?>
<a:theme xmlns:a="http://schemas.openxmlformats.org/drawingml/2006/main" name="2_Prezentácia IFP_working papers">
  <a:themeElements>
    <a:clrScheme name="2_Prezentácia IFP_working paper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rezentácia IFP_working papers">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sk-SK"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sk-SK" sz="1400" b="0" i="0" u="none" strike="noStrike" cap="none" normalizeH="0" baseline="0" smtClean="0">
            <a:ln>
              <a:noFill/>
            </a:ln>
            <a:solidFill>
              <a:schemeClr val="tx1"/>
            </a:solidFill>
            <a:effectLst/>
            <a:latin typeface="Arial" charset="0"/>
          </a:defRPr>
        </a:defPPr>
      </a:lstStyle>
    </a:lnDef>
  </a:objectDefaults>
  <a:extraClrSchemeLst>
    <a:extraClrScheme>
      <a:clrScheme name="2_Prezentácia IFP_working paper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rezentácia IFP_working paper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rezentácia IFP_working paper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rezentácia IFP_working paper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rezentácia IFP_working paper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rezentácia IFP_working paper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rezentácia IFP_working paper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rezentácia IFP_working paper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rezentácia IFP_working paper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rezentácia IFP_working paper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rezentácia IFP_working paper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rezentácia IFP_working paper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3340</TotalTime>
  <Words>1443</Words>
  <Application>Microsoft Office PowerPoint</Application>
  <PresentationFormat>Širokouhlá</PresentationFormat>
  <Paragraphs>268</Paragraphs>
  <Slides>38</Slides>
  <Notes>9</Notes>
  <HiddenSlides>0</HiddenSlides>
  <MMClips>0</MMClips>
  <ScaleCrop>false</ScaleCrop>
  <HeadingPairs>
    <vt:vector size="6" baseType="variant">
      <vt:variant>
        <vt:lpstr>Použité písma</vt:lpstr>
      </vt:variant>
      <vt:variant>
        <vt:i4>7</vt:i4>
      </vt:variant>
      <vt:variant>
        <vt:lpstr>Motív</vt:lpstr>
      </vt:variant>
      <vt:variant>
        <vt:i4>1</vt:i4>
      </vt:variant>
      <vt:variant>
        <vt:lpstr>Nadpisy snímok</vt:lpstr>
      </vt:variant>
      <vt:variant>
        <vt:i4>38</vt:i4>
      </vt:variant>
    </vt:vector>
  </HeadingPairs>
  <TitlesOfParts>
    <vt:vector size="46" baseType="lpstr">
      <vt:lpstr>Arial</vt:lpstr>
      <vt:lpstr>Arial Narrow</vt:lpstr>
      <vt:lpstr>Book Antiqua</vt:lpstr>
      <vt:lpstr>Calibri</vt:lpstr>
      <vt:lpstr>NeueHaasGroteskDisp W02</vt:lpstr>
      <vt:lpstr>NeueHaasGroteskText W02</vt:lpstr>
      <vt:lpstr>Wingdings</vt:lpstr>
      <vt:lpstr>2_Prezentácia IFP_working papers</vt:lpstr>
      <vt:lpstr>Spending Review Healthcare</vt:lpstr>
      <vt:lpstr>Summary – Healthcare According to Ministry of Finance</vt:lpstr>
      <vt:lpstr>Terms of Reference</vt:lpstr>
      <vt:lpstr>Total spending</vt:lpstr>
      <vt:lpstr>Avoidable mortality</vt:lpstr>
      <vt:lpstr>Life expectancy</vt:lpstr>
      <vt:lpstr>Prezentácia programu PowerPoint</vt:lpstr>
      <vt:lpstr>Capital spending</vt:lpstr>
      <vt:lpstr>Breakdown of spending in 2013</vt:lpstr>
      <vt:lpstr>We’re looking for savings in four major areas </vt:lpstr>
      <vt:lpstr>Hospital beds</vt:lpstr>
      <vt:lpstr>Hospitals</vt:lpstr>
      <vt:lpstr>Consumption of medical goods and pharmaceuticals</vt:lpstr>
      <vt:lpstr>Medicines and other medical goods I</vt:lpstr>
      <vt:lpstr>Medicines and other medical goods II</vt:lpstr>
      <vt:lpstr>Health insurance market</vt:lpstr>
      <vt:lpstr>Health insurance companies</vt:lpstr>
      <vt:lpstr>Spending on ancillary services</vt:lpstr>
      <vt:lpstr>Diagnostic imaging, laboratories, transportation and medical rescue services</vt:lpstr>
      <vt:lpstr>Prezentácia programu PowerPoint</vt:lpstr>
      <vt:lpstr>Inputs</vt:lpstr>
      <vt:lpstr>Outputs</vt:lpstr>
      <vt:lpstr>Prezentácia programu PowerPoint</vt:lpstr>
      <vt:lpstr>Work force</vt:lpstr>
      <vt:lpstr>Nurses</vt:lpstr>
      <vt:lpstr>Physicians and physicians’ age</vt:lpstr>
      <vt:lpstr>General practitioners and specialists</vt:lpstr>
      <vt:lpstr>Physicians and nurses’ wages</vt:lpstr>
      <vt:lpstr>Medical Technology</vt:lpstr>
      <vt:lpstr>Prezentácia programu PowerPoint</vt:lpstr>
      <vt:lpstr>Ambulatory healthcare</vt:lpstr>
      <vt:lpstr>Inpatient care</vt:lpstr>
      <vt:lpstr>Surgical procedures</vt:lpstr>
      <vt:lpstr>Prevention – cancer</vt:lpstr>
      <vt:lpstr>Prezentácia programu PowerPoint</vt:lpstr>
      <vt:lpstr>Data Unavailable I.</vt:lpstr>
      <vt:lpstr>Data  Unavailable II.</vt:lpstr>
      <vt:lpstr>Data  Unavailable III.</vt:lpstr>
    </vt:vector>
  </TitlesOfParts>
  <Company>Ministerstvo financií SR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Rubisova Michaela</dc:creator>
  <cp:lastModifiedBy>Dancikova Zuzana</cp:lastModifiedBy>
  <cp:revision>144</cp:revision>
  <cp:lastPrinted>2016-03-09T11:18:11Z</cp:lastPrinted>
  <dcterms:created xsi:type="dcterms:W3CDTF">2015-06-09T09:09:05Z</dcterms:created>
  <dcterms:modified xsi:type="dcterms:W3CDTF">2016-05-30T07:50:16Z</dcterms:modified>
</cp:coreProperties>
</file>