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20" r:id="rId2"/>
  </p:sldMasterIdLst>
  <p:notesMasterIdLst>
    <p:notesMasterId r:id="rId17"/>
  </p:notesMasterIdLst>
  <p:handoutMasterIdLst>
    <p:handoutMasterId r:id="rId18"/>
  </p:handoutMasterIdLst>
  <p:sldIdLst>
    <p:sldId id="516" r:id="rId3"/>
    <p:sldId id="593" r:id="rId4"/>
    <p:sldId id="594" r:id="rId5"/>
    <p:sldId id="595" r:id="rId6"/>
    <p:sldId id="597" r:id="rId7"/>
    <p:sldId id="587" r:id="rId8"/>
    <p:sldId id="541" r:id="rId9"/>
    <p:sldId id="598" r:id="rId10"/>
    <p:sldId id="599" r:id="rId11"/>
    <p:sldId id="600" r:id="rId12"/>
    <p:sldId id="601" r:id="rId13"/>
    <p:sldId id="602" r:id="rId14"/>
    <p:sldId id="603" r:id="rId15"/>
    <p:sldId id="604" r:id="rId16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8762C"/>
    <a:srgbClr val="1C7E32"/>
    <a:srgbClr val="318432"/>
    <a:srgbClr val="FF00FF"/>
    <a:srgbClr val="336600"/>
    <a:srgbClr val="008000"/>
    <a:srgbClr val="33CC33"/>
    <a:srgbClr val="9933FF"/>
    <a:srgbClr val="0F5494"/>
    <a:srgbClr val="2D5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05" autoAdjust="0"/>
    <p:restoredTop sz="73785" autoAdjust="0"/>
  </p:normalViewPr>
  <p:slideViewPr>
    <p:cSldViewPr showGuides="1">
      <p:cViewPr varScale="1">
        <p:scale>
          <a:sx n="70" d="100"/>
          <a:sy n="70" d="100"/>
        </p:scale>
        <p:origin x="-1380" y="-96"/>
      </p:cViewPr>
      <p:guideLst>
        <p:guide orient="horz"/>
        <p:guide pos="56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notesViewPr>
    <p:cSldViewPr showGuides="1">
      <p:cViewPr varScale="1">
        <p:scale>
          <a:sx n="74" d="100"/>
          <a:sy n="74" d="100"/>
        </p:scale>
        <p:origin x="-2172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2975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31D0A2B-4CE5-42D6-B16C-E4859C7758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460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42975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1765D54-E0AD-4D3B-8ABD-592B9C2733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67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n-US" sz="1000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2D93D-9A8B-4645-9301-CBE44B4CED6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127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5888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3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8313" y="6297613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BF24B22-E1C4-4464-A0E3-BD9DC734FD0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14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2A68840-548F-4BD8-86CB-29FD1448E8A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69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49D86-A0BF-472A-9906-579CE42AA2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102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ua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620713"/>
            <a:ext cx="11874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818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9638" y="209550"/>
            <a:ext cx="7910512" cy="6985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D5D370A-09FF-480D-B8C3-A059FECECA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09" r:id="rId2"/>
    <p:sldLayoutId id="2147483915" r:id="rId3"/>
    <p:sldLayoutId id="2147483916" r:id="rId4"/>
    <p:sldLayoutId id="2147483918" r:id="rId5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IDABC_template_ligh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909638" y="209550"/>
            <a:ext cx="7910512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Box 5"/>
          <p:cNvSpPr txBox="1">
            <a:spLocks noChangeArrowheads="1"/>
          </p:cNvSpPr>
          <p:nvPr/>
        </p:nvSpPr>
        <p:spPr bwMode="auto">
          <a:xfrm>
            <a:off x="8651875" y="6472238"/>
            <a:ext cx="341313" cy="24606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1400">
                <a:solidFill>
                  <a:srgbClr val="3C4664"/>
                </a:solidFill>
                <a:latin typeface="Verdana" pitchFamily="34" charset="0"/>
              </a:defRPr>
            </a:lvl1pPr>
            <a:lvl2pPr marL="742950" indent="-285750">
              <a:defRPr sz="1400">
                <a:solidFill>
                  <a:srgbClr val="3C4664"/>
                </a:solidFill>
                <a:latin typeface="Verdana" pitchFamily="34" charset="0"/>
              </a:defRPr>
            </a:lvl2pPr>
            <a:lvl3pPr marL="1143000" indent="-228600">
              <a:defRPr sz="1400">
                <a:solidFill>
                  <a:srgbClr val="3C4664"/>
                </a:solidFill>
                <a:latin typeface="Verdana" pitchFamily="34" charset="0"/>
              </a:defRPr>
            </a:lvl3pPr>
            <a:lvl4pPr marL="1600200" indent="-228600">
              <a:defRPr sz="1400">
                <a:solidFill>
                  <a:srgbClr val="3C4664"/>
                </a:solidFill>
                <a:latin typeface="Verdana" pitchFamily="34" charset="0"/>
              </a:defRPr>
            </a:lvl4pPr>
            <a:lvl5pPr marL="2057400" indent="-228600">
              <a:defRPr sz="1400">
                <a:solidFill>
                  <a:srgbClr val="3C4664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80000"/>
              <a:buFont typeface="Wingdings" pitchFamily="2" charset="2"/>
              <a:defRPr sz="1400">
                <a:solidFill>
                  <a:srgbClr val="3C4664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80000"/>
              <a:buFont typeface="Wingdings" pitchFamily="2" charset="2"/>
              <a:defRPr sz="1400">
                <a:solidFill>
                  <a:srgbClr val="3C4664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80000"/>
              <a:buFont typeface="Wingdings" pitchFamily="2" charset="2"/>
              <a:defRPr sz="1400">
                <a:solidFill>
                  <a:srgbClr val="3C4664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80000"/>
              <a:buFont typeface="Wingdings" pitchFamily="2" charset="2"/>
              <a:defRPr sz="1400">
                <a:solidFill>
                  <a:srgbClr val="3C4664"/>
                </a:solidFill>
                <a:latin typeface="Verdana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  <a:defRPr/>
            </a:pPr>
            <a:fld id="{946CD9C7-7DE5-482F-9CBF-1D3E912F385F}" type="slidenum">
              <a:rPr lang="en-GB" sz="1000" smtClean="0">
                <a:solidFill>
                  <a:schemeClr val="tx1"/>
                </a:solidFill>
                <a:latin typeface="Arial" pitchFamily="34" charset="0"/>
              </a:rPr>
              <a:pPr algn="ctr" eaLnBrk="0" hangingPunct="0">
                <a:spcBef>
                  <a:spcPct val="50000"/>
                </a:spcBef>
                <a:defRPr/>
              </a:pPr>
              <a:t>‹#›</a:t>
            </a:fld>
            <a:endParaRPr lang="en-GB" sz="100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29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23975"/>
            <a:ext cx="79343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10779204"/>
      </p:ext>
    </p:extLst>
  </p:cSld>
  <p:clrMap bg1="dk2" tx1="lt1" bg2="dk1" tx2="lt2" accent1="accent1" accent2="accent2" accent3="accent3" accent4="accent4" accent5="accent5" accent6="accent6" hlink="hlink" folHlink="folHlink"/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C4664"/>
          </a:solidFill>
          <a:latin typeface="Calibri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C4664"/>
          </a:solidFill>
          <a:latin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C4664"/>
          </a:solidFill>
          <a:latin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C4664"/>
          </a:solidFill>
          <a:latin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3C4664"/>
          </a:solidFill>
          <a:latin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82AAD7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82AAD7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82AAD7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82AAD7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2" charset="2"/>
        <a:buBlip>
          <a:blip r:embed="rId3"/>
        </a:buBlip>
        <a:defRPr sz="2800" b="1">
          <a:solidFill>
            <a:srgbClr val="3C4664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SzPct val="60000"/>
        <a:buFont typeface="Wingdings" pitchFamily="2" charset="2"/>
        <a:buBlip>
          <a:blip r:embed="rId3"/>
        </a:buBlip>
        <a:defRPr sz="2400">
          <a:solidFill>
            <a:srgbClr val="3C4664"/>
          </a:solidFill>
          <a:latin typeface="Calibri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rgbClr val="3C4664"/>
          </a:solidFill>
          <a:latin typeface="Calibri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SzPct val="60000"/>
        <a:buFont typeface="Wingdings" pitchFamily="2" charset="2"/>
        <a:buChar char="§"/>
        <a:defRPr>
          <a:solidFill>
            <a:srgbClr val="3C4664"/>
          </a:solidFill>
          <a:latin typeface="Calibri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SzPct val="60000"/>
        <a:buFont typeface="Wingdings" pitchFamily="2" charset="2"/>
        <a:buChar char="§"/>
        <a:defRPr sz="1600">
          <a:solidFill>
            <a:srgbClr val="3C4664"/>
          </a:solidFill>
          <a:latin typeface="Calibri" pitchFamily="34" charset="0"/>
        </a:defRPr>
      </a:lvl5pPr>
      <a:lvl6pPr marL="25146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2" charset="2"/>
        <a:buChar char="l"/>
        <a:defRPr sz="2000">
          <a:solidFill>
            <a:srgbClr val="3C4664"/>
          </a:solidFill>
          <a:latin typeface="Arial" charset="0"/>
        </a:defRPr>
      </a:lvl6pPr>
      <a:lvl7pPr marL="29718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2" charset="2"/>
        <a:buChar char="l"/>
        <a:defRPr sz="2000">
          <a:solidFill>
            <a:srgbClr val="3C4664"/>
          </a:solidFill>
          <a:latin typeface="Arial" charset="0"/>
        </a:defRPr>
      </a:lvl7pPr>
      <a:lvl8pPr marL="34290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2" charset="2"/>
        <a:buChar char="l"/>
        <a:defRPr sz="2000">
          <a:solidFill>
            <a:srgbClr val="3C4664"/>
          </a:solidFill>
          <a:latin typeface="Arial" charset="0"/>
        </a:defRPr>
      </a:lvl8pPr>
      <a:lvl9pPr marL="38862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2" charset="2"/>
        <a:buChar char="l"/>
        <a:defRPr sz="2000">
          <a:solidFill>
            <a:srgbClr val="3C4664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4968552" cy="1872208"/>
          </a:xfrm>
        </p:spPr>
        <p:txBody>
          <a:bodyPr/>
          <a:lstStyle/>
          <a:p>
            <a:r>
              <a:rPr lang="fr-BE" dirty="0" smtClean="0"/>
              <a:t>F. García </a:t>
            </a:r>
            <a:r>
              <a:rPr lang="fr-BE" dirty="0" err="1" smtClean="0"/>
              <a:t>Morán</a:t>
            </a:r>
            <a:endParaRPr lang="fr-BE" dirty="0" smtClean="0"/>
          </a:p>
          <a:p>
            <a:r>
              <a:rPr lang="fr-BE" dirty="0" err="1" smtClean="0"/>
              <a:t>Chief</a:t>
            </a:r>
            <a:r>
              <a:rPr lang="fr-BE" dirty="0" smtClean="0"/>
              <a:t> IT </a:t>
            </a:r>
            <a:r>
              <a:rPr lang="fr-BE" dirty="0" err="1" smtClean="0"/>
              <a:t>Advisor</a:t>
            </a:r>
            <a:endParaRPr lang="fr-BE" dirty="0" smtClean="0"/>
          </a:p>
          <a:p>
            <a:r>
              <a:rPr lang="fr-BE" dirty="0" smtClean="0"/>
              <a:t>European Commission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2400" dirty="0" smtClean="0"/>
              <a:t>Meeting </a:t>
            </a:r>
            <a:r>
              <a:rPr lang="fr-BE" sz="2400" dirty="0" err="1" smtClean="0"/>
              <a:t>with</a:t>
            </a:r>
            <a:r>
              <a:rPr lang="fr-BE" sz="2400" dirty="0" smtClean="0"/>
              <a:t> MAREG and </a:t>
            </a:r>
            <a:r>
              <a:rPr lang="fr-BE" sz="2400" dirty="0" err="1" smtClean="0"/>
              <a:t>Developement</a:t>
            </a:r>
            <a:r>
              <a:rPr lang="fr-BE" sz="2400" dirty="0" smtClean="0"/>
              <a:t> </a:t>
            </a:r>
            <a:r>
              <a:rPr lang="fr-BE" sz="2400" dirty="0" err="1" smtClean="0"/>
              <a:t>organized</a:t>
            </a:r>
            <a:r>
              <a:rPr lang="fr-BE" sz="2400" dirty="0" smtClean="0"/>
              <a:t> by SRSS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6594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625"/>
          </a:xfrm>
        </p:spPr>
        <p:txBody>
          <a:bodyPr/>
          <a:lstStyle/>
          <a:p>
            <a:pPr algn="ctr"/>
            <a:r>
              <a:rPr lang="fr-BE" dirty="0" err="1" smtClean="0"/>
              <a:t>Governance</a:t>
            </a:r>
            <a:r>
              <a:rPr lang="fr-BE" dirty="0" smtClean="0"/>
              <a:t> Structures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3633788"/>
          </a:xfrm>
        </p:spPr>
        <p:txBody>
          <a:bodyPr/>
          <a:lstStyle/>
          <a:p>
            <a:r>
              <a:rPr lang="fr-BE" dirty="0" smtClean="0"/>
              <a:t>The </a:t>
            </a:r>
            <a:r>
              <a:rPr lang="fr-BE" dirty="0" err="1"/>
              <a:t>P</a:t>
            </a:r>
            <a:r>
              <a:rPr lang="fr-BE" dirty="0" err="1" smtClean="0"/>
              <a:t>olitical</a:t>
            </a:r>
            <a:r>
              <a:rPr lang="fr-BE" dirty="0" smtClean="0"/>
              <a:t> </a:t>
            </a:r>
            <a:r>
              <a:rPr lang="fr-BE" dirty="0" err="1" smtClean="0"/>
              <a:t>level</a:t>
            </a:r>
            <a:endParaRPr lang="fr-BE" dirty="0" smtClean="0"/>
          </a:p>
          <a:p>
            <a:pPr lvl="1"/>
            <a:r>
              <a:rPr lang="fr-BE" dirty="0" err="1" smtClean="0"/>
              <a:t>Political</a:t>
            </a:r>
            <a:r>
              <a:rPr lang="fr-BE" dirty="0" smtClean="0"/>
              <a:t> orientations, high </a:t>
            </a:r>
            <a:r>
              <a:rPr lang="fr-BE" dirty="0" err="1" smtClean="0"/>
              <a:t>level</a:t>
            </a:r>
            <a:r>
              <a:rPr lang="fr-BE" dirty="0" smtClean="0"/>
              <a:t> </a:t>
            </a:r>
            <a:r>
              <a:rPr lang="fr-BE" dirty="0" err="1" smtClean="0"/>
              <a:t>priorities</a:t>
            </a:r>
            <a:r>
              <a:rPr lang="fr-BE" dirty="0" smtClean="0"/>
              <a:t>, monitoring</a:t>
            </a:r>
          </a:p>
          <a:p>
            <a:r>
              <a:rPr lang="fr-BE" dirty="0" smtClean="0"/>
              <a:t>The </a:t>
            </a:r>
            <a:r>
              <a:rPr lang="fr-BE" dirty="0" err="1" smtClean="0"/>
              <a:t>Operational</a:t>
            </a:r>
            <a:r>
              <a:rPr lang="fr-BE" dirty="0" smtClean="0"/>
              <a:t> </a:t>
            </a:r>
            <a:r>
              <a:rPr lang="fr-BE" dirty="0" err="1" smtClean="0"/>
              <a:t>Level</a:t>
            </a:r>
            <a:endParaRPr lang="fr-BE" dirty="0" smtClean="0"/>
          </a:p>
          <a:p>
            <a:pPr lvl="1"/>
            <a:r>
              <a:rPr lang="fr-BE" dirty="0" err="1" smtClean="0"/>
              <a:t>Prepare</a:t>
            </a:r>
            <a:r>
              <a:rPr lang="fr-BE" dirty="0" smtClean="0"/>
              <a:t> </a:t>
            </a:r>
            <a:r>
              <a:rPr lang="fr-BE" dirty="0" err="1" smtClean="0"/>
              <a:t>decisions</a:t>
            </a:r>
            <a:r>
              <a:rPr lang="fr-BE" dirty="0" smtClean="0"/>
              <a:t> for the </a:t>
            </a:r>
            <a:r>
              <a:rPr lang="fr-BE" dirty="0" err="1" smtClean="0"/>
              <a:t>political</a:t>
            </a:r>
            <a:r>
              <a:rPr lang="fr-BE" dirty="0" smtClean="0"/>
              <a:t> </a:t>
            </a:r>
            <a:r>
              <a:rPr lang="fr-BE" dirty="0" err="1" smtClean="0"/>
              <a:t>level</a:t>
            </a:r>
            <a:endParaRPr lang="fr-BE" dirty="0" smtClean="0"/>
          </a:p>
          <a:p>
            <a:pPr lvl="1"/>
            <a:r>
              <a:rPr lang="fr-BE" dirty="0" err="1" smtClean="0"/>
              <a:t>Operational</a:t>
            </a:r>
            <a:r>
              <a:rPr lang="fr-BE" dirty="0" smtClean="0"/>
              <a:t> </a:t>
            </a:r>
            <a:r>
              <a:rPr lang="fr-BE" dirty="0" err="1" smtClean="0"/>
              <a:t>decisions</a:t>
            </a:r>
            <a:r>
              <a:rPr lang="fr-BE" dirty="0" smtClean="0"/>
              <a:t> on </a:t>
            </a:r>
            <a:r>
              <a:rPr lang="fr-BE" dirty="0" err="1" smtClean="0"/>
              <a:t>implementation</a:t>
            </a:r>
            <a:endParaRPr lang="fr-BE" dirty="0" smtClean="0"/>
          </a:p>
          <a:p>
            <a:pPr lvl="1"/>
            <a:r>
              <a:rPr lang="fr-BE" dirty="0" err="1" smtClean="0"/>
              <a:t>Follows</a:t>
            </a:r>
            <a:r>
              <a:rPr lang="fr-BE" dirty="0" smtClean="0"/>
              <a:t>-up </a:t>
            </a:r>
            <a:r>
              <a:rPr lang="fr-BE" dirty="0" err="1" smtClean="0"/>
              <a:t>closely</a:t>
            </a:r>
            <a:r>
              <a:rPr lang="fr-BE" dirty="0" smtClean="0"/>
              <a:t> programmes and </a:t>
            </a:r>
            <a:r>
              <a:rPr lang="fr-BE" dirty="0" err="1" smtClean="0"/>
              <a:t>project</a:t>
            </a:r>
            <a:r>
              <a:rPr lang="fr-BE" dirty="0" smtClean="0"/>
              <a:t> portfolio</a:t>
            </a:r>
          </a:p>
          <a:p>
            <a:r>
              <a:rPr lang="fr-BE" dirty="0" smtClean="0"/>
              <a:t>The </a:t>
            </a:r>
            <a:r>
              <a:rPr lang="fr-BE" dirty="0" err="1" smtClean="0"/>
              <a:t>Technical</a:t>
            </a:r>
            <a:r>
              <a:rPr lang="fr-BE" dirty="0" smtClean="0"/>
              <a:t> </a:t>
            </a:r>
            <a:r>
              <a:rPr lang="fr-BE" dirty="0" err="1" smtClean="0"/>
              <a:t>level</a:t>
            </a:r>
            <a:endParaRPr lang="fr-BE" dirty="0" smtClean="0"/>
          </a:p>
          <a:p>
            <a:pPr lvl="1"/>
            <a:r>
              <a:rPr lang="fr-BE" dirty="0" err="1" smtClean="0"/>
              <a:t>Prepares</a:t>
            </a:r>
            <a:r>
              <a:rPr lang="fr-BE" dirty="0" smtClean="0"/>
              <a:t> </a:t>
            </a:r>
            <a:r>
              <a:rPr lang="fr-BE" dirty="0" err="1" smtClean="0"/>
              <a:t>detailed</a:t>
            </a:r>
            <a:r>
              <a:rPr lang="fr-BE" dirty="0" smtClean="0"/>
              <a:t> opinions on programmes/</a:t>
            </a:r>
            <a:r>
              <a:rPr lang="fr-BE" dirty="0" err="1" smtClean="0"/>
              <a:t>projects</a:t>
            </a:r>
            <a:r>
              <a:rPr lang="fr-BE" dirty="0" smtClean="0"/>
              <a:t>/</a:t>
            </a:r>
            <a:r>
              <a:rPr lang="fr-BE" dirty="0" err="1" smtClean="0"/>
              <a:t>technology</a:t>
            </a:r>
            <a:r>
              <a:rPr lang="fr-BE" dirty="0" smtClean="0"/>
              <a:t> for the </a:t>
            </a:r>
            <a:r>
              <a:rPr lang="fr-BE" dirty="0" err="1" smtClean="0"/>
              <a:t>operational</a:t>
            </a:r>
            <a:r>
              <a:rPr lang="fr-BE" dirty="0" smtClean="0"/>
              <a:t> </a:t>
            </a:r>
            <a:r>
              <a:rPr lang="fr-BE" dirty="0" err="1" smtClean="0"/>
              <a:t>level</a:t>
            </a:r>
            <a:endParaRPr lang="en-GB" dirty="0" smtClean="0"/>
          </a:p>
          <a:p>
            <a:r>
              <a:rPr lang="fr-BE" dirty="0" smtClean="0"/>
              <a:t>The </a:t>
            </a:r>
            <a:r>
              <a:rPr lang="fr-BE" dirty="0" err="1" smtClean="0"/>
              <a:t>Chief</a:t>
            </a:r>
            <a:r>
              <a:rPr lang="fr-BE" dirty="0" smtClean="0"/>
              <a:t> Information </a:t>
            </a:r>
            <a:r>
              <a:rPr lang="fr-BE" dirty="0" err="1" smtClean="0"/>
              <a:t>Officer</a:t>
            </a:r>
            <a:r>
              <a:rPr lang="fr-BE" dirty="0" smtClean="0"/>
              <a:t> (CIO) and the </a:t>
            </a:r>
            <a:r>
              <a:rPr lang="fr-BE" dirty="0" err="1" smtClean="0"/>
              <a:t>Corporate</a:t>
            </a:r>
            <a:r>
              <a:rPr lang="fr-BE" dirty="0" smtClean="0"/>
              <a:t> Programme/Project Office</a:t>
            </a:r>
          </a:p>
        </p:txBody>
      </p:sp>
    </p:spTree>
    <p:extLst>
      <p:ext uri="{BB962C8B-B14F-4D97-AF65-F5344CB8AC3E}">
        <p14:creationId xmlns:p14="http://schemas.microsoft.com/office/powerpoint/2010/main" val="283541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6625"/>
          </a:xfrm>
        </p:spPr>
        <p:txBody>
          <a:bodyPr/>
          <a:lstStyle/>
          <a:p>
            <a:r>
              <a:rPr lang="fr-BE" dirty="0" err="1" smtClean="0"/>
              <a:t>Membership</a:t>
            </a:r>
            <a:r>
              <a:rPr lang="fr-BE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The Cabinet of the PM (</a:t>
            </a:r>
            <a:r>
              <a:rPr lang="fr-BE" dirty="0" err="1" smtClean="0"/>
              <a:t>only</a:t>
            </a:r>
            <a:r>
              <a:rPr lang="fr-BE" dirty="0" smtClean="0"/>
              <a:t> at the </a:t>
            </a:r>
            <a:r>
              <a:rPr lang="fr-BE" dirty="0" err="1" smtClean="0"/>
              <a:t>political</a:t>
            </a:r>
            <a:r>
              <a:rPr lang="fr-BE" dirty="0" smtClean="0"/>
              <a:t> </a:t>
            </a:r>
            <a:r>
              <a:rPr lang="fr-BE" dirty="0" err="1" smtClean="0"/>
              <a:t>level</a:t>
            </a:r>
            <a:r>
              <a:rPr lang="fr-BE" dirty="0" smtClean="0"/>
              <a:t>)</a:t>
            </a:r>
          </a:p>
          <a:p>
            <a:r>
              <a:rPr lang="fr-BE" dirty="0" err="1" smtClean="0"/>
              <a:t>Core</a:t>
            </a:r>
            <a:r>
              <a:rPr lang="fr-BE" dirty="0" smtClean="0"/>
              <a:t> </a:t>
            </a:r>
            <a:r>
              <a:rPr lang="fr-BE" dirty="0" err="1" smtClean="0"/>
              <a:t>Ministries</a:t>
            </a:r>
            <a:r>
              <a:rPr lang="fr-BE" dirty="0" smtClean="0"/>
              <a:t> and </a:t>
            </a:r>
            <a:r>
              <a:rPr lang="fr-BE" dirty="0" err="1" smtClean="0"/>
              <a:t>entities</a:t>
            </a:r>
            <a:r>
              <a:rPr lang="fr-BE" dirty="0" smtClean="0"/>
              <a:t> (MAREG, DEV, Finances, Infrastructures, </a:t>
            </a:r>
            <a:r>
              <a:rPr lang="fr-BE" dirty="0" err="1" smtClean="0"/>
              <a:t>etc</a:t>
            </a:r>
            <a:r>
              <a:rPr lang="fr-BE" dirty="0" smtClean="0"/>
              <a:t>)</a:t>
            </a:r>
          </a:p>
          <a:p>
            <a:r>
              <a:rPr lang="fr-BE" dirty="0" smtClean="0"/>
              <a:t>Policy clusters </a:t>
            </a:r>
            <a:r>
              <a:rPr lang="fr-BE" dirty="0" err="1" smtClean="0"/>
              <a:t>representatives</a:t>
            </a:r>
            <a:r>
              <a:rPr lang="fr-BE" dirty="0" smtClean="0"/>
              <a:t> (</a:t>
            </a:r>
            <a:r>
              <a:rPr lang="fr-BE" dirty="0" err="1" smtClean="0"/>
              <a:t>rotating</a:t>
            </a:r>
            <a:r>
              <a:rPr lang="fr-BE" dirty="0" smtClean="0"/>
              <a:t>)</a:t>
            </a:r>
          </a:p>
          <a:p>
            <a:r>
              <a:rPr lang="fr-BE" dirty="0" smtClean="0"/>
              <a:t>CIO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29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Charismatic</a:t>
            </a:r>
            <a:r>
              <a:rPr lang="fr-BE" dirty="0" smtClean="0"/>
              <a:t> leader</a:t>
            </a:r>
          </a:p>
          <a:p>
            <a:r>
              <a:rPr lang="fr-BE" dirty="0" smtClean="0"/>
              <a:t>Good </a:t>
            </a:r>
            <a:r>
              <a:rPr lang="fr-BE" dirty="0" err="1" smtClean="0"/>
              <a:t>knowledge</a:t>
            </a:r>
            <a:r>
              <a:rPr lang="fr-BE" dirty="0" smtClean="0"/>
              <a:t> of the "business" of public administration</a:t>
            </a:r>
          </a:p>
          <a:p>
            <a:r>
              <a:rPr lang="fr-BE" dirty="0" smtClean="0"/>
              <a:t>Sound </a:t>
            </a:r>
            <a:r>
              <a:rPr lang="fr-BE" dirty="0" err="1" smtClean="0"/>
              <a:t>technical</a:t>
            </a:r>
            <a:r>
              <a:rPr lang="fr-BE" dirty="0" smtClean="0"/>
              <a:t> background and </a:t>
            </a:r>
            <a:r>
              <a:rPr lang="fr-BE" dirty="0" err="1" smtClean="0"/>
              <a:t>credentials</a:t>
            </a:r>
            <a:endParaRPr lang="fr-BE" dirty="0" smtClean="0"/>
          </a:p>
          <a:p>
            <a:r>
              <a:rPr lang="fr-BE" dirty="0" smtClean="0"/>
              <a:t>Good </a:t>
            </a:r>
            <a:r>
              <a:rPr lang="fr-BE" dirty="0" err="1" smtClean="0"/>
              <a:t>listener</a:t>
            </a:r>
            <a:endParaRPr lang="fr-BE" dirty="0" smtClean="0"/>
          </a:p>
          <a:p>
            <a:r>
              <a:rPr lang="fr-BE" dirty="0" smtClean="0"/>
              <a:t>Service (not power) </a:t>
            </a:r>
            <a:r>
              <a:rPr lang="fr-BE" dirty="0" err="1" smtClean="0"/>
              <a:t>oriented</a:t>
            </a:r>
            <a:endParaRPr lang="fr-BE" dirty="0" smtClean="0"/>
          </a:p>
          <a:p>
            <a:r>
              <a:rPr lang="fr-BE" dirty="0" smtClean="0"/>
              <a:t>Team </a:t>
            </a:r>
            <a:r>
              <a:rPr lang="fr-BE" dirty="0" err="1" smtClean="0"/>
              <a:t>player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27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936625"/>
          </a:xfrm>
        </p:spPr>
        <p:txBody>
          <a:bodyPr/>
          <a:lstStyle/>
          <a:p>
            <a:r>
              <a:rPr lang="fr-BE" dirty="0" err="1" smtClean="0"/>
              <a:t>Core</a:t>
            </a:r>
            <a:r>
              <a:rPr lang="fr-BE" dirty="0" smtClean="0"/>
              <a:t> 7 IT </a:t>
            </a:r>
            <a:r>
              <a:rPr lang="fr-BE" dirty="0" err="1" smtClean="0"/>
              <a:t>competences</a:t>
            </a:r>
            <a:r>
              <a:rPr lang="fr-BE" dirty="0" smtClean="0"/>
              <a:t>  to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kept</a:t>
            </a:r>
            <a:r>
              <a:rPr lang="fr-BE" dirty="0" smtClean="0"/>
              <a:t> in </a:t>
            </a:r>
            <a:r>
              <a:rPr lang="fr-BE" dirty="0" err="1" smtClean="0"/>
              <a:t>Gov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" y="1772816"/>
            <a:ext cx="8229600" cy="3633788"/>
          </a:xfrm>
        </p:spPr>
        <p:txBody>
          <a:bodyPr/>
          <a:lstStyle/>
          <a:p>
            <a:r>
              <a:rPr lang="fr-BE" dirty="0" err="1" smtClean="0"/>
              <a:t>Strategy</a:t>
            </a:r>
            <a:endParaRPr lang="fr-BE" dirty="0" smtClean="0"/>
          </a:p>
          <a:p>
            <a:r>
              <a:rPr lang="fr-BE" dirty="0" smtClean="0"/>
              <a:t>Enterprise and IT Architecture</a:t>
            </a:r>
          </a:p>
          <a:p>
            <a:r>
              <a:rPr lang="fr-BE" dirty="0" smtClean="0"/>
              <a:t>Project/programme management</a:t>
            </a:r>
          </a:p>
          <a:p>
            <a:r>
              <a:rPr lang="fr-BE" dirty="0" smtClean="0"/>
              <a:t>Service management</a:t>
            </a:r>
          </a:p>
          <a:p>
            <a:r>
              <a:rPr lang="fr-BE" dirty="0" err="1" smtClean="0"/>
              <a:t>Technology</a:t>
            </a:r>
            <a:r>
              <a:rPr lang="fr-BE" dirty="0" smtClean="0"/>
              <a:t> management</a:t>
            </a:r>
          </a:p>
          <a:p>
            <a:r>
              <a:rPr lang="fr-BE" dirty="0" err="1" smtClean="0"/>
              <a:t>Contract</a:t>
            </a:r>
            <a:r>
              <a:rPr lang="fr-BE" dirty="0" smtClean="0"/>
              <a:t> mangement</a:t>
            </a:r>
          </a:p>
          <a:p>
            <a:r>
              <a:rPr lang="fr-BE" dirty="0" smtClean="0"/>
              <a:t>Customer Relationship Management</a:t>
            </a:r>
          </a:p>
          <a:p>
            <a:pPr marL="0" indent="0">
              <a:buNone/>
            </a:pPr>
            <a:endParaRPr lang="fr-BE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5758246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0" dirty="0" err="1" smtClean="0">
                <a:solidFill>
                  <a:srgbClr val="0F5494"/>
                </a:solidFill>
              </a:rPr>
              <a:t>Private</a:t>
            </a:r>
            <a:r>
              <a:rPr lang="fr-BE" sz="2400" b="0" dirty="0" smtClean="0">
                <a:solidFill>
                  <a:srgbClr val="0F5494"/>
                </a:solidFill>
              </a:rPr>
              <a:t> </a:t>
            </a:r>
            <a:r>
              <a:rPr lang="fr-BE" sz="2400" b="0" dirty="0" err="1" smtClean="0">
                <a:solidFill>
                  <a:srgbClr val="0F5494"/>
                </a:solidFill>
              </a:rPr>
              <a:t>sector</a:t>
            </a:r>
            <a:r>
              <a:rPr lang="fr-BE" sz="2400" b="0" dirty="0" smtClean="0">
                <a:solidFill>
                  <a:srgbClr val="0F5494"/>
                </a:solidFill>
              </a:rPr>
              <a:t> </a:t>
            </a:r>
            <a:r>
              <a:rPr lang="fr-BE" sz="2400" b="0" dirty="0" err="1" smtClean="0">
                <a:solidFill>
                  <a:srgbClr val="0F5494"/>
                </a:solidFill>
              </a:rPr>
              <a:t>can</a:t>
            </a:r>
            <a:r>
              <a:rPr lang="fr-BE" sz="2400" b="0" dirty="0" smtClean="0">
                <a:solidFill>
                  <a:srgbClr val="0F5494"/>
                </a:solidFill>
              </a:rPr>
              <a:t> </a:t>
            </a:r>
            <a:r>
              <a:rPr lang="fr-BE" sz="2400" b="0" dirty="0" err="1" smtClean="0">
                <a:solidFill>
                  <a:srgbClr val="0F5494"/>
                </a:solidFill>
              </a:rPr>
              <a:t>provide</a:t>
            </a:r>
            <a:r>
              <a:rPr lang="fr-BE" sz="2400" b="0" dirty="0" smtClean="0">
                <a:solidFill>
                  <a:srgbClr val="0F5494"/>
                </a:solidFill>
              </a:rPr>
              <a:t> the </a:t>
            </a:r>
            <a:r>
              <a:rPr lang="fr-BE" sz="2400" b="0" dirty="0" err="1" smtClean="0">
                <a:solidFill>
                  <a:srgbClr val="0F5494"/>
                </a:solidFill>
              </a:rPr>
              <a:t>day</a:t>
            </a:r>
            <a:r>
              <a:rPr lang="fr-BE" sz="2400" b="0" dirty="0" smtClean="0">
                <a:solidFill>
                  <a:srgbClr val="0F5494"/>
                </a:solidFill>
              </a:rPr>
              <a:t> to </a:t>
            </a:r>
            <a:r>
              <a:rPr lang="fr-BE" sz="2400" b="0" dirty="0" err="1" smtClean="0">
                <a:solidFill>
                  <a:srgbClr val="0F5494"/>
                </a:solidFill>
              </a:rPr>
              <a:t>day</a:t>
            </a:r>
            <a:r>
              <a:rPr lang="fr-BE" sz="2400" b="0" dirty="0" smtClean="0">
                <a:solidFill>
                  <a:srgbClr val="0F5494"/>
                </a:solidFill>
              </a:rPr>
              <a:t> </a:t>
            </a:r>
            <a:r>
              <a:rPr lang="fr-BE" sz="2400" b="0" dirty="0" err="1" smtClean="0">
                <a:solidFill>
                  <a:srgbClr val="0F5494"/>
                </a:solidFill>
              </a:rPr>
              <a:t>operations</a:t>
            </a:r>
            <a:r>
              <a:rPr lang="fr-BE" sz="2400" b="0" dirty="0" smtClean="0">
                <a:solidFill>
                  <a:srgbClr val="0F5494"/>
                </a:solidFill>
              </a:rPr>
              <a:t> (</a:t>
            </a:r>
            <a:r>
              <a:rPr lang="fr-BE" sz="2400" b="0" dirty="0" err="1" smtClean="0">
                <a:solidFill>
                  <a:srgbClr val="0F5494"/>
                </a:solidFill>
              </a:rPr>
              <a:t>outtasking</a:t>
            </a:r>
            <a:r>
              <a:rPr lang="fr-BE" sz="2400" b="0" dirty="0" smtClean="0">
                <a:solidFill>
                  <a:srgbClr val="0F5494"/>
                </a:solidFill>
              </a:rPr>
              <a:t>)</a:t>
            </a:r>
            <a:endParaRPr lang="en-GB" sz="2400" b="0" dirty="0" err="1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12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6625"/>
          </a:xfrm>
        </p:spPr>
        <p:txBody>
          <a:bodyPr/>
          <a:lstStyle/>
          <a:p>
            <a:r>
              <a:rPr lang="fr-BE" dirty="0" err="1" smtClean="0"/>
              <a:t>Some</a:t>
            </a:r>
            <a:r>
              <a:rPr lang="fr-BE" dirty="0" smtClean="0"/>
              <a:t> </a:t>
            </a:r>
            <a:r>
              <a:rPr lang="fr-BE" dirty="0" err="1" smtClean="0"/>
              <a:t>advice</a:t>
            </a:r>
            <a:r>
              <a:rPr lang="fr-BE" dirty="0" smtClean="0"/>
              <a:t> on </a:t>
            </a:r>
            <a:r>
              <a:rPr lang="fr-BE" dirty="0" err="1" smtClean="0"/>
              <a:t>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633788"/>
          </a:xfrm>
        </p:spPr>
        <p:txBody>
          <a:bodyPr/>
          <a:lstStyle/>
          <a:p>
            <a:r>
              <a:rPr lang="fr-BE" dirty="0" err="1" smtClean="0"/>
              <a:t>Consolidate</a:t>
            </a:r>
            <a:r>
              <a:rPr lang="fr-BE" dirty="0" smtClean="0"/>
              <a:t> IT </a:t>
            </a:r>
            <a:r>
              <a:rPr lang="fr-BE" dirty="0" err="1" smtClean="0"/>
              <a:t>Resources</a:t>
            </a:r>
            <a:endParaRPr lang="fr-BE" dirty="0" smtClean="0"/>
          </a:p>
          <a:p>
            <a:pPr lvl="1"/>
            <a:r>
              <a:rPr lang="fr-BE" dirty="0" smtClean="0"/>
              <a:t>People, Infrastructures and Information </a:t>
            </a:r>
            <a:r>
              <a:rPr lang="fr-BE" dirty="0" err="1" smtClean="0"/>
              <a:t>Systems</a:t>
            </a:r>
            <a:endParaRPr lang="fr-BE" dirty="0" smtClean="0"/>
          </a:p>
          <a:p>
            <a:pPr lvl="1"/>
            <a:r>
              <a:rPr lang="fr-BE" dirty="0" err="1" smtClean="0"/>
              <a:t>Define</a:t>
            </a:r>
            <a:r>
              <a:rPr lang="fr-BE" dirty="0" smtClean="0"/>
              <a:t> </a:t>
            </a:r>
            <a:r>
              <a:rPr lang="fr-BE" dirty="0" err="1" smtClean="0"/>
              <a:t>strategy</a:t>
            </a:r>
            <a:r>
              <a:rPr lang="fr-BE" dirty="0" smtClean="0"/>
              <a:t>, </a:t>
            </a:r>
            <a:r>
              <a:rPr lang="fr-BE" dirty="0" err="1" smtClean="0"/>
              <a:t>execute</a:t>
            </a:r>
            <a:r>
              <a:rPr lang="fr-BE" dirty="0" smtClean="0"/>
              <a:t> in a flexible but consistent </a:t>
            </a:r>
            <a:r>
              <a:rPr lang="fr-BE" dirty="0" err="1" smtClean="0"/>
              <a:t>way</a:t>
            </a:r>
            <a:endParaRPr lang="en-GB" dirty="0" smtClean="0"/>
          </a:p>
          <a:p>
            <a:r>
              <a:rPr lang="fr-BE" dirty="0" smtClean="0"/>
              <a:t>Manage </a:t>
            </a:r>
            <a:r>
              <a:rPr lang="fr-BE" dirty="0" err="1" smtClean="0"/>
              <a:t>projects</a:t>
            </a:r>
            <a:endParaRPr lang="fr-BE" dirty="0" smtClean="0"/>
          </a:p>
          <a:p>
            <a:pPr lvl="1"/>
            <a:r>
              <a:rPr lang="fr-BE" dirty="0" err="1" smtClean="0"/>
              <a:t>Ensure</a:t>
            </a:r>
            <a:r>
              <a:rPr lang="fr-BE" dirty="0" smtClean="0"/>
              <a:t> </a:t>
            </a:r>
            <a:r>
              <a:rPr lang="fr-BE" dirty="0" err="1" smtClean="0"/>
              <a:t>alignment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eGov</a:t>
            </a:r>
            <a:r>
              <a:rPr lang="fr-BE" dirty="0" smtClean="0"/>
              <a:t> </a:t>
            </a:r>
            <a:r>
              <a:rPr lang="fr-BE" dirty="0" err="1" smtClean="0"/>
              <a:t>strategy</a:t>
            </a:r>
            <a:endParaRPr lang="fr-BE" dirty="0" smtClean="0"/>
          </a:p>
          <a:p>
            <a:pPr lvl="1"/>
            <a:r>
              <a:rPr lang="fr-BE" dirty="0" err="1" smtClean="0"/>
              <a:t>Demonstrate</a:t>
            </a:r>
            <a:r>
              <a:rPr lang="fr-BE" dirty="0" smtClean="0"/>
              <a:t> </a:t>
            </a:r>
            <a:r>
              <a:rPr lang="fr-BE" dirty="0" err="1" smtClean="0"/>
              <a:t>added</a:t>
            </a:r>
            <a:r>
              <a:rPr lang="fr-BE" dirty="0"/>
              <a:t> </a:t>
            </a:r>
            <a:r>
              <a:rPr lang="fr-BE" dirty="0" smtClean="0"/>
              <a:t>value</a:t>
            </a:r>
          </a:p>
          <a:p>
            <a:pPr lvl="1"/>
            <a:r>
              <a:rPr lang="fr-BE" dirty="0" err="1" smtClean="0"/>
              <a:t>Roles</a:t>
            </a:r>
            <a:r>
              <a:rPr lang="fr-BE" dirty="0" smtClean="0"/>
              <a:t>, </a:t>
            </a:r>
            <a:r>
              <a:rPr lang="fr-BE" dirty="0" err="1" smtClean="0"/>
              <a:t>responsiblities</a:t>
            </a:r>
            <a:r>
              <a:rPr lang="fr-BE" dirty="0" smtClean="0"/>
              <a:t>, </a:t>
            </a:r>
            <a:r>
              <a:rPr lang="fr-BE" dirty="0" err="1" smtClean="0"/>
              <a:t>governance</a:t>
            </a:r>
            <a:endParaRPr lang="fr-BE" dirty="0" smtClean="0"/>
          </a:p>
          <a:p>
            <a:pPr lvl="1"/>
            <a:r>
              <a:rPr lang="fr-BE" dirty="0" err="1" smtClean="0"/>
              <a:t>Methodology</a:t>
            </a:r>
            <a:r>
              <a:rPr lang="fr-BE" dirty="0" smtClean="0"/>
              <a:t> (ex. </a:t>
            </a:r>
            <a:r>
              <a:rPr lang="fr-BE" dirty="0" err="1" smtClean="0"/>
              <a:t>EC's</a:t>
            </a:r>
            <a:r>
              <a:rPr lang="fr-BE" dirty="0" smtClean="0"/>
              <a:t> PM2)</a:t>
            </a:r>
          </a:p>
          <a:p>
            <a:pPr lvl="1"/>
            <a:r>
              <a:rPr lang="fr-BE" dirty="0" err="1" smtClean="0"/>
              <a:t>Ensure</a:t>
            </a:r>
            <a:r>
              <a:rPr lang="fr-BE" dirty="0" smtClean="0"/>
              <a:t> </a:t>
            </a:r>
            <a:r>
              <a:rPr lang="fr-BE" dirty="0" err="1" smtClean="0"/>
              <a:t>core</a:t>
            </a:r>
            <a:r>
              <a:rPr lang="fr-BE" dirty="0" smtClean="0"/>
              <a:t> </a:t>
            </a:r>
            <a:r>
              <a:rPr lang="fr-BE" dirty="0" err="1" smtClean="0"/>
              <a:t>resources</a:t>
            </a:r>
            <a:r>
              <a:rPr lang="fr-BE" dirty="0" smtClean="0"/>
              <a:t> are </a:t>
            </a:r>
            <a:r>
              <a:rPr lang="fr-BE" dirty="0" err="1" smtClean="0"/>
              <a:t>avaialble</a:t>
            </a:r>
            <a:endParaRPr lang="fr-BE" dirty="0" smtClean="0"/>
          </a:p>
          <a:p>
            <a:pPr lvl="1"/>
            <a:r>
              <a:rPr lang="fr-BE" dirty="0" err="1" smtClean="0"/>
              <a:t>Ensure</a:t>
            </a:r>
            <a:r>
              <a:rPr lang="fr-BE" dirty="0" smtClean="0"/>
              <a:t> </a:t>
            </a:r>
            <a:r>
              <a:rPr lang="fr-BE" dirty="0" err="1" smtClean="0"/>
              <a:t>alignment</a:t>
            </a:r>
            <a:endParaRPr lang="fr-BE" dirty="0" smtClean="0"/>
          </a:p>
          <a:p>
            <a:r>
              <a:rPr lang="fr-BE" dirty="0" err="1" smtClean="0"/>
              <a:t>Avoid</a:t>
            </a:r>
            <a:r>
              <a:rPr lang="fr-BE" dirty="0" smtClean="0"/>
              <a:t> duplications (</a:t>
            </a:r>
            <a:r>
              <a:rPr lang="fr-BE" dirty="0" err="1" smtClean="0"/>
              <a:t>everywhere</a:t>
            </a:r>
            <a:r>
              <a:rPr lang="fr-BE" dirty="0"/>
              <a:t> </a:t>
            </a:r>
            <a:r>
              <a:rPr lang="fr-BE" dirty="0" smtClean="0"/>
              <a:t>!!!)</a:t>
            </a:r>
          </a:p>
          <a:p>
            <a:pPr marL="0" indent="0">
              <a:buNone/>
            </a:pP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370064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36625"/>
          </a:xfrm>
        </p:spPr>
        <p:txBody>
          <a:bodyPr/>
          <a:lstStyle/>
          <a:p>
            <a:pPr algn="ctr"/>
            <a:r>
              <a:rPr lang="fr-BE" dirty="0" err="1" smtClean="0"/>
              <a:t>My</a:t>
            </a:r>
            <a:r>
              <a:rPr lang="fr-BE" dirty="0" smtClean="0"/>
              <a:t> Job Description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633788"/>
          </a:xfrm>
        </p:spPr>
        <p:txBody>
          <a:bodyPr/>
          <a:lstStyle/>
          <a:p>
            <a:pPr marL="0" indent="0">
              <a:buNone/>
            </a:pPr>
            <a:r>
              <a:rPr lang="fr-BE" dirty="0" smtClean="0"/>
              <a:t>"</a:t>
            </a:r>
            <a:r>
              <a:rPr lang="fr-BE" dirty="0" err="1" smtClean="0"/>
              <a:t>Advice</a:t>
            </a:r>
            <a:r>
              <a:rPr lang="fr-BE" dirty="0" smtClean="0"/>
              <a:t> the EC Services, </a:t>
            </a:r>
            <a:r>
              <a:rPr lang="fr-BE" dirty="0" err="1" smtClean="0"/>
              <a:t>other</a:t>
            </a:r>
            <a:r>
              <a:rPr lang="fr-BE" dirty="0" smtClean="0"/>
              <a:t> EU Institutions, </a:t>
            </a:r>
            <a:r>
              <a:rPr lang="fr-BE" dirty="0" err="1" smtClean="0"/>
              <a:t>Member</a:t>
            </a:r>
            <a:r>
              <a:rPr lang="fr-BE" dirty="0" smtClean="0"/>
              <a:t> States and, in close collaboration </a:t>
            </a:r>
            <a:r>
              <a:rPr lang="fr-BE" dirty="0" err="1" smtClean="0"/>
              <a:t>with</a:t>
            </a:r>
            <a:r>
              <a:rPr lang="fr-BE" dirty="0" smtClean="0"/>
              <a:t> International </a:t>
            </a:r>
            <a:r>
              <a:rPr lang="fr-BE" dirty="0" err="1" smtClean="0"/>
              <a:t>Organizations</a:t>
            </a:r>
            <a:r>
              <a:rPr lang="fr-BE" dirty="0" smtClean="0"/>
              <a:t>, Public Administrations </a:t>
            </a:r>
            <a:r>
              <a:rPr lang="fr-BE" dirty="0" err="1" smtClean="0"/>
              <a:t>around</a:t>
            </a:r>
            <a:r>
              <a:rPr lang="fr-BE" dirty="0" smtClean="0"/>
              <a:t> the world on Digital </a:t>
            </a:r>
            <a:r>
              <a:rPr lang="fr-BE" dirty="0" err="1" smtClean="0"/>
              <a:t>Policies</a:t>
            </a:r>
            <a:r>
              <a:rPr lang="fr-BE" dirty="0" smtClean="0"/>
              <a:t>, </a:t>
            </a:r>
            <a:r>
              <a:rPr lang="fr-BE" dirty="0" err="1" smtClean="0"/>
              <a:t>eGovernment</a:t>
            </a:r>
            <a:r>
              <a:rPr lang="fr-BE" dirty="0" smtClean="0"/>
              <a:t> (Digital Public Services), IT </a:t>
            </a:r>
            <a:r>
              <a:rPr lang="fr-BE" dirty="0" err="1" smtClean="0"/>
              <a:t>Governance</a:t>
            </a:r>
            <a:r>
              <a:rPr lang="fr-BE" dirty="0" smtClean="0"/>
              <a:t>, IT Management and Operations and IT Security"</a:t>
            </a:r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r>
              <a:rPr lang="fr-BE" dirty="0" err="1" smtClean="0"/>
              <a:t>Helping</a:t>
            </a:r>
            <a:r>
              <a:rPr lang="fr-BE" dirty="0" smtClean="0"/>
              <a:t> the TFGR </a:t>
            </a:r>
            <a:r>
              <a:rPr lang="fr-BE" dirty="0" err="1" smtClean="0"/>
              <a:t>since</a:t>
            </a:r>
            <a:r>
              <a:rPr lang="fr-BE" dirty="0" smtClean="0"/>
              <a:t> 2013 and </a:t>
            </a:r>
            <a:r>
              <a:rPr lang="fr-BE" dirty="0" err="1" smtClean="0"/>
              <a:t>now</a:t>
            </a:r>
            <a:r>
              <a:rPr lang="fr-BE" dirty="0" smtClean="0"/>
              <a:t> SRSS for </a:t>
            </a:r>
            <a:r>
              <a:rPr lang="fr-BE" dirty="0" err="1" smtClean="0"/>
              <a:t>Greece</a:t>
            </a:r>
            <a:r>
              <a:rPr lang="fr-BE" dirty="0"/>
              <a:t> </a:t>
            </a:r>
            <a:r>
              <a:rPr lang="fr-BE" dirty="0" smtClean="0"/>
              <a:t>and </a:t>
            </a:r>
            <a:r>
              <a:rPr lang="fr-BE" dirty="0" err="1" smtClean="0"/>
              <a:t>Cyprus</a:t>
            </a:r>
            <a:r>
              <a:rPr lang="fr-BE" dirty="0" smtClean="0"/>
              <a:t> and SGUA for Ukraine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772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36625"/>
          </a:xfrm>
        </p:spPr>
        <p:txBody>
          <a:bodyPr/>
          <a:lstStyle/>
          <a:p>
            <a:r>
              <a:rPr lang="fr-BE" dirty="0" smtClean="0"/>
              <a:t>About 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3633788"/>
          </a:xfrm>
        </p:spPr>
        <p:txBody>
          <a:bodyPr/>
          <a:lstStyle/>
          <a:p>
            <a:r>
              <a:rPr lang="fr-BE" dirty="0" err="1"/>
              <a:t>D</a:t>
            </a:r>
            <a:r>
              <a:rPr lang="fr-BE" dirty="0" err="1" smtClean="0"/>
              <a:t>egrees</a:t>
            </a:r>
            <a:r>
              <a:rPr lang="fr-BE" dirty="0" smtClean="0"/>
              <a:t> in </a:t>
            </a:r>
            <a:r>
              <a:rPr lang="fr-BE" dirty="0" err="1" smtClean="0"/>
              <a:t>mathematics</a:t>
            </a:r>
            <a:r>
              <a:rPr lang="fr-BE" dirty="0" smtClean="0"/>
              <a:t> and Computer Science</a:t>
            </a:r>
          </a:p>
          <a:p>
            <a:r>
              <a:rPr lang="fr-BE" dirty="0" err="1" smtClean="0"/>
              <a:t>Always</a:t>
            </a:r>
            <a:r>
              <a:rPr lang="fr-BE" dirty="0" smtClean="0"/>
              <a:t> </a:t>
            </a:r>
            <a:r>
              <a:rPr lang="fr-BE" dirty="0" err="1" smtClean="0"/>
              <a:t>worked</a:t>
            </a:r>
            <a:r>
              <a:rPr lang="fr-BE" dirty="0" smtClean="0"/>
              <a:t> for public administration and </a:t>
            </a:r>
            <a:r>
              <a:rPr lang="fr-BE" dirty="0" err="1" smtClean="0"/>
              <a:t>always</a:t>
            </a:r>
            <a:r>
              <a:rPr lang="fr-BE" dirty="0" smtClean="0"/>
              <a:t> on IT </a:t>
            </a:r>
            <a:r>
              <a:rPr lang="fr-BE" dirty="0" err="1" smtClean="0"/>
              <a:t>related</a:t>
            </a:r>
            <a:r>
              <a:rPr lang="fr-BE" dirty="0" smtClean="0"/>
              <a:t> </a:t>
            </a:r>
            <a:r>
              <a:rPr lang="fr-BE" dirty="0" err="1" smtClean="0"/>
              <a:t>matters</a:t>
            </a:r>
            <a:endParaRPr lang="fr-BE" dirty="0" smtClean="0"/>
          </a:p>
          <a:p>
            <a:r>
              <a:rPr lang="fr-BE" dirty="0" err="1" smtClean="0"/>
              <a:t>Work</a:t>
            </a:r>
            <a:r>
              <a:rPr lang="fr-BE" dirty="0" smtClean="0"/>
              <a:t> for the EC </a:t>
            </a:r>
            <a:r>
              <a:rPr lang="fr-BE" dirty="0" err="1" smtClean="0"/>
              <a:t>since</a:t>
            </a:r>
            <a:r>
              <a:rPr lang="fr-BE" dirty="0" smtClean="0"/>
              <a:t> </a:t>
            </a:r>
            <a:r>
              <a:rPr lang="fr-BE" dirty="0" err="1" smtClean="0"/>
              <a:t>November</a:t>
            </a:r>
            <a:r>
              <a:rPr lang="fr-BE" dirty="0" smtClean="0"/>
              <a:t> 86 (29 </a:t>
            </a:r>
            <a:r>
              <a:rPr lang="fr-BE" dirty="0" err="1" smtClean="0"/>
              <a:t>years</a:t>
            </a:r>
            <a:r>
              <a:rPr lang="fr-BE" dirty="0" smtClean="0"/>
              <a:t>)</a:t>
            </a:r>
          </a:p>
          <a:p>
            <a:r>
              <a:rPr lang="fr-BE" dirty="0" err="1" smtClean="0"/>
              <a:t>From</a:t>
            </a:r>
            <a:r>
              <a:rPr lang="fr-BE" dirty="0" smtClean="0"/>
              <a:t> 2005 to 2013  </a:t>
            </a:r>
            <a:r>
              <a:rPr lang="fr-BE" dirty="0" err="1" smtClean="0"/>
              <a:t>Director</a:t>
            </a:r>
            <a:r>
              <a:rPr lang="fr-BE" dirty="0" smtClean="0"/>
              <a:t> General of Informatics (DG </a:t>
            </a:r>
            <a:r>
              <a:rPr lang="fr-BE" dirty="0" err="1" smtClean="0"/>
              <a:t>that</a:t>
            </a:r>
            <a:r>
              <a:rPr lang="fr-BE" dirty="0" smtClean="0"/>
              <a:t> I </a:t>
            </a:r>
            <a:r>
              <a:rPr lang="fr-BE" dirty="0" err="1" smtClean="0"/>
              <a:t>helped</a:t>
            </a:r>
            <a:r>
              <a:rPr lang="fr-BE" dirty="0" smtClean="0"/>
              <a:t> to </a:t>
            </a:r>
            <a:r>
              <a:rPr lang="fr-BE" dirty="0" err="1" smtClean="0"/>
              <a:t>create</a:t>
            </a:r>
            <a:r>
              <a:rPr lang="fr-BE" dirty="0" smtClean="0"/>
              <a:t> in May 2004)</a:t>
            </a:r>
          </a:p>
          <a:p>
            <a:r>
              <a:rPr lang="fr-BE" dirty="0" err="1" smtClean="0"/>
              <a:t>Grew</a:t>
            </a:r>
            <a:r>
              <a:rPr lang="fr-BE" dirty="0" smtClean="0"/>
              <a:t> the DG </a:t>
            </a:r>
            <a:r>
              <a:rPr lang="fr-BE" dirty="0" err="1" smtClean="0"/>
              <a:t>from</a:t>
            </a:r>
            <a:r>
              <a:rPr lang="fr-BE" dirty="0" smtClean="0"/>
              <a:t> 600 to 1500 people </a:t>
            </a:r>
            <a:r>
              <a:rPr lang="fr-BE" dirty="0" err="1" smtClean="0"/>
              <a:t>based</a:t>
            </a:r>
            <a:r>
              <a:rPr lang="fr-BE" dirty="0" smtClean="0"/>
              <a:t> on </a:t>
            </a:r>
            <a:r>
              <a:rPr lang="fr-BE" dirty="0" err="1" smtClean="0"/>
              <a:t>quality</a:t>
            </a:r>
            <a:r>
              <a:rPr lang="fr-BE" dirty="0" smtClean="0"/>
              <a:t> of service and charge back. </a:t>
            </a:r>
            <a:r>
              <a:rPr lang="fr-BE" dirty="0" err="1" smtClean="0"/>
              <a:t>Carried</a:t>
            </a:r>
            <a:r>
              <a:rPr lang="fr-BE" dirty="0" smtClean="0"/>
              <a:t> out </a:t>
            </a:r>
            <a:r>
              <a:rPr lang="fr-BE" dirty="0" err="1" smtClean="0"/>
              <a:t>successfully</a:t>
            </a:r>
            <a:r>
              <a:rPr lang="fr-BE" dirty="0" smtClean="0"/>
              <a:t> major </a:t>
            </a:r>
            <a:r>
              <a:rPr lang="fr-BE" dirty="0" err="1" smtClean="0"/>
              <a:t>projects</a:t>
            </a:r>
            <a:r>
              <a:rPr lang="fr-BE" dirty="0" smtClean="0"/>
              <a:t> of </a:t>
            </a:r>
            <a:r>
              <a:rPr lang="fr-BE" dirty="0" err="1" smtClean="0"/>
              <a:t>cosolidation</a:t>
            </a:r>
            <a:r>
              <a:rPr lang="fr-BE" dirty="0" smtClean="0"/>
              <a:t> of IT Infrastructure and Services. </a:t>
            </a:r>
            <a:r>
              <a:rPr lang="fr-BE" dirty="0" err="1" smtClean="0"/>
              <a:t>Developed</a:t>
            </a:r>
            <a:r>
              <a:rPr lang="fr-BE" dirty="0" smtClean="0"/>
              <a:t> major </a:t>
            </a:r>
            <a:r>
              <a:rPr lang="fr-BE" dirty="0" err="1" smtClean="0"/>
              <a:t>complex</a:t>
            </a:r>
            <a:r>
              <a:rPr lang="fr-BE" dirty="0" smtClean="0"/>
              <a:t> administrative and </a:t>
            </a:r>
            <a:r>
              <a:rPr lang="fr-BE" dirty="0" err="1" smtClean="0"/>
              <a:t>policy</a:t>
            </a:r>
            <a:r>
              <a:rPr lang="fr-BE" dirty="0" smtClean="0"/>
              <a:t> support system </a:t>
            </a:r>
          </a:p>
        </p:txBody>
      </p:sp>
    </p:spTree>
    <p:extLst>
      <p:ext uri="{BB962C8B-B14F-4D97-AF65-F5344CB8AC3E}">
        <p14:creationId xmlns:p14="http://schemas.microsoft.com/office/powerpoint/2010/main" val="56277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AutoShape 2"/>
          <p:cNvSpPr>
            <a:spLocks noChangeArrowheads="1"/>
          </p:cNvSpPr>
          <p:nvPr/>
        </p:nvSpPr>
        <p:spPr bwMode="auto">
          <a:xfrm>
            <a:off x="711200" y="1028700"/>
            <a:ext cx="1511300" cy="749300"/>
          </a:xfrm>
          <a:prstGeom prst="homePlate">
            <a:avLst>
              <a:gd name="adj" fmla="val 50424"/>
            </a:avLst>
          </a:prstGeom>
          <a:solidFill>
            <a:srgbClr val="808080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55683" name="Text Box 3"/>
          <p:cNvSpPr txBox="1">
            <a:spLocks noChangeArrowheads="1"/>
          </p:cNvSpPr>
          <p:nvPr/>
        </p:nvSpPr>
        <p:spPr bwMode="auto">
          <a:xfrm>
            <a:off x="774700" y="1101725"/>
            <a:ext cx="17399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BE" altLang="en-US" sz="3000" b="1">
                <a:solidFill>
                  <a:schemeClr val="tx1"/>
                </a:solidFill>
              </a:rPr>
              <a:t>2010</a:t>
            </a:r>
            <a:endParaRPr lang="en-GB" altLang="en-US" sz="3000" b="1">
              <a:solidFill>
                <a:schemeClr val="tx1"/>
              </a:solidFill>
            </a:endParaRPr>
          </a:p>
        </p:txBody>
      </p:sp>
      <p:sp>
        <p:nvSpPr>
          <p:cNvPr id="455684" name="Text Box 4"/>
          <p:cNvSpPr txBox="1">
            <a:spLocks noChangeArrowheads="1"/>
          </p:cNvSpPr>
          <p:nvPr/>
        </p:nvSpPr>
        <p:spPr bwMode="auto">
          <a:xfrm>
            <a:off x="4708525" y="6093296"/>
            <a:ext cx="1514475" cy="5810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36000">
            <a:spAutoFit/>
          </a:bodyPr>
          <a:lstStyle/>
          <a:p>
            <a:pPr algn="r"/>
            <a:r>
              <a:rPr lang="en-GB" altLang="en-US" sz="1600" dirty="0">
                <a:solidFill>
                  <a:schemeClr val="bg1"/>
                </a:solidFill>
              </a:rPr>
              <a:t/>
            </a:r>
            <a:br>
              <a:rPr lang="en-GB" altLang="en-US" sz="1600" dirty="0">
                <a:solidFill>
                  <a:schemeClr val="bg1"/>
                </a:solidFill>
              </a:rPr>
            </a:br>
            <a:r>
              <a:rPr lang="en-GB" altLang="en-US" sz="1600" dirty="0">
                <a:solidFill>
                  <a:schemeClr val="bg1"/>
                </a:solidFill>
              </a:rPr>
              <a:t>Complexity</a:t>
            </a:r>
            <a:endParaRPr lang="en-GB" altLang="en-US" sz="900" dirty="0">
              <a:solidFill>
                <a:schemeClr val="bg1"/>
              </a:solidFill>
            </a:endParaRPr>
          </a:p>
        </p:txBody>
      </p:sp>
      <p:sp>
        <p:nvSpPr>
          <p:cNvPr id="455685" name="Line 5"/>
          <p:cNvSpPr>
            <a:spLocks noChangeShapeType="1"/>
          </p:cNvSpPr>
          <p:nvPr/>
        </p:nvSpPr>
        <p:spPr bwMode="auto">
          <a:xfrm>
            <a:off x="285750" y="815975"/>
            <a:ext cx="1588" cy="49355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5686" name="Rectangle 6"/>
          <p:cNvSpPr>
            <a:spLocks noChangeArrowheads="1"/>
          </p:cNvSpPr>
          <p:nvPr/>
        </p:nvSpPr>
        <p:spPr bwMode="auto">
          <a:xfrm>
            <a:off x="401638" y="4491038"/>
            <a:ext cx="1728787" cy="126841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buSzPct val="80000"/>
              <a:buFont typeface="Wingdings" pitchFamily="2" charset="2"/>
              <a:buNone/>
            </a:pPr>
            <a:endParaRPr lang="en-GB" altLang="en-US" sz="140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455687" name="Text Box 7"/>
          <p:cNvSpPr txBox="1">
            <a:spLocks noChangeArrowheads="1"/>
          </p:cNvSpPr>
          <p:nvPr/>
        </p:nvSpPr>
        <p:spPr bwMode="auto">
          <a:xfrm>
            <a:off x="688975" y="4144963"/>
            <a:ext cx="1312863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800" b="1">
                <a:solidFill>
                  <a:schemeClr val="tx1"/>
                </a:solidFill>
              </a:rPr>
              <a:t>Level 1:</a:t>
            </a:r>
          </a:p>
          <a:p>
            <a:r>
              <a:rPr lang="en-GB" altLang="en-US" sz="1800" b="1">
                <a:solidFill>
                  <a:schemeClr val="tx1"/>
                </a:solidFill>
              </a:rPr>
              <a:t>Simple website</a:t>
            </a:r>
          </a:p>
        </p:txBody>
      </p:sp>
      <p:sp>
        <p:nvSpPr>
          <p:cNvPr id="455688" name="Rectangle 8"/>
          <p:cNvSpPr>
            <a:spLocks noChangeArrowheads="1"/>
          </p:cNvSpPr>
          <p:nvPr/>
        </p:nvSpPr>
        <p:spPr bwMode="auto">
          <a:xfrm>
            <a:off x="2273300" y="3881438"/>
            <a:ext cx="1727200" cy="1889125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5689" name="Text Box 9"/>
          <p:cNvSpPr txBox="1">
            <a:spLocks noChangeArrowheads="1"/>
          </p:cNvSpPr>
          <p:nvPr/>
        </p:nvSpPr>
        <p:spPr bwMode="auto">
          <a:xfrm>
            <a:off x="2344738" y="3932238"/>
            <a:ext cx="1584325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800" b="1">
                <a:solidFill>
                  <a:schemeClr val="tx1"/>
                </a:solidFill>
              </a:rPr>
              <a:t>Level 2: </a:t>
            </a:r>
          </a:p>
          <a:p>
            <a:r>
              <a:rPr lang="en-GB" altLang="en-US" sz="1800" b="1">
                <a:solidFill>
                  <a:schemeClr val="tx1"/>
                </a:solidFill>
              </a:rPr>
              <a:t>On-line government</a:t>
            </a:r>
          </a:p>
        </p:txBody>
      </p:sp>
      <p:sp>
        <p:nvSpPr>
          <p:cNvPr id="455690" name="Rectangle 10"/>
          <p:cNvSpPr>
            <a:spLocks noChangeArrowheads="1"/>
          </p:cNvSpPr>
          <p:nvPr/>
        </p:nvSpPr>
        <p:spPr bwMode="auto">
          <a:xfrm>
            <a:off x="4217988" y="2981325"/>
            <a:ext cx="1728787" cy="2776538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5691" name="Text Box 11"/>
          <p:cNvSpPr txBox="1">
            <a:spLocks noChangeArrowheads="1"/>
          </p:cNvSpPr>
          <p:nvPr/>
        </p:nvSpPr>
        <p:spPr bwMode="auto">
          <a:xfrm>
            <a:off x="4230688" y="3095625"/>
            <a:ext cx="1703387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800" b="1">
                <a:solidFill>
                  <a:schemeClr val="tx1"/>
                </a:solidFill>
              </a:rPr>
              <a:t>Level 3:</a:t>
            </a:r>
          </a:p>
          <a:p>
            <a:r>
              <a:rPr lang="en-GB" altLang="en-US" sz="1800" b="1">
                <a:solidFill>
                  <a:schemeClr val="tx1"/>
                </a:solidFill>
              </a:rPr>
              <a:t>Integrated government</a:t>
            </a:r>
          </a:p>
          <a:p>
            <a:endParaRPr lang="en-GB" altLang="en-US" sz="1800" b="1">
              <a:solidFill>
                <a:schemeClr val="tx1"/>
              </a:solidFill>
            </a:endParaRPr>
          </a:p>
        </p:txBody>
      </p:sp>
      <p:grpSp>
        <p:nvGrpSpPr>
          <p:cNvPr id="455692" name="Group 12"/>
          <p:cNvGrpSpPr>
            <a:grpSpLocks/>
          </p:cNvGrpSpPr>
          <p:nvPr/>
        </p:nvGrpSpPr>
        <p:grpSpPr bwMode="auto">
          <a:xfrm>
            <a:off x="288925" y="2847975"/>
            <a:ext cx="2474913" cy="1098550"/>
            <a:chOff x="182" y="1794"/>
            <a:chExt cx="1559" cy="692"/>
          </a:xfrm>
        </p:grpSpPr>
        <p:sp>
          <p:nvSpPr>
            <p:cNvPr id="455693" name="AutoShape 13"/>
            <p:cNvSpPr>
              <a:spLocks noChangeArrowheads="1"/>
            </p:cNvSpPr>
            <p:nvPr/>
          </p:nvSpPr>
          <p:spPr bwMode="auto">
            <a:xfrm rot="-1893484">
              <a:off x="652" y="1987"/>
              <a:ext cx="1089" cy="499"/>
            </a:xfrm>
            <a:prstGeom prst="curvedDownArrow">
              <a:avLst>
                <a:gd name="adj1" fmla="val 43647"/>
                <a:gd name="adj2" fmla="val 87295"/>
                <a:gd name="adj3" fmla="val 33333"/>
              </a:avLst>
            </a:prstGeom>
            <a:solidFill>
              <a:srgbClr val="80808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55694" name="Text Box 14"/>
            <p:cNvSpPr txBox="1">
              <a:spLocks noChangeArrowheads="1"/>
            </p:cNvSpPr>
            <p:nvPr/>
          </p:nvSpPr>
          <p:spPr bwMode="auto">
            <a:xfrm>
              <a:off x="182" y="1794"/>
              <a:ext cx="113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BE" altLang="en-US" sz="1400" dirty="0" smtClean="0">
                  <a:solidFill>
                    <a:srgbClr val="4D4D4D"/>
                  </a:solidFill>
                </a:rPr>
                <a:t>e</a:t>
              </a:r>
              <a:r>
                <a:rPr lang="fr-BE" altLang="en-US" sz="1400" b="1" dirty="0" smtClean="0">
                  <a:solidFill>
                    <a:srgbClr val="4D4D4D"/>
                  </a:solidFill>
                </a:rPr>
                <a:t>-Commission </a:t>
              </a:r>
              <a:r>
                <a:rPr lang="fr-BE" altLang="en-US" sz="1400" b="1" dirty="0">
                  <a:solidFill>
                    <a:srgbClr val="4D4D4D"/>
                  </a:solidFill>
                </a:rPr>
                <a:t>2001-2005</a:t>
              </a:r>
              <a:endParaRPr lang="en-GB" altLang="en-US" sz="1400" b="1" dirty="0">
                <a:solidFill>
                  <a:srgbClr val="4D4D4D"/>
                </a:solidFill>
              </a:endParaRPr>
            </a:p>
          </p:txBody>
        </p:sp>
      </p:grpSp>
      <p:sp>
        <p:nvSpPr>
          <p:cNvPr id="455695" name="Line 15"/>
          <p:cNvSpPr>
            <a:spLocks noChangeShapeType="1"/>
          </p:cNvSpPr>
          <p:nvPr/>
        </p:nvSpPr>
        <p:spPr bwMode="auto">
          <a:xfrm rot="5400000">
            <a:off x="4460875" y="1576388"/>
            <a:ext cx="1587" cy="83518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5696" name="AutoShape 16"/>
          <p:cNvSpPr>
            <a:spLocks noChangeArrowheads="1"/>
          </p:cNvSpPr>
          <p:nvPr/>
        </p:nvSpPr>
        <p:spPr bwMode="auto">
          <a:xfrm rot="-1752203">
            <a:off x="3263900" y="2252663"/>
            <a:ext cx="1728788" cy="792162"/>
          </a:xfrm>
          <a:prstGeom prst="curvedDownArrow">
            <a:avLst>
              <a:gd name="adj1" fmla="val 43647"/>
              <a:gd name="adj2" fmla="val 87295"/>
              <a:gd name="adj3" fmla="val 33333"/>
            </a:avLst>
          </a:prstGeom>
          <a:solidFill>
            <a:srgbClr val="808080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5697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85738"/>
            <a:ext cx="8229600" cy="936625"/>
          </a:xfrm>
        </p:spPr>
        <p:txBody>
          <a:bodyPr/>
          <a:lstStyle/>
          <a:p>
            <a:r>
              <a:rPr lang="fr-BE" altLang="en-US" dirty="0" smtClean="0"/>
              <a:t>The </a:t>
            </a:r>
            <a:r>
              <a:rPr lang="fr-BE" altLang="en-US" dirty="0" err="1" smtClean="0"/>
              <a:t>history</a:t>
            </a:r>
            <a:r>
              <a:rPr lang="fr-BE" altLang="en-US" dirty="0" smtClean="0"/>
              <a:t> of the </a:t>
            </a:r>
            <a:r>
              <a:rPr lang="fr-BE" altLang="en-US" dirty="0" err="1" smtClean="0"/>
              <a:t>eCommission</a:t>
            </a:r>
            <a:endParaRPr lang="en-GB" altLang="en-US" dirty="0" smtClean="0"/>
          </a:p>
        </p:txBody>
      </p:sp>
      <p:sp>
        <p:nvSpPr>
          <p:cNvPr id="455698" name="Text Box 18"/>
          <p:cNvSpPr txBox="1">
            <a:spLocks noChangeArrowheads="1"/>
          </p:cNvSpPr>
          <p:nvPr/>
        </p:nvSpPr>
        <p:spPr bwMode="auto">
          <a:xfrm>
            <a:off x="2166938" y="2033588"/>
            <a:ext cx="18002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BE" altLang="en-US" sz="1400" dirty="0" smtClean="0">
                <a:solidFill>
                  <a:srgbClr val="4D4D4D"/>
                </a:solidFill>
              </a:rPr>
              <a:t>e</a:t>
            </a:r>
            <a:r>
              <a:rPr lang="fr-BE" altLang="en-US" sz="1400" b="1" dirty="0" smtClean="0">
                <a:solidFill>
                  <a:srgbClr val="4D4D4D"/>
                </a:solidFill>
              </a:rPr>
              <a:t>-Commission </a:t>
            </a:r>
            <a:r>
              <a:rPr lang="fr-BE" altLang="en-US" sz="1400" b="1" dirty="0">
                <a:solidFill>
                  <a:srgbClr val="4D4D4D"/>
                </a:solidFill>
              </a:rPr>
              <a:t>2006-2010</a:t>
            </a:r>
            <a:endParaRPr lang="en-GB" altLang="en-US" sz="1400" b="1" dirty="0">
              <a:solidFill>
                <a:srgbClr val="4D4D4D"/>
              </a:solidFill>
            </a:endParaRPr>
          </a:p>
        </p:txBody>
      </p:sp>
      <p:sp>
        <p:nvSpPr>
          <p:cNvPr id="455699" name="Text Box 19"/>
          <p:cNvSpPr txBox="1">
            <a:spLocks noChangeArrowheads="1"/>
          </p:cNvSpPr>
          <p:nvPr/>
        </p:nvSpPr>
        <p:spPr bwMode="auto">
          <a:xfrm>
            <a:off x="2344738" y="3932238"/>
            <a:ext cx="1584325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800" b="1">
                <a:solidFill>
                  <a:schemeClr val="tx1"/>
                </a:solidFill>
              </a:rPr>
              <a:t>Level 2: </a:t>
            </a:r>
          </a:p>
          <a:p>
            <a:r>
              <a:rPr lang="en-GB" altLang="en-US" sz="1800" b="1">
                <a:solidFill>
                  <a:schemeClr val="tx1"/>
                </a:solidFill>
              </a:rPr>
              <a:t>On-line government</a:t>
            </a:r>
          </a:p>
        </p:txBody>
      </p:sp>
      <p:sp>
        <p:nvSpPr>
          <p:cNvPr id="455700" name="Text Box 20"/>
          <p:cNvSpPr txBox="1">
            <a:spLocks noChangeArrowheads="1"/>
          </p:cNvSpPr>
          <p:nvPr/>
        </p:nvSpPr>
        <p:spPr bwMode="auto">
          <a:xfrm>
            <a:off x="4230688" y="3095625"/>
            <a:ext cx="1703387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800" b="1">
                <a:solidFill>
                  <a:schemeClr val="tx1"/>
                </a:solidFill>
              </a:rPr>
              <a:t>Level 3:</a:t>
            </a:r>
          </a:p>
          <a:p>
            <a:r>
              <a:rPr lang="en-GB" altLang="en-US" sz="1800" b="1">
                <a:solidFill>
                  <a:schemeClr val="tx1"/>
                </a:solidFill>
              </a:rPr>
              <a:t>Integrated government</a:t>
            </a:r>
          </a:p>
          <a:p>
            <a:endParaRPr lang="en-GB" altLang="en-US" sz="1800" b="1">
              <a:solidFill>
                <a:schemeClr val="tx1"/>
              </a:solidFill>
            </a:endParaRPr>
          </a:p>
        </p:txBody>
      </p:sp>
      <p:sp>
        <p:nvSpPr>
          <p:cNvPr id="455701" name="Line 21"/>
          <p:cNvSpPr>
            <a:spLocks noChangeShapeType="1"/>
          </p:cNvSpPr>
          <p:nvPr/>
        </p:nvSpPr>
        <p:spPr bwMode="auto">
          <a:xfrm flipH="1">
            <a:off x="6223000" y="1374775"/>
            <a:ext cx="12700" cy="4391025"/>
          </a:xfrm>
          <a:prstGeom prst="line">
            <a:avLst/>
          </a:prstGeom>
          <a:noFill/>
          <a:ln w="508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5702" name="Text Box 22"/>
          <p:cNvSpPr txBox="1">
            <a:spLocks noChangeArrowheads="1"/>
          </p:cNvSpPr>
          <p:nvPr/>
        </p:nvSpPr>
        <p:spPr bwMode="auto">
          <a:xfrm>
            <a:off x="5713413" y="808038"/>
            <a:ext cx="10795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BE" altLang="en-US" sz="3600" b="1">
                <a:solidFill>
                  <a:srgbClr val="4D994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endParaRPr lang="en-GB" altLang="en-US" sz="3600" b="1">
              <a:solidFill>
                <a:srgbClr val="4D994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55703" name="AutoShape 23"/>
          <p:cNvSpPr>
            <a:spLocks noChangeArrowheads="1"/>
          </p:cNvSpPr>
          <p:nvPr/>
        </p:nvSpPr>
        <p:spPr bwMode="auto">
          <a:xfrm rot="-1752203">
            <a:off x="5208588" y="1631950"/>
            <a:ext cx="1728787" cy="792163"/>
          </a:xfrm>
          <a:prstGeom prst="curvedDownArrow">
            <a:avLst>
              <a:gd name="adj1" fmla="val 43647"/>
              <a:gd name="adj2" fmla="val 87295"/>
              <a:gd name="adj3" fmla="val 33333"/>
            </a:avLst>
          </a:prstGeom>
          <a:solidFill>
            <a:srgbClr val="008000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5704" name="Text Box 24"/>
          <p:cNvSpPr txBox="1">
            <a:spLocks noChangeArrowheads="1"/>
          </p:cNvSpPr>
          <p:nvPr/>
        </p:nvSpPr>
        <p:spPr bwMode="auto">
          <a:xfrm>
            <a:off x="4230688" y="1412875"/>
            <a:ext cx="18097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BE" altLang="en-US" sz="1400" b="1" dirty="0" smtClean="0"/>
              <a:t>e-Commission </a:t>
            </a:r>
            <a:r>
              <a:rPr lang="fr-BE" altLang="en-US" sz="1400" b="1" dirty="0"/>
              <a:t>2011-2015</a:t>
            </a:r>
            <a:endParaRPr lang="en-GB" altLang="en-US" sz="1400" b="1" dirty="0"/>
          </a:p>
        </p:txBody>
      </p:sp>
      <p:sp>
        <p:nvSpPr>
          <p:cNvPr id="455705" name="AutoShape 25"/>
          <p:cNvSpPr>
            <a:spLocks noChangeArrowheads="1"/>
          </p:cNvSpPr>
          <p:nvPr/>
        </p:nvSpPr>
        <p:spPr bwMode="auto">
          <a:xfrm>
            <a:off x="712788" y="1027113"/>
            <a:ext cx="1511300" cy="749300"/>
          </a:xfrm>
          <a:prstGeom prst="homePlate">
            <a:avLst>
              <a:gd name="adj" fmla="val 50424"/>
            </a:avLst>
          </a:prstGeom>
          <a:solidFill>
            <a:srgbClr val="808080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55706" name="Text Box 26"/>
          <p:cNvSpPr txBox="1">
            <a:spLocks noChangeArrowheads="1"/>
          </p:cNvSpPr>
          <p:nvPr/>
        </p:nvSpPr>
        <p:spPr bwMode="auto">
          <a:xfrm>
            <a:off x="765175" y="1122363"/>
            <a:ext cx="17399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BE" altLang="en-US" sz="3000" b="1">
                <a:solidFill>
                  <a:schemeClr val="tx1"/>
                </a:solidFill>
              </a:rPr>
              <a:t>2015</a:t>
            </a:r>
            <a:endParaRPr lang="en-GB" altLang="en-US" sz="3000" b="1">
              <a:solidFill>
                <a:schemeClr val="tx1"/>
              </a:solidFill>
            </a:endParaRPr>
          </a:p>
        </p:txBody>
      </p:sp>
      <p:sp>
        <p:nvSpPr>
          <p:cNvPr id="455707" name="Rectangle 27"/>
          <p:cNvSpPr>
            <a:spLocks noChangeArrowheads="1"/>
          </p:cNvSpPr>
          <p:nvPr/>
        </p:nvSpPr>
        <p:spPr bwMode="auto">
          <a:xfrm>
            <a:off x="6234113" y="2112963"/>
            <a:ext cx="1728787" cy="3621087"/>
          </a:xfrm>
          <a:prstGeom prst="rect">
            <a:avLst/>
          </a:prstGeom>
          <a:solidFill>
            <a:srgbClr val="70B61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5708" name="Text Box 28"/>
          <p:cNvSpPr txBox="1">
            <a:spLocks noChangeArrowheads="1"/>
          </p:cNvSpPr>
          <p:nvPr/>
        </p:nvSpPr>
        <p:spPr bwMode="auto">
          <a:xfrm>
            <a:off x="6334125" y="2251075"/>
            <a:ext cx="1627188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1800" b="1">
                <a:solidFill>
                  <a:schemeClr val="tx1"/>
                </a:solidFill>
              </a:rPr>
              <a:t>Level 4:</a:t>
            </a:r>
          </a:p>
          <a:p>
            <a:r>
              <a:rPr lang="en-GB" altLang="en-US" sz="1800" b="1">
                <a:solidFill>
                  <a:schemeClr val="tx1"/>
                </a:solidFill>
              </a:rPr>
              <a:t> Transformed government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dirty="0" err="1" smtClean="0"/>
              <a:t>Academic</a:t>
            </a:r>
            <a:r>
              <a:rPr lang="fr-BE" altLang="en-US" dirty="0" smtClean="0"/>
              <a:t> </a:t>
            </a:r>
            <a:r>
              <a:rPr lang="fr-BE" altLang="en-US" dirty="0" err="1" smtClean="0"/>
              <a:t>Year</a:t>
            </a:r>
            <a:r>
              <a:rPr lang="fr-BE" altLang="en-US" dirty="0" smtClean="0"/>
              <a:t> 2014-2015</a:t>
            </a:r>
            <a:endParaRPr lang="en-GB" altLang="en-US" dirty="0" smtClean="0"/>
          </a:p>
        </p:txBody>
      </p:sp>
      <p:pic>
        <p:nvPicPr>
          <p:cNvPr id="9318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60045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88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80728"/>
            <a:ext cx="3232869" cy="258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251520" y="3861048"/>
            <a:ext cx="331236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kern="0" smtClean="0"/>
              <a:t>The Future of Public Services</a:t>
            </a:r>
            <a:endParaRPr lang="en-GB" kern="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779912" y="3935557"/>
            <a:ext cx="3744416" cy="129364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fr-BE" b="0" kern="0" dirty="0" smtClean="0"/>
              <a:t>Digital &amp; Co-</a:t>
            </a:r>
            <a:r>
              <a:rPr lang="fr-BE" b="0" kern="0" dirty="0" err="1" smtClean="0"/>
              <a:t>produced</a:t>
            </a:r>
            <a:endParaRPr lang="en-GB" b="0" kern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218" y="4582539"/>
            <a:ext cx="2520280" cy="1493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482" y="2558295"/>
            <a:ext cx="4658594" cy="363378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19333"/>
            <a:ext cx="2952328" cy="2427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19333"/>
            <a:ext cx="3635896" cy="242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3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6625"/>
          </a:xfrm>
        </p:spPr>
        <p:txBody>
          <a:bodyPr/>
          <a:lstStyle/>
          <a:p>
            <a:r>
              <a:rPr lang="fr-BE" dirty="0" smtClean="0"/>
              <a:t>Citizen </a:t>
            </a:r>
            <a:r>
              <a:rPr lang="fr-BE" dirty="0" err="1"/>
              <a:t>C</a:t>
            </a:r>
            <a:r>
              <a:rPr lang="fr-BE" dirty="0" err="1" smtClean="0"/>
              <a:t>entric</a:t>
            </a:r>
            <a:r>
              <a:rPr lang="fr-BE" dirty="0" smtClean="0"/>
              <a:t> &amp; </a:t>
            </a:r>
            <a:r>
              <a:rPr lang="fr-BE" dirty="0" err="1" smtClean="0"/>
              <a:t>Digitally</a:t>
            </a:r>
            <a:r>
              <a:rPr lang="fr-BE" dirty="0" smtClean="0"/>
              <a:t> </a:t>
            </a:r>
            <a:r>
              <a:rPr lang="fr-BE" dirty="0" err="1" smtClean="0"/>
              <a:t>Enabled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772816"/>
            <a:ext cx="4176464" cy="4176464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514" y="2420888"/>
            <a:ext cx="3972452" cy="315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4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36625"/>
          </a:xfrm>
        </p:spPr>
        <p:txBody>
          <a:bodyPr/>
          <a:lstStyle/>
          <a:p>
            <a:r>
              <a:rPr lang="fr-BE" dirty="0" err="1" smtClean="0"/>
              <a:t>Some</a:t>
            </a:r>
            <a:r>
              <a:rPr lang="fr-BE" dirty="0" smtClean="0"/>
              <a:t> messages on </a:t>
            </a:r>
            <a:r>
              <a:rPr lang="fr-BE" dirty="0" err="1" smtClean="0"/>
              <a:t>eGov</a:t>
            </a:r>
            <a:r>
              <a:rPr lang="fr-BE" dirty="0" smtClean="0"/>
              <a:t> in </a:t>
            </a:r>
            <a:r>
              <a:rPr lang="fr-BE" dirty="0" err="1" smtClean="0"/>
              <a:t>Greece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633788"/>
          </a:xfrm>
        </p:spPr>
        <p:txBody>
          <a:bodyPr/>
          <a:lstStyle/>
          <a:p>
            <a:r>
              <a:rPr lang="fr-BE" dirty="0" err="1" smtClean="0"/>
              <a:t>Greece</a:t>
            </a:r>
            <a:r>
              <a:rPr lang="fr-BE" dirty="0" smtClean="0"/>
              <a:t> has made important efforts to set up a </a:t>
            </a:r>
            <a:r>
              <a:rPr lang="fr-BE" dirty="0" err="1" smtClean="0"/>
              <a:t>eGovernment</a:t>
            </a:r>
            <a:r>
              <a:rPr lang="fr-BE" dirty="0" smtClean="0"/>
              <a:t> </a:t>
            </a:r>
            <a:r>
              <a:rPr lang="fr-BE" dirty="0" err="1" smtClean="0"/>
              <a:t>Strategy</a:t>
            </a:r>
            <a:r>
              <a:rPr lang="fr-BE" dirty="0" smtClean="0"/>
              <a:t> and the </a:t>
            </a:r>
            <a:r>
              <a:rPr lang="fr-BE" dirty="0" err="1" smtClean="0"/>
              <a:t>associated</a:t>
            </a:r>
            <a:r>
              <a:rPr lang="fr-BE" dirty="0" smtClean="0"/>
              <a:t> action plan (to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updated</a:t>
            </a:r>
            <a:r>
              <a:rPr lang="fr-BE" dirty="0" smtClean="0"/>
              <a:t>)</a:t>
            </a:r>
          </a:p>
          <a:p>
            <a:r>
              <a:rPr lang="fr-BE" dirty="0" smtClean="0"/>
              <a:t>The </a:t>
            </a:r>
            <a:r>
              <a:rPr lang="fr-BE" dirty="0" err="1" smtClean="0"/>
              <a:t>Strategy</a:t>
            </a:r>
            <a:r>
              <a:rPr lang="fr-BE" dirty="0" smtClean="0"/>
              <a:t> </a:t>
            </a:r>
            <a:r>
              <a:rPr lang="fr-BE" dirty="0" err="1" smtClean="0"/>
              <a:t>contains</a:t>
            </a:r>
            <a:r>
              <a:rPr lang="fr-BE" dirty="0" smtClean="0"/>
              <a:t> </a:t>
            </a:r>
            <a:r>
              <a:rPr lang="fr-BE" dirty="0" err="1" smtClean="0"/>
              <a:t>already</a:t>
            </a:r>
            <a:r>
              <a:rPr lang="fr-BE" dirty="0" smtClean="0"/>
              <a:t> all the </a:t>
            </a:r>
            <a:r>
              <a:rPr lang="fr-BE" dirty="0" err="1" smtClean="0"/>
              <a:t>necessary</a:t>
            </a:r>
            <a:r>
              <a:rPr lang="fr-BE" dirty="0" smtClean="0"/>
              <a:t> </a:t>
            </a:r>
            <a:r>
              <a:rPr lang="fr-BE" dirty="0" err="1" smtClean="0"/>
              <a:t>elements</a:t>
            </a:r>
            <a:r>
              <a:rPr lang="fr-BE" dirty="0" smtClean="0"/>
              <a:t> to </a:t>
            </a:r>
            <a:r>
              <a:rPr lang="fr-BE" dirty="0" err="1" smtClean="0"/>
              <a:t>proceed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the </a:t>
            </a:r>
            <a:r>
              <a:rPr lang="fr-BE" dirty="0" err="1" smtClean="0"/>
              <a:t>implementation</a:t>
            </a:r>
            <a:endParaRPr lang="fr-BE" dirty="0" smtClean="0"/>
          </a:p>
          <a:p>
            <a:r>
              <a:rPr lang="fr-BE" dirty="0" smtClean="0"/>
              <a:t>The </a:t>
            </a:r>
            <a:r>
              <a:rPr lang="fr-BE" dirty="0" err="1" smtClean="0"/>
              <a:t>Strategy</a:t>
            </a:r>
            <a:r>
              <a:rPr lang="fr-BE" dirty="0" smtClean="0"/>
              <a:t> </a:t>
            </a:r>
            <a:r>
              <a:rPr lang="fr-BE" dirty="0" err="1" smtClean="0"/>
              <a:t>can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updated</a:t>
            </a:r>
            <a:r>
              <a:rPr lang="fr-BE" dirty="0" smtClean="0"/>
              <a:t> </a:t>
            </a:r>
            <a:r>
              <a:rPr lang="fr-BE" dirty="0" err="1" smtClean="0"/>
              <a:t>based</a:t>
            </a:r>
            <a:r>
              <a:rPr lang="fr-BE" dirty="0" smtClean="0"/>
              <a:t> on </a:t>
            </a:r>
            <a:r>
              <a:rPr lang="fr-BE" dirty="0" err="1" smtClean="0"/>
              <a:t>progress</a:t>
            </a:r>
            <a:r>
              <a:rPr lang="fr-BE" dirty="0" smtClean="0"/>
              <a:t> and </a:t>
            </a:r>
            <a:r>
              <a:rPr lang="fr-BE" dirty="0" err="1" smtClean="0"/>
              <a:t>implementation</a:t>
            </a:r>
            <a:r>
              <a:rPr lang="fr-BE" dirty="0" smtClean="0"/>
              <a:t> </a:t>
            </a:r>
            <a:r>
              <a:rPr lang="fr-BE" dirty="0" err="1" smtClean="0"/>
              <a:t>experiences</a:t>
            </a:r>
            <a:r>
              <a:rPr lang="fr-BE" dirty="0" smtClean="0"/>
              <a:t> (</a:t>
            </a:r>
            <a:r>
              <a:rPr lang="fr-BE" dirty="0" err="1" smtClean="0"/>
              <a:t>see</a:t>
            </a:r>
            <a:r>
              <a:rPr lang="fr-BE" dirty="0" smtClean="0"/>
              <a:t> </a:t>
            </a:r>
            <a:r>
              <a:rPr lang="fr-BE" dirty="0" err="1" smtClean="0"/>
              <a:t>eCommission</a:t>
            </a:r>
            <a:r>
              <a:rPr lang="fr-BE" dirty="0" smtClean="0"/>
              <a:t>)</a:t>
            </a:r>
          </a:p>
          <a:p>
            <a:r>
              <a:rPr lang="fr-BE" dirty="0" err="1" smtClean="0"/>
              <a:t>Two</a:t>
            </a:r>
            <a:r>
              <a:rPr lang="fr-BE" dirty="0" smtClean="0"/>
              <a:t> areas for </a:t>
            </a:r>
            <a:r>
              <a:rPr lang="fr-BE" dirty="0" err="1" smtClean="0"/>
              <a:t>improvement</a:t>
            </a:r>
            <a:endParaRPr lang="fr-BE" dirty="0" smtClean="0"/>
          </a:p>
          <a:p>
            <a:pPr lvl="1"/>
            <a:r>
              <a:rPr lang="fr-BE" dirty="0" err="1" smtClean="0"/>
              <a:t>Governance</a:t>
            </a:r>
            <a:endParaRPr lang="fr-BE" dirty="0" smtClean="0"/>
          </a:p>
          <a:p>
            <a:pPr lvl="1"/>
            <a:r>
              <a:rPr lang="fr-BE" dirty="0" err="1" smtClean="0"/>
              <a:t>Implementation</a:t>
            </a:r>
            <a:r>
              <a:rPr lang="fr-BE" dirty="0" smtClean="0"/>
              <a:t>/</a:t>
            </a:r>
            <a:r>
              <a:rPr lang="fr-BE" dirty="0" err="1" smtClean="0"/>
              <a:t>Delivery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07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352928" cy="936625"/>
          </a:xfrm>
        </p:spPr>
        <p:txBody>
          <a:bodyPr/>
          <a:lstStyle/>
          <a:p>
            <a:r>
              <a:rPr lang="fr-BE" dirty="0" err="1" smtClean="0"/>
              <a:t>Why</a:t>
            </a:r>
            <a:r>
              <a:rPr lang="fr-BE" dirty="0" smtClean="0"/>
              <a:t> </a:t>
            </a:r>
            <a:r>
              <a:rPr lang="fr-BE" dirty="0" err="1" smtClean="0"/>
              <a:t>Goverance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important in </a:t>
            </a:r>
            <a:r>
              <a:rPr lang="fr-BE" dirty="0" err="1" smtClean="0"/>
              <a:t>eGov</a:t>
            </a:r>
            <a:r>
              <a:rPr lang="fr-B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633788"/>
          </a:xfrm>
        </p:spPr>
        <p:txBody>
          <a:bodyPr/>
          <a:lstStyle/>
          <a:p>
            <a:r>
              <a:rPr lang="fr-BE" dirty="0" err="1" smtClean="0"/>
              <a:t>Ensures</a:t>
            </a:r>
            <a:r>
              <a:rPr lang="fr-BE" dirty="0" smtClean="0"/>
              <a:t> </a:t>
            </a:r>
            <a:r>
              <a:rPr lang="fr-BE" dirty="0" err="1" smtClean="0"/>
              <a:t>alignment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political</a:t>
            </a:r>
            <a:r>
              <a:rPr lang="fr-BE" dirty="0" smtClean="0"/>
              <a:t> </a:t>
            </a:r>
            <a:r>
              <a:rPr lang="fr-BE" dirty="0" err="1" smtClean="0"/>
              <a:t>priorities</a:t>
            </a:r>
            <a:endParaRPr lang="fr-BE" dirty="0" smtClean="0"/>
          </a:p>
          <a:p>
            <a:r>
              <a:rPr lang="fr-BE" dirty="0" err="1" smtClean="0"/>
              <a:t>Ensures</a:t>
            </a:r>
            <a:r>
              <a:rPr lang="fr-BE" dirty="0" smtClean="0"/>
              <a:t> the participation of </a:t>
            </a:r>
            <a:r>
              <a:rPr lang="fr-BE" dirty="0" err="1" smtClean="0"/>
              <a:t>stakeholders</a:t>
            </a:r>
            <a:r>
              <a:rPr lang="fr-BE" dirty="0" smtClean="0"/>
              <a:t> in the </a:t>
            </a:r>
            <a:r>
              <a:rPr lang="fr-BE" dirty="0" err="1" smtClean="0"/>
              <a:t>decision</a:t>
            </a:r>
            <a:r>
              <a:rPr lang="fr-BE" dirty="0" smtClean="0"/>
              <a:t> </a:t>
            </a:r>
            <a:r>
              <a:rPr lang="fr-BE" dirty="0" err="1" smtClean="0"/>
              <a:t>making</a:t>
            </a:r>
            <a:r>
              <a:rPr lang="fr-BE" dirty="0" smtClean="0"/>
              <a:t> </a:t>
            </a:r>
            <a:r>
              <a:rPr lang="fr-BE" dirty="0" err="1" smtClean="0"/>
              <a:t>process</a:t>
            </a:r>
            <a:r>
              <a:rPr lang="fr-BE" dirty="0" smtClean="0"/>
              <a:t> in a </a:t>
            </a:r>
            <a:r>
              <a:rPr lang="fr-BE" dirty="0" err="1" smtClean="0"/>
              <a:t>decentralized</a:t>
            </a:r>
            <a:r>
              <a:rPr lang="fr-BE" dirty="0" smtClean="0"/>
              <a:t> </a:t>
            </a:r>
            <a:r>
              <a:rPr lang="fr-BE" dirty="0" err="1" smtClean="0"/>
              <a:t>organization</a:t>
            </a:r>
            <a:endParaRPr lang="fr-BE" dirty="0" smtClean="0"/>
          </a:p>
          <a:p>
            <a:r>
              <a:rPr lang="fr-BE" dirty="0" smtClean="0"/>
              <a:t>Drives and </a:t>
            </a:r>
            <a:r>
              <a:rPr lang="fr-BE" dirty="0" err="1" smtClean="0"/>
              <a:t>Steers</a:t>
            </a:r>
            <a:r>
              <a:rPr lang="fr-BE" dirty="0" smtClean="0"/>
              <a:t> the </a:t>
            </a:r>
            <a:r>
              <a:rPr lang="fr-BE" dirty="0" err="1" smtClean="0"/>
              <a:t>implementation</a:t>
            </a:r>
            <a:r>
              <a:rPr lang="fr-BE" dirty="0" smtClean="0"/>
              <a:t> of digital services</a:t>
            </a:r>
          </a:p>
          <a:p>
            <a:r>
              <a:rPr lang="fr-BE" dirty="0" err="1" smtClean="0"/>
              <a:t>Take</a:t>
            </a:r>
            <a:r>
              <a:rPr lang="fr-BE" dirty="0" smtClean="0"/>
              <a:t> the right </a:t>
            </a:r>
            <a:r>
              <a:rPr lang="fr-BE" dirty="0" err="1" smtClean="0"/>
              <a:t>decisions</a:t>
            </a:r>
            <a:r>
              <a:rPr lang="fr-BE" dirty="0" smtClean="0"/>
              <a:t> on programmes and </a:t>
            </a:r>
            <a:r>
              <a:rPr lang="fr-BE" dirty="0" err="1" smtClean="0"/>
              <a:t>project</a:t>
            </a:r>
            <a:r>
              <a:rPr lang="fr-BE" dirty="0" smtClean="0"/>
              <a:t> portfolio</a:t>
            </a:r>
          </a:p>
          <a:p>
            <a:r>
              <a:rPr lang="fr-BE" dirty="0" err="1" smtClean="0"/>
              <a:t>Ensures</a:t>
            </a:r>
            <a:r>
              <a:rPr lang="fr-BE" dirty="0" smtClean="0"/>
              <a:t> </a:t>
            </a:r>
            <a:r>
              <a:rPr lang="fr-BE" dirty="0" err="1" smtClean="0"/>
              <a:t>transparency</a:t>
            </a:r>
            <a:r>
              <a:rPr lang="fr-BE" dirty="0" smtClean="0"/>
              <a:t> in the </a:t>
            </a:r>
            <a:r>
              <a:rPr lang="fr-BE" dirty="0" err="1" smtClean="0"/>
              <a:t>decision</a:t>
            </a:r>
            <a:r>
              <a:rPr lang="fr-BE" dirty="0" smtClean="0"/>
              <a:t> </a:t>
            </a:r>
            <a:r>
              <a:rPr lang="fr-BE" dirty="0" err="1" smtClean="0"/>
              <a:t>making</a:t>
            </a:r>
            <a:r>
              <a:rPr lang="fr-BE" dirty="0" smtClean="0"/>
              <a:t> </a:t>
            </a:r>
            <a:r>
              <a:rPr lang="fr-BE" dirty="0" err="1" smtClean="0"/>
              <a:t>process</a:t>
            </a:r>
            <a:r>
              <a:rPr lang="fr-BE" dirty="0" smtClean="0"/>
              <a:t> and the optimal use of (</a:t>
            </a:r>
            <a:r>
              <a:rPr lang="fr-BE" dirty="0" err="1" smtClean="0"/>
              <a:t>scarce</a:t>
            </a:r>
            <a:r>
              <a:rPr lang="fr-BE" dirty="0" smtClean="0"/>
              <a:t>) </a:t>
            </a:r>
            <a:r>
              <a:rPr lang="fr-BE" dirty="0" err="1" smtClean="0"/>
              <a:t>resources</a:t>
            </a:r>
            <a:r>
              <a:rPr lang="fr-BE" dirty="0" smtClean="0"/>
              <a:t> by setting </a:t>
            </a:r>
            <a:r>
              <a:rPr lang="fr-BE" dirty="0" err="1" smtClean="0"/>
              <a:t>priorities</a:t>
            </a:r>
            <a:endParaRPr lang="fr-BE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5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DABC">
  <a:themeElements>
    <a:clrScheme name="Calm 1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C88500"/>
      </a:accent1>
      <a:accent2>
        <a:srgbClr val="966400"/>
      </a:accent2>
      <a:accent3>
        <a:srgbClr val="AAAAB8"/>
      </a:accent3>
      <a:accent4>
        <a:srgbClr val="DADADA"/>
      </a:accent4>
      <a:accent5>
        <a:srgbClr val="E0C2AA"/>
      </a:accent5>
      <a:accent6>
        <a:srgbClr val="875A00"/>
      </a:accent6>
      <a:hlink>
        <a:srgbClr val="FAA700"/>
      </a:hlink>
      <a:folHlink>
        <a:srgbClr val="FFDA91"/>
      </a:folHlink>
    </a:clrScheme>
    <a:fontScheme name="7_Cal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lm 1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C88500"/>
        </a:accent1>
        <a:accent2>
          <a:srgbClr val="966400"/>
        </a:accent2>
        <a:accent3>
          <a:srgbClr val="AAAAB8"/>
        </a:accent3>
        <a:accent4>
          <a:srgbClr val="DADADA"/>
        </a:accent4>
        <a:accent5>
          <a:srgbClr val="E0C2AA"/>
        </a:accent5>
        <a:accent6>
          <a:srgbClr val="875A00"/>
        </a:accent6>
        <a:hlink>
          <a:srgbClr val="FAA700"/>
        </a:hlink>
        <a:folHlink>
          <a:srgbClr val="FFDA9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73528</TotalTime>
  <Words>568</Words>
  <Application>Microsoft Office PowerPoint</Application>
  <PresentationFormat>On-screen Show (4:3)</PresentationFormat>
  <Paragraphs>95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Design</vt:lpstr>
      <vt:lpstr>IDABC</vt:lpstr>
      <vt:lpstr>Meeting with MAREG and Developement organized by SRSS</vt:lpstr>
      <vt:lpstr>My Job Description</vt:lpstr>
      <vt:lpstr>About me</vt:lpstr>
      <vt:lpstr>The history of the eCommission</vt:lpstr>
      <vt:lpstr>Academic Year 2014-2015</vt:lpstr>
      <vt:lpstr>PowerPoint Presentation</vt:lpstr>
      <vt:lpstr>Citizen Centric &amp; Digitally Enabled</vt:lpstr>
      <vt:lpstr>Some messages on eGov in Greece</vt:lpstr>
      <vt:lpstr>Why Goverance is important in eGov?</vt:lpstr>
      <vt:lpstr>Governance Structures</vt:lpstr>
      <vt:lpstr>Membership </vt:lpstr>
      <vt:lpstr>CIO</vt:lpstr>
      <vt:lpstr>Core 7 IT competences  to be kept in Gov</vt:lpstr>
      <vt:lpstr>Some advice on implementation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GARCIA MORAN Francisco (DIGIT)</cp:lastModifiedBy>
  <cp:revision>759</cp:revision>
  <cp:lastPrinted>2012-05-03T13:45:51Z</cp:lastPrinted>
  <dcterms:created xsi:type="dcterms:W3CDTF">2011-10-28T10:25:18Z</dcterms:created>
  <dcterms:modified xsi:type="dcterms:W3CDTF">2016-06-02T07:21:48Z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-813413103</vt:i4>
  </property>
  <property fmtid="{D5CDD505-2E9C-101B-9397-08002B2CF9AE}" pid="3" name="_NewReviewCycle">
    <vt:lpwstr/>
  </property>
  <property fmtid="{D5CDD505-2E9C-101B-9397-08002B2CF9AE}" pid="4" name="_EmailSubject">
    <vt:lpwstr>Slides CTI Cloud @ EC: Draft 2</vt:lpwstr>
  </property>
  <property fmtid="{D5CDD505-2E9C-101B-9397-08002B2CF9AE}" pid="5" name="_AuthorEmail">
    <vt:lpwstr>Cedric.Duchesne@ec.europa.eu</vt:lpwstr>
  </property>
  <property fmtid="{D5CDD505-2E9C-101B-9397-08002B2CF9AE}" pid="6" name="_AuthorEmailDisplayName">
    <vt:lpwstr>DUCHESNE Cedric (DIGIT)</vt:lpwstr>
  </property>
</Properties>
</file>