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1121" r:id="rId2"/>
    <p:sldId id="1120" r:id="rId3"/>
    <p:sldId id="1109" r:id="rId4"/>
    <p:sldId id="1099" r:id="rId5"/>
    <p:sldId id="1103" r:id="rId6"/>
    <p:sldId id="1110" r:id="rId7"/>
    <p:sldId id="1080" r:id="rId8"/>
    <p:sldId id="1017" r:id="rId9"/>
    <p:sldId id="1118" r:id="rId10"/>
    <p:sldId id="1077" r:id="rId11"/>
    <p:sldId id="1083" r:id="rId12"/>
    <p:sldId id="1106" r:id="rId13"/>
    <p:sldId id="1009" r:id="rId14"/>
    <p:sldId id="1119" r:id="rId15"/>
    <p:sldId id="1079" r:id="rId16"/>
  </p:sldIdLst>
  <p:sldSz cx="9906000" cy="6858000" type="A4"/>
  <p:notesSz cx="6669088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8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128">
          <p15:clr>
            <a:srgbClr val="A4A3A4"/>
          </p15:clr>
        </p15:guide>
        <p15:guide id="4" orient="horz" pos="261">
          <p15:clr>
            <a:srgbClr val="A4A3A4"/>
          </p15:clr>
        </p15:guide>
        <p15:guide id="5" orient="horz" pos="2233">
          <p15:clr>
            <a:srgbClr val="A4A3A4"/>
          </p15:clr>
        </p15:guide>
        <p15:guide id="6" orient="horz" pos="2640">
          <p15:clr>
            <a:srgbClr val="A4A3A4"/>
          </p15:clr>
        </p15:guide>
        <p15:guide id="7" pos="1640">
          <p15:clr>
            <a:srgbClr val="A4A3A4"/>
          </p15:clr>
        </p15:guide>
        <p15:guide id="8" pos="6000">
          <p15:clr>
            <a:srgbClr val="A4A3A4"/>
          </p15:clr>
        </p15:guide>
        <p15:guide id="9" pos="3842">
          <p15:clr>
            <a:srgbClr val="A4A3A4"/>
          </p15:clr>
        </p15:guide>
        <p15:guide id="10" pos="5184">
          <p15:clr>
            <a:srgbClr val="A4A3A4"/>
          </p15:clr>
        </p15:guide>
        <p15:guide id="11" pos="1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FF"/>
    <a:srgbClr val="FF0000"/>
    <a:srgbClr val="0066FF"/>
    <a:srgbClr val="0099FF"/>
    <a:srgbClr val="00CC00"/>
    <a:srgbClr val="FFCC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152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426" y="108"/>
      </p:cViewPr>
      <p:guideLst>
        <p:guide orient="horz" pos="3648"/>
        <p:guide orient="horz" pos="4319"/>
        <p:guide orient="horz" pos="4128"/>
        <p:guide orient="horz" pos="261"/>
        <p:guide orient="horz" pos="2233"/>
        <p:guide orient="horz" pos="2640"/>
        <p:guide pos="1640"/>
        <p:guide pos="6000"/>
        <p:guide pos="3842"/>
        <p:guide pos="5184"/>
        <p:guide pos="192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692" y="256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061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1" tIns="44717" rIns="91031" bIns="44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741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647700" y="744538"/>
            <a:ext cx="5375275" cy="37211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821173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650875" y="746125"/>
            <a:ext cx="5372100" cy="3719513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2462"/>
          </a:xfrm>
          <a:noFill/>
        </p:spPr>
        <p:txBody>
          <a:bodyPr lIns="90940" tIns="45470" rIns="90940" bIns="45470"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064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562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93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528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302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44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673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646113" y="744538"/>
            <a:ext cx="5378450" cy="3722687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714875"/>
            <a:ext cx="4887912" cy="4467225"/>
          </a:xfrm>
          <a:noFill/>
        </p:spPr>
        <p:txBody>
          <a:bodyPr/>
          <a:lstStyle/>
          <a:p>
            <a:r>
              <a:rPr lang="fr-FR" altLang="en-US" smtClean="0">
                <a:latin typeface="Arial" panose="020B0604020202020204" pitchFamily="34" charset="0"/>
              </a:rPr>
              <a:t>To remind you with the global path of a drug, HAS intervenes juste after the market autorisation approval to give an opinion about the opportunity of listing on remibursement lists and helps pricing definition.</a:t>
            </a:r>
          </a:p>
          <a:p>
            <a:pPr lvl="1"/>
            <a:r>
              <a:rPr lang="en-US" altLang="en-US" sz="1400" smtClean="0">
                <a:latin typeface="Arial" panose="020B0604020202020204" pitchFamily="34" charset="0"/>
              </a:rPr>
              <a:t>1</a:t>
            </a:r>
            <a:r>
              <a:rPr lang="en-US" altLang="en-US" sz="1000" smtClean="0">
                <a:latin typeface="Arial" panose="020B0604020202020204" pitchFamily="34" charset="0"/>
              </a:rPr>
              <a:t>st</a:t>
            </a:r>
            <a:r>
              <a:rPr lang="en-US" altLang="en-US" sz="1400" smtClean="0">
                <a:latin typeface="Arial" panose="020B0604020202020204" pitchFamily="34" charset="0"/>
              </a:rPr>
              <a:t> step: Marketing authorization. 			</a:t>
            </a:r>
            <a:endParaRPr lang="en-US" altLang="en-US" sz="1400" smtClean="0">
              <a:solidFill>
                <a:srgbClr val="3333CC"/>
              </a:solidFill>
              <a:latin typeface="Arial" panose="020B0604020202020204" pitchFamily="34" charset="0"/>
            </a:endParaRPr>
          </a:p>
          <a:p>
            <a:pPr lvl="2"/>
            <a:r>
              <a:rPr lang="en-US" altLang="en-US" sz="1400" i="1" smtClean="0">
                <a:latin typeface="Arial" panose="020B0604020202020204" pitchFamily="34" charset="0"/>
              </a:rPr>
              <a:t>Assessment </a:t>
            </a:r>
            <a:r>
              <a:rPr lang="en-US" altLang="en-US" sz="1400" smtClean="0">
                <a:latin typeface="Arial" panose="020B0604020202020204" pitchFamily="34" charset="0"/>
              </a:rPr>
              <a:t>: CHMP / EMEA</a:t>
            </a:r>
          </a:p>
          <a:p>
            <a:pPr lvl="2"/>
            <a:r>
              <a:rPr lang="en-US" altLang="en-US" sz="1400" i="1" smtClean="0">
                <a:latin typeface="Arial" panose="020B0604020202020204" pitchFamily="34" charset="0"/>
              </a:rPr>
              <a:t>Decision :</a:t>
            </a:r>
            <a:r>
              <a:rPr lang="en-US" altLang="en-US" sz="1400" smtClean="0">
                <a:latin typeface="Arial" panose="020B0604020202020204" pitchFamily="34" charset="0"/>
              </a:rPr>
              <a:t> European Commission  </a:t>
            </a:r>
          </a:p>
          <a:p>
            <a:pPr lvl="1"/>
            <a:r>
              <a:rPr lang="en-US" altLang="en-US" sz="1400" smtClean="0">
                <a:latin typeface="Arial" panose="020B0604020202020204" pitchFamily="34" charset="0"/>
              </a:rPr>
              <a:t>2</a:t>
            </a:r>
            <a:r>
              <a:rPr lang="en-US" altLang="en-US" sz="1000" smtClean="0">
                <a:latin typeface="Arial" panose="020B0604020202020204" pitchFamily="34" charset="0"/>
              </a:rPr>
              <a:t>nd</a:t>
            </a:r>
            <a:r>
              <a:rPr lang="en-US" altLang="en-US" sz="1400" smtClean="0">
                <a:latin typeface="Arial" panose="020B0604020202020204" pitchFamily="34" charset="0"/>
              </a:rPr>
              <a:t> step: Introduction into national healthcare systems</a:t>
            </a:r>
          </a:p>
          <a:p>
            <a:pPr lvl="2"/>
            <a:r>
              <a:rPr lang="en-US" altLang="en-US" sz="1400" i="1" smtClean="0">
                <a:latin typeface="Arial" panose="020B0604020202020204" pitchFamily="34" charset="0"/>
              </a:rPr>
              <a:t>Assessment: </a:t>
            </a:r>
            <a:r>
              <a:rPr lang="en-US" altLang="en-US" sz="1400" b="1" smtClean="0">
                <a:latin typeface="Arial" panose="020B0604020202020204" pitchFamily="34" charset="0"/>
              </a:rPr>
              <a:t>« Health Technology Assessment »</a:t>
            </a:r>
            <a:br>
              <a:rPr lang="en-US" altLang="en-US" sz="1400" b="1" smtClean="0">
                <a:latin typeface="Arial" panose="020B0604020202020204" pitchFamily="34" charset="0"/>
              </a:rPr>
            </a:br>
            <a:r>
              <a:rPr lang="en-US" altLang="en-US" sz="1400" smtClean="0">
                <a:latin typeface="Arial" panose="020B0604020202020204" pitchFamily="34" charset="0"/>
              </a:rPr>
              <a:t>Some common principles, many national specificities</a:t>
            </a:r>
          </a:p>
          <a:p>
            <a:pPr lvl="2"/>
            <a:r>
              <a:rPr lang="en-US" altLang="en-US" sz="1400" i="1" smtClean="0">
                <a:latin typeface="Arial" panose="020B0604020202020204" pitchFamily="34" charset="0"/>
              </a:rPr>
              <a:t>Decision:</a:t>
            </a:r>
            <a:r>
              <a:rPr lang="en-US" altLang="en-US" sz="1400" smtClean="0">
                <a:latin typeface="Arial" panose="020B0604020202020204" pitchFamily="34" charset="0"/>
              </a:rPr>
              <a:t> Country specific </a:t>
            </a:r>
          </a:p>
          <a:p>
            <a:pPr lvl="2"/>
            <a:r>
              <a:rPr lang="en-US" altLang="en-US" sz="1400" smtClean="0">
                <a:latin typeface="Arial" panose="020B0604020202020204" pitchFamily="34" charset="0"/>
              </a:rPr>
              <a:t>France : “Formulary” = Positive list of reimbursed drugs</a:t>
            </a:r>
            <a:endParaRPr lang="fr-FR" altLang="en-US" smtClean="0">
              <a:latin typeface="Arial" panose="020B0604020202020204" pitchFamily="34" charset="0"/>
            </a:endParaRPr>
          </a:p>
          <a:p>
            <a:r>
              <a:rPr lang="fr-FR" altLang="en-US" smtClean="0">
                <a:latin typeface="Arial" panose="020B0604020202020204" pitchFamily="34" charset="0"/>
              </a:rPr>
              <a:t>Our opinions are sent to the ministry of Health where the CEPS will deal with prices and to the NHI that will deal with reimbursement.</a:t>
            </a:r>
          </a:p>
          <a:p>
            <a:r>
              <a:rPr lang="fr-FR" altLang="en-US" smtClean="0">
                <a:latin typeface="Arial" panose="020B0604020202020204" pitchFamily="34" charset="0"/>
              </a:rPr>
              <a:t>After inclusion on the lists, the drug is usually marketed and will be followed by regulatory bodies and by HAS through a 5 year renewal process…</a:t>
            </a:r>
          </a:p>
        </p:txBody>
      </p:sp>
    </p:spTree>
    <p:extLst>
      <p:ext uri="{BB962C8B-B14F-4D97-AF65-F5344CB8AC3E}">
        <p14:creationId xmlns:p14="http://schemas.microsoft.com/office/powerpoint/2010/main" val="3857751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4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29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791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78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226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360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59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33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63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0438" y="212725"/>
            <a:ext cx="2365375" cy="5718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212725"/>
            <a:ext cx="6948488" cy="5718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23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212725"/>
            <a:ext cx="9466263" cy="933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89063" y="1841500"/>
            <a:ext cx="7113587" cy="196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9063" y="3962400"/>
            <a:ext cx="7113587" cy="196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481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212725"/>
            <a:ext cx="9466263" cy="933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89063" y="1841500"/>
            <a:ext cx="3479800" cy="408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1263" y="1841500"/>
            <a:ext cx="3481387" cy="196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1263" y="3962400"/>
            <a:ext cx="3481387" cy="196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90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21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547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9063" y="1841500"/>
            <a:ext cx="3479800" cy="408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1263" y="1841500"/>
            <a:ext cx="3481387" cy="408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513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42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77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59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8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1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212725"/>
            <a:ext cx="946626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9063" y="1841500"/>
            <a:ext cx="7113587" cy="40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230188" y="6600825"/>
            <a:ext cx="725487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fr-FR" altLang="en-US" sz="700" smtClean="0"/>
              <a:t>21 mars 2012</a:t>
            </a:r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331788" y="581025"/>
            <a:ext cx="9244012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331788" y="6583363"/>
            <a:ext cx="924401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9336088" y="6632575"/>
            <a:ext cx="36195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0F1804A-73B6-4765-8CF9-C76B492C91EE}" type="slidenum">
              <a:rPr lang="fr-FR" altLang="en-US" sz="800"/>
              <a:pPr algn="r">
                <a:spcBef>
                  <a:spcPct val="0"/>
                </a:spcBef>
              </a:pPr>
              <a:t>‹#›</a:t>
            </a:fld>
            <a:endParaRPr lang="fr-FR" alt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500">
          <a:solidFill>
            <a:srgbClr val="0000FF"/>
          </a:solidFill>
          <a:latin typeface="Arial" charset="0"/>
        </a:defRPr>
      </a:lvl9pPr>
    </p:titleStyle>
    <p:bodyStyle>
      <a:lvl1pPr marL="177800" indent="-177800" algn="l" rtl="0" eaLnBrk="0" fontAlgn="base" hangingPunct="0">
        <a:spcBef>
          <a:spcPct val="100000"/>
        </a:spcBef>
        <a:spcAft>
          <a:spcPct val="0"/>
        </a:spcAft>
        <a:buSzPct val="100000"/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5100" algn="l" rtl="0" eaLnBrk="0" fontAlgn="base" hangingPunct="0">
        <a:spcBef>
          <a:spcPct val="5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</a:defRPr>
      </a:lvl2pPr>
      <a:lvl3pPr marL="685800" indent="-114300" algn="l" rtl="0" eaLnBrk="0" fontAlgn="base" hangingPunct="0">
        <a:spcBef>
          <a:spcPct val="25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3pPr>
      <a:lvl4pPr marL="9144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4pPr>
      <a:lvl5pPr marL="11430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5pPr>
      <a:lvl6pPr marL="16002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6pPr>
      <a:lvl7pPr marL="20574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7pPr>
      <a:lvl8pPr marL="25146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8pPr>
      <a:lvl9pPr marL="2971800" indent="-114300" algn="l" rtl="0" eaLnBrk="0" fontAlgn="base" hangingPunct="0">
        <a:spcBef>
          <a:spcPct val="10000"/>
        </a:spcBef>
        <a:spcAft>
          <a:spcPct val="0"/>
        </a:spcAft>
        <a:buSzPct val="100000"/>
        <a:buChar char="-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file:///C:\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"/>
          <p:cNvSpPr txBox="1">
            <a:spLocks noChangeArrowheads="1"/>
          </p:cNvSpPr>
          <p:nvPr/>
        </p:nvSpPr>
        <p:spPr bwMode="auto">
          <a:xfrm>
            <a:off x="647700" y="1539875"/>
            <a:ext cx="55880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fr-FR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A brief overview of regulation of pharmaceutical spending in France</a:t>
            </a:r>
            <a:endParaRPr lang="fr-FR" altLang="en-US" sz="20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/>
            <a:endParaRPr lang="fr-FR" altLang="en-US" sz="20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/>
            <a:endParaRPr lang="fr-FR" altLang="en-US" sz="20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/>
            <a:endParaRPr lang="fr-FR" altLang="en-US" sz="20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fr-FR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Bratislava, June 2016</a:t>
            </a:r>
          </a:p>
          <a:p>
            <a:pPr algn="ctr"/>
            <a:r>
              <a:rPr lang="fr-FR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Based on elements provided by the French Directorate for Social Security (2012)</a:t>
            </a:r>
            <a:endParaRPr lang="fr-FR" altLang="en-US" sz="2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Tools for regulation 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Pharmaceutical taxes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1244600"/>
            <a:ext cx="8509000" cy="4521200"/>
          </a:xfrm>
        </p:spPr>
        <p:txBody>
          <a:bodyPr/>
          <a:lstStyle/>
          <a:p>
            <a:pPr lvl="2" algn="just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>
              <a:latin typeface="Times New Roman" panose="02020603050405020304" pitchFamily="18" charset="0"/>
            </a:endParaRPr>
          </a:p>
          <a:p>
            <a:pPr lvl="1" algn="just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>
                <a:latin typeface="Times New Roman" panose="02020603050405020304" pitchFamily="18" charset="0"/>
              </a:rPr>
              <a:t>Tax on wholesalers sales and direct-to pharmacies sales (L.138-1 du CSS) = 1.9% of sales + 2.25% of sales increase or decrease (min = 1.4%, max = 2.7%) :</a:t>
            </a:r>
          </a:p>
          <a:p>
            <a:pPr algn="just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>
              <a:latin typeface="Times New Roman" panose="02020603050405020304" pitchFamily="18" charset="0"/>
            </a:endParaRPr>
          </a:p>
          <a:p>
            <a:pPr lvl="1" algn="just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>
                <a:latin typeface="Times New Roman" panose="02020603050405020304" pitchFamily="18" charset="0"/>
              </a:rPr>
              <a:t>Tax on promotion spending (L. 245-1 du CSS) </a:t>
            </a:r>
          </a:p>
          <a:p>
            <a:pPr algn="just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>
              <a:latin typeface="Times New Roman" panose="02020603050405020304" pitchFamily="18" charset="0"/>
            </a:endParaRPr>
          </a:p>
          <a:p>
            <a:pPr lvl="1" algn="just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>
                <a:latin typeface="Times New Roman" panose="02020603050405020304" pitchFamily="18" charset="0"/>
              </a:rPr>
              <a:t> Tax on pharmaceutical sales (L. 245-6 du CSS) = 1% of sales (1.6 % from 2012):</a:t>
            </a:r>
          </a:p>
          <a:p>
            <a:pPr lvl="1" algn="just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1270000"/>
            <a:ext cx="7924800" cy="3848100"/>
          </a:xfrm>
        </p:spPr>
        <p:txBody>
          <a:bodyPr/>
          <a:lstStyle/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Negotiated by CEPS</a:t>
            </a: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Price reductions on patented drugs mainly in the following situations:</a:t>
            </a:r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Price consistency in pharmacotherapeutical classes</a:t>
            </a:r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Reduced european prices</a:t>
            </a:r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Revised medical evaluation (possible at any moment and at least every 5 years)</a:t>
            </a:r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smtClean="0"/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Price reductions and/or clawback coming from specific clauses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Volume clauses (can be pooled)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Posology clauses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Daily treatment cost clauses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800" b="1" smtClean="0"/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8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Tools for regulation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Price reductions and clawback on individual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738" y="1308100"/>
            <a:ext cx="9385300" cy="5181600"/>
          </a:xfrm>
        </p:spPr>
        <p:txBody>
          <a:bodyPr/>
          <a:lstStyle/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Outlisting only on the basis of medical evaluation (insufficient medical service – SMR)</a:t>
            </a: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82 drugs in 2003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152 drugs in 2006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41 drugs in 2008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28 drugs in 2011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17 drugs in 2012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smtClean="0">
              <a:sym typeface="Wingdings" panose="05000000000000000000" pitchFamily="2" charset="2"/>
            </a:endParaRP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smtClean="0">
              <a:sym typeface="Wingdings" panose="05000000000000000000" pitchFamily="2" charset="2"/>
            </a:endParaRP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smtClean="0"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Co-payment increase</a:t>
            </a: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2010: creation of 15% reimbursement rate for « light medical service » drugs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2011: reduction from 35% to 30% of reimbursement rate for « moderate medical service » drugs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But still 100% reimbursement for all medicines for patient with chronic or severe disease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theoretical reimbursement mean rate = 66.10% but real reimbursement mean percentage = 76.25 % in 2010</a:t>
            </a:r>
            <a:endParaRPr lang="fr-FR" altLang="en-US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Wingdings" panose="05000000000000000000" pitchFamily="2" charset="2"/>
              <a:buNone/>
            </a:pPr>
            <a:endParaRPr lang="fr-FR" altLang="en-US" sz="1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Tools for regulation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Outlisting and co-payment increase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1066800"/>
            <a:ext cx="8242300" cy="4699000"/>
          </a:xfrm>
        </p:spPr>
        <p:txBody>
          <a:bodyPr/>
          <a:lstStyle/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Price reductions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Price of generics = Price of original drug – x% (40% in 2005, 50% in 2006, 55% in 2008, 60% in 2012)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Price of original drug reduced by 15% (20% since 2012) when generics come to the market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After 18 months, price of original drug reduced by 12.5% and price of generics reduced by 7%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 « </a:t>
            </a:r>
            <a:r>
              <a:rPr lang="fr-FR" altLang="en-US" sz="1600" i="1" smtClean="0"/>
              <a:t>Tarifs forfaitaires de responsabilité »</a:t>
            </a:r>
            <a:r>
              <a:rPr lang="fr-FR" altLang="en-US" sz="1600" smtClean="0"/>
              <a:t> </a:t>
            </a:r>
            <a:r>
              <a:rPr lang="fr-FR" altLang="en-US" sz="1600" i="1" smtClean="0"/>
              <a:t>(TFR) – fixed accountability tariffs 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When substitution remains too low, original drugs are reimbursed on the basis of generic price 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Substitution targets to meet: 55% (60% since 2012) after 12 months, 60% (65% since 2012) after 18 months, 65% (70% since 2012) after 24 months, 80% after 36 months (since 2012)</a:t>
            </a:r>
            <a:endParaRPr lang="fr-FR" altLang="en-US" sz="1600" smtClean="0"/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Incentives for generic substitution by pharmacists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Substitution list published by AFSSAPS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Same margin (in value) on generic than on original drug for pharmacists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Maximum clawback = 17% on generics (2.5% on orginal drug) 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Generics = 25% of volumes, 13% of sales (€ 2.6 billion) in 2010</a:t>
            </a:r>
          </a:p>
          <a:p>
            <a:pPr lvl="2"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on substitution list, Generics = 68% (only) of volumes, 54% of sales</a:t>
            </a:r>
            <a:endParaRPr lang="fr-FR" altLang="en-US" sz="1600" smtClean="0"/>
          </a:p>
          <a:p>
            <a:pPr>
              <a:spcBef>
                <a:spcPct val="0"/>
              </a:spcBef>
            </a:pPr>
            <a:endParaRPr lang="fr-FR" altLang="en-US" sz="1600" b="1" smtClean="0">
              <a:latin typeface="Times New Roman" panose="02020603050405020304" pitchFamily="18" charset="0"/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Tools for regulation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Generics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Tools for regulation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Distribution margins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50863" y="1181100"/>
            <a:ext cx="8851900" cy="4749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Public price = ex-factory price + wholesaler margin + pharmacist margin + VAT(2,1%)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Wholesalers margin: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Before 2012: 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Since 2012: flat margin = 6.68% of ex-factory price with € 0.30 min and € 30.06 max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Pharmacists margin: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        </a:t>
            </a:r>
            <a:r>
              <a:rPr lang="fr-FR" altLang="en-US" smtClean="0"/>
              <a:t>Towards a fix markup per dispensing?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  <a:p>
            <a:pPr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</p:txBody>
      </p:sp>
      <p:graphicFrame>
        <p:nvGraphicFramePr>
          <p:cNvPr id="15364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2955925" y="1735138"/>
          <a:ext cx="5546725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Document" r:id="rId4" imgW="6076080" imgH="1456920" progId="Word.Document.8">
                  <p:embed/>
                </p:oleObj>
              </mc:Choice>
              <mc:Fallback>
                <p:oleObj name="Document" r:id="rId4" imgW="6076080" imgH="1456920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5925" y="1735138"/>
                        <a:ext cx="5546725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2989263" y="3965575"/>
          <a:ext cx="5618162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Document" r:id="rId6" imgW="6067044" imgH="1463040" progId="Word.Document.8">
                  <p:embed/>
                </p:oleObj>
              </mc:Choice>
              <mc:Fallback>
                <p:oleObj name="Document" r:id="rId6" imgW="6067044" imgH="1463040" progId="Word.Documen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263" y="3965575"/>
                        <a:ext cx="5618162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1079500"/>
            <a:ext cx="7924800" cy="5168900"/>
          </a:xfrm>
        </p:spPr>
        <p:txBody>
          <a:bodyPr/>
          <a:lstStyle/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National health insurance funds acting to promote more efficient prescription</a:t>
            </a:r>
          </a:p>
          <a:p>
            <a:pPr lvl="1">
              <a:buClr>
                <a:schemeClr val="bg2"/>
              </a:buClr>
              <a:buFont typeface="Wingdings" panose="05000000000000000000" pitchFamily="2" charset="2"/>
              <a:buChar char="è"/>
            </a:pPr>
            <a:r>
              <a:rPr lang="fr-FR" altLang="en-US" sz="1600" smtClean="0"/>
              <a:t> Payment for performance system for doctors (since 2012)</a:t>
            </a:r>
          </a:p>
          <a:p>
            <a:pPr lvl="1"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</a:t>
            </a:r>
            <a:r>
              <a:rPr lang="fr-FR" altLang="en-US" smtClean="0"/>
              <a:t>Targets of prescription on substitution list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 e-prescription on softwares under HAS certification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Incentives for doctors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Compulsory certification of prescription softwares since 2015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smtClean="0"/>
              <a:t>Compulsory prescription by active substance since 2015</a:t>
            </a: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latin typeface="Times New Roman" panose="02020603050405020304" pitchFamily="18" charset="0"/>
            </a:endParaRP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>
              <a:latin typeface="Times New Roman" panose="020206030504050203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Tools for regulation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Prescription regulation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232150" y="1244600"/>
            <a:ext cx="396240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European Medicines Agency / Ansm</a:t>
            </a:r>
          </a:p>
          <a:p>
            <a:pPr algn="ctr" eaLnBrk="1" hangingPunct="1"/>
            <a:r>
              <a:rPr lang="en-US" altLang="en-US" sz="1600" b="1">
                <a:solidFill>
                  <a:srgbClr val="FF0000"/>
                </a:solidFill>
              </a:rPr>
              <a:t> </a:t>
            </a:r>
            <a:r>
              <a:rPr lang="en-US" altLang="en-US" sz="1600" b="1">
                <a:solidFill>
                  <a:srgbClr val="000099"/>
                </a:solidFill>
              </a:rPr>
              <a:t>Marketing Authorization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3041650" y="2806700"/>
            <a:ext cx="41592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rgbClr val="FF0000"/>
                </a:solidFill>
              </a:rPr>
              <a:t>HAS - Commission de transparence (CT)</a:t>
            </a:r>
          </a:p>
          <a:p>
            <a:pPr algn="ctr" eaLnBrk="1" hangingPunct="1"/>
            <a:r>
              <a:rPr lang="en-US" altLang="en-US" sz="1600" b="1">
                <a:solidFill>
                  <a:srgbClr val="000099"/>
                </a:solidFill>
              </a:rPr>
              <a:t>Health Technology Assessment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851150" y="4267200"/>
            <a:ext cx="51117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Comité Economique des Produits de Santé (CEPS)</a:t>
            </a:r>
          </a:p>
          <a:p>
            <a:pPr eaLnBrk="1" hangingPunct="1"/>
            <a:r>
              <a:rPr lang="en-US" altLang="en-US" sz="1600" b="1">
                <a:solidFill>
                  <a:srgbClr val="FF0000"/>
                </a:solidFill>
              </a:rPr>
              <a:t> </a:t>
            </a:r>
            <a:endParaRPr lang="en-US" altLang="en-US" sz="1600"/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759200" y="4660900"/>
            <a:ext cx="272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rgbClr val="000099"/>
                </a:solidFill>
              </a:rPr>
              <a:t>Pricing</a:t>
            </a:r>
          </a:p>
        </p:txBody>
      </p:sp>
      <p:sp>
        <p:nvSpPr>
          <p:cNvPr id="3078" name="Line 13"/>
          <p:cNvSpPr>
            <a:spLocks noChangeShapeType="1"/>
          </p:cNvSpPr>
          <p:nvPr/>
        </p:nvSpPr>
        <p:spPr bwMode="auto">
          <a:xfrm>
            <a:off x="5118100" y="238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pic>
        <p:nvPicPr>
          <p:cNvPr id="3079" name="Picture 19" descr="Sans ti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4140200"/>
            <a:ext cx="1403350" cy="8715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20" descr="LOGO HA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2700338"/>
            <a:ext cx="1651000" cy="677862"/>
          </a:xfrm>
          <a:prstGeom prst="rect">
            <a:avLst/>
          </a:prstGeom>
          <a:solidFill>
            <a:schemeClr val="bg1"/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3081" name="Text Box 21"/>
          <p:cNvSpPr txBox="1">
            <a:spLocks noChangeArrowheads="1"/>
          </p:cNvSpPr>
          <p:nvPr/>
        </p:nvSpPr>
        <p:spPr bwMode="auto">
          <a:xfrm>
            <a:off x="990600" y="3530600"/>
            <a:ext cx="17335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en-US" sz="1400" b="1" i="1"/>
              <a:t>Haute Autorité de santé</a:t>
            </a:r>
          </a:p>
        </p:txBody>
      </p:sp>
      <p:sp>
        <p:nvSpPr>
          <p:cNvPr id="3082" name="Text Box 22"/>
          <p:cNvSpPr txBox="1">
            <a:spLocks noChangeArrowheads="1"/>
          </p:cNvSpPr>
          <p:nvPr/>
        </p:nvSpPr>
        <p:spPr bwMode="auto">
          <a:xfrm>
            <a:off x="330200" y="5207000"/>
            <a:ext cx="3054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en-US" sz="1400" i="1"/>
              <a:t>Ministres de la santé et de la sécurité sociale</a:t>
            </a:r>
          </a:p>
        </p:txBody>
      </p:sp>
      <p:sp>
        <p:nvSpPr>
          <p:cNvPr id="3083" name="Text Box 23"/>
          <p:cNvSpPr txBox="1">
            <a:spLocks noChangeArrowheads="1"/>
          </p:cNvSpPr>
          <p:nvPr/>
        </p:nvSpPr>
        <p:spPr bwMode="auto">
          <a:xfrm>
            <a:off x="5346700" y="5295900"/>
            <a:ext cx="4076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FF0000"/>
                </a:solidFill>
              </a:rPr>
              <a:t>Ministries:</a:t>
            </a:r>
            <a:r>
              <a:rPr lang="en-US" altLang="en-US" sz="1600" b="1">
                <a:solidFill>
                  <a:srgbClr val="000099"/>
                </a:solidFill>
              </a:rPr>
              <a:t> inclusion in positive    		   reimbursement list</a:t>
            </a:r>
          </a:p>
        </p:txBody>
      </p: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7265988" y="4625975"/>
            <a:ext cx="2449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1" i="1">
                <a:solidFill>
                  <a:srgbClr val="000099"/>
                </a:solidFill>
              </a:rPr>
              <a:t>Reimbursement rate</a:t>
            </a:r>
            <a:endParaRPr lang="en-US" altLang="en-US" sz="1600" i="1"/>
          </a:p>
        </p:txBody>
      </p:sp>
      <p:sp>
        <p:nvSpPr>
          <p:cNvPr id="3085" name="Line 27"/>
          <p:cNvSpPr>
            <a:spLocks noChangeShapeType="1"/>
          </p:cNvSpPr>
          <p:nvPr/>
        </p:nvSpPr>
        <p:spPr bwMode="auto">
          <a:xfrm>
            <a:off x="6591300" y="5054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sp>
        <p:nvSpPr>
          <p:cNvPr id="3086" name="Line 28"/>
          <p:cNvSpPr>
            <a:spLocks noChangeShapeType="1"/>
          </p:cNvSpPr>
          <p:nvPr/>
        </p:nvSpPr>
        <p:spPr bwMode="auto">
          <a:xfrm flipH="1">
            <a:off x="5118100" y="3606800"/>
            <a:ext cx="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sp>
        <p:nvSpPr>
          <p:cNvPr id="3087" name="Line 30"/>
          <p:cNvSpPr>
            <a:spLocks noChangeShapeType="1"/>
          </p:cNvSpPr>
          <p:nvPr/>
        </p:nvSpPr>
        <p:spPr bwMode="auto">
          <a:xfrm>
            <a:off x="330200" y="4038600"/>
            <a:ext cx="7016750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sp>
        <p:nvSpPr>
          <p:cNvPr id="3088" name="Line 31"/>
          <p:cNvSpPr>
            <a:spLocks noChangeShapeType="1"/>
          </p:cNvSpPr>
          <p:nvPr/>
        </p:nvSpPr>
        <p:spPr bwMode="auto">
          <a:xfrm>
            <a:off x="412750" y="2540000"/>
            <a:ext cx="7016750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sp>
        <p:nvSpPr>
          <p:cNvPr id="3089" name="Rectangle 37"/>
          <p:cNvSpPr>
            <a:spLocks noGrp="1" noChangeArrowheads="1"/>
          </p:cNvSpPr>
          <p:nvPr>
            <p:ph type="title"/>
          </p:nvPr>
        </p:nvSpPr>
        <p:spPr>
          <a:xfrm>
            <a:off x="209550" y="212725"/>
            <a:ext cx="9466263" cy="1149350"/>
          </a:xfrm>
        </p:spPr>
        <p:txBody>
          <a:bodyPr/>
          <a:lstStyle/>
          <a:p>
            <a:r>
              <a:rPr lang="fr-FR" altLang="en-US" smtClean="0"/>
              <a:t>Legal and institutional framework </a:t>
            </a:r>
            <a:br>
              <a:rPr lang="fr-FR" altLang="en-US" smtClean="0"/>
            </a:br>
            <a:r>
              <a:rPr lang="fr-FR" altLang="en-US" smtClean="0"/>
              <a:t/>
            </a:r>
            <a:br>
              <a:rPr lang="fr-FR" altLang="en-US" smtClean="0"/>
            </a:br>
            <a:r>
              <a:rPr lang="fr-FR" altLang="en-US" smtClean="0"/>
              <a:t> </a:t>
            </a:r>
            <a:r>
              <a:rPr lang="fr-FR" altLang="en-US" sz="1600" b="1" smtClean="0"/>
              <a:t>Reimbursement decision process</a:t>
            </a:r>
            <a:r>
              <a:rPr lang="fr-FR" altLang="en-US" smtClean="0"/>
              <a:t> </a:t>
            </a:r>
            <a:r>
              <a:rPr lang="fr-FR" altLang="en-US" sz="1600" b="1" smtClean="0"/>
              <a:t/>
            </a:r>
            <a:br>
              <a:rPr lang="fr-FR" altLang="en-US" sz="1600" b="1" smtClean="0"/>
            </a:br>
            <a:endParaRPr lang="en-US" altLang="en-US" sz="1600" b="1" smtClean="0"/>
          </a:p>
        </p:txBody>
      </p:sp>
      <p:pic>
        <p:nvPicPr>
          <p:cNvPr id="3090" name="Picture 38" descr="EMEA logo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216025"/>
            <a:ext cx="1898650" cy="409575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</p:pic>
      <p:sp>
        <p:nvSpPr>
          <p:cNvPr id="3091" name="Line 41"/>
          <p:cNvSpPr>
            <a:spLocks noChangeShapeType="1"/>
          </p:cNvSpPr>
          <p:nvPr/>
        </p:nvSpPr>
        <p:spPr bwMode="auto">
          <a:xfrm>
            <a:off x="5118100" y="3771900"/>
            <a:ext cx="335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sk-SK"/>
          </a:p>
        </p:txBody>
      </p:sp>
      <p:sp>
        <p:nvSpPr>
          <p:cNvPr id="3092" name="Line 42"/>
          <p:cNvSpPr>
            <a:spLocks noChangeShapeType="1"/>
          </p:cNvSpPr>
          <p:nvPr/>
        </p:nvSpPr>
        <p:spPr bwMode="auto">
          <a:xfrm>
            <a:off x="8470900" y="3771900"/>
            <a:ext cx="0" cy="774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sk-SK"/>
          </a:p>
        </p:txBody>
      </p:sp>
      <p:pic>
        <p:nvPicPr>
          <p:cNvPr id="3093" name="Picture 22" descr="C:\Documents and Settings\All Users\Documents\My Pictures\Sample Pictures\ansm_logo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666875"/>
            <a:ext cx="18732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9138" y="1079500"/>
            <a:ext cx="8945562" cy="5092700"/>
          </a:xfrm>
          <a:noFill/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b="1" smtClean="0"/>
              <a:t>“Commission de transparence”: the evaluation committee</a:t>
            </a:r>
          </a:p>
          <a:p>
            <a:pPr lvl="1" algn="just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z="1200" smtClean="0"/>
              <a:t>20 voting members (healthcare professionals - mainly doctors)</a:t>
            </a:r>
          </a:p>
          <a:p>
            <a:pPr lvl="1" algn="just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z="1200" smtClean="0"/>
              <a:t> Meeting every 2 weeks</a:t>
            </a:r>
          </a:p>
          <a:p>
            <a:pPr lvl="1" algn="just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z="1200" smtClean="0"/>
              <a:t>An evaluation department of 25 people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b="1" smtClean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b="1" smtClean="0"/>
              <a:t>1st index: « Service médical rendu » (SMR)</a:t>
            </a:r>
            <a:endParaRPr lang="fr-FR" altLang="en-US" smtClean="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en-US" altLang="en-US" sz="1200" smtClean="0"/>
              <a:t>“Cette appréciation prend en compte l’</a:t>
            </a:r>
            <a:r>
              <a:rPr lang="en-US" altLang="en-US" sz="1200" b="1" smtClean="0"/>
              <a:t>efficacité</a:t>
            </a:r>
            <a:r>
              <a:rPr lang="en-US" altLang="en-US" sz="1200" smtClean="0"/>
              <a:t> et les </a:t>
            </a:r>
            <a:r>
              <a:rPr lang="en-US" altLang="en-US" sz="1200" b="1" smtClean="0"/>
              <a:t>effets indésirables</a:t>
            </a:r>
            <a:r>
              <a:rPr lang="en-US" altLang="en-US" sz="1200" smtClean="0"/>
              <a:t> du médicament, sa </a:t>
            </a:r>
            <a:r>
              <a:rPr lang="en-US" altLang="en-US" sz="1200" b="1" smtClean="0"/>
              <a:t>place dans la stratégie thérapeutique</a:t>
            </a:r>
            <a:r>
              <a:rPr lang="en-US" altLang="en-US" sz="1200" smtClean="0"/>
              <a:t>, notamment au regard des autres thérapies disponibles, la </a:t>
            </a:r>
            <a:r>
              <a:rPr lang="en-US" altLang="en-US" sz="1200" b="1" smtClean="0"/>
              <a:t>gravité de l'affection</a:t>
            </a:r>
            <a:r>
              <a:rPr lang="en-US" altLang="en-US" sz="1200" smtClean="0"/>
              <a:t> à laquelle il est destiné, le </a:t>
            </a:r>
            <a:r>
              <a:rPr lang="en-US" altLang="en-US" sz="1200" b="1" smtClean="0"/>
              <a:t>caractère préventif, curatif ou symptomatique</a:t>
            </a:r>
            <a:r>
              <a:rPr lang="en-US" altLang="en-US" sz="1200" smtClean="0"/>
              <a:t> du traitement médicamenteux et son </a:t>
            </a:r>
            <a:r>
              <a:rPr lang="en-US" altLang="en-US" sz="1200" b="1" smtClean="0"/>
              <a:t>intérêt pour la santé publique</a:t>
            </a:r>
            <a:r>
              <a:rPr lang="en-US" altLang="en-US" sz="1200" smtClean="0"/>
              <a:t>. Les médicaments dont le service médical rendu est insuffisant au regard des autres médicaments ou thérapies disponibles ne sont pas inscrits sur la liste” (R163-3 du CSS)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4 levels: major or important, moderate, light, insufficient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SMR = a driver for reimbursement rate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Major or important medical service: 65%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Moderate medical service: 30%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Light medical service: 15%</a:t>
            </a:r>
          </a:p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z="1200" smtClean="0"/>
              <a:t>Insufficient medical service: no reimbursement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z="1200" smtClean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b="1" smtClean="0"/>
              <a:t>2nd index: « Amélioration du service médical rendu » (ASMR)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Measures the imrovement in medical service, compared to existing therapies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ASMR = a driver for pricing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z="1200" smtClean="0"/>
          </a:p>
          <a:p>
            <a:pPr lvl="3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Char char="Ø"/>
            </a:pPr>
            <a:r>
              <a:rPr lang="fr-FR" altLang="en-US" sz="1200" b="1" smtClean="0"/>
              <a:t> </a:t>
            </a:r>
            <a:r>
              <a:rPr lang="fr-FR" altLang="en-US" b="1" smtClean="0"/>
              <a:t>About 300 new evaluations in 2010: 80% important medical service, 90% no improvement.</a:t>
            </a:r>
          </a:p>
          <a:p>
            <a:pPr lvl="3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Char char="Ø"/>
            </a:pPr>
            <a:r>
              <a:rPr lang="fr-FR" altLang="en-US" b="1" smtClean="0"/>
              <a:t> Public evaluation, available on HAS website  </a:t>
            </a:r>
            <a:r>
              <a:rPr lang="fr-FR" altLang="en-US" b="1" smtClean="0">
                <a:solidFill>
                  <a:srgbClr val="0000FF"/>
                </a:solidFill>
              </a:rPr>
              <a:t>www.has-sante.fr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kumimoji="1" lang="fr-FR" altLang="en-US" smtClean="0">
              <a:solidFill>
                <a:srgbClr val="0000FF"/>
              </a:solidFill>
              <a:latin typeface="Tahoma" panose="020B0604030504040204" pitchFamily="34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y"/>
            </a:pPr>
            <a:endParaRPr kumimoji="1" lang="fr-FR" altLang="en-US" sz="240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None/>
            </a:pPr>
            <a:endParaRPr kumimoji="1" lang="fr-FR" altLang="en-US" sz="240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lvl="1">
              <a:lnSpc>
                <a:spcPct val="90000"/>
              </a:lnSpc>
            </a:pPr>
            <a:endParaRPr lang="fr-FR" altLang="en-US" sz="12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altLang="en-US" smtClean="0"/>
              <a:t>Legal and institutional framework 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Health Technology Assessment: the decision driver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295400"/>
            <a:ext cx="8294687" cy="5105400"/>
          </a:xfrm>
        </p:spPr>
        <p:txBody>
          <a:bodyPr/>
          <a:lstStyle/>
          <a:p>
            <a:pPr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10 members – 10 votes: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1 Pdt +  1 Vice Pdt appointed by health, finance and economy ministers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4 ministries departments (DSS for social security finance, DGS for public health, DGCIS for industry policy, DGCCRF for competition)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3 representatives of national health insurance funds </a:t>
            </a:r>
          </a:p>
          <a:p>
            <a:pPr lvl="1">
              <a:spcBef>
                <a:spcPct val="0"/>
              </a:spcBef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1 representative of complementary health insurance funds</a:t>
            </a:r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None/>
            </a:pPr>
            <a:endParaRPr lang="en-US" altLang="en-US" smtClean="0"/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Mission: 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pricing of reimbursed medicines 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regulation of pharmaceutical public spending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Sustainability of social security finance + equal access to best existing medicines for all patients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None/>
            </a:pPr>
            <a:r>
              <a:rPr lang="en-US" altLang="en-US" smtClean="0"/>
              <a:t>+ fair pricing of pharmaceutical innovation</a:t>
            </a:r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endParaRPr lang="en-US" altLang="en-US" smtClean="0"/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Meeting every week + a team of 10 people preparing and following up decisions</a:t>
            </a:r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endParaRPr lang="en-US" altLang="en-US" smtClean="0"/>
          </a:p>
          <a:p>
            <a:pPr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Pricing rules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Law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Framework agreement between CEPS and Industry</a:t>
            </a:r>
          </a:p>
          <a:p>
            <a:pPr lvl="1">
              <a:spcBef>
                <a:spcPct val="0"/>
              </a:spcBef>
              <a:spcAft>
                <a:spcPts val="500"/>
              </a:spcAft>
              <a:buClr>
                <a:schemeClr val="bg2"/>
              </a:buClr>
              <a:buFont typeface="Monotype Sorts" pitchFamily="2" charset="2"/>
              <a:buChar char="z"/>
            </a:pPr>
            <a:r>
              <a:rPr lang="en-US" altLang="en-US" smtClean="0"/>
              <a:t>Ministerial instructions </a:t>
            </a:r>
            <a:endParaRPr lang="fr-FR" altLang="en-US" sz="900" smtClean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09550" y="212725"/>
            <a:ext cx="946626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en-US" sz="1500">
                <a:solidFill>
                  <a:srgbClr val="0000FF"/>
                </a:solidFill>
              </a:rPr>
              <a:t>Legal and institutional framework </a:t>
            </a:r>
            <a:br>
              <a:rPr lang="fr-FR" altLang="en-US" sz="1500">
                <a:solidFill>
                  <a:srgbClr val="0000FF"/>
                </a:solidFill>
              </a:rPr>
            </a:br>
            <a:r>
              <a:rPr lang="fr-FR" altLang="en-US" sz="1600" b="1">
                <a:solidFill>
                  <a:srgbClr val="0000FF"/>
                </a:solidFill>
              </a:rPr>
              <a:t/>
            </a:r>
            <a:br>
              <a:rPr lang="fr-FR" altLang="en-US" sz="1600" b="1">
                <a:solidFill>
                  <a:srgbClr val="0000FF"/>
                </a:solidFill>
              </a:rPr>
            </a:br>
            <a:r>
              <a:rPr lang="fr-FR" altLang="en-US" sz="1600" b="1">
                <a:solidFill>
                  <a:srgbClr val="0000FF"/>
                </a:solidFill>
              </a:rPr>
              <a:t>Pricing negotiations and decisions: Comité Economique des Produits de Santé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Legal and institutional framework </a:t>
            </a:r>
            <a:r>
              <a:rPr lang="fr-FR" altLang="en-US" sz="1600" smtClean="0"/>
              <a:t/>
            </a:r>
            <a:br>
              <a:rPr lang="fr-FR" altLang="en-US" sz="1600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Legal framework for pricing decisions: 2 main rules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257300"/>
            <a:ext cx="8712200" cy="4673600"/>
          </a:xfrm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L.162-16-4 du CSS </a:t>
            </a:r>
            <a:r>
              <a:rPr lang="fr-FR" altLang="en-US" i="1" smtClean="0"/>
              <a:t>« Le prix de vente au public de chacun des médicaments […] est fixé </a:t>
            </a:r>
            <a:r>
              <a:rPr lang="fr-FR" altLang="en-US" b="1" i="1" smtClean="0"/>
              <a:t>par convention entre l’entreprise exploitant le médicament et le CEPS</a:t>
            </a:r>
            <a:r>
              <a:rPr lang="fr-FR" altLang="en-US" i="1" smtClean="0"/>
              <a:t> […] ou, à défaut, par décision du comité, sauf opposition conjointe des ministres concernés qui arrêtent dans ce cas le prix dans un délai de 15 jours après la décision du comité.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None/>
            </a:pPr>
            <a:r>
              <a:rPr lang="fr-FR" altLang="en-US" i="1" smtClean="0"/>
              <a:t>	La fixation de ce prix tient compte principalement de </a:t>
            </a:r>
            <a:r>
              <a:rPr lang="fr-FR" altLang="en-US" b="1" i="1" smtClean="0"/>
              <a:t>l’amélioration du service médical rendu</a:t>
            </a:r>
            <a:r>
              <a:rPr lang="fr-FR" altLang="en-US" i="1" smtClean="0"/>
              <a:t> apportée par le médicament, le cas échéant des résultats de l’évaluation médico-économique, des </a:t>
            </a:r>
            <a:r>
              <a:rPr lang="fr-FR" altLang="en-US" b="1" i="1" smtClean="0"/>
              <a:t>prix des médicaments à même visée thérapeutique</a:t>
            </a:r>
            <a:r>
              <a:rPr lang="fr-FR" altLang="en-US" i="1" smtClean="0"/>
              <a:t>, des </a:t>
            </a:r>
            <a:r>
              <a:rPr lang="fr-FR" altLang="en-US" b="1" i="1" smtClean="0"/>
              <a:t>volumes de vente</a:t>
            </a:r>
            <a:r>
              <a:rPr lang="fr-FR" altLang="en-US" i="1" smtClean="0"/>
              <a:t> prévus ou constatés ainsi que des </a:t>
            </a:r>
            <a:r>
              <a:rPr lang="fr-FR" altLang="en-US" b="1" i="1" smtClean="0"/>
              <a:t>conditions prévisibles et réelles d’utilisation</a:t>
            </a:r>
            <a:r>
              <a:rPr lang="fr-FR" altLang="en-US" i="1" smtClean="0"/>
              <a:t> du médicament. »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Prices = results of negotiated agreements between CEPS and companies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Prices are set on a comparative basis with already reimbursed medicines, using index of medical improvement from HAS evaluation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Agreements not only deal with prices but also with sales volumes and real-life use of medicines </a:t>
            </a:r>
            <a:r>
              <a:rPr lang="fr-FR" altLang="en-US" smtClean="0">
                <a:sym typeface="Wingdings" panose="05000000000000000000" pitchFamily="2" charset="2"/>
              </a:rPr>
              <a:t> additional clauses</a:t>
            </a:r>
            <a:endParaRPr lang="fr-FR" altLang="en-US" smtClean="0"/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R163-5 du CSS</a:t>
            </a:r>
            <a:r>
              <a:rPr lang="fr-FR" altLang="en-US" sz="1600" b="1" smtClean="0"/>
              <a:t> </a:t>
            </a:r>
            <a:r>
              <a:rPr lang="fr-FR" altLang="en-US" i="1" smtClean="0"/>
              <a:t>« Ne peuvent être inscrits sur la liste prévue au premier alinéa de l'article L. 162-17</a:t>
            </a:r>
            <a:br>
              <a:rPr lang="fr-FR" altLang="en-US" i="1" smtClean="0"/>
            </a:br>
            <a:r>
              <a:rPr lang="fr-FR" altLang="en-US" i="1" smtClean="0"/>
              <a:t>[…] les médicaments qui n'apportent ni amélioration du service médical rendu appréciée par la commission mentionnée à l'article R. 163-15 ni économie dans le coût du traitement médicamenteux »</a:t>
            </a:r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If no medical imrovement </a:t>
            </a:r>
            <a:r>
              <a:rPr lang="fr-FR" altLang="en-US" smtClean="0">
                <a:sym typeface="Wingdings" panose="05000000000000000000" pitchFamily="2" charset="2"/>
              </a:rPr>
              <a:t> reimbursement only with a price generating savings</a:t>
            </a:r>
            <a:endParaRPr lang="fr-F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Legal and institutional framework </a:t>
            </a:r>
            <a:r>
              <a:rPr lang="fr-FR" altLang="en-US" sz="1600" smtClean="0"/>
              <a:t/>
            </a:r>
            <a:br>
              <a:rPr lang="fr-FR" altLang="en-US" sz="1600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Framework agreement between CEPS and Pharmaceutical Industry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257300"/>
            <a:ext cx="8712200" cy="4673600"/>
          </a:xfrm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Information exchange on sales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For very innovative medicines (major, important or moderate improvement in medical service - ASMR): price no lower than UK, Germany, Spain and Italy prices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r>
              <a:rPr lang="fr-FR" altLang="en-US" smtClean="0"/>
              <a:t>Annual claw-back system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None/>
            </a:pPr>
            <a:r>
              <a:rPr lang="fr-FR" altLang="en-US" smtClean="0"/>
              <a:t>+ procedures (Ex: fast-track for innovative medicines), individual agreements model, …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/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For any information on CEPS activity + to read the framework agreement, see CEPS annual report (english version available) on </a:t>
            </a:r>
            <a:r>
              <a:rPr lang="fr-FR" altLang="en-US" b="1" smtClean="0">
                <a:solidFill>
                  <a:srgbClr val="0000FF"/>
                </a:solidFill>
                <a:sym typeface="Wingdings" panose="05000000000000000000" pitchFamily="2" charset="2"/>
              </a:rPr>
              <a:t>www.sante.gouv.fr/les-activites- du -ceps.html</a:t>
            </a:r>
            <a:r>
              <a:rPr lang="fr-FR" altLang="en-US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endParaRPr lang="fr-FR" altLang="en-US" smtClean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Char char="z"/>
            </a:pPr>
            <a:endParaRPr lang="fr-FR" altLang="en-US" smtClean="0">
              <a:solidFill>
                <a:srgbClr val="0000FF"/>
              </a:solidFill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Tx/>
              <a:buFont typeface="Monotype Sorts" pitchFamily="2" charset="2"/>
              <a:buNone/>
            </a:pPr>
            <a:endParaRPr lang="fr-F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Tools for regulation</a:t>
            </a:r>
            <a:r>
              <a:rPr lang="fr-FR" altLang="en-US" sz="1600" b="1" smtClean="0"/>
              <a:t/>
            </a:r>
            <a:br>
              <a:rPr lang="fr-FR" altLang="en-US" sz="1600" b="1" smtClean="0"/>
            </a:br>
            <a:endParaRPr lang="fr-FR" altLang="en-US" sz="16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1244600"/>
            <a:ext cx="8509000" cy="3403600"/>
          </a:xfrm>
        </p:spPr>
        <p:txBody>
          <a:bodyPr/>
          <a:lstStyle/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Annual claw-back system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Pharmaceutical taxes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Price reductions and clawback on individual products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Outlisting and co-payment increase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Generics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Distribution margins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600" b="1" smtClean="0"/>
              <a:t>Prescription regulation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600" smtClean="0"/>
          </a:p>
          <a:p>
            <a:pPr>
              <a:buClr>
                <a:schemeClr val="bg2"/>
              </a:buClr>
              <a:buFont typeface="Monotype Sorts" pitchFamily="2" charset="2"/>
              <a:buNone/>
            </a:pPr>
            <a:endParaRPr lang="fr-F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Tools for regulation 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Annual claw-back system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066800"/>
            <a:ext cx="8509000" cy="1905000"/>
          </a:xfrm>
        </p:spPr>
        <p:txBody>
          <a:bodyPr/>
          <a:lstStyle/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200" smtClean="0"/>
              <a:t>A tax (L.138-10 du CSS). In case reimbursable pharmaceutical sales grow faster than K% (K = 1 in 2010, K = 0.5 in 2011 and 2012)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200" smtClean="0"/>
              <a:t>For growth between K and K+0.5, tax rate = 50%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200" smtClean="0"/>
              <a:t>For growth between K+0.5 and K+1, tax rate = 60%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200" smtClean="0"/>
              <a:t>For growth above K+1, tax rate = 70%</a:t>
            </a:r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z="1200" smtClean="0"/>
              <a:t>Split between companies on the basis of their sales (30%), their growth when above K% (40%) and their promotion budget (30%)</a:t>
            </a:r>
          </a:p>
          <a:p>
            <a:pPr lvl="1"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200" smtClean="0"/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200" smtClean="0"/>
          </a:p>
          <a:p>
            <a:pPr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z="1200" smtClean="0"/>
          </a:p>
          <a:p>
            <a:pPr>
              <a:buClr>
                <a:schemeClr val="bg2"/>
              </a:buClr>
              <a:buFont typeface="Monotype Sorts" pitchFamily="2" charset="2"/>
              <a:buNone/>
            </a:pPr>
            <a:endParaRPr lang="fr-FR" altLang="en-US" sz="120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941638"/>
            <a:ext cx="7396162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Tools for regulation </a:t>
            </a:r>
            <a:br>
              <a:rPr lang="fr-FR" altLang="en-US" smtClean="0"/>
            </a:br>
            <a:r>
              <a:rPr lang="fr-FR" altLang="en-US" sz="1600" b="1" smtClean="0"/>
              <a:t/>
            </a:r>
            <a:br>
              <a:rPr lang="fr-FR" altLang="en-US" sz="1600" b="1" smtClean="0"/>
            </a:br>
            <a:r>
              <a:rPr lang="fr-FR" altLang="en-US" sz="1600" b="1" smtClean="0"/>
              <a:t>Annual claw-back system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1638300"/>
            <a:ext cx="8509000" cy="41275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This tax is not applicable to companies under agreement with CEPS…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… but in that case, they fall under the annual claw back system introduced by the framework agreement between CEPS and industry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 K growth rate is split between pharmacotherapeutic classes into different growth rates, taking into account the specific trend of each class (patent expired, innovation…)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If pharmaceutical sales exceed K growth rate, a contribution is collected in each class whose growth rate is exceeded. ( % of the exceeding growth)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r>
              <a:rPr lang="fr-FR" altLang="en-US" smtClean="0"/>
              <a:t>Split between companies selling drugs in each over-growing class, part on the basis of their sales and part on the basis of their excess turnover amount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Char char="z"/>
            </a:pPr>
            <a:endParaRPr lang="fr-FR" altLang="en-US" smtClean="0"/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 see growth rates applicable for each class in appendix 4 of CEPS annual report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smtClean="0">
                <a:sym typeface="Wingdings" panose="05000000000000000000" pitchFamily="2" charset="2"/>
              </a:rPr>
              <a:t>     </a:t>
            </a:r>
            <a:r>
              <a:rPr lang="fr-FR" altLang="en-US" i="1" smtClean="0">
                <a:sym typeface="Wingdings" panose="05000000000000000000" pitchFamily="2" charset="2"/>
              </a:rPr>
              <a:t>Ex: in 2010, K = + 1%, proton pump inhibitors = -7%, antidiabetic agents = +10%</a:t>
            </a: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None/>
            </a:pPr>
            <a:endParaRPr lang="fr-FR" altLang="en-US" i="1" smtClean="0"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  <a:buClr>
                <a:schemeClr val="bg2"/>
              </a:buClr>
              <a:buFont typeface="Monotype Sorts" pitchFamily="2" charset="2"/>
              <a:buNone/>
            </a:pPr>
            <a:r>
              <a:rPr lang="fr-FR" altLang="en-US" i="1" smtClean="0">
                <a:sym typeface="Wingdings" panose="05000000000000000000" pitchFamily="2" charset="2"/>
              </a:rPr>
              <a:t> </a:t>
            </a:r>
            <a:r>
              <a:rPr lang="fr-FR" altLang="en-US" smtClean="0">
                <a:sym typeface="Wingdings" panose="05000000000000000000" pitchFamily="2" charset="2"/>
              </a:rPr>
              <a:t>No contribution in 2010 (sales growth = 0.5% &lt; 1%) nor in 2011 (sales growth = 0.3% &lt; 0.5%)</a:t>
            </a:r>
            <a:endParaRPr lang="fr-F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.pot 8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FFFF"/>
      </a:accent1>
      <a:accent2>
        <a:srgbClr val="969696"/>
      </a:accent2>
      <a:accent3>
        <a:srgbClr val="FFFFFF"/>
      </a:accent3>
      <a:accent4>
        <a:srgbClr val="000000"/>
      </a:accent4>
      <a:accent5>
        <a:srgbClr val="FFFFFF"/>
      </a:accent5>
      <a:accent6>
        <a:srgbClr val="878787"/>
      </a:accent6>
      <a:hlink>
        <a:srgbClr val="EAEAEA"/>
      </a:hlink>
      <a:folHlink>
        <a:srgbClr val="000000"/>
      </a:folHlink>
    </a:clrScheme>
    <a:fontScheme name="blank presentation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878787"/>
        </a:accent6>
        <a:hlink>
          <a:srgbClr val="EAEAEA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5938</TotalTime>
  <Pages>1</Pages>
  <Words>1082</Words>
  <Application>Microsoft Office PowerPoint</Application>
  <PresentationFormat>A4 (210 x 297 mm)</PresentationFormat>
  <Paragraphs>215</Paragraphs>
  <Slides>15</Slides>
  <Notes>15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22" baseType="lpstr">
      <vt:lpstr>Arial</vt:lpstr>
      <vt:lpstr>Times New Roman</vt:lpstr>
      <vt:lpstr>Tahoma</vt:lpstr>
      <vt:lpstr>Monotype Sorts</vt:lpstr>
      <vt:lpstr>Wingdings</vt:lpstr>
      <vt:lpstr>blank presentation</vt:lpstr>
      <vt:lpstr>Document Microsoft Word</vt:lpstr>
      <vt:lpstr>Prezentácia programu PowerPoint</vt:lpstr>
      <vt:lpstr>Legal and institutional framework    Reimbursement decision process  </vt:lpstr>
      <vt:lpstr>Legal and institutional framework   Health Technology Assessment: the decision driver</vt:lpstr>
      <vt:lpstr>Prezentácia programu PowerPoint</vt:lpstr>
      <vt:lpstr>Legal and institutional framework   Legal framework for pricing decisions: 2 main rules</vt:lpstr>
      <vt:lpstr>Legal and institutional framework   Framework agreement between CEPS and Pharmaceutical Industry</vt:lpstr>
      <vt:lpstr>Tools for regulation </vt:lpstr>
      <vt:lpstr>Tools for regulation   Annual claw-back system</vt:lpstr>
      <vt:lpstr>Tools for regulation   Annual claw-back system</vt:lpstr>
      <vt:lpstr>Tools for regulation   Pharmaceutical taxes</vt:lpstr>
      <vt:lpstr>Tools for regulation  Price reductions and clawback on individual products</vt:lpstr>
      <vt:lpstr>Tools for regulation  Outlisting and co-payment increase</vt:lpstr>
      <vt:lpstr>Tools for regulation  Generics</vt:lpstr>
      <vt:lpstr>Tools for regulation  Distribution margins</vt:lpstr>
      <vt:lpstr>Tools for regulation  Prescription regulation</vt:lpstr>
    </vt:vector>
  </TitlesOfParts>
  <Company>Mercer Management Consulting,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>Powerpoint Template</dc:subject>
  <dc:creator>Company Software</dc:creator>
  <dc:description>US Letter Final version - 14 March 1997</dc:description>
  <cp:lastModifiedBy>Kmet Jakub</cp:lastModifiedBy>
  <cp:revision>582</cp:revision>
  <cp:lastPrinted>2008-05-28T20:15:54Z</cp:lastPrinted>
  <dcterms:created xsi:type="dcterms:W3CDTF">2001-03-12T14:27:22Z</dcterms:created>
  <dcterms:modified xsi:type="dcterms:W3CDTF">2016-06-30T12:20:14Z</dcterms:modified>
</cp:coreProperties>
</file>