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5.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6.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5"/>
  </p:notesMasterIdLst>
  <p:handoutMasterIdLst>
    <p:handoutMasterId r:id="rId26"/>
  </p:handoutMasterIdLst>
  <p:sldIdLst>
    <p:sldId id="318" r:id="rId2"/>
    <p:sldId id="319" r:id="rId3"/>
    <p:sldId id="320" r:id="rId4"/>
    <p:sldId id="334" r:id="rId5"/>
    <p:sldId id="338" r:id="rId6"/>
    <p:sldId id="344" r:id="rId7"/>
    <p:sldId id="345" r:id="rId8"/>
    <p:sldId id="346" r:id="rId9"/>
    <p:sldId id="328" r:id="rId10"/>
    <p:sldId id="332" r:id="rId11"/>
    <p:sldId id="333" r:id="rId12"/>
    <p:sldId id="331" r:id="rId13"/>
    <p:sldId id="335" r:id="rId14"/>
    <p:sldId id="336" r:id="rId15"/>
    <p:sldId id="343" r:id="rId16"/>
    <p:sldId id="329" r:id="rId17"/>
    <p:sldId id="339" r:id="rId18"/>
    <p:sldId id="340" r:id="rId19"/>
    <p:sldId id="341" r:id="rId20"/>
    <p:sldId id="342" r:id="rId21"/>
    <p:sldId id="330" r:id="rId22"/>
    <p:sldId id="337" r:id="rId23"/>
    <p:sldId id="347" r:id="rId24"/>
  </p:sldIdLst>
  <p:sldSz cx="9144000" cy="6858000" type="screen4x3"/>
  <p:notesSz cx="6858000" cy="9926638"/>
  <p:defaultTextStyle>
    <a:defPPr>
      <a:defRPr lang="en-US"/>
    </a:defPPr>
    <a:lvl1pPr algn="l" rtl="0" fontAlgn="base">
      <a:spcBef>
        <a:spcPct val="0"/>
      </a:spcBef>
      <a:spcAft>
        <a:spcPct val="0"/>
      </a:spcAft>
      <a:defRPr kern="1200">
        <a:solidFill>
          <a:schemeClr val="tx1"/>
        </a:solidFill>
        <a:latin typeface="Calibri" pitchFamily="34" charset="0"/>
        <a:ea typeface="DejaVu Sans"/>
        <a:cs typeface="DejaVu Sans"/>
      </a:defRPr>
    </a:lvl1pPr>
    <a:lvl2pPr marL="457200" algn="l" rtl="0" fontAlgn="base">
      <a:spcBef>
        <a:spcPct val="0"/>
      </a:spcBef>
      <a:spcAft>
        <a:spcPct val="0"/>
      </a:spcAft>
      <a:defRPr kern="1200">
        <a:solidFill>
          <a:schemeClr val="tx1"/>
        </a:solidFill>
        <a:latin typeface="Calibri" pitchFamily="34" charset="0"/>
        <a:ea typeface="DejaVu Sans"/>
        <a:cs typeface="DejaVu Sans"/>
      </a:defRPr>
    </a:lvl2pPr>
    <a:lvl3pPr marL="914400" algn="l" rtl="0" fontAlgn="base">
      <a:spcBef>
        <a:spcPct val="0"/>
      </a:spcBef>
      <a:spcAft>
        <a:spcPct val="0"/>
      </a:spcAft>
      <a:defRPr kern="1200">
        <a:solidFill>
          <a:schemeClr val="tx1"/>
        </a:solidFill>
        <a:latin typeface="Calibri" pitchFamily="34" charset="0"/>
        <a:ea typeface="DejaVu Sans"/>
        <a:cs typeface="DejaVu Sans"/>
      </a:defRPr>
    </a:lvl3pPr>
    <a:lvl4pPr marL="1371600" algn="l" rtl="0" fontAlgn="base">
      <a:spcBef>
        <a:spcPct val="0"/>
      </a:spcBef>
      <a:spcAft>
        <a:spcPct val="0"/>
      </a:spcAft>
      <a:defRPr kern="1200">
        <a:solidFill>
          <a:schemeClr val="tx1"/>
        </a:solidFill>
        <a:latin typeface="Calibri" pitchFamily="34" charset="0"/>
        <a:ea typeface="DejaVu Sans"/>
        <a:cs typeface="DejaVu Sans"/>
      </a:defRPr>
    </a:lvl4pPr>
    <a:lvl5pPr marL="1828800" algn="l" rtl="0" fontAlgn="base">
      <a:spcBef>
        <a:spcPct val="0"/>
      </a:spcBef>
      <a:spcAft>
        <a:spcPct val="0"/>
      </a:spcAft>
      <a:defRPr kern="1200">
        <a:solidFill>
          <a:schemeClr val="tx1"/>
        </a:solidFill>
        <a:latin typeface="Calibri" pitchFamily="34" charset="0"/>
        <a:ea typeface="DejaVu Sans"/>
        <a:cs typeface="DejaVu Sans"/>
      </a:defRPr>
    </a:lvl5pPr>
    <a:lvl6pPr marL="2286000" algn="l" defTabSz="914400" rtl="0" eaLnBrk="1" latinLnBrk="0" hangingPunct="1">
      <a:defRPr kern="1200">
        <a:solidFill>
          <a:schemeClr val="tx1"/>
        </a:solidFill>
        <a:latin typeface="Calibri" pitchFamily="34" charset="0"/>
        <a:ea typeface="DejaVu Sans"/>
        <a:cs typeface="DejaVu Sans"/>
      </a:defRPr>
    </a:lvl6pPr>
    <a:lvl7pPr marL="2743200" algn="l" defTabSz="914400" rtl="0" eaLnBrk="1" latinLnBrk="0" hangingPunct="1">
      <a:defRPr kern="1200">
        <a:solidFill>
          <a:schemeClr val="tx1"/>
        </a:solidFill>
        <a:latin typeface="Calibri" pitchFamily="34" charset="0"/>
        <a:ea typeface="DejaVu Sans"/>
        <a:cs typeface="DejaVu Sans"/>
      </a:defRPr>
    </a:lvl7pPr>
    <a:lvl8pPr marL="3200400" algn="l" defTabSz="914400" rtl="0" eaLnBrk="1" latinLnBrk="0" hangingPunct="1">
      <a:defRPr kern="1200">
        <a:solidFill>
          <a:schemeClr val="tx1"/>
        </a:solidFill>
        <a:latin typeface="Calibri" pitchFamily="34" charset="0"/>
        <a:ea typeface="DejaVu Sans"/>
        <a:cs typeface="DejaVu Sans"/>
      </a:defRPr>
    </a:lvl8pPr>
    <a:lvl9pPr marL="3657600" algn="l" defTabSz="914400" rtl="0" eaLnBrk="1" latinLnBrk="0" hangingPunct="1">
      <a:defRPr kern="1200">
        <a:solidFill>
          <a:schemeClr val="tx1"/>
        </a:solidFill>
        <a:latin typeface="Calibri" pitchFamily="34" charset="0"/>
        <a:ea typeface="DejaVu Sans"/>
        <a:cs typeface="DejaVu San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900"/>
    <a:srgbClr val="006600"/>
    <a:srgbClr val="663300"/>
    <a:srgbClr val="FF7C80"/>
    <a:srgbClr val="FF5050"/>
    <a:srgbClr val="FFCC00"/>
    <a:srgbClr val="4F81BD"/>
    <a:srgbClr val="213972"/>
    <a:srgbClr val="D0D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55" autoAdjust="0"/>
    <p:restoredTop sz="94660"/>
  </p:normalViewPr>
  <p:slideViewPr>
    <p:cSldViewPr>
      <p:cViewPr>
        <p:scale>
          <a:sx n="70" d="100"/>
          <a:sy n="70" d="100"/>
        </p:scale>
        <p:origin x="-2844" y="-978"/>
      </p:cViewPr>
      <p:guideLst>
        <p:guide orient="horz" pos="2160"/>
        <p:guide pos="2880"/>
      </p:guideLst>
    </p:cSldViewPr>
  </p:slideViewPr>
  <p:notesTextViewPr>
    <p:cViewPr>
      <p:scale>
        <a:sx n="1" d="1"/>
        <a:sy n="1" d="1"/>
      </p:scale>
      <p:origin x="0" y="0"/>
    </p:cViewPr>
  </p:notesTextViewPr>
  <p:sorterViewPr>
    <p:cViewPr>
      <p:scale>
        <a:sx n="100" d="100"/>
        <a:sy n="100" d="100"/>
      </p:scale>
      <p:origin x="0" y="1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36B0CE-4B32-480E-AFD0-99B2B324C183}" type="doc">
      <dgm:prSet loTypeId="urn:microsoft.com/office/officeart/2005/8/layout/radial2" loCatId="relationship" qsTypeId="urn:microsoft.com/office/officeart/2005/8/quickstyle/simple1" qsCatId="simple" csTypeId="urn:microsoft.com/office/officeart/2005/8/colors/accent1_3" csCatId="accent1" phldr="1"/>
      <dgm:spPr/>
      <dgm:t>
        <a:bodyPr/>
        <a:lstStyle/>
        <a:p>
          <a:endParaRPr lang="en-GB"/>
        </a:p>
      </dgm:t>
    </dgm:pt>
    <dgm:pt modelId="{09080874-BA7A-4A17-83FC-B04F8321D110}">
      <dgm:prSet phldrT="[Text]" custT="1"/>
      <dgm:spPr/>
      <dgm:t>
        <a:bodyPr/>
        <a:lstStyle/>
        <a:p>
          <a:r>
            <a:rPr lang="fr-BE" sz="1500" dirty="0" smtClean="0"/>
            <a:t>Look for </a:t>
          </a:r>
          <a:r>
            <a:rPr lang="fr-BE" sz="1500" dirty="0" err="1" smtClean="0"/>
            <a:t>additional</a:t>
          </a:r>
          <a:r>
            <a:rPr lang="fr-BE" sz="1500" dirty="0" smtClean="0"/>
            <a:t> sources of </a:t>
          </a:r>
          <a:r>
            <a:rPr lang="fr-BE" sz="1500" dirty="0" err="1" smtClean="0"/>
            <a:t>funding</a:t>
          </a:r>
          <a:endParaRPr lang="en-GB" sz="1500" dirty="0"/>
        </a:p>
      </dgm:t>
    </dgm:pt>
    <dgm:pt modelId="{9235D742-63CD-4DF1-B99D-D34C97BEAEB9}" type="parTrans" cxnId="{FB327D00-3662-475F-9496-450C3FEE114A}">
      <dgm:prSet/>
      <dgm:spPr/>
      <dgm:t>
        <a:bodyPr/>
        <a:lstStyle/>
        <a:p>
          <a:endParaRPr lang="en-GB"/>
        </a:p>
      </dgm:t>
    </dgm:pt>
    <dgm:pt modelId="{8C70A684-7995-430A-BF64-B001E5391EFD}" type="sibTrans" cxnId="{FB327D00-3662-475F-9496-450C3FEE114A}">
      <dgm:prSet/>
      <dgm:spPr/>
      <dgm:t>
        <a:bodyPr/>
        <a:lstStyle/>
        <a:p>
          <a:endParaRPr lang="en-GB"/>
        </a:p>
      </dgm:t>
    </dgm:pt>
    <dgm:pt modelId="{02F0E26A-6A67-4FCC-9398-E715C40A7633}">
      <dgm:prSet phldrT="[Text]" custT="1"/>
      <dgm:spPr/>
      <dgm:t>
        <a:bodyPr/>
        <a:lstStyle/>
        <a:p>
          <a:r>
            <a:rPr lang="fr-BE" sz="1500" smtClean="0"/>
            <a:t>Define areas of externalization</a:t>
          </a:r>
          <a:endParaRPr lang="en-GB" sz="1500" dirty="0"/>
        </a:p>
      </dgm:t>
    </dgm:pt>
    <dgm:pt modelId="{4D50D64C-7A95-4CD2-89A9-83BCA7E568E8}" type="parTrans" cxnId="{30CC4C6B-071A-4D36-9B04-F810FB9C68C6}">
      <dgm:prSet/>
      <dgm:spPr/>
      <dgm:t>
        <a:bodyPr/>
        <a:lstStyle/>
        <a:p>
          <a:endParaRPr lang="en-GB"/>
        </a:p>
      </dgm:t>
    </dgm:pt>
    <dgm:pt modelId="{24282A09-1E9F-4661-948A-2F477A9C69D1}" type="sibTrans" cxnId="{30CC4C6B-071A-4D36-9B04-F810FB9C68C6}">
      <dgm:prSet/>
      <dgm:spPr/>
      <dgm:t>
        <a:bodyPr/>
        <a:lstStyle/>
        <a:p>
          <a:endParaRPr lang="en-GB"/>
        </a:p>
      </dgm:t>
    </dgm:pt>
    <dgm:pt modelId="{4BFEB1B0-8BDE-4CD1-97D4-033187DB12B0}">
      <dgm:prSet phldrT="[Text]" custT="1"/>
      <dgm:spPr/>
      <dgm:t>
        <a:bodyPr/>
        <a:lstStyle/>
        <a:p>
          <a:r>
            <a:rPr lang="fr-BE" sz="1500" smtClean="0"/>
            <a:t>Look into IT usage for operations</a:t>
          </a:r>
          <a:endParaRPr lang="en-GB" sz="1500" dirty="0"/>
        </a:p>
      </dgm:t>
    </dgm:pt>
    <dgm:pt modelId="{AE406824-186C-46F2-A8DB-35384B66CE2A}" type="parTrans" cxnId="{75DC26C5-BF30-44DF-8AEE-6F123A763B9D}">
      <dgm:prSet/>
      <dgm:spPr/>
      <dgm:t>
        <a:bodyPr/>
        <a:lstStyle/>
        <a:p>
          <a:endParaRPr lang="en-GB"/>
        </a:p>
      </dgm:t>
    </dgm:pt>
    <dgm:pt modelId="{4C1640DE-1691-4D1D-942A-580D1EB6A0D3}" type="sibTrans" cxnId="{75DC26C5-BF30-44DF-8AEE-6F123A763B9D}">
      <dgm:prSet/>
      <dgm:spPr/>
      <dgm:t>
        <a:bodyPr/>
        <a:lstStyle/>
        <a:p>
          <a:endParaRPr lang="en-GB"/>
        </a:p>
      </dgm:t>
    </dgm:pt>
    <dgm:pt modelId="{3C663F90-5F7E-4DF9-89E0-9423A75AB8AF}">
      <dgm:prSet phldrT="[Text]" custT="1"/>
      <dgm:spPr/>
      <dgm:t>
        <a:bodyPr/>
        <a:lstStyle/>
        <a:p>
          <a:r>
            <a:rPr lang="en-GB" altLang="en-US" sz="1500" b="1" dirty="0" smtClean="0">
              <a:latin typeface="+mj-lt"/>
            </a:rPr>
            <a:t>Quality of public spending</a:t>
          </a:r>
          <a:endParaRPr lang="en-GB" sz="1500" dirty="0"/>
        </a:p>
      </dgm:t>
    </dgm:pt>
    <dgm:pt modelId="{F853B88A-9F6F-4C9C-B996-F4D1511E2C36}" type="parTrans" cxnId="{0D6B4B2B-E222-46BF-8AF2-4F106BFBBC19}">
      <dgm:prSet/>
      <dgm:spPr/>
      <dgm:t>
        <a:bodyPr/>
        <a:lstStyle/>
        <a:p>
          <a:endParaRPr lang="en-GB"/>
        </a:p>
      </dgm:t>
    </dgm:pt>
    <dgm:pt modelId="{C9F4E9D9-9BED-41A2-8F80-97DF469F09F2}" type="sibTrans" cxnId="{0D6B4B2B-E222-46BF-8AF2-4F106BFBBC19}">
      <dgm:prSet/>
      <dgm:spPr/>
      <dgm:t>
        <a:bodyPr/>
        <a:lstStyle/>
        <a:p>
          <a:endParaRPr lang="en-GB"/>
        </a:p>
      </dgm:t>
    </dgm:pt>
    <dgm:pt modelId="{73B383C0-6262-4BBD-B231-8CFD6F27D45A}" type="pres">
      <dgm:prSet presAssocID="{A436B0CE-4B32-480E-AFD0-99B2B324C183}" presName="composite" presStyleCnt="0">
        <dgm:presLayoutVars>
          <dgm:chMax val="5"/>
          <dgm:dir/>
          <dgm:animLvl val="ctr"/>
          <dgm:resizeHandles val="exact"/>
        </dgm:presLayoutVars>
      </dgm:prSet>
      <dgm:spPr/>
      <dgm:t>
        <a:bodyPr/>
        <a:lstStyle/>
        <a:p>
          <a:endParaRPr lang="en-GB"/>
        </a:p>
      </dgm:t>
    </dgm:pt>
    <dgm:pt modelId="{38AE24A2-E8C4-4983-AA3E-04762E855F63}" type="pres">
      <dgm:prSet presAssocID="{A436B0CE-4B32-480E-AFD0-99B2B324C183}" presName="cycle" presStyleCnt="0"/>
      <dgm:spPr/>
    </dgm:pt>
    <dgm:pt modelId="{35AC415F-3ACA-46D7-88AC-25D63C6ED15D}" type="pres">
      <dgm:prSet presAssocID="{A436B0CE-4B32-480E-AFD0-99B2B324C183}" presName="centerShape" presStyleCnt="0"/>
      <dgm:spPr/>
    </dgm:pt>
    <dgm:pt modelId="{DF33CD97-B364-4F5D-9C5C-05A0511A3331}" type="pres">
      <dgm:prSet presAssocID="{A436B0CE-4B32-480E-AFD0-99B2B324C183}" presName="connSite" presStyleLbl="node1" presStyleIdx="0" presStyleCnt="5"/>
      <dgm:spPr/>
    </dgm:pt>
    <dgm:pt modelId="{EEC58297-C574-4F78-B700-09092857CFEB}" type="pres">
      <dgm:prSet presAssocID="{A436B0CE-4B32-480E-AFD0-99B2B324C183}" presName="visible" presStyleLbl="node1" presStyleIdx="0" presStyleCnt="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n-GB"/>
        </a:p>
      </dgm:t>
    </dgm:pt>
    <dgm:pt modelId="{DDB3A176-CDF4-4810-9B39-7A3C6460E9EA}" type="pres">
      <dgm:prSet presAssocID="{F853B88A-9F6F-4C9C-B996-F4D1511E2C36}" presName="Name25" presStyleLbl="parChTrans1D1" presStyleIdx="0" presStyleCnt="4"/>
      <dgm:spPr/>
      <dgm:t>
        <a:bodyPr/>
        <a:lstStyle/>
        <a:p>
          <a:endParaRPr lang="en-GB"/>
        </a:p>
      </dgm:t>
    </dgm:pt>
    <dgm:pt modelId="{AFBA7014-FC9F-4797-B17B-81679B56B4DA}" type="pres">
      <dgm:prSet presAssocID="{3C663F90-5F7E-4DF9-89E0-9423A75AB8AF}" presName="node" presStyleCnt="0"/>
      <dgm:spPr/>
    </dgm:pt>
    <dgm:pt modelId="{81368D5D-BC19-4D6B-B109-DC736F571A8F}" type="pres">
      <dgm:prSet presAssocID="{3C663F90-5F7E-4DF9-89E0-9423A75AB8AF}" presName="parentNode" presStyleLbl="node1" presStyleIdx="1" presStyleCnt="5">
        <dgm:presLayoutVars>
          <dgm:chMax val="1"/>
          <dgm:bulletEnabled val="1"/>
        </dgm:presLayoutVars>
      </dgm:prSet>
      <dgm:spPr/>
      <dgm:t>
        <a:bodyPr/>
        <a:lstStyle/>
        <a:p>
          <a:endParaRPr lang="en-GB"/>
        </a:p>
      </dgm:t>
    </dgm:pt>
    <dgm:pt modelId="{6CA26490-B981-4720-8C95-94572BB725D4}" type="pres">
      <dgm:prSet presAssocID="{3C663F90-5F7E-4DF9-89E0-9423A75AB8AF}" presName="childNode" presStyleLbl="revTx" presStyleIdx="0" presStyleCnt="0">
        <dgm:presLayoutVars>
          <dgm:bulletEnabled val="1"/>
        </dgm:presLayoutVars>
      </dgm:prSet>
      <dgm:spPr/>
    </dgm:pt>
    <dgm:pt modelId="{042B287E-894B-4296-AA2F-615C7E8BE37E}" type="pres">
      <dgm:prSet presAssocID="{9235D742-63CD-4DF1-B99D-D34C97BEAEB9}" presName="Name25" presStyleLbl="parChTrans1D1" presStyleIdx="1" presStyleCnt="4"/>
      <dgm:spPr/>
      <dgm:t>
        <a:bodyPr/>
        <a:lstStyle/>
        <a:p>
          <a:endParaRPr lang="en-GB"/>
        </a:p>
      </dgm:t>
    </dgm:pt>
    <dgm:pt modelId="{A275658F-EC6F-418D-BBC7-894871998164}" type="pres">
      <dgm:prSet presAssocID="{09080874-BA7A-4A17-83FC-B04F8321D110}" presName="node" presStyleCnt="0"/>
      <dgm:spPr/>
    </dgm:pt>
    <dgm:pt modelId="{62569EEE-17F9-4854-A3BE-5798CC6D5E27}" type="pres">
      <dgm:prSet presAssocID="{09080874-BA7A-4A17-83FC-B04F8321D110}" presName="parentNode" presStyleLbl="node1" presStyleIdx="2" presStyleCnt="5">
        <dgm:presLayoutVars>
          <dgm:chMax val="1"/>
          <dgm:bulletEnabled val="1"/>
        </dgm:presLayoutVars>
      </dgm:prSet>
      <dgm:spPr/>
      <dgm:t>
        <a:bodyPr/>
        <a:lstStyle/>
        <a:p>
          <a:endParaRPr lang="en-GB"/>
        </a:p>
      </dgm:t>
    </dgm:pt>
    <dgm:pt modelId="{593C8E09-CDBF-4CE8-ABD8-66A72BC65BA6}" type="pres">
      <dgm:prSet presAssocID="{09080874-BA7A-4A17-83FC-B04F8321D110}" presName="childNode" presStyleLbl="revTx" presStyleIdx="0" presStyleCnt="0">
        <dgm:presLayoutVars>
          <dgm:bulletEnabled val="1"/>
        </dgm:presLayoutVars>
      </dgm:prSet>
      <dgm:spPr/>
      <dgm:t>
        <a:bodyPr/>
        <a:lstStyle/>
        <a:p>
          <a:endParaRPr lang="en-GB"/>
        </a:p>
      </dgm:t>
    </dgm:pt>
    <dgm:pt modelId="{434A6195-7820-4270-B5C0-35DAEC60A0A7}" type="pres">
      <dgm:prSet presAssocID="{4D50D64C-7A95-4CD2-89A9-83BCA7E568E8}" presName="Name25" presStyleLbl="parChTrans1D1" presStyleIdx="2" presStyleCnt="4"/>
      <dgm:spPr/>
      <dgm:t>
        <a:bodyPr/>
        <a:lstStyle/>
        <a:p>
          <a:endParaRPr lang="en-GB"/>
        </a:p>
      </dgm:t>
    </dgm:pt>
    <dgm:pt modelId="{6A049FF0-76D6-43DF-B27E-9AFCE36973E8}" type="pres">
      <dgm:prSet presAssocID="{02F0E26A-6A67-4FCC-9398-E715C40A7633}" presName="node" presStyleCnt="0"/>
      <dgm:spPr/>
    </dgm:pt>
    <dgm:pt modelId="{576FF851-BFE9-4016-BCBB-8EA00614F9FC}" type="pres">
      <dgm:prSet presAssocID="{02F0E26A-6A67-4FCC-9398-E715C40A7633}" presName="parentNode" presStyleLbl="node1" presStyleIdx="3" presStyleCnt="5">
        <dgm:presLayoutVars>
          <dgm:chMax val="1"/>
          <dgm:bulletEnabled val="1"/>
        </dgm:presLayoutVars>
      </dgm:prSet>
      <dgm:spPr/>
      <dgm:t>
        <a:bodyPr/>
        <a:lstStyle/>
        <a:p>
          <a:endParaRPr lang="en-GB"/>
        </a:p>
      </dgm:t>
    </dgm:pt>
    <dgm:pt modelId="{50D5BEEC-741E-4A86-B6AB-517548F533AF}" type="pres">
      <dgm:prSet presAssocID="{02F0E26A-6A67-4FCC-9398-E715C40A7633}" presName="childNode" presStyleLbl="revTx" presStyleIdx="0" presStyleCnt="0">
        <dgm:presLayoutVars>
          <dgm:bulletEnabled val="1"/>
        </dgm:presLayoutVars>
      </dgm:prSet>
      <dgm:spPr/>
      <dgm:t>
        <a:bodyPr/>
        <a:lstStyle/>
        <a:p>
          <a:endParaRPr lang="en-GB"/>
        </a:p>
      </dgm:t>
    </dgm:pt>
    <dgm:pt modelId="{C4AF2D3B-FBB2-44DB-B0C5-1164192829FD}" type="pres">
      <dgm:prSet presAssocID="{AE406824-186C-46F2-A8DB-35384B66CE2A}" presName="Name25" presStyleLbl="parChTrans1D1" presStyleIdx="3" presStyleCnt="4"/>
      <dgm:spPr/>
      <dgm:t>
        <a:bodyPr/>
        <a:lstStyle/>
        <a:p>
          <a:endParaRPr lang="en-GB"/>
        </a:p>
      </dgm:t>
    </dgm:pt>
    <dgm:pt modelId="{91F298DD-ACA7-4287-A821-4552ACB5A9D2}" type="pres">
      <dgm:prSet presAssocID="{4BFEB1B0-8BDE-4CD1-97D4-033187DB12B0}" presName="node" presStyleCnt="0"/>
      <dgm:spPr/>
    </dgm:pt>
    <dgm:pt modelId="{76702719-09D9-487E-B6F5-94E4D9FCC998}" type="pres">
      <dgm:prSet presAssocID="{4BFEB1B0-8BDE-4CD1-97D4-033187DB12B0}" presName="parentNode" presStyleLbl="node1" presStyleIdx="4" presStyleCnt="5">
        <dgm:presLayoutVars>
          <dgm:chMax val="1"/>
          <dgm:bulletEnabled val="1"/>
        </dgm:presLayoutVars>
      </dgm:prSet>
      <dgm:spPr/>
      <dgm:t>
        <a:bodyPr/>
        <a:lstStyle/>
        <a:p>
          <a:endParaRPr lang="en-GB"/>
        </a:p>
      </dgm:t>
    </dgm:pt>
    <dgm:pt modelId="{CDA4AB33-6B60-435F-8FC3-A8BDADF98F4F}" type="pres">
      <dgm:prSet presAssocID="{4BFEB1B0-8BDE-4CD1-97D4-033187DB12B0}" presName="childNode" presStyleLbl="revTx" presStyleIdx="0" presStyleCnt="0">
        <dgm:presLayoutVars>
          <dgm:bulletEnabled val="1"/>
        </dgm:presLayoutVars>
      </dgm:prSet>
      <dgm:spPr/>
    </dgm:pt>
  </dgm:ptLst>
  <dgm:cxnLst>
    <dgm:cxn modelId="{30CC4C6B-071A-4D36-9B04-F810FB9C68C6}" srcId="{A436B0CE-4B32-480E-AFD0-99B2B324C183}" destId="{02F0E26A-6A67-4FCC-9398-E715C40A7633}" srcOrd="2" destOrd="0" parTransId="{4D50D64C-7A95-4CD2-89A9-83BCA7E568E8}" sibTransId="{24282A09-1E9F-4661-948A-2F477A9C69D1}"/>
    <dgm:cxn modelId="{0D6B4B2B-E222-46BF-8AF2-4F106BFBBC19}" srcId="{A436B0CE-4B32-480E-AFD0-99B2B324C183}" destId="{3C663F90-5F7E-4DF9-89E0-9423A75AB8AF}" srcOrd="0" destOrd="0" parTransId="{F853B88A-9F6F-4C9C-B996-F4D1511E2C36}" sibTransId="{C9F4E9D9-9BED-41A2-8F80-97DF469F09F2}"/>
    <dgm:cxn modelId="{A1FB5CD4-DC2A-40FE-B644-9102A5D41107}" type="presOf" srcId="{3C663F90-5F7E-4DF9-89E0-9423A75AB8AF}" destId="{81368D5D-BC19-4D6B-B109-DC736F571A8F}" srcOrd="0" destOrd="0" presId="urn:microsoft.com/office/officeart/2005/8/layout/radial2"/>
    <dgm:cxn modelId="{93EE1941-8724-4C12-AF39-3E5C44DFE95B}" type="presOf" srcId="{AE406824-186C-46F2-A8DB-35384B66CE2A}" destId="{C4AF2D3B-FBB2-44DB-B0C5-1164192829FD}" srcOrd="0" destOrd="0" presId="urn:microsoft.com/office/officeart/2005/8/layout/radial2"/>
    <dgm:cxn modelId="{FB327D00-3662-475F-9496-450C3FEE114A}" srcId="{A436B0CE-4B32-480E-AFD0-99B2B324C183}" destId="{09080874-BA7A-4A17-83FC-B04F8321D110}" srcOrd="1" destOrd="0" parTransId="{9235D742-63CD-4DF1-B99D-D34C97BEAEB9}" sibTransId="{8C70A684-7995-430A-BF64-B001E5391EFD}"/>
    <dgm:cxn modelId="{C74EF769-C51C-4007-9CE1-4458CDCCFF45}" type="presOf" srcId="{09080874-BA7A-4A17-83FC-B04F8321D110}" destId="{62569EEE-17F9-4854-A3BE-5798CC6D5E27}" srcOrd="0" destOrd="0" presId="urn:microsoft.com/office/officeart/2005/8/layout/radial2"/>
    <dgm:cxn modelId="{6EDDB397-0DB1-440D-A9BC-F5108BB02C6F}" type="presOf" srcId="{F853B88A-9F6F-4C9C-B996-F4D1511E2C36}" destId="{DDB3A176-CDF4-4810-9B39-7A3C6460E9EA}" srcOrd="0" destOrd="0" presId="urn:microsoft.com/office/officeart/2005/8/layout/radial2"/>
    <dgm:cxn modelId="{49B77616-9C93-4058-B2A6-CED64E7523A4}" type="presOf" srcId="{9235D742-63CD-4DF1-B99D-D34C97BEAEB9}" destId="{042B287E-894B-4296-AA2F-615C7E8BE37E}" srcOrd="0" destOrd="0" presId="urn:microsoft.com/office/officeart/2005/8/layout/radial2"/>
    <dgm:cxn modelId="{75DC26C5-BF30-44DF-8AEE-6F123A763B9D}" srcId="{A436B0CE-4B32-480E-AFD0-99B2B324C183}" destId="{4BFEB1B0-8BDE-4CD1-97D4-033187DB12B0}" srcOrd="3" destOrd="0" parTransId="{AE406824-186C-46F2-A8DB-35384B66CE2A}" sibTransId="{4C1640DE-1691-4D1D-942A-580D1EB6A0D3}"/>
    <dgm:cxn modelId="{5F0680C7-E552-4D26-B1CA-28EE6F2216E3}" type="presOf" srcId="{4BFEB1B0-8BDE-4CD1-97D4-033187DB12B0}" destId="{76702719-09D9-487E-B6F5-94E4D9FCC998}" srcOrd="0" destOrd="0" presId="urn:microsoft.com/office/officeart/2005/8/layout/radial2"/>
    <dgm:cxn modelId="{BA9C9F2D-B01A-4C03-ACD1-F4CF10BE8C71}" type="presOf" srcId="{4D50D64C-7A95-4CD2-89A9-83BCA7E568E8}" destId="{434A6195-7820-4270-B5C0-35DAEC60A0A7}" srcOrd="0" destOrd="0" presId="urn:microsoft.com/office/officeart/2005/8/layout/radial2"/>
    <dgm:cxn modelId="{388E8178-6620-427A-B70D-150876AE1507}" type="presOf" srcId="{A436B0CE-4B32-480E-AFD0-99B2B324C183}" destId="{73B383C0-6262-4BBD-B231-8CFD6F27D45A}" srcOrd="0" destOrd="0" presId="urn:microsoft.com/office/officeart/2005/8/layout/radial2"/>
    <dgm:cxn modelId="{CAB419D2-9278-445A-AB6B-1520810B84CA}" type="presOf" srcId="{02F0E26A-6A67-4FCC-9398-E715C40A7633}" destId="{576FF851-BFE9-4016-BCBB-8EA00614F9FC}" srcOrd="0" destOrd="0" presId="urn:microsoft.com/office/officeart/2005/8/layout/radial2"/>
    <dgm:cxn modelId="{02AED95D-DA1B-40ED-8146-A6E6F5F39823}" type="presParOf" srcId="{73B383C0-6262-4BBD-B231-8CFD6F27D45A}" destId="{38AE24A2-E8C4-4983-AA3E-04762E855F63}" srcOrd="0" destOrd="0" presId="urn:microsoft.com/office/officeart/2005/8/layout/radial2"/>
    <dgm:cxn modelId="{4B7893A0-DCDC-4253-B83F-C24B49D68E51}" type="presParOf" srcId="{38AE24A2-E8C4-4983-AA3E-04762E855F63}" destId="{35AC415F-3ACA-46D7-88AC-25D63C6ED15D}" srcOrd="0" destOrd="0" presId="urn:microsoft.com/office/officeart/2005/8/layout/radial2"/>
    <dgm:cxn modelId="{72D1E0FD-37B0-4157-BFD7-803AAC97ED3B}" type="presParOf" srcId="{35AC415F-3ACA-46D7-88AC-25D63C6ED15D}" destId="{DF33CD97-B364-4F5D-9C5C-05A0511A3331}" srcOrd="0" destOrd="0" presId="urn:microsoft.com/office/officeart/2005/8/layout/radial2"/>
    <dgm:cxn modelId="{2AF2DD38-6B27-472C-8BB9-EEE164FB2105}" type="presParOf" srcId="{35AC415F-3ACA-46D7-88AC-25D63C6ED15D}" destId="{EEC58297-C574-4F78-B700-09092857CFEB}" srcOrd="1" destOrd="0" presId="urn:microsoft.com/office/officeart/2005/8/layout/radial2"/>
    <dgm:cxn modelId="{7F9BD3B9-3157-48FA-8EF8-3E513620A7B8}" type="presParOf" srcId="{38AE24A2-E8C4-4983-AA3E-04762E855F63}" destId="{DDB3A176-CDF4-4810-9B39-7A3C6460E9EA}" srcOrd="1" destOrd="0" presId="urn:microsoft.com/office/officeart/2005/8/layout/radial2"/>
    <dgm:cxn modelId="{E1A0CB71-0F37-4A78-A937-23CAF4F7F2C2}" type="presParOf" srcId="{38AE24A2-E8C4-4983-AA3E-04762E855F63}" destId="{AFBA7014-FC9F-4797-B17B-81679B56B4DA}" srcOrd="2" destOrd="0" presId="urn:microsoft.com/office/officeart/2005/8/layout/radial2"/>
    <dgm:cxn modelId="{1ECD4916-DE0E-450D-8C49-DCBB5144EFC8}" type="presParOf" srcId="{AFBA7014-FC9F-4797-B17B-81679B56B4DA}" destId="{81368D5D-BC19-4D6B-B109-DC736F571A8F}" srcOrd="0" destOrd="0" presId="urn:microsoft.com/office/officeart/2005/8/layout/radial2"/>
    <dgm:cxn modelId="{9DB9D14D-B05F-49CD-BFA3-D258C7B1884E}" type="presParOf" srcId="{AFBA7014-FC9F-4797-B17B-81679B56B4DA}" destId="{6CA26490-B981-4720-8C95-94572BB725D4}" srcOrd="1" destOrd="0" presId="urn:microsoft.com/office/officeart/2005/8/layout/radial2"/>
    <dgm:cxn modelId="{5D74458B-C511-4B0E-9078-6FA6A65B7FE5}" type="presParOf" srcId="{38AE24A2-E8C4-4983-AA3E-04762E855F63}" destId="{042B287E-894B-4296-AA2F-615C7E8BE37E}" srcOrd="3" destOrd="0" presId="urn:microsoft.com/office/officeart/2005/8/layout/radial2"/>
    <dgm:cxn modelId="{571BE307-4714-4B69-823E-D9B7B0B7B426}" type="presParOf" srcId="{38AE24A2-E8C4-4983-AA3E-04762E855F63}" destId="{A275658F-EC6F-418D-BBC7-894871998164}" srcOrd="4" destOrd="0" presId="urn:microsoft.com/office/officeart/2005/8/layout/radial2"/>
    <dgm:cxn modelId="{562A9D6C-4D51-445F-A341-4733CD0EFA0C}" type="presParOf" srcId="{A275658F-EC6F-418D-BBC7-894871998164}" destId="{62569EEE-17F9-4854-A3BE-5798CC6D5E27}" srcOrd="0" destOrd="0" presId="urn:microsoft.com/office/officeart/2005/8/layout/radial2"/>
    <dgm:cxn modelId="{FEDC8055-572D-4D64-8B97-EB2535DA735F}" type="presParOf" srcId="{A275658F-EC6F-418D-BBC7-894871998164}" destId="{593C8E09-CDBF-4CE8-ABD8-66A72BC65BA6}" srcOrd="1" destOrd="0" presId="urn:microsoft.com/office/officeart/2005/8/layout/radial2"/>
    <dgm:cxn modelId="{0C84E757-4A16-41DE-A351-74C8D52F078E}" type="presParOf" srcId="{38AE24A2-E8C4-4983-AA3E-04762E855F63}" destId="{434A6195-7820-4270-B5C0-35DAEC60A0A7}" srcOrd="5" destOrd="0" presId="urn:microsoft.com/office/officeart/2005/8/layout/radial2"/>
    <dgm:cxn modelId="{3A132B97-56E3-4FC7-8510-DFA9ECCD3F3B}" type="presParOf" srcId="{38AE24A2-E8C4-4983-AA3E-04762E855F63}" destId="{6A049FF0-76D6-43DF-B27E-9AFCE36973E8}" srcOrd="6" destOrd="0" presId="urn:microsoft.com/office/officeart/2005/8/layout/radial2"/>
    <dgm:cxn modelId="{467C1311-0955-4706-A413-4C5320F2C385}" type="presParOf" srcId="{6A049FF0-76D6-43DF-B27E-9AFCE36973E8}" destId="{576FF851-BFE9-4016-BCBB-8EA00614F9FC}" srcOrd="0" destOrd="0" presId="urn:microsoft.com/office/officeart/2005/8/layout/radial2"/>
    <dgm:cxn modelId="{1DD56FCA-43BD-4EE4-AB3F-E890DA804121}" type="presParOf" srcId="{6A049FF0-76D6-43DF-B27E-9AFCE36973E8}" destId="{50D5BEEC-741E-4A86-B6AB-517548F533AF}" srcOrd="1" destOrd="0" presId="urn:microsoft.com/office/officeart/2005/8/layout/radial2"/>
    <dgm:cxn modelId="{270243F3-59C5-4785-86BC-97774224C350}" type="presParOf" srcId="{38AE24A2-E8C4-4983-AA3E-04762E855F63}" destId="{C4AF2D3B-FBB2-44DB-B0C5-1164192829FD}" srcOrd="7" destOrd="0" presId="urn:microsoft.com/office/officeart/2005/8/layout/radial2"/>
    <dgm:cxn modelId="{94B51A09-A21A-4FF2-B957-5FC72663250A}" type="presParOf" srcId="{38AE24A2-E8C4-4983-AA3E-04762E855F63}" destId="{91F298DD-ACA7-4287-A821-4552ACB5A9D2}" srcOrd="8" destOrd="0" presId="urn:microsoft.com/office/officeart/2005/8/layout/radial2"/>
    <dgm:cxn modelId="{17B25477-F1C8-43A3-BA4B-10FF9C5B3807}" type="presParOf" srcId="{91F298DD-ACA7-4287-A821-4552ACB5A9D2}" destId="{76702719-09D9-487E-B6F5-94E4D9FCC998}" srcOrd="0" destOrd="0" presId="urn:microsoft.com/office/officeart/2005/8/layout/radial2"/>
    <dgm:cxn modelId="{EBC6D5A6-DE67-4A6B-8690-CEE60A5F27A8}" type="presParOf" srcId="{91F298DD-ACA7-4287-A821-4552ACB5A9D2}" destId="{CDA4AB33-6B60-435F-8FC3-A8BDADF98F4F}"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36B0CE-4B32-480E-AFD0-99B2B324C183}" type="doc">
      <dgm:prSet loTypeId="urn:microsoft.com/office/officeart/2005/8/layout/chart3" loCatId="relationship" qsTypeId="urn:microsoft.com/office/officeart/2005/8/quickstyle/simple1" qsCatId="simple" csTypeId="urn:microsoft.com/office/officeart/2005/8/colors/accent1_3" csCatId="accent1" phldr="1"/>
      <dgm:spPr/>
      <dgm:t>
        <a:bodyPr/>
        <a:lstStyle/>
        <a:p>
          <a:endParaRPr lang="en-GB"/>
        </a:p>
      </dgm:t>
    </dgm:pt>
    <dgm:pt modelId="{5DEEA7B9-54C1-43C6-8B2C-0CBFB5159636}">
      <dgm:prSet phldrT="[Text]" custT="1"/>
      <dgm:spPr/>
      <dgm:t>
        <a:bodyPr/>
        <a:lstStyle/>
        <a:p>
          <a:r>
            <a:rPr lang="fr-BE" sz="1500" dirty="0" err="1" smtClean="0"/>
            <a:t>Benefits</a:t>
          </a:r>
          <a:r>
            <a:rPr lang="fr-BE" sz="1500" dirty="0" smtClean="0"/>
            <a:t> of </a:t>
          </a:r>
          <a:r>
            <a:rPr lang="fr-BE" sz="1500" dirty="0" err="1" smtClean="0"/>
            <a:t>internal</a:t>
          </a:r>
          <a:r>
            <a:rPr lang="fr-BE" sz="1500" dirty="0" smtClean="0"/>
            <a:t> benchmarks</a:t>
          </a:r>
          <a:endParaRPr lang="en-GB" sz="1500" dirty="0"/>
        </a:p>
      </dgm:t>
    </dgm:pt>
    <dgm:pt modelId="{069AA1BB-38A0-4B1D-8FE5-ADAB6A867909}" type="parTrans" cxnId="{E0516C68-B29A-41D1-8A49-2895671EB470}">
      <dgm:prSet/>
      <dgm:spPr/>
      <dgm:t>
        <a:bodyPr/>
        <a:lstStyle/>
        <a:p>
          <a:endParaRPr lang="en-GB"/>
        </a:p>
      </dgm:t>
    </dgm:pt>
    <dgm:pt modelId="{8D24F429-E1D9-4BA1-A50C-C74466004123}" type="sibTrans" cxnId="{E0516C68-B29A-41D1-8A49-2895671EB470}">
      <dgm:prSet/>
      <dgm:spPr/>
      <dgm:t>
        <a:bodyPr/>
        <a:lstStyle/>
        <a:p>
          <a:endParaRPr lang="en-GB"/>
        </a:p>
      </dgm:t>
    </dgm:pt>
    <dgm:pt modelId="{D7DA1A76-8A5A-4A5F-AF18-F6C465E267F7}">
      <dgm:prSet phldrT="[Text]" custT="1"/>
      <dgm:spPr/>
      <dgm:t>
        <a:bodyPr/>
        <a:lstStyle/>
        <a:p>
          <a:r>
            <a:rPr lang="fr-BE" sz="1500" dirty="0" err="1" smtClean="0"/>
            <a:t>Limit</a:t>
          </a:r>
          <a:r>
            <a:rPr lang="fr-BE" sz="1500" dirty="0" smtClean="0"/>
            <a:t> of international benchmarks</a:t>
          </a:r>
          <a:endParaRPr lang="en-GB" sz="1500" dirty="0"/>
        </a:p>
      </dgm:t>
    </dgm:pt>
    <dgm:pt modelId="{95F253C3-444B-42E4-947A-727E63F4C6DA}" type="parTrans" cxnId="{99898963-C067-457D-A5CA-5D451A449E51}">
      <dgm:prSet/>
      <dgm:spPr/>
      <dgm:t>
        <a:bodyPr/>
        <a:lstStyle/>
        <a:p>
          <a:endParaRPr lang="en-GB"/>
        </a:p>
      </dgm:t>
    </dgm:pt>
    <dgm:pt modelId="{3FCC101C-EC02-49C9-86BC-6BAC27C24A80}" type="sibTrans" cxnId="{99898963-C067-457D-A5CA-5D451A449E51}">
      <dgm:prSet/>
      <dgm:spPr/>
      <dgm:t>
        <a:bodyPr/>
        <a:lstStyle/>
        <a:p>
          <a:endParaRPr lang="en-GB"/>
        </a:p>
      </dgm:t>
    </dgm:pt>
    <dgm:pt modelId="{968B6940-62D8-4198-8AE5-E966ED55B434}" type="pres">
      <dgm:prSet presAssocID="{A436B0CE-4B32-480E-AFD0-99B2B324C183}" presName="compositeShape" presStyleCnt="0">
        <dgm:presLayoutVars>
          <dgm:chMax val="7"/>
          <dgm:dir/>
          <dgm:resizeHandles val="exact"/>
        </dgm:presLayoutVars>
      </dgm:prSet>
      <dgm:spPr/>
      <dgm:t>
        <a:bodyPr/>
        <a:lstStyle/>
        <a:p>
          <a:endParaRPr lang="en-GB"/>
        </a:p>
      </dgm:t>
    </dgm:pt>
    <dgm:pt modelId="{3464F444-8EB8-4C24-AFBD-8334DC8EC2E8}" type="pres">
      <dgm:prSet presAssocID="{A436B0CE-4B32-480E-AFD0-99B2B324C183}" presName="wedge1" presStyleLbl="node1" presStyleIdx="0" presStyleCnt="2" custLinFactNeighborY="194"/>
      <dgm:spPr/>
      <dgm:t>
        <a:bodyPr/>
        <a:lstStyle/>
        <a:p>
          <a:endParaRPr lang="en-GB"/>
        </a:p>
      </dgm:t>
    </dgm:pt>
    <dgm:pt modelId="{413C9A14-52E7-4F39-BED0-477D30A81636}" type="pres">
      <dgm:prSet presAssocID="{A436B0CE-4B32-480E-AFD0-99B2B324C183}" presName="wedge1Tx" presStyleLbl="node1" presStyleIdx="0" presStyleCnt="2">
        <dgm:presLayoutVars>
          <dgm:chMax val="0"/>
          <dgm:chPref val="0"/>
          <dgm:bulletEnabled val="1"/>
        </dgm:presLayoutVars>
      </dgm:prSet>
      <dgm:spPr/>
      <dgm:t>
        <a:bodyPr/>
        <a:lstStyle/>
        <a:p>
          <a:endParaRPr lang="en-GB"/>
        </a:p>
      </dgm:t>
    </dgm:pt>
    <dgm:pt modelId="{82CD2F59-0BBE-42D4-9AFF-C277BACA2463}" type="pres">
      <dgm:prSet presAssocID="{A436B0CE-4B32-480E-AFD0-99B2B324C183}" presName="wedge2" presStyleLbl="node1" presStyleIdx="1" presStyleCnt="2"/>
      <dgm:spPr/>
      <dgm:t>
        <a:bodyPr/>
        <a:lstStyle/>
        <a:p>
          <a:endParaRPr lang="en-GB"/>
        </a:p>
      </dgm:t>
    </dgm:pt>
    <dgm:pt modelId="{4D9143E2-1AFE-4873-B1F1-641092B19C42}" type="pres">
      <dgm:prSet presAssocID="{A436B0CE-4B32-480E-AFD0-99B2B324C183}" presName="wedge2Tx" presStyleLbl="node1" presStyleIdx="1" presStyleCnt="2">
        <dgm:presLayoutVars>
          <dgm:chMax val="0"/>
          <dgm:chPref val="0"/>
          <dgm:bulletEnabled val="1"/>
        </dgm:presLayoutVars>
      </dgm:prSet>
      <dgm:spPr/>
      <dgm:t>
        <a:bodyPr/>
        <a:lstStyle/>
        <a:p>
          <a:endParaRPr lang="en-GB"/>
        </a:p>
      </dgm:t>
    </dgm:pt>
  </dgm:ptLst>
  <dgm:cxnLst>
    <dgm:cxn modelId="{2EB8DE8E-A42B-4214-B607-AF922783C1BC}" type="presOf" srcId="{D7DA1A76-8A5A-4A5F-AF18-F6C465E267F7}" destId="{4D9143E2-1AFE-4873-B1F1-641092B19C42}" srcOrd="1" destOrd="0" presId="urn:microsoft.com/office/officeart/2005/8/layout/chart3"/>
    <dgm:cxn modelId="{CB5AB4D8-1420-493D-9FA8-A0957DEDF384}" type="presOf" srcId="{5DEEA7B9-54C1-43C6-8B2C-0CBFB5159636}" destId="{413C9A14-52E7-4F39-BED0-477D30A81636}" srcOrd="1" destOrd="0" presId="urn:microsoft.com/office/officeart/2005/8/layout/chart3"/>
    <dgm:cxn modelId="{F7D0C95A-479A-4D3E-A014-E558F9F3AC71}" type="presOf" srcId="{D7DA1A76-8A5A-4A5F-AF18-F6C465E267F7}" destId="{82CD2F59-0BBE-42D4-9AFF-C277BACA2463}" srcOrd="0" destOrd="0" presId="urn:microsoft.com/office/officeart/2005/8/layout/chart3"/>
    <dgm:cxn modelId="{99898963-C067-457D-A5CA-5D451A449E51}" srcId="{A436B0CE-4B32-480E-AFD0-99B2B324C183}" destId="{D7DA1A76-8A5A-4A5F-AF18-F6C465E267F7}" srcOrd="1" destOrd="0" parTransId="{95F253C3-444B-42E4-947A-727E63F4C6DA}" sibTransId="{3FCC101C-EC02-49C9-86BC-6BAC27C24A80}"/>
    <dgm:cxn modelId="{E0516C68-B29A-41D1-8A49-2895671EB470}" srcId="{A436B0CE-4B32-480E-AFD0-99B2B324C183}" destId="{5DEEA7B9-54C1-43C6-8B2C-0CBFB5159636}" srcOrd="0" destOrd="0" parTransId="{069AA1BB-38A0-4B1D-8FE5-ADAB6A867909}" sibTransId="{8D24F429-E1D9-4BA1-A50C-C74466004123}"/>
    <dgm:cxn modelId="{31B11B30-4D99-40CB-A24C-6CB10CE22D7E}" type="presOf" srcId="{A436B0CE-4B32-480E-AFD0-99B2B324C183}" destId="{968B6940-62D8-4198-8AE5-E966ED55B434}" srcOrd="0" destOrd="0" presId="urn:microsoft.com/office/officeart/2005/8/layout/chart3"/>
    <dgm:cxn modelId="{E5CB9A39-C2DD-4B4A-A3EB-5741DE84E450}" type="presOf" srcId="{5DEEA7B9-54C1-43C6-8B2C-0CBFB5159636}" destId="{3464F444-8EB8-4C24-AFBD-8334DC8EC2E8}" srcOrd="0" destOrd="0" presId="urn:microsoft.com/office/officeart/2005/8/layout/chart3"/>
    <dgm:cxn modelId="{EF6949ED-EC83-40E1-B46F-9A02720DD23D}" type="presParOf" srcId="{968B6940-62D8-4198-8AE5-E966ED55B434}" destId="{3464F444-8EB8-4C24-AFBD-8334DC8EC2E8}" srcOrd="0" destOrd="0" presId="urn:microsoft.com/office/officeart/2005/8/layout/chart3"/>
    <dgm:cxn modelId="{65182FEA-622A-4312-83BB-1659E46B1D6A}" type="presParOf" srcId="{968B6940-62D8-4198-8AE5-E966ED55B434}" destId="{413C9A14-52E7-4F39-BED0-477D30A81636}" srcOrd="1" destOrd="0" presId="urn:microsoft.com/office/officeart/2005/8/layout/chart3"/>
    <dgm:cxn modelId="{90685DF8-4FC7-4C23-A441-C2E3EB192319}" type="presParOf" srcId="{968B6940-62D8-4198-8AE5-E966ED55B434}" destId="{82CD2F59-0BBE-42D4-9AFF-C277BACA2463}" srcOrd="2" destOrd="0" presId="urn:microsoft.com/office/officeart/2005/8/layout/chart3"/>
    <dgm:cxn modelId="{3B1F7BD5-E519-44FC-AE16-77238163D512}" type="presParOf" srcId="{968B6940-62D8-4198-8AE5-E966ED55B434}" destId="{4D9143E2-1AFE-4873-B1F1-641092B19C42}" srcOrd="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AF2D3B-FBB2-44DB-B0C5-1164192829FD}">
      <dsp:nvSpPr>
        <dsp:cNvPr id="0" name=""/>
        <dsp:cNvSpPr/>
      </dsp:nvSpPr>
      <dsp:spPr>
        <a:xfrm rot="3682237">
          <a:off x="1660325" y="4116230"/>
          <a:ext cx="1085908" cy="57128"/>
        </a:xfrm>
        <a:custGeom>
          <a:avLst/>
          <a:gdLst/>
          <a:ahLst/>
          <a:cxnLst/>
          <a:rect l="0" t="0" r="0" b="0"/>
          <a:pathLst>
            <a:path>
              <a:moveTo>
                <a:pt x="0" y="28564"/>
              </a:moveTo>
              <a:lnTo>
                <a:pt x="1085908" y="2856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4A6195-7820-4270-B5C0-35DAEC60A0A7}">
      <dsp:nvSpPr>
        <dsp:cNvPr id="0" name=""/>
        <dsp:cNvSpPr/>
      </dsp:nvSpPr>
      <dsp:spPr>
        <a:xfrm rot="1312184">
          <a:off x="2256633" y="3334197"/>
          <a:ext cx="776583" cy="57128"/>
        </a:xfrm>
        <a:custGeom>
          <a:avLst/>
          <a:gdLst/>
          <a:ahLst/>
          <a:cxnLst/>
          <a:rect l="0" t="0" r="0" b="0"/>
          <a:pathLst>
            <a:path>
              <a:moveTo>
                <a:pt x="0" y="28564"/>
              </a:moveTo>
              <a:lnTo>
                <a:pt x="776583" y="2856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2B287E-894B-4296-AA2F-615C7E8BE37E}">
      <dsp:nvSpPr>
        <dsp:cNvPr id="0" name=""/>
        <dsp:cNvSpPr/>
      </dsp:nvSpPr>
      <dsp:spPr>
        <a:xfrm rot="20287816">
          <a:off x="2256633" y="2441321"/>
          <a:ext cx="776583" cy="57128"/>
        </a:xfrm>
        <a:custGeom>
          <a:avLst/>
          <a:gdLst/>
          <a:ahLst/>
          <a:cxnLst/>
          <a:rect l="0" t="0" r="0" b="0"/>
          <a:pathLst>
            <a:path>
              <a:moveTo>
                <a:pt x="0" y="28564"/>
              </a:moveTo>
              <a:lnTo>
                <a:pt x="776583" y="2856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B3A176-CDF4-4810-9B39-7A3C6460E9EA}">
      <dsp:nvSpPr>
        <dsp:cNvPr id="0" name=""/>
        <dsp:cNvSpPr/>
      </dsp:nvSpPr>
      <dsp:spPr>
        <a:xfrm rot="17917763">
          <a:off x="1660325" y="1659288"/>
          <a:ext cx="1085908" cy="57128"/>
        </a:xfrm>
        <a:custGeom>
          <a:avLst/>
          <a:gdLst/>
          <a:ahLst/>
          <a:cxnLst/>
          <a:rect l="0" t="0" r="0" b="0"/>
          <a:pathLst>
            <a:path>
              <a:moveTo>
                <a:pt x="0" y="28564"/>
              </a:moveTo>
              <a:lnTo>
                <a:pt x="1085908" y="2856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58297-C574-4F78-B700-09092857CFEB}">
      <dsp:nvSpPr>
        <dsp:cNvPr id="0" name=""/>
        <dsp:cNvSpPr/>
      </dsp:nvSpPr>
      <dsp:spPr>
        <a:xfrm>
          <a:off x="458534" y="1842181"/>
          <a:ext cx="2148285" cy="2148285"/>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368D5D-BC19-4D6B-B109-DC736F571A8F}">
      <dsp:nvSpPr>
        <dsp:cNvPr id="0" name=""/>
        <dsp:cNvSpPr/>
      </dsp:nvSpPr>
      <dsp:spPr>
        <a:xfrm>
          <a:off x="2127746" y="1106"/>
          <a:ext cx="1288971" cy="1288971"/>
        </a:xfrm>
        <a:prstGeom prst="ellipse">
          <a:avLst/>
        </a:prstGeom>
        <a:solidFill>
          <a:schemeClr val="accent1">
            <a:shade val="80000"/>
            <a:hueOff val="76561"/>
            <a:satOff val="-1098"/>
            <a:lumOff val="64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GB" altLang="en-US" sz="1500" b="1" kern="1200" dirty="0" smtClean="0">
              <a:latin typeface="+mj-lt"/>
            </a:rPr>
            <a:t>Quality of public spending</a:t>
          </a:r>
          <a:endParaRPr lang="en-GB" sz="1500" kern="1200" dirty="0"/>
        </a:p>
      </dsp:txBody>
      <dsp:txXfrm>
        <a:off x="2316511" y="189871"/>
        <a:ext cx="911441" cy="911441"/>
      </dsp:txXfrm>
    </dsp:sp>
    <dsp:sp modelId="{62569EEE-17F9-4854-A3BE-5798CC6D5E27}">
      <dsp:nvSpPr>
        <dsp:cNvPr id="0" name=""/>
        <dsp:cNvSpPr/>
      </dsp:nvSpPr>
      <dsp:spPr>
        <a:xfrm>
          <a:off x="2958891" y="1440692"/>
          <a:ext cx="1288971" cy="1288971"/>
        </a:xfrm>
        <a:prstGeom prst="ellipse">
          <a:avLst/>
        </a:prstGeom>
        <a:solidFill>
          <a:schemeClr val="accent1">
            <a:shade val="80000"/>
            <a:hueOff val="153123"/>
            <a:satOff val="-2196"/>
            <a:lumOff val="128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fr-BE" sz="1500" kern="1200" dirty="0" smtClean="0"/>
            <a:t>Look for </a:t>
          </a:r>
          <a:r>
            <a:rPr lang="fr-BE" sz="1500" kern="1200" dirty="0" err="1" smtClean="0"/>
            <a:t>additional</a:t>
          </a:r>
          <a:r>
            <a:rPr lang="fr-BE" sz="1500" kern="1200" dirty="0" smtClean="0"/>
            <a:t> sources of </a:t>
          </a:r>
          <a:r>
            <a:rPr lang="fr-BE" sz="1500" kern="1200" dirty="0" err="1" smtClean="0"/>
            <a:t>funding</a:t>
          </a:r>
          <a:endParaRPr lang="en-GB" sz="1500" kern="1200" dirty="0"/>
        </a:p>
      </dsp:txBody>
      <dsp:txXfrm>
        <a:off x="3147656" y="1629457"/>
        <a:ext cx="911441" cy="911441"/>
      </dsp:txXfrm>
    </dsp:sp>
    <dsp:sp modelId="{576FF851-BFE9-4016-BCBB-8EA00614F9FC}">
      <dsp:nvSpPr>
        <dsp:cNvPr id="0" name=""/>
        <dsp:cNvSpPr/>
      </dsp:nvSpPr>
      <dsp:spPr>
        <a:xfrm>
          <a:off x="2958891" y="3102983"/>
          <a:ext cx="1288971" cy="1288971"/>
        </a:xfrm>
        <a:prstGeom prst="ellipse">
          <a:avLst/>
        </a:prstGeom>
        <a:solidFill>
          <a:schemeClr val="accent1">
            <a:shade val="80000"/>
            <a:hueOff val="229684"/>
            <a:satOff val="-3294"/>
            <a:lumOff val="192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fr-BE" sz="1500" kern="1200" smtClean="0"/>
            <a:t>Define areas of externalization</a:t>
          </a:r>
          <a:endParaRPr lang="en-GB" sz="1500" kern="1200" dirty="0"/>
        </a:p>
      </dsp:txBody>
      <dsp:txXfrm>
        <a:off x="3147656" y="3291748"/>
        <a:ext cx="911441" cy="911441"/>
      </dsp:txXfrm>
    </dsp:sp>
    <dsp:sp modelId="{76702719-09D9-487E-B6F5-94E4D9FCC998}">
      <dsp:nvSpPr>
        <dsp:cNvPr id="0" name=""/>
        <dsp:cNvSpPr/>
      </dsp:nvSpPr>
      <dsp:spPr>
        <a:xfrm>
          <a:off x="2127746" y="4542569"/>
          <a:ext cx="1288971" cy="1288971"/>
        </a:xfrm>
        <a:prstGeom prst="ellipse">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fr-BE" sz="1500" kern="1200" smtClean="0"/>
            <a:t>Look into IT usage for operations</a:t>
          </a:r>
          <a:endParaRPr lang="en-GB" sz="1500" kern="1200" dirty="0"/>
        </a:p>
      </dsp:txBody>
      <dsp:txXfrm>
        <a:off x="2316511" y="4731334"/>
        <a:ext cx="911441" cy="9114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64F444-8EB8-4C24-AFBD-8334DC8EC2E8}">
      <dsp:nvSpPr>
        <dsp:cNvPr id="0" name=""/>
        <dsp:cNvSpPr/>
      </dsp:nvSpPr>
      <dsp:spPr>
        <a:xfrm>
          <a:off x="2693819" y="288021"/>
          <a:ext cx="2963849" cy="2963849"/>
        </a:xfrm>
        <a:prstGeom prst="pie">
          <a:avLst>
            <a:gd name="adj1" fmla="val 16200000"/>
            <a:gd name="adj2" fmla="val 5400000"/>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BE" sz="1500" kern="1200" dirty="0" err="1" smtClean="0"/>
            <a:t>Benefits</a:t>
          </a:r>
          <a:r>
            <a:rPr lang="fr-BE" sz="1500" kern="1200" dirty="0" smtClean="0"/>
            <a:t> of </a:t>
          </a:r>
          <a:r>
            <a:rPr lang="fr-BE" sz="1500" kern="1200" dirty="0" err="1" smtClean="0"/>
            <a:t>internal</a:t>
          </a:r>
          <a:r>
            <a:rPr lang="fr-BE" sz="1500" kern="1200" dirty="0" smtClean="0"/>
            <a:t> benchmarks</a:t>
          </a:r>
          <a:endParaRPr lang="en-GB" sz="1500" kern="1200" dirty="0"/>
        </a:p>
      </dsp:txBody>
      <dsp:txXfrm>
        <a:off x="4175743" y="729070"/>
        <a:ext cx="1040875" cy="2081751"/>
      </dsp:txXfrm>
    </dsp:sp>
    <dsp:sp modelId="{82CD2F59-0BBE-42D4-9AFF-C277BACA2463}">
      <dsp:nvSpPr>
        <dsp:cNvPr id="0" name=""/>
        <dsp:cNvSpPr/>
      </dsp:nvSpPr>
      <dsp:spPr>
        <a:xfrm>
          <a:off x="2623251" y="282271"/>
          <a:ext cx="2963849" cy="2963849"/>
        </a:xfrm>
        <a:prstGeom prst="pie">
          <a:avLst>
            <a:gd name="adj1" fmla="val 5400000"/>
            <a:gd name="adj2" fmla="val 16200000"/>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BE" sz="1500" kern="1200" dirty="0" err="1" smtClean="0"/>
            <a:t>Limit</a:t>
          </a:r>
          <a:r>
            <a:rPr lang="fr-BE" sz="1500" kern="1200" dirty="0" smtClean="0"/>
            <a:t> of international benchmarks</a:t>
          </a:r>
          <a:endParaRPr lang="en-GB" sz="1500" kern="1200" dirty="0"/>
        </a:p>
      </dsp:txBody>
      <dsp:txXfrm>
        <a:off x="3046658" y="723320"/>
        <a:ext cx="1040875" cy="2081751"/>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72439" cy="496649"/>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83967" y="2"/>
            <a:ext cx="2972439" cy="496649"/>
          </a:xfrm>
          <a:prstGeom prst="rect">
            <a:avLst/>
          </a:prstGeom>
        </p:spPr>
        <p:txBody>
          <a:bodyPr vert="horz" lIns="91440" tIns="45720" rIns="91440" bIns="45720" rtlCol="0"/>
          <a:lstStyle>
            <a:lvl1pPr algn="r">
              <a:defRPr sz="1200"/>
            </a:lvl1pPr>
          </a:lstStyle>
          <a:p>
            <a:pPr>
              <a:defRPr/>
            </a:pPr>
            <a:fld id="{5866C156-2D24-4483-BAF9-FDAD0AD4E182}" type="datetimeFigureOut">
              <a:rPr lang="en-GB"/>
              <a:pPr>
                <a:defRPr/>
              </a:pPr>
              <a:t>06/06/2016</a:t>
            </a:fld>
            <a:endParaRPr lang="en-GB"/>
          </a:p>
        </p:txBody>
      </p:sp>
      <p:sp>
        <p:nvSpPr>
          <p:cNvPr id="4" name="Footer Placeholder 3"/>
          <p:cNvSpPr>
            <a:spLocks noGrp="1"/>
          </p:cNvSpPr>
          <p:nvPr>
            <p:ph type="ftr" sz="quarter" idx="2"/>
          </p:nvPr>
        </p:nvSpPr>
        <p:spPr>
          <a:xfrm>
            <a:off x="1" y="9428404"/>
            <a:ext cx="2972439" cy="496649"/>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83967" y="9428404"/>
            <a:ext cx="2972439" cy="496649"/>
          </a:xfrm>
          <a:prstGeom prst="rect">
            <a:avLst/>
          </a:prstGeom>
        </p:spPr>
        <p:txBody>
          <a:bodyPr vert="horz" lIns="91440" tIns="45720" rIns="91440" bIns="45720" rtlCol="0" anchor="b"/>
          <a:lstStyle>
            <a:lvl1pPr algn="r">
              <a:defRPr sz="1200"/>
            </a:lvl1pPr>
          </a:lstStyle>
          <a:p>
            <a:pPr>
              <a:defRPr/>
            </a:pPr>
            <a:fld id="{11A38122-A64F-4FAC-95F4-626BAFAEEF28}" type="slidenum">
              <a:rPr lang="en-GB"/>
              <a:pPr>
                <a:defRPr/>
              </a:pPr>
              <a:t>‹#›</a:t>
            </a:fld>
            <a:endParaRPr lang="en-GB"/>
          </a:p>
        </p:txBody>
      </p:sp>
    </p:spTree>
    <p:extLst>
      <p:ext uri="{BB962C8B-B14F-4D97-AF65-F5344CB8AC3E}">
        <p14:creationId xmlns:p14="http://schemas.microsoft.com/office/powerpoint/2010/main" val="204858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72439" cy="496649"/>
          </a:xfrm>
          <a:prstGeom prst="rect">
            <a:avLst/>
          </a:prstGeom>
        </p:spPr>
        <p:txBody>
          <a:bodyPr vert="horz" lIns="91440" tIns="45720" rIns="91440" bIns="45720" rtlCol="0"/>
          <a:lstStyle>
            <a:lvl1pPr algn="l">
              <a:defRPr sz="1200">
                <a:latin typeface="Calibri" pitchFamily="34" charset="0"/>
                <a:ea typeface="+mn-ea"/>
                <a:cs typeface="Arial" pitchFamily="34" charset="0"/>
              </a:defRPr>
            </a:lvl1pPr>
          </a:lstStyle>
          <a:p>
            <a:pPr>
              <a:defRPr/>
            </a:pPr>
            <a:endParaRPr lang="el-GR"/>
          </a:p>
        </p:txBody>
      </p:sp>
      <p:sp>
        <p:nvSpPr>
          <p:cNvPr id="3" name="Date Placeholder 2"/>
          <p:cNvSpPr>
            <a:spLocks noGrp="1"/>
          </p:cNvSpPr>
          <p:nvPr>
            <p:ph type="dt" idx="1"/>
          </p:nvPr>
        </p:nvSpPr>
        <p:spPr>
          <a:xfrm>
            <a:off x="3883967" y="2"/>
            <a:ext cx="2972439" cy="496649"/>
          </a:xfrm>
          <a:prstGeom prst="rect">
            <a:avLst/>
          </a:prstGeom>
        </p:spPr>
        <p:txBody>
          <a:bodyPr vert="horz" wrap="square" lIns="91440" tIns="45720" rIns="91440" bIns="45720" numCol="1" anchor="t" anchorCtr="0" compatLnSpc="1">
            <a:prstTxWarp prst="textNoShape">
              <a:avLst/>
            </a:prstTxWarp>
          </a:bodyPr>
          <a:lstStyle>
            <a:lvl1pPr algn="r">
              <a:defRPr sz="1200">
                <a:ea typeface="+mn-ea"/>
                <a:cs typeface="Arial" charset="0"/>
              </a:defRPr>
            </a:lvl1pPr>
          </a:lstStyle>
          <a:p>
            <a:pPr>
              <a:defRPr/>
            </a:pPr>
            <a:fld id="{0CBDDDB2-FBF4-4129-A3B3-151EE2A7BC07}" type="datetime1">
              <a:rPr lang="el-GR"/>
              <a:pPr>
                <a:defRPr/>
              </a:pPr>
              <a:t>6/6/2016</a:t>
            </a:fld>
            <a:endParaRPr lang="el-GR"/>
          </a:p>
        </p:txBody>
      </p:sp>
      <p:sp>
        <p:nvSpPr>
          <p:cNvPr id="4" name="Slide Image Placeholder 3"/>
          <p:cNvSpPr>
            <a:spLocks noGrp="1" noRot="1" noChangeAspect="1"/>
          </p:cNvSpPr>
          <p:nvPr>
            <p:ph type="sldImg" idx="2"/>
          </p:nvPr>
        </p:nvSpPr>
        <p:spPr>
          <a:xfrm>
            <a:off x="947738" y="744538"/>
            <a:ext cx="4962525" cy="3722687"/>
          </a:xfrm>
          <a:prstGeom prst="rect">
            <a:avLst/>
          </a:prstGeom>
          <a:noFill/>
          <a:ln w="12700">
            <a:solidFill>
              <a:prstClr val="black"/>
            </a:solidFill>
          </a:ln>
        </p:spPr>
        <p:txBody>
          <a:bodyPr vert="horz" lIns="91440" tIns="45720" rIns="91440" bIns="45720" rtlCol="0" anchor="ctr"/>
          <a:lstStyle/>
          <a:p>
            <a:pPr lvl="0"/>
            <a:endParaRPr lang="el-GR" noProof="0" smtClean="0"/>
          </a:p>
        </p:txBody>
      </p:sp>
      <p:sp>
        <p:nvSpPr>
          <p:cNvPr id="5" name="Notes Placeholder 4"/>
          <p:cNvSpPr>
            <a:spLocks noGrp="1"/>
          </p:cNvSpPr>
          <p:nvPr>
            <p:ph type="body" sz="quarter" idx="3"/>
          </p:nvPr>
        </p:nvSpPr>
        <p:spPr>
          <a:xfrm>
            <a:off x="686440" y="4715788"/>
            <a:ext cx="5485123" cy="4466671"/>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l-GR" noProof="0" smtClean="0"/>
          </a:p>
        </p:txBody>
      </p:sp>
      <p:sp>
        <p:nvSpPr>
          <p:cNvPr id="6" name="Footer Placeholder 5"/>
          <p:cNvSpPr>
            <a:spLocks noGrp="1"/>
          </p:cNvSpPr>
          <p:nvPr>
            <p:ph type="ftr" sz="quarter" idx="4"/>
          </p:nvPr>
        </p:nvSpPr>
        <p:spPr>
          <a:xfrm>
            <a:off x="1" y="9428404"/>
            <a:ext cx="2972439" cy="496649"/>
          </a:xfrm>
          <a:prstGeom prst="rect">
            <a:avLst/>
          </a:prstGeom>
        </p:spPr>
        <p:txBody>
          <a:bodyPr vert="horz" lIns="91440" tIns="45720" rIns="91440" bIns="45720" rtlCol="0" anchor="b"/>
          <a:lstStyle>
            <a:lvl1pPr algn="l">
              <a:defRPr sz="1200">
                <a:latin typeface="Calibri" pitchFamily="34" charset="0"/>
                <a:ea typeface="+mn-ea"/>
                <a:cs typeface="Arial" pitchFamily="34" charset="0"/>
              </a:defRPr>
            </a:lvl1pPr>
          </a:lstStyle>
          <a:p>
            <a:pPr>
              <a:defRPr/>
            </a:pPr>
            <a:endParaRPr lang="el-GR"/>
          </a:p>
        </p:txBody>
      </p:sp>
      <p:sp>
        <p:nvSpPr>
          <p:cNvPr id="7" name="Slide Number Placeholder 6"/>
          <p:cNvSpPr>
            <a:spLocks noGrp="1"/>
          </p:cNvSpPr>
          <p:nvPr>
            <p:ph type="sldNum" sz="quarter" idx="5"/>
          </p:nvPr>
        </p:nvSpPr>
        <p:spPr>
          <a:xfrm>
            <a:off x="3883967" y="9428404"/>
            <a:ext cx="2972439" cy="496649"/>
          </a:xfrm>
          <a:prstGeom prst="rect">
            <a:avLst/>
          </a:prstGeom>
        </p:spPr>
        <p:txBody>
          <a:bodyPr vert="horz" wrap="square" lIns="91440" tIns="45720" rIns="91440" bIns="45720" numCol="1" anchor="b" anchorCtr="0" compatLnSpc="1">
            <a:prstTxWarp prst="textNoShape">
              <a:avLst/>
            </a:prstTxWarp>
          </a:bodyPr>
          <a:lstStyle>
            <a:lvl1pPr algn="r">
              <a:defRPr sz="1200">
                <a:ea typeface="+mn-ea"/>
                <a:cs typeface="Arial" charset="0"/>
              </a:defRPr>
            </a:lvl1pPr>
          </a:lstStyle>
          <a:p>
            <a:pPr>
              <a:defRPr/>
            </a:pPr>
            <a:fld id="{79F78D28-5F98-4101-B641-3252FB9F1D80}" type="slidenum">
              <a:rPr lang="el-GR"/>
              <a:pPr>
                <a:defRPr/>
              </a:pPr>
              <a:t>‹#›</a:t>
            </a:fld>
            <a:endParaRPr lang="el-GR"/>
          </a:p>
        </p:txBody>
      </p:sp>
    </p:spTree>
    <p:extLst>
      <p:ext uri="{BB962C8B-B14F-4D97-AF65-F5344CB8AC3E}">
        <p14:creationId xmlns:p14="http://schemas.microsoft.com/office/powerpoint/2010/main" val="3091287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2</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11</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12</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13</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14</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15</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16</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17</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18</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19</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20</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3</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21</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22</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23</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4</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5</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6</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7</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8</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9</a:t>
            </a:fld>
            <a:endParaRPr lang="el-GR"/>
          </a:p>
        </p:txBody>
      </p:sp>
    </p:spTree>
    <p:extLst>
      <p:ext uri="{BB962C8B-B14F-4D97-AF65-F5344CB8AC3E}">
        <p14:creationId xmlns:p14="http://schemas.microsoft.com/office/powerpoint/2010/main" val="151637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9F78D28-5F98-4101-B641-3252FB9F1D80}" type="slidenum">
              <a:rPr lang="el-GR" smtClean="0"/>
              <a:pPr>
                <a:defRPr/>
              </a:pPr>
              <a:t>10</a:t>
            </a:fld>
            <a:endParaRPr lang="el-GR"/>
          </a:p>
        </p:txBody>
      </p:sp>
    </p:spTree>
    <p:extLst>
      <p:ext uri="{BB962C8B-B14F-4D97-AF65-F5344CB8AC3E}">
        <p14:creationId xmlns:p14="http://schemas.microsoft.com/office/powerpoint/2010/main" val="151637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5160"/>
          </a:xfrm>
          <a:prstGeom prst="rect">
            <a:avLst/>
          </a:prstGeom>
        </p:spPr>
        <p:txBody>
          <a:bodyPr wrap="none" lIns="0" tIns="0" rIns="0" bIns="0"/>
          <a:lstStyle/>
          <a:p>
            <a:r>
              <a:rPr lang="en-US" smtClean="0"/>
              <a:t>Click to edit Master title style</a:t>
            </a:r>
            <a:endParaRPr/>
          </a:p>
        </p:txBody>
      </p:sp>
      <p:sp>
        <p:nvSpPr>
          <p:cNvPr id="6" name="PlaceHolder 2"/>
          <p:cNvSpPr>
            <a:spLocks noGrp="1"/>
          </p:cNvSpPr>
          <p:nvPr>
            <p:ph type="subTitle"/>
          </p:nvPr>
        </p:nvSpPr>
        <p:spPr>
          <a:xfrm>
            <a:off x="457200" y="1604520"/>
            <a:ext cx="8229240" cy="3977640"/>
          </a:xfrm>
          <a:prstGeom prst="rect">
            <a:avLst/>
          </a:prstGeom>
        </p:spPr>
        <p:txBody>
          <a:bodyPr anchor="ctr"/>
          <a:lstStyle/>
          <a:p>
            <a:r>
              <a:rPr lang="en-US" dirty="0" smtClean="0"/>
              <a:t>Click to edit Master subtitle style</a:t>
            </a:r>
            <a:endParaRPr dirty="0"/>
          </a:p>
        </p:txBody>
      </p:sp>
      <p:sp>
        <p:nvSpPr>
          <p:cNvPr id="4"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4040743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pic>
        <p:nvPicPr>
          <p:cNvPr id="5" name="Picture 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9625" y="1604963"/>
            <a:ext cx="4984750" cy="397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9625" y="1604963"/>
            <a:ext cx="4984750" cy="397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PlaceHolder 1"/>
          <p:cNvSpPr>
            <a:spLocks noGrp="1"/>
          </p:cNvSpPr>
          <p:nvPr>
            <p:ph type="title"/>
          </p:nvPr>
        </p:nvSpPr>
        <p:spPr>
          <a:xfrm>
            <a:off x="457200" y="273600"/>
            <a:ext cx="8229240" cy="1145160"/>
          </a:xfrm>
          <a:prstGeom prst="rect">
            <a:avLst/>
          </a:prstGeom>
        </p:spPr>
        <p:txBody>
          <a:bodyPr wrap="none" lIns="0" tIns="0" rIns="0" bIns="0"/>
          <a:lstStyle/>
          <a:p>
            <a:r>
              <a:rPr lang="en-US" smtClean="0"/>
              <a:t>Click to edit Master title style</a:t>
            </a:r>
            <a:endParaRPr/>
          </a:p>
        </p:txBody>
      </p:sp>
      <p:sp>
        <p:nvSpPr>
          <p:cNvPr id="35" name="PlaceHolder 2"/>
          <p:cNvSpPr>
            <a:spLocks noGrp="1"/>
          </p:cNvSpPr>
          <p:nvPr>
            <p:ph type="body"/>
          </p:nvPr>
        </p:nvSpPr>
        <p:spPr>
          <a:xfrm>
            <a:off x="457200" y="1604520"/>
            <a:ext cx="8229240" cy="3977280"/>
          </a:xfrm>
          <a:prstGeom prst="rect">
            <a:avLst/>
          </a:prstGeom>
        </p:spPr>
        <p:txBody>
          <a:bodyPr/>
          <a:lstStyle/>
          <a:p>
            <a:pPr lvl="0"/>
            <a:r>
              <a:rPr lang="en-US" smtClean="0"/>
              <a:t>Click to edit Master text styles</a:t>
            </a:r>
          </a:p>
        </p:txBody>
      </p:sp>
      <p:sp>
        <p:nvSpPr>
          <p:cNvPr id="36" name="PlaceHolder 3"/>
          <p:cNvSpPr>
            <a:spLocks noGrp="1"/>
          </p:cNvSpPr>
          <p:nvPr>
            <p:ph type="body"/>
          </p:nvPr>
        </p:nvSpPr>
        <p:spPr>
          <a:xfrm>
            <a:off x="457200" y="1604520"/>
            <a:ext cx="8229240" cy="3977280"/>
          </a:xfrm>
          <a:prstGeom prst="rect">
            <a:avLst/>
          </a:prstGeom>
        </p:spPr>
        <p:txBody>
          <a:bodyPr/>
          <a:lstStyle/>
          <a:p>
            <a:pPr lvl="0"/>
            <a:r>
              <a:rPr lang="en-US" smtClean="0"/>
              <a:t>Click to edit Master text styles</a:t>
            </a:r>
          </a:p>
        </p:txBody>
      </p:sp>
      <p:sp>
        <p:nvSpPr>
          <p:cNvPr id="8"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3201047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5160"/>
          </a:xfrm>
          <a:prstGeom prst="rect">
            <a:avLst/>
          </a:prstGeom>
        </p:spPr>
        <p:txBody>
          <a:bodyPr wrap="none" lIns="0" tIns="0" rIns="0" bIns="0"/>
          <a:lstStyle/>
          <a:p>
            <a:r>
              <a:rPr lang="en-US" smtClean="0"/>
              <a:t>Click to edit Master title style</a:t>
            </a:r>
            <a:endParaRPr/>
          </a:p>
        </p:txBody>
      </p:sp>
      <p:sp>
        <p:nvSpPr>
          <p:cNvPr id="10" name="PlaceHolder 2"/>
          <p:cNvSpPr>
            <a:spLocks noGrp="1"/>
          </p:cNvSpPr>
          <p:nvPr>
            <p:ph type="body"/>
          </p:nvPr>
        </p:nvSpPr>
        <p:spPr>
          <a:xfrm>
            <a:off x="457200" y="1604520"/>
            <a:ext cx="4015800" cy="3977280"/>
          </a:xfrm>
          <a:prstGeom prst="rect">
            <a:avLst/>
          </a:prstGeom>
        </p:spPr>
        <p:txBody>
          <a:bodyPr/>
          <a:lstStyle/>
          <a:p>
            <a:pPr lvl="0"/>
            <a:r>
              <a:rPr lang="en-US" smtClean="0"/>
              <a:t>Click to edit Master text styles</a:t>
            </a:r>
          </a:p>
        </p:txBody>
      </p:sp>
      <p:sp>
        <p:nvSpPr>
          <p:cNvPr id="11" name="PlaceHolder 3"/>
          <p:cNvSpPr>
            <a:spLocks noGrp="1"/>
          </p:cNvSpPr>
          <p:nvPr>
            <p:ph type="body"/>
          </p:nvPr>
        </p:nvSpPr>
        <p:spPr>
          <a:xfrm>
            <a:off x="4674240" y="1604520"/>
            <a:ext cx="4015800" cy="3977280"/>
          </a:xfrm>
          <a:prstGeom prst="rect">
            <a:avLst/>
          </a:prstGeom>
        </p:spPr>
        <p:txBody>
          <a:bodyPr/>
          <a:lstStyle/>
          <a:p>
            <a:pPr lvl="0"/>
            <a:r>
              <a:rPr lang="en-US" smtClean="0"/>
              <a:t>Click to edit Master text styles</a:t>
            </a:r>
          </a:p>
        </p:txBody>
      </p:sp>
      <p:sp>
        <p:nvSpPr>
          <p:cNvPr id="6"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3266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5160"/>
          </a:xfrm>
          <a:prstGeom prst="rect">
            <a:avLst/>
          </a:prstGeom>
        </p:spPr>
        <p:txBody>
          <a:bodyPr wrap="none" lIns="0" tIns="0" rIns="0" bIns="0"/>
          <a:lstStyle/>
          <a:p>
            <a:r>
              <a:rPr lang="en-US" smtClean="0"/>
              <a:t>Click to edit Master title style</a:t>
            </a:r>
            <a:endParaRPr/>
          </a:p>
        </p:txBody>
      </p:sp>
      <p:sp>
        <p:nvSpPr>
          <p:cNvPr id="4"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3516632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8200"/>
          </a:xfrm>
          <a:prstGeom prst="rect">
            <a:avLst/>
          </a:prstGeom>
        </p:spPr>
        <p:txBody>
          <a:bodyPr anchor="ctr"/>
          <a:lstStyle/>
          <a:p>
            <a:r>
              <a:rPr lang="en-US" smtClean="0"/>
              <a:t>Click to edit Master subtitle style</a:t>
            </a:r>
            <a:endParaRPr/>
          </a:p>
        </p:txBody>
      </p:sp>
      <p:sp>
        <p:nvSpPr>
          <p:cNvPr id="4"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2247429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5160"/>
          </a:xfrm>
          <a:prstGeom prst="rect">
            <a:avLst/>
          </a:prstGeom>
        </p:spPr>
        <p:txBody>
          <a:bodyPr wrap="none" lIns="0" tIns="0" rIns="0" bIns="0"/>
          <a:lstStyle/>
          <a:p>
            <a:r>
              <a:rPr lang="en-US" smtClean="0"/>
              <a:t>Click to edit Master title style</a:t>
            </a:r>
            <a:endParaRPr/>
          </a:p>
        </p:txBody>
      </p:sp>
      <p:sp>
        <p:nvSpPr>
          <p:cNvPr id="15" name="PlaceHolder 2"/>
          <p:cNvSpPr>
            <a:spLocks noGrp="1"/>
          </p:cNvSpPr>
          <p:nvPr>
            <p:ph type="body"/>
          </p:nvPr>
        </p:nvSpPr>
        <p:spPr>
          <a:xfrm>
            <a:off x="457200" y="1604520"/>
            <a:ext cx="4015800" cy="1896840"/>
          </a:xfrm>
          <a:prstGeom prst="rect">
            <a:avLst/>
          </a:prstGeom>
        </p:spPr>
        <p:txBody>
          <a:bodyPr/>
          <a:lstStyle/>
          <a:p>
            <a:pPr lvl="0"/>
            <a:r>
              <a:rPr lang="en-US" smtClean="0"/>
              <a:t>Click to edit Master text styles</a:t>
            </a:r>
          </a:p>
        </p:txBody>
      </p:sp>
      <p:sp>
        <p:nvSpPr>
          <p:cNvPr id="16" name="PlaceHolder 3"/>
          <p:cNvSpPr>
            <a:spLocks noGrp="1"/>
          </p:cNvSpPr>
          <p:nvPr>
            <p:ph type="body"/>
          </p:nvPr>
        </p:nvSpPr>
        <p:spPr>
          <a:xfrm>
            <a:off x="457200" y="3682080"/>
            <a:ext cx="4015800" cy="1896840"/>
          </a:xfrm>
          <a:prstGeom prst="rect">
            <a:avLst/>
          </a:prstGeom>
        </p:spPr>
        <p:txBody>
          <a:bodyPr/>
          <a:lstStyle/>
          <a:p>
            <a:pPr lvl="0"/>
            <a:r>
              <a:rPr lang="en-US" smtClean="0"/>
              <a:t>Click to edit Master text styles</a:t>
            </a:r>
          </a:p>
        </p:txBody>
      </p:sp>
      <p:sp>
        <p:nvSpPr>
          <p:cNvPr id="17" name="PlaceHolder 4"/>
          <p:cNvSpPr>
            <a:spLocks noGrp="1"/>
          </p:cNvSpPr>
          <p:nvPr>
            <p:ph type="body"/>
          </p:nvPr>
        </p:nvSpPr>
        <p:spPr>
          <a:xfrm>
            <a:off x="4674240" y="1604520"/>
            <a:ext cx="4015800" cy="3977280"/>
          </a:xfrm>
          <a:prstGeom prst="rect">
            <a:avLst/>
          </a:prstGeom>
        </p:spPr>
        <p:txBody>
          <a:bodyPr/>
          <a:lstStyle/>
          <a:p>
            <a:pPr lvl="0"/>
            <a:r>
              <a:rPr lang="en-US" smtClean="0"/>
              <a:t>Click to edit Master text styles</a:t>
            </a:r>
          </a:p>
        </p:txBody>
      </p:sp>
      <p:sp>
        <p:nvSpPr>
          <p:cNvPr id="7"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124293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5160"/>
          </a:xfrm>
          <a:prstGeom prst="rect">
            <a:avLst/>
          </a:prstGeom>
        </p:spPr>
        <p:txBody>
          <a:bodyPr wrap="none" lIns="0" tIns="0" rIns="0" bIns="0"/>
          <a:lstStyle/>
          <a:p>
            <a:r>
              <a:rPr lang="en-US" smtClean="0"/>
              <a:t>Click to edit Master title style</a:t>
            </a:r>
            <a:endParaRPr/>
          </a:p>
        </p:txBody>
      </p:sp>
      <p:sp>
        <p:nvSpPr>
          <p:cNvPr id="19" name="PlaceHolder 2"/>
          <p:cNvSpPr>
            <a:spLocks noGrp="1"/>
          </p:cNvSpPr>
          <p:nvPr>
            <p:ph type="body"/>
          </p:nvPr>
        </p:nvSpPr>
        <p:spPr>
          <a:xfrm>
            <a:off x="457200" y="1604520"/>
            <a:ext cx="4015800" cy="3977280"/>
          </a:xfrm>
          <a:prstGeom prst="rect">
            <a:avLst/>
          </a:prstGeom>
        </p:spPr>
        <p:txBody>
          <a:bodyPr/>
          <a:lstStyle/>
          <a:p>
            <a:pPr lvl="0"/>
            <a:r>
              <a:rPr lang="en-US" smtClean="0"/>
              <a:t>Click to edit Master text styles</a:t>
            </a:r>
          </a:p>
        </p:txBody>
      </p:sp>
      <p:sp>
        <p:nvSpPr>
          <p:cNvPr id="20" name="PlaceHolder 3"/>
          <p:cNvSpPr>
            <a:spLocks noGrp="1"/>
          </p:cNvSpPr>
          <p:nvPr>
            <p:ph type="body"/>
          </p:nvPr>
        </p:nvSpPr>
        <p:spPr>
          <a:xfrm>
            <a:off x="4674240" y="1604520"/>
            <a:ext cx="4015800" cy="1896840"/>
          </a:xfrm>
          <a:prstGeom prst="rect">
            <a:avLst/>
          </a:prstGeom>
        </p:spPr>
        <p:txBody>
          <a:bodyPr/>
          <a:lstStyle/>
          <a:p>
            <a:pPr lvl="0"/>
            <a:r>
              <a:rPr lang="en-US" smtClean="0"/>
              <a:t>Click to edit Master text styles</a:t>
            </a:r>
          </a:p>
        </p:txBody>
      </p:sp>
      <p:sp>
        <p:nvSpPr>
          <p:cNvPr id="21" name="PlaceHolder 4"/>
          <p:cNvSpPr>
            <a:spLocks noGrp="1"/>
          </p:cNvSpPr>
          <p:nvPr>
            <p:ph type="body"/>
          </p:nvPr>
        </p:nvSpPr>
        <p:spPr>
          <a:xfrm>
            <a:off x="4674240" y="3682080"/>
            <a:ext cx="4015800" cy="1896840"/>
          </a:xfrm>
          <a:prstGeom prst="rect">
            <a:avLst/>
          </a:prstGeom>
        </p:spPr>
        <p:txBody>
          <a:bodyPr/>
          <a:lstStyle/>
          <a:p>
            <a:pPr lvl="0"/>
            <a:r>
              <a:rPr lang="en-US" smtClean="0"/>
              <a:t>Click to edit Master text styles</a:t>
            </a:r>
          </a:p>
        </p:txBody>
      </p:sp>
      <p:sp>
        <p:nvSpPr>
          <p:cNvPr id="7"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737148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5160"/>
          </a:xfrm>
          <a:prstGeom prst="rect">
            <a:avLst/>
          </a:prstGeom>
        </p:spPr>
        <p:txBody>
          <a:bodyPr wrap="none" lIns="0" tIns="0" rIns="0" bIns="0"/>
          <a:lstStyle/>
          <a:p>
            <a:r>
              <a:rPr lang="en-US" smtClean="0"/>
              <a:t>Click to edit Master title style</a:t>
            </a:r>
            <a:endParaRPr/>
          </a:p>
        </p:txBody>
      </p:sp>
      <p:sp>
        <p:nvSpPr>
          <p:cNvPr id="23" name="PlaceHolder 2"/>
          <p:cNvSpPr>
            <a:spLocks noGrp="1"/>
          </p:cNvSpPr>
          <p:nvPr>
            <p:ph type="body"/>
          </p:nvPr>
        </p:nvSpPr>
        <p:spPr>
          <a:xfrm>
            <a:off x="457200" y="1604520"/>
            <a:ext cx="4015800" cy="1896840"/>
          </a:xfrm>
          <a:prstGeom prst="rect">
            <a:avLst/>
          </a:prstGeom>
        </p:spPr>
        <p:txBody>
          <a:bodyPr/>
          <a:lstStyle/>
          <a:p>
            <a:pPr lvl="0"/>
            <a:r>
              <a:rPr lang="en-US" smtClean="0"/>
              <a:t>Click to edit Master text styles</a:t>
            </a:r>
          </a:p>
        </p:txBody>
      </p:sp>
      <p:sp>
        <p:nvSpPr>
          <p:cNvPr id="24" name="PlaceHolder 3"/>
          <p:cNvSpPr>
            <a:spLocks noGrp="1"/>
          </p:cNvSpPr>
          <p:nvPr>
            <p:ph type="body"/>
          </p:nvPr>
        </p:nvSpPr>
        <p:spPr>
          <a:xfrm>
            <a:off x="4674240" y="1604520"/>
            <a:ext cx="4015800" cy="1896840"/>
          </a:xfrm>
          <a:prstGeom prst="rect">
            <a:avLst/>
          </a:prstGeom>
        </p:spPr>
        <p:txBody>
          <a:bodyPr/>
          <a:lstStyle/>
          <a:p>
            <a:pPr lvl="0"/>
            <a:r>
              <a:rPr lang="en-US" smtClean="0"/>
              <a:t>Click to edit Master text styles</a:t>
            </a:r>
          </a:p>
        </p:txBody>
      </p:sp>
      <p:sp>
        <p:nvSpPr>
          <p:cNvPr id="25" name="PlaceHolder 4"/>
          <p:cNvSpPr>
            <a:spLocks noGrp="1"/>
          </p:cNvSpPr>
          <p:nvPr>
            <p:ph type="body"/>
          </p:nvPr>
        </p:nvSpPr>
        <p:spPr>
          <a:xfrm>
            <a:off x="457200" y="3682080"/>
            <a:ext cx="8229240" cy="1896840"/>
          </a:xfrm>
          <a:prstGeom prst="rect">
            <a:avLst/>
          </a:prstGeom>
        </p:spPr>
        <p:txBody>
          <a:bodyPr/>
          <a:lstStyle/>
          <a:p>
            <a:pPr lvl="0"/>
            <a:r>
              <a:rPr lang="en-US" smtClean="0"/>
              <a:t>Click to edit Master text styles</a:t>
            </a:r>
          </a:p>
        </p:txBody>
      </p:sp>
      <p:sp>
        <p:nvSpPr>
          <p:cNvPr id="7"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2631923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5160"/>
          </a:xfrm>
          <a:prstGeom prst="rect">
            <a:avLst/>
          </a:prstGeom>
        </p:spPr>
        <p:txBody>
          <a:bodyPr wrap="none" lIns="0" tIns="0" rIns="0" bIns="0"/>
          <a:lstStyle/>
          <a:p>
            <a:r>
              <a:rPr lang="en-US" smtClean="0"/>
              <a:t>Click to edit Master title style</a:t>
            </a:r>
            <a:endParaRPr/>
          </a:p>
        </p:txBody>
      </p:sp>
      <p:sp>
        <p:nvSpPr>
          <p:cNvPr id="27" name="PlaceHolder 2"/>
          <p:cNvSpPr>
            <a:spLocks noGrp="1"/>
          </p:cNvSpPr>
          <p:nvPr>
            <p:ph type="body"/>
          </p:nvPr>
        </p:nvSpPr>
        <p:spPr>
          <a:xfrm>
            <a:off x="457200" y="1604520"/>
            <a:ext cx="8229240" cy="1896840"/>
          </a:xfrm>
          <a:prstGeom prst="rect">
            <a:avLst/>
          </a:prstGeom>
        </p:spPr>
        <p:txBody>
          <a:bodyPr/>
          <a:lstStyle/>
          <a:p>
            <a:pPr lvl="0"/>
            <a:r>
              <a:rPr lang="en-US" smtClean="0"/>
              <a:t>Click to edit Master text styles</a:t>
            </a:r>
          </a:p>
        </p:txBody>
      </p:sp>
      <p:sp>
        <p:nvSpPr>
          <p:cNvPr id="28" name="PlaceHolder 3"/>
          <p:cNvSpPr>
            <a:spLocks noGrp="1"/>
          </p:cNvSpPr>
          <p:nvPr>
            <p:ph type="body"/>
          </p:nvPr>
        </p:nvSpPr>
        <p:spPr>
          <a:xfrm>
            <a:off x="457200" y="3682080"/>
            <a:ext cx="8229240" cy="1896840"/>
          </a:xfrm>
          <a:prstGeom prst="rect">
            <a:avLst/>
          </a:prstGeom>
        </p:spPr>
        <p:txBody>
          <a:bodyPr/>
          <a:lstStyle/>
          <a:p>
            <a:pPr lvl="0"/>
            <a:r>
              <a:rPr lang="en-US" smtClean="0"/>
              <a:t>Click to edit Master text styles</a:t>
            </a:r>
          </a:p>
        </p:txBody>
      </p:sp>
      <p:sp>
        <p:nvSpPr>
          <p:cNvPr id="6"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2113918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5160"/>
          </a:xfrm>
          <a:prstGeom prst="rect">
            <a:avLst/>
          </a:prstGeom>
        </p:spPr>
        <p:txBody>
          <a:bodyPr wrap="none" lIns="0" tIns="0" rIns="0" bIns="0"/>
          <a:lstStyle/>
          <a:p>
            <a:r>
              <a:rPr lang="en-US" smtClean="0"/>
              <a:t>Click to edit Master title style</a:t>
            </a:r>
            <a:endParaRPr/>
          </a:p>
        </p:txBody>
      </p:sp>
      <p:sp>
        <p:nvSpPr>
          <p:cNvPr id="30" name="PlaceHolder 2"/>
          <p:cNvSpPr>
            <a:spLocks noGrp="1"/>
          </p:cNvSpPr>
          <p:nvPr>
            <p:ph type="body"/>
          </p:nvPr>
        </p:nvSpPr>
        <p:spPr>
          <a:xfrm>
            <a:off x="457200" y="1604520"/>
            <a:ext cx="4015800" cy="1896840"/>
          </a:xfrm>
          <a:prstGeom prst="rect">
            <a:avLst/>
          </a:prstGeom>
        </p:spPr>
        <p:txBody>
          <a:bodyPr/>
          <a:lstStyle/>
          <a:p>
            <a:pPr lvl="0"/>
            <a:r>
              <a:rPr lang="en-US" smtClean="0"/>
              <a:t>Click to edit Master text styles</a:t>
            </a:r>
          </a:p>
        </p:txBody>
      </p:sp>
      <p:sp>
        <p:nvSpPr>
          <p:cNvPr id="31" name="PlaceHolder 3"/>
          <p:cNvSpPr>
            <a:spLocks noGrp="1"/>
          </p:cNvSpPr>
          <p:nvPr>
            <p:ph type="body"/>
          </p:nvPr>
        </p:nvSpPr>
        <p:spPr>
          <a:xfrm>
            <a:off x="4674240" y="1604520"/>
            <a:ext cx="4015800" cy="1896840"/>
          </a:xfrm>
          <a:prstGeom prst="rect">
            <a:avLst/>
          </a:prstGeom>
        </p:spPr>
        <p:txBody>
          <a:bodyPr/>
          <a:lstStyle/>
          <a:p>
            <a:pPr lvl="0"/>
            <a:r>
              <a:rPr lang="en-US" smtClean="0"/>
              <a:t>Click to edit Master text styles</a:t>
            </a:r>
          </a:p>
        </p:txBody>
      </p:sp>
      <p:sp>
        <p:nvSpPr>
          <p:cNvPr id="32" name="PlaceHolder 4"/>
          <p:cNvSpPr>
            <a:spLocks noGrp="1"/>
          </p:cNvSpPr>
          <p:nvPr>
            <p:ph type="body"/>
          </p:nvPr>
        </p:nvSpPr>
        <p:spPr>
          <a:xfrm>
            <a:off x="4674240" y="3682080"/>
            <a:ext cx="4015800" cy="1896840"/>
          </a:xfrm>
          <a:prstGeom prst="rect">
            <a:avLst/>
          </a:prstGeom>
        </p:spPr>
        <p:txBody>
          <a:bodyPr/>
          <a:lstStyle/>
          <a:p>
            <a:pPr lvl="0"/>
            <a:r>
              <a:rPr lang="en-US" smtClean="0"/>
              <a:t>Click to edit Master text styles</a:t>
            </a:r>
          </a:p>
        </p:txBody>
      </p:sp>
      <p:sp>
        <p:nvSpPr>
          <p:cNvPr id="33" name="PlaceHolder 5"/>
          <p:cNvSpPr>
            <a:spLocks noGrp="1"/>
          </p:cNvSpPr>
          <p:nvPr>
            <p:ph type="body"/>
          </p:nvPr>
        </p:nvSpPr>
        <p:spPr>
          <a:xfrm>
            <a:off x="457200" y="3682080"/>
            <a:ext cx="4015800" cy="1896840"/>
          </a:xfrm>
          <a:prstGeom prst="rect">
            <a:avLst/>
          </a:prstGeom>
        </p:spPr>
        <p:txBody>
          <a:bodyPr/>
          <a:lstStyle/>
          <a:p>
            <a:pPr lvl="0"/>
            <a:r>
              <a:rPr lang="en-US" smtClean="0"/>
              <a:t>Click to edit Master text styles</a:t>
            </a:r>
          </a:p>
        </p:txBody>
      </p:sp>
      <p:sp>
        <p:nvSpPr>
          <p:cNvPr id="8" name="PlaceHolder 4"/>
          <p:cNvSpPr>
            <a:spLocks noGrp="1"/>
          </p:cNvSpPr>
          <p:nvPr>
            <p:ph type="sldNum" idx="10"/>
          </p:nvPr>
        </p:nvSpPr>
        <p:spPr>
          <a:xfrm>
            <a:off x="-9763" y="6500885"/>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extLst>
      <p:ext uri="{BB962C8B-B14F-4D97-AF65-F5344CB8AC3E}">
        <p14:creationId xmlns:p14="http://schemas.microsoft.com/office/powerpoint/2010/main" val="1083318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PlaceHolder 1"/>
          <p:cNvSpPr>
            <a:spLocks noGrp="1"/>
          </p:cNvSpPr>
          <p:nvPr>
            <p:ph type="title"/>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l-GR" altLang="en-US" smtClean="0"/>
              <a:t>Click to edit the title text formatστυλ main title</a:t>
            </a:r>
          </a:p>
        </p:txBody>
      </p:sp>
      <p:sp>
        <p:nvSpPr>
          <p:cNvPr id="6" name="PlaceHolder 2"/>
          <p:cNvSpPr>
            <a:spLocks noGrp="1"/>
          </p:cNvSpPr>
          <p:nvPr>
            <p:ph type="dt"/>
          </p:nvPr>
        </p:nvSpPr>
        <p:spPr>
          <a:xfrm>
            <a:off x="457200" y="6245225"/>
            <a:ext cx="2133600" cy="476250"/>
          </a:xfrm>
          <a:prstGeom prst="rect">
            <a:avLst/>
          </a:prstGeom>
        </p:spPr>
        <p:txBody>
          <a:bodyPr/>
          <a:lstStyle>
            <a:lvl1pPr fontAlgn="auto">
              <a:spcBef>
                <a:spcPts val="0"/>
              </a:spcBef>
              <a:spcAft>
                <a:spcPts val="0"/>
              </a:spcAft>
              <a:defRPr>
                <a:solidFill>
                  <a:prstClr val="black"/>
                </a:solidFill>
                <a:latin typeface="+mn-lt"/>
                <a:ea typeface="+mn-ea"/>
                <a:cs typeface="+mn-cs"/>
              </a:defRPr>
            </a:lvl1pPr>
          </a:lstStyle>
          <a:p>
            <a:pPr>
              <a:defRPr/>
            </a:pPr>
            <a:endParaRPr/>
          </a:p>
        </p:txBody>
      </p:sp>
      <p:sp>
        <p:nvSpPr>
          <p:cNvPr id="2" name="PlaceHolder 3"/>
          <p:cNvSpPr>
            <a:spLocks noGrp="1"/>
          </p:cNvSpPr>
          <p:nvPr>
            <p:ph type="ftr"/>
          </p:nvPr>
        </p:nvSpPr>
        <p:spPr>
          <a:xfrm>
            <a:off x="3124200" y="6245225"/>
            <a:ext cx="2895600" cy="476250"/>
          </a:xfrm>
          <a:prstGeom prst="rect">
            <a:avLst/>
          </a:prstGeom>
        </p:spPr>
        <p:txBody>
          <a:bodyPr/>
          <a:lstStyle>
            <a:lvl1pPr fontAlgn="auto">
              <a:spcBef>
                <a:spcPts val="0"/>
              </a:spcBef>
              <a:spcAft>
                <a:spcPts val="0"/>
              </a:spcAft>
              <a:defRPr>
                <a:solidFill>
                  <a:prstClr val="black"/>
                </a:solidFill>
                <a:latin typeface="+mn-lt"/>
                <a:ea typeface="+mn-ea"/>
                <a:cs typeface="+mn-cs"/>
              </a:defRPr>
            </a:lvl1pPr>
          </a:lstStyle>
          <a:p>
            <a:pPr>
              <a:defRPr/>
            </a:pPr>
            <a:endParaRPr/>
          </a:p>
        </p:txBody>
      </p:sp>
      <p:sp>
        <p:nvSpPr>
          <p:cNvPr id="1030" name="PlaceHolder 5"/>
          <p:cNvSpPr>
            <a:spLocks noGrp="1"/>
          </p:cNvSpPr>
          <p:nvPr>
            <p:ph type="body"/>
          </p:nvPr>
        </p:nvSpPr>
        <p:spPr bwMode="auto">
          <a:xfrm>
            <a:off x="457200" y="1604963"/>
            <a:ext cx="8229600" cy="397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bodyPr>
          <a:lstStyle/>
          <a:p>
            <a:pPr lvl="0"/>
            <a:r>
              <a:rPr lang="el-GR" altLang="en-US" smtClean="0"/>
              <a:t>Click to edit the outline text format</a:t>
            </a:r>
            <a:endParaRPr lang="en-US" altLang="en-US" smtClean="0"/>
          </a:p>
          <a:p>
            <a:pPr lvl="1"/>
            <a:r>
              <a:rPr lang="el-GR" altLang="en-US" smtClean="0"/>
              <a:t>Second Outline Level</a:t>
            </a:r>
            <a:endParaRPr lang="en-US" altLang="en-US" smtClean="0"/>
          </a:p>
          <a:p>
            <a:pPr lvl="2"/>
            <a:r>
              <a:rPr lang="el-GR" altLang="en-US" smtClean="0"/>
              <a:t>Third Outline Level</a:t>
            </a:r>
            <a:endParaRPr lang="en-US" altLang="en-US" smtClean="0"/>
          </a:p>
          <a:p>
            <a:pPr lvl="3"/>
            <a:r>
              <a:rPr lang="el-GR" altLang="en-US" smtClean="0"/>
              <a:t>Fourth Outline Level</a:t>
            </a:r>
            <a:endParaRPr lang="en-US" altLang="en-US" smtClean="0"/>
          </a:p>
          <a:p>
            <a:pPr lvl="4"/>
            <a:r>
              <a:rPr lang="el-GR" altLang="en-US" smtClean="0"/>
              <a:t>Fifth Outline Level</a:t>
            </a:r>
            <a:endParaRPr lang="en-US" altLang="en-US" smtClean="0"/>
          </a:p>
          <a:p>
            <a:pPr lvl="4"/>
            <a:r>
              <a:rPr lang="el-GR" altLang="en-US" smtClean="0"/>
              <a:t>Sixth Outline Level</a:t>
            </a:r>
            <a:endParaRPr lang="en-US" altLang="en-US" smtClean="0"/>
          </a:p>
          <a:p>
            <a:pPr lvl="4"/>
            <a:r>
              <a:rPr lang="el-GR" altLang="en-US" smtClean="0"/>
              <a:t>Seventh Outline Level</a:t>
            </a:r>
            <a:endParaRPr lang="en-US" altLang="en-US" smtClean="0"/>
          </a:p>
        </p:txBody>
      </p:sp>
      <p:sp>
        <p:nvSpPr>
          <p:cNvPr id="7" name="PlaceHolder 4"/>
          <p:cNvSpPr>
            <a:spLocks noGrp="1"/>
          </p:cNvSpPr>
          <p:nvPr>
            <p:ph type="sldNum" idx="4"/>
          </p:nvPr>
        </p:nvSpPr>
        <p:spPr>
          <a:xfrm>
            <a:off x="0" y="6517853"/>
            <a:ext cx="442392" cy="340147"/>
          </a:xfrm>
          <a:prstGeom prst="rect">
            <a:avLst/>
          </a:prstGeom>
        </p:spPr>
        <p:txBody>
          <a:bodyPr vert="horz" wrap="square" lIns="91440" tIns="45720" rIns="91440" bIns="45720" numCol="1" anchor="t" anchorCtr="0" compatLnSpc="1">
            <a:prstTxWarp prst="textNoShape">
              <a:avLst/>
            </a:prstTxWarp>
          </a:bodyPr>
          <a:lstStyle>
            <a:lvl1pPr>
              <a:defRPr sz="900">
                <a:solidFill>
                  <a:srgbClr val="000000"/>
                </a:solidFill>
                <a:latin typeface="Arial" charset="0"/>
                <a:ea typeface="+mn-ea"/>
                <a:cs typeface="+mn-cs"/>
              </a:defRPr>
            </a:lvl1pPr>
          </a:lstStyle>
          <a:p>
            <a:pPr>
              <a:defRPr/>
            </a:pPr>
            <a:fld id="{3DF2E234-8B72-4341-90C4-2204CCF0F0FE}" type="slidenum">
              <a:rPr lang="en-GB"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88" r:id="rId1"/>
    <p:sldLayoutId id="2147484189" r:id="rId2"/>
    <p:sldLayoutId id="2147484190" r:id="rId3"/>
    <p:sldLayoutId id="2147484191" r:id="rId4"/>
    <p:sldLayoutId id="2147484192" r:id="rId5"/>
    <p:sldLayoutId id="2147484193" r:id="rId6"/>
    <p:sldLayoutId id="2147484194" r:id="rId7"/>
    <p:sldLayoutId id="2147484195" r:id="rId8"/>
    <p:sldLayoutId id="2147484196" r:id="rId9"/>
    <p:sldLayoutId id="2147484197" r:id="rId10"/>
  </p:sldLayoutIdLst>
  <p:hf hdr="0" ftr="0" dt="0"/>
  <p:txStyles>
    <p:titleStyle>
      <a:lvl1pPr algn="ctr" rtl="0" eaLnBrk="1" fontAlgn="base" hangingPunct="1">
        <a:spcBef>
          <a:spcPct val="0"/>
        </a:spcBef>
        <a:spcAft>
          <a:spcPct val="0"/>
        </a:spcAft>
        <a:defRPr sz="4400">
          <a:solidFill>
            <a:schemeClr val="tx2"/>
          </a:solidFill>
          <a:latin typeface="Arial" pitchFamily="34" charset="0"/>
          <a:ea typeface="MS PGothic" pitchFamily="34" charset="-128"/>
        </a:defRPr>
      </a:lvl1pPr>
      <a:lvl2pPr algn="ctr" rtl="0" eaLnBrk="1" fontAlgn="base" hangingPunct="1">
        <a:spcBef>
          <a:spcPct val="0"/>
        </a:spcBef>
        <a:spcAft>
          <a:spcPct val="0"/>
        </a:spcAft>
        <a:defRPr sz="4400">
          <a:solidFill>
            <a:schemeClr val="tx2"/>
          </a:solidFill>
          <a:latin typeface="Arial" pitchFamily="34" charset="0"/>
          <a:ea typeface="MS PGothic" pitchFamily="34" charset="-128"/>
        </a:defRPr>
      </a:lvl2pPr>
      <a:lvl3pPr algn="ctr" rtl="0" eaLnBrk="1" fontAlgn="base" hangingPunct="1">
        <a:spcBef>
          <a:spcPct val="0"/>
        </a:spcBef>
        <a:spcAft>
          <a:spcPct val="0"/>
        </a:spcAft>
        <a:defRPr sz="4400">
          <a:solidFill>
            <a:schemeClr val="tx2"/>
          </a:solidFill>
          <a:latin typeface="Arial" pitchFamily="34" charset="0"/>
          <a:ea typeface="MS PGothic" pitchFamily="34" charset="-128"/>
        </a:defRPr>
      </a:lvl3pPr>
      <a:lvl4pPr algn="ctr" rtl="0" eaLnBrk="1" fontAlgn="base" hangingPunct="1">
        <a:spcBef>
          <a:spcPct val="0"/>
        </a:spcBef>
        <a:spcAft>
          <a:spcPct val="0"/>
        </a:spcAft>
        <a:defRPr sz="4400">
          <a:solidFill>
            <a:schemeClr val="tx2"/>
          </a:solidFill>
          <a:latin typeface="Arial" pitchFamily="34" charset="0"/>
          <a:ea typeface="MS PGothic" pitchFamily="34" charset="-128"/>
        </a:defRPr>
      </a:lvl4pPr>
      <a:lvl5pPr algn="ctr" rtl="0" eaLnBrk="1" fontAlgn="base" hangingPunct="1">
        <a:spcBef>
          <a:spcPct val="0"/>
        </a:spcBef>
        <a:spcAft>
          <a:spcPct val="0"/>
        </a:spcAft>
        <a:defRPr sz="4400">
          <a:solidFill>
            <a:schemeClr val="tx2"/>
          </a:solidFill>
          <a:latin typeface="Arial" pitchFamily="34" charset="0"/>
          <a:ea typeface="MS PGothic" pitchFamily="34" charset="-128"/>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Arial" pitchFamily="34" charset="0"/>
          <a:ea typeface="MS PGothic" pitchFamily="34" charset="-128"/>
        </a:defRPr>
      </a:lvl1pPr>
      <a:lvl2pPr marL="742950" indent="-285750" algn="l" rtl="0" eaLnBrk="1" fontAlgn="base" hangingPunct="1">
        <a:spcBef>
          <a:spcPct val="20000"/>
        </a:spcBef>
        <a:spcAft>
          <a:spcPct val="0"/>
        </a:spcAft>
        <a:buChar char="–"/>
        <a:defRPr sz="2800">
          <a:solidFill>
            <a:schemeClr val="tx1"/>
          </a:solidFill>
          <a:latin typeface="Arial" pitchFamily="34" charset="0"/>
          <a:ea typeface="MS PGothic" pitchFamily="34" charset="-128"/>
        </a:defRPr>
      </a:lvl2pPr>
      <a:lvl3pPr marL="1143000" indent="-228600" algn="l" rtl="0" eaLnBrk="1" fontAlgn="base" hangingPunct="1">
        <a:spcBef>
          <a:spcPct val="20000"/>
        </a:spcBef>
        <a:spcAft>
          <a:spcPct val="0"/>
        </a:spcAft>
        <a:buChar char="•"/>
        <a:defRPr sz="2400">
          <a:solidFill>
            <a:schemeClr val="tx1"/>
          </a:solidFill>
          <a:latin typeface="Arial" pitchFamily="34" charset="0"/>
          <a:ea typeface="MS PGothic" pitchFamily="34" charset="-128"/>
        </a:defRPr>
      </a:lvl3pPr>
      <a:lvl4pPr marL="1600200" indent="-228600" algn="l" rtl="0" eaLnBrk="1" fontAlgn="base" hangingPunct="1">
        <a:spcBef>
          <a:spcPct val="20000"/>
        </a:spcBef>
        <a:spcAft>
          <a:spcPct val="0"/>
        </a:spcAft>
        <a:buChar char="–"/>
        <a:defRPr sz="2000">
          <a:solidFill>
            <a:schemeClr val="tx1"/>
          </a:solidFill>
          <a:latin typeface="Arial" pitchFamily="34" charset="0"/>
          <a:ea typeface="MS PGothic" pitchFamily="34" charset="-128"/>
        </a:defRPr>
      </a:lvl4pPr>
      <a:lvl5pPr marL="2057400" indent="-228600" algn="l" rtl="0" eaLnBrk="1" fontAlgn="base" hangingPunct="1">
        <a:spcBef>
          <a:spcPct val="20000"/>
        </a:spcBef>
        <a:spcAft>
          <a:spcPct val="0"/>
        </a:spcAft>
        <a:buChar char="»"/>
        <a:defRPr sz="2000">
          <a:solidFill>
            <a:schemeClr val="tx1"/>
          </a:solidFill>
          <a:latin typeface="Arial" pitchFamily="34" charset="0"/>
          <a:ea typeface="MS PGothic" pitchFamily="34" charset="-128"/>
        </a:defRPr>
      </a:lvl5pPr>
      <a:lvl6pPr marL="2514600" indent="-228600" algn="l" rtl="0" eaLnBrk="1" fontAlgn="base" hangingPunct="1">
        <a:spcBef>
          <a:spcPct val="20000"/>
        </a:spcBef>
        <a:spcAft>
          <a:spcPct val="0"/>
        </a:spcAft>
        <a:buChar char="»"/>
        <a:defRPr sz="2000">
          <a:solidFill>
            <a:schemeClr val="tx1"/>
          </a:solidFill>
          <a:latin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defRPr>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2.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tags" Target="../tags/tag24.xml"/><Relationship Id="rId2" Type="http://schemas.openxmlformats.org/officeDocument/2006/relationships/tags" Target="../tags/tag14.xml"/><Relationship Id="rId16" Type="http://schemas.openxmlformats.org/officeDocument/2006/relationships/notesSlide" Target="../notesSlides/notesSlide5.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slideLayout" Target="../slideLayouts/slideLayout2.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tags" Target="../tags/tag26.xml"/></Relationships>
</file>

<file path=ppt/slides/_rels/slide7.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2" Type="http://schemas.openxmlformats.org/officeDocument/2006/relationships/tags" Target="../tags/tag28.xml"/><Relationship Id="rId16" Type="http://schemas.openxmlformats.org/officeDocument/2006/relationships/notesSlide" Target="../notesSlides/notesSlide6.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slideLayout" Target="../slideLayouts/slideLayout2.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_rels/slide8.xml.rels><?xml version="1.0" encoding="UTF-8" standalone="yes"?>
<Relationships xmlns="http://schemas.openxmlformats.org/package/2006/relationships"><Relationship Id="rId8" Type="http://schemas.openxmlformats.org/officeDocument/2006/relationships/tags" Target="../tags/tag48.xml"/><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notesSlide" Target="../notesSlides/notesSlide7.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slideLayout" Target="../slideLayouts/slideLayout2.xml"/><Relationship Id="rId5" Type="http://schemas.openxmlformats.org/officeDocument/2006/relationships/tags" Target="../tags/tag45.xml"/><Relationship Id="rId10" Type="http://schemas.openxmlformats.org/officeDocument/2006/relationships/tags" Target="../tags/tag50.xml"/><Relationship Id="rId4" Type="http://schemas.openxmlformats.org/officeDocument/2006/relationships/tags" Target="../tags/tag44.xml"/><Relationship Id="rId9" Type="http://schemas.openxmlformats.org/officeDocument/2006/relationships/tags" Target="../tags/tag4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ustomShape 1"/>
          <p:cNvSpPr>
            <a:spLocks noChangeArrowheads="1"/>
          </p:cNvSpPr>
          <p:nvPr/>
        </p:nvSpPr>
        <p:spPr bwMode="auto">
          <a:xfrm>
            <a:off x="0" y="2130425"/>
            <a:ext cx="9144000"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5000" rIns="90000" bIns="45000" anchor="ct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algn="ctr" eaLnBrk="1" hangingPunct="1"/>
            <a:endParaRPr lang="el-GR" altLang="en-US" dirty="0">
              <a:solidFill>
                <a:schemeClr val="accent1">
                  <a:lumMod val="75000"/>
                </a:schemeClr>
              </a:solidFill>
              <a:latin typeface="Arial" pitchFamily="34" charset="0"/>
            </a:endParaRPr>
          </a:p>
          <a:p>
            <a:pPr algn="ctr" eaLnBrk="1" hangingPunct="1"/>
            <a:r>
              <a:rPr lang="en-US" altLang="en-US" sz="3600" b="1" dirty="0" smtClean="0">
                <a:solidFill>
                  <a:schemeClr val="accent1">
                    <a:lumMod val="75000"/>
                  </a:schemeClr>
                </a:solidFill>
                <a:cs typeface="Times New Roman" pitchFamily="18" charset="0"/>
              </a:rPr>
              <a:t>Feedback on the assessment of the transport sector</a:t>
            </a:r>
            <a:endParaRPr lang="en-US" altLang="en-US" sz="3600" b="1" dirty="0">
              <a:solidFill>
                <a:schemeClr val="accent1">
                  <a:lumMod val="75000"/>
                </a:schemeClr>
              </a:solidFill>
              <a:cs typeface="Times New Roman" pitchFamily="18" charset="0"/>
            </a:endParaRPr>
          </a:p>
          <a:p>
            <a:pPr algn="ctr" eaLnBrk="1" hangingPunct="1"/>
            <a:endParaRPr lang="fr-BE" altLang="en-US" sz="2400" b="1" dirty="0" smtClean="0">
              <a:solidFill>
                <a:schemeClr val="accent1">
                  <a:lumMod val="75000"/>
                </a:schemeClr>
              </a:solidFill>
              <a:cs typeface="Times New Roman" pitchFamily="18" charset="0"/>
            </a:endParaRPr>
          </a:p>
          <a:p>
            <a:pPr algn="ctr" eaLnBrk="1" hangingPunct="1"/>
            <a:r>
              <a:rPr lang="fr-BE" altLang="en-US" sz="2400" b="1" dirty="0" err="1" smtClean="0">
                <a:solidFill>
                  <a:schemeClr val="accent1">
                    <a:lumMod val="75000"/>
                  </a:schemeClr>
                </a:solidFill>
                <a:cs typeface="Times New Roman" pitchFamily="18" charset="0"/>
              </a:rPr>
              <a:t>Slovakian</a:t>
            </a:r>
            <a:r>
              <a:rPr lang="fr-BE" altLang="en-US" sz="2400" b="1" dirty="0" smtClean="0">
                <a:solidFill>
                  <a:schemeClr val="accent1">
                    <a:lumMod val="75000"/>
                  </a:schemeClr>
                </a:solidFill>
                <a:cs typeface="Times New Roman" pitchFamily="18" charset="0"/>
              </a:rPr>
              <a:t> </a:t>
            </a:r>
            <a:r>
              <a:rPr lang="fr-BE" altLang="en-US" sz="2400" b="1" dirty="0" err="1" smtClean="0">
                <a:solidFill>
                  <a:schemeClr val="accent1">
                    <a:lumMod val="75000"/>
                  </a:schemeClr>
                </a:solidFill>
                <a:cs typeface="Times New Roman" pitchFamily="18" charset="0"/>
              </a:rPr>
              <a:t>spending</a:t>
            </a:r>
            <a:r>
              <a:rPr lang="fr-BE" altLang="en-US" sz="2400" b="1" dirty="0" smtClean="0">
                <a:solidFill>
                  <a:schemeClr val="accent1">
                    <a:lumMod val="75000"/>
                  </a:schemeClr>
                </a:solidFill>
                <a:cs typeface="Times New Roman" pitchFamily="18" charset="0"/>
              </a:rPr>
              <a:t> </a:t>
            </a:r>
            <a:r>
              <a:rPr lang="fr-BE" altLang="en-US" sz="2400" b="1" dirty="0" err="1" smtClean="0">
                <a:solidFill>
                  <a:schemeClr val="accent1">
                    <a:lumMod val="75000"/>
                  </a:schemeClr>
                </a:solidFill>
                <a:cs typeface="Times New Roman" pitchFamily="18" charset="0"/>
              </a:rPr>
              <a:t>review</a:t>
            </a:r>
            <a:r>
              <a:rPr lang="fr-BE" altLang="en-US" sz="2400" b="1" dirty="0" smtClean="0">
                <a:solidFill>
                  <a:schemeClr val="accent1">
                    <a:lumMod val="75000"/>
                  </a:schemeClr>
                </a:solidFill>
                <a:cs typeface="Times New Roman" pitchFamily="18" charset="0"/>
              </a:rPr>
              <a:t> 2016</a:t>
            </a:r>
            <a:endParaRPr lang="fr-BE" altLang="en-US" sz="2400" b="1" dirty="0" smtClean="0">
              <a:solidFill>
                <a:schemeClr val="accent1">
                  <a:lumMod val="75000"/>
                </a:schemeClr>
              </a:solidFill>
              <a:latin typeface="Arial" pitchFamily="34" charset="0"/>
              <a:cs typeface="Times New Roman" pitchFamily="18" charset="0"/>
            </a:endParaRPr>
          </a:p>
          <a:p>
            <a:pPr algn="ctr" eaLnBrk="1" hangingPunct="1"/>
            <a:endParaRPr lang="fr-BE" altLang="en-US" sz="2400" b="1" dirty="0">
              <a:solidFill>
                <a:schemeClr val="accent1">
                  <a:lumMod val="75000"/>
                </a:schemeClr>
              </a:solidFill>
              <a:latin typeface="Arial" pitchFamily="34" charset="0"/>
              <a:cs typeface="Times New Roman" pitchFamily="18" charset="0"/>
            </a:endParaRPr>
          </a:p>
          <a:p>
            <a:pPr algn="ctr" eaLnBrk="1" hangingPunct="1"/>
            <a:endParaRPr lang="fr-BE" altLang="en-US" sz="2400" b="1" dirty="0" smtClean="0">
              <a:solidFill>
                <a:schemeClr val="accent1">
                  <a:lumMod val="75000"/>
                </a:schemeClr>
              </a:solidFill>
              <a:latin typeface="Arial" pitchFamily="34" charset="0"/>
              <a:cs typeface="Times New Roman" pitchFamily="18" charset="0"/>
            </a:endParaRPr>
          </a:p>
          <a:p>
            <a:pPr algn="ctr" eaLnBrk="1" hangingPunct="1"/>
            <a:endParaRPr lang="fr-BE" altLang="en-US" sz="2400" b="1" dirty="0">
              <a:solidFill>
                <a:schemeClr val="accent1">
                  <a:lumMod val="75000"/>
                </a:schemeClr>
              </a:solidFill>
              <a:latin typeface="Arial" pitchFamily="34" charset="0"/>
              <a:cs typeface="Times New Roman" pitchFamily="18" charset="0"/>
            </a:endParaRPr>
          </a:p>
        </p:txBody>
      </p:sp>
      <p:sp>
        <p:nvSpPr>
          <p:cNvPr id="13317" name="Text Box 5"/>
          <p:cNvSpPr txBox="1">
            <a:spLocks noChangeArrowheads="1"/>
          </p:cNvSpPr>
          <p:nvPr/>
        </p:nvSpPr>
        <p:spPr bwMode="auto">
          <a:xfrm>
            <a:off x="6786330" y="6021288"/>
            <a:ext cx="223657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algn="r" eaLnBrk="1" hangingPunct="1"/>
            <a:r>
              <a:rPr lang="fr-BE" altLang="en-US" sz="1100" i="1" dirty="0" smtClean="0"/>
              <a:t>Feedback </a:t>
            </a:r>
            <a:r>
              <a:rPr lang="fr-BE" altLang="en-US" sz="1100" i="1" dirty="0" smtClean="0"/>
              <a:t>SRSS by Sébastien Renaud</a:t>
            </a:r>
            <a:endParaRPr lang="fr-BE" altLang="en-US" sz="1100" i="1" dirty="0" smtClean="0"/>
          </a:p>
          <a:p>
            <a:pPr algn="r" eaLnBrk="1" hangingPunct="1"/>
            <a:endParaRPr lang="fr-BE" altLang="en-US" sz="1100" i="1" dirty="0"/>
          </a:p>
          <a:p>
            <a:pPr algn="r" eaLnBrk="1" hangingPunct="1"/>
            <a:r>
              <a:rPr lang="fr-BE" altLang="en-US" sz="1100" i="1" dirty="0" smtClean="0"/>
              <a:t>Bratislava 01/05/2016</a:t>
            </a:r>
          </a:p>
          <a:p>
            <a:pPr algn="r" eaLnBrk="1" hangingPunct="1"/>
            <a:r>
              <a:rPr lang="fr-BE" altLang="en-US" sz="1100" i="1" dirty="0" smtClean="0"/>
              <a:t>V </a:t>
            </a:r>
            <a:r>
              <a:rPr lang="fr-BE" altLang="en-US" sz="1100" i="1" dirty="0" smtClean="0"/>
              <a:t>1.0</a:t>
            </a:r>
            <a:endParaRPr lang="en-GB" altLang="en-US" sz="1100" i="1" dirty="0"/>
          </a:p>
        </p:txBody>
      </p:sp>
      <p:sp>
        <p:nvSpPr>
          <p:cNvPr id="13318" name="Rectangle 6"/>
          <p:cNvSpPr>
            <a:spLocks noChangeArrowheads="1"/>
          </p:cNvSpPr>
          <p:nvPr/>
        </p:nvSpPr>
        <p:spPr bwMode="auto">
          <a:xfrm>
            <a:off x="0" y="5327969"/>
            <a:ext cx="9144000" cy="45719"/>
          </a:xfrm>
          <a:prstGeom prst="rect">
            <a:avLst/>
          </a:prstGeom>
          <a:solidFill>
            <a:srgbClr val="213972"/>
          </a:solidFill>
          <a:ln>
            <a:solidFill>
              <a:srgbClr val="213972"/>
            </a:solidFill>
          </a:ln>
          <a:effectLst/>
        </p:spPr>
        <p:txBody>
          <a:bodyPr wrap="none" anchor="ct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endParaRPr lang="en-GB" alt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5517232"/>
            <a:ext cx="1584176" cy="1006134"/>
          </a:xfrm>
          <a:prstGeom prst="rect">
            <a:avLst/>
          </a:prstGeom>
        </p:spPr>
      </p:pic>
      <p:sp>
        <p:nvSpPr>
          <p:cNvPr id="2" name="Slide Number Placeholder 1"/>
          <p:cNvSpPr>
            <a:spLocks noGrp="1"/>
          </p:cNvSpPr>
          <p:nvPr>
            <p:ph type="sldNum" idx="10"/>
          </p:nvPr>
        </p:nvSpPr>
        <p:spPr/>
        <p:txBody>
          <a:bodyPr vert="horz" wrap="square" lIns="91440" tIns="45720" rIns="91440" bIns="45720" numCol="1" anchor="b" anchorCtr="0" compatLnSpc="1">
            <a:prstTxWarp prst="textNoShape">
              <a:avLst/>
            </a:prstTxWarp>
          </a:bodyPr>
          <a:lstStyle/>
          <a:p>
            <a:fld id="{3DF2E234-8B72-4341-90C4-2204CCF0F0FE}" type="slidenum">
              <a:rPr lang="en-GB"/>
              <a:pPr/>
              <a:t>1</a:t>
            </a:fld>
            <a:endParaRPr lang="en-US"/>
          </a:p>
        </p:txBody>
      </p:sp>
      <p:sp>
        <p:nvSpPr>
          <p:cNvPr id="3" name="Rectangle 2"/>
          <p:cNvSpPr/>
          <p:nvPr/>
        </p:nvSpPr>
        <p:spPr>
          <a:xfrm>
            <a:off x="5442989" y="4850915"/>
            <a:ext cx="3730253" cy="477054"/>
          </a:xfrm>
          <a:prstGeom prst="rect">
            <a:avLst/>
          </a:prstGeom>
          <a:noFill/>
        </p:spPr>
        <p:txBody>
          <a:bodyPr wrap="none" lIns="91440" tIns="45720" rIns="91440" bIns="45720">
            <a:spAutoFit/>
          </a:bodyPr>
          <a:lstStyle/>
          <a:p>
            <a:pPr algn="ctr"/>
            <a:r>
              <a:rPr lang="en-US" sz="25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Updated after the meeting</a:t>
            </a:r>
            <a:endParaRPr lang="en-US" sz="25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421193632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2a – the planning of transport is a necessary political decision supported by expertise</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10</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2899383"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Planning of the transport network</a:t>
            </a:r>
            <a:endParaRPr lang="en-GB" altLang="en-US" sz="1500" b="1" dirty="0">
              <a:solidFill>
                <a:srgbClr val="213972"/>
              </a:solidFill>
              <a:latin typeface="+mj-lt"/>
            </a:endParaRPr>
          </a:p>
        </p:txBody>
      </p:sp>
      <p:sp>
        <p:nvSpPr>
          <p:cNvPr id="17" name="Line 13"/>
          <p:cNvSpPr>
            <a:spLocks noChangeShapeType="1"/>
          </p:cNvSpPr>
          <p:nvPr/>
        </p:nvSpPr>
        <p:spPr bwMode="auto">
          <a:xfrm>
            <a:off x="323528" y="1292379"/>
            <a:ext cx="2827376"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5" name="Rectangle 4"/>
          <p:cNvSpPr/>
          <p:nvPr/>
        </p:nvSpPr>
        <p:spPr>
          <a:xfrm>
            <a:off x="539552" y="1988840"/>
            <a:ext cx="3456384" cy="35283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err="1" smtClean="0">
                <a:solidFill>
                  <a:schemeClr val="tx2"/>
                </a:solidFill>
              </a:rPr>
              <a:t>Delegation</a:t>
            </a:r>
            <a:r>
              <a:rPr lang="fr-BE" sz="1500" b="1" i="1" dirty="0" smtClean="0">
                <a:solidFill>
                  <a:schemeClr val="tx2"/>
                </a:solidFill>
              </a:rPr>
              <a:t> for territorial infrastructure:</a:t>
            </a:r>
          </a:p>
          <a:p>
            <a:endParaRPr lang="fr-BE" sz="1500" i="1" dirty="0" smtClean="0">
              <a:solidFill>
                <a:schemeClr val="tx2"/>
              </a:solidFill>
            </a:endParaRPr>
          </a:p>
          <a:p>
            <a:pPr marL="285750" indent="-285750">
              <a:buFont typeface="Arial" panose="020B0604020202020204" pitchFamily="34" charset="0"/>
              <a:buChar char="•"/>
            </a:pPr>
            <a:r>
              <a:rPr lang="fr-BE" sz="1500" i="1" dirty="0" smtClean="0">
                <a:solidFill>
                  <a:schemeClr val="tx2"/>
                </a:solidFill>
              </a:rPr>
              <a:t>The Datar </a:t>
            </a:r>
            <a:r>
              <a:rPr lang="fr-BE" sz="1500" i="1" dirty="0" err="1" smtClean="0">
                <a:solidFill>
                  <a:schemeClr val="tx2"/>
                </a:solidFill>
              </a:rPr>
              <a:t>was</a:t>
            </a:r>
            <a:r>
              <a:rPr lang="fr-BE" sz="1500" i="1" dirty="0" smtClean="0">
                <a:solidFill>
                  <a:schemeClr val="tx2"/>
                </a:solidFill>
              </a:rPr>
              <a:t> a service </a:t>
            </a:r>
            <a:r>
              <a:rPr lang="fr-BE" sz="1500" i="1" dirty="0" err="1" smtClean="0">
                <a:solidFill>
                  <a:schemeClr val="tx2"/>
                </a:solidFill>
              </a:rPr>
              <a:t>build</a:t>
            </a:r>
            <a:r>
              <a:rPr lang="fr-BE" sz="1500" i="1" dirty="0" smtClean="0">
                <a:solidFill>
                  <a:schemeClr val="tx2"/>
                </a:solidFill>
              </a:rPr>
              <a:t> to </a:t>
            </a:r>
            <a:r>
              <a:rPr lang="fr-BE" sz="1500" i="1" dirty="0" err="1" smtClean="0">
                <a:solidFill>
                  <a:schemeClr val="tx2"/>
                </a:solidFill>
              </a:rPr>
              <a:t>prepare</a:t>
            </a:r>
            <a:r>
              <a:rPr lang="fr-BE" sz="1500" i="1" dirty="0" smtClean="0">
                <a:solidFill>
                  <a:schemeClr val="tx2"/>
                </a:solidFill>
              </a:rPr>
              <a:t> and </a:t>
            </a:r>
            <a:r>
              <a:rPr lang="fr-BE" sz="1500" i="1" dirty="0" err="1" smtClean="0">
                <a:solidFill>
                  <a:schemeClr val="tx2"/>
                </a:solidFill>
              </a:rPr>
              <a:t>implement</a:t>
            </a:r>
            <a:r>
              <a:rPr lang="fr-BE" sz="1500" i="1" dirty="0" smtClean="0">
                <a:solidFill>
                  <a:schemeClr val="tx2"/>
                </a:solidFill>
              </a:rPr>
              <a:t> the </a:t>
            </a:r>
            <a:r>
              <a:rPr lang="fr-BE" sz="1500" i="1" dirty="0" err="1" smtClean="0">
                <a:solidFill>
                  <a:schemeClr val="tx2"/>
                </a:solidFill>
              </a:rPr>
              <a:t>decision</a:t>
            </a:r>
            <a:r>
              <a:rPr lang="fr-BE" sz="1500" i="1" dirty="0" smtClean="0">
                <a:solidFill>
                  <a:schemeClr val="tx2"/>
                </a:solidFill>
              </a:rPr>
              <a:t> of the </a:t>
            </a:r>
            <a:r>
              <a:rPr lang="fr-BE" sz="1500" i="1" dirty="0" err="1" smtClean="0">
                <a:solidFill>
                  <a:schemeClr val="tx2"/>
                </a:solidFill>
              </a:rPr>
              <a:t>steering</a:t>
            </a:r>
            <a:r>
              <a:rPr lang="fr-BE" sz="1500" i="1" dirty="0" smtClean="0">
                <a:solidFill>
                  <a:schemeClr val="tx2"/>
                </a:solidFill>
              </a:rPr>
              <a:t> body (</a:t>
            </a:r>
            <a:r>
              <a:rPr lang="fr-BE" sz="1500" i="1" dirty="0" err="1" smtClean="0">
                <a:solidFill>
                  <a:schemeClr val="tx2"/>
                </a:solidFill>
              </a:rPr>
              <a:t>Committee</a:t>
            </a:r>
            <a:r>
              <a:rPr lang="fr-BE" sz="1500" i="1" dirty="0" smtClean="0">
                <a:solidFill>
                  <a:schemeClr val="tx2"/>
                </a:solidFill>
              </a:rPr>
              <a:t> Inter-</a:t>
            </a:r>
            <a:r>
              <a:rPr lang="fr-BE" sz="1500" i="1" dirty="0" err="1" smtClean="0">
                <a:solidFill>
                  <a:schemeClr val="tx2"/>
                </a:solidFill>
              </a:rPr>
              <a:t>ministerial</a:t>
            </a:r>
            <a:r>
              <a:rPr lang="fr-BE" sz="1500" i="1" dirty="0" smtClean="0">
                <a:solidFill>
                  <a:schemeClr val="tx2"/>
                </a:solidFill>
              </a:rPr>
              <a:t> for territorial infrastructures). It has </a:t>
            </a:r>
            <a:r>
              <a:rPr lang="fr-BE" sz="1500" i="1" dirty="0" err="1" smtClean="0">
                <a:solidFill>
                  <a:schemeClr val="tx2"/>
                </a:solidFill>
              </a:rPr>
              <a:t>now</a:t>
            </a:r>
            <a:r>
              <a:rPr lang="fr-BE" sz="1500" i="1" dirty="0" smtClean="0">
                <a:solidFill>
                  <a:schemeClr val="tx2"/>
                </a:solidFill>
              </a:rPr>
              <a:t> been </a:t>
            </a:r>
            <a:r>
              <a:rPr lang="fr-BE" sz="1500" i="1" dirty="0" err="1" smtClean="0">
                <a:solidFill>
                  <a:schemeClr val="tx2"/>
                </a:solidFill>
              </a:rPr>
              <a:t>replaced</a:t>
            </a:r>
            <a:r>
              <a:rPr lang="fr-BE" sz="1500" i="1" dirty="0" smtClean="0">
                <a:solidFill>
                  <a:schemeClr val="tx2"/>
                </a:solidFill>
              </a:rPr>
              <a:t> by the SNIT.</a:t>
            </a:r>
          </a:p>
          <a:p>
            <a:pPr marL="285750" indent="-285750">
              <a:buFont typeface="Arial" panose="020B0604020202020204" pitchFamily="34" charset="0"/>
              <a:buChar char="•"/>
            </a:pPr>
            <a:endParaRPr lang="fr-BE" sz="1500" i="1" dirty="0">
              <a:solidFill>
                <a:schemeClr val="tx2"/>
              </a:solidFill>
            </a:endParaRPr>
          </a:p>
          <a:p>
            <a:pPr marL="285750" indent="-285750">
              <a:buFont typeface="Arial" panose="020B0604020202020204" pitchFamily="34" charset="0"/>
              <a:buChar char="•"/>
            </a:pPr>
            <a:r>
              <a:rPr lang="fr-BE" sz="1500" i="1" dirty="0" smtClean="0">
                <a:solidFill>
                  <a:schemeClr val="tx2"/>
                </a:solidFill>
              </a:rPr>
              <a:t>The </a:t>
            </a:r>
            <a:r>
              <a:rPr lang="fr-BE" sz="1500" i="1" dirty="0" err="1" smtClean="0">
                <a:solidFill>
                  <a:schemeClr val="tx2"/>
                </a:solidFill>
              </a:rPr>
              <a:t>decision</a:t>
            </a:r>
            <a:r>
              <a:rPr lang="fr-BE" sz="1500" i="1" dirty="0" smtClean="0">
                <a:solidFill>
                  <a:schemeClr val="tx2"/>
                </a:solidFill>
              </a:rPr>
              <a:t> </a:t>
            </a:r>
            <a:r>
              <a:rPr lang="fr-BE" sz="1500" i="1" dirty="0" err="1" smtClean="0">
                <a:solidFill>
                  <a:schemeClr val="tx2"/>
                </a:solidFill>
              </a:rPr>
              <a:t>is</a:t>
            </a:r>
            <a:r>
              <a:rPr lang="fr-BE" sz="1500" i="1" dirty="0" smtClean="0">
                <a:solidFill>
                  <a:schemeClr val="tx2"/>
                </a:solidFill>
              </a:rPr>
              <a:t> </a:t>
            </a:r>
            <a:r>
              <a:rPr lang="fr-BE" sz="1500" i="1" dirty="0" err="1" smtClean="0">
                <a:solidFill>
                  <a:schemeClr val="tx2"/>
                </a:solidFill>
              </a:rPr>
              <a:t>quite</a:t>
            </a:r>
            <a:r>
              <a:rPr lang="fr-BE" sz="1500" i="1" dirty="0" smtClean="0">
                <a:solidFill>
                  <a:schemeClr val="tx2"/>
                </a:solidFill>
              </a:rPr>
              <a:t> </a:t>
            </a:r>
            <a:r>
              <a:rPr lang="fr-BE" sz="1500" i="1" dirty="0" err="1" smtClean="0">
                <a:solidFill>
                  <a:schemeClr val="tx2"/>
                </a:solidFill>
              </a:rPr>
              <a:t>political</a:t>
            </a:r>
            <a:r>
              <a:rPr lang="fr-BE" sz="1500" i="1" dirty="0" smtClean="0">
                <a:solidFill>
                  <a:schemeClr val="tx2"/>
                </a:solidFill>
              </a:rPr>
              <a:t> but the </a:t>
            </a:r>
            <a:r>
              <a:rPr lang="fr-BE" sz="1500" i="1" dirty="0" err="1" smtClean="0">
                <a:solidFill>
                  <a:schemeClr val="tx2"/>
                </a:solidFill>
              </a:rPr>
              <a:t>assessment</a:t>
            </a:r>
            <a:r>
              <a:rPr lang="fr-BE" sz="1500" i="1" dirty="0" smtClean="0">
                <a:solidFill>
                  <a:schemeClr val="tx2"/>
                </a:solidFill>
              </a:rPr>
              <a:t> of </a:t>
            </a:r>
            <a:r>
              <a:rPr lang="fr-BE" sz="1500" i="1" dirty="0" err="1" smtClean="0">
                <a:solidFill>
                  <a:schemeClr val="tx2"/>
                </a:solidFill>
              </a:rPr>
              <a:t>projects</a:t>
            </a:r>
            <a:r>
              <a:rPr lang="fr-BE" sz="1500" i="1" dirty="0" smtClean="0">
                <a:solidFill>
                  <a:schemeClr val="tx2"/>
                </a:solidFill>
              </a:rPr>
              <a:t> </a:t>
            </a:r>
            <a:r>
              <a:rPr lang="fr-BE" sz="1500" i="1" dirty="0" err="1" smtClean="0">
                <a:solidFill>
                  <a:schemeClr val="tx2"/>
                </a:solidFill>
              </a:rPr>
              <a:t>is</a:t>
            </a:r>
            <a:r>
              <a:rPr lang="fr-BE" sz="1500" i="1" dirty="0" smtClean="0">
                <a:solidFill>
                  <a:schemeClr val="tx2"/>
                </a:solidFill>
              </a:rPr>
              <a:t> a </a:t>
            </a:r>
            <a:r>
              <a:rPr lang="fr-BE" sz="1500" i="1" dirty="0" err="1" smtClean="0">
                <a:solidFill>
                  <a:schemeClr val="tx2"/>
                </a:solidFill>
              </a:rPr>
              <a:t>technical</a:t>
            </a:r>
            <a:r>
              <a:rPr lang="fr-BE" sz="1500" i="1" dirty="0" smtClean="0">
                <a:solidFill>
                  <a:schemeClr val="tx2"/>
                </a:solidFill>
              </a:rPr>
              <a:t> </a:t>
            </a:r>
            <a:r>
              <a:rPr lang="fr-BE" sz="1500" i="1" dirty="0" err="1" smtClean="0">
                <a:solidFill>
                  <a:schemeClr val="tx2"/>
                </a:solidFill>
              </a:rPr>
              <a:t>work</a:t>
            </a:r>
            <a:r>
              <a:rPr lang="fr-BE" sz="1500" i="1" dirty="0" smtClean="0">
                <a:solidFill>
                  <a:schemeClr val="tx2"/>
                </a:solidFill>
              </a:rPr>
              <a:t>.</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1712277"/>
            <a:ext cx="3810622" cy="4833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09632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a:solidFill>
                  <a:srgbClr val="213972"/>
                </a:solidFill>
                <a:latin typeface="Calibri" pitchFamily="34" charset="0"/>
                <a:cs typeface="Arial" pitchFamily="34" charset="0"/>
              </a:rPr>
              <a:t>2a – the planning of transport is a necessary political decision supported by expertise</a:t>
            </a: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11</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2899383"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Planning of the transport network</a:t>
            </a:r>
            <a:endParaRPr lang="en-GB" altLang="en-US" sz="1500" b="1" dirty="0">
              <a:solidFill>
                <a:srgbClr val="213972"/>
              </a:solidFill>
              <a:latin typeface="+mj-lt"/>
            </a:endParaRPr>
          </a:p>
        </p:txBody>
      </p:sp>
      <p:sp>
        <p:nvSpPr>
          <p:cNvPr id="17" name="Line 13"/>
          <p:cNvSpPr>
            <a:spLocks noChangeShapeType="1"/>
          </p:cNvSpPr>
          <p:nvPr/>
        </p:nvSpPr>
        <p:spPr bwMode="auto">
          <a:xfrm>
            <a:off x="323528" y="1292379"/>
            <a:ext cx="2827376"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1634981"/>
            <a:ext cx="6552728" cy="4954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2825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fr-BE" altLang="en-US" sz="1700" b="1" dirty="0" smtClean="0">
                <a:solidFill>
                  <a:srgbClr val="213972"/>
                </a:solidFill>
                <a:latin typeface="Calibri" pitchFamily="34" charset="0"/>
                <a:cs typeface="Arial" pitchFamily="34" charset="0"/>
              </a:rPr>
              <a:t>2b - A </a:t>
            </a:r>
            <a:r>
              <a:rPr lang="fr-BE" altLang="en-US" sz="1700" b="1" dirty="0" err="1" smtClean="0">
                <a:solidFill>
                  <a:srgbClr val="213972"/>
                </a:solidFill>
                <a:latin typeface="Calibri" pitchFamily="34" charset="0"/>
                <a:cs typeface="Arial" pitchFamily="34" charset="0"/>
              </a:rPr>
              <a:t>functional</a:t>
            </a:r>
            <a:r>
              <a:rPr lang="fr-BE" altLang="en-US" sz="1700" b="1" dirty="0" smtClean="0">
                <a:solidFill>
                  <a:srgbClr val="213972"/>
                </a:solidFill>
                <a:latin typeface="Calibri" pitchFamily="34" charset="0"/>
                <a:cs typeface="Arial" pitchFamily="34" charset="0"/>
              </a:rPr>
              <a:t> </a:t>
            </a:r>
            <a:r>
              <a:rPr lang="fr-BE" altLang="en-US" sz="1700" b="1" dirty="0" err="1" smtClean="0">
                <a:solidFill>
                  <a:srgbClr val="213972"/>
                </a:solidFill>
                <a:latin typeface="Calibri" pitchFamily="34" charset="0"/>
                <a:cs typeface="Arial" pitchFamily="34" charset="0"/>
              </a:rPr>
              <a:t>review</a:t>
            </a:r>
            <a:r>
              <a:rPr lang="fr-BE" altLang="en-US" sz="1700" b="1" dirty="0" smtClean="0">
                <a:solidFill>
                  <a:srgbClr val="213972"/>
                </a:solidFill>
                <a:latin typeface="Calibri" pitchFamily="34" charset="0"/>
                <a:cs typeface="Arial" pitchFamily="34" charset="0"/>
              </a:rPr>
              <a:t> </a:t>
            </a:r>
            <a:r>
              <a:rPr lang="fr-BE" altLang="en-US" sz="1700" b="1" dirty="0" err="1" smtClean="0">
                <a:solidFill>
                  <a:srgbClr val="213972"/>
                </a:solidFill>
                <a:latin typeface="Calibri" pitchFamily="34" charset="0"/>
                <a:cs typeface="Arial" pitchFamily="34" charset="0"/>
              </a:rPr>
              <a:t>addresses</a:t>
            </a:r>
            <a:r>
              <a:rPr lang="fr-BE" altLang="en-US" sz="1700" b="1" dirty="0" smtClean="0">
                <a:solidFill>
                  <a:srgbClr val="213972"/>
                </a:solidFill>
                <a:latin typeface="Calibri" pitchFamily="34" charset="0"/>
                <a:cs typeface="Arial" pitchFamily="34" charset="0"/>
              </a:rPr>
              <a:t> a </a:t>
            </a:r>
            <a:r>
              <a:rPr lang="fr-BE" altLang="en-US" sz="1700" b="1" dirty="0" err="1" smtClean="0">
                <a:solidFill>
                  <a:srgbClr val="213972"/>
                </a:solidFill>
                <a:latin typeface="Calibri" pitchFamily="34" charset="0"/>
                <a:cs typeface="Arial" pitchFamily="34" charset="0"/>
              </a:rPr>
              <a:t>larger</a:t>
            </a:r>
            <a:r>
              <a:rPr lang="fr-BE" altLang="en-US" sz="1700" b="1" dirty="0" smtClean="0">
                <a:solidFill>
                  <a:srgbClr val="213972"/>
                </a:solidFill>
                <a:latin typeface="Calibri" pitchFamily="34" charset="0"/>
                <a:cs typeface="Arial" pitchFamily="34" charset="0"/>
              </a:rPr>
              <a:t> scope </a:t>
            </a:r>
            <a:r>
              <a:rPr lang="fr-BE" altLang="en-US" sz="1700" b="1" dirty="0" err="1" smtClean="0">
                <a:solidFill>
                  <a:srgbClr val="213972"/>
                </a:solidFill>
                <a:latin typeface="Calibri" pitchFamily="34" charset="0"/>
                <a:cs typeface="Arial" pitchFamily="34" charset="0"/>
              </a:rPr>
              <a:t>than</a:t>
            </a:r>
            <a:r>
              <a:rPr lang="fr-BE" altLang="en-US" sz="1700" b="1" dirty="0" smtClean="0">
                <a:solidFill>
                  <a:srgbClr val="213972"/>
                </a:solidFill>
                <a:latin typeface="Calibri" pitchFamily="34" charset="0"/>
                <a:cs typeface="Arial" pitchFamily="34" charset="0"/>
              </a:rPr>
              <a:t> the sole </a:t>
            </a:r>
            <a:r>
              <a:rPr lang="fr-BE" altLang="en-US" sz="1700" b="1" dirty="0" err="1" smtClean="0">
                <a:solidFill>
                  <a:srgbClr val="213972"/>
                </a:solidFill>
                <a:latin typeface="Calibri" pitchFamily="34" charset="0"/>
                <a:cs typeface="Arial" pitchFamily="34" charset="0"/>
              </a:rPr>
              <a:t>reduction</a:t>
            </a:r>
            <a:r>
              <a:rPr lang="fr-BE" altLang="en-US" sz="1700" b="1" dirty="0" smtClean="0">
                <a:solidFill>
                  <a:srgbClr val="213972"/>
                </a:solidFill>
                <a:latin typeface="Calibri" pitchFamily="34" charset="0"/>
                <a:cs typeface="Arial" pitchFamily="34" charset="0"/>
              </a:rPr>
              <a:t> of </a:t>
            </a:r>
            <a:r>
              <a:rPr lang="fr-BE" altLang="en-US" sz="1700" b="1" dirty="0" err="1" smtClean="0">
                <a:solidFill>
                  <a:srgbClr val="213972"/>
                </a:solidFill>
                <a:latin typeface="Calibri" pitchFamily="34" charset="0"/>
                <a:cs typeface="Arial" pitchFamily="34" charset="0"/>
              </a:rPr>
              <a:t>costs</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12</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3656001"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Example spending review objectives (RGPP)</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5" name="Rectangle 4"/>
          <p:cNvSpPr/>
          <p:nvPr/>
        </p:nvSpPr>
        <p:spPr>
          <a:xfrm>
            <a:off x="539552" y="1988840"/>
            <a:ext cx="3024336" cy="33123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smtClean="0">
                <a:solidFill>
                  <a:schemeClr val="tx2"/>
                </a:solidFill>
              </a:rPr>
              <a:t>Objectives:</a:t>
            </a:r>
          </a:p>
          <a:p>
            <a:endParaRPr lang="fr-BE" sz="1500" i="1" dirty="0" smtClean="0">
              <a:solidFill>
                <a:schemeClr val="tx2"/>
              </a:solidFill>
            </a:endParaRPr>
          </a:p>
          <a:p>
            <a:pPr marL="285750" indent="-285750">
              <a:buFont typeface="Arial" panose="020B0604020202020204" pitchFamily="34" charset="0"/>
              <a:buChar char="•"/>
            </a:pPr>
            <a:r>
              <a:rPr lang="fr-BE" sz="1500" i="1" dirty="0" err="1" smtClean="0">
                <a:solidFill>
                  <a:schemeClr val="tx2"/>
                </a:solidFill>
              </a:rPr>
              <a:t>Reinforce</a:t>
            </a:r>
            <a:r>
              <a:rPr lang="fr-BE" sz="1500" i="1" dirty="0" smtClean="0">
                <a:solidFill>
                  <a:schemeClr val="tx2"/>
                </a:solidFill>
              </a:rPr>
              <a:t> the </a:t>
            </a:r>
            <a:r>
              <a:rPr lang="fr-BE" sz="1500" i="1" dirty="0" err="1" smtClean="0">
                <a:solidFill>
                  <a:schemeClr val="tx2"/>
                </a:solidFill>
              </a:rPr>
              <a:t>strategic</a:t>
            </a:r>
            <a:r>
              <a:rPr lang="fr-BE" sz="1500" i="1" dirty="0" smtClean="0">
                <a:solidFill>
                  <a:schemeClr val="tx2"/>
                </a:solidFill>
              </a:rPr>
              <a:t> </a:t>
            </a:r>
            <a:r>
              <a:rPr lang="fr-BE" sz="1500" i="1" dirty="0" err="1" smtClean="0">
                <a:solidFill>
                  <a:schemeClr val="tx2"/>
                </a:solidFill>
              </a:rPr>
              <a:t>potential</a:t>
            </a:r>
            <a:r>
              <a:rPr lang="fr-BE" sz="1500" i="1" dirty="0" smtClean="0">
                <a:solidFill>
                  <a:schemeClr val="tx2"/>
                </a:solidFill>
              </a:rPr>
              <a:t> of the </a:t>
            </a:r>
            <a:r>
              <a:rPr lang="fr-BE" sz="1500" i="1" dirty="0" err="1" smtClean="0">
                <a:solidFill>
                  <a:schemeClr val="tx2"/>
                </a:solidFill>
              </a:rPr>
              <a:t>Ministry</a:t>
            </a:r>
            <a:r>
              <a:rPr lang="fr-BE" sz="1500" i="1" dirty="0" smtClean="0">
                <a:solidFill>
                  <a:schemeClr val="tx2"/>
                </a:solidFill>
              </a:rPr>
              <a:t> to </a:t>
            </a:r>
            <a:r>
              <a:rPr lang="fr-BE" sz="1500" i="1" dirty="0" err="1" smtClean="0">
                <a:solidFill>
                  <a:schemeClr val="tx2"/>
                </a:solidFill>
              </a:rPr>
              <a:t>reinforce</a:t>
            </a:r>
            <a:r>
              <a:rPr lang="fr-BE" sz="1500" i="1" dirty="0" smtClean="0">
                <a:solidFill>
                  <a:schemeClr val="tx2"/>
                </a:solidFill>
              </a:rPr>
              <a:t> </a:t>
            </a:r>
            <a:r>
              <a:rPr lang="fr-BE" sz="1500" i="1" dirty="0" err="1" smtClean="0">
                <a:solidFill>
                  <a:schemeClr val="tx2"/>
                </a:solidFill>
              </a:rPr>
              <a:t>its</a:t>
            </a:r>
            <a:r>
              <a:rPr lang="fr-BE" sz="1500" i="1" dirty="0" smtClean="0">
                <a:solidFill>
                  <a:schemeClr val="tx2"/>
                </a:solidFill>
              </a:rPr>
              <a:t> </a:t>
            </a:r>
            <a:r>
              <a:rPr lang="fr-BE" sz="1500" i="1" dirty="0" err="1" smtClean="0">
                <a:solidFill>
                  <a:schemeClr val="tx2"/>
                </a:solidFill>
              </a:rPr>
              <a:t>economic</a:t>
            </a:r>
            <a:r>
              <a:rPr lang="fr-BE" sz="1500" i="1" dirty="0" smtClean="0">
                <a:solidFill>
                  <a:schemeClr val="tx2"/>
                </a:solidFill>
              </a:rPr>
              <a:t> impact</a:t>
            </a:r>
          </a:p>
          <a:p>
            <a:pPr marL="285750" indent="-285750">
              <a:buFont typeface="Arial" panose="020B0604020202020204" pitchFamily="34" charset="0"/>
              <a:buChar char="•"/>
            </a:pPr>
            <a:endParaRPr lang="fr-BE" sz="1500" i="1" dirty="0">
              <a:solidFill>
                <a:schemeClr val="tx2"/>
              </a:solidFill>
            </a:endParaRPr>
          </a:p>
          <a:p>
            <a:pPr marL="285750" indent="-285750">
              <a:buFont typeface="Arial" panose="020B0604020202020204" pitchFamily="34" charset="0"/>
              <a:buChar char="•"/>
            </a:pPr>
            <a:r>
              <a:rPr lang="fr-BE" sz="1500" i="1" dirty="0" smtClean="0">
                <a:solidFill>
                  <a:schemeClr val="tx2"/>
                </a:solidFill>
              </a:rPr>
              <a:t>Move </a:t>
            </a:r>
            <a:r>
              <a:rPr lang="fr-BE" sz="1500" i="1" dirty="0" err="1" smtClean="0">
                <a:solidFill>
                  <a:schemeClr val="tx2"/>
                </a:solidFill>
              </a:rPr>
              <a:t>from</a:t>
            </a:r>
            <a:r>
              <a:rPr lang="fr-BE" sz="1500" i="1" dirty="0" smtClean="0">
                <a:solidFill>
                  <a:schemeClr val="tx2"/>
                </a:solidFill>
              </a:rPr>
              <a:t> a "do" </a:t>
            </a:r>
            <a:r>
              <a:rPr lang="fr-BE" sz="1500" i="1" dirty="0" err="1" smtClean="0">
                <a:solidFill>
                  <a:schemeClr val="tx2"/>
                </a:solidFill>
              </a:rPr>
              <a:t>approach</a:t>
            </a:r>
            <a:r>
              <a:rPr lang="fr-BE" sz="1500" i="1" dirty="0" smtClean="0">
                <a:solidFill>
                  <a:schemeClr val="tx2"/>
                </a:solidFill>
              </a:rPr>
              <a:t> to a "</a:t>
            </a:r>
            <a:r>
              <a:rPr lang="fr-BE" sz="1500" i="1" dirty="0" err="1" smtClean="0">
                <a:solidFill>
                  <a:schemeClr val="tx2"/>
                </a:solidFill>
              </a:rPr>
              <a:t>make</a:t>
            </a:r>
            <a:r>
              <a:rPr lang="fr-BE" sz="1500" i="1" dirty="0" smtClean="0">
                <a:solidFill>
                  <a:schemeClr val="tx2"/>
                </a:solidFill>
              </a:rPr>
              <a:t> do" </a:t>
            </a:r>
            <a:r>
              <a:rPr lang="fr-BE" sz="1500" i="1" dirty="0" err="1" smtClean="0">
                <a:solidFill>
                  <a:schemeClr val="tx2"/>
                </a:solidFill>
              </a:rPr>
              <a:t>approach</a:t>
            </a:r>
            <a:r>
              <a:rPr lang="fr-BE" sz="1500" i="1" dirty="0" smtClean="0">
                <a:solidFill>
                  <a:schemeClr val="tx2"/>
                </a:solidFill>
              </a:rPr>
              <a:t> </a:t>
            </a:r>
            <a:r>
              <a:rPr lang="fr-BE" sz="1500" i="1" dirty="0" err="1" smtClean="0">
                <a:solidFill>
                  <a:schemeClr val="tx2"/>
                </a:solidFill>
              </a:rPr>
              <a:t>through</a:t>
            </a:r>
            <a:r>
              <a:rPr lang="fr-BE" sz="1500" i="1" dirty="0" smtClean="0">
                <a:solidFill>
                  <a:schemeClr val="tx2"/>
                </a:solidFill>
              </a:rPr>
              <a:t>:</a:t>
            </a:r>
          </a:p>
          <a:p>
            <a:pPr marL="742950" lvl="1" indent="-285750">
              <a:buFont typeface="Arial" panose="020B0604020202020204" pitchFamily="34" charset="0"/>
              <a:buChar char="•"/>
            </a:pPr>
            <a:r>
              <a:rPr lang="fr-BE" sz="1500" i="1" dirty="0" err="1" smtClean="0">
                <a:solidFill>
                  <a:schemeClr val="tx2"/>
                </a:solidFill>
              </a:rPr>
              <a:t>Decentralisation</a:t>
            </a:r>
            <a:endParaRPr lang="fr-BE" sz="1500" i="1" dirty="0" smtClean="0">
              <a:solidFill>
                <a:schemeClr val="tx2"/>
              </a:solidFill>
            </a:endParaRPr>
          </a:p>
          <a:p>
            <a:pPr marL="742950" lvl="1" indent="-285750">
              <a:buFont typeface="Arial" panose="020B0604020202020204" pitchFamily="34" charset="0"/>
              <a:buChar char="•"/>
            </a:pPr>
            <a:r>
              <a:rPr lang="fr-BE" sz="1500" i="1" dirty="0" err="1" smtClean="0">
                <a:solidFill>
                  <a:schemeClr val="tx2"/>
                </a:solidFill>
              </a:rPr>
              <a:t>Externalization</a:t>
            </a:r>
            <a:endParaRPr lang="fr-BE" sz="1500" i="1" dirty="0" smtClean="0">
              <a:solidFill>
                <a:schemeClr val="tx2"/>
              </a:solidFill>
            </a:endParaRPr>
          </a:p>
          <a:p>
            <a:pPr marL="742950" lvl="1" indent="-285750">
              <a:buFont typeface="Arial" panose="020B0604020202020204" pitchFamily="34" charset="0"/>
              <a:buChar char="•"/>
            </a:pPr>
            <a:r>
              <a:rPr lang="fr-BE" sz="1500" i="1" dirty="0" err="1" smtClean="0">
                <a:solidFill>
                  <a:schemeClr val="tx2"/>
                </a:solidFill>
              </a:rPr>
              <a:t>Separation</a:t>
            </a:r>
            <a:r>
              <a:rPr lang="fr-BE" sz="1500" i="1" dirty="0" smtClean="0">
                <a:solidFill>
                  <a:schemeClr val="tx2"/>
                </a:solidFill>
              </a:rPr>
              <a:t> of the </a:t>
            </a:r>
            <a:r>
              <a:rPr lang="fr-BE" sz="1500" i="1" dirty="0" err="1" smtClean="0">
                <a:solidFill>
                  <a:schemeClr val="tx2"/>
                </a:solidFill>
              </a:rPr>
              <a:t>various</a:t>
            </a:r>
            <a:r>
              <a:rPr lang="fr-BE" sz="1500" i="1" dirty="0" smtClean="0">
                <a:solidFill>
                  <a:schemeClr val="tx2"/>
                </a:solidFill>
              </a:rPr>
              <a:t> </a:t>
            </a:r>
            <a:r>
              <a:rPr lang="fr-BE" sz="1500" i="1" dirty="0" err="1" smtClean="0">
                <a:solidFill>
                  <a:schemeClr val="tx2"/>
                </a:solidFill>
              </a:rPr>
              <a:t>functions</a:t>
            </a:r>
            <a:endParaRPr lang="fr-BE" sz="1500" i="1" dirty="0" smtClean="0">
              <a:solidFill>
                <a:schemeClr val="tx2"/>
              </a:solidFill>
            </a:endParaRPr>
          </a:p>
        </p:txBody>
      </p:sp>
      <p:sp>
        <p:nvSpPr>
          <p:cNvPr id="18" name="Rectangle 17"/>
          <p:cNvSpPr/>
          <p:nvPr/>
        </p:nvSpPr>
        <p:spPr>
          <a:xfrm>
            <a:off x="3635896" y="1988840"/>
            <a:ext cx="5040560" cy="33123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err="1" smtClean="0">
                <a:solidFill>
                  <a:schemeClr val="tx2"/>
                </a:solidFill>
              </a:rPr>
              <a:t>Suggested</a:t>
            </a:r>
            <a:r>
              <a:rPr lang="fr-BE" sz="1500" b="1" i="1" dirty="0" smtClean="0">
                <a:solidFill>
                  <a:schemeClr val="tx2"/>
                </a:solidFill>
              </a:rPr>
              <a:t> </a:t>
            </a:r>
            <a:r>
              <a:rPr lang="fr-BE" sz="1500" b="1" i="1" dirty="0" err="1" smtClean="0">
                <a:solidFill>
                  <a:schemeClr val="tx2"/>
                </a:solidFill>
              </a:rPr>
              <a:t>approaches</a:t>
            </a:r>
            <a:r>
              <a:rPr lang="fr-BE" sz="1500" b="1" i="1" dirty="0" smtClean="0">
                <a:solidFill>
                  <a:schemeClr val="tx2"/>
                </a:solidFill>
              </a:rPr>
              <a:t>:</a:t>
            </a:r>
          </a:p>
          <a:p>
            <a:endParaRPr lang="fr-BE" sz="1500" i="1" dirty="0" smtClean="0">
              <a:solidFill>
                <a:schemeClr val="tx2"/>
              </a:solidFill>
            </a:endParaRPr>
          </a:p>
          <a:p>
            <a:pPr marL="285750" indent="-285750">
              <a:buFont typeface="Arial" panose="020B0604020202020204" pitchFamily="34" charset="0"/>
              <a:buChar char="•"/>
            </a:pPr>
            <a:r>
              <a:rPr lang="fr-BE" sz="1500" i="1" dirty="0" err="1" smtClean="0">
                <a:solidFill>
                  <a:schemeClr val="tx2"/>
                </a:solidFill>
              </a:rPr>
              <a:t>Reorganization</a:t>
            </a:r>
            <a:r>
              <a:rPr lang="fr-BE" sz="1500" i="1" dirty="0" smtClean="0">
                <a:solidFill>
                  <a:schemeClr val="tx2"/>
                </a:solidFill>
              </a:rPr>
              <a:t> of the </a:t>
            </a:r>
            <a:r>
              <a:rPr lang="fr-BE" sz="1500" i="1" dirty="0" err="1" smtClean="0">
                <a:solidFill>
                  <a:schemeClr val="tx2"/>
                </a:solidFill>
              </a:rPr>
              <a:t>Ministry</a:t>
            </a:r>
            <a:r>
              <a:rPr lang="fr-BE" sz="1500" i="1" dirty="0" smtClean="0">
                <a:solidFill>
                  <a:schemeClr val="tx2"/>
                </a:solidFill>
              </a:rPr>
              <a:t> (central and </a:t>
            </a:r>
            <a:r>
              <a:rPr lang="fr-BE" sz="1500" i="1" dirty="0" err="1" smtClean="0">
                <a:solidFill>
                  <a:schemeClr val="tx2"/>
                </a:solidFill>
              </a:rPr>
              <a:t>decentralized</a:t>
            </a:r>
            <a:r>
              <a:rPr lang="fr-BE" sz="1500" i="1" dirty="0">
                <a:solidFill>
                  <a:schemeClr val="tx2"/>
                </a:solidFill>
              </a:rPr>
              <a:t>)</a:t>
            </a:r>
            <a:endParaRPr lang="fr-BE" sz="1500" i="1" dirty="0" smtClean="0">
              <a:solidFill>
                <a:schemeClr val="tx2"/>
              </a:solidFill>
            </a:endParaRPr>
          </a:p>
          <a:p>
            <a:pPr marL="285750" indent="-285750">
              <a:buFont typeface="Arial" panose="020B0604020202020204" pitchFamily="34" charset="0"/>
              <a:buChar char="•"/>
            </a:pPr>
            <a:r>
              <a:rPr lang="fr-BE" sz="1500" i="1" dirty="0" smtClean="0">
                <a:solidFill>
                  <a:schemeClr val="tx2"/>
                </a:solidFill>
              </a:rPr>
              <a:t>Optimisation of intervention </a:t>
            </a:r>
            <a:r>
              <a:rPr lang="fr-BE" sz="1500" i="1" dirty="0" err="1" smtClean="0">
                <a:solidFill>
                  <a:schemeClr val="tx2"/>
                </a:solidFill>
              </a:rPr>
              <a:t>spending</a:t>
            </a:r>
            <a:r>
              <a:rPr lang="fr-BE" sz="1500" i="1" dirty="0" smtClean="0">
                <a:solidFill>
                  <a:schemeClr val="tx2"/>
                </a:solidFill>
              </a:rPr>
              <a:t> (</a:t>
            </a:r>
            <a:r>
              <a:rPr lang="fr-BE" sz="1500" i="1" dirty="0" err="1" smtClean="0">
                <a:solidFill>
                  <a:schemeClr val="tx2"/>
                </a:solidFill>
              </a:rPr>
              <a:t>better</a:t>
            </a:r>
            <a:r>
              <a:rPr lang="fr-BE" sz="1500" i="1" dirty="0" smtClean="0">
                <a:solidFill>
                  <a:schemeClr val="tx2"/>
                </a:solidFill>
              </a:rPr>
              <a:t> use of infrastructure and </a:t>
            </a:r>
            <a:r>
              <a:rPr lang="fr-BE" sz="1500" i="1" dirty="0" err="1" smtClean="0">
                <a:solidFill>
                  <a:schemeClr val="tx2"/>
                </a:solidFill>
              </a:rPr>
              <a:t>programming</a:t>
            </a:r>
            <a:r>
              <a:rPr lang="fr-BE" sz="1500" i="1" dirty="0" smtClean="0">
                <a:solidFill>
                  <a:schemeClr val="tx2"/>
                </a:solidFill>
              </a:rPr>
              <a:t> of </a:t>
            </a:r>
            <a:r>
              <a:rPr lang="fr-BE" sz="1500" i="1" dirty="0" err="1" smtClean="0">
                <a:solidFill>
                  <a:schemeClr val="tx2"/>
                </a:solidFill>
              </a:rPr>
              <a:t>investments</a:t>
            </a:r>
            <a:r>
              <a:rPr lang="fr-BE" sz="1500" i="1" dirty="0" smtClean="0">
                <a:solidFill>
                  <a:schemeClr val="tx2"/>
                </a:solidFill>
              </a:rPr>
              <a:t>, "green" </a:t>
            </a:r>
            <a:r>
              <a:rPr lang="fr-BE" sz="1500" i="1" dirty="0" err="1" smtClean="0">
                <a:solidFill>
                  <a:schemeClr val="tx2"/>
                </a:solidFill>
              </a:rPr>
              <a:t>investments</a:t>
            </a:r>
            <a:r>
              <a:rPr lang="fr-BE" sz="1500" i="1" dirty="0" smtClean="0">
                <a:solidFill>
                  <a:schemeClr val="tx2"/>
                </a:solidFill>
              </a:rPr>
              <a:t>)</a:t>
            </a:r>
          </a:p>
          <a:p>
            <a:pPr marL="285750" indent="-285750">
              <a:buFont typeface="Arial" panose="020B0604020202020204" pitchFamily="34" charset="0"/>
              <a:buChar char="•"/>
            </a:pPr>
            <a:r>
              <a:rPr lang="fr-BE" sz="1500" i="1" dirty="0" err="1" smtClean="0">
                <a:solidFill>
                  <a:schemeClr val="tx2"/>
                </a:solidFill>
              </a:rPr>
              <a:t>Creation</a:t>
            </a:r>
            <a:r>
              <a:rPr lang="fr-BE" sz="1500" i="1" dirty="0" smtClean="0">
                <a:solidFill>
                  <a:schemeClr val="tx2"/>
                </a:solidFill>
              </a:rPr>
              <a:t> of national </a:t>
            </a:r>
            <a:r>
              <a:rPr lang="fr-BE" sz="1500" i="1" dirty="0" err="1" smtClean="0">
                <a:solidFill>
                  <a:schemeClr val="tx2"/>
                </a:solidFill>
              </a:rPr>
              <a:t>operators</a:t>
            </a:r>
            <a:r>
              <a:rPr lang="fr-BE" sz="1500" i="1" dirty="0" smtClean="0">
                <a:solidFill>
                  <a:schemeClr val="tx2"/>
                </a:solidFill>
              </a:rPr>
              <a:t> (road, </a:t>
            </a:r>
            <a:r>
              <a:rPr lang="fr-BE" sz="1500" i="1" dirty="0" err="1" smtClean="0">
                <a:solidFill>
                  <a:schemeClr val="tx2"/>
                </a:solidFill>
              </a:rPr>
              <a:t>study</a:t>
            </a:r>
            <a:r>
              <a:rPr lang="fr-BE" sz="1500" i="1" dirty="0" smtClean="0">
                <a:solidFill>
                  <a:schemeClr val="tx2"/>
                </a:solidFill>
              </a:rPr>
              <a:t> </a:t>
            </a:r>
            <a:r>
              <a:rPr lang="fr-BE" sz="1500" i="1" dirty="0" err="1" smtClean="0">
                <a:solidFill>
                  <a:schemeClr val="tx2"/>
                </a:solidFill>
              </a:rPr>
              <a:t>centers</a:t>
            </a:r>
            <a:r>
              <a:rPr lang="fr-BE" sz="1500" i="1" dirty="0" smtClean="0">
                <a:solidFill>
                  <a:schemeClr val="tx2"/>
                </a:solidFill>
              </a:rPr>
              <a:t>, air transport)</a:t>
            </a:r>
          </a:p>
          <a:p>
            <a:pPr marL="285750" indent="-285750">
              <a:buFont typeface="Arial" panose="020B0604020202020204" pitchFamily="34" charset="0"/>
              <a:buChar char="•"/>
            </a:pPr>
            <a:r>
              <a:rPr lang="fr-BE" sz="1500" i="1" dirty="0" err="1" smtClean="0">
                <a:solidFill>
                  <a:schemeClr val="tx2"/>
                </a:solidFill>
              </a:rPr>
              <a:t>Externalization</a:t>
            </a:r>
            <a:r>
              <a:rPr lang="fr-BE" sz="1500" i="1" dirty="0" smtClean="0">
                <a:solidFill>
                  <a:schemeClr val="tx2"/>
                </a:solidFill>
              </a:rPr>
              <a:t> of missions (engineering by the State, </a:t>
            </a:r>
            <a:r>
              <a:rPr lang="fr-BE" sz="1500" i="1" dirty="0" err="1" smtClean="0">
                <a:solidFill>
                  <a:schemeClr val="tx2"/>
                </a:solidFill>
              </a:rPr>
              <a:t>driver's</a:t>
            </a:r>
            <a:r>
              <a:rPr lang="fr-BE" sz="1500" i="1" dirty="0" smtClean="0">
                <a:solidFill>
                  <a:schemeClr val="tx2"/>
                </a:solidFill>
              </a:rPr>
              <a:t> </a:t>
            </a:r>
            <a:r>
              <a:rPr lang="fr-BE" sz="1500" i="1" dirty="0" err="1" smtClean="0">
                <a:solidFill>
                  <a:schemeClr val="tx2"/>
                </a:solidFill>
              </a:rPr>
              <a:t>licencing</a:t>
            </a:r>
            <a:r>
              <a:rPr lang="fr-BE" sz="1500" i="1" dirty="0" smtClean="0">
                <a:solidFill>
                  <a:schemeClr val="tx2"/>
                </a:solidFill>
              </a:rPr>
              <a:t>, training </a:t>
            </a:r>
            <a:r>
              <a:rPr lang="fr-BE" sz="1500" i="1" dirty="0" err="1" smtClean="0">
                <a:solidFill>
                  <a:schemeClr val="tx2"/>
                </a:solidFill>
              </a:rPr>
              <a:t>schools</a:t>
            </a:r>
            <a:r>
              <a:rPr lang="fr-BE" sz="1500" i="1" dirty="0" smtClean="0">
                <a:solidFill>
                  <a:schemeClr val="tx2"/>
                </a:solidFill>
              </a:rPr>
              <a:t>)</a:t>
            </a:r>
          </a:p>
          <a:p>
            <a:pPr marL="285750" indent="-285750">
              <a:buFont typeface="Arial" panose="020B0604020202020204" pitchFamily="34" charset="0"/>
              <a:buChar char="•"/>
            </a:pPr>
            <a:r>
              <a:rPr lang="fr-BE" sz="1500" i="1" dirty="0" err="1" smtClean="0">
                <a:solidFill>
                  <a:schemeClr val="tx2"/>
                </a:solidFill>
              </a:rPr>
              <a:t>Improve</a:t>
            </a:r>
            <a:r>
              <a:rPr lang="fr-BE" sz="1500" i="1" dirty="0" smtClean="0">
                <a:solidFill>
                  <a:schemeClr val="tx2"/>
                </a:solidFill>
              </a:rPr>
              <a:t> </a:t>
            </a:r>
            <a:r>
              <a:rPr lang="fr-BE" sz="1500" i="1" dirty="0" err="1" smtClean="0">
                <a:solidFill>
                  <a:schemeClr val="tx2"/>
                </a:solidFill>
              </a:rPr>
              <a:t>controls</a:t>
            </a:r>
            <a:endParaRPr lang="fr-BE" sz="1500" i="1" dirty="0" smtClean="0">
              <a:solidFill>
                <a:schemeClr val="tx2"/>
              </a:solidFill>
            </a:endParaRPr>
          </a:p>
          <a:p>
            <a:pPr marL="285750" indent="-285750">
              <a:buFont typeface="Arial" panose="020B0604020202020204" pitchFamily="34" charset="0"/>
              <a:buChar char="•"/>
            </a:pPr>
            <a:r>
              <a:rPr lang="fr-BE" sz="1500" i="1" dirty="0" err="1" smtClean="0">
                <a:solidFill>
                  <a:schemeClr val="tx2"/>
                </a:solidFill>
              </a:rPr>
              <a:t>Optimization</a:t>
            </a:r>
            <a:r>
              <a:rPr lang="fr-BE" sz="1500" i="1" dirty="0" smtClean="0">
                <a:solidFill>
                  <a:schemeClr val="tx2"/>
                </a:solidFill>
              </a:rPr>
              <a:t> of </a:t>
            </a:r>
            <a:r>
              <a:rPr lang="fr-BE" sz="1500" i="1" dirty="0" err="1" smtClean="0">
                <a:solidFill>
                  <a:schemeClr val="tx2"/>
                </a:solidFill>
              </a:rPr>
              <a:t>means</a:t>
            </a:r>
            <a:r>
              <a:rPr lang="fr-BE" sz="1500" i="1" dirty="0" smtClean="0">
                <a:solidFill>
                  <a:schemeClr val="tx2"/>
                </a:solidFill>
              </a:rPr>
              <a:t> of </a:t>
            </a:r>
            <a:r>
              <a:rPr lang="fr-BE" sz="1500" i="1" dirty="0" err="1" smtClean="0">
                <a:solidFill>
                  <a:schemeClr val="tx2"/>
                </a:solidFill>
              </a:rPr>
              <a:t>various</a:t>
            </a:r>
            <a:r>
              <a:rPr lang="fr-BE" sz="1500" i="1" dirty="0" smtClean="0">
                <a:solidFill>
                  <a:schemeClr val="tx2"/>
                </a:solidFill>
              </a:rPr>
              <a:t> </a:t>
            </a:r>
            <a:r>
              <a:rPr lang="fr-BE" sz="1500" i="1" dirty="0" err="1" smtClean="0">
                <a:solidFill>
                  <a:schemeClr val="tx2"/>
                </a:solidFill>
              </a:rPr>
              <a:t>agencies</a:t>
            </a:r>
            <a:endParaRPr lang="fr-BE" sz="1500" i="1" dirty="0" smtClean="0">
              <a:solidFill>
                <a:schemeClr val="tx2"/>
              </a:solidFill>
            </a:endParaRPr>
          </a:p>
          <a:p>
            <a:pPr marL="285750" indent="-285750">
              <a:buFont typeface="Arial" panose="020B0604020202020204" pitchFamily="34" charset="0"/>
              <a:buChar char="•"/>
            </a:pPr>
            <a:endParaRPr lang="fr-BE" sz="1500" i="1" dirty="0" smtClean="0">
              <a:solidFill>
                <a:schemeClr val="tx2"/>
              </a:solidFill>
            </a:endParaRPr>
          </a:p>
        </p:txBody>
      </p:sp>
      <p:sp>
        <p:nvSpPr>
          <p:cNvPr id="19" name="Rectangle 18"/>
          <p:cNvSpPr/>
          <p:nvPr/>
        </p:nvSpPr>
        <p:spPr>
          <a:xfrm>
            <a:off x="539552" y="5373216"/>
            <a:ext cx="8136904" cy="9361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smtClean="0">
                <a:solidFill>
                  <a:schemeClr val="tx2"/>
                </a:solidFill>
              </a:rPr>
              <a:t>Budget:</a:t>
            </a:r>
          </a:p>
          <a:p>
            <a:pPr marL="285750" indent="-285750">
              <a:buFont typeface="Arial" panose="020B0604020202020204" pitchFamily="34" charset="0"/>
              <a:buChar char="•"/>
            </a:pPr>
            <a:r>
              <a:rPr lang="fr-BE" sz="1500" i="1" dirty="0" smtClean="0">
                <a:solidFill>
                  <a:schemeClr val="tx2"/>
                </a:solidFill>
              </a:rPr>
              <a:t>Initial: 57 000 FTE and 10.942M€</a:t>
            </a:r>
          </a:p>
          <a:p>
            <a:pPr marL="285750" indent="-285750">
              <a:buFont typeface="Arial" panose="020B0604020202020204" pitchFamily="34" charset="0"/>
              <a:buChar char="•"/>
            </a:pPr>
            <a:r>
              <a:rPr lang="fr-BE" sz="1500" i="1" dirty="0" err="1" smtClean="0">
                <a:solidFill>
                  <a:schemeClr val="tx2"/>
                </a:solidFill>
              </a:rPr>
              <a:t>Suggested</a:t>
            </a:r>
            <a:r>
              <a:rPr lang="fr-BE" sz="1500" i="1" dirty="0" smtClean="0">
                <a:solidFill>
                  <a:schemeClr val="tx2"/>
                </a:solidFill>
              </a:rPr>
              <a:t> </a:t>
            </a:r>
            <a:r>
              <a:rPr lang="fr-BE" sz="1500" i="1" dirty="0" err="1" smtClean="0">
                <a:solidFill>
                  <a:schemeClr val="tx2"/>
                </a:solidFill>
              </a:rPr>
              <a:t>savings</a:t>
            </a:r>
            <a:r>
              <a:rPr lang="fr-BE" sz="1500" i="1" dirty="0" smtClean="0">
                <a:solidFill>
                  <a:schemeClr val="tx2"/>
                </a:solidFill>
              </a:rPr>
              <a:t> over 4 </a:t>
            </a:r>
            <a:r>
              <a:rPr lang="fr-BE" sz="1500" i="1" dirty="0" err="1" smtClean="0">
                <a:solidFill>
                  <a:schemeClr val="tx2"/>
                </a:solidFill>
              </a:rPr>
              <a:t>years</a:t>
            </a:r>
            <a:r>
              <a:rPr lang="fr-BE" sz="1500" i="1" dirty="0" smtClean="0">
                <a:solidFill>
                  <a:schemeClr val="tx2"/>
                </a:solidFill>
              </a:rPr>
              <a:t>: 14 000 FTE to 19 000 FTE and 725M€ </a:t>
            </a:r>
          </a:p>
        </p:txBody>
      </p:sp>
    </p:spTree>
    <p:extLst>
      <p:ext uri="{BB962C8B-B14F-4D97-AF65-F5344CB8AC3E}">
        <p14:creationId xmlns:p14="http://schemas.microsoft.com/office/powerpoint/2010/main" val="19839811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2c – use of indicators and data is central to the assessment of a program</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13</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4414735"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Examples of key indicators for transport at state level</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7" name="Rectangle 6"/>
          <p:cNvSpPr/>
          <p:nvPr/>
        </p:nvSpPr>
        <p:spPr>
          <a:xfrm>
            <a:off x="539552" y="1844824"/>
            <a:ext cx="3456384" cy="43924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smtClean="0">
                <a:solidFill>
                  <a:schemeClr val="tx2"/>
                </a:solidFill>
              </a:rPr>
              <a:t>The program </a:t>
            </a:r>
            <a:r>
              <a:rPr lang="en-GB" altLang="en-US" sz="1500" b="1" i="1" dirty="0" smtClean="0">
                <a:solidFill>
                  <a:srgbClr val="213972"/>
                </a:solidFill>
              </a:rPr>
              <a:t>infrastructure </a:t>
            </a:r>
            <a:r>
              <a:rPr lang="en-GB" altLang="en-US" sz="1500" b="1" i="1" dirty="0">
                <a:solidFill>
                  <a:srgbClr val="213972"/>
                </a:solidFill>
              </a:rPr>
              <a:t>and </a:t>
            </a:r>
            <a:r>
              <a:rPr lang="en-GB" altLang="en-US" sz="1500" b="1" i="1" dirty="0" smtClean="0">
                <a:solidFill>
                  <a:srgbClr val="213972"/>
                </a:solidFill>
              </a:rPr>
              <a:t>transport services </a:t>
            </a:r>
          </a:p>
          <a:p>
            <a:endParaRPr lang="en-GB" altLang="en-US" sz="1500" b="1" i="1" dirty="0" smtClean="0">
              <a:solidFill>
                <a:srgbClr val="213972"/>
              </a:solidFill>
            </a:endParaRPr>
          </a:p>
          <a:p>
            <a:pPr marL="285750" indent="-285750">
              <a:buFont typeface="Arial" panose="020B0604020202020204" pitchFamily="34" charset="0"/>
              <a:buChar char="•"/>
            </a:pPr>
            <a:r>
              <a:rPr lang="en-GB" altLang="en-US" sz="1500" i="1" dirty="0" smtClean="0">
                <a:solidFill>
                  <a:srgbClr val="213972"/>
                </a:solidFill>
              </a:rPr>
              <a:t>Encompasses services and infrastructure for </a:t>
            </a:r>
            <a:r>
              <a:rPr lang="fr-BE" sz="1500" i="1" dirty="0" smtClean="0">
                <a:solidFill>
                  <a:srgbClr val="213972"/>
                </a:solidFill>
              </a:rPr>
              <a:t>Road, rail, maritime, ports and </a:t>
            </a:r>
            <a:r>
              <a:rPr lang="fr-BE" sz="1500" i="1" dirty="0" err="1" smtClean="0">
                <a:solidFill>
                  <a:srgbClr val="213972"/>
                </a:solidFill>
              </a:rPr>
              <a:t>airports</a:t>
            </a:r>
            <a:r>
              <a:rPr lang="fr-BE" sz="1500" i="1" dirty="0">
                <a:solidFill>
                  <a:srgbClr val="213972"/>
                </a:solidFill>
              </a:rPr>
              <a:t> </a:t>
            </a:r>
            <a:r>
              <a:rPr lang="fr-BE" sz="1500" i="1" dirty="0" smtClean="0">
                <a:solidFill>
                  <a:srgbClr val="213972"/>
                </a:solidFill>
              </a:rPr>
              <a:t>&amp; </a:t>
            </a:r>
            <a:r>
              <a:rPr lang="fr-BE" sz="1500" i="1" dirty="0" err="1" smtClean="0">
                <a:solidFill>
                  <a:srgbClr val="213972"/>
                </a:solidFill>
              </a:rPr>
              <a:t>safety</a:t>
            </a:r>
            <a:r>
              <a:rPr lang="fr-BE" sz="1500" i="1" dirty="0" smtClean="0">
                <a:solidFill>
                  <a:srgbClr val="213972"/>
                </a:solidFill>
              </a:rPr>
              <a:t>, </a:t>
            </a:r>
            <a:r>
              <a:rPr lang="fr-BE" sz="1500" i="1" dirty="0" err="1" smtClean="0">
                <a:solidFill>
                  <a:srgbClr val="213972"/>
                </a:solidFill>
              </a:rPr>
              <a:t>security</a:t>
            </a:r>
            <a:r>
              <a:rPr lang="fr-BE" sz="1500" i="1" dirty="0" smtClean="0">
                <a:solidFill>
                  <a:srgbClr val="213972"/>
                </a:solidFill>
              </a:rPr>
              <a:t>, </a:t>
            </a:r>
            <a:r>
              <a:rPr lang="fr-BE" sz="1500" i="1" dirty="0" err="1" smtClean="0">
                <a:solidFill>
                  <a:srgbClr val="213972"/>
                </a:solidFill>
              </a:rPr>
              <a:t>regulation</a:t>
            </a:r>
            <a:r>
              <a:rPr lang="fr-BE" sz="1500" i="1" dirty="0" smtClean="0">
                <a:solidFill>
                  <a:srgbClr val="213972"/>
                </a:solidFill>
              </a:rPr>
              <a:t> of </a:t>
            </a:r>
            <a:r>
              <a:rPr lang="fr-BE" sz="1500" i="1" dirty="0" err="1" smtClean="0">
                <a:solidFill>
                  <a:srgbClr val="213972"/>
                </a:solidFill>
              </a:rPr>
              <a:t>these</a:t>
            </a:r>
            <a:r>
              <a:rPr lang="fr-BE" sz="1500" i="1" dirty="0" smtClean="0">
                <a:solidFill>
                  <a:srgbClr val="213972"/>
                </a:solidFill>
              </a:rPr>
              <a:t> </a:t>
            </a:r>
            <a:r>
              <a:rPr lang="fr-BE" sz="1500" i="1" dirty="0" err="1" smtClean="0">
                <a:solidFill>
                  <a:srgbClr val="213972"/>
                </a:solidFill>
              </a:rPr>
              <a:t>sectors</a:t>
            </a:r>
            <a:endParaRPr lang="fr-BE" sz="1500" i="1" dirty="0" smtClean="0">
              <a:solidFill>
                <a:srgbClr val="213972"/>
              </a:solidFill>
            </a:endParaRPr>
          </a:p>
          <a:p>
            <a:pPr marL="285750" indent="-285750">
              <a:buFont typeface="Arial" panose="020B0604020202020204" pitchFamily="34" charset="0"/>
              <a:buChar char="•"/>
            </a:pPr>
            <a:endParaRPr lang="fr-BE" sz="1500" i="1" dirty="0" smtClean="0">
              <a:solidFill>
                <a:srgbClr val="213972"/>
              </a:solidFill>
            </a:endParaRPr>
          </a:p>
          <a:p>
            <a:pPr marL="285750" indent="-285750">
              <a:buFont typeface="Arial" panose="020B0604020202020204" pitchFamily="34" charset="0"/>
              <a:buChar char="•"/>
            </a:pPr>
            <a:r>
              <a:rPr lang="fr-BE" sz="1500" i="1" dirty="0" smtClean="0">
                <a:solidFill>
                  <a:srgbClr val="213972"/>
                </a:solidFill>
              </a:rPr>
              <a:t>Objectives:</a:t>
            </a:r>
          </a:p>
          <a:p>
            <a:pPr marL="742950" lvl="1" indent="-285750">
              <a:buFont typeface="Arial" panose="020B0604020202020204" pitchFamily="34" charset="0"/>
              <a:buChar char="•"/>
            </a:pPr>
            <a:r>
              <a:rPr lang="fr-BE" sz="1500" i="1" dirty="0" smtClean="0">
                <a:solidFill>
                  <a:srgbClr val="213972"/>
                </a:solidFill>
              </a:rPr>
              <a:t>Optimise the transport system to </a:t>
            </a:r>
            <a:r>
              <a:rPr lang="fr-BE" sz="1500" i="1" dirty="0" err="1" smtClean="0">
                <a:solidFill>
                  <a:srgbClr val="213972"/>
                </a:solidFill>
              </a:rPr>
              <a:t>avoid</a:t>
            </a:r>
            <a:r>
              <a:rPr lang="fr-BE" sz="1500" i="1" dirty="0" smtClean="0">
                <a:solidFill>
                  <a:srgbClr val="213972"/>
                </a:solidFill>
              </a:rPr>
              <a:t> the </a:t>
            </a:r>
            <a:r>
              <a:rPr lang="fr-BE" sz="1500" i="1" dirty="0" err="1" smtClean="0">
                <a:solidFill>
                  <a:srgbClr val="213972"/>
                </a:solidFill>
              </a:rPr>
              <a:t>creation</a:t>
            </a:r>
            <a:r>
              <a:rPr lang="fr-BE" sz="1500" i="1" dirty="0" smtClean="0">
                <a:solidFill>
                  <a:srgbClr val="213972"/>
                </a:solidFill>
              </a:rPr>
              <a:t> of new infrastructures</a:t>
            </a:r>
          </a:p>
          <a:p>
            <a:pPr marL="742950" lvl="1" indent="-285750">
              <a:buFont typeface="Arial" panose="020B0604020202020204" pitchFamily="34" charset="0"/>
              <a:buChar char="•"/>
            </a:pPr>
            <a:r>
              <a:rPr lang="fr-BE" sz="1500" i="1" dirty="0" err="1" smtClean="0">
                <a:solidFill>
                  <a:srgbClr val="213972"/>
                </a:solidFill>
              </a:rPr>
              <a:t>Improve</a:t>
            </a:r>
            <a:r>
              <a:rPr lang="fr-BE" sz="1500" i="1" dirty="0" smtClean="0">
                <a:solidFill>
                  <a:srgbClr val="213972"/>
                </a:solidFill>
              </a:rPr>
              <a:t> the performance of </a:t>
            </a:r>
            <a:r>
              <a:rPr lang="fr-BE" sz="1500" i="1" dirty="0" err="1" smtClean="0">
                <a:solidFill>
                  <a:srgbClr val="213972"/>
                </a:solidFill>
              </a:rPr>
              <a:t>systems</a:t>
            </a:r>
            <a:r>
              <a:rPr lang="fr-BE" sz="1500" i="1" dirty="0" smtClean="0">
                <a:solidFill>
                  <a:srgbClr val="213972"/>
                </a:solidFill>
              </a:rPr>
              <a:t> to </a:t>
            </a:r>
            <a:r>
              <a:rPr lang="fr-BE" sz="1500" i="1" dirty="0" err="1" smtClean="0">
                <a:solidFill>
                  <a:srgbClr val="213972"/>
                </a:solidFill>
              </a:rPr>
              <a:t>connect</a:t>
            </a:r>
            <a:r>
              <a:rPr lang="fr-BE" sz="1500" i="1" dirty="0" smtClean="0">
                <a:solidFill>
                  <a:srgbClr val="213972"/>
                </a:solidFill>
              </a:rPr>
              <a:t> </a:t>
            </a:r>
            <a:r>
              <a:rPr lang="fr-BE" sz="1500" i="1" dirty="0" err="1" smtClean="0">
                <a:solidFill>
                  <a:srgbClr val="213972"/>
                </a:solidFill>
              </a:rPr>
              <a:t>regions</a:t>
            </a:r>
            <a:endParaRPr lang="fr-BE" sz="1500" i="1" dirty="0" smtClean="0">
              <a:solidFill>
                <a:srgbClr val="213972"/>
              </a:solidFill>
            </a:endParaRPr>
          </a:p>
          <a:p>
            <a:pPr marL="742950" lvl="1" indent="-285750">
              <a:buFont typeface="Arial" panose="020B0604020202020204" pitchFamily="34" charset="0"/>
              <a:buChar char="•"/>
            </a:pPr>
            <a:r>
              <a:rPr lang="fr-BE" sz="1500" i="1" dirty="0" err="1" smtClean="0">
                <a:solidFill>
                  <a:srgbClr val="213972"/>
                </a:solidFill>
              </a:rPr>
              <a:t>Improve</a:t>
            </a:r>
            <a:r>
              <a:rPr lang="fr-BE" sz="1500" i="1" dirty="0" smtClean="0">
                <a:solidFill>
                  <a:srgbClr val="213972"/>
                </a:solidFill>
              </a:rPr>
              <a:t> </a:t>
            </a:r>
            <a:r>
              <a:rPr lang="fr-BE" sz="1500" i="1" dirty="0" err="1" smtClean="0">
                <a:solidFill>
                  <a:srgbClr val="213972"/>
                </a:solidFill>
              </a:rPr>
              <a:t>energy</a:t>
            </a:r>
            <a:r>
              <a:rPr lang="fr-BE" sz="1500" i="1" dirty="0" smtClean="0">
                <a:solidFill>
                  <a:srgbClr val="213972"/>
                </a:solidFill>
              </a:rPr>
              <a:t> </a:t>
            </a:r>
            <a:r>
              <a:rPr lang="fr-BE" sz="1500" i="1" dirty="0" err="1" smtClean="0">
                <a:solidFill>
                  <a:srgbClr val="213972"/>
                </a:solidFill>
              </a:rPr>
              <a:t>efficiency</a:t>
            </a:r>
            <a:r>
              <a:rPr lang="fr-BE" sz="1500" i="1" dirty="0">
                <a:solidFill>
                  <a:srgbClr val="213972"/>
                </a:solidFill>
              </a:rPr>
              <a:t> </a:t>
            </a:r>
            <a:r>
              <a:rPr lang="fr-BE" sz="1500" i="1" dirty="0" smtClean="0">
                <a:solidFill>
                  <a:srgbClr val="213972"/>
                </a:solidFill>
              </a:rPr>
              <a:t>and </a:t>
            </a:r>
            <a:r>
              <a:rPr lang="fr-BE" sz="1500" i="1" dirty="0" err="1" smtClean="0">
                <a:solidFill>
                  <a:srgbClr val="213972"/>
                </a:solidFill>
              </a:rPr>
              <a:t>achieve</a:t>
            </a:r>
            <a:r>
              <a:rPr lang="fr-BE" sz="1500" i="1" dirty="0" smtClean="0">
                <a:solidFill>
                  <a:srgbClr val="213972"/>
                </a:solidFill>
              </a:rPr>
              <a:t> </a:t>
            </a:r>
            <a:r>
              <a:rPr lang="fr-BE" sz="1500" i="1" dirty="0" err="1" smtClean="0">
                <a:solidFill>
                  <a:srgbClr val="213972"/>
                </a:solidFill>
              </a:rPr>
              <a:t>environmental</a:t>
            </a:r>
            <a:r>
              <a:rPr lang="fr-BE" sz="1500" i="1" dirty="0" smtClean="0">
                <a:solidFill>
                  <a:srgbClr val="213972"/>
                </a:solidFill>
              </a:rPr>
              <a:t> excellence</a:t>
            </a:r>
            <a:endParaRPr lang="fr-BE" sz="1500" i="1" dirty="0" smtClean="0">
              <a:solidFill>
                <a:schemeClr val="tx2"/>
              </a:solidFill>
            </a:endParaRPr>
          </a:p>
          <a:p>
            <a:pPr marL="285750" indent="-285750">
              <a:buFont typeface="Arial" panose="020B0604020202020204" pitchFamily="34" charset="0"/>
              <a:buChar char="•"/>
            </a:pPr>
            <a:endParaRPr lang="fr-BE" sz="1500" i="1" dirty="0" smtClean="0">
              <a:solidFill>
                <a:schemeClr val="tx2"/>
              </a:solidFill>
            </a:endParaRPr>
          </a:p>
        </p:txBody>
      </p:sp>
      <p:sp>
        <p:nvSpPr>
          <p:cNvPr id="9" name="Rectangle 8"/>
          <p:cNvSpPr/>
          <p:nvPr/>
        </p:nvSpPr>
        <p:spPr>
          <a:xfrm>
            <a:off x="4067944" y="1844824"/>
            <a:ext cx="4536504" cy="43924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smtClean="0">
                <a:solidFill>
                  <a:schemeClr val="tx2"/>
                </a:solidFill>
              </a:rPr>
              <a:t>Key </a:t>
            </a:r>
            <a:r>
              <a:rPr lang="fr-BE" sz="1500" b="1" i="1" dirty="0" err="1" smtClean="0">
                <a:solidFill>
                  <a:schemeClr val="tx2"/>
                </a:solidFill>
              </a:rPr>
              <a:t>indicators</a:t>
            </a:r>
            <a:endParaRPr lang="en-GB" altLang="en-US" sz="1500" b="1" i="1" dirty="0" smtClean="0">
              <a:solidFill>
                <a:srgbClr val="213972"/>
              </a:solidFill>
            </a:endParaRPr>
          </a:p>
          <a:p>
            <a:endParaRPr lang="en-GB" altLang="en-US" sz="1500" b="1" i="1" dirty="0" smtClean="0">
              <a:solidFill>
                <a:srgbClr val="213972"/>
              </a:solidFill>
            </a:endParaRPr>
          </a:p>
          <a:p>
            <a:pPr marL="285750" indent="-285750">
              <a:buFont typeface="Arial" panose="020B0604020202020204" pitchFamily="34" charset="0"/>
              <a:buChar char="•"/>
            </a:pPr>
            <a:r>
              <a:rPr lang="fr-BE" altLang="en-US" sz="1500" i="1" dirty="0" smtClean="0">
                <a:solidFill>
                  <a:srgbClr val="213972"/>
                </a:solidFill>
              </a:rPr>
              <a:t>Objective 1: </a:t>
            </a:r>
            <a:r>
              <a:rPr lang="fr-BE" altLang="en-US" sz="1500" i="1" dirty="0" err="1" smtClean="0">
                <a:solidFill>
                  <a:srgbClr val="213972"/>
                </a:solidFill>
              </a:rPr>
              <a:t>build</a:t>
            </a:r>
            <a:r>
              <a:rPr lang="fr-BE" altLang="en-US" sz="1500" i="1" dirty="0" smtClean="0">
                <a:solidFill>
                  <a:srgbClr val="213972"/>
                </a:solidFill>
              </a:rPr>
              <a:t> </a:t>
            </a:r>
            <a:r>
              <a:rPr lang="fr-BE" altLang="en-US" sz="1500" i="1" dirty="0" err="1" smtClean="0">
                <a:solidFill>
                  <a:srgbClr val="213972"/>
                </a:solidFill>
              </a:rPr>
              <a:t>planned</a:t>
            </a:r>
            <a:r>
              <a:rPr lang="fr-BE" altLang="en-US" sz="1500" i="1" dirty="0" smtClean="0">
                <a:solidFill>
                  <a:srgbClr val="213972"/>
                </a:solidFill>
              </a:rPr>
              <a:t> </a:t>
            </a:r>
            <a:r>
              <a:rPr lang="fr-BE" altLang="en-US" sz="1500" i="1" dirty="0" err="1" smtClean="0">
                <a:solidFill>
                  <a:srgbClr val="213972"/>
                </a:solidFill>
              </a:rPr>
              <a:t>project</a:t>
            </a:r>
            <a:r>
              <a:rPr lang="fr-BE" altLang="en-US" sz="1500" i="1" dirty="0" smtClean="0">
                <a:solidFill>
                  <a:srgbClr val="213972"/>
                </a:solidFill>
              </a:rPr>
              <a:t> for a minimal </a:t>
            </a:r>
            <a:r>
              <a:rPr lang="fr-BE" altLang="en-US" sz="1500" i="1" dirty="0" err="1" smtClean="0">
                <a:solidFill>
                  <a:srgbClr val="213972"/>
                </a:solidFill>
              </a:rPr>
              <a:t>cost</a:t>
            </a:r>
            <a:r>
              <a:rPr lang="fr-BE" altLang="en-US" sz="1500" i="1" dirty="0" smtClean="0">
                <a:solidFill>
                  <a:srgbClr val="213972"/>
                </a:solidFill>
              </a:rPr>
              <a:t> and </a:t>
            </a:r>
            <a:r>
              <a:rPr lang="fr-BE" altLang="en-US" sz="1500" i="1" dirty="0" err="1" smtClean="0">
                <a:solidFill>
                  <a:srgbClr val="213972"/>
                </a:solidFill>
              </a:rPr>
              <a:t>modernize</a:t>
            </a:r>
            <a:r>
              <a:rPr lang="fr-BE" altLang="en-US" sz="1500" i="1" dirty="0" smtClean="0">
                <a:solidFill>
                  <a:srgbClr val="213972"/>
                </a:solidFill>
              </a:rPr>
              <a:t> networks:</a:t>
            </a:r>
          </a:p>
          <a:p>
            <a:pPr marL="742950" lvl="1" indent="-285750">
              <a:buFont typeface="Arial" panose="020B0604020202020204" pitchFamily="34" charset="0"/>
              <a:buChar char="•"/>
            </a:pPr>
            <a:r>
              <a:rPr lang="fr-BE" sz="1500" i="1" dirty="0" err="1" smtClean="0">
                <a:solidFill>
                  <a:srgbClr val="213972"/>
                </a:solidFill>
              </a:rPr>
              <a:t>Difference</a:t>
            </a:r>
            <a:r>
              <a:rPr lang="fr-BE" sz="1500" i="1" dirty="0" smtClean="0">
                <a:solidFill>
                  <a:srgbClr val="213972"/>
                </a:solidFill>
              </a:rPr>
              <a:t> </a:t>
            </a:r>
            <a:r>
              <a:rPr lang="fr-BE" sz="1500" i="1" dirty="0" err="1" smtClean="0">
                <a:solidFill>
                  <a:srgbClr val="213972"/>
                </a:solidFill>
              </a:rPr>
              <a:t>between</a:t>
            </a:r>
            <a:r>
              <a:rPr lang="fr-BE" sz="1500" i="1" dirty="0" smtClean="0">
                <a:solidFill>
                  <a:srgbClr val="213972"/>
                </a:solidFill>
              </a:rPr>
              <a:t> final </a:t>
            </a:r>
            <a:r>
              <a:rPr lang="fr-BE" sz="1500" i="1" dirty="0" err="1" smtClean="0">
                <a:solidFill>
                  <a:srgbClr val="213972"/>
                </a:solidFill>
              </a:rPr>
              <a:t>costs</a:t>
            </a:r>
            <a:r>
              <a:rPr lang="fr-BE" sz="1500" i="1" dirty="0" smtClean="0">
                <a:solidFill>
                  <a:srgbClr val="213972"/>
                </a:solidFill>
              </a:rPr>
              <a:t> and </a:t>
            </a:r>
            <a:r>
              <a:rPr lang="fr-BE" sz="1500" i="1" dirty="0" err="1" smtClean="0">
                <a:solidFill>
                  <a:srgbClr val="213972"/>
                </a:solidFill>
              </a:rPr>
              <a:t>estimates</a:t>
            </a:r>
            <a:endParaRPr lang="fr-BE" sz="1500" i="1" dirty="0" smtClean="0">
              <a:solidFill>
                <a:srgbClr val="213972"/>
              </a:solidFill>
            </a:endParaRPr>
          </a:p>
          <a:p>
            <a:pPr marL="742950" lvl="1" indent="-285750">
              <a:buFont typeface="Arial" panose="020B0604020202020204" pitchFamily="34" charset="0"/>
              <a:buChar char="•"/>
            </a:pPr>
            <a:r>
              <a:rPr lang="fr-BE" sz="1500" i="1" dirty="0" err="1" smtClean="0">
                <a:solidFill>
                  <a:srgbClr val="213972"/>
                </a:solidFill>
              </a:rPr>
              <a:t>Cost</a:t>
            </a:r>
            <a:r>
              <a:rPr lang="fr-BE" sz="1500" i="1" dirty="0" smtClean="0">
                <a:solidFill>
                  <a:srgbClr val="213972"/>
                </a:solidFill>
              </a:rPr>
              <a:t>/</a:t>
            </a:r>
            <a:r>
              <a:rPr lang="fr-BE" sz="1500" i="1" dirty="0" err="1" smtClean="0">
                <a:solidFill>
                  <a:srgbClr val="213972"/>
                </a:solidFill>
              </a:rPr>
              <a:t>benefit</a:t>
            </a:r>
            <a:r>
              <a:rPr lang="fr-BE" sz="1500" i="1" dirty="0" smtClean="0">
                <a:solidFill>
                  <a:srgbClr val="213972"/>
                </a:solidFill>
              </a:rPr>
              <a:t> ratio of </a:t>
            </a:r>
            <a:r>
              <a:rPr lang="fr-BE" sz="1500" i="1" dirty="0" err="1" smtClean="0">
                <a:solidFill>
                  <a:srgbClr val="213972"/>
                </a:solidFill>
              </a:rPr>
              <a:t>operations</a:t>
            </a:r>
            <a:endParaRPr lang="fr-BE" sz="1500" i="1" dirty="0" smtClean="0">
              <a:solidFill>
                <a:srgbClr val="213972"/>
              </a:solidFill>
            </a:endParaRPr>
          </a:p>
          <a:p>
            <a:pPr marL="285750" indent="-285750">
              <a:buFont typeface="Arial" panose="020B0604020202020204" pitchFamily="34" charset="0"/>
              <a:buChar char="•"/>
            </a:pPr>
            <a:endParaRPr lang="fr-BE" sz="1500" i="1" dirty="0">
              <a:solidFill>
                <a:srgbClr val="213972"/>
              </a:solidFill>
            </a:endParaRPr>
          </a:p>
          <a:p>
            <a:pPr marL="285750" indent="-285750">
              <a:buFont typeface="Arial" panose="020B0604020202020204" pitchFamily="34" charset="0"/>
              <a:buChar char="•"/>
            </a:pPr>
            <a:r>
              <a:rPr lang="fr-BE" sz="1500" i="1" dirty="0" smtClean="0">
                <a:solidFill>
                  <a:srgbClr val="213972"/>
                </a:solidFill>
              </a:rPr>
              <a:t>Objective 2: </a:t>
            </a:r>
            <a:r>
              <a:rPr lang="fr-BE" sz="1500" i="1" dirty="0" err="1" smtClean="0">
                <a:solidFill>
                  <a:srgbClr val="213972"/>
                </a:solidFill>
              </a:rPr>
              <a:t>improve</a:t>
            </a:r>
            <a:r>
              <a:rPr lang="fr-BE" sz="1500" i="1" dirty="0" smtClean="0">
                <a:solidFill>
                  <a:srgbClr val="213972"/>
                </a:solidFill>
              </a:rPr>
              <a:t> the </a:t>
            </a:r>
            <a:r>
              <a:rPr lang="fr-BE" sz="1500" i="1" dirty="0" err="1" smtClean="0">
                <a:solidFill>
                  <a:srgbClr val="213972"/>
                </a:solidFill>
              </a:rPr>
              <a:t>quality</a:t>
            </a:r>
            <a:r>
              <a:rPr lang="fr-BE" sz="1500" i="1" dirty="0" smtClean="0">
                <a:solidFill>
                  <a:srgbClr val="213972"/>
                </a:solidFill>
              </a:rPr>
              <a:t> of infrastructures:</a:t>
            </a:r>
          </a:p>
          <a:p>
            <a:pPr marL="742950" lvl="1" indent="-285750">
              <a:buFont typeface="Arial" panose="020B0604020202020204" pitchFamily="34" charset="0"/>
              <a:buChar char="•"/>
            </a:pPr>
            <a:r>
              <a:rPr lang="fr-BE" sz="1500" i="1" dirty="0" err="1" smtClean="0">
                <a:solidFill>
                  <a:srgbClr val="213972"/>
                </a:solidFill>
              </a:rPr>
              <a:t>Cost</a:t>
            </a:r>
            <a:r>
              <a:rPr lang="fr-BE" sz="1500" i="1" dirty="0" smtClean="0">
                <a:solidFill>
                  <a:srgbClr val="213972"/>
                </a:solidFill>
              </a:rPr>
              <a:t> of </a:t>
            </a:r>
            <a:r>
              <a:rPr lang="fr-BE" sz="1500" i="1" dirty="0" err="1" smtClean="0">
                <a:solidFill>
                  <a:srgbClr val="213972"/>
                </a:solidFill>
              </a:rPr>
              <a:t>operation</a:t>
            </a:r>
            <a:r>
              <a:rPr lang="fr-BE" sz="1500" i="1" dirty="0" smtClean="0">
                <a:solidFill>
                  <a:srgbClr val="213972"/>
                </a:solidFill>
              </a:rPr>
              <a:t> of </a:t>
            </a:r>
            <a:r>
              <a:rPr lang="fr-BE" sz="1500" i="1" dirty="0" err="1" smtClean="0">
                <a:solidFill>
                  <a:srgbClr val="213972"/>
                </a:solidFill>
              </a:rPr>
              <a:t>renewal</a:t>
            </a:r>
            <a:r>
              <a:rPr lang="fr-BE" sz="1500" i="1" dirty="0" smtClean="0">
                <a:solidFill>
                  <a:srgbClr val="213972"/>
                </a:solidFill>
              </a:rPr>
              <a:t> and maintenance (rail) (</a:t>
            </a:r>
            <a:r>
              <a:rPr lang="fr-BE" sz="1500" i="1" dirty="0" err="1" smtClean="0">
                <a:solidFill>
                  <a:srgbClr val="213972"/>
                </a:solidFill>
              </a:rPr>
              <a:t>cost</a:t>
            </a:r>
            <a:r>
              <a:rPr lang="fr-BE" sz="1500" i="1" dirty="0" smtClean="0">
                <a:solidFill>
                  <a:srgbClr val="213972"/>
                </a:solidFill>
              </a:rPr>
              <a:t> per km)</a:t>
            </a:r>
          </a:p>
          <a:p>
            <a:pPr marL="742950" lvl="1" indent="-285750">
              <a:buFont typeface="Arial" panose="020B0604020202020204" pitchFamily="34" charset="0"/>
              <a:buChar char="•"/>
            </a:pPr>
            <a:r>
              <a:rPr lang="fr-BE" sz="1500" i="1" dirty="0" err="1" smtClean="0">
                <a:solidFill>
                  <a:srgbClr val="213972"/>
                </a:solidFill>
              </a:rPr>
              <a:t>Quality</a:t>
            </a:r>
            <a:r>
              <a:rPr lang="fr-BE" sz="1500" i="1" dirty="0" smtClean="0">
                <a:solidFill>
                  <a:srgbClr val="213972"/>
                </a:solidFill>
              </a:rPr>
              <a:t> of networks (road, maritime) – IQOA, IQRN: </a:t>
            </a:r>
            <a:r>
              <a:rPr lang="fr-BE" sz="1500" i="1" dirty="0" err="1" smtClean="0">
                <a:solidFill>
                  <a:srgbClr val="213972"/>
                </a:solidFill>
              </a:rPr>
              <a:t>availability</a:t>
            </a:r>
            <a:r>
              <a:rPr lang="fr-BE" sz="1500" i="1" dirty="0" smtClean="0">
                <a:solidFill>
                  <a:srgbClr val="213972"/>
                </a:solidFill>
              </a:rPr>
              <a:t> or </a:t>
            </a:r>
            <a:r>
              <a:rPr lang="fr-BE" sz="1500" i="1" dirty="0" err="1" smtClean="0">
                <a:solidFill>
                  <a:srgbClr val="213972"/>
                </a:solidFill>
              </a:rPr>
              <a:t>quality</a:t>
            </a:r>
            <a:endParaRPr lang="fr-BE" sz="1500" i="1" dirty="0" smtClean="0">
              <a:solidFill>
                <a:srgbClr val="213972"/>
              </a:solidFill>
            </a:endParaRPr>
          </a:p>
          <a:p>
            <a:pPr marL="742950" lvl="1" indent="-285750">
              <a:buFont typeface="Arial" panose="020B0604020202020204" pitchFamily="34" charset="0"/>
              <a:buChar char="•"/>
            </a:pPr>
            <a:endParaRPr lang="fr-BE" sz="1500" i="1" dirty="0">
              <a:solidFill>
                <a:srgbClr val="213972"/>
              </a:solidFill>
            </a:endParaRPr>
          </a:p>
          <a:p>
            <a:pPr marL="285750" indent="-285750">
              <a:buFont typeface="Arial" panose="020B0604020202020204" pitchFamily="34" charset="0"/>
              <a:buChar char="•"/>
            </a:pPr>
            <a:r>
              <a:rPr lang="fr-BE" sz="1500" i="1" dirty="0" smtClean="0">
                <a:solidFill>
                  <a:srgbClr val="213972"/>
                </a:solidFill>
              </a:rPr>
              <a:t>Objective 3: </a:t>
            </a:r>
            <a:r>
              <a:rPr lang="fr-BE" sz="1500" i="1" dirty="0" err="1" smtClean="0">
                <a:solidFill>
                  <a:srgbClr val="213972"/>
                </a:solidFill>
              </a:rPr>
              <a:t>improve</a:t>
            </a:r>
            <a:r>
              <a:rPr lang="fr-BE" sz="1500" i="1" dirty="0" smtClean="0">
                <a:solidFill>
                  <a:srgbClr val="213972"/>
                </a:solidFill>
              </a:rPr>
              <a:t> </a:t>
            </a:r>
            <a:r>
              <a:rPr lang="fr-BE" sz="1500" i="1" dirty="0" err="1" smtClean="0">
                <a:solidFill>
                  <a:srgbClr val="213972"/>
                </a:solidFill>
              </a:rPr>
              <a:t>regulation</a:t>
            </a:r>
            <a:r>
              <a:rPr lang="fr-BE" sz="1500" i="1" dirty="0" smtClean="0">
                <a:solidFill>
                  <a:srgbClr val="213972"/>
                </a:solidFill>
              </a:rPr>
              <a:t> in road transport and </a:t>
            </a:r>
            <a:r>
              <a:rPr lang="fr-BE" sz="1500" i="1" dirty="0" err="1" smtClean="0">
                <a:solidFill>
                  <a:srgbClr val="213972"/>
                </a:solidFill>
              </a:rPr>
              <a:t>develop</a:t>
            </a:r>
            <a:r>
              <a:rPr lang="fr-BE" sz="1500" i="1" dirty="0" smtClean="0">
                <a:solidFill>
                  <a:srgbClr val="213972"/>
                </a:solidFill>
              </a:rPr>
              <a:t> alternative modes:</a:t>
            </a:r>
          </a:p>
          <a:p>
            <a:pPr marL="742950" lvl="1" indent="-285750">
              <a:buFont typeface="Arial" panose="020B0604020202020204" pitchFamily="34" charset="0"/>
              <a:buChar char="•"/>
            </a:pPr>
            <a:r>
              <a:rPr lang="fr-BE" sz="1500" i="1" dirty="0" smtClean="0">
                <a:solidFill>
                  <a:srgbClr val="213972"/>
                </a:solidFill>
              </a:rPr>
              <a:t>Part of non road transport in all transport</a:t>
            </a:r>
          </a:p>
          <a:p>
            <a:pPr marL="742950" lvl="1" indent="-285750">
              <a:buFont typeface="Arial" panose="020B0604020202020204" pitchFamily="34" charset="0"/>
              <a:buChar char="•"/>
            </a:pPr>
            <a:r>
              <a:rPr lang="fr-BE" sz="1500" i="1" dirty="0" err="1" smtClean="0">
                <a:solidFill>
                  <a:srgbClr val="213972"/>
                </a:solidFill>
              </a:rPr>
              <a:t>Market</a:t>
            </a:r>
            <a:r>
              <a:rPr lang="fr-BE" sz="1500" i="1" dirty="0" smtClean="0">
                <a:solidFill>
                  <a:srgbClr val="213972"/>
                </a:solidFill>
              </a:rPr>
              <a:t> </a:t>
            </a:r>
            <a:r>
              <a:rPr lang="fr-BE" sz="1500" i="1" dirty="0" err="1" smtClean="0">
                <a:solidFill>
                  <a:srgbClr val="213972"/>
                </a:solidFill>
              </a:rPr>
              <a:t>share</a:t>
            </a:r>
            <a:r>
              <a:rPr lang="fr-BE" sz="1500" i="1" dirty="0" smtClean="0">
                <a:solidFill>
                  <a:srgbClr val="213972"/>
                </a:solidFill>
              </a:rPr>
              <a:t> of large maritime ports</a:t>
            </a:r>
          </a:p>
          <a:p>
            <a:pPr marL="742950" lvl="1" indent="-285750">
              <a:buFont typeface="Arial" panose="020B0604020202020204" pitchFamily="34" charset="0"/>
              <a:buChar char="•"/>
            </a:pPr>
            <a:r>
              <a:rPr lang="fr-BE" sz="1500" i="1" dirty="0" smtClean="0">
                <a:solidFill>
                  <a:srgbClr val="213972"/>
                </a:solidFill>
              </a:rPr>
              <a:t>Control of road transports (</a:t>
            </a:r>
            <a:r>
              <a:rPr lang="fr-BE" sz="1500" i="1" dirty="0" err="1" smtClean="0">
                <a:solidFill>
                  <a:srgbClr val="213972"/>
                </a:solidFill>
              </a:rPr>
              <a:t>intensity</a:t>
            </a:r>
            <a:r>
              <a:rPr lang="fr-BE" sz="1500" i="1" dirty="0" smtClean="0">
                <a:solidFill>
                  <a:srgbClr val="213972"/>
                </a:solidFill>
              </a:rPr>
              <a:t> of </a:t>
            </a:r>
            <a:r>
              <a:rPr lang="fr-BE" sz="1500" i="1" dirty="0" err="1" smtClean="0">
                <a:solidFill>
                  <a:srgbClr val="213972"/>
                </a:solidFill>
              </a:rPr>
              <a:t>controls</a:t>
            </a:r>
            <a:r>
              <a:rPr lang="fr-BE" sz="1500" i="1" dirty="0" smtClean="0">
                <a:solidFill>
                  <a:srgbClr val="213972"/>
                </a:solidFill>
              </a:rPr>
              <a:t> in </a:t>
            </a:r>
            <a:r>
              <a:rPr lang="fr-BE" sz="1500" i="1" dirty="0" err="1" smtClean="0">
                <a:solidFill>
                  <a:srgbClr val="213972"/>
                </a:solidFill>
              </a:rPr>
              <a:t>various</a:t>
            </a:r>
            <a:r>
              <a:rPr lang="fr-BE" sz="1500" i="1" dirty="0" smtClean="0">
                <a:solidFill>
                  <a:srgbClr val="213972"/>
                </a:solidFill>
              </a:rPr>
              <a:t> </a:t>
            </a:r>
            <a:r>
              <a:rPr lang="fr-BE" sz="1500" i="1" dirty="0" err="1" smtClean="0">
                <a:solidFill>
                  <a:srgbClr val="213972"/>
                </a:solidFill>
              </a:rPr>
              <a:t>sectors</a:t>
            </a:r>
            <a:r>
              <a:rPr lang="fr-BE" sz="1500" i="1" dirty="0" smtClean="0">
                <a:solidFill>
                  <a:srgbClr val="213972"/>
                </a:solidFill>
              </a:rPr>
              <a:t>)</a:t>
            </a:r>
          </a:p>
          <a:p>
            <a:pPr marL="742950" lvl="1" indent="-285750">
              <a:buFont typeface="Arial" panose="020B0604020202020204" pitchFamily="34" charset="0"/>
              <a:buChar char="•"/>
            </a:pPr>
            <a:endParaRPr lang="fr-BE" sz="1500" i="1" dirty="0" smtClean="0">
              <a:solidFill>
                <a:schemeClr val="tx2"/>
              </a:solidFill>
            </a:endParaRPr>
          </a:p>
          <a:p>
            <a:pPr marL="285750" indent="-285750">
              <a:buFont typeface="Arial" panose="020B0604020202020204" pitchFamily="34" charset="0"/>
              <a:buChar char="•"/>
            </a:pPr>
            <a:endParaRPr lang="fr-BE" sz="1500" i="1" dirty="0" smtClean="0">
              <a:solidFill>
                <a:schemeClr val="tx2"/>
              </a:solidFill>
            </a:endParaRPr>
          </a:p>
        </p:txBody>
      </p:sp>
    </p:spTree>
    <p:extLst>
      <p:ext uri="{BB962C8B-B14F-4D97-AF65-F5344CB8AC3E}">
        <p14:creationId xmlns:p14="http://schemas.microsoft.com/office/powerpoint/2010/main" val="37462749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2d – The development of a cost/benefit approach is a central driver</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14</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2713179"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Cost / Benefit analysis in France</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7" name="Rectangle 6"/>
          <p:cNvSpPr/>
          <p:nvPr/>
        </p:nvSpPr>
        <p:spPr>
          <a:xfrm>
            <a:off x="539552" y="1844824"/>
            <a:ext cx="2736304" cy="45365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500" b="1" i="1" dirty="0" smtClean="0">
                <a:solidFill>
                  <a:schemeClr val="tx2"/>
                </a:solidFill>
              </a:rPr>
              <a:t>Framework</a:t>
            </a:r>
            <a:endParaRPr lang="en-US" altLang="en-US" sz="1500" b="1" i="1" dirty="0" smtClean="0">
              <a:solidFill>
                <a:srgbClr val="213972"/>
              </a:solidFill>
            </a:endParaRPr>
          </a:p>
          <a:p>
            <a:endParaRPr lang="en-US" altLang="en-US" sz="1300" b="1" i="1" dirty="0" smtClean="0">
              <a:solidFill>
                <a:srgbClr val="213972"/>
              </a:solidFill>
            </a:endParaRPr>
          </a:p>
          <a:p>
            <a:pPr marL="285750" indent="-285750">
              <a:buFont typeface="Arial" panose="020B0604020202020204" pitchFamily="34" charset="0"/>
              <a:buChar char="•"/>
            </a:pPr>
            <a:r>
              <a:rPr lang="en-US" altLang="en-US" sz="1300" i="1" dirty="0" smtClean="0">
                <a:solidFill>
                  <a:srgbClr val="213972"/>
                </a:solidFill>
              </a:rPr>
              <a:t>Regulatory obligation of the "environmental code"</a:t>
            </a:r>
          </a:p>
          <a:p>
            <a:pPr marL="285750" indent="-285750">
              <a:buFont typeface="Arial" panose="020B0604020202020204" pitchFamily="34" charset="0"/>
              <a:buChar char="•"/>
            </a:pPr>
            <a:endParaRPr lang="en-US" altLang="en-US" sz="1300" i="1" dirty="0" smtClean="0">
              <a:solidFill>
                <a:srgbClr val="213972"/>
              </a:solidFill>
            </a:endParaRPr>
          </a:p>
          <a:p>
            <a:pPr marL="285750" indent="-285750">
              <a:buFont typeface="Arial" panose="020B0604020202020204" pitchFamily="34" charset="0"/>
              <a:buChar char="•"/>
            </a:pPr>
            <a:r>
              <a:rPr lang="en-US" altLang="en-US" sz="1300" i="1" dirty="0" smtClean="0">
                <a:solidFill>
                  <a:srgbClr val="213972"/>
                </a:solidFill>
              </a:rPr>
              <a:t>Must be presented during the "public debate" (on the interest of the project) and on the "public inquiry" (to declare the public utility of the project for land expropriation).</a:t>
            </a:r>
          </a:p>
          <a:p>
            <a:pPr marL="285750" indent="-285750">
              <a:buFont typeface="Arial" panose="020B0604020202020204" pitchFamily="34" charset="0"/>
              <a:buChar char="•"/>
            </a:pPr>
            <a:endParaRPr lang="en-US" altLang="en-US" sz="1300" i="1" dirty="0">
              <a:solidFill>
                <a:srgbClr val="213972"/>
              </a:solidFill>
            </a:endParaRPr>
          </a:p>
          <a:p>
            <a:pPr marL="285750" indent="-285750">
              <a:buFont typeface="Arial" panose="020B0604020202020204" pitchFamily="34" charset="0"/>
              <a:buChar char="•"/>
            </a:pPr>
            <a:r>
              <a:rPr lang="en-US" altLang="en-US" sz="1300" i="1" dirty="0" smtClean="0">
                <a:solidFill>
                  <a:srgbClr val="213972"/>
                </a:solidFill>
              </a:rPr>
              <a:t>The level of precision increases with the life cycle of the project</a:t>
            </a:r>
          </a:p>
          <a:p>
            <a:pPr marL="285750" indent="-285750">
              <a:buFont typeface="Arial" panose="020B0604020202020204" pitchFamily="34" charset="0"/>
              <a:buChar char="•"/>
            </a:pPr>
            <a:endParaRPr lang="en-US" altLang="en-US" sz="1300" i="1" dirty="0">
              <a:solidFill>
                <a:srgbClr val="213972"/>
              </a:solidFill>
            </a:endParaRPr>
          </a:p>
          <a:p>
            <a:pPr marL="285750" indent="-285750">
              <a:buFont typeface="Arial" panose="020B0604020202020204" pitchFamily="34" charset="0"/>
              <a:buChar char="•"/>
            </a:pPr>
            <a:r>
              <a:rPr lang="en-US" altLang="en-US" sz="1300" i="1" dirty="0" smtClean="0">
                <a:solidFill>
                  <a:srgbClr val="213972"/>
                </a:solidFill>
              </a:rPr>
              <a:t>Various reports suggested value for various criteria (</a:t>
            </a:r>
            <a:r>
              <a:rPr lang="en-US" altLang="en-US" sz="1300" i="1" dirty="0" err="1" smtClean="0">
                <a:solidFill>
                  <a:srgbClr val="213972"/>
                </a:solidFill>
              </a:rPr>
              <a:t>Boiteux</a:t>
            </a:r>
            <a:r>
              <a:rPr lang="en-US" altLang="en-US" sz="1300" i="1" dirty="0" smtClean="0">
                <a:solidFill>
                  <a:srgbClr val="213972"/>
                </a:solidFill>
              </a:rPr>
              <a:t> II report) which enable the computation a large number of benefits. Still some elements are not included (biodiversity)</a:t>
            </a:r>
          </a:p>
          <a:p>
            <a:pPr marL="285750" indent="-285750">
              <a:buFont typeface="Arial" panose="020B0604020202020204" pitchFamily="34" charset="0"/>
              <a:buChar char="•"/>
            </a:pPr>
            <a:endParaRPr lang="en-US" sz="1500" i="1" dirty="0" smtClean="0">
              <a:solidFill>
                <a:schemeClr val="tx2"/>
              </a:solidFill>
            </a:endParaRPr>
          </a:p>
          <a:p>
            <a:pPr marL="285750" indent="-285750">
              <a:buFont typeface="Arial" panose="020B0604020202020204" pitchFamily="34" charset="0"/>
              <a:buChar char="•"/>
            </a:pPr>
            <a:endParaRPr lang="en-US" sz="1500" i="1" dirty="0" smtClean="0">
              <a:solidFill>
                <a:schemeClr val="tx2"/>
              </a:solidFill>
            </a:endParaRPr>
          </a:p>
        </p:txBody>
      </p:sp>
      <p:sp>
        <p:nvSpPr>
          <p:cNvPr id="8" name="Rectangle 7"/>
          <p:cNvSpPr/>
          <p:nvPr/>
        </p:nvSpPr>
        <p:spPr>
          <a:xfrm>
            <a:off x="3419872" y="1844824"/>
            <a:ext cx="5256584" cy="1800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500" b="1" i="1" dirty="0" smtClean="0">
                <a:solidFill>
                  <a:schemeClr val="tx2"/>
                </a:solidFill>
              </a:rPr>
              <a:t>What must be computed</a:t>
            </a:r>
            <a:endParaRPr lang="en-US" altLang="en-US" sz="1500" b="1" i="1" dirty="0" smtClean="0">
              <a:solidFill>
                <a:srgbClr val="213972"/>
              </a:solidFill>
            </a:endParaRPr>
          </a:p>
          <a:p>
            <a:endParaRPr lang="en-US" altLang="en-US" sz="1300" b="1" i="1" dirty="0" smtClean="0">
              <a:solidFill>
                <a:srgbClr val="213972"/>
              </a:solidFill>
            </a:endParaRPr>
          </a:p>
          <a:p>
            <a:pPr marL="285750" indent="-285750">
              <a:buFont typeface="Arial" panose="020B0604020202020204" pitchFamily="34" charset="0"/>
              <a:buChar char="•"/>
            </a:pPr>
            <a:r>
              <a:rPr lang="en-US" altLang="en-US" sz="1300" i="1" dirty="0" smtClean="0">
                <a:solidFill>
                  <a:srgbClr val="213972"/>
                </a:solidFill>
              </a:rPr>
              <a:t>NPV benefit= -Project cost – variations of investment for maintenance + sum of economic advantages of all stakeholders + residual value of infrastructure (projects assessed over 30 years)</a:t>
            </a:r>
          </a:p>
          <a:p>
            <a:pPr marL="285750" indent="-285750">
              <a:buFont typeface="Arial" panose="020B0604020202020204" pitchFamily="34" charset="0"/>
              <a:buChar char="•"/>
            </a:pPr>
            <a:r>
              <a:rPr lang="en-US" altLang="en-US" sz="1300" i="1" dirty="0" smtClean="0">
                <a:solidFill>
                  <a:srgbClr val="213972"/>
                </a:solidFill>
              </a:rPr>
              <a:t>Benefit for collectivity= B/I</a:t>
            </a:r>
          </a:p>
          <a:p>
            <a:pPr marL="285750" indent="-285750">
              <a:buFont typeface="Arial" panose="020B0604020202020204" pitchFamily="34" charset="0"/>
              <a:buChar char="•"/>
            </a:pPr>
            <a:r>
              <a:rPr lang="en-US" altLang="en-US" sz="1300" i="1" dirty="0" smtClean="0">
                <a:solidFill>
                  <a:srgbClr val="213972"/>
                </a:solidFill>
              </a:rPr>
              <a:t>Internal rate of return: actualization rate that cancels the benefit</a:t>
            </a:r>
          </a:p>
          <a:p>
            <a:pPr marL="285750" indent="-285750">
              <a:buFont typeface="Arial" panose="020B0604020202020204" pitchFamily="34" charset="0"/>
              <a:buChar char="•"/>
            </a:pPr>
            <a:r>
              <a:rPr lang="en-US" altLang="en-US" sz="1300" i="1" dirty="0" smtClean="0">
                <a:solidFill>
                  <a:srgbClr val="213972"/>
                </a:solidFill>
              </a:rPr>
              <a:t>Immediate rate of return</a:t>
            </a:r>
          </a:p>
          <a:p>
            <a:pPr marL="285750" indent="-285750">
              <a:buFont typeface="Arial" panose="020B0604020202020204" pitchFamily="34" charset="0"/>
              <a:buChar char="•"/>
            </a:pPr>
            <a:endParaRPr lang="en-US" sz="1500" i="1" dirty="0" smtClean="0">
              <a:solidFill>
                <a:schemeClr val="tx2"/>
              </a:solidFill>
            </a:endParaRPr>
          </a:p>
          <a:p>
            <a:pPr marL="285750" indent="-285750">
              <a:buFont typeface="Arial" panose="020B0604020202020204" pitchFamily="34" charset="0"/>
              <a:buChar char="•"/>
            </a:pPr>
            <a:endParaRPr lang="en-US" sz="1500" i="1" dirty="0" smtClean="0">
              <a:solidFill>
                <a:schemeClr val="tx2"/>
              </a:solidFill>
            </a:endParaRPr>
          </a:p>
        </p:txBody>
      </p:sp>
      <p:sp>
        <p:nvSpPr>
          <p:cNvPr id="9" name="Rectangle 8"/>
          <p:cNvSpPr/>
          <p:nvPr/>
        </p:nvSpPr>
        <p:spPr>
          <a:xfrm>
            <a:off x="3419872" y="3789040"/>
            <a:ext cx="5256584" cy="2592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500" b="1" i="1" dirty="0" smtClean="0">
                <a:solidFill>
                  <a:schemeClr val="tx2"/>
                </a:solidFill>
              </a:rPr>
              <a:t>Recommendations</a:t>
            </a:r>
            <a:endParaRPr lang="en-US" altLang="en-US" sz="1500" b="1" i="1" dirty="0" smtClean="0">
              <a:solidFill>
                <a:srgbClr val="213972"/>
              </a:solidFill>
            </a:endParaRPr>
          </a:p>
          <a:p>
            <a:endParaRPr lang="en-US" altLang="en-US" sz="1300" b="1" i="1" dirty="0" smtClean="0">
              <a:solidFill>
                <a:srgbClr val="213972"/>
              </a:solidFill>
            </a:endParaRPr>
          </a:p>
          <a:p>
            <a:pPr marL="285750" indent="-285750">
              <a:buFont typeface="Arial" panose="020B0604020202020204" pitchFamily="34" charset="0"/>
              <a:buChar char="•"/>
            </a:pPr>
            <a:r>
              <a:rPr lang="en-US" altLang="en-US" sz="1300" i="1" dirty="0" smtClean="0">
                <a:solidFill>
                  <a:srgbClr val="213972"/>
                </a:solidFill>
              </a:rPr>
              <a:t>Sensitivity analysis are crucial to assess the validity of results</a:t>
            </a:r>
          </a:p>
          <a:p>
            <a:pPr marL="285750" indent="-285750">
              <a:buFont typeface="Arial" panose="020B0604020202020204" pitchFamily="34" charset="0"/>
              <a:buChar char="•"/>
            </a:pPr>
            <a:r>
              <a:rPr lang="en-US" altLang="en-US" sz="1300" i="1" dirty="0" smtClean="0">
                <a:solidFill>
                  <a:srgbClr val="213972"/>
                </a:solidFill>
              </a:rPr>
              <a:t>A number of areas of investigations must be assessed. Effects on:</a:t>
            </a:r>
          </a:p>
          <a:p>
            <a:pPr marL="742950" lvl="1" indent="-285750">
              <a:buFont typeface="Arial" panose="020B0604020202020204" pitchFamily="34" charset="0"/>
              <a:buChar char="•"/>
            </a:pPr>
            <a:r>
              <a:rPr lang="en-US" altLang="en-US" sz="1300" i="1" dirty="0" smtClean="0">
                <a:solidFill>
                  <a:srgbClr val="213972"/>
                </a:solidFill>
              </a:rPr>
              <a:t>Mobility and accessibility</a:t>
            </a:r>
          </a:p>
          <a:p>
            <a:pPr marL="742950" lvl="1" indent="-285750">
              <a:buFont typeface="Arial" panose="020B0604020202020204" pitchFamily="34" charset="0"/>
              <a:buChar char="•"/>
            </a:pPr>
            <a:r>
              <a:rPr lang="en-US" altLang="en-US" sz="1300" i="1" dirty="0" smtClean="0">
                <a:solidFill>
                  <a:srgbClr val="213972"/>
                </a:solidFill>
              </a:rPr>
              <a:t>Urbanism and land use</a:t>
            </a:r>
          </a:p>
          <a:p>
            <a:pPr marL="742950" lvl="1" indent="-285750">
              <a:buFont typeface="Arial" panose="020B0604020202020204" pitchFamily="34" charset="0"/>
              <a:buChar char="•"/>
            </a:pPr>
            <a:r>
              <a:rPr lang="en-US" altLang="en-US" sz="1300" i="1" dirty="0" smtClean="0">
                <a:solidFill>
                  <a:srgbClr val="213972"/>
                </a:solidFill>
              </a:rPr>
              <a:t>Tourism and "image" of the territory</a:t>
            </a:r>
          </a:p>
          <a:p>
            <a:pPr marL="742950" lvl="1" indent="-285750">
              <a:buFont typeface="Arial" panose="020B0604020202020204" pitchFamily="34" charset="0"/>
              <a:buChar char="•"/>
            </a:pPr>
            <a:r>
              <a:rPr lang="en-US" altLang="en-US" sz="1300" i="1" dirty="0" smtClean="0">
                <a:solidFill>
                  <a:srgbClr val="213972"/>
                </a:solidFill>
              </a:rPr>
              <a:t>Businesses and industries</a:t>
            </a:r>
          </a:p>
          <a:p>
            <a:pPr marL="742950" lvl="1" indent="-285750">
              <a:buFont typeface="Arial" panose="020B0604020202020204" pitchFamily="34" charset="0"/>
              <a:buChar char="•"/>
            </a:pPr>
            <a:r>
              <a:rPr lang="en-US" altLang="en-US" sz="1300" i="1" dirty="0" smtClean="0">
                <a:solidFill>
                  <a:srgbClr val="213972"/>
                </a:solidFill>
              </a:rPr>
              <a:t>Services offered to populations</a:t>
            </a:r>
          </a:p>
          <a:p>
            <a:pPr marL="742950" lvl="1" indent="-285750">
              <a:buFont typeface="Arial" panose="020B0604020202020204" pitchFamily="34" charset="0"/>
              <a:buChar char="•"/>
            </a:pPr>
            <a:r>
              <a:rPr lang="en-US" altLang="en-US" sz="1300" i="1" dirty="0" smtClean="0">
                <a:solidFill>
                  <a:srgbClr val="213972"/>
                </a:solidFill>
              </a:rPr>
              <a:t>Demography and movement of populations</a:t>
            </a:r>
          </a:p>
          <a:p>
            <a:pPr marL="742950" lvl="1" indent="-285750">
              <a:buFont typeface="Arial" panose="020B0604020202020204" pitchFamily="34" charset="0"/>
              <a:buChar char="•"/>
            </a:pPr>
            <a:r>
              <a:rPr lang="en-US" altLang="en-US" sz="1300" i="1" dirty="0" smtClean="0">
                <a:solidFill>
                  <a:srgbClr val="213972"/>
                </a:solidFill>
              </a:rPr>
              <a:t>Environment and nuisances (including induced traffic)</a:t>
            </a:r>
          </a:p>
          <a:p>
            <a:pPr marL="285750" indent="-285750">
              <a:buFont typeface="Arial" panose="020B0604020202020204" pitchFamily="34" charset="0"/>
              <a:buChar char="•"/>
            </a:pPr>
            <a:r>
              <a:rPr lang="en-US" altLang="en-US" sz="1300" i="1" dirty="0" smtClean="0">
                <a:solidFill>
                  <a:srgbClr val="213972"/>
                </a:solidFill>
              </a:rPr>
              <a:t>Reduction of social inequalities is factor in include</a:t>
            </a:r>
          </a:p>
        </p:txBody>
      </p:sp>
    </p:spTree>
    <p:extLst>
      <p:ext uri="{BB962C8B-B14F-4D97-AF65-F5344CB8AC3E}">
        <p14:creationId xmlns:p14="http://schemas.microsoft.com/office/powerpoint/2010/main" val="28892590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2d – The development of a cost/benefit approach is a central driver</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15</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2815386"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Key data from the </a:t>
            </a:r>
            <a:r>
              <a:rPr lang="en-GB" altLang="en-US" sz="1500" b="1" dirty="0" err="1" smtClean="0">
                <a:solidFill>
                  <a:srgbClr val="213972"/>
                </a:solidFill>
                <a:latin typeface="+mj-lt"/>
              </a:rPr>
              <a:t>Boiteux</a:t>
            </a:r>
            <a:r>
              <a:rPr lang="en-GB" altLang="en-US" sz="1500" b="1" dirty="0" smtClean="0">
                <a:solidFill>
                  <a:srgbClr val="213972"/>
                </a:solidFill>
                <a:latin typeface="+mj-lt"/>
              </a:rPr>
              <a:t> report</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7" name="Rectangle 6"/>
          <p:cNvSpPr/>
          <p:nvPr/>
        </p:nvSpPr>
        <p:spPr>
          <a:xfrm>
            <a:off x="539552" y="1844824"/>
            <a:ext cx="2736304" cy="45365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500" b="1" i="1" dirty="0" smtClean="0">
                <a:solidFill>
                  <a:schemeClr val="tx2"/>
                </a:solidFill>
              </a:rPr>
              <a:t>Value of </a:t>
            </a:r>
            <a:r>
              <a:rPr lang="en-US" sz="1500" b="1" i="1" dirty="0" smtClean="0">
                <a:solidFill>
                  <a:schemeClr val="tx2"/>
                </a:solidFill>
              </a:rPr>
              <a:t>time (€ of 2010)</a:t>
            </a:r>
            <a:endParaRPr lang="en-US" altLang="en-US" sz="1500" b="1" i="1" dirty="0" smtClean="0">
              <a:solidFill>
                <a:srgbClr val="213972"/>
              </a:solidFill>
            </a:endParaRPr>
          </a:p>
          <a:p>
            <a:endParaRPr lang="en-US" altLang="en-US" sz="1300" b="1" i="1" dirty="0" smtClean="0">
              <a:solidFill>
                <a:srgbClr val="213972"/>
              </a:solidFill>
            </a:endParaRPr>
          </a:p>
          <a:p>
            <a:r>
              <a:rPr lang="en-US" altLang="en-US" sz="1300" b="1" i="1" dirty="0" smtClean="0">
                <a:solidFill>
                  <a:srgbClr val="213972"/>
                </a:solidFill>
              </a:rPr>
              <a:t>Whole of France</a:t>
            </a:r>
            <a:r>
              <a:rPr lang="en-US" altLang="en-US" sz="1300" b="1" i="1" dirty="0" smtClean="0">
                <a:solidFill>
                  <a:srgbClr val="213972"/>
                </a:solidFill>
              </a:rPr>
              <a:t>:</a:t>
            </a:r>
            <a:endParaRPr lang="en-US" altLang="en-US" sz="1300" b="1" i="1" dirty="0" smtClean="0">
              <a:solidFill>
                <a:srgbClr val="213972"/>
              </a:solidFill>
            </a:endParaRPr>
          </a:p>
          <a:p>
            <a:pPr marL="285750" indent="-285750">
              <a:buFont typeface="Arial" panose="020B0604020202020204" pitchFamily="34" charset="0"/>
              <a:buChar char="•"/>
            </a:pPr>
            <a:r>
              <a:rPr lang="en-US" sz="1500" i="1" dirty="0" err="1" smtClean="0">
                <a:solidFill>
                  <a:schemeClr val="tx2"/>
                </a:solidFill>
              </a:rPr>
              <a:t>profes</a:t>
            </a:r>
            <a:r>
              <a:rPr lang="en-US" sz="1500" i="1" dirty="0" smtClean="0">
                <a:solidFill>
                  <a:schemeClr val="tx2"/>
                </a:solidFill>
              </a:rPr>
              <a:t>: </a:t>
            </a:r>
            <a:r>
              <a:rPr lang="en-US" sz="1500" i="1" dirty="0" smtClean="0">
                <a:solidFill>
                  <a:schemeClr val="tx2"/>
                </a:solidFill>
              </a:rPr>
              <a:t>17,5</a:t>
            </a:r>
            <a:r>
              <a:rPr lang="en-US" sz="1500" i="1" dirty="0" smtClean="0">
                <a:solidFill>
                  <a:schemeClr val="tx2"/>
                </a:solidFill>
              </a:rPr>
              <a:t>€/h</a:t>
            </a:r>
          </a:p>
          <a:p>
            <a:pPr marL="285750" indent="-285750">
              <a:buFont typeface="Arial" panose="020B0604020202020204" pitchFamily="34" charset="0"/>
              <a:buChar char="•"/>
            </a:pPr>
            <a:r>
              <a:rPr lang="en-US" sz="1500" i="1" dirty="0" err="1" smtClean="0">
                <a:solidFill>
                  <a:schemeClr val="tx2"/>
                </a:solidFill>
              </a:rPr>
              <a:t>Perso</a:t>
            </a:r>
            <a:r>
              <a:rPr lang="en-US" sz="1500" i="1" dirty="0" smtClean="0">
                <a:solidFill>
                  <a:schemeClr val="tx2"/>
                </a:solidFill>
              </a:rPr>
              <a:t>: </a:t>
            </a:r>
            <a:r>
              <a:rPr lang="en-US" sz="1500" i="1" dirty="0" smtClean="0">
                <a:solidFill>
                  <a:schemeClr val="tx2"/>
                </a:solidFill>
              </a:rPr>
              <a:t>10</a:t>
            </a:r>
            <a:r>
              <a:rPr lang="en-US" sz="1500" i="1" dirty="0" smtClean="0">
                <a:solidFill>
                  <a:schemeClr val="tx2"/>
                </a:solidFill>
              </a:rPr>
              <a:t>€</a:t>
            </a:r>
            <a:r>
              <a:rPr lang="en-US" sz="1500" i="1" dirty="0" smtClean="0">
                <a:solidFill>
                  <a:schemeClr val="tx2"/>
                </a:solidFill>
              </a:rPr>
              <a:t>/h</a:t>
            </a:r>
          </a:p>
          <a:p>
            <a:pPr marL="285750" indent="-285750">
              <a:buFont typeface="Arial" panose="020B0604020202020204" pitchFamily="34" charset="0"/>
              <a:buChar char="•"/>
            </a:pPr>
            <a:r>
              <a:rPr lang="en-US" sz="1500" i="1" dirty="0" smtClean="0">
                <a:solidFill>
                  <a:schemeClr val="tx2"/>
                </a:solidFill>
              </a:rPr>
              <a:t>Leisure: </a:t>
            </a:r>
            <a:r>
              <a:rPr lang="en-US" sz="1500" i="1" dirty="0" smtClean="0">
                <a:solidFill>
                  <a:schemeClr val="tx2"/>
                </a:solidFill>
              </a:rPr>
              <a:t>5.8</a:t>
            </a:r>
            <a:r>
              <a:rPr lang="en-US" sz="1500" i="1" dirty="0" smtClean="0">
                <a:solidFill>
                  <a:schemeClr val="tx2"/>
                </a:solidFill>
              </a:rPr>
              <a:t>€</a:t>
            </a:r>
            <a:r>
              <a:rPr lang="en-US" sz="1500" i="1" dirty="0" smtClean="0">
                <a:solidFill>
                  <a:schemeClr val="tx2"/>
                </a:solidFill>
              </a:rPr>
              <a:t>/h</a:t>
            </a:r>
          </a:p>
          <a:p>
            <a:pPr marL="285750" indent="-285750">
              <a:buFont typeface="Arial" panose="020B0604020202020204" pitchFamily="34" charset="0"/>
              <a:buChar char="•"/>
            </a:pPr>
            <a:r>
              <a:rPr lang="en-US" sz="1500" i="1" dirty="0" smtClean="0">
                <a:solidFill>
                  <a:schemeClr val="tx2"/>
                </a:solidFill>
              </a:rPr>
              <a:t>Ave: </a:t>
            </a:r>
            <a:r>
              <a:rPr lang="en-US" sz="1500" i="1" dirty="0" smtClean="0">
                <a:solidFill>
                  <a:schemeClr val="tx2"/>
                </a:solidFill>
              </a:rPr>
              <a:t>7,9€</a:t>
            </a:r>
            <a:r>
              <a:rPr lang="en-US" sz="1500" i="1" dirty="0" smtClean="0">
                <a:solidFill>
                  <a:schemeClr val="tx2"/>
                </a:solidFill>
              </a:rPr>
              <a:t>/h</a:t>
            </a:r>
          </a:p>
          <a:p>
            <a:pPr marL="285750" indent="-285750">
              <a:buFont typeface="Arial" panose="020B0604020202020204" pitchFamily="34" charset="0"/>
              <a:buChar char="•"/>
            </a:pPr>
            <a:endParaRPr lang="en-US" sz="1500" i="1" dirty="0">
              <a:solidFill>
                <a:schemeClr val="tx2"/>
              </a:solidFill>
            </a:endParaRPr>
          </a:p>
          <a:p>
            <a:r>
              <a:rPr lang="en-US" altLang="en-US" sz="1300" b="1" i="1" dirty="0" smtClean="0">
                <a:solidFill>
                  <a:srgbClr val="213972"/>
                </a:solidFill>
              </a:rPr>
              <a:t>Paris region:</a:t>
            </a:r>
            <a:endParaRPr lang="en-US" altLang="en-US" sz="1300" b="1" i="1" dirty="0">
              <a:solidFill>
                <a:srgbClr val="213972"/>
              </a:solidFill>
            </a:endParaRPr>
          </a:p>
          <a:p>
            <a:pPr marL="285750" indent="-285750">
              <a:buFont typeface="Arial" panose="020B0604020202020204" pitchFamily="34" charset="0"/>
              <a:buChar char="•"/>
            </a:pPr>
            <a:r>
              <a:rPr lang="en-US" sz="1500" i="1" dirty="0" err="1">
                <a:solidFill>
                  <a:schemeClr val="tx2"/>
                </a:solidFill>
              </a:rPr>
              <a:t>profes</a:t>
            </a:r>
            <a:r>
              <a:rPr lang="en-US" sz="1500" i="1" dirty="0">
                <a:solidFill>
                  <a:schemeClr val="tx2"/>
                </a:solidFill>
              </a:rPr>
              <a:t>: </a:t>
            </a:r>
            <a:r>
              <a:rPr lang="en-US" sz="1500" i="1" dirty="0" smtClean="0">
                <a:solidFill>
                  <a:schemeClr val="tx2"/>
                </a:solidFill>
              </a:rPr>
              <a:t>22,35</a:t>
            </a:r>
            <a:r>
              <a:rPr lang="en-US" sz="1500" i="1" dirty="0">
                <a:solidFill>
                  <a:schemeClr val="tx2"/>
                </a:solidFill>
              </a:rPr>
              <a:t>€/h</a:t>
            </a:r>
          </a:p>
          <a:p>
            <a:pPr marL="285750" indent="-285750">
              <a:buFont typeface="Arial" panose="020B0604020202020204" pitchFamily="34" charset="0"/>
              <a:buChar char="•"/>
            </a:pPr>
            <a:r>
              <a:rPr lang="en-US" sz="1500" i="1" dirty="0" err="1">
                <a:solidFill>
                  <a:schemeClr val="tx2"/>
                </a:solidFill>
              </a:rPr>
              <a:t>Perso</a:t>
            </a:r>
            <a:r>
              <a:rPr lang="en-US" sz="1500" i="1" dirty="0">
                <a:solidFill>
                  <a:schemeClr val="tx2"/>
                </a:solidFill>
              </a:rPr>
              <a:t>: </a:t>
            </a:r>
            <a:r>
              <a:rPr lang="en-US" sz="1500" i="1" dirty="0" smtClean="0">
                <a:solidFill>
                  <a:schemeClr val="tx2"/>
                </a:solidFill>
              </a:rPr>
              <a:t>12,6€</a:t>
            </a:r>
            <a:r>
              <a:rPr lang="en-US" sz="1500" i="1" dirty="0">
                <a:solidFill>
                  <a:schemeClr val="tx2"/>
                </a:solidFill>
              </a:rPr>
              <a:t>/h</a:t>
            </a:r>
          </a:p>
          <a:p>
            <a:pPr marL="285750" indent="-285750">
              <a:buFont typeface="Arial" panose="020B0604020202020204" pitchFamily="34" charset="0"/>
              <a:buChar char="•"/>
            </a:pPr>
            <a:r>
              <a:rPr lang="en-US" sz="1500" i="1" dirty="0">
                <a:solidFill>
                  <a:schemeClr val="tx2"/>
                </a:solidFill>
              </a:rPr>
              <a:t>Leisure: </a:t>
            </a:r>
            <a:r>
              <a:rPr lang="en-US" sz="1500" i="1" dirty="0" smtClean="0">
                <a:solidFill>
                  <a:schemeClr val="tx2"/>
                </a:solidFill>
              </a:rPr>
              <a:t>8,7€</a:t>
            </a:r>
            <a:r>
              <a:rPr lang="en-US" sz="1500" i="1" dirty="0">
                <a:solidFill>
                  <a:schemeClr val="tx2"/>
                </a:solidFill>
              </a:rPr>
              <a:t>/h</a:t>
            </a:r>
          </a:p>
          <a:p>
            <a:pPr marL="285750" indent="-285750">
              <a:buFont typeface="Arial" panose="020B0604020202020204" pitchFamily="34" charset="0"/>
              <a:buChar char="•"/>
            </a:pPr>
            <a:r>
              <a:rPr lang="en-US" sz="1500" i="1" dirty="0">
                <a:solidFill>
                  <a:schemeClr val="tx2"/>
                </a:solidFill>
              </a:rPr>
              <a:t>Ave: </a:t>
            </a:r>
            <a:r>
              <a:rPr lang="en-US" sz="1500" i="1" dirty="0" smtClean="0">
                <a:solidFill>
                  <a:schemeClr val="tx2"/>
                </a:solidFill>
              </a:rPr>
              <a:t>10,7€</a:t>
            </a:r>
            <a:r>
              <a:rPr lang="en-US" sz="1500" i="1" dirty="0">
                <a:solidFill>
                  <a:schemeClr val="tx2"/>
                </a:solidFill>
              </a:rPr>
              <a:t>/h</a:t>
            </a:r>
          </a:p>
          <a:p>
            <a:pPr marL="285750" indent="-285750">
              <a:buFont typeface="Arial" panose="020B0604020202020204" pitchFamily="34" charset="0"/>
              <a:buChar char="•"/>
            </a:pPr>
            <a:endParaRPr lang="en-US" sz="1500" i="1" dirty="0" smtClean="0">
              <a:solidFill>
                <a:schemeClr val="tx2"/>
              </a:solidFill>
            </a:endParaRPr>
          </a:p>
          <a:p>
            <a:pPr marL="285750" indent="-285750">
              <a:buFont typeface="Arial" panose="020B0604020202020204" pitchFamily="34" charset="0"/>
              <a:buChar char="•"/>
            </a:pPr>
            <a:endParaRPr lang="en-US" sz="1500" i="1" dirty="0" smtClean="0">
              <a:solidFill>
                <a:schemeClr val="tx2"/>
              </a:solidFill>
            </a:endParaRPr>
          </a:p>
        </p:txBody>
      </p:sp>
      <p:sp>
        <p:nvSpPr>
          <p:cNvPr id="8" name="Rectangle 7"/>
          <p:cNvSpPr/>
          <p:nvPr/>
        </p:nvSpPr>
        <p:spPr>
          <a:xfrm>
            <a:off x="3419872" y="1844824"/>
            <a:ext cx="5256584" cy="24482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500" b="1" i="1" dirty="0" smtClean="0">
                <a:solidFill>
                  <a:schemeClr val="tx2"/>
                </a:solidFill>
              </a:rPr>
              <a:t>Other </a:t>
            </a:r>
            <a:r>
              <a:rPr lang="en-US" sz="1500" b="1" i="1" dirty="0" smtClean="0">
                <a:solidFill>
                  <a:schemeClr val="tx2"/>
                </a:solidFill>
              </a:rPr>
              <a:t>externalities (€ 2000)</a:t>
            </a:r>
            <a:endParaRPr lang="en-US" sz="1500" b="1" i="1" dirty="0" smtClean="0">
              <a:solidFill>
                <a:schemeClr val="tx2"/>
              </a:solidFill>
            </a:endParaRPr>
          </a:p>
          <a:p>
            <a:endParaRPr lang="en-US" sz="1500" b="1" i="1" dirty="0" smtClean="0">
              <a:solidFill>
                <a:schemeClr val="tx2"/>
              </a:solidFill>
            </a:endParaRPr>
          </a:p>
          <a:p>
            <a:pPr marL="285750" indent="-285750">
              <a:buFont typeface="Arial" panose="020B0604020202020204" pitchFamily="34" charset="0"/>
              <a:buChar char="•"/>
            </a:pPr>
            <a:r>
              <a:rPr lang="en-US" altLang="en-US" sz="1500" i="1" dirty="0" smtClean="0">
                <a:solidFill>
                  <a:schemeClr val="tx2"/>
                </a:solidFill>
              </a:rPr>
              <a:t>Noise: from -0,4% to 1,1% of depreciation</a:t>
            </a:r>
          </a:p>
          <a:p>
            <a:pPr marL="285750" indent="-285750">
              <a:buFont typeface="Arial" panose="020B0604020202020204" pitchFamily="34" charset="0"/>
              <a:buChar char="•"/>
            </a:pPr>
            <a:r>
              <a:rPr lang="en-US" altLang="en-US" sz="1500" i="1" dirty="0" smtClean="0">
                <a:solidFill>
                  <a:schemeClr val="tx2"/>
                </a:solidFill>
              </a:rPr>
              <a:t>Pollution: </a:t>
            </a:r>
          </a:p>
          <a:p>
            <a:pPr marL="742950" lvl="1" indent="-285750">
              <a:buFont typeface="Arial" panose="020B0604020202020204" pitchFamily="34" charset="0"/>
              <a:buChar char="•"/>
            </a:pPr>
            <a:r>
              <a:rPr lang="en-US" altLang="en-US" sz="1500" i="1" dirty="0" smtClean="0">
                <a:solidFill>
                  <a:schemeClr val="tx2"/>
                </a:solidFill>
              </a:rPr>
              <a:t>Urban area: 2,9€/100 veh.km (cars), 28,2€/100veh.km (trucks)</a:t>
            </a:r>
          </a:p>
          <a:p>
            <a:pPr marL="742950" lvl="1" indent="-285750">
              <a:buFont typeface="Arial" panose="020B0604020202020204" pitchFamily="34" charset="0"/>
              <a:buChar char="•"/>
            </a:pPr>
            <a:r>
              <a:rPr lang="en-US" altLang="en-US" sz="1500" i="1" dirty="0" smtClean="0">
                <a:solidFill>
                  <a:schemeClr val="tx2"/>
                </a:solidFill>
              </a:rPr>
              <a:t>Average: 0,9€/100veh.km (cars) 6,2€/100veh.km (trucks)</a:t>
            </a:r>
          </a:p>
          <a:p>
            <a:pPr marL="742950" lvl="1" indent="-285750">
              <a:buFont typeface="Arial" panose="020B0604020202020204" pitchFamily="34" charset="0"/>
              <a:buChar char="•"/>
            </a:pPr>
            <a:r>
              <a:rPr lang="en-US" altLang="en-US" sz="1500" i="1" dirty="0" smtClean="0">
                <a:solidFill>
                  <a:schemeClr val="tx2"/>
                </a:solidFill>
              </a:rPr>
              <a:t>Diesel train: 458</a:t>
            </a:r>
            <a:r>
              <a:rPr lang="en-US" altLang="en-US" sz="1500" i="1" dirty="0">
                <a:solidFill>
                  <a:schemeClr val="tx2"/>
                </a:solidFill>
              </a:rPr>
              <a:t> €/100veh.km</a:t>
            </a:r>
            <a:r>
              <a:rPr lang="en-US" altLang="en-US" sz="1500" i="1" dirty="0" smtClean="0">
                <a:solidFill>
                  <a:schemeClr val="tx2"/>
                </a:solidFill>
              </a:rPr>
              <a:t> (urban) 100</a:t>
            </a:r>
            <a:r>
              <a:rPr lang="en-US" altLang="en-US" sz="1500" i="1" dirty="0">
                <a:solidFill>
                  <a:schemeClr val="tx2"/>
                </a:solidFill>
              </a:rPr>
              <a:t> €/100veh.km</a:t>
            </a:r>
            <a:r>
              <a:rPr lang="en-US" altLang="en-US" sz="1500" i="1" dirty="0" smtClean="0">
                <a:solidFill>
                  <a:schemeClr val="tx2"/>
                </a:solidFill>
              </a:rPr>
              <a:t> (average)</a:t>
            </a:r>
          </a:p>
          <a:p>
            <a:pPr marL="285750" indent="-285750">
              <a:buFont typeface="Arial" panose="020B0604020202020204" pitchFamily="34" charset="0"/>
              <a:buChar char="•"/>
            </a:pPr>
            <a:endParaRPr lang="en-US" altLang="en-US" sz="1500" i="1" dirty="0" smtClean="0">
              <a:solidFill>
                <a:srgbClr val="213972"/>
              </a:solidFill>
            </a:endParaRPr>
          </a:p>
          <a:p>
            <a:endParaRPr lang="en-US" altLang="en-US" sz="1300" b="1" i="1" dirty="0" smtClean="0">
              <a:solidFill>
                <a:srgbClr val="213972"/>
              </a:solidFill>
            </a:endParaRPr>
          </a:p>
          <a:p>
            <a:pPr marL="285750" indent="-285750">
              <a:buFont typeface="Arial" panose="020B0604020202020204" pitchFamily="34" charset="0"/>
              <a:buChar char="•"/>
            </a:pPr>
            <a:endParaRPr lang="en-US" sz="1500" i="1" dirty="0" smtClean="0">
              <a:solidFill>
                <a:schemeClr val="tx2"/>
              </a:solidFill>
            </a:endParaRPr>
          </a:p>
          <a:p>
            <a:pPr marL="285750" indent="-285750">
              <a:buFont typeface="Arial" panose="020B0604020202020204" pitchFamily="34" charset="0"/>
              <a:buChar char="•"/>
            </a:pPr>
            <a:endParaRPr lang="en-US" sz="1500" i="1" dirty="0" smtClean="0">
              <a:solidFill>
                <a:schemeClr val="tx2"/>
              </a:solidFill>
            </a:endParaRPr>
          </a:p>
        </p:txBody>
      </p:sp>
      <p:sp>
        <p:nvSpPr>
          <p:cNvPr id="9" name="Rectangle 8"/>
          <p:cNvSpPr/>
          <p:nvPr/>
        </p:nvSpPr>
        <p:spPr>
          <a:xfrm>
            <a:off x="3419872" y="4437112"/>
            <a:ext cx="5256584" cy="19442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500" b="1" i="1" dirty="0" smtClean="0">
                <a:solidFill>
                  <a:schemeClr val="tx2"/>
                </a:solidFill>
              </a:rPr>
              <a:t>Value of </a:t>
            </a:r>
            <a:r>
              <a:rPr lang="en-US" sz="1500" b="1" i="1" dirty="0" smtClean="0">
                <a:solidFill>
                  <a:schemeClr val="tx2"/>
                </a:solidFill>
              </a:rPr>
              <a:t>life (€ 2000)</a:t>
            </a:r>
            <a:endParaRPr lang="en-US" altLang="en-US" sz="1500" b="1" i="1" dirty="0" smtClean="0">
              <a:solidFill>
                <a:srgbClr val="213972"/>
              </a:solidFill>
            </a:endParaRPr>
          </a:p>
          <a:p>
            <a:endParaRPr lang="en-US" altLang="en-US" sz="1300" b="1" i="1" dirty="0" smtClean="0">
              <a:solidFill>
                <a:srgbClr val="213972"/>
              </a:solidFill>
            </a:endParaRPr>
          </a:p>
          <a:p>
            <a:pPr marL="285750" indent="-285750">
              <a:buFont typeface="Arial" panose="020B0604020202020204" pitchFamily="34" charset="0"/>
              <a:buChar char="•"/>
            </a:pPr>
            <a:r>
              <a:rPr lang="en-US" altLang="en-US" sz="1500" i="1" dirty="0" smtClean="0">
                <a:solidFill>
                  <a:srgbClr val="213972"/>
                </a:solidFill>
              </a:rPr>
              <a:t>Death: 1,5M€</a:t>
            </a:r>
          </a:p>
          <a:p>
            <a:pPr marL="285750" indent="-285750">
              <a:buFont typeface="Arial" panose="020B0604020202020204" pitchFamily="34" charset="0"/>
              <a:buChar char="•"/>
            </a:pPr>
            <a:r>
              <a:rPr lang="en-US" altLang="en-US" sz="1500" i="1" dirty="0" smtClean="0">
                <a:solidFill>
                  <a:srgbClr val="213972"/>
                </a:solidFill>
              </a:rPr>
              <a:t>Serious injury: 225 000€</a:t>
            </a:r>
          </a:p>
          <a:p>
            <a:pPr marL="285750" indent="-285750">
              <a:buFont typeface="Arial" panose="020B0604020202020204" pitchFamily="34" charset="0"/>
              <a:buChar char="•"/>
            </a:pPr>
            <a:r>
              <a:rPr lang="en-US" altLang="en-US" sz="1500" i="1" dirty="0" smtClean="0">
                <a:solidFill>
                  <a:srgbClr val="213972"/>
                </a:solidFill>
              </a:rPr>
              <a:t>Light injury: 33 000€</a:t>
            </a:r>
          </a:p>
        </p:txBody>
      </p:sp>
    </p:spTree>
    <p:extLst>
      <p:ext uri="{BB962C8B-B14F-4D97-AF65-F5344CB8AC3E}">
        <p14:creationId xmlns:p14="http://schemas.microsoft.com/office/powerpoint/2010/main" val="16085823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fr-BE" altLang="en-US" sz="1700" b="1" dirty="0">
                <a:solidFill>
                  <a:srgbClr val="213972"/>
                </a:solidFill>
                <a:latin typeface="Calibri" pitchFamily="34" charset="0"/>
                <a:cs typeface="Arial" pitchFamily="34" charset="0"/>
              </a:rPr>
              <a:t>3</a:t>
            </a:r>
            <a:r>
              <a:rPr lang="fr-BE" altLang="en-US" sz="1700" b="1" dirty="0" smtClean="0">
                <a:solidFill>
                  <a:srgbClr val="213972"/>
                </a:solidFill>
                <a:latin typeface="Calibri" pitchFamily="34" charset="0"/>
                <a:cs typeface="Arial" pitchFamily="34" charset="0"/>
              </a:rPr>
              <a:t> – Look </a:t>
            </a:r>
            <a:r>
              <a:rPr lang="fr-BE" altLang="en-US" sz="1700" b="1" dirty="0" err="1" smtClean="0">
                <a:solidFill>
                  <a:srgbClr val="213972"/>
                </a:solidFill>
                <a:latin typeface="Calibri" pitchFamily="34" charset="0"/>
                <a:cs typeface="Arial" pitchFamily="34" charset="0"/>
              </a:rPr>
              <a:t>into</a:t>
            </a:r>
            <a:r>
              <a:rPr lang="fr-BE" altLang="en-US" sz="1700" b="1" dirty="0" smtClean="0">
                <a:solidFill>
                  <a:srgbClr val="213972"/>
                </a:solidFill>
                <a:latin typeface="Calibri" pitchFamily="34" charset="0"/>
                <a:cs typeface="Arial" pitchFamily="34" charset="0"/>
              </a:rPr>
              <a:t> </a:t>
            </a:r>
            <a:r>
              <a:rPr lang="fr-BE" altLang="en-US" sz="1700" b="1" dirty="0" err="1" smtClean="0">
                <a:solidFill>
                  <a:srgbClr val="213972"/>
                </a:solidFill>
                <a:latin typeface="Calibri" pitchFamily="34" charset="0"/>
                <a:cs typeface="Arial" pitchFamily="34" charset="0"/>
              </a:rPr>
              <a:t>additional</a:t>
            </a:r>
            <a:r>
              <a:rPr lang="fr-BE" altLang="en-US" sz="1700" b="1" dirty="0" smtClean="0">
                <a:solidFill>
                  <a:srgbClr val="213972"/>
                </a:solidFill>
                <a:latin typeface="Calibri" pitchFamily="34" charset="0"/>
                <a:cs typeface="Arial" pitchFamily="34" charset="0"/>
              </a:rPr>
              <a:t> areas of investigation</a:t>
            </a:r>
            <a:endParaRPr lang="en-GB" altLang="en-US" sz="1700" b="1" dirty="0" smtClean="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16</a:t>
            </a:fld>
            <a:endParaRPr lang="en-US" dirty="0"/>
          </a:p>
        </p:txBody>
      </p:sp>
      <p:sp>
        <p:nvSpPr>
          <p:cNvPr id="9" name="Rectangle 8"/>
          <p:cNvSpPr/>
          <p:nvPr/>
        </p:nvSpPr>
        <p:spPr>
          <a:xfrm>
            <a:off x="3635896" y="980728"/>
            <a:ext cx="5508104" cy="10532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300" i="1" dirty="0" smtClean="0">
                <a:solidFill>
                  <a:schemeClr val="accent1">
                    <a:lumMod val="75000"/>
                  </a:schemeClr>
                </a:solidFill>
              </a:rPr>
              <a:t>Management of costs and delays</a:t>
            </a:r>
          </a:p>
          <a:p>
            <a:pPr marL="171450" indent="-171450">
              <a:buFont typeface="Arial" panose="020B0604020202020204" pitchFamily="34" charset="0"/>
              <a:buChar char="•"/>
            </a:pPr>
            <a:r>
              <a:rPr lang="en-US" sz="1300" i="1" dirty="0" smtClean="0">
                <a:solidFill>
                  <a:schemeClr val="accent1">
                    <a:lumMod val="75000"/>
                  </a:schemeClr>
                </a:solidFill>
              </a:rPr>
              <a:t>Procurement procedure</a:t>
            </a:r>
          </a:p>
          <a:p>
            <a:pPr marL="171450" indent="-171450">
              <a:buFont typeface="Arial" panose="020B0604020202020204" pitchFamily="34" charset="0"/>
              <a:buChar char="•"/>
            </a:pPr>
            <a:r>
              <a:rPr lang="en-US" sz="1300" i="1" dirty="0" smtClean="0">
                <a:solidFill>
                  <a:schemeClr val="accent1">
                    <a:lumMod val="75000"/>
                  </a:schemeClr>
                </a:solidFill>
              </a:rPr>
              <a:t>Land expropriation</a:t>
            </a:r>
          </a:p>
          <a:p>
            <a:pPr marL="171450" indent="-171450">
              <a:buFont typeface="Arial" panose="020B0604020202020204" pitchFamily="34" charset="0"/>
              <a:buChar char="•"/>
            </a:pPr>
            <a:r>
              <a:rPr lang="en-US" sz="1300" i="1" dirty="0" smtClean="0">
                <a:solidFill>
                  <a:schemeClr val="accent1">
                    <a:lumMod val="75000"/>
                  </a:schemeClr>
                </a:solidFill>
              </a:rPr>
              <a:t>Access to funding</a:t>
            </a:r>
          </a:p>
          <a:p>
            <a:pPr marL="171450" indent="-171450">
              <a:buFont typeface="Arial" panose="020B0604020202020204" pitchFamily="34" charset="0"/>
              <a:buChar char="•"/>
            </a:pPr>
            <a:r>
              <a:rPr lang="en-US" sz="1300" i="1" dirty="0" smtClean="0">
                <a:solidFill>
                  <a:schemeClr val="accent1">
                    <a:lumMod val="75000"/>
                  </a:schemeClr>
                </a:solidFill>
              </a:rPr>
              <a:t>Ex-ante &amp; in-</a:t>
            </a:r>
            <a:r>
              <a:rPr lang="en-US" sz="1300" i="1" dirty="0" err="1" smtClean="0">
                <a:solidFill>
                  <a:schemeClr val="accent1">
                    <a:lumMod val="75000"/>
                  </a:schemeClr>
                </a:solidFill>
              </a:rPr>
              <a:t>itinere</a:t>
            </a:r>
            <a:r>
              <a:rPr lang="en-US" sz="1300" i="1" dirty="0" smtClean="0">
                <a:solidFill>
                  <a:schemeClr val="accent1">
                    <a:lumMod val="75000"/>
                  </a:schemeClr>
                </a:solidFill>
              </a:rPr>
              <a:t> public spending</a:t>
            </a:r>
          </a:p>
          <a:p>
            <a:pPr marL="628650" lvl="1" indent="-171450">
              <a:buFont typeface="Arial" panose="020B0604020202020204" pitchFamily="34" charset="0"/>
              <a:buChar char="•"/>
            </a:pPr>
            <a:endParaRPr lang="en-US" sz="1300" i="1" dirty="0" smtClean="0">
              <a:solidFill>
                <a:schemeClr val="accent1">
                  <a:lumMod val="75000"/>
                </a:schemeClr>
              </a:solidFill>
            </a:endParaRPr>
          </a:p>
          <a:p>
            <a:pPr marL="628650" lvl="1" indent="-171450">
              <a:buFont typeface="Arial" panose="020B0604020202020204" pitchFamily="34" charset="0"/>
              <a:buChar char="•"/>
            </a:pPr>
            <a:endParaRPr lang="en-US" sz="1300" i="1" dirty="0" smtClean="0">
              <a:solidFill>
                <a:schemeClr val="accent1">
                  <a:lumMod val="75000"/>
                </a:schemeClr>
              </a:solidFill>
            </a:endParaRPr>
          </a:p>
          <a:p>
            <a:pPr marL="628650" lvl="1" indent="-171450">
              <a:buFont typeface="Arial" panose="020B0604020202020204" pitchFamily="34" charset="0"/>
              <a:buChar char="•"/>
            </a:pPr>
            <a:endParaRPr lang="en-US" sz="1300" i="1" dirty="0" smtClean="0">
              <a:solidFill>
                <a:schemeClr val="accent1">
                  <a:lumMod val="75000"/>
                </a:schemeClr>
              </a:solidFill>
            </a:endParaRPr>
          </a:p>
          <a:p>
            <a:pPr marL="628650" lvl="1" indent="-171450">
              <a:buFont typeface="Arial" panose="020B0604020202020204" pitchFamily="34" charset="0"/>
              <a:buChar char="•"/>
            </a:pPr>
            <a:endParaRPr lang="en-US" sz="1300" i="1" dirty="0">
              <a:solidFill>
                <a:schemeClr val="accent1">
                  <a:lumMod val="75000"/>
                </a:schemeClr>
              </a:solidFill>
            </a:endParaRPr>
          </a:p>
          <a:p>
            <a:pPr marL="171450" indent="-171450">
              <a:buFont typeface="Arial" panose="020B0604020202020204" pitchFamily="34" charset="0"/>
              <a:buChar char="•"/>
            </a:pPr>
            <a:endParaRPr lang="en-US" sz="1300" i="1" dirty="0">
              <a:solidFill>
                <a:schemeClr val="accent1">
                  <a:lumMod val="75000"/>
                </a:schemeClr>
              </a:solidFill>
            </a:endParaRPr>
          </a:p>
          <a:p>
            <a:pPr marL="171450" indent="-171450">
              <a:buFont typeface="Arial" panose="020B0604020202020204" pitchFamily="34" charset="0"/>
              <a:buChar char="•"/>
            </a:pPr>
            <a:endParaRPr lang="en-US" sz="1300" i="1" dirty="0" smtClean="0">
              <a:solidFill>
                <a:schemeClr val="accent1">
                  <a:lumMod val="75000"/>
                </a:schemeClr>
              </a:solidFill>
            </a:endParaRPr>
          </a:p>
        </p:txBody>
      </p:sp>
      <p:graphicFrame>
        <p:nvGraphicFramePr>
          <p:cNvPr id="3" name="Diagram 2"/>
          <p:cNvGraphicFramePr/>
          <p:nvPr>
            <p:extLst>
              <p:ext uri="{D42A27DB-BD31-4B8C-83A1-F6EECF244321}">
                <p14:modId xmlns:p14="http://schemas.microsoft.com/office/powerpoint/2010/main" val="4053694600"/>
              </p:ext>
            </p:extLst>
          </p:nvPr>
        </p:nvGraphicFramePr>
        <p:xfrm>
          <a:off x="107504" y="908720"/>
          <a:ext cx="6768752" cy="5832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ectangle 13"/>
          <p:cNvSpPr/>
          <p:nvPr/>
        </p:nvSpPr>
        <p:spPr>
          <a:xfrm>
            <a:off x="4427984" y="2735779"/>
            <a:ext cx="4716016" cy="10532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300" i="1" dirty="0" smtClean="0">
                <a:solidFill>
                  <a:schemeClr val="accent1">
                    <a:lumMod val="75000"/>
                  </a:schemeClr>
                </a:solidFill>
              </a:rPr>
              <a:t>Private sector involvement through concession and PPP</a:t>
            </a:r>
          </a:p>
          <a:p>
            <a:pPr marL="171450" indent="-171450">
              <a:buFont typeface="Arial" panose="020B0604020202020204" pitchFamily="34" charset="0"/>
              <a:buChar char="•"/>
            </a:pPr>
            <a:r>
              <a:rPr lang="en-US" sz="1300" i="1" dirty="0" smtClean="0">
                <a:solidFill>
                  <a:schemeClr val="accent1">
                    <a:lumMod val="75000"/>
                  </a:schemeClr>
                </a:solidFill>
              </a:rPr>
              <a:t>Taxes for infrastructure users, </a:t>
            </a:r>
            <a:r>
              <a:rPr lang="en-US" sz="1300" i="1" dirty="0" err="1" smtClean="0">
                <a:solidFill>
                  <a:schemeClr val="accent1">
                    <a:lumMod val="75000"/>
                  </a:schemeClr>
                </a:solidFill>
              </a:rPr>
              <a:t>licence</a:t>
            </a:r>
            <a:r>
              <a:rPr lang="en-US" sz="1300" i="1" dirty="0" smtClean="0">
                <a:solidFill>
                  <a:schemeClr val="accent1">
                    <a:lumMod val="75000"/>
                  </a:schemeClr>
                </a:solidFill>
              </a:rPr>
              <a:t> fee</a:t>
            </a:r>
          </a:p>
          <a:p>
            <a:pPr marL="628650" lvl="1" indent="-171450">
              <a:buFont typeface="Arial" panose="020B0604020202020204" pitchFamily="34" charset="0"/>
              <a:buChar char="•"/>
            </a:pPr>
            <a:endParaRPr lang="en-US" sz="1300" i="1" dirty="0" smtClean="0">
              <a:solidFill>
                <a:schemeClr val="accent1">
                  <a:lumMod val="75000"/>
                </a:schemeClr>
              </a:solidFill>
            </a:endParaRPr>
          </a:p>
          <a:p>
            <a:pPr marL="628650" lvl="1" indent="-171450">
              <a:buFont typeface="Arial" panose="020B0604020202020204" pitchFamily="34" charset="0"/>
              <a:buChar char="•"/>
            </a:pPr>
            <a:endParaRPr lang="en-US" sz="1300" i="1" dirty="0" smtClean="0">
              <a:solidFill>
                <a:schemeClr val="accent1">
                  <a:lumMod val="75000"/>
                </a:schemeClr>
              </a:solidFill>
            </a:endParaRPr>
          </a:p>
          <a:p>
            <a:pPr marL="628650" lvl="1" indent="-171450">
              <a:buFont typeface="Arial" panose="020B0604020202020204" pitchFamily="34" charset="0"/>
              <a:buChar char="•"/>
            </a:pPr>
            <a:endParaRPr lang="en-US" sz="1300" i="1" dirty="0" smtClean="0">
              <a:solidFill>
                <a:schemeClr val="accent1">
                  <a:lumMod val="75000"/>
                </a:schemeClr>
              </a:solidFill>
            </a:endParaRPr>
          </a:p>
          <a:p>
            <a:pPr marL="628650" lvl="1" indent="-171450">
              <a:buFont typeface="Arial" panose="020B0604020202020204" pitchFamily="34" charset="0"/>
              <a:buChar char="•"/>
            </a:pPr>
            <a:endParaRPr lang="en-US" sz="1300" i="1" dirty="0">
              <a:solidFill>
                <a:schemeClr val="accent1">
                  <a:lumMod val="75000"/>
                </a:schemeClr>
              </a:solidFill>
            </a:endParaRPr>
          </a:p>
          <a:p>
            <a:pPr marL="171450" indent="-171450">
              <a:buFont typeface="Arial" panose="020B0604020202020204" pitchFamily="34" charset="0"/>
              <a:buChar char="•"/>
            </a:pPr>
            <a:endParaRPr lang="en-US" sz="1300" i="1" dirty="0">
              <a:solidFill>
                <a:schemeClr val="accent1">
                  <a:lumMod val="75000"/>
                </a:schemeClr>
              </a:solidFill>
            </a:endParaRPr>
          </a:p>
          <a:p>
            <a:pPr marL="171450" indent="-171450">
              <a:buFont typeface="Arial" panose="020B0604020202020204" pitchFamily="34" charset="0"/>
              <a:buChar char="•"/>
            </a:pPr>
            <a:endParaRPr lang="en-US" sz="1300" i="1" dirty="0" smtClean="0">
              <a:solidFill>
                <a:schemeClr val="accent1">
                  <a:lumMod val="75000"/>
                </a:schemeClr>
              </a:solidFill>
            </a:endParaRPr>
          </a:p>
        </p:txBody>
      </p:sp>
      <p:sp>
        <p:nvSpPr>
          <p:cNvPr id="15" name="Rectangle 14"/>
          <p:cNvSpPr/>
          <p:nvPr/>
        </p:nvSpPr>
        <p:spPr>
          <a:xfrm>
            <a:off x="4427984" y="4391963"/>
            <a:ext cx="4716016" cy="10532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300" i="1" dirty="0" smtClean="0">
                <a:solidFill>
                  <a:schemeClr val="accent1">
                    <a:lumMod val="75000"/>
                  </a:schemeClr>
                </a:solidFill>
              </a:rPr>
              <a:t>Private sector involvement through concession and PPP (road, airports, train stations, rail)</a:t>
            </a:r>
          </a:p>
          <a:p>
            <a:pPr marL="171450" indent="-171450">
              <a:buFont typeface="Arial" panose="020B0604020202020204" pitchFamily="34" charset="0"/>
              <a:buChar char="•"/>
            </a:pPr>
            <a:r>
              <a:rPr lang="en-US" sz="1300" i="1" dirty="0" smtClean="0">
                <a:solidFill>
                  <a:schemeClr val="accent1">
                    <a:lumMod val="75000"/>
                  </a:schemeClr>
                </a:solidFill>
              </a:rPr>
              <a:t>Move to user fee</a:t>
            </a:r>
          </a:p>
          <a:p>
            <a:pPr marL="171450" indent="-171450">
              <a:buFont typeface="Arial" panose="020B0604020202020204" pitchFamily="34" charset="0"/>
              <a:buChar char="•"/>
            </a:pPr>
            <a:r>
              <a:rPr lang="en-US" sz="1300" i="1" dirty="0" smtClean="0">
                <a:solidFill>
                  <a:schemeClr val="accent1">
                    <a:lumMod val="75000"/>
                  </a:schemeClr>
                </a:solidFill>
              </a:rPr>
              <a:t>Repositioning of activities of the State</a:t>
            </a:r>
          </a:p>
          <a:p>
            <a:pPr marL="171450" indent="-171450">
              <a:buFont typeface="Arial" panose="020B0604020202020204" pitchFamily="34" charset="0"/>
              <a:buChar char="•"/>
            </a:pPr>
            <a:endParaRPr lang="en-US" sz="1300" i="1" dirty="0" smtClean="0">
              <a:solidFill>
                <a:schemeClr val="accent1">
                  <a:lumMod val="75000"/>
                </a:schemeClr>
              </a:solidFill>
            </a:endParaRPr>
          </a:p>
        </p:txBody>
      </p:sp>
      <p:sp>
        <p:nvSpPr>
          <p:cNvPr id="19" name="Rectangle 18"/>
          <p:cNvSpPr/>
          <p:nvPr/>
        </p:nvSpPr>
        <p:spPr>
          <a:xfrm>
            <a:off x="3635896" y="5805264"/>
            <a:ext cx="5508104" cy="83723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300" i="1" dirty="0" smtClean="0">
                <a:solidFill>
                  <a:schemeClr val="accent1">
                    <a:lumMod val="75000"/>
                  </a:schemeClr>
                </a:solidFill>
              </a:rPr>
              <a:t>Reduce operational costs through network optimization</a:t>
            </a:r>
          </a:p>
          <a:p>
            <a:pPr marL="171450" indent="-171450">
              <a:buFont typeface="Arial" panose="020B0604020202020204" pitchFamily="34" charset="0"/>
              <a:buChar char="•"/>
            </a:pPr>
            <a:r>
              <a:rPr lang="en-US" sz="1300" i="1" dirty="0" smtClean="0">
                <a:solidFill>
                  <a:schemeClr val="accent1">
                    <a:lumMod val="75000"/>
                  </a:schemeClr>
                </a:solidFill>
              </a:rPr>
              <a:t>Improve data collection and development of benchmarks</a:t>
            </a:r>
          </a:p>
          <a:p>
            <a:pPr marL="628650" lvl="1" indent="-171450">
              <a:buFont typeface="Arial" panose="020B0604020202020204" pitchFamily="34" charset="0"/>
              <a:buChar char="•"/>
            </a:pPr>
            <a:endParaRPr lang="en-US" sz="1300" i="1" dirty="0" smtClean="0">
              <a:solidFill>
                <a:schemeClr val="accent1">
                  <a:lumMod val="75000"/>
                </a:schemeClr>
              </a:solidFill>
            </a:endParaRPr>
          </a:p>
          <a:p>
            <a:pPr marL="628650" lvl="1" indent="-171450">
              <a:buFont typeface="Arial" panose="020B0604020202020204" pitchFamily="34" charset="0"/>
              <a:buChar char="•"/>
            </a:pPr>
            <a:endParaRPr lang="en-US" sz="1300" i="1" dirty="0" smtClean="0">
              <a:solidFill>
                <a:schemeClr val="accent1">
                  <a:lumMod val="75000"/>
                </a:schemeClr>
              </a:solidFill>
            </a:endParaRPr>
          </a:p>
          <a:p>
            <a:pPr marL="628650" lvl="1" indent="-171450">
              <a:buFont typeface="Arial" panose="020B0604020202020204" pitchFamily="34" charset="0"/>
              <a:buChar char="•"/>
            </a:pPr>
            <a:endParaRPr lang="en-US" sz="1300" i="1" dirty="0" smtClean="0">
              <a:solidFill>
                <a:schemeClr val="accent1">
                  <a:lumMod val="75000"/>
                </a:schemeClr>
              </a:solidFill>
            </a:endParaRPr>
          </a:p>
          <a:p>
            <a:pPr marL="628650" lvl="1" indent="-171450">
              <a:buFont typeface="Arial" panose="020B0604020202020204" pitchFamily="34" charset="0"/>
              <a:buChar char="•"/>
            </a:pPr>
            <a:endParaRPr lang="en-US" sz="1300" i="1" dirty="0">
              <a:solidFill>
                <a:schemeClr val="accent1">
                  <a:lumMod val="75000"/>
                </a:schemeClr>
              </a:solidFill>
            </a:endParaRPr>
          </a:p>
          <a:p>
            <a:pPr marL="171450" indent="-171450">
              <a:buFont typeface="Arial" panose="020B0604020202020204" pitchFamily="34" charset="0"/>
              <a:buChar char="•"/>
            </a:pPr>
            <a:endParaRPr lang="en-US" sz="1300" i="1" dirty="0">
              <a:solidFill>
                <a:schemeClr val="accent1">
                  <a:lumMod val="75000"/>
                </a:schemeClr>
              </a:solidFill>
            </a:endParaRPr>
          </a:p>
          <a:p>
            <a:pPr marL="171450" indent="-171450">
              <a:buFont typeface="Arial" panose="020B0604020202020204" pitchFamily="34" charset="0"/>
              <a:buChar char="•"/>
            </a:pPr>
            <a:endParaRPr lang="en-US" sz="1300" i="1" dirty="0" smtClean="0">
              <a:solidFill>
                <a:schemeClr val="accent1">
                  <a:lumMod val="75000"/>
                </a:schemeClr>
              </a:solidFill>
            </a:endParaRPr>
          </a:p>
        </p:txBody>
      </p:sp>
    </p:spTree>
    <p:extLst>
      <p:ext uri="{BB962C8B-B14F-4D97-AF65-F5344CB8AC3E}">
        <p14:creationId xmlns:p14="http://schemas.microsoft.com/office/powerpoint/2010/main" val="23674682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a:solidFill>
                  <a:srgbClr val="213972"/>
                </a:solidFill>
                <a:latin typeface="Calibri" pitchFamily="34" charset="0"/>
                <a:cs typeface="Arial" pitchFamily="34" charset="0"/>
              </a:rPr>
              <a:t>3</a:t>
            </a:r>
            <a:r>
              <a:rPr lang="en-GB" altLang="en-US" sz="1700" b="1" dirty="0" smtClean="0">
                <a:solidFill>
                  <a:srgbClr val="213972"/>
                </a:solidFill>
                <a:latin typeface="Calibri" pitchFamily="34" charset="0"/>
                <a:cs typeface="Arial" pitchFamily="34" charset="0"/>
              </a:rPr>
              <a:t>a – Various typologies of reform can be looked into</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17</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a:off x="539552" y="1988840"/>
            <a:ext cx="3744416" cy="41764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eaLnBrk="1" hangingPunct="1">
              <a:lnSpc>
                <a:spcPct val="80000"/>
              </a:lnSpc>
              <a:buFontTx/>
              <a:buNone/>
            </a:pPr>
            <a:r>
              <a:rPr lang="en-GB" altLang="en-US" sz="1500" b="1" i="1" dirty="0">
                <a:solidFill>
                  <a:schemeClr val="tx2"/>
                </a:solidFill>
                <a:cs typeface="Arial" pitchFamily="34" charset="0"/>
              </a:rPr>
              <a:t>Optimization of </a:t>
            </a:r>
            <a:r>
              <a:rPr lang="en-GB" altLang="en-US" sz="1500" b="1" i="1" dirty="0" smtClean="0">
                <a:solidFill>
                  <a:schemeClr val="tx2"/>
                </a:solidFill>
                <a:cs typeface="Arial" pitchFamily="34" charset="0"/>
              </a:rPr>
              <a:t>processes</a:t>
            </a:r>
          </a:p>
          <a:p>
            <a:pPr algn="just" eaLnBrk="1" hangingPunct="1">
              <a:lnSpc>
                <a:spcPct val="80000"/>
              </a:lnSpc>
              <a:buFontTx/>
              <a:buNone/>
            </a:pPr>
            <a:endParaRPr lang="en-GB" altLang="en-US" sz="1300" b="1" i="1" dirty="0">
              <a:solidFill>
                <a:schemeClr val="tx2"/>
              </a:solidFill>
              <a:cs typeface="Arial" pitchFamily="34" charset="0"/>
            </a:endParaRPr>
          </a:p>
          <a:p>
            <a:pPr eaLnBrk="1" hangingPunct="1">
              <a:lnSpc>
                <a:spcPct val="80000"/>
              </a:lnSpc>
              <a:buFont typeface="Symbol" pitchFamily="18" charset="2"/>
              <a:buChar char=""/>
            </a:pPr>
            <a:r>
              <a:rPr lang="en-GB" altLang="en-US" sz="1300" b="1" i="1" dirty="0">
                <a:solidFill>
                  <a:schemeClr val="tx2"/>
                </a:solidFill>
                <a:cs typeface="Times New Roman" pitchFamily="18" charset="0"/>
              </a:rPr>
              <a:t>Comparison between efficiency levels.</a:t>
            </a:r>
            <a:r>
              <a:rPr lang="en-GB" altLang="en-US" sz="1300" i="1" dirty="0">
                <a:solidFill>
                  <a:schemeClr val="tx2"/>
                </a:solidFill>
                <a:cs typeface="Times New Roman" pitchFamily="18" charset="0"/>
              </a:rPr>
              <a:t> It is then possible to bring all entities to the level of the top tier for relatively homogeneous policies. The idea is to compare identical efficiency indicators between numerous administrations to assess the potential gains. </a:t>
            </a:r>
            <a:endParaRPr lang="en-GB" altLang="en-US" sz="1300" i="1" dirty="0" smtClean="0">
              <a:solidFill>
                <a:schemeClr val="tx2"/>
              </a:solidFill>
              <a:cs typeface="Times New Roman" pitchFamily="18" charset="0"/>
            </a:endParaRPr>
          </a:p>
          <a:p>
            <a:pPr eaLnBrk="1" hangingPunct="1">
              <a:lnSpc>
                <a:spcPct val="80000"/>
              </a:lnSpc>
              <a:buFont typeface="Symbol" pitchFamily="18" charset="2"/>
              <a:buChar char=""/>
            </a:pPr>
            <a:endParaRPr lang="en-GB" altLang="en-US" sz="1300" i="1" dirty="0">
              <a:solidFill>
                <a:schemeClr val="tx2"/>
              </a:solidFill>
              <a:cs typeface="Times New Roman" pitchFamily="18" charset="0"/>
            </a:endParaRPr>
          </a:p>
          <a:p>
            <a:pPr algn="just" eaLnBrk="1" hangingPunct="1">
              <a:lnSpc>
                <a:spcPct val="80000"/>
              </a:lnSpc>
              <a:buFont typeface="Symbol" pitchFamily="18" charset="2"/>
              <a:buChar char=""/>
            </a:pPr>
            <a:r>
              <a:rPr lang="en-GB" altLang="en-US" sz="1300" b="1" i="1" dirty="0">
                <a:solidFill>
                  <a:schemeClr val="tx2"/>
                </a:solidFill>
                <a:cs typeface="Times New Roman" pitchFamily="18" charset="0"/>
              </a:rPr>
              <a:t>Suppression of redundancies.</a:t>
            </a:r>
            <a:r>
              <a:rPr lang="en-GB" altLang="en-US" sz="1300" i="1" dirty="0">
                <a:solidFill>
                  <a:schemeClr val="tx2"/>
                </a:solidFill>
                <a:cs typeface="Times New Roman" pitchFamily="18" charset="0"/>
              </a:rPr>
              <a:t> Numerous policies involve more than one administration that may operate the same controls, or similar actions. These redundancies can be suppressed and gains derived from it. The same may hold true between distinct administrations. (ex: authorization for construction may require the involvement of 2 or 3 administrations that may both control the same information twice</a:t>
            </a:r>
            <a:r>
              <a:rPr lang="en-GB" altLang="en-US" sz="1300" i="1" dirty="0" smtClean="0">
                <a:solidFill>
                  <a:schemeClr val="tx2"/>
                </a:solidFill>
                <a:cs typeface="Times New Roman" pitchFamily="18" charset="0"/>
              </a:rPr>
              <a:t>).</a:t>
            </a:r>
          </a:p>
          <a:p>
            <a:pPr algn="just" eaLnBrk="1" hangingPunct="1">
              <a:lnSpc>
                <a:spcPct val="80000"/>
              </a:lnSpc>
              <a:buFont typeface="Symbol" pitchFamily="18" charset="2"/>
              <a:buChar char=""/>
            </a:pPr>
            <a:endParaRPr lang="en-GB" altLang="en-US" sz="1300" i="1" dirty="0">
              <a:solidFill>
                <a:schemeClr val="tx2"/>
              </a:solidFill>
              <a:cs typeface="Times New Roman" pitchFamily="18" charset="0"/>
            </a:endParaRPr>
          </a:p>
          <a:p>
            <a:pPr algn="just" eaLnBrk="1" hangingPunct="1">
              <a:lnSpc>
                <a:spcPct val="80000"/>
              </a:lnSpc>
              <a:buFont typeface="Symbol" pitchFamily="18" charset="2"/>
              <a:buChar char=""/>
            </a:pPr>
            <a:r>
              <a:rPr lang="en-GB" altLang="en-US" sz="1300" b="1" i="1" dirty="0">
                <a:solidFill>
                  <a:schemeClr val="tx2"/>
                </a:solidFill>
                <a:cs typeface="Times New Roman" pitchFamily="18" charset="0"/>
              </a:rPr>
              <a:t>Rationalization of practices.</a:t>
            </a:r>
            <a:r>
              <a:rPr lang="en-GB" altLang="en-US" sz="1300" i="1" dirty="0">
                <a:solidFill>
                  <a:schemeClr val="tx2"/>
                </a:solidFill>
                <a:cs typeface="Times New Roman" pitchFamily="18" charset="0"/>
              </a:rPr>
              <a:t> Administrations may perform similar tasks using different processes. Standardization of practices may bring the economies linked to the most efficient approach. (ex: operate control functions by controlling 100% of high stakes files but only a sample of others)</a:t>
            </a:r>
          </a:p>
          <a:p>
            <a:pPr algn="just" eaLnBrk="1" hangingPunct="1">
              <a:lnSpc>
                <a:spcPct val="80000"/>
              </a:lnSpc>
              <a:buFont typeface="Symbol" pitchFamily="18" charset="2"/>
              <a:buChar char=""/>
            </a:pPr>
            <a:endParaRPr lang="fr-FR" altLang="en-US" sz="1300" i="1" dirty="0">
              <a:solidFill>
                <a:schemeClr val="tx2"/>
              </a:solidFill>
            </a:endParaRPr>
          </a:p>
        </p:txBody>
      </p:sp>
      <p:sp>
        <p:nvSpPr>
          <p:cNvPr id="8" name="Rectangle 7"/>
          <p:cNvSpPr/>
          <p:nvPr/>
        </p:nvSpPr>
        <p:spPr>
          <a:xfrm>
            <a:off x="4623474" y="1988840"/>
            <a:ext cx="3744416" cy="41764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eaLnBrk="1" hangingPunct="1">
              <a:lnSpc>
                <a:spcPct val="80000"/>
              </a:lnSpc>
              <a:buFontTx/>
              <a:buNone/>
            </a:pPr>
            <a:r>
              <a:rPr lang="en-GB" altLang="en-US" sz="1500" b="1" i="1" dirty="0" smtClean="0">
                <a:solidFill>
                  <a:schemeClr val="tx2"/>
                </a:solidFill>
                <a:cs typeface="Arial" pitchFamily="34" charset="0"/>
              </a:rPr>
              <a:t>Simplification </a:t>
            </a:r>
            <a:r>
              <a:rPr lang="en-GB" altLang="en-US" sz="1500" b="1" i="1" dirty="0">
                <a:solidFill>
                  <a:schemeClr val="tx2"/>
                </a:solidFill>
                <a:cs typeface="Arial" pitchFamily="34" charset="0"/>
              </a:rPr>
              <a:t>of regulatory </a:t>
            </a:r>
            <a:r>
              <a:rPr lang="en-GB" altLang="en-US" sz="1500" b="1" i="1" dirty="0" smtClean="0">
                <a:solidFill>
                  <a:schemeClr val="tx2"/>
                </a:solidFill>
                <a:cs typeface="Arial" pitchFamily="34" charset="0"/>
              </a:rPr>
              <a:t>constraints</a:t>
            </a:r>
          </a:p>
          <a:p>
            <a:pPr algn="just" eaLnBrk="1" hangingPunct="1">
              <a:lnSpc>
                <a:spcPct val="80000"/>
              </a:lnSpc>
              <a:buFontTx/>
              <a:buNone/>
            </a:pPr>
            <a:endParaRPr lang="en-GB" altLang="en-US" sz="1300" b="1" i="1" dirty="0">
              <a:solidFill>
                <a:schemeClr val="tx2"/>
              </a:solidFill>
              <a:cs typeface="Arial" pitchFamily="34" charset="0"/>
            </a:endParaRPr>
          </a:p>
          <a:p>
            <a:pPr algn="just" eaLnBrk="1" hangingPunct="1">
              <a:lnSpc>
                <a:spcPct val="80000"/>
              </a:lnSpc>
              <a:buFont typeface="Symbol" pitchFamily="18" charset="2"/>
              <a:buChar char=""/>
            </a:pPr>
            <a:r>
              <a:rPr lang="en-GB" altLang="en-US" sz="1300" i="1" dirty="0">
                <a:solidFill>
                  <a:schemeClr val="tx2"/>
                </a:solidFill>
                <a:cs typeface="Times New Roman" pitchFamily="18" charset="0"/>
              </a:rPr>
              <a:t>Alleviation or adaptation of regulatory constraints (obsolete / redundant / other) could provide operational savings</a:t>
            </a:r>
          </a:p>
          <a:p>
            <a:pPr algn="just" eaLnBrk="1" hangingPunct="1">
              <a:lnSpc>
                <a:spcPct val="80000"/>
              </a:lnSpc>
              <a:buFont typeface="Symbol" pitchFamily="18" charset="2"/>
              <a:buChar char=""/>
            </a:pPr>
            <a:endParaRPr lang="fr-FR" altLang="en-US" sz="1300" i="1" dirty="0">
              <a:solidFill>
                <a:schemeClr val="tx2"/>
              </a:solidFill>
            </a:endParaRPr>
          </a:p>
          <a:p>
            <a:pPr algn="just" eaLnBrk="1" hangingPunct="1">
              <a:lnSpc>
                <a:spcPct val="80000"/>
              </a:lnSpc>
              <a:buFontTx/>
              <a:buNone/>
            </a:pPr>
            <a:r>
              <a:rPr lang="en-GB" altLang="en-US" sz="1500" b="1" i="1" dirty="0" smtClean="0">
                <a:solidFill>
                  <a:schemeClr val="tx2"/>
                </a:solidFill>
                <a:cs typeface="Arial" pitchFamily="34" charset="0"/>
              </a:rPr>
              <a:t>Externalization</a:t>
            </a:r>
          </a:p>
          <a:p>
            <a:pPr algn="just" eaLnBrk="1" hangingPunct="1">
              <a:lnSpc>
                <a:spcPct val="80000"/>
              </a:lnSpc>
              <a:buFontTx/>
              <a:buNone/>
            </a:pPr>
            <a:endParaRPr lang="en-GB" altLang="en-US" sz="1300" b="1" i="1" dirty="0">
              <a:solidFill>
                <a:schemeClr val="tx2"/>
              </a:solidFill>
              <a:cs typeface="Arial" pitchFamily="34" charset="0"/>
            </a:endParaRPr>
          </a:p>
          <a:p>
            <a:pPr algn="just" eaLnBrk="1" hangingPunct="1">
              <a:lnSpc>
                <a:spcPct val="80000"/>
              </a:lnSpc>
              <a:buFont typeface="Symbol" pitchFamily="18" charset="2"/>
              <a:buChar char=""/>
            </a:pPr>
            <a:r>
              <a:rPr lang="en-GB" altLang="en-US" sz="1300" i="1" dirty="0">
                <a:solidFill>
                  <a:schemeClr val="tx2"/>
                </a:solidFill>
                <a:cs typeface="Times New Roman" pitchFamily="18" charset="0"/>
              </a:rPr>
              <a:t>Externalization when agencies or the private sector are more efficient. (ex: production of physical parking cards may be done internally by the administration when it requires a lot of work force that don’t have the adequate machines).</a:t>
            </a:r>
          </a:p>
          <a:p>
            <a:pPr algn="just" eaLnBrk="1" hangingPunct="1">
              <a:lnSpc>
                <a:spcPct val="80000"/>
              </a:lnSpc>
              <a:buFont typeface="Symbol" pitchFamily="18" charset="2"/>
              <a:buChar char=""/>
            </a:pPr>
            <a:endParaRPr lang="fr-FR" altLang="en-US" sz="1300" i="1" dirty="0">
              <a:solidFill>
                <a:schemeClr val="tx2"/>
              </a:solidFill>
            </a:endParaRPr>
          </a:p>
          <a:p>
            <a:pPr algn="just" eaLnBrk="1" hangingPunct="1">
              <a:lnSpc>
                <a:spcPct val="80000"/>
              </a:lnSpc>
              <a:buFontTx/>
              <a:buNone/>
            </a:pPr>
            <a:r>
              <a:rPr lang="en-GB" altLang="en-US" sz="1500" b="1" i="1" dirty="0">
                <a:solidFill>
                  <a:schemeClr val="tx2"/>
                </a:solidFill>
                <a:cs typeface="Arial" pitchFamily="34" charset="0"/>
              </a:rPr>
              <a:t>Information </a:t>
            </a:r>
            <a:r>
              <a:rPr lang="en-GB" altLang="en-US" sz="1500" b="1" i="1" dirty="0" smtClean="0">
                <a:solidFill>
                  <a:schemeClr val="tx2"/>
                </a:solidFill>
                <a:cs typeface="Arial" pitchFamily="34" charset="0"/>
              </a:rPr>
              <a:t>system</a:t>
            </a:r>
          </a:p>
          <a:p>
            <a:pPr algn="just" eaLnBrk="1" hangingPunct="1">
              <a:lnSpc>
                <a:spcPct val="80000"/>
              </a:lnSpc>
              <a:buFontTx/>
              <a:buNone/>
            </a:pPr>
            <a:endParaRPr lang="en-GB" altLang="en-US" sz="1300" b="1" i="1" dirty="0">
              <a:solidFill>
                <a:schemeClr val="tx2"/>
              </a:solidFill>
              <a:cs typeface="Arial" pitchFamily="34" charset="0"/>
            </a:endParaRPr>
          </a:p>
          <a:p>
            <a:pPr algn="just" eaLnBrk="1" hangingPunct="1">
              <a:lnSpc>
                <a:spcPct val="80000"/>
              </a:lnSpc>
              <a:buFont typeface="Symbol" pitchFamily="18" charset="2"/>
              <a:buChar char=""/>
            </a:pPr>
            <a:r>
              <a:rPr lang="en-GB" altLang="en-US" sz="1300" i="1" dirty="0">
                <a:solidFill>
                  <a:schemeClr val="tx2"/>
                </a:solidFill>
                <a:cs typeface="Times New Roman" pitchFamily="18" charset="0"/>
              </a:rPr>
              <a:t>Targeted information system interfaces set up or dematerialization can provide savings, but would need  to be backed up through total cost of ownership / benefit analysis </a:t>
            </a:r>
            <a:endParaRPr lang="fr-FR" altLang="en-US" sz="1300" i="1" dirty="0">
              <a:solidFill>
                <a:schemeClr val="tx2"/>
              </a:solidFill>
            </a:endParaRPr>
          </a:p>
          <a:p>
            <a:endParaRPr lang="fr-BE" sz="1300" i="1" dirty="0" smtClean="0">
              <a:solidFill>
                <a:schemeClr val="tx2"/>
              </a:solidFill>
            </a:endParaRPr>
          </a:p>
        </p:txBody>
      </p:sp>
    </p:spTree>
    <p:extLst>
      <p:ext uri="{BB962C8B-B14F-4D97-AF65-F5344CB8AC3E}">
        <p14:creationId xmlns:p14="http://schemas.microsoft.com/office/powerpoint/2010/main" val="30481107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3a – Various typologies of reform can be looked into</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18</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a:off x="683568" y="1700808"/>
            <a:ext cx="3744416" cy="48245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eaLnBrk="1" hangingPunct="1">
              <a:lnSpc>
                <a:spcPct val="80000"/>
              </a:lnSpc>
              <a:buFontTx/>
              <a:buNone/>
            </a:pPr>
            <a:r>
              <a:rPr lang="en-GB" altLang="en-US" sz="1500" b="1" i="1" dirty="0">
                <a:solidFill>
                  <a:schemeClr val="tx2"/>
                </a:solidFill>
                <a:cs typeface="Arial" pitchFamily="34" charset="0"/>
              </a:rPr>
              <a:t>Decrease </a:t>
            </a:r>
            <a:r>
              <a:rPr lang="en-GB" altLang="en-US" sz="1500" b="1" i="1" dirty="0" smtClean="0">
                <a:solidFill>
                  <a:schemeClr val="tx2"/>
                </a:solidFill>
                <a:cs typeface="Arial" pitchFamily="34" charset="0"/>
              </a:rPr>
              <a:t>load</a:t>
            </a:r>
          </a:p>
          <a:p>
            <a:pPr algn="just" eaLnBrk="1" hangingPunct="1">
              <a:lnSpc>
                <a:spcPct val="80000"/>
              </a:lnSpc>
              <a:buFontTx/>
              <a:buNone/>
            </a:pPr>
            <a:endParaRPr lang="en-GB" altLang="en-US" sz="1300" b="1" i="1" dirty="0">
              <a:solidFill>
                <a:schemeClr val="tx2"/>
              </a:solidFill>
              <a:cs typeface="Arial" pitchFamily="34" charset="0"/>
            </a:endParaRPr>
          </a:p>
          <a:p>
            <a:pPr algn="just" eaLnBrk="1" hangingPunct="1">
              <a:lnSpc>
                <a:spcPct val="80000"/>
              </a:lnSpc>
              <a:buFont typeface="Symbol" pitchFamily="18" charset="2"/>
              <a:buChar char=""/>
            </a:pPr>
            <a:r>
              <a:rPr lang="en-GB" altLang="en-US" sz="1300" b="1" dirty="0">
                <a:solidFill>
                  <a:schemeClr val="tx2"/>
                </a:solidFill>
                <a:cs typeface="Times New Roman" pitchFamily="18" charset="0"/>
              </a:rPr>
              <a:t>Reduction of portfolio.</a:t>
            </a:r>
            <a:r>
              <a:rPr lang="en-GB" altLang="en-US" sz="1300" dirty="0">
                <a:solidFill>
                  <a:schemeClr val="tx2"/>
                </a:solidFill>
                <a:cs typeface="Times New Roman" pitchFamily="18" charset="0"/>
              </a:rPr>
              <a:t> The idea is to target the main issues within a public policy and reduce the range of action (ex: reduce the categories of roads dealt with by the State and let local authorities handle the remaining ones</a:t>
            </a:r>
            <a:r>
              <a:rPr lang="en-GB" altLang="en-US" sz="1300" dirty="0" smtClean="0">
                <a:solidFill>
                  <a:schemeClr val="tx2"/>
                </a:solidFill>
                <a:cs typeface="Times New Roman" pitchFamily="18" charset="0"/>
              </a:rPr>
              <a:t>).</a:t>
            </a:r>
          </a:p>
          <a:p>
            <a:pPr algn="just" eaLnBrk="1" hangingPunct="1">
              <a:lnSpc>
                <a:spcPct val="80000"/>
              </a:lnSpc>
              <a:buFont typeface="Symbol" pitchFamily="18" charset="2"/>
              <a:buChar char=""/>
            </a:pPr>
            <a:endParaRPr lang="en-GB" altLang="en-US" sz="1300" dirty="0">
              <a:solidFill>
                <a:schemeClr val="tx2"/>
              </a:solidFill>
              <a:cs typeface="Times New Roman" pitchFamily="18" charset="0"/>
            </a:endParaRPr>
          </a:p>
          <a:p>
            <a:pPr algn="just" eaLnBrk="1" hangingPunct="1">
              <a:lnSpc>
                <a:spcPct val="80000"/>
              </a:lnSpc>
              <a:buFont typeface="Symbol" pitchFamily="18" charset="2"/>
              <a:buChar char=""/>
            </a:pPr>
            <a:r>
              <a:rPr lang="en-GB" altLang="en-US" sz="1300" b="1" dirty="0">
                <a:solidFill>
                  <a:schemeClr val="tx2"/>
                </a:solidFill>
                <a:cs typeface="Times New Roman" pitchFamily="18" charset="0"/>
              </a:rPr>
              <a:t>Reduction of local representation.</a:t>
            </a:r>
            <a:r>
              <a:rPr lang="en-GB" altLang="en-US" sz="1300" dirty="0">
                <a:solidFill>
                  <a:schemeClr val="tx2"/>
                </a:solidFill>
                <a:cs typeface="Times New Roman" pitchFamily="18" charset="0"/>
              </a:rPr>
              <a:t> In some cases the level of representation from the State may be deemed inadequate and it is therefore better to reduce their number and strengthen some of them</a:t>
            </a:r>
            <a:r>
              <a:rPr lang="en-GB" altLang="en-US" sz="1300" dirty="0" smtClean="0">
                <a:solidFill>
                  <a:schemeClr val="tx2"/>
                </a:solidFill>
                <a:cs typeface="Times New Roman" pitchFamily="18" charset="0"/>
              </a:rPr>
              <a:t>.</a:t>
            </a:r>
          </a:p>
          <a:p>
            <a:pPr algn="just" eaLnBrk="1" hangingPunct="1">
              <a:lnSpc>
                <a:spcPct val="80000"/>
              </a:lnSpc>
              <a:buFont typeface="Symbol" pitchFamily="18" charset="2"/>
              <a:buChar char=""/>
            </a:pPr>
            <a:endParaRPr lang="en-GB" altLang="en-US" sz="1300" dirty="0">
              <a:solidFill>
                <a:schemeClr val="tx2"/>
              </a:solidFill>
              <a:cs typeface="Times New Roman" pitchFamily="18" charset="0"/>
            </a:endParaRPr>
          </a:p>
          <a:p>
            <a:pPr algn="just" eaLnBrk="1" hangingPunct="1">
              <a:lnSpc>
                <a:spcPct val="80000"/>
              </a:lnSpc>
              <a:buFont typeface="Symbol" pitchFamily="18" charset="2"/>
              <a:buChar char=""/>
            </a:pPr>
            <a:r>
              <a:rPr lang="en-GB" altLang="en-US" sz="1300" b="1" dirty="0">
                <a:solidFill>
                  <a:schemeClr val="tx2"/>
                </a:solidFill>
                <a:cs typeface="Times New Roman" pitchFamily="18" charset="0"/>
              </a:rPr>
              <a:t>Abandon specific public policies.</a:t>
            </a:r>
            <a:r>
              <a:rPr lang="en-GB" altLang="en-US" sz="1300" dirty="0">
                <a:solidFill>
                  <a:schemeClr val="tx2"/>
                </a:solidFill>
                <a:cs typeface="Times New Roman" pitchFamily="18" charset="0"/>
              </a:rPr>
              <a:t> The objective of the approach is to assess public policies with very view recipients or limited results. They may be transferred to other entities (agencies, private sector) or simply abandoned</a:t>
            </a:r>
            <a:r>
              <a:rPr lang="en-GB" altLang="en-US" sz="1300" dirty="0" smtClean="0">
                <a:solidFill>
                  <a:schemeClr val="tx2"/>
                </a:solidFill>
                <a:cs typeface="Times New Roman" pitchFamily="18" charset="0"/>
              </a:rPr>
              <a:t>.</a:t>
            </a:r>
          </a:p>
          <a:p>
            <a:pPr algn="just" eaLnBrk="1" hangingPunct="1">
              <a:lnSpc>
                <a:spcPct val="80000"/>
              </a:lnSpc>
              <a:buFont typeface="Symbol" pitchFamily="18" charset="2"/>
              <a:buChar char=""/>
            </a:pPr>
            <a:endParaRPr lang="en-GB" altLang="en-US" sz="1300" dirty="0">
              <a:solidFill>
                <a:schemeClr val="tx2"/>
              </a:solidFill>
              <a:cs typeface="Times New Roman" pitchFamily="18" charset="0"/>
            </a:endParaRPr>
          </a:p>
          <a:p>
            <a:pPr algn="just" eaLnBrk="1" hangingPunct="1">
              <a:lnSpc>
                <a:spcPct val="80000"/>
              </a:lnSpc>
              <a:buFont typeface="Symbol" pitchFamily="18" charset="2"/>
              <a:buChar char=""/>
            </a:pPr>
            <a:r>
              <a:rPr lang="en-GB" altLang="en-US" sz="1300" b="1" dirty="0">
                <a:solidFill>
                  <a:schemeClr val="tx2"/>
                </a:solidFill>
                <a:cs typeface="Times New Roman" pitchFamily="18" charset="0"/>
              </a:rPr>
              <a:t>Abandon competencies that are already addressed by other instances</a:t>
            </a:r>
            <a:r>
              <a:rPr lang="en-GB" altLang="en-US" sz="1300" dirty="0">
                <a:solidFill>
                  <a:schemeClr val="tx2"/>
                </a:solidFill>
                <a:cs typeface="Times New Roman" pitchFamily="18" charset="0"/>
              </a:rPr>
              <a:t> (European commission, local authorities, private sector). Redundancies must be suppressed</a:t>
            </a:r>
            <a:r>
              <a:rPr lang="en-GB" altLang="en-US" sz="1300" dirty="0" smtClean="0">
                <a:solidFill>
                  <a:schemeClr val="tx2"/>
                </a:solidFill>
                <a:cs typeface="Times New Roman" pitchFamily="18" charset="0"/>
              </a:rPr>
              <a:t>.</a:t>
            </a:r>
          </a:p>
        </p:txBody>
      </p:sp>
      <p:sp>
        <p:nvSpPr>
          <p:cNvPr id="9" name="Rectangle 8"/>
          <p:cNvSpPr/>
          <p:nvPr/>
        </p:nvSpPr>
        <p:spPr>
          <a:xfrm>
            <a:off x="4860032" y="1700808"/>
            <a:ext cx="3744416" cy="48245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just" eaLnBrk="1" hangingPunct="1">
              <a:lnSpc>
                <a:spcPct val="80000"/>
              </a:lnSpc>
              <a:buFont typeface="Symbol" pitchFamily="18" charset="2"/>
              <a:buChar char=""/>
            </a:pPr>
            <a:endParaRPr lang="en-GB" altLang="en-US" sz="1300" dirty="0">
              <a:solidFill>
                <a:schemeClr val="tx2"/>
              </a:solidFill>
              <a:cs typeface="Times New Roman" pitchFamily="18" charset="0"/>
            </a:endParaRPr>
          </a:p>
          <a:p>
            <a:pPr algn="just" eaLnBrk="1" hangingPunct="1">
              <a:lnSpc>
                <a:spcPct val="80000"/>
              </a:lnSpc>
              <a:buFont typeface="Symbol" pitchFamily="18" charset="2"/>
              <a:buChar char=""/>
            </a:pPr>
            <a:r>
              <a:rPr lang="en-GB" altLang="en-US" sz="1300" b="1" dirty="0">
                <a:solidFill>
                  <a:schemeClr val="tx2"/>
                </a:solidFill>
                <a:cs typeface="Times New Roman" pitchFamily="18" charset="0"/>
              </a:rPr>
              <a:t>Focus the action on strategic aspects and piloting</a:t>
            </a:r>
            <a:r>
              <a:rPr lang="en-GB" altLang="en-US" sz="1300" dirty="0">
                <a:solidFill>
                  <a:schemeClr val="tx2"/>
                </a:solidFill>
                <a:cs typeface="Times New Roman" pitchFamily="18" charset="0"/>
              </a:rPr>
              <a:t> (through regulation). The administration may be conducting operational functions on public policies when its main value is really on piloting and regulation and other operators may be able to handle production</a:t>
            </a:r>
            <a:r>
              <a:rPr lang="en-GB" altLang="en-US" sz="1300" dirty="0" smtClean="0">
                <a:solidFill>
                  <a:schemeClr val="tx2"/>
                </a:solidFill>
                <a:cs typeface="Times New Roman" pitchFamily="18" charset="0"/>
              </a:rPr>
              <a:t>.</a:t>
            </a:r>
          </a:p>
          <a:p>
            <a:pPr algn="just" eaLnBrk="1" hangingPunct="1">
              <a:lnSpc>
                <a:spcPct val="80000"/>
              </a:lnSpc>
              <a:buFont typeface="Symbol" pitchFamily="18" charset="2"/>
              <a:buChar char=""/>
            </a:pPr>
            <a:endParaRPr lang="en-GB" altLang="en-US" sz="1300" dirty="0">
              <a:solidFill>
                <a:schemeClr val="tx2"/>
              </a:solidFill>
              <a:cs typeface="Times New Roman" pitchFamily="18" charset="0"/>
            </a:endParaRPr>
          </a:p>
          <a:p>
            <a:pPr algn="just" eaLnBrk="1" hangingPunct="1">
              <a:lnSpc>
                <a:spcPct val="80000"/>
              </a:lnSpc>
              <a:buFont typeface="Symbol" pitchFamily="18" charset="2"/>
              <a:buChar char=""/>
            </a:pPr>
            <a:r>
              <a:rPr lang="en-GB" altLang="en-US" sz="1300" dirty="0">
                <a:solidFill>
                  <a:schemeClr val="tx2"/>
                </a:solidFill>
                <a:cs typeface="Times New Roman" pitchFamily="18" charset="0"/>
              </a:rPr>
              <a:t>Externalization to the private sector to find </a:t>
            </a:r>
            <a:r>
              <a:rPr lang="en-GB" altLang="en-US" sz="1300" b="1" dirty="0">
                <a:solidFill>
                  <a:schemeClr val="tx2"/>
                </a:solidFill>
                <a:cs typeface="Times New Roman" pitchFamily="18" charset="0"/>
              </a:rPr>
              <a:t>other sources of funding. </a:t>
            </a:r>
          </a:p>
          <a:p>
            <a:pPr algn="just" eaLnBrk="1" hangingPunct="1">
              <a:lnSpc>
                <a:spcPct val="80000"/>
              </a:lnSpc>
              <a:buFont typeface="Symbol" pitchFamily="18" charset="2"/>
              <a:buChar char=""/>
            </a:pPr>
            <a:endParaRPr lang="fr-FR" altLang="en-US" sz="1300" i="1" dirty="0">
              <a:solidFill>
                <a:schemeClr val="tx2"/>
              </a:solidFill>
            </a:endParaRPr>
          </a:p>
          <a:p>
            <a:pPr algn="just" eaLnBrk="1" hangingPunct="1">
              <a:lnSpc>
                <a:spcPct val="80000"/>
              </a:lnSpc>
              <a:buFont typeface="Symbol" pitchFamily="18" charset="2"/>
              <a:buChar char=""/>
            </a:pPr>
            <a:endParaRPr lang="fr-FR" altLang="en-US" sz="1300" b="1" dirty="0" smtClean="0">
              <a:solidFill>
                <a:schemeClr val="tx2"/>
              </a:solidFill>
            </a:endParaRPr>
          </a:p>
          <a:p>
            <a:pPr algn="just" eaLnBrk="1" hangingPunct="1">
              <a:lnSpc>
                <a:spcPct val="80000"/>
              </a:lnSpc>
              <a:buFont typeface="Symbol" pitchFamily="18" charset="2"/>
              <a:buChar char=""/>
            </a:pPr>
            <a:endParaRPr lang="fr-FR" altLang="en-US" sz="1300" b="1" dirty="0">
              <a:solidFill>
                <a:schemeClr val="tx2"/>
              </a:solidFill>
            </a:endParaRPr>
          </a:p>
          <a:p>
            <a:pPr algn="just" eaLnBrk="1" hangingPunct="1">
              <a:lnSpc>
                <a:spcPct val="80000"/>
              </a:lnSpc>
              <a:buFontTx/>
              <a:buNone/>
            </a:pPr>
            <a:r>
              <a:rPr lang="en-GB" altLang="en-US" sz="1500" b="1" i="1" dirty="0">
                <a:solidFill>
                  <a:schemeClr val="tx2"/>
                </a:solidFill>
                <a:cs typeface="Arial" pitchFamily="34" charset="0"/>
              </a:rPr>
              <a:t>Apply good practices and </a:t>
            </a:r>
            <a:r>
              <a:rPr lang="en-GB" altLang="en-US" sz="1500" b="1" i="1" dirty="0" smtClean="0">
                <a:solidFill>
                  <a:schemeClr val="tx2"/>
                </a:solidFill>
                <a:cs typeface="Arial" pitchFamily="34" charset="0"/>
              </a:rPr>
              <a:t>rules</a:t>
            </a:r>
          </a:p>
          <a:p>
            <a:pPr algn="just" eaLnBrk="1" hangingPunct="1">
              <a:lnSpc>
                <a:spcPct val="80000"/>
              </a:lnSpc>
              <a:buFontTx/>
              <a:buNone/>
            </a:pPr>
            <a:endParaRPr lang="en-GB" altLang="en-US" sz="1300" b="1" i="1" dirty="0">
              <a:solidFill>
                <a:schemeClr val="tx2"/>
              </a:solidFill>
              <a:cs typeface="Arial" pitchFamily="34" charset="0"/>
            </a:endParaRPr>
          </a:p>
          <a:p>
            <a:pPr algn="just" eaLnBrk="1" hangingPunct="1">
              <a:lnSpc>
                <a:spcPct val="80000"/>
              </a:lnSpc>
              <a:buFont typeface="Symbol" pitchFamily="18" charset="2"/>
              <a:buChar char=""/>
            </a:pPr>
            <a:r>
              <a:rPr lang="en-GB" altLang="en-US" sz="1300" dirty="0">
                <a:solidFill>
                  <a:schemeClr val="tx2"/>
                </a:solidFill>
                <a:cs typeface="Times New Roman" pitchFamily="18" charset="0"/>
              </a:rPr>
              <a:t>Application of the rule : “</a:t>
            </a:r>
            <a:r>
              <a:rPr lang="en-GB" altLang="en-US" sz="1300" b="1" dirty="0">
                <a:solidFill>
                  <a:schemeClr val="tx2"/>
                </a:solidFill>
                <a:cs typeface="Times New Roman" pitchFamily="18" charset="0"/>
              </a:rPr>
              <a:t>one public policy must be carried out by one entity</a:t>
            </a:r>
            <a:r>
              <a:rPr lang="en-GB" altLang="en-US" sz="1300" dirty="0">
                <a:solidFill>
                  <a:schemeClr val="tx2"/>
                </a:solidFill>
                <a:cs typeface="Times New Roman" pitchFamily="18" charset="0"/>
              </a:rPr>
              <a:t>”. Splitting of policies between 2 entities reduces the efficiency even if it can be justified in a few cases.</a:t>
            </a:r>
            <a:endParaRPr lang="fr-FR" altLang="en-US" sz="1300" dirty="0">
              <a:solidFill>
                <a:schemeClr val="tx2"/>
              </a:solidFill>
            </a:endParaRPr>
          </a:p>
          <a:p>
            <a:pPr algn="just" eaLnBrk="1" hangingPunct="1">
              <a:lnSpc>
                <a:spcPct val="80000"/>
              </a:lnSpc>
              <a:buFont typeface="Symbol" pitchFamily="18" charset="2"/>
              <a:buChar char=""/>
            </a:pPr>
            <a:endParaRPr lang="fr-FR" altLang="en-US" sz="1300" i="1" dirty="0">
              <a:solidFill>
                <a:schemeClr val="tx2"/>
              </a:solidFill>
            </a:endParaRPr>
          </a:p>
        </p:txBody>
      </p:sp>
    </p:spTree>
    <p:extLst>
      <p:ext uri="{BB962C8B-B14F-4D97-AF65-F5344CB8AC3E}">
        <p14:creationId xmlns:p14="http://schemas.microsoft.com/office/powerpoint/2010/main" val="33824339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smtClean="0">
                <a:solidFill>
                  <a:srgbClr val="213972"/>
                </a:solidFill>
                <a:latin typeface="Calibri" pitchFamily="34" charset="0"/>
                <a:cs typeface="Arial" pitchFamily="34" charset="0"/>
              </a:rPr>
              <a:t>3b </a:t>
            </a:r>
            <a:r>
              <a:rPr lang="en-GB" altLang="en-US" sz="1700" b="1" dirty="0" smtClean="0">
                <a:solidFill>
                  <a:srgbClr val="213972"/>
                </a:solidFill>
                <a:latin typeface="Calibri" pitchFamily="34" charset="0"/>
                <a:cs typeface="Arial" pitchFamily="34" charset="0"/>
              </a:rPr>
              <a:t>– Externalization must be prepared</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19</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a:off x="683568" y="1700808"/>
            <a:ext cx="7776864" cy="48245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b="1" i="1" dirty="0">
                <a:solidFill>
                  <a:schemeClr val="tx2"/>
                </a:solidFill>
              </a:rPr>
              <a:t>The condition for a successful externalization can be listed as follow:</a:t>
            </a:r>
            <a:endParaRPr lang="en-GB" sz="1400" b="1" i="1" dirty="0">
              <a:solidFill>
                <a:schemeClr val="tx2"/>
              </a:solidFill>
            </a:endParaRPr>
          </a:p>
          <a:p>
            <a:pPr marL="285750" lvl="0" indent="-285750">
              <a:buFont typeface="Arial" panose="020B0604020202020204" pitchFamily="34" charset="0"/>
              <a:buChar char="•"/>
            </a:pPr>
            <a:r>
              <a:rPr lang="en-US" sz="1400" dirty="0">
                <a:solidFill>
                  <a:schemeClr val="tx2"/>
                </a:solidFill>
              </a:rPr>
              <a:t>The definition of a doctrine that sets the framework for the recourse to externalization. A framework would define the perimeter of activities opened for externalization, the unified and standard process for the assessment and justification of benefits, the definition of minimum predefined gains that have to be achieved to allow the recourse to externalization.</a:t>
            </a:r>
            <a:endParaRPr lang="en-GB" sz="1400" dirty="0">
              <a:solidFill>
                <a:schemeClr val="tx2"/>
              </a:solidFill>
            </a:endParaRPr>
          </a:p>
          <a:p>
            <a:pPr marL="285750" lvl="0" indent="-285750">
              <a:buFont typeface="Arial" panose="020B0604020202020204" pitchFamily="34" charset="0"/>
              <a:buChar char="•"/>
            </a:pPr>
            <a:r>
              <a:rPr lang="en-US" sz="1400" dirty="0">
                <a:solidFill>
                  <a:schemeClr val="tx2"/>
                </a:solidFill>
              </a:rPr>
              <a:t>The allocation of mission of control of externalization to existing entities to ensure the quality and monitoring of the process and limit abuses.</a:t>
            </a:r>
            <a:endParaRPr lang="en-GB" sz="1400" dirty="0">
              <a:solidFill>
                <a:schemeClr val="tx2"/>
              </a:solidFill>
            </a:endParaRPr>
          </a:p>
          <a:p>
            <a:pPr marL="285750" lvl="0" indent="-285750">
              <a:buFont typeface="Arial" panose="020B0604020202020204" pitchFamily="34" charset="0"/>
              <a:buChar char="•"/>
            </a:pPr>
            <a:r>
              <a:rPr lang="en-US" sz="1400" dirty="0">
                <a:solidFill>
                  <a:schemeClr val="tx2"/>
                </a:solidFill>
              </a:rPr>
              <a:t>The definition of a unified process for the piloting of </a:t>
            </a:r>
            <a:r>
              <a:rPr lang="en-US" sz="1400" dirty="0" err="1">
                <a:solidFill>
                  <a:schemeClr val="tx2"/>
                </a:solidFill>
              </a:rPr>
              <a:t>on going</a:t>
            </a:r>
            <a:r>
              <a:rPr lang="en-US" sz="1400" dirty="0">
                <a:solidFill>
                  <a:schemeClr val="tx2"/>
                </a:solidFill>
              </a:rPr>
              <a:t> externalization to ensure the quality of service.</a:t>
            </a:r>
            <a:endParaRPr lang="en-GB" sz="1400" dirty="0">
              <a:solidFill>
                <a:schemeClr val="tx2"/>
              </a:solidFill>
            </a:endParaRPr>
          </a:p>
          <a:p>
            <a:pPr marL="285750" lvl="0" indent="-285750">
              <a:buFont typeface="Arial" panose="020B0604020202020204" pitchFamily="34" charset="0"/>
              <a:buChar char="•"/>
            </a:pPr>
            <a:r>
              <a:rPr lang="en-US" sz="1400" dirty="0">
                <a:solidFill>
                  <a:schemeClr val="tx2"/>
                </a:solidFill>
              </a:rPr>
              <a:t>The preparation of the HR </a:t>
            </a:r>
            <a:r>
              <a:rPr lang="en-US" sz="1400" dirty="0" smtClean="0">
                <a:solidFill>
                  <a:schemeClr val="tx2"/>
                </a:solidFill>
              </a:rPr>
              <a:t>maneuver </a:t>
            </a:r>
            <a:r>
              <a:rPr lang="en-US" sz="1400" dirty="0">
                <a:solidFill>
                  <a:schemeClr val="tx2"/>
                </a:solidFill>
              </a:rPr>
              <a:t>through communication, training, reallocation and follow up of the personnel currently providing the service</a:t>
            </a:r>
            <a:r>
              <a:rPr lang="en-US" sz="1400" dirty="0" smtClean="0">
                <a:solidFill>
                  <a:schemeClr val="tx2"/>
                </a:solidFill>
              </a:rPr>
              <a:t>.</a:t>
            </a:r>
          </a:p>
          <a:p>
            <a:pPr marL="285750" lvl="0" indent="-285750">
              <a:buFont typeface="Arial" panose="020B0604020202020204" pitchFamily="34" charset="0"/>
              <a:buChar char="•"/>
            </a:pPr>
            <a:endParaRPr lang="en-US" sz="1400" dirty="0">
              <a:solidFill>
                <a:schemeClr val="tx2"/>
              </a:solidFill>
            </a:endParaRPr>
          </a:p>
          <a:p>
            <a:pPr marL="285750" lvl="0" indent="-285750">
              <a:buFont typeface="Arial" panose="020B0604020202020204" pitchFamily="34" charset="0"/>
              <a:buChar char="•"/>
            </a:pPr>
            <a:endParaRPr lang="en-GB" sz="1400" dirty="0">
              <a:solidFill>
                <a:schemeClr val="tx2"/>
              </a:solidFill>
            </a:endParaRPr>
          </a:p>
          <a:p>
            <a:r>
              <a:rPr lang="en-US" sz="1400" b="1" i="1" dirty="0">
                <a:solidFill>
                  <a:schemeClr val="tx2"/>
                </a:solidFill>
              </a:rPr>
              <a:t>The benefits of externalization must also go beyond the sole financial aspects:</a:t>
            </a:r>
            <a:endParaRPr lang="en-GB" sz="1400" b="1" i="1" dirty="0">
              <a:solidFill>
                <a:schemeClr val="tx2"/>
              </a:solidFill>
            </a:endParaRPr>
          </a:p>
          <a:p>
            <a:pPr marL="285750" lvl="0" indent="-285750">
              <a:buFont typeface="Arial" panose="020B0604020202020204" pitchFamily="34" charset="0"/>
              <a:buChar char="•"/>
            </a:pPr>
            <a:r>
              <a:rPr lang="en-US" sz="1400" dirty="0" smtClean="0">
                <a:solidFill>
                  <a:schemeClr val="tx2"/>
                </a:solidFill>
              </a:rPr>
              <a:t>Reduce </a:t>
            </a:r>
            <a:r>
              <a:rPr lang="en-US" sz="1400" dirty="0">
                <a:solidFill>
                  <a:schemeClr val="tx2"/>
                </a:solidFill>
              </a:rPr>
              <a:t>total costs</a:t>
            </a:r>
            <a:endParaRPr lang="en-GB" sz="1400" dirty="0">
              <a:solidFill>
                <a:schemeClr val="tx2"/>
              </a:solidFill>
            </a:endParaRPr>
          </a:p>
          <a:p>
            <a:pPr marL="285750" lvl="0" indent="-285750">
              <a:buFont typeface="Arial" panose="020B0604020202020204" pitchFamily="34" charset="0"/>
              <a:buChar char="•"/>
            </a:pPr>
            <a:r>
              <a:rPr lang="en-US" sz="1400" dirty="0">
                <a:solidFill>
                  <a:schemeClr val="tx2"/>
                </a:solidFill>
              </a:rPr>
              <a:t>Reallocate limited resources on key activities or develop a lever for modernization and reform</a:t>
            </a:r>
            <a:endParaRPr lang="en-GB" sz="1400" dirty="0">
              <a:solidFill>
                <a:schemeClr val="tx2"/>
              </a:solidFill>
            </a:endParaRPr>
          </a:p>
          <a:p>
            <a:pPr marL="285750" lvl="0" indent="-285750">
              <a:buFont typeface="Arial" panose="020B0604020202020204" pitchFamily="34" charset="0"/>
              <a:buChar char="•"/>
            </a:pPr>
            <a:r>
              <a:rPr lang="en-US" sz="1400" dirty="0">
                <a:solidFill>
                  <a:schemeClr val="tx2"/>
                </a:solidFill>
              </a:rPr>
              <a:t>Increase flexibility</a:t>
            </a:r>
            <a:endParaRPr lang="en-GB" sz="1400" dirty="0">
              <a:solidFill>
                <a:schemeClr val="tx2"/>
              </a:solidFill>
            </a:endParaRPr>
          </a:p>
          <a:p>
            <a:pPr marL="285750" lvl="0" indent="-285750">
              <a:buFont typeface="Arial" panose="020B0604020202020204" pitchFamily="34" charset="0"/>
              <a:buChar char="•"/>
            </a:pPr>
            <a:r>
              <a:rPr lang="en-US" sz="1400" dirty="0">
                <a:solidFill>
                  <a:schemeClr val="tx2"/>
                </a:solidFill>
              </a:rPr>
              <a:t>Optimize the quality of service</a:t>
            </a:r>
            <a:endParaRPr lang="en-GB" sz="1400" dirty="0">
              <a:solidFill>
                <a:schemeClr val="tx2"/>
              </a:solidFill>
            </a:endParaRPr>
          </a:p>
          <a:p>
            <a:pPr marL="285750" lvl="0" indent="-285750">
              <a:buFont typeface="Arial" panose="020B0604020202020204" pitchFamily="34" charset="0"/>
              <a:buChar char="•"/>
            </a:pPr>
            <a:r>
              <a:rPr lang="en-US" sz="1400" dirty="0">
                <a:solidFill>
                  <a:schemeClr val="tx2"/>
                </a:solidFill>
              </a:rPr>
              <a:t>Gain access to skills which are not available or benefit from innovation</a:t>
            </a:r>
            <a:r>
              <a:rPr lang="en-US" sz="1400" dirty="0" smtClean="0">
                <a:solidFill>
                  <a:schemeClr val="tx2"/>
                </a:solidFill>
              </a:rPr>
              <a:t>.</a:t>
            </a:r>
          </a:p>
        </p:txBody>
      </p:sp>
    </p:spTree>
    <p:extLst>
      <p:ext uri="{BB962C8B-B14F-4D97-AF65-F5344CB8AC3E}">
        <p14:creationId xmlns:p14="http://schemas.microsoft.com/office/powerpoint/2010/main" val="28670005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eaLnBrk="1" fontAlgn="ctr" hangingPunct="1"/>
            <a:r>
              <a:rPr lang="fr-BE" altLang="en-US" sz="1700" b="1" dirty="0" err="1" smtClean="0">
                <a:solidFill>
                  <a:srgbClr val="213972"/>
                </a:solidFill>
                <a:latin typeface="Calibri" pitchFamily="34" charset="0"/>
                <a:cs typeface="Arial" pitchFamily="34" charset="0"/>
              </a:rPr>
              <a:t>Overview</a:t>
            </a:r>
            <a:endParaRPr lang="en-GB" altLang="en-US" sz="1700" b="1" dirty="0" smtClean="0">
              <a:solidFill>
                <a:srgbClr val="213972"/>
              </a:solidFill>
              <a:latin typeface="Calibri" pitchFamily="34" charset="0"/>
              <a:cs typeface="Arial" pitchFamily="34" charset="0"/>
            </a:endParaRPr>
          </a:p>
        </p:txBody>
      </p:sp>
      <p:sp>
        <p:nvSpPr>
          <p:cNvPr id="68" name="Text Box 12"/>
          <p:cNvSpPr txBox="1">
            <a:spLocks noChangeArrowheads="1"/>
          </p:cNvSpPr>
          <p:nvPr/>
        </p:nvSpPr>
        <p:spPr bwMode="auto">
          <a:xfrm>
            <a:off x="323528" y="1052736"/>
            <a:ext cx="805862"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Context</a:t>
            </a:r>
            <a:endParaRPr lang="en-GB" altLang="en-US" sz="1500" b="1" dirty="0">
              <a:solidFill>
                <a:srgbClr val="213972"/>
              </a:solidFill>
              <a:latin typeface="+mj-lt"/>
            </a:endParaRPr>
          </a:p>
        </p:txBody>
      </p:sp>
      <p:sp>
        <p:nvSpPr>
          <p:cNvPr id="69" name="Line 13"/>
          <p:cNvSpPr>
            <a:spLocks noChangeShapeType="1"/>
          </p:cNvSpPr>
          <p:nvPr/>
        </p:nvSpPr>
        <p:spPr bwMode="auto">
          <a:xfrm>
            <a:off x="395536" y="1386354"/>
            <a:ext cx="1584176"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70" name="Rectangle 69"/>
          <p:cNvSpPr/>
          <p:nvPr/>
        </p:nvSpPr>
        <p:spPr>
          <a:xfrm>
            <a:off x="323527" y="1530370"/>
            <a:ext cx="4224723" cy="47789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endParaRPr lang="en-US" sz="1500" i="1" dirty="0" smtClean="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A solid and ambitious pre-assessment</a:t>
            </a:r>
          </a:p>
          <a:p>
            <a:pPr marL="171450" indent="-171450">
              <a:buFont typeface="Arial" panose="020B0604020202020204" pitchFamily="34" charset="0"/>
              <a:buChar char="•"/>
            </a:pPr>
            <a:endParaRPr lang="en-US" sz="1500" i="1" dirty="0" smtClean="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A few areas of concern:</a:t>
            </a:r>
          </a:p>
          <a:p>
            <a:pPr marL="628650" lvl="1" indent="-171450">
              <a:buFont typeface="Arial" panose="020B0604020202020204" pitchFamily="34" charset="0"/>
              <a:buChar char="•"/>
            </a:pPr>
            <a:r>
              <a:rPr lang="en-US" sz="1500" i="1" dirty="0" smtClean="0">
                <a:solidFill>
                  <a:schemeClr val="accent1">
                    <a:lumMod val="75000"/>
                  </a:schemeClr>
                </a:solidFill>
              </a:rPr>
              <a:t>Potential cost increases</a:t>
            </a:r>
          </a:p>
          <a:p>
            <a:pPr marL="628650" lvl="1" indent="-171450">
              <a:buFont typeface="Arial" panose="020B0604020202020204" pitchFamily="34" charset="0"/>
              <a:buChar char="•"/>
            </a:pPr>
            <a:r>
              <a:rPr lang="en-US" sz="1500" i="1" dirty="0" smtClean="0">
                <a:solidFill>
                  <a:schemeClr val="accent1">
                    <a:lumMod val="75000"/>
                  </a:schemeClr>
                </a:solidFill>
              </a:rPr>
              <a:t>Address the issue of car traffic</a:t>
            </a: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A few remarks:</a:t>
            </a:r>
          </a:p>
          <a:p>
            <a:pPr marL="628650" lvl="1" indent="-171450">
              <a:buFont typeface="Arial" panose="020B0604020202020204" pitchFamily="34" charset="0"/>
              <a:buChar char="•"/>
            </a:pPr>
            <a:r>
              <a:rPr lang="en-US" sz="1500" i="1" dirty="0" smtClean="0">
                <a:solidFill>
                  <a:schemeClr val="accent1">
                    <a:lumMod val="75000"/>
                  </a:schemeClr>
                </a:solidFill>
              </a:rPr>
              <a:t>What is the objective for the transport network?</a:t>
            </a:r>
          </a:p>
          <a:p>
            <a:pPr marL="628650" lvl="1" indent="-171450">
              <a:buFont typeface="Arial" panose="020B0604020202020204" pitchFamily="34" charset="0"/>
              <a:buChar char="•"/>
            </a:pPr>
            <a:r>
              <a:rPr lang="en-US" sz="1500" i="1" dirty="0" smtClean="0">
                <a:solidFill>
                  <a:schemeClr val="accent1">
                    <a:lumMod val="75000"/>
                  </a:schemeClr>
                </a:solidFill>
              </a:rPr>
              <a:t>Comparison between Member States should be focused on relevant candidates</a:t>
            </a:r>
          </a:p>
          <a:p>
            <a:pPr marL="628650" lvl="1" indent="-171450">
              <a:buFont typeface="Arial" panose="020B0604020202020204" pitchFamily="34" charset="0"/>
              <a:buChar char="•"/>
            </a:pPr>
            <a:r>
              <a:rPr lang="en-US" sz="1500" i="1" dirty="0" smtClean="0">
                <a:solidFill>
                  <a:schemeClr val="accent1">
                    <a:lumMod val="75000"/>
                  </a:schemeClr>
                </a:solidFill>
              </a:rPr>
              <a:t>Clarity on costs and financing sources is essential</a:t>
            </a: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p:txBody>
      </p:sp>
      <p:cxnSp>
        <p:nvCxnSpPr>
          <p:cNvPr id="6" name="Straight Connector 5"/>
          <p:cNvCxnSpPr/>
          <p:nvPr/>
        </p:nvCxnSpPr>
        <p:spPr>
          <a:xfrm>
            <a:off x="4548250" y="1628800"/>
            <a:ext cx="0" cy="3456384"/>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 Box 12"/>
          <p:cNvSpPr txBox="1">
            <a:spLocks noChangeArrowheads="1"/>
          </p:cNvSpPr>
          <p:nvPr/>
        </p:nvSpPr>
        <p:spPr bwMode="auto">
          <a:xfrm>
            <a:off x="4860032" y="1052736"/>
            <a:ext cx="1676293"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fr-BE" altLang="en-US" sz="1500" b="1" dirty="0" smtClean="0">
                <a:solidFill>
                  <a:srgbClr val="213972"/>
                </a:solidFill>
                <a:latin typeface="+mj-lt"/>
              </a:rPr>
              <a:t>Recommandations</a:t>
            </a:r>
            <a:endParaRPr lang="en-GB" altLang="en-US" sz="1500" b="1" dirty="0">
              <a:solidFill>
                <a:srgbClr val="213972"/>
              </a:solidFill>
              <a:latin typeface="+mj-lt"/>
            </a:endParaRPr>
          </a:p>
        </p:txBody>
      </p:sp>
      <p:sp>
        <p:nvSpPr>
          <p:cNvPr id="11" name="Line 13"/>
          <p:cNvSpPr>
            <a:spLocks noChangeShapeType="1"/>
          </p:cNvSpPr>
          <p:nvPr/>
        </p:nvSpPr>
        <p:spPr bwMode="auto">
          <a:xfrm>
            <a:off x="4932039" y="1386354"/>
            <a:ext cx="160428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12" name="Rectangle 11"/>
          <p:cNvSpPr/>
          <p:nvPr/>
        </p:nvSpPr>
        <p:spPr>
          <a:xfrm>
            <a:off x="4860032" y="1458362"/>
            <a:ext cx="3960440" cy="195742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Use financial elements and competencies as a starting point for the analysis</a:t>
            </a:r>
          </a:p>
          <a:p>
            <a:pPr marL="171450" indent="-171450">
              <a:buFont typeface="Arial" panose="020B0604020202020204" pitchFamily="34" charset="0"/>
              <a:buChar char="•"/>
            </a:pPr>
            <a:endParaRPr lang="en-US" sz="1500" i="1" dirty="0" smtClean="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Assess the transport infrastructure from a planning standpoint</a:t>
            </a:r>
          </a:p>
          <a:p>
            <a:pPr marL="171450" indent="-171450">
              <a:buFont typeface="Arial" panose="020B0604020202020204" pitchFamily="34" charset="0"/>
              <a:buChar char="•"/>
            </a:pPr>
            <a:endParaRPr lang="en-US" sz="1500" i="1" dirty="0" smtClean="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Look into additional areas of investigation</a:t>
            </a:r>
          </a:p>
          <a:p>
            <a:pPr marL="171450" indent="-171450">
              <a:buFont typeface="Arial" panose="020B0604020202020204" pitchFamily="34" charset="0"/>
              <a:buChar char="•"/>
            </a:pPr>
            <a:endParaRPr lang="en-US" sz="1500" i="1" dirty="0" smtClean="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Use benchmarks with care</a:t>
            </a:r>
            <a:endParaRPr lang="en-US" sz="1500" i="1" dirty="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2</a:t>
            </a:fld>
            <a:endParaRPr lang="en-US" dirty="0"/>
          </a:p>
        </p:txBody>
      </p:sp>
    </p:spTree>
    <p:extLst>
      <p:ext uri="{BB962C8B-B14F-4D97-AF65-F5344CB8AC3E}">
        <p14:creationId xmlns:p14="http://schemas.microsoft.com/office/powerpoint/2010/main" val="32652260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3c – The good use of EU funds in transport is also an area of benefits</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20</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a:off x="683568" y="1700808"/>
            <a:ext cx="3312368" cy="48245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dirty="0" smtClean="0">
                <a:solidFill>
                  <a:schemeClr val="tx2"/>
                </a:solidFill>
              </a:rPr>
              <a:t>2 relevant </a:t>
            </a:r>
            <a:r>
              <a:rPr lang="fr-BE" sz="1500" b="1" dirty="0" err="1" smtClean="0">
                <a:solidFill>
                  <a:schemeClr val="tx2"/>
                </a:solidFill>
              </a:rPr>
              <a:t>operational</a:t>
            </a:r>
            <a:r>
              <a:rPr lang="fr-BE" sz="1500" b="1" dirty="0" smtClean="0">
                <a:solidFill>
                  <a:schemeClr val="tx2"/>
                </a:solidFill>
              </a:rPr>
              <a:t> programs:</a:t>
            </a:r>
          </a:p>
          <a:p>
            <a:endParaRPr lang="en-GB" sz="1500" b="1" dirty="0" smtClean="0">
              <a:solidFill>
                <a:schemeClr val="tx2"/>
              </a:solidFill>
            </a:endParaRPr>
          </a:p>
          <a:p>
            <a:pPr marL="285750" indent="-285750">
              <a:buFont typeface="Arial" panose="020B0604020202020204" pitchFamily="34" charset="0"/>
              <a:buChar char="•"/>
            </a:pPr>
            <a:r>
              <a:rPr lang="en-GB" sz="1500" b="1" dirty="0" smtClean="0">
                <a:solidFill>
                  <a:schemeClr val="tx2"/>
                </a:solidFill>
              </a:rPr>
              <a:t>Integrated </a:t>
            </a:r>
            <a:r>
              <a:rPr lang="en-GB" sz="1500" b="1" dirty="0">
                <a:solidFill>
                  <a:schemeClr val="tx2"/>
                </a:solidFill>
              </a:rPr>
              <a:t>Infrastructure</a:t>
            </a:r>
            <a:r>
              <a:rPr lang="en-GB" sz="1500" dirty="0">
                <a:solidFill>
                  <a:schemeClr val="tx2"/>
                </a:solidFill>
              </a:rPr>
              <a:t>: the most significant OP - will invest €4.66 billion, of which €2.3 billion from the Cohesion Fund and €1.66 billion ERDF, in key infrastructure and transport networks as well as in high-speed broadband </a:t>
            </a:r>
            <a:r>
              <a:rPr lang="en-GB" sz="1500" dirty="0" smtClean="0">
                <a:solidFill>
                  <a:schemeClr val="tx2"/>
                </a:solidFill>
              </a:rPr>
              <a:t>deployment</a:t>
            </a:r>
          </a:p>
          <a:p>
            <a:pPr marL="285750" indent="-285750">
              <a:buFont typeface="Arial" panose="020B0604020202020204" pitchFamily="34" charset="0"/>
              <a:buChar char="•"/>
            </a:pPr>
            <a:endParaRPr lang="en-GB" sz="1500" dirty="0" smtClean="0">
              <a:solidFill>
                <a:schemeClr val="tx2"/>
              </a:solidFill>
            </a:endParaRPr>
          </a:p>
          <a:p>
            <a:pPr marL="285750" indent="-285750">
              <a:buFont typeface="Arial" panose="020B0604020202020204" pitchFamily="34" charset="0"/>
              <a:buChar char="•"/>
            </a:pPr>
            <a:r>
              <a:rPr lang="en-GB" sz="1500" b="1" dirty="0">
                <a:solidFill>
                  <a:schemeClr val="tx2"/>
                </a:solidFill>
              </a:rPr>
              <a:t>Effective Public Administration</a:t>
            </a:r>
            <a:r>
              <a:rPr lang="en-GB" sz="1500" dirty="0">
                <a:solidFill>
                  <a:schemeClr val="tx2"/>
                </a:solidFill>
              </a:rPr>
              <a:t>: €335 million, with some €278 million coming from the ESF, to ensure investment in strengthened institutional capacity and accountability of Slovakia's public administration as well as effective judicial system, transparency and law enforcement</a:t>
            </a:r>
            <a:endParaRPr lang="en-US" sz="1500" dirty="0" smtClean="0">
              <a:solidFill>
                <a:schemeClr val="tx2"/>
              </a:solidFill>
            </a:endParaRPr>
          </a:p>
        </p:txBody>
      </p:sp>
      <p:sp>
        <p:nvSpPr>
          <p:cNvPr id="6" name="Rectangle 5"/>
          <p:cNvSpPr/>
          <p:nvPr/>
        </p:nvSpPr>
        <p:spPr>
          <a:xfrm>
            <a:off x="4067944" y="1700808"/>
            <a:ext cx="4392488" cy="48245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dirty="0" smtClean="0">
                <a:solidFill>
                  <a:schemeClr val="tx2"/>
                </a:solidFill>
              </a:rPr>
              <a:t>Recommandations:</a:t>
            </a:r>
          </a:p>
          <a:p>
            <a:endParaRPr lang="en-GB" sz="1500" b="1" dirty="0" smtClean="0">
              <a:solidFill>
                <a:schemeClr val="tx2"/>
              </a:solidFill>
            </a:endParaRPr>
          </a:p>
          <a:p>
            <a:pPr marL="285750" indent="-285750">
              <a:buFont typeface="Arial" panose="020B0604020202020204" pitchFamily="34" charset="0"/>
              <a:buChar char="•"/>
            </a:pPr>
            <a:r>
              <a:rPr lang="en-GB" sz="1500" b="1" dirty="0" smtClean="0">
                <a:solidFill>
                  <a:schemeClr val="tx2"/>
                </a:solidFill>
              </a:rPr>
              <a:t>Investigate absorption  rate (35%)</a:t>
            </a:r>
          </a:p>
          <a:p>
            <a:pPr marL="285750" indent="-285750">
              <a:buFont typeface="Arial" panose="020B0604020202020204" pitchFamily="34" charset="0"/>
              <a:buChar char="•"/>
            </a:pPr>
            <a:endParaRPr lang="fr-BE" sz="1500" b="1" dirty="0">
              <a:solidFill>
                <a:schemeClr val="tx2"/>
              </a:solidFill>
            </a:endParaRPr>
          </a:p>
          <a:p>
            <a:pPr marL="285750" indent="-285750">
              <a:buFont typeface="Arial" panose="020B0604020202020204" pitchFamily="34" charset="0"/>
              <a:buChar char="•"/>
            </a:pPr>
            <a:r>
              <a:rPr lang="fr-BE" sz="1500" b="1" dirty="0" err="1" smtClean="0">
                <a:solidFill>
                  <a:schemeClr val="tx2"/>
                </a:solidFill>
              </a:rPr>
              <a:t>Ensure</a:t>
            </a:r>
            <a:r>
              <a:rPr lang="fr-BE" sz="1500" b="1" dirty="0" smtClean="0">
                <a:solidFill>
                  <a:schemeClr val="tx2"/>
                </a:solidFill>
              </a:rPr>
              <a:t> the </a:t>
            </a:r>
            <a:r>
              <a:rPr lang="fr-BE" sz="1500" b="1" dirty="0" err="1" smtClean="0">
                <a:solidFill>
                  <a:schemeClr val="tx2"/>
                </a:solidFill>
              </a:rPr>
              <a:t>selection</a:t>
            </a:r>
            <a:r>
              <a:rPr lang="fr-BE" sz="1500" b="1" dirty="0" smtClean="0">
                <a:solidFill>
                  <a:schemeClr val="tx2"/>
                </a:solidFill>
              </a:rPr>
              <a:t>  of the </a:t>
            </a:r>
            <a:r>
              <a:rPr lang="fr-BE" sz="1500" b="1" dirty="0" err="1" smtClean="0">
                <a:solidFill>
                  <a:schemeClr val="tx2"/>
                </a:solidFill>
              </a:rPr>
              <a:t>most</a:t>
            </a:r>
            <a:r>
              <a:rPr lang="fr-BE" sz="1500" b="1" dirty="0" smtClean="0">
                <a:solidFill>
                  <a:schemeClr val="tx2"/>
                </a:solidFill>
              </a:rPr>
              <a:t> "</a:t>
            </a:r>
            <a:r>
              <a:rPr lang="fr-BE" sz="1500" b="1" dirty="0" err="1" smtClean="0">
                <a:solidFill>
                  <a:schemeClr val="tx2"/>
                </a:solidFill>
              </a:rPr>
              <a:t>politically</a:t>
            </a:r>
            <a:r>
              <a:rPr lang="fr-BE" sz="1500" b="1" dirty="0" smtClean="0">
                <a:solidFill>
                  <a:schemeClr val="tx2"/>
                </a:solidFill>
              </a:rPr>
              <a:t> relevant </a:t>
            </a:r>
            <a:r>
              <a:rPr lang="fr-BE" sz="1500" b="1" dirty="0" err="1" smtClean="0">
                <a:solidFill>
                  <a:schemeClr val="tx2"/>
                </a:solidFill>
              </a:rPr>
              <a:t>projects</a:t>
            </a:r>
            <a:r>
              <a:rPr lang="fr-BE" sz="1500" b="1" dirty="0" smtClean="0">
                <a:solidFill>
                  <a:schemeClr val="tx2"/>
                </a:solidFill>
              </a:rPr>
              <a:t>" : </a:t>
            </a:r>
            <a:r>
              <a:rPr lang="fr-BE" sz="1500" b="1" dirty="0" err="1" smtClean="0">
                <a:solidFill>
                  <a:schemeClr val="tx2"/>
                </a:solidFill>
              </a:rPr>
              <a:t>absoption</a:t>
            </a:r>
            <a:r>
              <a:rPr lang="fr-BE" sz="1500" b="1" dirty="0" smtClean="0">
                <a:solidFill>
                  <a:schemeClr val="tx2"/>
                </a:solidFill>
              </a:rPr>
              <a:t> rate </a:t>
            </a:r>
            <a:r>
              <a:rPr lang="fr-BE" sz="1500" b="1" dirty="0" err="1" smtClean="0">
                <a:solidFill>
                  <a:schemeClr val="tx2"/>
                </a:solidFill>
              </a:rPr>
              <a:t>may</a:t>
            </a:r>
            <a:r>
              <a:rPr lang="fr-BE" sz="1500" b="1" dirty="0" smtClean="0">
                <a:solidFill>
                  <a:schemeClr val="tx2"/>
                </a:solidFill>
              </a:rPr>
              <a:t> not </a:t>
            </a:r>
            <a:r>
              <a:rPr lang="fr-BE" sz="1500" b="1" dirty="0" err="1" smtClean="0">
                <a:solidFill>
                  <a:schemeClr val="tx2"/>
                </a:solidFill>
              </a:rPr>
              <a:t>be</a:t>
            </a:r>
            <a:r>
              <a:rPr lang="fr-BE" sz="1500" b="1" dirty="0" smtClean="0">
                <a:solidFill>
                  <a:schemeClr val="tx2"/>
                </a:solidFill>
              </a:rPr>
              <a:t> the </a:t>
            </a:r>
            <a:r>
              <a:rPr lang="fr-BE" sz="1500" b="1" dirty="0" err="1" smtClean="0">
                <a:solidFill>
                  <a:schemeClr val="tx2"/>
                </a:solidFill>
              </a:rPr>
              <a:t>most</a:t>
            </a:r>
            <a:r>
              <a:rPr lang="fr-BE" sz="1500" b="1" dirty="0" smtClean="0">
                <a:solidFill>
                  <a:schemeClr val="tx2"/>
                </a:solidFill>
              </a:rPr>
              <a:t> relevant </a:t>
            </a:r>
            <a:r>
              <a:rPr lang="fr-BE" sz="1500" b="1" dirty="0" err="1" smtClean="0">
                <a:solidFill>
                  <a:schemeClr val="tx2"/>
                </a:solidFill>
              </a:rPr>
              <a:t>indicator</a:t>
            </a:r>
            <a:endParaRPr lang="fr-BE" sz="1500" b="1" dirty="0" smtClean="0">
              <a:solidFill>
                <a:schemeClr val="tx2"/>
              </a:solidFill>
            </a:endParaRPr>
          </a:p>
          <a:p>
            <a:pPr marL="285750" indent="-285750">
              <a:buFont typeface="Arial" panose="020B0604020202020204" pitchFamily="34" charset="0"/>
              <a:buChar char="•"/>
            </a:pPr>
            <a:endParaRPr lang="fr-BE" sz="1500" b="1" dirty="0">
              <a:solidFill>
                <a:schemeClr val="tx2"/>
              </a:solidFill>
            </a:endParaRPr>
          </a:p>
          <a:p>
            <a:pPr marL="285750" indent="-285750">
              <a:buFont typeface="Arial" panose="020B0604020202020204" pitchFamily="34" charset="0"/>
              <a:buChar char="•"/>
            </a:pPr>
            <a:r>
              <a:rPr lang="fr-BE" sz="1500" b="1" dirty="0" err="1" smtClean="0">
                <a:solidFill>
                  <a:schemeClr val="tx2"/>
                </a:solidFill>
              </a:rPr>
              <a:t>Ensure</a:t>
            </a:r>
            <a:r>
              <a:rPr lang="fr-BE" sz="1500" b="1" dirty="0" smtClean="0">
                <a:solidFill>
                  <a:schemeClr val="tx2"/>
                </a:solidFill>
              </a:rPr>
              <a:t> close monitoring of </a:t>
            </a:r>
            <a:r>
              <a:rPr lang="fr-BE" sz="1500" b="1" dirty="0" err="1" smtClean="0">
                <a:solidFill>
                  <a:schemeClr val="tx2"/>
                </a:solidFill>
              </a:rPr>
              <a:t>implementation</a:t>
            </a:r>
            <a:r>
              <a:rPr lang="fr-BE" sz="1500" b="1" dirty="0" smtClean="0">
                <a:solidFill>
                  <a:schemeClr val="tx2"/>
                </a:solidFill>
              </a:rPr>
              <a:t> to </a:t>
            </a:r>
            <a:r>
              <a:rPr lang="fr-BE" sz="1500" b="1" dirty="0" err="1" smtClean="0">
                <a:solidFill>
                  <a:schemeClr val="tx2"/>
                </a:solidFill>
              </a:rPr>
              <a:t>guarantee</a:t>
            </a:r>
            <a:r>
              <a:rPr lang="fr-BE" sz="1500" b="1" dirty="0" smtClean="0">
                <a:solidFill>
                  <a:schemeClr val="tx2"/>
                </a:solidFill>
              </a:rPr>
              <a:t> </a:t>
            </a:r>
            <a:r>
              <a:rPr lang="fr-BE" sz="1500" b="1" dirty="0" err="1" smtClean="0">
                <a:solidFill>
                  <a:schemeClr val="tx2"/>
                </a:solidFill>
              </a:rPr>
              <a:t>delays</a:t>
            </a:r>
            <a:endParaRPr lang="fr-BE" sz="1500" b="1" dirty="0" smtClean="0">
              <a:solidFill>
                <a:schemeClr val="tx2"/>
              </a:solidFill>
            </a:endParaRPr>
          </a:p>
          <a:p>
            <a:pPr marL="285750" indent="-285750">
              <a:buFont typeface="Arial" panose="020B0604020202020204" pitchFamily="34" charset="0"/>
              <a:buChar char="•"/>
            </a:pPr>
            <a:endParaRPr lang="fr-BE" sz="1500" b="1" dirty="0">
              <a:solidFill>
                <a:schemeClr val="tx2"/>
              </a:solidFill>
            </a:endParaRPr>
          </a:p>
          <a:p>
            <a:pPr marL="285750" indent="-285750">
              <a:buFont typeface="Arial" panose="020B0604020202020204" pitchFamily="34" charset="0"/>
              <a:buChar char="•"/>
            </a:pPr>
            <a:r>
              <a:rPr lang="fr-BE" sz="1500" b="1" dirty="0" smtClean="0">
                <a:solidFill>
                  <a:schemeClr val="tx2"/>
                </a:solidFill>
              </a:rPr>
              <a:t>Couple national and EU </a:t>
            </a:r>
            <a:r>
              <a:rPr lang="fr-BE" sz="1500" b="1" dirty="0" err="1" smtClean="0">
                <a:solidFill>
                  <a:schemeClr val="tx2"/>
                </a:solidFill>
              </a:rPr>
              <a:t>funding</a:t>
            </a:r>
            <a:r>
              <a:rPr lang="fr-BE" sz="1500" b="1" dirty="0" smtClean="0">
                <a:solidFill>
                  <a:schemeClr val="tx2"/>
                </a:solidFill>
              </a:rPr>
              <a:t> to </a:t>
            </a:r>
            <a:r>
              <a:rPr lang="fr-BE" sz="1500" b="1" dirty="0" err="1" smtClean="0">
                <a:solidFill>
                  <a:schemeClr val="tx2"/>
                </a:solidFill>
              </a:rPr>
              <a:t>ensure</a:t>
            </a:r>
            <a:r>
              <a:rPr lang="fr-BE" sz="1500" b="1" dirty="0" smtClean="0">
                <a:solidFill>
                  <a:schemeClr val="tx2"/>
                </a:solidFill>
              </a:rPr>
              <a:t> the joint </a:t>
            </a:r>
            <a:r>
              <a:rPr lang="fr-BE" sz="1500" b="1" dirty="0" err="1" smtClean="0">
                <a:solidFill>
                  <a:schemeClr val="tx2"/>
                </a:solidFill>
              </a:rPr>
              <a:t>financing</a:t>
            </a:r>
            <a:r>
              <a:rPr lang="fr-BE" sz="1500" b="1" dirty="0" smtClean="0">
                <a:solidFill>
                  <a:schemeClr val="tx2"/>
                </a:solidFill>
              </a:rPr>
              <a:t> of </a:t>
            </a:r>
            <a:r>
              <a:rPr lang="fr-BE" sz="1500" b="1" dirty="0" err="1" smtClean="0">
                <a:solidFill>
                  <a:schemeClr val="tx2"/>
                </a:solidFill>
              </a:rPr>
              <a:t>projects</a:t>
            </a:r>
            <a:r>
              <a:rPr lang="fr-BE" sz="1500" b="1" dirty="0" smtClean="0">
                <a:solidFill>
                  <a:schemeClr val="tx2"/>
                </a:solidFill>
              </a:rPr>
              <a:t>. </a:t>
            </a:r>
            <a:endParaRPr lang="en-US" sz="1500" dirty="0" smtClean="0">
              <a:solidFill>
                <a:schemeClr val="tx2"/>
              </a:solidFill>
            </a:endParaRPr>
          </a:p>
        </p:txBody>
      </p:sp>
    </p:spTree>
    <p:extLst>
      <p:ext uri="{BB962C8B-B14F-4D97-AF65-F5344CB8AC3E}">
        <p14:creationId xmlns:p14="http://schemas.microsoft.com/office/powerpoint/2010/main" val="26842116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fr-BE" altLang="en-US" sz="1700" b="1" dirty="0">
                <a:solidFill>
                  <a:srgbClr val="213972"/>
                </a:solidFill>
                <a:latin typeface="Calibri" pitchFamily="34" charset="0"/>
                <a:cs typeface="Arial" pitchFamily="34" charset="0"/>
              </a:rPr>
              <a:t>4</a:t>
            </a:r>
            <a:r>
              <a:rPr lang="fr-BE" altLang="en-US" sz="1700" b="1" dirty="0" smtClean="0">
                <a:solidFill>
                  <a:srgbClr val="213972"/>
                </a:solidFill>
                <a:latin typeface="Calibri" pitchFamily="34" charset="0"/>
                <a:cs typeface="Arial" pitchFamily="34" charset="0"/>
              </a:rPr>
              <a:t> – Use benchmarks and </a:t>
            </a:r>
            <a:r>
              <a:rPr lang="fr-BE" altLang="en-US" sz="1700" b="1" dirty="0" err="1" smtClean="0">
                <a:solidFill>
                  <a:srgbClr val="213972"/>
                </a:solidFill>
                <a:latin typeface="Calibri" pitchFamily="34" charset="0"/>
                <a:cs typeface="Arial" pitchFamily="34" charset="0"/>
              </a:rPr>
              <a:t>indicators</a:t>
            </a:r>
            <a:r>
              <a:rPr lang="fr-BE" altLang="en-US" sz="1700" b="1" dirty="0" smtClean="0">
                <a:solidFill>
                  <a:srgbClr val="213972"/>
                </a:solidFill>
                <a:latin typeface="Calibri" pitchFamily="34" charset="0"/>
                <a:cs typeface="Arial" pitchFamily="34" charset="0"/>
              </a:rPr>
              <a:t> </a:t>
            </a:r>
            <a:r>
              <a:rPr lang="fr-BE" altLang="en-US" sz="1700" b="1" dirty="0" err="1" smtClean="0">
                <a:solidFill>
                  <a:srgbClr val="213972"/>
                </a:solidFill>
                <a:latin typeface="Calibri" pitchFamily="34" charset="0"/>
                <a:cs typeface="Arial" pitchFamily="34" charset="0"/>
              </a:rPr>
              <a:t>well</a:t>
            </a:r>
            <a:endParaRPr lang="en-GB" altLang="en-US" sz="1700" b="1" dirty="0" smtClean="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21</a:t>
            </a:fld>
            <a:endParaRPr lang="en-US" dirty="0"/>
          </a:p>
        </p:txBody>
      </p:sp>
      <p:graphicFrame>
        <p:nvGraphicFramePr>
          <p:cNvPr id="3" name="Diagram 2"/>
          <p:cNvGraphicFramePr/>
          <p:nvPr>
            <p:extLst>
              <p:ext uri="{D42A27DB-BD31-4B8C-83A1-F6EECF244321}">
                <p14:modId xmlns:p14="http://schemas.microsoft.com/office/powerpoint/2010/main" val="3488070928"/>
              </p:ext>
            </p:extLst>
          </p:nvPr>
        </p:nvGraphicFramePr>
        <p:xfrm>
          <a:off x="319883" y="1340768"/>
          <a:ext cx="8280920"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323528" y="1700808"/>
            <a:ext cx="2520280" cy="280831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500" i="1" dirty="0" smtClean="0">
                <a:solidFill>
                  <a:schemeClr val="accent1">
                    <a:lumMod val="75000"/>
                  </a:schemeClr>
                </a:solidFill>
              </a:rPr>
              <a:t>Useful to challenge the existing situation to show clear outliers</a:t>
            </a: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But often compare totally different situations</a:t>
            </a: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Unit costs between countries are usually quite different (wage rates, labor and work rules, fuel, etc.)</a:t>
            </a: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Cannot be used to set a clear target</a:t>
            </a: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p:txBody>
      </p:sp>
      <p:sp>
        <p:nvSpPr>
          <p:cNvPr id="11" name="Rectangle 10"/>
          <p:cNvSpPr/>
          <p:nvPr/>
        </p:nvSpPr>
        <p:spPr>
          <a:xfrm>
            <a:off x="6228184" y="1700808"/>
            <a:ext cx="2520280" cy="280831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500" i="1" dirty="0" smtClean="0">
                <a:solidFill>
                  <a:schemeClr val="accent1">
                    <a:lumMod val="75000"/>
                  </a:schemeClr>
                </a:solidFill>
              </a:rPr>
              <a:t>Help assess comparable situations</a:t>
            </a: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Provide indicative performance assessment of efficiency in various sectors</a:t>
            </a: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Enable refine comparisons within a sector</a:t>
            </a: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r>
              <a:rPr lang="en-US" sz="1500" i="1" dirty="0" smtClean="0">
                <a:solidFill>
                  <a:schemeClr val="accent1">
                    <a:lumMod val="75000"/>
                  </a:schemeClr>
                </a:solidFill>
              </a:rPr>
              <a:t>Benchmarks can be compared over time for the same subject</a:t>
            </a: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p:txBody>
      </p:sp>
    </p:spTree>
    <p:extLst>
      <p:ext uri="{BB962C8B-B14F-4D97-AF65-F5344CB8AC3E}">
        <p14:creationId xmlns:p14="http://schemas.microsoft.com/office/powerpoint/2010/main" val="4272812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4a – a few recommendations can be provided regarding benchmarks</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22</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2815964"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Example of valuable benchmarks</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7" name="Rectangle 6"/>
          <p:cNvSpPr/>
          <p:nvPr/>
        </p:nvSpPr>
        <p:spPr>
          <a:xfrm>
            <a:off x="611560" y="1772816"/>
            <a:ext cx="2664296" cy="46085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smtClean="0">
                <a:solidFill>
                  <a:schemeClr val="tx2"/>
                </a:solidFill>
              </a:rPr>
              <a:t>Public transport:</a:t>
            </a:r>
          </a:p>
          <a:p>
            <a:endParaRPr lang="fr-BE" sz="1500" i="1" dirty="0" smtClean="0">
              <a:solidFill>
                <a:schemeClr val="tx2"/>
              </a:solidFill>
            </a:endParaRPr>
          </a:p>
          <a:p>
            <a:r>
              <a:rPr lang="fr-BE" sz="1500" i="1" dirty="0" smtClean="0">
                <a:solidFill>
                  <a:schemeClr val="tx2"/>
                </a:solidFill>
              </a:rPr>
              <a:t>The key </a:t>
            </a:r>
            <a:r>
              <a:rPr lang="fr-BE" sz="1500" i="1" dirty="0" err="1" smtClean="0">
                <a:solidFill>
                  <a:schemeClr val="tx2"/>
                </a:solidFill>
              </a:rPr>
              <a:t>is</a:t>
            </a:r>
            <a:r>
              <a:rPr lang="fr-BE" sz="1500" i="1" dirty="0" smtClean="0">
                <a:solidFill>
                  <a:schemeClr val="tx2"/>
                </a:solidFill>
              </a:rPr>
              <a:t> to combine "outputs" (ex):</a:t>
            </a:r>
          </a:p>
          <a:p>
            <a:pPr marL="285750" indent="-285750">
              <a:buFont typeface="Arial" panose="020B0604020202020204" pitchFamily="34" charset="0"/>
              <a:buChar char="•"/>
            </a:pPr>
            <a:r>
              <a:rPr lang="fr-BE" sz="1500" i="1" dirty="0" smtClean="0">
                <a:solidFill>
                  <a:schemeClr val="tx2"/>
                </a:solidFill>
              </a:rPr>
              <a:t>Operations: </a:t>
            </a:r>
            <a:r>
              <a:rPr lang="fr-BE" sz="1500" i="1" dirty="0" err="1" smtClean="0">
                <a:solidFill>
                  <a:schemeClr val="tx2"/>
                </a:solidFill>
              </a:rPr>
              <a:t>Vehicule</a:t>
            </a:r>
            <a:r>
              <a:rPr lang="fr-BE" sz="1500" i="1" dirty="0" smtClean="0">
                <a:solidFill>
                  <a:schemeClr val="tx2"/>
                </a:solidFill>
              </a:rPr>
              <a:t>. </a:t>
            </a:r>
            <a:r>
              <a:rPr lang="fr-BE" sz="1500" i="1" dirty="0" err="1" smtClean="0">
                <a:solidFill>
                  <a:schemeClr val="tx2"/>
                </a:solidFill>
              </a:rPr>
              <a:t>Hours</a:t>
            </a:r>
            <a:r>
              <a:rPr lang="fr-BE" sz="1500" i="1" dirty="0" smtClean="0">
                <a:solidFill>
                  <a:schemeClr val="tx2"/>
                </a:solidFill>
              </a:rPr>
              <a:t> of service, Passenger.km, </a:t>
            </a:r>
            <a:r>
              <a:rPr lang="fr-BE" sz="1500" i="1" dirty="0" err="1" smtClean="0">
                <a:solidFill>
                  <a:schemeClr val="tx2"/>
                </a:solidFill>
              </a:rPr>
              <a:t>Passenger.trips</a:t>
            </a:r>
            <a:r>
              <a:rPr lang="fr-BE" sz="1500" i="1" dirty="0" smtClean="0">
                <a:solidFill>
                  <a:schemeClr val="tx2"/>
                </a:solidFill>
              </a:rPr>
              <a:t>, Fuel </a:t>
            </a:r>
            <a:r>
              <a:rPr lang="fr-BE" sz="1500" i="1" dirty="0" err="1" smtClean="0">
                <a:solidFill>
                  <a:schemeClr val="tx2"/>
                </a:solidFill>
              </a:rPr>
              <a:t>consumed</a:t>
            </a:r>
            <a:r>
              <a:rPr lang="fr-BE" sz="1500" i="1" dirty="0" smtClean="0">
                <a:solidFill>
                  <a:schemeClr val="tx2"/>
                </a:solidFill>
              </a:rPr>
              <a:t> (per 100km), </a:t>
            </a:r>
            <a:r>
              <a:rPr lang="fr-BE" sz="1500" i="1" dirty="0" err="1" smtClean="0">
                <a:solidFill>
                  <a:schemeClr val="tx2"/>
                </a:solidFill>
              </a:rPr>
              <a:t>Number</a:t>
            </a:r>
            <a:r>
              <a:rPr lang="fr-BE" sz="1500" i="1" dirty="0" smtClean="0">
                <a:solidFill>
                  <a:schemeClr val="tx2"/>
                </a:solidFill>
              </a:rPr>
              <a:t> of </a:t>
            </a:r>
            <a:r>
              <a:rPr lang="fr-BE" sz="1500" i="1" dirty="0" err="1" smtClean="0">
                <a:solidFill>
                  <a:schemeClr val="tx2"/>
                </a:solidFill>
              </a:rPr>
              <a:t>peak</a:t>
            </a:r>
            <a:r>
              <a:rPr lang="fr-BE" sz="1500" i="1" dirty="0" smtClean="0">
                <a:solidFill>
                  <a:schemeClr val="tx2"/>
                </a:solidFill>
              </a:rPr>
              <a:t> </a:t>
            </a:r>
            <a:r>
              <a:rPr lang="fr-BE" sz="1500" i="1" dirty="0" err="1" smtClean="0">
                <a:solidFill>
                  <a:schemeClr val="tx2"/>
                </a:solidFill>
              </a:rPr>
              <a:t>scheduled</a:t>
            </a:r>
            <a:r>
              <a:rPr lang="fr-BE" sz="1500" i="1" dirty="0" smtClean="0">
                <a:solidFill>
                  <a:schemeClr val="tx2"/>
                </a:solidFill>
              </a:rPr>
              <a:t> </a:t>
            </a:r>
            <a:r>
              <a:rPr lang="fr-BE" sz="1500" i="1" dirty="0" err="1" smtClean="0">
                <a:solidFill>
                  <a:schemeClr val="tx2"/>
                </a:solidFill>
              </a:rPr>
              <a:t>vehicules</a:t>
            </a:r>
            <a:r>
              <a:rPr lang="fr-BE" sz="1500" i="1" dirty="0" smtClean="0">
                <a:solidFill>
                  <a:schemeClr val="tx2"/>
                </a:solidFill>
              </a:rPr>
              <a:t>, </a:t>
            </a:r>
            <a:r>
              <a:rPr lang="en-GB" sz="1500" i="1" dirty="0" smtClean="0">
                <a:solidFill>
                  <a:schemeClr val="tx2"/>
                </a:solidFill>
              </a:rPr>
              <a:t>km </a:t>
            </a:r>
            <a:r>
              <a:rPr lang="en-GB" sz="1500" i="1" dirty="0">
                <a:solidFill>
                  <a:schemeClr val="tx2"/>
                </a:solidFill>
              </a:rPr>
              <a:t>of bus lines, number of stops, average distance between stops, </a:t>
            </a:r>
            <a:r>
              <a:rPr lang="en-GB" sz="1500" i="1" dirty="0" smtClean="0">
                <a:solidFill>
                  <a:schemeClr val="tx2"/>
                </a:solidFill>
              </a:rPr>
              <a:t>ratio </a:t>
            </a:r>
            <a:r>
              <a:rPr lang="en-GB" sz="1500" i="1" dirty="0">
                <a:solidFill>
                  <a:schemeClr val="tx2"/>
                </a:solidFill>
              </a:rPr>
              <a:t>of municipalities connected in a </a:t>
            </a:r>
            <a:r>
              <a:rPr lang="en-GB" sz="1500" i="1" dirty="0" smtClean="0">
                <a:solidFill>
                  <a:schemeClr val="tx2"/>
                </a:solidFill>
              </a:rPr>
              <a:t>region, cost/passenger, speed</a:t>
            </a:r>
          </a:p>
          <a:p>
            <a:pPr marL="285750" indent="-285750">
              <a:buFont typeface="Arial" panose="020B0604020202020204" pitchFamily="34" charset="0"/>
              <a:buChar char="•"/>
            </a:pPr>
            <a:r>
              <a:rPr lang="en-GB" sz="1500" i="1" dirty="0" smtClean="0">
                <a:solidFill>
                  <a:schemeClr val="tx2"/>
                </a:solidFill>
              </a:rPr>
              <a:t>Maintenance &amp; quality of service: average </a:t>
            </a:r>
            <a:r>
              <a:rPr lang="en-GB" sz="1500" i="1" dirty="0">
                <a:solidFill>
                  <a:schemeClr val="tx2"/>
                </a:solidFill>
              </a:rPr>
              <a:t>age of buses and trains, average </a:t>
            </a:r>
            <a:r>
              <a:rPr lang="en-GB" sz="1500" i="1" dirty="0" smtClean="0">
                <a:solidFill>
                  <a:schemeClr val="tx2"/>
                </a:solidFill>
              </a:rPr>
              <a:t>price/km </a:t>
            </a:r>
            <a:r>
              <a:rPr lang="en-GB" sz="1500" i="1" dirty="0">
                <a:solidFill>
                  <a:schemeClr val="tx2"/>
                </a:solidFill>
              </a:rPr>
              <a:t>of </a:t>
            </a:r>
            <a:r>
              <a:rPr lang="en-GB" sz="1500" i="1" dirty="0" smtClean="0">
                <a:solidFill>
                  <a:schemeClr val="tx2"/>
                </a:solidFill>
              </a:rPr>
              <a:t>tickets, staff/km of line</a:t>
            </a:r>
            <a:endParaRPr lang="fr-BE" sz="1500" i="1" dirty="0" smtClean="0">
              <a:solidFill>
                <a:schemeClr val="tx2"/>
              </a:solidFill>
            </a:endParaRPr>
          </a:p>
        </p:txBody>
      </p:sp>
      <p:sp>
        <p:nvSpPr>
          <p:cNvPr id="8" name="Rectangle 7"/>
          <p:cNvSpPr/>
          <p:nvPr/>
        </p:nvSpPr>
        <p:spPr>
          <a:xfrm>
            <a:off x="3347864" y="1772816"/>
            <a:ext cx="2664296" cy="28083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smtClean="0">
                <a:solidFill>
                  <a:schemeClr val="tx2"/>
                </a:solidFill>
              </a:rPr>
              <a:t>Road transport:</a:t>
            </a:r>
          </a:p>
          <a:p>
            <a:endParaRPr lang="fr-BE" sz="1500" i="1" dirty="0" smtClean="0">
              <a:solidFill>
                <a:schemeClr val="tx2"/>
              </a:solidFill>
            </a:endParaRPr>
          </a:p>
          <a:p>
            <a:pPr marL="285750" indent="-285750">
              <a:buFont typeface="Arial" panose="020B0604020202020204" pitchFamily="34" charset="0"/>
              <a:buChar char="•"/>
            </a:pPr>
            <a:r>
              <a:rPr lang="fr-BE" sz="1500" i="1" dirty="0" err="1" smtClean="0">
                <a:solidFill>
                  <a:schemeClr val="tx2"/>
                </a:solidFill>
              </a:rPr>
              <a:t>Cost</a:t>
            </a:r>
            <a:r>
              <a:rPr lang="fr-BE" sz="1500" i="1" dirty="0" smtClean="0">
                <a:solidFill>
                  <a:schemeClr val="tx2"/>
                </a:solidFill>
              </a:rPr>
              <a:t> of </a:t>
            </a:r>
            <a:r>
              <a:rPr lang="fr-BE" sz="1500" i="1" dirty="0" err="1" smtClean="0">
                <a:solidFill>
                  <a:schemeClr val="tx2"/>
                </a:solidFill>
              </a:rPr>
              <a:t>operation</a:t>
            </a:r>
            <a:r>
              <a:rPr lang="fr-BE" sz="1500" i="1" dirty="0" smtClean="0">
                <a:solidFill>
                  <a:schemeClr val="tx2"/>
                </a:solidFill>
              </a:rPr>
              <a:t>/km, </a:t>
            </a:r>
            <a:r>
              <a:rPr lang="fr-BE" sz="1500" i="1" dirty="0" err="1" smtClean="0">
                <a:solidFill>
                  <a:schemeClr val="tx2"/>
                </a:solidFill>
              </a:rPr>
              <a:t>traffic</a:t>
            </a:r>
            <a:r>
              <a:rPr lang="fr-BE" sz="1500" i="1" dirty="0" smtClean="0">
                <a:solidFill>
                  <a:schemeClr val="tx2"/>
                </a:solidFill>
              </a:rPr>
              <a:t>/</a:t>
            </a:r>
            <a:r>
              <a:rPr lang="fr-BE" sz="1500" i="1" dirty="0" err="1" smtClean="0">
                <a:solidFill>
                  <a:schemeClr val="tx2"/>
                </a:solidFill>
              </a:rPr>
              <a:t>lane</a:t>
            </a:r>
            <a:r>
              <a:rPr lang="fr-BE" sz="1500" i="1" dirty="0" smtClean="0">
                <a:solidFill>
                  <a:schemeClr val="tx2"/>
                </a:solidFill>
              </a:rPr>
              <a:t>, Staff/km for </a:t>
            </a:r>
            <a:r>
              <a:rPr lang="fr-BE" sz="1500" i="1" dirty="0" err="1" smtClean="0">
                <a:solidFill>
                  <a:schemeClr val="tx2"/>
                </a:solidFill>
              </a:rPr>
              <a:t>each</a:t>
            </a:r>
            <a:r>
              <a:rPr lang="fr-BE" sz="1500" i="1" dirty="0" smtClean="0">
                <a:solidFill>
                  <a:schemeClr val="tx2"/>
                </a:solidFill>
              </a:rPr>
              <a:t> </a:t>
            </a:r>
            <a:r>
              <a:rPr lang="fr-BE" sz="1500" i="1" dirty="0" err="1" smtClean="0">
                <a:solidFill>
                  <a:schemeClr val="tx2"/>
                </a:solidFill>
              </a:rPr>
              <a:t>function</a:t>
            </a:r>
            <a:r>
              <a:rPr lang="fr-BE" sz="1500" i="1" dirty="0" smtClean="0">
                <a:solidFill>
                  <a:schemeClr val="tx2"/>
                </a:solidFill>
              </a:rPr>
              <a:t>, </a:t>
            </a:r>
            <a:r>
              <a:rPr lang="fr-BE" sz="1500" i="1" dirty="0" err="1" smtClean="0">
                <a:solidFill>
                  <a:schemeClr val="tx2"/>
                </a:solidFill>
              </a:rPr>
              <a:t>level</a:t>
            </a:r>
            <a:r>
              <a:rPr lang="fr-BE" sz="1500" i="1" dirty="0" smtClean="0">
                <a:solidFill>
                  <a:schemeClr val="tx2"/>
                </a:solidFill>
              </a:rPr>
              <a:t> of congestion, </a:t>
            </a:r>
            <a:r>
              <a:rPr lang="fr-BE" sz="1500" i="1" dirty="0" err="1" smtClean="0">
                <a:solidFill>
                  <a:schemeClr val="tx2"/>
                </a:solidFill>
              </a:rPr>
              <a:t>number</a:t>
            </a:r>
            <a:r>
              <a:rPr lang="fr-BE" sz="1500" i="1" dirty="0" smtClean="0">
                <a:solidFill>
                  <a:schemeClr val="tx2"/>
                </a:solidFill>
              </a:rPr>
              <a:t> of km/</a:t>
            </a:r>
            <a:r>
              <a:rPr lang="fr-BE" sz="1500" i="1" dirty="0" err="1" smtClean="0">
                <a:solidFill>
                  <a:schemeClr val="tx2"/>
                </a:solidFill>
              </a:rPr>
              <a:t>hab</a:t>
            </a:r>
            <a:r>
              <a:rPr lang="fr-BE" sz="1500" i="1" dirty="0" smtClean="0">
                <a:solidFill>
                  <a:schemeClr val="tx2"/>
                </a:solidFill>
              </a:rPr>
              <a:t>, </a:t>
            </a:r>
          </a:p>
          <a:p>
            <a:pPr marL="285750" indent="-285750">
              <a:buFont typeface="Arial" panose="020B0604020202020204" pitchFamily="34" charset="0"/>
              <a:buChar char="•"/>
            </a:pPr>
            <a:r>
              <a:rPr lang="fr-BE" sz="1500" i="1" dirty="0" smtClean="0">
                <a:solidFill>
                  <a:schemeClr val="tx2"/>
                </a:solidFill>
              </a:rPr>
              <a:t>Maintenance: </a:t>
            </a:r>
            <a:r>
              <a:rPr lang="fr-BE" sz="1500" i="1" dirty="0" err="1">
                <a:solidFill>
                  <a:schemeClr val="tx2"/>
                </a:solidFill>
              </a:rPr>
              <a:t>Quality</a:t>
            </a:r>
            <a:r>
              <a:rPr lang="fr-BE" sz="1500" i="1" dirty="0">
                <a:solidFill>
                  <a:schemeClr val="tx2"/>
                </a:solidFill>
              </a:rPr>
              <a:t> of </a:t>
            </a:r>
            <a:r>
              <a:rPr lang="fr-BE" sz="1500" i="1" dirty="0" smtClean="0">
                <a:solidFill>
                  <a:schemeClr val="tx2"/>
                </a:solidFill>
              </a:rPr>
              <a:t>road, </a:t>
            </a:r>
            <a:r>
              <a:rPr lang="fr-BE" sz="1500" i="1" dirty="0" err="1" smtClean="0">
                <a:solidFill>
                  <a:schemeClr val="tx2"/>
                </a:solidFill>
              </a:rPr>
              <a:t>cost</a:t>
            </a:r>
            <a:r>
              <a:rPr lang="fr-BE" sz="1500" i="1" dirty="0" smtClean="0">
                <a:solidFill>
                  <a:schemeClr val="tx2"/>
                </a:solidFill>
              </a:rPr>
              <a:t>/km </a:t>
            </a:r>
          </a:p>
          <a:p>
            <a:pPr marL="285750" indent="-285750">
              <a:buFont typeface="Arial" panose="020B0604020202020204" pitchFamily="34" charset="0"/>
              <a:buChar char="•"/>
            </a:pPr>
            <a:r>
              <a:rPr lang="fr-BE" sz="1500" i="1" dirty="0" smtClean="0">
                <a:solidFill>
                  <a:schemeClr val="tx2"/>
                </a:solidFill>
              </a:rPr>
              <a:t>Modal </a:t>
            </a:r>
            <a:r>
              <a:rPr lang="fr-BE" sz="1500" i="1" dirty="0" err="1" smtClean="0">
                <a:solidFill>
                  <a:schemeClr val="tx2"/>
                </a:solidFill>
              </a:rPr>
              <a:t>share</a:t>
            </a:r>
            <a:r>
              <a:rPr lang="fr-BE" sz="1500" i="1" dirty="0" smtClean="0">
                <a:solidFill>
                  <a:schemeClr val="tx2"/>
                </a:solidFill>
              </a:rPr>
              <a:t> of automobile</a:t>
            </a:r>
          </a:p>
          <a:p>
            <a:pPr marL="285750" indent="-285750">
              <a:buFont typeface="Arial" panose="020B0604020202020204" pitchFamily="34" charset="0"/>
              <a:buChar char="•"/>
            </a:pPr>
            <a:endParaRPr lang="fr-BE" sz="1500" i="1" dirty="0" smtClean="0">
              <a:solidFill>
                <a:schemeClr val="tx2"/>
              </a:solidFill>
            </a:endParaRPr>
          </a:p>
        </p:txBody>
      </p:sp>
      <p:sp>
        <p:nvSpPr>
          <p:cNvPr id="9" name="Rectangle 8"/>
          <p:cNvSpPr/>
          <p:nvPr/>
        </p:nvSpPr>
        <p:spPr>
          <a:xfrm>
            <a:off x="6084168" y="1772816"/>
            <a:ext cx="2664296" cy="28083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smtClean="0">
                <a:solidFill>
                  <a:schemeClr val="tx2"/>
                </a:solidFill>
              </a:rPr>
              <a:t>Rail transport:</a:t>
            </a:r>
          </a:p>
          <a:p>
            <a:endParaRPr lang="fr-BE" sz="1500" i="1" dirty="0" smtClean="0">
              <a:solidFill>
                <a:schemeClr val="tx2"/>
              </a:solidFill>
            </a:endParaRPr>
          </a:p>
          <a:p>
            <a:pPr marL="285750" indent="-285750">
              <a:buFont typeface="Arial" panose="020B0604020202020204" pitchFamily="34" charset="0"/>
              <a:buChar char="•"/>
            </a:pPr>
            <a:r>
              <a:rPr lang="fr-BE" sz="1500" i="1" dirty="0" err="1" smtClean="0">
                <a:solidFill>
                  <a:schemeClr val="tx2"/>
                </a:solidFill>
              </a:rPr>
              <a:t>Cost</a:t>
            </a:r>
            <a:r>
              <a:rPr lang="fr-BE" sz="1500" i="1" dirty="0" smtClean="0">
                <a:solidFill>
                  <a:schemeClr val="tx2"/>
                </a:solidFill>
              </a:rPr>
              <a:t> of </a:t>
            </a:r>
            <a:r>
              <a:rPr lang="fr-BE" sz="1500" i="1" dirty="0" err="1" smtClean="0">
                <a:solidFill>
                  <a:schemeClr val="tx2"/>
                </a:solidFill>
              </a:rPr>
              <a:t>operation</a:t>
            </a:r>
            <a:r>
              <a:rPr lang="fr-BE" sz="1500" i="1" dirty="0" smtClean="0">
                <a:solidFill>
                  <a:schemeClr val="tx2"/>
                </a:solidFill>
              </a:rPr>
              <a:t>/km, </a:t>
            </a:r>
            <a:r>
              <a:rPr lang="fr-BE" sz="1500" i="1" dirty="0" err="1" smtClean="0">
                <a:solidFill>
                  <a:schemeClr val="tx2"/>
                </a:solidFill>
              </a:rPr>
              <a:t>traffic</a:t>
            </a:r>
            <a:r>
              <a:rPr lang="fr-BE" sz="1500" i="1" dirty="0" smtClean="0">
                <a:solidFill>
                  <a:schemeClr val="tx2"/>
                </a:solidFill>
              </a:rPr>
              <a:t>/</a:t>
            </a:r>
            <a:r>
              <a:rPr lang="fr-BE" sz="1500" i="1" dirty="0" err="1" smtClean="0">
                <a:solidFill>
                  <a:schemeClr val="tx2"/>
                </a:solidFill>
              </a:rPr>
              <a:t>lane</a:t>
            </a:r>
            <a:r>
              <a:rPr lang="fr-BE" sz="1500" i="1" dirty="0" smtClean="0">
                <a:solidFill>
                  <a:schemeClr val="tx2"/>
                </a:solidFill>
              </a:rPr>
              <a:t>, Staff/km for </a:t>
            </a:r>
            <a:r>
              <a:rPr lang="fr-BE" sz="1500" i="1" dirty="0" err="1" smtClean="0">
                <a:solidFill>
                  <a:schemeClr val="tx2"/>
                </a:solidFill>
              </a:rPr>
              <a:t>each</a:t>
            </a:r>
            <a:r>
              <a:rPr lang="fr-BE" sz="1500" i="1" dirty="0" smtClean="0">
                <a:solidFill>
                  <a:schemeClr val="tx2"/>
                </a:solidFill>
              </a:rPr>
              <a:t> </a:t>
            </a:r>
            <a:r>
              <a:rPr lang="fr-BE" sz="1500" i="1" dirty="0" err="1" smtClean="0">
                <a:solidFill>
                  <a:schemeClr val="tx2"/>
                </a:solidFill>
              </a:rPr>
              <a:t>function</a:t>
            </a:r>
            <a:r>
              <a:rPr lang="fr-BE" sz="1500" i="1" dirty="0" smtClean="0">
                <a:solidFill>
                  <a:schemeClr val="tx2"/>
                </a:solidFill>
              </a:rPr>
              <a:t>, </a:t>
            </a:r>
            <a:r>
              <a:rPr lang="fr-BE" sz="1500" i="1" dirty="0" err="1" smtClean="0">
                <a:solidFill>
                  <a:schemeClr val="tx2"/>
                </a:solidFill>
              </a:rPr>
              <a:t>cost</a:t>
            </a:r>
            <a:r>
              <a:rPr lang="fr-BE" sz="1500" i="1" dirty="0" smtClean="0">
                <a:solidFill>
                  <a:schemeClr val="tx2"/>
                </a:solidFill>
              </a:rPr>
              <a:t>/km for </a:t>
            </a:r>
            <a:r>
              <a:rPr lang="fr-BE" sz="1500" i="1" dirty="0" err="1" smtClean="0">
                <a:solidFill>
                  <a:schemeClr val="tx2"/>
                </a:solidFill>
              </a:rPr>
              <a:t>passenger</a:t>
            </a:r>
            <a:r>
              <a:rPr lang="fr-BE" sz="1500" i="1" dirty="0" smtClean="0">
                <a:solidFill>
                  <a:schemeClr val="tx2"/>
                </a:solidFill>
              </a:rPr>
              <a:t>, speed</a:t>
            </a:r>
          </a:p>
          <a:p>
            <a:pPr marL="285750" indent="-285750">
              <a:buFont typeface="Arial" panose="020B0604020202020204" pitchFamily="34" charset="0"/>
              <a:buChar char="•"/>
            </a:pPr>
            <a:r>
              <a:rPr lang="fr-BE" sz="1500" i="1" dirty="0" smtClean="0">
                <a:solidFill>
                  <a:schemeClr val="tx2"/>
                </a:solidFill>
              </a:rPr>
              <a:t>Maintenance: </a:t>
            </a:r>
            <a:r>
              <a:rPr lang="fr-BE" sz="1500" i="1" dirty="0" err="1">
                <a:solidFill>
                  <a:schemeClr val="tx2"/>
                </a:solidFill>
              </a:rPr>
              <a:t>Quality</a:t>
            </a:r>
            <a:r>
              <a:rPr lang="fr-BE" sz="1500" i="1" dirty="0">
                <a:solidFill>
                  <a:schemeClr val="tx2"/>
                </a:solidFill>
              </a:rPr>
              <a:t> of </a:t>
            </a:r>
            <a:r>
              <a:rPr lang="fr-BE" sz="1500" i="1" dirty="0" err="1" smtClean="0">
                <a:solidFill>
                  <a:schemeClr val="tx2"/>
                </a:solidFill>
              </a:rPr>
              <a:t>tracks</a:t>
            </a:r>
            <a:r>
              <a:rPr lang="fr-BE" sz="1500" i="1" dirty="0" smtClean="0">
                <a:solidFill>
                  <a:schemeClr val="tx2"/>
                </a:solidFill>
              </a:rPr>
              <a:t>, </a:t>
            </a:r>
            <a:r>
              <a:rPr lang="fr-BE" sz="1500" i="1" dirty="0" err="1" smtClean="0">
                <a:solidFill>
                  <a:schemeClr val="tx2"/>
                </a:solidFill>
              </a:rPr>
              <a:t>cost</a:t>
            </a:r>
            <a:r>
              <a:rPr lang="fr-BE" sz="1500" i="1" dirty="0" smtClean="0">
                <a:solidFill>
                  <a:schemeClr val="tx2"/>
                </a:solidFill>
              </a:rPr>
              <a:t>/km, </a:t>
            </a:r>
            <a:r>
              <a:rPr lang="fr-BE" sz="1500" i="1" dirty="0" err="1" smtClean="0">
                <a:solidFill>
                  <a:schemeClr val="tx2"/>
                </a:solidFill>
              </a:rPr>
              <a:t>average</a:t>
            </a:r>
            <a:r>
              <a:rPr lang="fr-BE" sz="1500" i="1" dirty="0" smtClean="0">
                <a:solidFill>
                  <a:schemeClr val="tx2"/>
                </a:solidFill>
              </a:rPr>
              <a:t> </a:t>
            </a:r>
            <a:r>
              <a:rPr lang="fr-BE" sz="1500" i="1" dirty="0" err="1" smtClean="0">
                <a:solidFill>
                  <a:schemeClr val="tx2"/>
                </a:solidFill>
              </a:rPr>
              <a:t>age</a:t>
            </a:r>
            <a:r>
              <a:rPr lang="fr-BE" sz="1500" i="1" dirty="0" smtClean="0">
                <a:solidFill>
                  <a:schemeClr val="tx2"/>
                </a:solidFill>
              </a:rPr>
              <a:t> of trains </a:t>
            </a:r>
          </a:p>
          <a:p>
            <a:pPr marL="285750" indent="-285750">
              <a:buFont typeface="Arial" panose="020B0604020202020204" pitchFamily="34" charset="0"/>
              <a:buChar char="•"/>
            </a:pPr>
            <a:endParaRPr lang="fr-BE" sz="1500" i="1" dirty="0" smtClean="0">
              <a:solidFill>
                <a:schemeClr val="tx2"/>
              </a:solidFill>
            </a:endParaRPr>
          </a:p>
        </p:txBody>
      </p:sp>
      <p:sp>
        <p:nvSpPr>
          <p:cNvPr id="3" name="TextBox 2"/>
          <p:cNvSpPr txBox="1"/>
          <p:nvPr/>
        </p:nvSpPr>
        <p:spPr>
          <a:xfrm>
            <a:off x="3347865" y="5301208"/>
            <a:ext cx="5400599" cy="1080120"/>
          </a:xfrm>
          <a:prstGeom prst="rect">
            <a:avLst/>
          </a:prstGeom>
          <a:noFill/>
        </p:spPr>
        <p:txBody>
          <a:bodyPr wrap="none" rtlCol="0">
            <a:normAutofit lnSpcReduction="10000"/>
          </a:bodyPr>
          <a:lstStyle/>
          <a:p>
            <a:r>
              <a:rPr lang="fr-BE" i="1" dirty="0" smtClean="0">
                <a:solidFill>
                  <a:schemeClr val="tx2"/>
                </a:solidFill>
              </a:rPr>
              <a:t>The </a:t>
            </a:r>
            <a:r>
              <a:rPr lang="fr-BE" i="1" dirty="0" err="1" smtClean="0">
                <a:solidFill>
                  <a:schemeClr val="tx2"/>
                </a:solidFill>
              </a:rPr>
              <a:t>most</a:t>
            </a:r>
            <a:r>
              <a:rPr lang="fr-BE" i="1" dirty="0" smtClean="0">
                <a:solidFill>
                  <a:schemeClr val="tx2"/>
                </a:solidFill>
              </a:rPr>
              <a:t> relevant </a:t>
            </a:r>
            <a:r>
              <a:rPr lang="fr-BE" i="1" dirty="0" err="1" smtClean="0">
                <a:solidFill>
                  <a:schemeClr val="tx2"/>
                </a:solidFill>
              </a:rPr>
              <a:t>approach</a:t>
            </a:r>
            <a:r>
              <a:rPr lang="fr-BE" i="1" dirty="0" smtClean="0">
                <a:solidFill>
                  <a:schemeClr val="tx2"/>
                </a:solidFill>
              </a:rPr>
              <a:t> </a:t>
            </a:r>
            <a:r>
              <a:rPr lang="fr-BE" i="1" dirty="0" err="1" smtClean="0">
                <a:solidFill>
                  <a:schemeClr val="tx2"/>
                </a:solidFill>
              </a:rPr>
              <a:t>is</a:t>
            </a:r>
            <a:r>
              <a:rPr lang="fr-BE" i="1" dirty="0" smtClean="0">
                <a:solidFill>
                  <a:schemeClr val="tx2"/>
                </a:solidFill>
              </a:rPr>
              <a:t> to compare </a:t>
            </a:r>
            <a:r>
              <a:rPr lang="fr-BE" i="1" dirty="0" err="1" smtClean="0">
                <a:solidFill>
                  <a:schemeClr val="tx2"/>
                </a:solidFill>
              </a:rPr>
              <a:t>elements</a:t>
            </a:r>
            <a:r>
              <a:rPr lang="fr-BE" i="1" dirty="0" smtClean="0">
                <a:solidFill>
                  <a:schemeClr val="tx2"/>
                </a:solidFill>
              </a:rPr>
              <a:t> </a:t>
            </a:r>
          </a:p>
          <a:p>
            <a:r>
              <a:rPr lang="fr-BE" i="1" dirty="0" err="1" smtClean="0">
                <a:solidFill>
                  <a:schemeClr val="tx2"/>
                </a:solidFill>
              </a:rPr>
              <a:t>at</a:t>
            </a:r>
            <a:r>
              <a:rPr lang="fr-BE" i="1" dirty="0" smtClean="0">
                <a:solidFill>
                  <a:schemeClr val="tx2"/>
                </a:solidFill>
              </a:rPr>
              <a:t> a </a:t>
            </a:r>
            <a:r>
              <a:rPr lang="fr-BE" i="1" dirty="0" err="1" smtClean="0">
                <a:solidFill>
                  <a:schemeClr val="tx2"/>
                </a:solidFill>
              </a:rPr>
              <a:t>low</a:t>
            </a:r>
            <a:r>
              <a:rPr lang="fr-BE" i="1" dirty="0" smtClean="0">
                <a:solidFill>
                  <a:schemeClr val="tx2"/>
                </a:solidFill>
              </a:rPr>
              <a:t> </a:t>
            </a:r>
            <a:r>
              <a:rPr lang="fr-BE" i="1" dirty="0" err="1" smtClean="0">
                <a:solidFill>
                  <a:schemeClr val="tx2"/>
                </a:solidFill>
              </a:rPr>
              <a:t>level</a:t>
            </a:r>
            <a:r>
              <a:rPr lang="fr-BE" i="1" dirty="0" smtClean="0">
                <a:solidFill>
                  <a:schemeClr val="tx2"/>
                </a:solidFill>
              </a:rPr>
              <a:t> of </a:t>
            </a:r>
            <a:r>
              <a:rPr lang="fr-BE" i="1" dirty="0" err="1" smtClean="0">
                <a:solidFill>
                  <a:schemeClr val="tx2"/>
                </a:solidFill>
              </a:rPr>
              <a:t>granularity</a:t>
            </a:r>
            <a:r>
              <a:rPr lang="fr-BE" i="1" dirty="0" smtClean="0">
                <a:solidFill>
                  <a:schemeClr val="tx2"/>
                </a:solidFill>
              </a:rPr>
              <a:t> </a:t>
            </a:r>
          </a:p>
          <a:p>
            <a:r>
              <a:rPr lang="fr-BE" i="1" dirty="0" smtClean="0">
                <a:solidFill>
                  <a:schemeClr val="tx2"/>
                </a:solidFill>
              </a:rPr>
              <a:t>&amp;</a:t>
            </a:r>
          </a:p>
          <a:p>
            <a:r>
              <a:rPr lang="fr-BE" i="1" dirty="0" err="1" smtClean="0">
                <a:solidFill>
                  <a:schemeClr val="tx2"/>
                </a:solidFill>
              </a:rPr>
              <a:t>define</a:t>
            </a:r>
            <a:r>
              <a:rPr lang="fr-BE" i="1" dirty="0" smtClean="0">
                <a:solidFill>
                  <a:schemeClr val="tx2"/>
                </a:solidFill>
              </a:rPr>
              <a:t> the </a:t>
            </a:r>
            <a:r>
              <a:rPr lang="fr-BE" i="1" dirty="0" err="1" smtClean="0">
                <a:solidFill>
                  <a:schemeClr val="tx2"/>
                </a:solidFill>
              </a:rPr>
              <a:t>most</a:t>
            </a:r>
            <a:r>
              <a:rPr lang="fr-BE" i="1" dirty="0" smtClean="0">
                <a:solidFill>
                  <a:schemeClr val="tx2"/>
                </a:solidFill>
              </a:rPr>
              <a:t> relevant </a:t>
            </a:r>
            <a:r>
              <a:rPr lang="fr-BE" i="1" dirty="0" err="1" smtClean="0">
                <a:solidFill>
                  <a:schemeClr val="tx2"/>
                </a:solidFill>
              </a:rPr>
              <a:t>indicators</a:t>
            </a:r>
            <a:endParaRPr lang="fr-BE" i="1" dirty="0" smtClean="0">
              <a:solidFill>
                <a:schemeClr val="tx2"/>
              </a:solidFill>
            </a:endParaRPr>
          </a:p>
          <a:p>
            <a:endParaRPr lang="en-GB" i="1" dirty="0">
              <a:solidFill>
                <a:schemeClr val="tx2"/>
              </a:solidFill>
            </a:endParaRPr>
          </a:p>
        </p:txBody>
      </p:sp>
    </p:spTree>
    <p:extLst>
      <p:ext uri="{BB962C8B-B14F-4D97-AF65-F5344CB8AC3E}">
        <p14:creationId xmlns:p14="http://schemas.microsoft.com/office/powerpoint/2010/main" val="936095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4a – a few recommendations can be provided regarding benchmarks</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23</a:t>
            </a:fld>
            <a:endParaRPr lang="en-US" dirty="0"/>
          </a:p>
        </p:txBody>
      </p:sp>
      <p:sp>
        <p:nvSpPr>
          <p:cNvPr id="4" name="Rounded Rectangle 3"/>
          <p:cNvSpPr/>
          <p:nvPr/>
        </p:nvSpPr>
        <p:spPr>
          <a:xfrm>
            <a:off x="251520" y="1412776"/>
            <a:ext cx="8712968" cy="43204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7464864"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Key data for road construction and maintenance* (2006  estimated data** no VAT included)</a:t>
            </a:r>
            <a:endParaRPr lang="en-GB" altLang="en-US" sz="1500" b="1" dirty="0">
              <a:solidFill>
                <a:srgbClr val="213972"/>
              </a:solidFill>
              <a:latin typeface="+mj-lt"/>
            </a:endParaRPr>
          </a:p>
        </p:txBody>
      </p:sp>
      <p:sp>
        <p:nvSpPr>
          <p:cNvPr id="17" name="Line 13"/>
          <p:cNvSpPr>
            <a:spLocks noChangeShapeType="1"/>
          </p:cNvSpPr>
          <p:nvPr/>
        </p:nvSpPr>
        <p:spPr bwMode="auto">
          <a:xfrm>
            <a:off x="323526" y="1292379"/>
            <a:ext cx="705678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7" name="Rectangle 6"/>
          <p:cNvSpPr/>
          <p:nvPr/>
        </p:nvSpPr>
        <p:spPr>
          <a:xfrm>
            <a:off x="611560" y="1628800"/>
            <a:ext cx="3600400" cy="3960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300" b="1" i="1" dirty="0" smtClean="0">
                <a:solidFill>
                  <a:schemeClr val="tx2"/>
                </a:solidFill>
              </a:rPr>
              <a:t>Construction (</a:t>
            </a:r>
            <a:r>
              <a:rPr lang="fr-BE" sz="1300" b="1" i="1" dirty="0" err="1" smtClean="0">
                <a:solidFill>
                  <a:schemeClr val="tx2"/>
                </a:solidFill>
              </a:rPr>
              <a:t>cost</a:t>
            </a:r>
            <a:r>
              <a:rPr lang="fr-BE" sz="1300" b="1" i="1" dirty="0" smtClean="0">
                <a:solidFill>
                  <a:schemeClr val="tx2"/>
                </a:solidFill>
              </a:rPr>
              <a:t>/km***):</a:t>
            </a:r>
            <a:endParaRPr lang="fr-BE" sz="1300" b="1" i="1" dirty="0" smtClean="0">
              <a:solidFill>
                <a:schemeClr val="tx2"/>
              </a:solidFill>
            </a:endParaRPr>
          </a:p>
          <a:p>
            <a:endParaRPr lang="fr-BE" sz="1300" i="1" dirty="0" smtClean="0">
              <a:solidFill>
                <a:schemeClr val="tx2"/>
              </a:solidFill>
            </a:endParaRPr>
          </a:p>
          <a:p>
            <a:pPr marL="285750" indent="-285750">
              <a:buFont typeface="Arial" panose="020B0604020202020204" pitchFamily="34" charset="0"/>
              <a:buChar char="•"/>
            </a:pPr>
            <a:r>
              <a:rPr lang="fr-BE" sz="1300" i="1" dirty="0" smtClean="0">
                <a:solidFill>
                  <a:schemeClr val="tx2"/>
                </a:solidFill>
              </a:rPr>
              <a:t>France (state </a:t>
            </a:r>
            <a:r>
              <a:rPr lang="fr-BE" sz="1300" i="1" dirty="0" err="1" smtClean="0">
                <a:solidFill>
                  <a:schemeClr val="tx2"/>
                </a:solidFill>
              </a:rPr>
              <a:t>operated</a:t>
            </a:r>
            <a:r>
              <a:rPr lang="fr-BE" sz="1300" i="1" dirty="0" smtClean="0">
                <a:solidFill>
                  <a:schemeClr val="tx2"/>
                </a:solidFill>
              </a:rPr>
              <a:t> national </a:t>
            </a:r>
            <a:r>
              <a:rPr lang="fr-BE" sz="1300" i="1" dirty="0" err="1" smtClean="0">
                <a:solidFill>
                  <a:schemeClr val="tx2"/>
                </a:solidFill>
              </a:rPr>
              <a:t>roads</a:t>
            </a:r>
            <a:r>
              <a:rPr lang="fr-BE" sz="1300" i="1" dirty="0" smtClean="0">
                <a:solidFill>
                  <a:schemeClr val="tx2"/>
                </a:solidFill>
              </a:rPr>
              <a:t>): 5,4M€/km</a:t>
            </a:r>
          </a:p>
          <a:p>
            <a:pPr marL="285750" indent="-285750">
              <a:buFont typeface="Arial" panose="020B0604020202020204" pitchFamily="34" charset="0"/>
              <a:buChar char="•"/>
            </a:pPr>
            <a:r>
              <a:rPr lang="fr-BE" sz="1300" i="1" dirty="0" smtClean="0">
                <a:solidFill>
                  <a:schemeClr val="tx2"/>
                </a:solidFill>
              </a:rPr>
              <a:t>Danemark: 5,0M€/km</a:t>
            </a:r>
          </a:p>
          <a:p>
            <a:pPr marL="285750" indent="-285750">
              <a:buFont typeface="Arial" panose="020B0604020202020204" pitchFamily="34" charset="0"/>
              <a:buChar char="•"/>
            </a:pPr>
            <a:r>
              <a:rPr lang="fr-BE" sz="1300" i="1" dirty="0" err="1" smtClean="0">
                <a:solidFill>
                  <a:schemeClr val="tx2"/>
                </a:solidFill>
              </a:rPr>
              <a:t>Sweden</a:t>
            </a:r>
            <a:r>
              <a:rPr lang="fr-BE" sz="1300" i="1" dirty="0" smtClean="0">
                <a:solidFill>
                  <a:schemeClr val="tx2"/>
                </a:solidFill>
              </a:rPr>
              <a:t>: 5,6M€/km</a:t>
            </a:r>
          </a:p>
          <a:p>
            <a:pPr marL="285750" indent="-285750">
              <a:buFont typeface="Arial" panose="020B0604020202020204" pitchFamily="34" charset="0"/>
              <a:buChar char="•"/>
            </a:pPr>
            <a:r>
              <a:rPr lang="fr-BE" sz="1300" i="1" dirty="0" err="1" smtClean="0">
                <a:solidFill>
                  <a:schemeClr val="tx2"/>
                </a:solidFill>
              </a:rPr>
              <a:t>Belgium</a:t>
            </a:r>
            <a:r>
              <a:rPr lang="fr-BE" sz="1300" i="1" dirty="0" smtClean="0">
                <a:solidFill>
                  <a:schemeClr val="tx2"/>
                </a:solidFill>
              </a:rPr>
              <a:t>: 3,7M€/km</a:t>
            </a:r>
          </a:p>
          <a:p>
            <a:pPr marL="285750" indent="-285750">
              <a:buFont typeface="Arial" panose="020B0604020202020204" pitchFamily="34" charset="0"/>
              <a:buChar char="•"/>
            </a:pPr>
            <a:r>
              <a:rPr lang="fr-BE" sz="1300" i="1" dirty="0" smtClean="0">
                <a:solidFill>
                  <a:schemeClr val="tx2"/>
                </a:solidFill>
              </a:rPr>
              <a:t>Germany: 5,7M€/km</a:t>
            </a:r>
          </a:p>
          <a:p>
            <a:pPr marL="285750" indent="-285750">
              <a:buFont typeface="Arial" panose="020B0604020202020204" pitchFamily="34" charset="0"/>
              <a:buChar char="•"/>
            </a:pPr>
            <a:r>
              <a:rPr lang="fr-BE" sz="1300" i="1" dirty="0" smtClean="0">
                <a:solidFill>
                  <a:schemeClr val="tx2"/>
                </a:solidFill>
              </a:rPr>
              <a:t>UK: 19,2M€/km</a:t>
            </a:r>
          </a:p>
          <a:p>
            <a:pPr marL="285750" indent="-285750">
              <a:buFont typeface="Arial" panose="020B0604020202020204" pitchFamily="34" charset="0"/>
              <a:buChar char="•"/>
            </a:pPr>
            <a:r>
              <a:rPr lang="fr-BE" sz="1300" i="1" dirty="0" err="1" smtClean="0">
                <a:solidFill>
                  <a:schemeClr val="tx2"/>
                </a:solidFill>
              </a:rPr>
              <a:t>Netherlands</a:t>
            </a:r>
            <a:r>
              <a:rPr lang="fr-BE" sz="1300" i="1" dirty="0" smtClean="0">
                <a:solidFill>
                  <a:schemeClr val="tx2"/>
                </a:solidFill>
              </a:rPr>
              <a:t>: 11,9M€/km</a:t>
            </a:r>
            <a:endParaRPr lang="fr-BE" sz="1300" i="1" dirty="0">
              <a:solidFill>
                <a:schemeClr val="tx2"/>
              </a:solidFill>
            </a:endParaRPr>
          </a:p>
          <a:p>
            <a:pPr marL="285750" indent="-285750">
              <a:buFont typeface="Arial" panose="020B0604020202020204" pitchFamily="34" charset="0"/>
              <a:buChar char="•"/>
            </a:pPr>
            <a:endParaRPr lang="fr-BE" sz="1300" i="1" dirty="0" smtClean="0">
              <a:solidFill>
                <a:schemeClr val="tx2"/>
              </a:solidFill>
            </a:endParaRPr>
          </a:p>
          <a:p>
            <a:pPr marL="285750" indent="-285750">
              <a:buFont typeface="Arial" panose="020B0604020202020204" pitchFamily="34" charset="0"/>
              <a:buChar char="•"/>
            </a:pPr>
            <a:endParaRPr lang="fr-BE" sz="1300" i="1" dirty="0">
              <a:solidFill>
                <a:schemeClr val="tx2"/>
              </a:solidFill>
            </a:endParaRPr>
          </a:p>
          <a:p>
            <a:pPr marL="285750" indent="-285750">
              <a:buFont typeface="Arial" panose="020B0604020202020204" pitchFamily="34" charset="0"/>
              <a:buChar char="•"/>
            </a:pPr>
            <a:endParaRPr lang="fr-BE" sz="1300" i="1" dirty="0" smtClean="0">
              <a:solidFill>
                <a:schemeClr val="tx2"/>
              </a:solidFill>
            </a:endParaRPr>
          </a:p>
          <a:p>
            <a:pPr marL="285750" indent="-285750">
              <a:buFont typeface="Arial" panose="020B0604020202020204" pitchFamily="34" charset="0"/>
              <a:buChar char="•"/>
            </a:pPr>
            <a:r>
              <a:rPr lang="fr-BE" sz="1300" i="1" dirty="0">
                <a:solidFill>
                  <a:schemeClr val="tx2"/>
                </a:solidFill>
              </a:rPr>
              <a:t>France (</a:t>
            </a:r>
            <a:r>
              <a:rPr lang="fr-BE" sz="1300" i="1" dirty="0" err="1">
                <a:solidFill>
                  <a:schemeClr val="tx2"/>
                </a:solidFill>
              </a:rPr>
              <a:t>highways</a:t>
            </a:r>
            <a:r>
              <a:rPr lang="fr-BE" sz="1300" i="1" dirty="0">
                <a:solidFill>
                  <a:schemeClr val="tx2"/>
                </a:solidFill>
              </a:rPr>
              <a:t> </a:t>
            </a:r>
            <a:r>
              <a:rPr lang="fr-BE" sz="1300" i="1" dirty="0" err="1">
                <a:solidFill>
                  <a:schemeClr val="tx2"/>
                </a:solidFill>
              </a:rPr>
              <a:t>privately</a:t>
            </a:r>
            <a:r>
              <a:rPr lang="fr-BE" sz="1300" i="1" dirty="0">
                <a:solidFill>
                  <a:schemeClr val="tx2"/>
                </a:solidFill>
              </a:rPr>
              <a:t> </a:t>
            </a:r>
            <a:r>
              <a:rPr lang="fr-BE" sz="1300" i="1" dirty="0" err="1">
                <a:solidFill>
                  <a:schemeClr val="tx2"/>
                </a:solidFill>
              </a:rPr>
              <a:t>operated</a:t>
            </a:r>
            <a:r>
              <a:rPr lang="fr-BE" sz="1300" i="1" dirty="0">
                <a:solidFill>
                  <a:schemeClr val="tx2"/>
                </a:solidFill>
              </a:rPr>
              <a:t>): </a:t>
            </a:r>
            <a:endParaRPr lang="fr-BE" sz="1300" i="1" dirty="0" smtClean="0">
              <a:solidFill>
                <a:schemeClr val="tx2"/>
              </a:solidFill>
            </a:endParaRPr>
          </a:p>
          <a:p>
            <a:pPr marL="742950" lvl="1" indent="-285750">
              <a:buFont typeface="Arial" panose="020B0604020202020204" pitchFamily="34" charset="0"/>
              <a:buChar char="•"/>
            </a:pPr>
            <a:r>
              <a:rPr lang="fr-BE" sz="1300" i="1" dirty="0" smtClean="0">
                <a:solidFill>
                  <a:schemeClr val="tx2"/>
                </a:solidFill>
              </a:rPr>
              <a:t>3,8M€/km to 6M€/km </a:t>
            </a:r>
            <a:r>
              <a:rPr lang="fr-BE" sz="1300" i="1" dirty="0" err="1" smtClean="0">
                <a:solidFill>
                  <a:schemeClr val="tx2"/>
                </a:solidFill>
              </a:rPr>
              <a:t>low</a:t>
            </a:r>
            <a:r>
              <a:rPr lang="fr-BE" sz="1300" i="1" dirty="0" smtClean="0">
                <a:solidFill>
                  <a:schemeClr val="tx2"/>
                </a:solidFill>
              </a:rPr>
              <a:t> </a:t>
            </a:r>
            <a:r>
              <a:rPr lang="fr-BE" sz="1300" i="1" dirty="0" err="1" smtClean="0">
                <a:solidFill>
                  <a:schemeClr val="tx2"/>
                </a:solidFill>
              </a:rPr>
              <a:t>constraint</a:t>
            </a:r>
            <a:endParaRPr lang="fr-BE" sz="1300" i="1" dirty="0" smtClean="0">
              <a:solidFill>
                <a:schemeClr val="tx2"/>
              </a:solidFill>
            </a:endParaRPr>
          </a:p>
          <a:p>
            <a:pPr marL="742950" lvl="1" indent="-285750">
              <a:buFont typeface="Arial" panose="020B0604020202020204" pitchFamily="34" charset="0"/>
              <a:buChar char="•"/>
            </a:pPr>
            <a:r>
              <a:rPr lang="fr-BE" sz="1300" i="1" dirty="0" smtClean="0">
                <a:solidFill>
                  <a:schemeClr val="tx2"/>
                </a:solidFill>
              </a:rPr>
              <a:t>4,9M€/km to 7,6M€/km </a:t>
            </a:r>
            <a:r>
              <a:rPr lang="fr-BE" sz="1300" i="1" dirty="0" err="1" smtClean="0">
                <a:solidFill>
                  <a:schemeClr val="tx2"/>
                </a:solidFill>
              </a:rPr>
              <a:t>higher</a:t>
            </a:r>
            <a:r>
              <a:rPr lang="fr-BE" sz="1300" i="1" dirty="0" smtClean="0">
                <a:solidFill>
                  <a:schemeClr val="tx2"/>
                </a:solidFill>
              </a:rPr>
              <a:t> </a:t>
            </a:r>
            <a:r>
              <a:rPr lang="fr-BE" sz="1300" i="1" dirty="0" err="1" smtClean="0">
                <a:solidFill>
                  <a:schemeClr val="tx2"/>
                </a:solidFill>
              </a:rPr>
              <a:t>constraint</a:t>
            </a:r>
            <a:endParaRPr lang="fr-BE" sz="1300" i="1" dirty="0" smtClean="0">
              <a:solidFill>
                <a:schemeClr val="tx2"/>
              </a:solidFill>
            </a:endParaRPr>
          </a:p>
          <a:p>
            <a:pPr marL="285750" indent="-285750">
              <a:buFont typeface="Arial" panose="020B0604020202020204" pitchFamily="34" charset="0"/>
              <a:buChar char="•"/>
            </a:pPr>
            <a:endParaRPr lang="fr-BE" sz="1300" i="1" dirty="0" smtClean="0">
              <a:solidFill>
                <a:schemeClr val="tx2"/>
              </a:solidFill>
            </a:endParaRPr>
          </a:p>
        </p:txBody>
      </p:sp>
      <p:sp>
        <p:nvSpPr>
          <p:cNvPr id="8" name="Rectangle 7"/>
          <p:cNvSpPr/>
          <p:nvPr/>
        </p:nvSpPr>
        <p:spPr>
          <a:xfrm>
            <a:off x="4355976" y="1628800"/>
            <a:ext cx="4332823" cy="3960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300" b="1" i="1" dirty="0" err="1" smtClean="0">
                <a:solidFill>
                  <a:schemeClr val="tx2"/>
                </a:solidFill>
              </a:rPr>
              <a:t>Operation</a:t>
            </a:r>
            <a:r>
              <a:rPr lang="fr-BE" sz="1300" b="1" i="1" dirty="0" smtClean="0">
                <a:solidFill>
                  <a:schemeClr val="tx2"/>
                </a:solidFill>
              </a:rPr>
              <a:t> and maintenance:</a:t>
            </a:r>
            <a:endParaRPr lang="fr-BE" sz="1300" b="1" i="1" dirty="0" smtClean="0">
              <a:solidFill>
                <a:schemeClr val="tx2"/>
              </a:solidFill>
            </a:endParaRPr>
          </a:p>
          <a:p>
            <a:endParaRPr lang="fr-BE" sz="1300" i="1" dirty="0" smtClean="0">
              <a:solidFill>
                <a:schemeClr val="tx2"/>
              </a:solidFill>
            </a:endParaRPr>
          </a:p>
          <a:p>
            <a:pPr marL="285750" indent="-285750">
              <a:buFont typeface="Arial" panose="020B0604020202020204" pitchFamily="34" charset="0"/>
              <a:buChar char="•"/>
            </a:pPr>
            <a:r>
              <a:rPr lang="fr-BE" sz="1300" i="1" dirty="0" smtClean="0">
                <a:solidFill>
                  <a:schemeClr val="tx2"/>
                </a:solidFill>
              </a:rPr>
              <a:t>France:</a:t>
            </a:r>
          </a:p>
          <a:p>
            <a:pPr lvl="1"/>
            <a:r>
              <a:rPr lang="fr-BE" sz="1300" i="1" dirty="0" smtClean="0">
                <a:solidFill>
                  <a:schemeClr val="tx2"/>
                </a:solidFill>
              </a:rPr>
              <a:t>Maintenance 30 600€/km </a:t>
            </a:r>
            <a:r>
              <a:rPr lang="fr-BE" sz="1300" i="1" dirty="0" err="1" smtClean="0">
                <a:solidFill>
                  <a:schemeClr val="tx2"/>
                </a:solidFill>
              </a:rPr>
              <a:t>or</a:t>
            </a:r>
            <a:r>
              <a:rPr lang="fr-BE" sz="1300" i="1" dirty="0" smtClean="0">
                <a:solidFill>
                  <a:schemeClr val="tx2"/>
                </a:solidFill>
              </a:rPr>
              <a:t> 0,34€/100km </a:t>
            </a:r>
            <a:r>
              <a:rPr lang="fr-BE" sz="1300" i="1" dirty="0" err="1" smtClean="0">
                <a:solidFill>
                  <a:schemeClr val="tx2"/>
                </a:solidFill>
              </a:rPr>
              <a:t>travelled</a:t>
            </a:r>
            <a:endParaRPr lang="fr-BE" sz="1300" i="1" dirty="0" smtClean="0">
              <a:solidFill>
                <a:schemeClr val="tx2"/>
              </a:solidFill>
            </a:endParaRPr>
          </a:p>
          <a:p>
            <a:pPr lvl="1"/>
            <a:r>
              <a:rPr lang="fr-BE" sz="1300" i="1" dirty="0" err="1" smtClean="0">
                <a:solidFill>
                  <a:schemeClr val="tx2"/>
                </a:solidFill>
              </a:rPr>
              <a:t>Big</a:t>
            </a:r>
            <a:r>
              <a:rPr lang="fr-BE" sz="1300" i="1" dirty="0" smtClean="0">
                <a:solidFill>
                  <a:schemeClr val="tx2"/>
                </a:solidFill>
              </a:rPr>
              <a:t> </a:t>
            </a:r>
            <a:r>
              <a:rPr lang="fr-BE" sz="1300" i="1" dirty="0" err="1" smtClean="0">
                <a:solidFill>
                  <a:schemeClr val="tx2"/>
                </a:solidFill>
              </a:rPr>
              <a:t>repairs</a:t>
            </a:r>
            <a:r>
              <a:rPr lang="fr-BE" sz="1300" i="1" dirty="0" smtClean="0">
                <a:solidFill>
                  <a:schemeClr val="tx2"/>
                </a:solidFill>
              </a:rPr>
              <a:t>: 21 300€/km </a:t>
            </a:r>
            <a:r>
              <a:rPr lang="fr-BE" sz="1300" i="1" dirty="0" err="1" smtClean="0">
                <a:solidFill>
                  <a:schemeClr val="tx2"/>
                </a:solidFill>
              </a:rPr>
              <a:t>or</a:t>
            </a:r>
            <a:r>
              <a:rPr lang="fr-BE" sz="1300" i="1" dirty="0" smtClean="0">
                <a:solidFill>
                  <a:schemeClr val="tx2"/>
                </a:solidFill>
              </a:rPr>
              <a:t> 0,23€/100km</a:t>
            </a:r>
            <a:r>
              <a:rPr lang="fr-BE" sz="1300" i="1" dirty="0">
                <a:solidFill>
                  <a:schemeClr val="tx2"/>
                </a:solidFill>
              </a:rPr>
              <a:t> </a:t>
            </a:r>
            <a:r>
              <a:rPr lang="fr-BE" sz="1300" i="1" dirty="0" err="1">
                <a:solidFill>
                  <a:schemeClr val="tx2"/>
                </a:solidFill>
              </a:rPr>
              <a:t>travelled</a:t>
            </a:r>
            <a:endParaRPr lang="fr-BE" sz="1300" i="1" dirty="0" smtClean="0">
              <a:solidFill>
                <a:schemeClr val="tx2"/>
              </a:solidFill>
            </a:endParaRPr>
          </a:p>
          <a:p>
            <a:endParaRPr lang="fr-BE" sz="1300" i="1" dirty="0" smtClean="0">
              <a:solidFill>
                <a:schemeClr val="tx2"/>
              </a:solidFill>
            </a:endParaRPr>
          </a:p>
          <a:p>
            <a:r>
              <a:rPr lang="fr-BE" sz="1300" i="1" dirty="0" err="1" smtClean="0">
                <a:solidFill>
                  <a:schemeClr val="tx2"/>
                </a:solidFill>
              </a:rPr>
              <a:t>Overall</a:t>
            </a:r>
            <a:r>
              <a:rPr lang="fr-BE" sz="1300" i="1" dirty="0" smtClean="0">
                <a:solidFill>
                  <a:schemeClr val="tx2"/>
                </a:solidFill>
              </a:rPr>
              <a:t> </a:t>
            </a:r>
            <a:r>
              <a:rPr lang="fr-BE" sz="1300" i="1" dirty="0" err="1" smtClean="0">
                <a:solidFill>
                  <a:schemeClr val="tx2"/>
                </a:solidFill>
              </a:rPr>
              <a:t>costs</a:t>
            </a:r>
            <a:r>
              <a:rPr lang="fr-BE" sz="1300" i="1" dirty="0" smtClean="0">
                <a:solidFill>
                  <a:schemeClr val="tx2"/>
                </a:solidFill>
              </a:rPr>
              <a:t>:</a:t>
            </a:r>
          </a:p>
          <a:p>
            <a:pPr marL="285750" indent="-285750">
              <a:buFont typeface="Arial" panose="020B0604020202020204" pitchFamily="34" charset="0"/>
              <a:buChar char="•"/>
            </a:pPr>
            <a:r>
              <a:rPr lang="fr-BE" sz="1300" i="1" dirty="0" smtClean="0">
                <a:solidFill>
                  <a:schemeClr val="tx2"/>
                </a:solidFill>
              </a:rPr>
              <a:t>France: 44100€/km </a:t>
            </a:r>
            <a:r>
              <a:rPr lang="fr-BE" sz="1300" i="1" dirty="0" err="1" smtClean="0">
                <a:solidFill>
                  <a:schemeClr val="tx2"/>
                </a:solidFill>
              </a:rPr>
              <a:t>or</a:t>
            </a:r>
            <a:r>
              <a:rPr lang="fr-BE" sz="1300" i="1" dirty="0" smtClean="0">
                <a:solidFill>
                  <a:schemeClr val="tx2"/>
                </a:solidFill>
              </a:rPr>
              <a:t> 0,49€/100km </a:t>
            </a:r>
            <a:r>
              <a:rPr lang="fr-BE" sz="1300" i="1" dirty="0" err="1" smtClean="0">
                <a:solidFill>
                  <a:schemeClr val="tx2"/>
                </a:solidFill>
              </a:rPr>
              <a:t>travelled</a:t>
            </a:r>
            <a:endParaRPr lang="fr-BE" sz="1300" i="1" dirty="0" smtClean="0">
              <a:solidFill>
                <a:schemeClr val="tx2"/>
              </a:solidFill>
            </a:endParaRPr>
          </a:p>
          <a:p>
            <a:pPr marL="285750" indent="-285750">
              <a:buFont typeface="Arial" panose="020B0604020202020204" pitchFamily="34" charset="0"/>
              <a:buChar char="•"/>
            </a:pPr>
            <a:r>
              <a:rPr lang="fr-BE" sz="1300" i="1" dirty="0" smtClean="0">
                <a:solidFill>
                  <a:schemeClr val="tx2"/>
                </a:solidFill>
              </a:rPr>
              <a:t>Germany: 65500€/km </a:t>
            </a:r>
            <a:r>
              <a:rPr lang="fr-BE" sz="1300" i="1" dirty="0" err="1" smtClean="0">
                <a:solidFill>
                  <a:schemeClr val="tx2"/>
                </a:solidFill>
              </a:rPr>
              <a:t>or</a:t>
            </a:r>
            <a:r>
              <a:rPr lang="fr-BE" sz="1300" i="1" dirty="0" smtClean="0">
                <a:solidFill>
                  <a:schemeClr val="tx2"/>
                </a:solidFill>
              </a:rPr>
              <a:t> 0,69€/100km </a:t>
            </a:r>
            <a:r>
              <a:rPr lang="fr-BE" sz="1300" i="1" dirty="0" err="1" smtClean="0">
                <a:solidFill>
                  <a:schemeClr val="tx2"/>
                </a:solidFill>
              </a:rPr>
              <a:t>travelled</a:t>
            </a:r>
            <a:endParaRPr lang="fr-BE" sz="1300" i="1" dirty="0" smtClean="0">
              <a:solidFill>
                <a:schemeClr val="tx2"/>
              </a:solidFill>
            </a:endParaRPr>
          </a:p>
          <a:p>
            <a:pPr marL="285750" indent="-285750">
              <a:buFont typeface="Arial" panose="020B0604020202020204" pitchFamily="34" charset="0"/>
              <a:buChar char="•"/>
            </a:pPr>
            <a:r>
              <a:rPr lang="fr-BE" sz="1300" i="1" dirty="0" smtClean="0">
                <a:solidFill>
                  <a:schemeClr val="tx2"/>
                </a:solidFill>
              </a:rPr>
              <a:t>Danemark: 64000€/km </a:t>
            </a:r>
            <a:r>
              <a:rPr lang="fr-BE" sz="1300" i="1" dirty="0" err="1" smtClean="0">
                <a:solidFill>
                  <a:schemeClr val="tx2"/>
                </a:solidFill>
              </a:rPr>
              <a:t>or</a:t>
            </a:r>
            <a:r>
              <a:rPr lang="fr-BE" sz="1300" i="1" dirty="0" smtClean="0">
                <a:solidFill>
                  <a:schemeClr val="tx2"/>
                </a:solidFill>
              </a:rPr>
              <a:t> 0,55</a:t>
            </a:r>
            <a:r>
              <a:rPr lang="fr-BE" sz="1300" i="1" dirty="0">
                <a:solidFill>
                  <a:schemeClr val="tx2"/>
                </a:solidFill>
              </a:rPr>
              <a:t>€/100km </a:t>
            </a:r>
            <a:r>
              <a:rPr lang="fr-BE" sz="1300" i="1" dirty="0" err="1">
                <a:solidFill>
                  <a:schemeClr val="tx2"/>
                </a:solidFill>
              </a:rPr>
              <a:t>travelled</a:t>
            </a:r>
            <a:endParaRPr lang="fr-BE" sz="1300" i="1" dirty="0">
              <a:solidFill>
                <a:schemeClr val="tx2"/>
              </a:solidFill>
            </a:endParaRPr>
          </a:p>
          <a:p>
            <a:pPr marL="285750" indent="-285750">
              <a:buFont typeface="Arial" panose="020B0604020202020204" pitchFamily="34" charset="0"/>
              <a:buChar char="•"/>
            </a:pPr>
            <a:r>
              <a:rPr lang="fr-BE" sz="1300" i="1" dirty="0" smtClean="0">
                <a:solidFill>
                  <a:schemeClr val="tx2"/>
                </a:solidFill>
              </a:rPr>
              <a:t>Spain: 33000€/km </a:t>
            </a:r>
            <a:r>
              <a:rPr lang="fr-BE" sz="1300" i="1" dirty="0" err="1" smtClean="0">
                <a:solidFill>
                  <a:schemeClr val="tx2"/>
                </a:solidFill>
              </a:rPr>
              <a:t>or</a:t>
            </a:r>
            <a:r>
              <a:rPr lang="fr-BE" sz="1300" i="1" dirty="0" smtClean="0">
                <a:solidFill>
                  <a:schemeClr val="tx2"/>
                </a:solidFill>
              </a:rPr>
              <a:t> 0,55€/100</a:t>
            </a:r>
            <a:r>
              <a:rPr lang="fr-BE" sz="1300" i="1" dirty="0">
                <a:solidFill>
                  <a:schemeClr val="tx2"/>
                </a:solidFill>
              </a:rPr>
              <a:t>€/100km </a:t>
            </a:r>
            <a:r>
              <a:rPr lang="fr-BE" sz="1300" i="1" dirty="0" err="1">
                <a:solidFill>
                  <a:schemeClr val="tx2"/>
                </a:solidFill>
              </a:rPr>
              <a:t>travelled</a:t>
            </a:r>
            <a:endParaRPr lang="fr-BE" sz="1300" i="1" dirty="0">
              <a:solidFill>
                <a:schemeClr val="tx2"/>
              </a:solidFill>
            </a:endParaRPr>
          </a:p>
          <a:p>
            <a:pPr marL="285750" indent="-285750">
              <a:buFont typeface="Arial" panose="020B0604020202020204" pitchFamily="34" charset="0"/>
              <a:buChar char="•"/>
            </a:pPr>
            <a:r>
              <a:rPr lang="fr-BE" sz="1300" i="1" dirty="0" err="1" smtClean="0">
                <a:solidFill>
                  <a:schemeClr val="tx2"/>
                </a:solidFill>
              </a:rPr>
              <a:t>Norway</a:t>
            </a:r>
            <a:r>
              <a:rPr lang="fr-BE" sz="1300" i="1" dirty="0" smtClean="0">
                <a:solidFill>
                  <a:schemeClr val="tx2"/>
                </a:solidFill>
              </a:rPr>
              <a:t>: 42000€/km </a:t>
            </a:r>
            <a:r>
              <a:rPr lang="fr-BE" sz="1300" i="1" dirty="0" err="1" smtClean="0">
                <a:solidFill>
                  <a:schemeClr val="tx2"/>
                </a:solidFill>
              </a:rPr>
              <a:t>or</a:t>
            </a:r>
            <a:r>
              <a:rPr lang="fr-BE" sz="1300" i="1" dirty="0" smtClean="0">
                <a:solidFill>
                  <a:schemeClr val="tx2"/>
                </a:solidFill>
              </a:rPr>
              <a:t> 0,48</a:t>
            </a:r>
            <a:r>
              <a:rPr lang="fr-BE" sz="1300" i="1" dirty="0">
                <a:solidFill>
                  <a:schemeClr val="tx2"/>
                </a:solidFill>
              </a:rPr>
              <a:t>€/100km </a:t>
            </a:r>
            <a:r>
              <a:rPr lang="fr-BE" sz="1300" i="1" dirty="0" err="1">
                <a:solidFill>
                  <a:schemeClr val="tx2"/>
                </a:solidFill>
              </a:rPr>
              <a:t>travelled</a:t>
            </a:r>
            <a:endParaRPr lang="fr-BE" sz="1300" i="1" dirty="0">
              <a:solidFill>
                <a:schemeClr val="tx2"/>
              </a:solidFill>
            </a:endParaRPr>
          </a:p>
          <a:p>
            <a:pPr marL="285750" indent="-285750">
              <a:buFont typeface="Arial" panose="020B0604020202020204" pitchFamily="34" charset="0"/>
              <a:buChar char="•"/>
            </a:pPr>
            <a:r>
              <a:rPr lang="fr-BE" sz="1300" i="1" dirty="0" smtClean="0">
                <a:solidFill>
                  <a:schemeClr val="tx2"/>
                </a:solidFill>
              </a:rPr>
              <a:t>UK: 150000€/km </a:t>
            </a:r>
            <a:r>
              <a:rPr lang="fr-BE" sz="1300" i="1" dirty="0" err="1" smtClean="0">
                <a:solidFill>
                  <a:schemeClr val="tx2"/>
                </a:solidFill>
              </a:rPr>
              <a:t>or</a:t>
            </a:r>
            <a:r>
              <a:rPr lang="fr-BE" sz="1300" i="1" dirty="0" smtClean="0">
                <a:solidFill>
                  <a:schemeClr val="tx2"/>
                </a:solidFill>
              </a:rPr>
              <a:t> 0,56</a:t>
            </a:r>
            <a:r>
              <a:rPr lang="fr-BE" sz="1300" i="1" dirty="0">
                <a:solidFill>
                  <a:schemeClr val="tx2"/>
                </a:solidFill>
              </a:rPr>
              <a:t>€/100km </a:t>
            </a:r>
            <a:r>
              <a:rPr lang="fr-BE" sz="1300" i="1" dirty="0" err="1" smtClean="0">
                <a:solidFill>
                  <a:schemeClr val="tx2"/>
                </a:solidFill>
              </a:rPr>
              <a:t>travelled</a:t>
            </a:r>
            <a:endParaRPr lang="fr-BE" sz="1300" i="1" dirty="0" smtClean="0">
              <a:solidFill>
                <a:schemeClr val="tx2"/>
              </a:solidFill>
            </a:endParaRPr>
          </a:p>
          <a:p>
            <a:pPr marL="285750" indent="-285750">
              <a:buFont typeface="Arial" panose="020B0604020202020204" pitchFamily="34" charset="0"/>
              <a:buChar char="•"/>
            </a:pPr>
            <a:endParaRPr lang="fr-BE" sz="1300" i="1" dirty="0" smtClean="0">
              <a:solidFill>
                <a:schemeClr val="tx2"/>
              </a:solidFill>
            </a:endParaRPr>
          </a:p>
          <a:p>
            <a:pPr lvl="1"/>
            <a:endParaRPr lang="fr-BE" sz="1300" i="1" dirty="0" smtClean="0">
              <a:solidFill>
                <a:schemeClr val="tx2"/>
              </a:solidFill>
            </a:endParaRPr>
          </a:p>
          <a:p>
            <a:pPr lvl="1"/>
            <a:endParaRPr lang="fr-BE" sz="1300" i="1" dirty="0" smtClean="0">
              <a:solidFill>
                <a:schemeClr val="tx2"/>
              </a:solidFill>
            </a:endParaRPr>
          </a:p>
          <a:p>
            <a:pPr lvl="1"/>
            <a:endParaRPr lang="fr-BE" sz="1300" i="1" dirty="0" smtClean="0">
              <a:solidFill>
                <a:schemeClr val="tx2"/>
              </a:solidFill>
            </a:endParaRPr>
          </a:p>
          <a:p>
            <a:pPr marL="742950" lvl="1" indent="-285750">
              <a:buFont typeface="Arial" panose="020B0604020202020204" pitchFamily="34" charset="0"/>
              <a:buChar char="•"/>
            </a:pPr>
            <a:endParaRPr lang="fr-BE" sz="1300" i="1" dirty="0" smtClean="0">
              <a:solidFill>
                <a:schemeClr val="tx2"/>
              </a:solidFill>
            </a:endParaRPr>
          </a:p>
          <a:p>
            <a:pPr marL="285750" indent="-285750">
              <a:buFont typeface="Arial" panose="020B0604020202020204" pitchFamily="34" charset="0"/>
              <a:buChar char="•"/>
            </a:pPr>
            <a:endParaRPr lang="fr-BE" sz="1300" i="1" dirty="0" smtClean="0">
              <a:solidFill>
                <a:schemeClr val="tx2"/>
              </a:solidFill>
            </a:endParaRPr>
          </a:p>
        </p:txBody>
      </p:sp>
      <p:sp>
        <p:nvSpPr>
          <p:cNvPr id="5" name="TextBox 4"/>
          <p:cNvSpPr txBox="1"/>
          <p:nvPr/>
        </p:nvSpPr>
        <p:spPr>
          <a:xfrm>
            <a:off x="323527" y="5877272"/>
            <a:ext cx="8856986" cy="938719"/>
          </a:xfrm>
          <a:prstGeom prst="rect">
            <a:avLst/>
          </a:prstGeom>
          <a:noFill/>
        </p:spPr>
        <p:txBody>
          <a:bodyPr wrap="square" rtlCol="0">
            <a:spAutoFit/>
          </a:bodyPr>
          <a:lstStyle/>
          <a:p>
            <a:r>
              <a:rPr lang="fr-BE" sz="1100" dirty="0" smtClean="0"/>
              <a:t>*data </a:t>
            </a:r>
            <a:r>
              <a:rPr lang="fr-BE" sz="1100" dirty="0" err="1" smtClean="0"/>
              <a:t>from</a:t>
            </a:r>
            <a:r>
              <a:rPr lang="fr-BE" sz="1100" dirty="0" smtClean="0"/>
              <a:t> "rapport sur la comparaison au niveau européen des coûts de construction, d'entretien et d'exploitation des routes" (contrôle économique et financier, Conseil général des ponts et chaussées, 2006)</a:t>
            </a:r>
          </a:p>
          <a:p>
            <a:r>
              <a:rPr lang="fr-BE" sz="1100" dirty="0" smtClean="0"/>
              <a:t>** data </a:t>
            </a:r>
            <a:r>
              <a:rPr lang="fr-BE" sz="1100" dirty="0" err="1" smtClean="0"/>
              <a:t>could</a:t>
            </a:r>
            <a:r>
              <a:rPr lang="fr-BE" sz="1100" dirty="0" smtClean="0"/>
              <a:t> </a:t>
            </a:r>
            <a:r>
              <a:rPr lang="fr-BE" sz="1100" dirty="0" err="1" smtClean="0"/>
              <a:t>be</a:t>
            </a:r>
            <a:r>
              <a:rPr lang="fr-BE" sz="1100" dirty="0" smtClean="0"/>
              <a:t> </a:t>
            </a:r>
            <a:r>
              <a:rPr lang="fr-BE" sz="1100" dirty="0" err="1" smtClean="0"/>
              <a:t>updated</a:t>
            </a:r>
            <a:r>
              <a:rPr lang="fr-BE" sz="1100" dirty="0" smtClean="0"/>
              <a:t> to 2016 </a:t>
            </a:r>
            <a:r>
              <a:rPr lang="fr-BE" sz="1100" dirty="0" err="1" smtClean="0"/>
              <a:t>prices</a:t>
            </a:r>
            <a:r>
              <a:rPr lang="fr-BE" sz="1100" dirty="0" smtClean="0"/>
              <a:t> </a:t>
            </a:r>
            <a:r>
              <a:rPr lang="fr-BE" sz="1100" dirty="0" err="1" smtClean="0"/>
              <a:t>using</a:t>
            </a:r>
            <a:r>
              <a:rPr lang="fr-BE" sz="1100" dirty="0" smtClean="0"/>
              <a:t> the </a:t>
            </a:r>
            <a:r>
              <a:rPr lang="fr-BE" sz="1100" dirty="0" err="1" smtClean="0"/>
              <a:t>general</a:t>
            </a:r>
            <a:r>
              <a:rPr lang="fr-BE" sz="1100" dirty="0" smtClean="0"/>
              <a:t> index of civil engineering construction </a:t>
            </a:r>
            <a:r>
              <a:rPr lang="fr-BE" sz="1100" dirty="0" err="1" smtClean="0"/>
              <a:t>prices</a:t>
            </a:r>
            <a:r>
              <a:rPr lang="fr-BE" sz="1100" dirty="0" smtClean="0"/>
              <a:t> for France, </a:t>
            </a:r>
            <a:r>
              <a:rPr lang="fr-BE" sz="1100" dirty="0" err="1" smtClean="0"/>
              <a:t>which</a:t>
            </a:r>
            <a:r>
              <a:rPr lang="fr-BE" sz="1100" dirty="0" smtClean="0"/>
              <a:t> shows a ratio of 1,163 </a:t>
            </a:r>
            <a:r>
              <a:rPr lang="fr-BE" sz="1100" dirty="0" err="1" smtClean="0"/>
              <a:t>between</a:t>
            </a:r>
            <a:r>
              <a:rPr lang="fr-BE" sz="1100" dirty="0" smtClean="0"/>
              <a:t> 2016 and 2006 </a:t>
            </a:r>
            <a:r>
              <a:rPr lang="fr-BE" sz="1100" dirty="0" err="1" smtClean="0"/>
              <a:t>prices</a:t>
            </a:r>
            <a:r>
              <a:rPr lang="fr-BE" sz="1100" dirty="0"/>
              <a:t> </a:t>
            </a:r>
            <a:r>
              <a:rPr lang="fr-BE" sz="1100" dirty="0" smtClean="0"/>
              <a:t>(i.e. 2016 </a:t>
            </a:r>
            <a:r>
              <a:rPr lang="fr-BE" sz="1100" dirty="0" err="1" smtClean="0"/>
              <a:t>rices</a:t>
            </a:r>
            <a:r>
              <a:rPr lang="fr-BE" sz="1100" dirty="0" smtClean="0"/>
              <a:t> = 1,163 x 2006prices.</a:t>
            </a:r>
          </a:p>
          <a:p>
            <a:r>
              <a:rPr lang="fr-BE" sz="1100" dirty="0" smtClean="0"/>
              <a:t> *** Unit </a:t>
            </a:r>
            <a:r>
              <a:rPr lang="fr-BE" sz="1100" dirty="0" err="1" smtClean="0"/>
              <a:t>cost</a:t>
            </a:r>
            <a:r>
              <a:rPr lang="fr-BE" sz="1100" dirty="0" smtClean="0"/>
              <a:t> </a:t>
            </a:r>
            <a:r>
              <a:rPr lang="fr-BE" sz="1100" dirty="0" err="1" smtClean="0"/>
              <a:t>is</a:t>
            </a:r>
            <a:r>
              <a:rPr lang="fr-BE" sz="1100" dirty="0" smtClean="0"/>
              <a:t> </a:t>
            </a:r>
            <a:r>
              <a:rPr lang="fr-BE" sz="1100" dirty="0" err="1" smtClean="0"/>
              <a:t>provided</a:t>
            </a:r>
            <a:r>
              <a:rPr lang="fr-BE" sz="1100" dirty="0" smtClean="0"/>
              <a:t> for 1km of a 2x2 </a:t>
            </a:r>
            <a:r>
              <a:rPr lang="fr-BE" sz="1100" dirty="0" err="1" smtClean="0"/>
              <a:t>lane</a:t>
            </a:r>
            <a:r>
              <a:rPr lang="fr-BE" sz="1100" dirty="0" smtClean="0"/>
              <a:t> (</a:t>
            </a:r>
            <a:r>
              <a:rPr lang="fr-BE" sz="1100" dirty="0" err="1" smtClean="0"/>
              <a:t>i.e.a</a:t>
            </a:r>
            <a:r>
              <a:rPr lang="fr-BE" sz="1100" dirty="0" smtClean="0"/>
              <a:t> 1x1 </a:t>
            </a:r>
            <a:r>
              <a:rPr lang="fr-BE" sz="1100" dirty="0" err="1" smtClean="0"/>
              <a:t>highway</a:t>
            </a:r>
            <a:r>
              <a:rPr lang="fr-BE" sz="1100" dirty="0" smtClean="0"/>
              <a:t> </a:t>
            </a:r>
            <a:r>
              <a:rPr lang="fr-BE" sz="1100" dirty="0" err="1" smtClean="0"/>
              <a:t>is</a:t>
            </a:r>
            <a:r>
              <a:rPr lang="fr-BE" sz="1100" dirty="0" smtClean="0"/>
              <a:t> </a:t>
            </a:r>
            <a:r>
              <a:rPr lang="fr-BE" sz="1100" dirty="0" err="1" smtClean="0"/>
              <a:t>computed</a:t>
            </a:r>
            <a:r>
              <a:rPr lang="fr-BE" sz="1100" dirty="0" smtClean="0"/>
              <a:t> </a:t>
            </a:r>
            <a:r>
              <a:rPr lang="fr-BE" sz="1100" dirty="0" err="1" smtClean="0"/>
              <a:t>using</a:t>
            </a:r>
            <a:r>
              <a:rPr lang="fr-BE" sz="1100" dirty="0" smtClean="0"/>
              <a:t> a 50% discount)</a:t>
            </a:r>
            <a:endParaRPr lang="en-GB" sz="1100" dirty="0"/>
          </a:p>
        </p:txBody>
      </p:sp>
    </p:spTree>
    <p:extLst>
      <p:ext uri="{BB962C8B-B14F-4D97-AF65-F5344CB8AC3E}">
        <p14:creationId xmlns:p14="http://schemas.microsoft.com/office/powerpoint/2010/main" val="14577180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1 - Use </a:t>
            </a:r>
            <a:r>
              <a:rPr lang="en-GB" altLang="en-US" sz="1700" b="1" dirty="0">
                <a:solidFill>
                  <a:srgbClr val="213972"/>
                </a:solidFill>
                <a:latin typeface="Calibri" pitchFamily="34" charset="0"/>
                <a:cs typeface="Arial" pitchFamily="34" charset="0"/>
              </a:rPr>
              <a:t>financial elements and competencies as a starting point for the analysis</a:t>
            </a: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3</a:t>
            </a:fld>
            <a:endParaRPr lang="en-US" dirty="0"/>
          </a:p>
        </p:txBody>
      </p:sp>
      <p:sp>
        <p:nvSpPr>
          <p:cNvPr id="11" name="Text Box 12"/>
          <p:cNvSpPr txBox="1">
            <a:spLocks noChangeArrowheads="1"/>
          </p:cNvSpPr>
          <p:nvPr/>
        </p:nvSpPr>
        <p:spPr bwMode="auto">
          <a:xfrm>
            <a:off x="323528" y="1268760"/>
            <a:ext cx="3542573"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Additional analysis of funding is necessary</a:t>
            </a:r>
            <a:endParaRPr lang="en-GB" altLang="en-US" sz="1500" b="1" dirty="0">
              <a:solidFill>
                <a:srgbClr val="213972"/>
              </a:solidFill>
              <a:latin typeface="+mj-lt"/>
            </a:endParaRPr>
          </a:p>
        </p:txBody>
      </p:sp>
      <p:sp>
        <p:nvSpPr>
          <p:cNvPr id="12" name="Line 13"/>
          <p:cNvSpPr>
            <a:spLocks noChangeShapeType="1"/>
          </p:cNvSpPr>
          <p:nvPr/>
        </p:nvSpPr>
        <p:spPr bwMode="auto">
          <a:xfrm>
            <a:off x="395535" y="1602378"/>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15" name="Rectangle 14"/>
          <p:cNvSpPr/>
          <p:nvPr/>
        </p:nvSpPr>
        <p:spPr>
          <a:xfrm>
            <a:off x="323528" y="1746394"/>
            <a:ext cx="8136904" cy="10532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500" i="1" dirty="0" smtClean="0">
                <a:solidFill>
                  <a:schemeClr val="accent1">
                    <a:lumMod val="75000"/>
                  </a:schemeClr>
                </a:solidFill>
              </a:rPr>
              <a:t>The study needs to provide a clear view of public spending in the field of transport</a:t>
            </a:r>
          </a:p>
          <a:p>
            <a:pPr marL="171450" indent="-171450">
              <a:buFont typeface="Arial" panose="020B0604020202020204" pitchFamily="34" charset="0"/>
              <a:buChar char="•"/>
            </a:pPr>
            <a:r>
              <a:rPr lang="en-US" sz="1500" i="1" dirty="0" smtClean="0">
                <a:solidFill>
                  <a:schemeClr val="accent1">
                    <a:lumMod val="75000"/>
                  </a:schemeClr>
                </a:solidFill>
              </a:rPr>
              <a:t>The split between the various echelon of the public sector (State, Region, Municipalities) is necessary</a:t>
            </a:r>
          </a:p>
          <a:p>
            <a:pPr marL="171450" indent="-171450">
              <a:buFont typeface="Arial" panose="020B0604020202020204" pitchFamily="34" charset="0"/>
              <a:buChar char="•"/>
            </a:pPr>
            <a:r>
              <a:rPr lang="en-US" sz="1500" i="1" dirty="0" smtClean="0">
                <a:solidFill>
                  <a:schemeClr val="accent1">
                    <a:lumMod val="75000"/>
                  </a:schemeClr>
                </a:solidFill>
              </a:rPr>
              <a:t>Financing sources for the transport network could be investigated</a:t>
            </a: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p:txBody>
      </p:sp>
      <p:sp>
        <p:nvSpPr>
          <p:cNvPr id="21" name="Text Box 12"/>
          <p:cNvSpPr txBox="1">
            <a:spLocks noChangeArrowheads="1"/>
          </p:cNvSpPr>
          <p:nvPr/>
        </p:nvSpPr>
        <p:spPr bwMode="auto">
          <a:xfrm>
            <a:off x="323528" y="2978225"/>
            <a:ext cx="2745175"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Competences are a useful driver</a:t>
            </a:r>
            <a:endParaRPr lang="en-GB" altLang="en-US" sz="1500" b="1" dirty="0">
              <a:solidFill>
                <a:srgbClr val="213972"/>
              </a:solidFill>
              <a:latin typeface="+mj-lt"/>
            </a:endParaRPr>
          </a:p>
        </p:txBody>
      </p:sp>
      <p:sp>
        <p:nvSpPr>
          <p:cNvPr id="22" name="Line 13"/>
          <p:cNvSpPr>
            <a:spLocks noChangeShapeType="1"/>
          </p:cNvSpPr>
          <p:nvPr/>
        </p:nvSpPr>
        <p:spPr bwMode="auto">
          <a:xfrm>
            <a:off x="395535" y="3311843"/>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23" name="Rectangle 22"/>
          <p:cNvSpPr/>
          <p:nvPr/>
        </p:nvSpPr>
        <p:spPr>
          <a:xfrm>
            <a:off x="323528" y="3455859"/>
            <a:ext cx="8136904" cy="10532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500" i="1" dirty="0" smtClean="0">
                <a:solidFill>
                  <a:schemeClr val="accent1">
                    <a:lumMod val="75000"/>
                  </a:schemeClr>
                </a:solidFill>
              </a:rPr>
              <a:t>The missions of the Ministry of transport could provide a useful basis for the review</a:t>
            </a:r>
          </a:p>
          <a:p>
            <a:pPr marL="171450" indent="-171450">
              <a:buFont typeface="Arial" panose="020B0604020202020204" pitchFamily="34" charset="0"/>
              <a:buChar char="•"/>
            </a:pPr>
            <a:r>
              <a:rPr lang="en-US" sz="1500" i="1" dirty="0" smtClean="0">
                <a:solidFill>
                  <a:schemeClr val="accent1">
                    <a:lumMod val="75000"/>
                  </a:schemeClr>
                </a:solidFill>
              </a:rPr>
              <a:t>The allocation of competencies between sources can also be insightful</a:t>
            </a:r>
          </a:p>
          <a:p>
            <a:pPr marL="171450" indent="-171450">
              <a:buFont typeface="Arial" panose="020B0604020202020204" pitchFamily="34" charset="0"/>
              <a:buChar char="•"/>
            </a:pPr>
            <a:r>
              <a:rPr lang="en-US" sz="1500" i="1" dirty="0" smtClean="0">
                <a:solidFill>
                  <a:schemeClr val="accent1">
                    <a:lumMod val="75000"/>
                  </a:schemeClr>
                </a:solidFill>
              </a:rPr>
              <a:t>There may be additional competencies that don't fall directly under modal transport</a:t>
            </a: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p:txBody>
      </p:sp>
      <p:sp>
        <p:nvSpPr>
          <p:cNvPr id="24" name="Text Box 12"/>
          <p:cNvSpPr txBox="1">
            <a:spLocks noChangeArrowheads="1"/>
          </p:cNvSpPr>
          <p:nvPr/>
        </p:nvSpPr>
        <p:spPr bwMode="auto">
          <a:xfrm>
            <a:off x="323528" y="4706417"/>
            <a:ext cx="3082639"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Look into the allocation of resources</a:t>
            </a:r>
            <a:endParaRPr lang="en-GB" altLang="en-US" sz="1500" b="1" dirty="0">
              <a:solidFill>
                <a:srgbClr val="213972"/>
              </a:solidFill>
              <a:latin typeface="+mj-lt"/>
            </a:endParaRPr>
          </a:p>
        </p:txBody>
      </p:sp>
      <p:sp>
        <p:nvSpPr>
          <p:cNvPr id="25" name="Line 13"/>
          <p:cNvSpPr>
            <a:spLocks noChangeShapeType="1"/>
          </p:cNvSpPr>
          <p:nvPr/>
        </p:nvSpPr>
        <p:spPr bwMode="auto">
          <a:xfrm>
            <a:off x="395535" y="5040035"/>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26" name="Rectangle 25"/>
          <p:cNvSpPr/>
          <p:nvPr/>
        </p:nvSpPr>
        <p:spPr>
          <a:xfrm>
            <a:off x="323528" y="5184051"/>
            <a:ext cx="8136904" cy="10532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500" i="1" dirty="0" smtClean="0">
                <a:solidFill>
                  <a:schemeClr val="accent1">
                    <a:lumMod val="75000"/>
                  </a:schemeClr>
                </a:solidFill>
              </a:rPr>
              <a:t>Allocation of resources for the various competencies is relevant to the investigation</a:t>
            </a:r>
          </a:p>
          <a:p>
            <a:pPr marL="171450" indent="-171450">
              <a:buFont typeface="Arial" panose="020B0604020202020204" pitchFamily="34" charset="0"/>
              <a:buChar char="•"/>
            </a:pPr>
            <a:r>
              <a:rPr lang="en-US" sz="1500" i="1" dirty="0" smtClean="0">
                <a:solidFill>
                  <a:schemeClr val="accent1">
                    <a:lumMod val="75000"/>
                  </a:schemeClr>
                </a:solidFill>
              </a:rPr>
              <a:t>Knowledge of the age pyramid is a key element to assess potential savings on the HR budget</a:t>
            </a: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p:txBody>
      </p:sp>
    </p:spTree>
    <p:extLst>
      <p:ext uri="{BB962C8B-B14F-4D97-AF65-F5344CB8AC3E}">
        <p14:creationId xmlns:p14="http://schemas.microsoft.com/office/powerpoint/2010/main" val="3033884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1a – a good knowledge of budget is the base</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4</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3102901"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Example of detailed funding (France)</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graphicFrame>
        <p:nvGraphicFramePr>
          <p:cNvPr id="5" name="Table 4"/>
          <p:cNvGraphicFramePr>
            <a:graphicFrameLocks noGrp="1"/>
          </p:cNvGraphicFramePr>
          <p:nvPr>
            <p:extLst>
              <p:ext uri="{D42A27DB-BD31-4B8C-83A1-F6EECF244321}">
                <p14:modId xmlns:p14="http://schemas.microsoft.com/office/powerpoint/2010/main" val="3149490610"/>
              </p:ext>
            </p:extLst>
          </p:nvPr>
        </p:nvGraphicFramePr>
        <p:xfrm>
          <a:off x="539552" y="2126796"/>
          <a:ext cx="4464494" cy="3972560"/>
        </p:xfrm>
        <a:graphic>
          <a:graphicData uri="http://schemas.openxmlformats.org/drawingml/2006/table">
            <a:tbl>
              <a:tblPr firstRow="1" bandRow="1">
                <a:tableStyleId>{5C22544A-7EE6-4342-B048-85BDC9FD1C3A}</a:tableStyleId>
              </a:tblPr>
              <a:tblGrid>
                <a:gridCol w="1365948"/>
                <a:gridCol w="1010314"/>
                <a:gridCol w="1008112"/>
                <a:gridCol w="1080120"/>
              </a:tblGrid>
              <a:tr h="370840">
                <a:tc>
                  <a:txBody>
                    <a:bodyPr/>
                    <a:lstStyle/>
                    <a:p>
                      <a:r>
                        <a:rPr lang="fr-BE" sz="1300" dirty="0" smtClean="0"/>
                        <a:t>Action</a:t>
                      </a:r>
                      <a:endParaRPr lang="en-GB" sz="1300" dirty="0"/>
                    </a:p>
                  </a:txBody>
                  <a:tcPr/>
                </a:tc>
                <a:tc>
                  <a:txBody>
                    <a:bodyPr/>
                    <a:lstStyle/>
                    <a:p>
                      <a:r>
                        <a:rPr lang="fr-BE" sz="1300" dirty="0" err="1" smtClean="0"/>
                        <a:t>functioning</a:t>
                      </a:r>
                      <a:endParaRPr lang="en-GB" sz="1300" dirty="0"/>
                    </a:p>
                  </a:txBody>
                  <a:tcPr/>
                </a:tc>
                <a:tc>
                  <a:txBody>
                    <a:bodyPr/>
                    <a:lstStyle/>
                    <a:p>
                      <a:r>
                        <a:rPr lang="fr-BE" sz="1300" dirty="0" err="1" smtClean="0"/>
                        <a:t>Investment</a:t>
                      </a:r>
                      <a:endParaRPr lang="en-GB" sz="1300" dirty="0"/>
                    </a:p>
                  </a:txBody>
                  <a:tcPr/>
                </a:tc>
                <a:tc>
                  <a:txBody>
                    <a:bodyPr/>
                    <a:lstStyle/>
                    <a:p>
                      <a:r>
                        <a:rPr lang="fr-BE" sz="1300" dirty="0" smtClean="0"/>
                        <a:t>Intervention</a:t>
                      </a:r>
                      <a:endParaRPr lang="en-GB" sz="1300" dirty="0"/>
                    </a:p>
                  </a:txBody>
                  <a:tcPr/>
                </a:tc>
              </a:tr>
              <a:tr h="370840">
                <a:tc>
                  <a:txBody>
                    <a:bodyPr/>
                    <a:lstStyle/>
                    <a:p>
                      <a:r>
                        <a:rPr lang="fr-BE" sz="1300" dirty="0" err="1" smtClean="0"/>
                        <a:t>Development</a:t>
                      </a:r>
                      <a:r>
                        <a:rPr lang="fr-BE" sz="1300" dirty="0" smtClean="0"/>
                        <a:t> of Road infra</a:t>
                      </a:r>
                      <a:endParaRPr lang="en-GB" sz="1300" dirty="0"/>
                    </a:p>
                  </a:txBody>
                  <a:tcPr/>
                </a:tc>
                <a:tc>
                  <a:txBody>
                    <a:bodyPr/>
                    <a:lstStyle/>
                    <a:p>
                      <a:endParaRPr lang="en-GB" sz="1300" dirty="0"/>
                    </a:p>
                  </a:txBody>
                  <a:tcPr/>
                </a:tc>
                <a:tc>
                  <a:txBody>
                    <a:bodyPr/>
                    <a:lstStyle/>
                    <a:p>
                      <a:endParaRPr lang="en-GB" sz="1300" dirty="0"/>
                    </a:p>
                  </a:txBody>
                  <a:tcPr/>
                </a:tc>
                <a:tc>
                  <a:txBody>
                    <a:bodyPr/>
                    <a:lstStyle/>
                    <a:p>
                      <a:r>
                        <a:rPr lang="fr-BE" sz="1300" dirty="0" smtClean="0"/>
                        <a:t>9</a:t>
                      </a:r>
                      <a:endParaRPr lang="en-GB" sz="1300" dirty="0"/>
                    </a:p>
                  </a:txBody>
                  <a:tcPr/>
                </a:tc>
              </a:tr>
              <a:tr h="370840">
                <a:tc>
                  <a:txBody>
                    <a:bodyPr/>
                    <a:lstStyle/>
                    <a:p>
                      <a:r>
                        <a:rPr lang="fr-BE" sz="1300" dirty="0" smtClean="0"/>
                        <a:t>Public</a:t>
                      </a:r>
                      <a:r>
                        <a:rPr lang="fr-BE" sz="1300" baseline="0" dirty="0" smtClean="0"/>
                        <a:t> transport</a:t>
                      </a:r>
                      <a:endParaRPr lang="en-GB" sz="1300" dirty="0"/>
                    </a:p>
                  </a:txBody>
                  <a:tcPr/>
                </a:tc>
                <a:tc>
                  <a:txBody>
                    <a:bodyPr/>
                    <a:lstStyle/>
                    <a:p>
                      <a:endParaRPr lang="en-GB" sz="1300"/>
                    </a:p>
                  </a:txBody>
                  <a:tcPr/>
                </a:tc>
                <a:tc>
                  <a:txBody>
                    <a:bodyPr/>
                    <a:lstStyle/>
                    <a:p>
                      <a:endParaRPr lang="en-GB" sz="1300"/>
                    </a:p>
                  </a:txBody>
                  <a:tcPr/>
                </a:tc>
                <a:tc>
                  <a:txBody>
                    <a:bodyPr/>
                    <a:lstStyle/>
                    <a:p>
                      <a:r>
                        <a:rPr lang="fr-BE" sz="1300" dirty="0" smtClean="0"/>
                        <a:t>2 475</a:t>
                      </a:r>
                      <a:endParaRPr lang="en-GB" sz="1300" dirty="0"/>
                    </a:p>
                  </a:txBody>
                  <a:tcPr/>
                </a:tc>
              </a:tr>
              <a:tr h="370840">
                <a:tc>
                  <a:txBody>
                    <a:bodyPr/>
                    <a:lstStyle/>
                    <a:p>
                      <a:r>
                        <a:rPr lang="fr-BE" sz="1300" dirty="0" smtClean="0"/>
                        <a:t>Maritime transport</a:t>
                      </a:r>
                      <a:endParaRPr lang="en-GB" sz="1300" dirty="0"/>
                    </a:p>
                  </a:txBody>
                  <a:tcPr/>
                </a:tc>
                <a:tc>
                  <a:txBody>
                    <a:bodyPr/>
                    <a:lstStyle/>
                    <a:p>
                      <a:r>
                        <a:rPr lang="fr-BE" sz="1300" dirty="0" smtClean="0"/>
                        <a:t>260</a:t>
                      </a:r>
                      <a:endParaRPr lang="en-GB" sz="1300" dirty="0"/>
                    </a:p>
                  </a:txBody>
                  <a:tcPr/>
                </a:tc>
                <a:tc>
                  <a:txBody>
                    <a:bodyPr/>
                    <a:lstStyle/>
                    <a:p>
                      <a:r>
                        <a:rPr lang="fr-BE" sz="1300" dirty="0" smtClean="0"/>
                        <a:t>3</a:t>
                      </a:r>
                      <a:endParaRPr lang="en-GB" sz="1300" dirty="0"/>
                    </a:p>
                  </a:txBody>
                  <a:tcPr/>
                </a:tc>
                <a:tc>
                  <a:txBody>
                    <a:bodyPr/>
                    <a:lstStyle/>
                    <a:p>
                      <a:r>
                        <a:rPr lang="fr-BE" sz="1300" dirty="0" smtClean="0"/>
                        <a:t>50</a:t>
                      </a:r>
                      <a:endParaRPr lang="en-GB" sz="1300" dirty="0"/>
                    </a:p>
                  </a:txBody>
                  <a:tcPr/>
                </a:tc>
              </a:tr>
              <a:tr h="370840">
                <a:tc>
                  <a:txBody>
                    <a:bodyPr/>
                    <a:lstStyle/>
                    <a:p>
                      <a:r>
                        <a:rPr lang="fr-BE" sz="1300" dirty="0" smtClean="0"/>
                        <a:t>Maintenance and management of road network</a:t>
                      </a:r>
                      <a:endParaRPr lang="en-GB" sz="1300" dirty="0"/>
                    </a:p>
                  </a:txBody>
                  <a:tcPr/>
                </a:tc>
                <a:tc>
                  <a:txBody>
                    <a:bodyPr/>
                    <a:lstStyle/>
                    <a:p>
                      <a:r>
                        <a:rPr lang="fr-BE" sz="1300" dirty="0" smtClean="0"/>
                        <a:t>164</a:t>
                      </a:r>
                      <a:endParaRPr lang="en-GB" sz="1300" dirty="0"/>
                    </a:p>
                  </a:txBody>
                  <a:tcPr/>
                </a:tc>
                <a:tc>
                  <a:txBody>
                    <a:bodyPr/>
                    <a:lstStyle/>
                    <a:p>
                      <a:r>
                        <a:rPr lang="fr-BE" sz="1300" dirty="0" smtClean="0"/>
                        <a:t>154</a:t>
                      </a:r>
                      <a:endParaRPr lang="en-GB" sz="1300" dirty="0"/>
                    </a:p>
                  </a:txBody>
                  <a:tcPr/>
                </a:tc>
                <a:tc>
                  <a:txBody>
                    <a:bodyPr/>
                    <a:lstStyle/>
                    <a:p>
                      <a:r>
                        <a:rPr lang="fr-BE" sz="1300" dirty="0" smtClean="0"/>
                        <a:t>5</a:t>
                      </a:r>
                      <a:endParaRPr lang="en-GB" sz="1300" dirty="0"/>
                    </a:p>
                  </a:txBody>
                  <a:tcPr/>
                </a:tc>
              </a:tr>
              <a:tr h="370840">
                <a:tc>
                  <a:txBody>
                    <a:bodyPr/>
                    <a:lstStyle/>
                    <a:p>
                      <a:r>
                        <a:rPr lang="fr-BE" sz="1300" dirty="0" err="1" smtClean="0"/>
                        <a:t>Regulation</a:t>
                      </a:r>
                      <a:r>
                        <a:rPr lang="fr-BE" sz="1300" dirty="0" smtClean="0"/>
                        <a:t>, </a:t>
                      </a:r>
                      <a:r>
                        <a:rPr lang="fr-BE" sz="1300" dirty="0" err="1" smtClean="0"/>
                        <a:t>security</a:t>
                      </a:r>
                      <a:r>
                        <a:rPr lang="fr-BE" sz="1300" dirty="0" smtClean="0"/>
                        <a:t> and services on land</a:t>
                      </a:r>
                      <a:endParaRPr lang="en-GB" sz="1300" dirty="0"/>
                    </a:p>
                  </a:txBody>
                  <a:tcPr/>
                </a:tc>
                <a:tc>
                  <a:txBody>
                    <a:bodyPr/>
                    <a:lstStyle/>
                    <a:p>
                      <a:r>
                        <a:rPr lang="fr-BE" sz="1300" dirty="0" smtClean="0"/>
                        <a:t>1</a:t>
                      </a:r>
                      <a:endParaRPr lang="en-GB" sz="1300" dirty="0"/>
                    </a:p>
                  </a:txBody>
                  <a:tcPr/>
                </a:tc>
                <a:tc>
                  <a:txBody>
                    <a:bodyPr/>
                    <a:lstStyle/>
                    <a:p>
                      <a:r>
                        <a:rPr lang="fr-BE" sz="1300" dirty="0" smtClean="0"/>
                        <a:t>2</a:t>
                      </a:r>
                      <a:endParaRPr lang="en-GB" sz="1300" dirty="0"/>
                    </a:p>
                  </a:txBody>
                  <a:tcPr/>
                </a:tc>
                <a:tc>
                  <a:txBody>
                    <a:bodyPr/>
                    <a:lstStyle/>
                    <a:p>
                      <a:r>
                        <a:rPr lang="fr-BE" sz="1300" dirty="0" smtClean="0"/>
                        <a:t>44</a:t>
                      </a:r>
                      <a:endParaRPr lang="en-GB" sz="1300" dirty="0"/>
                    </a:p>
                  </a:txBody>
                  <a:tcPr/>
                </a:tc>
              </a:tr>
              <a:tr h="370840">
                <a:tc>
                  <a:txBody>
                    <a:bodyPr/>
                    <a:lstStyle/>
                    <a:p>
                      <a:r>
                        <a:rPr lang="fr-BE" sz="1300" dirty="0" err="1" smtClean="0"/>
                        <a:t>Regulation</a:t>
                      </a:r>
                      <a:r>
                        <a:rPr lang="fr-BE" sz="1300" dirty="0" smtClean="0"/>
                        <a:t>, </a:t>
                      </a:r>
                      <a:r>
                        <a:rPr lang="fr-BE" sz="1300" dirty="0" err="1" smtClean="0"/>
                        <a:t>security</a:t>
                      </a:r>
                      <a:r>
                        <a:rPr lang="fr-BE" sz="1300" dirty="0" smtClean="0"/>
                        <a:t> and services </a:t>
                      </a:r>
                      <a:r>
                        <a:rPr lang="fr-BE" sz="1300" dirty="0" err="1" smtClean="0"/>
                        <a:t>at</a:t>
                      </a:r>
                      <a:r>
                        <a:rPr lang="fr-BE" sz="1300" dirty="0" smtClean="0"/>
                        <a:t> </a:t>
                      </a:r>
                      <a:r>
                        <a:rPr lang="fr-BE" sz="1300" dirty="0" err="1" smtClean="0"/>
                        <a:t>sea</a:t>
                      </a:r>
                      <a:r>
                        <a:rPr lang="fr-BE" sz="1300" dirty="0" smtClean="0"/>
                        <a:t> and air</a:t>
                      </a:r>
                      <a:endParaRPr lang="en-GB" sz="1300" dirty="0"/>
                    </a:p>
                  </a:txBody>
                  <a:tcPr/>
                </a:tc>
                <a:tc>
                  <a:txBody>
                    <a:bodyPr/>
                    <a:lstStyle/>
                    <a:p>
                      <a:endParaRPr lang="en-GB" sz="1300" dirty="0"/>
                    </a:p>
                  </a:txBody>
                  <a:tcPr/>
                </a:tc>
                <a:tc>
                  <a:txBody>
                    <a:bodyPr/>
                    <a:lstStyle/>
                    <a:p>
                      <a:endParaRPr lang="en-GB" sz="1300" dirty="0"/>
                    </a:p>
                  </a:txBody>
                  <a:tcPr/>
                </a:tc>
                <a:tc>
                  <a:txBody>
                    <a:bodyPr/>
                    <a:lstStyle/>
                    <a:p>
                      <a:r>
                        <a:rPr lang="fr-BE" sz="1300" dirty="0" smtClean="0"/>
                        <a:t>24</a:t>
                      </a:r>
                      <a:endParaRPr lang="en-GB" sz="1300" dirty="0"/>
                    </a:p>
                  </a:txBody>
                  <a:tcPr/>
                </a:tc>
              </a:tr>
            </a:tbl>
          </a:graphicData>
        </a:graphic>
      </p:graphicFrame>
      <p:sp>
        <p:nvSpPr>
          <p:cNvPr id="9" name="Rectangle 8"/>
          <p:cNvSpPr/>
          <p:nvPr/>
        </p:nvSpPr>
        <p:spPr>
          <a:xfrm>
            <a:off x="5292080" y="1916832"/>
            <a:ext cx="3456384" cy="43924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BE" sz="1500" b="1" i="1" dirty="0" err="1" smtClean="0">
                <a:solidFill>
                  <a:schemeClr val="tx2"/>
                </a:solidFill>
              </a:rPr>
              <a:t>Additional</a:t>
            </a:r>
            <a:r>
              <a:rPr lang="fr-BE" sz="1500" b="1" i="1" dirty="0" smtClean="0">
                <a:solidFill>
                  <a:schemeClr val="tx2"/>
                </a:solidFill>
              </a:rPr>
              <a:t> breakdown:</a:t>
            </a:r>
            <a:endParaRPr lang="en-GB" altLang="en-US" sz="1500" b="1" i="1" dirty="0" smtClean="0">
              <a:solidFill>
                <a:srgbClr val="213972"/>
              </a:solidFill>
            </a:endParaRPr>
          </a:p>
          <a:p>
            <a:endParaRPr lang="en-GB" altLang="en-US" sz="1500" b="1" i="1" dirty="0" smtClean="0">
              <a:solidFill>
                <a:srgbClr val="213972"/>
              </a:solidFill>
            </a:endParaRPr>
          </a:p>
          <a:p>
            <a:pPr marL="285750" indent="-285750">
              <a:buFont typeface="Arial" panose="020B0604020202020204" pitchFamily="34" charset="0"/>
              <a:buChar char="•"/>
            </a:pPr>
            <a:r>
              <a:rPr lang="fr-BE" sz="1500" i="1" dirty="0" smtClean="0">
                <a:solidFill>
                  <a:schemeClr val="tx2"/>
                </a:solidFill>
              </a:rPr>
              <a:t>Fiscal </a:t>
            </a:r>
            <a:r>
              <a:rPr lang="fr-BE" sz="1500" i="1" dirty="0" err="1" smtClean="0">
                <a:solidFill>
                  <a:schemeClr val="tx2"/>
                </a:solidFill>
              </a:rPr>
              <a:t>spending</a:t>
            </a:r>
            <a:r>
              <a:rPr lang="fr-BE" sz="1500" i="1" dirty="0" smtClean="0">
                <a:solidFill>
                  <a:schemeClr val="tx2"/>
                </a:solidFill>
              </a:rPr>
              <a:t> (</a:t>
            </a:r>
            <a:r>
              <a:rPr lang="fr-BE" sz="1500" i="1" dirty="0" err="1" smtClean="0">
                <a:solidFill>
                  <a:schemeClr val="tx2"/>
                </a:solidFill>
              </a:rPr>
              <a:t>payback</a:t>
            </a:r>
            <a:r>
              <a:rPr lang="fr-BE" sz="1500" i="1" dirty="0" smtClean="0">
                <a:solidFill>
                  <a:schemeClr val="tx2"/>
                </a:solidFill>
              </a:rPr>
              <a:t> on </a:t>
            </a:r>
            <a:r>
              <a:rPr lang="fr-BE" sz="1500" i="1" dirty="0" err="1" smtClean="0">
                <a:solidFill>
                  <a:schemeClr val="tx2"/>
                </a:solidFill>
              </a:rPr>
              <a:t>tax</a:t>
            </a:r>
            <a:r>
              <a:rPr lang="fr-BE" sz="1500" i="1" dirty="0" smtClean="0">
                <a:solidFill>
                  <a:schemeClr val="tx2"/>
                </a:solidFill>
              </a:rPr>
              <a:t> on gaz, </a:t>
            </a:r>
            <a:r>
              <a:rPr lang="fr-BE" sz="1500" i="1" dirty="0" err="1" smtClean="0">
                <a:solidFill>
                  <a:schemeClr val="tx2"/>
                </a:solidFill>
              </a:rPr>
              <a:t>electricity</a:t>
            </a:r>
            <a:r>
              <a:rPr lang="fr-BE" sz="1500" i="1" dirty="0" smtClean="0">
                <a:solidFill>
                  <a:schemeClr val="tx2"/>
                </a:solidFill>
              </a:rPr>
              <a:t>, VAT, direct </a:t>
            </a:r>
            <a:r>
              <a:rPr lang="fr-BE" sz="1500" i="1" dirty="0" err="1" smtClean="0">
                <a:solidFill>
                  <a:schemeClr val="tx2"/>
                </a:solidFill>
              </a:rPr>
              <a:t>financing</a:t>
            </a:r>
            <a:r>
              <a:rPr lang="fr-BE" sz="1500" i="1" dirty="0" smtClean="0">
                <a:solidFill>
                  <a:schemeClr val="tx2"/>
                </a:solidFill>
              </a:rPr>
              <a:t> to public transport)</a:t>
            </a:r>
          </a:p>
          <a:p>
            <a:pPr marL="285750" indent="-285750">
              <a:buFont typeface="Arial" panose="020B0604020202020204" pitchFamily="34" charset="0"/>
              <a:buChar char="•"/>
            </a:pPr>
            <a:endParaRPr lang="fr-BE" sz="1500" i="1" dirty="0" smtClean="0">
              <a:solidFill>
                <a:schemeClr val="tx2"/>
              </a:solidFill>
            </a:endParaRPr>
          </a:p>
          <a:p>
            <a:pPr marL="285750" indent="-285750">
              <a:buFont typeface="Arial" panose="020B0604020202020204" pitchFamily="34" charset="0"/>
              <a:buChar char="•"/>
            </a:pPr>
            <a:r>
              <a:rPr lang="fr-BE" sz="1500" i="1" dirty="0" smtClean="0">
                <a:solidFill>
                  <a:schemeClr val="tx2"/>
                </a:solidFill>
              </a:rPr>
              <a:t>Allocation of </a:t>
            </a:r>
            <a:r>
              <a:rPr lang="fr-BE" sz="1500" i="1" dirty="0" err="1" smtClean="0">
                <a:solidFill>
                  <a:schemeClr val="tx2"/>
                </a:solidFill>
              </a:rPr>
              <a:t>funding</a:t>
            </a:r>
            <a:r>
              <a:rPr lang="fr-BE" sz="1500" i="1" dirty="0" smtClean="0">
                <a:solidFill>
                  <a:schemeClr val="tx2"/>
                </a:solidFill>
              </a:rPr>
              <a:t> per </a:t>
            </a:r>
            <a:r>
              <a:rPr lang="fr-BE" sz="1500" i="1" dirty="0" err="1" smtClean="0">
                <a:solidFill>
                  <a:schemeClr val="tx2"/>
                </a:solidFill>
              </a:rPr>
              <a:t>agency</a:t>
            </a:r>
            <a:r>
              <a:rPr lang="fr-BE" sz="1500" i="1" dirty="0" smtClean="0">
                <a:solidFill>
                  <a:schemeClr val="tx2"/>
                </a:solidFill>
              </a:rPr>
              <a:t> on all 3 </a:t>
            </a:r>
            <a:r>
              <a:rPr lang="fr-BE" sz="1500" i="1" dirty="0" err="1" smtClean="0">
                <a:solidFill>
                  <a:schemeClr val="tx2"/>
                </a:solidFill>
              </a:rPr>
              <a:t>elements</a:t>
            </a:r>
            <a:endParaRPr lang="fr-BE" sz="1500" i="1" dirty="0" smtClean="0">
              <a:solidFill>
                <a:schemeClr val="tx2"/>
              </a:solidFill>
            </a:endParaRPr>
          </a:p>
          <a:p>
            <a:pPr marL="285750" indent="-285750">
              <a:buFont typeface="Arial" panose="020B0604020202020204" pitchFamily="34" charset="0"/>
              <a:buChar char="•"/>
            </a:pPr>
            <a:endParaRPr lang="fr-BE" sz="1500" i="1" dirty="0">
              <a:solidFill>
                <a:schemeClr val="tx2"/>
              </a:solidFill>
            </a:endParaRPr>
          </a:p>
          <a:p>
            <a:pPr marL="285750" indent="-285750">
              <a:buFont typeface="Arial" panose="020B0604020202020204" pitchFamily="34" charset="0"/>
              <a:buChar char="•"/>
            </a:pPr>
            <a:r>
              <a:rPr lang="fr-BE" sz="1500" i="1" dirty="0" smtClean="0">
                <a:solidFill>
                  <a:schemeClr val="tx2"/>
                </a:solidFill>
              </a:rPr>
              <a:t>Sources of </a:t>
            </a:r>
            <a:r>
              <a:rPr lang="fr-BE" sz="1500" i="1" dirty="0" err="1" smtClean="0">
                <a:solidFill>
                  <a:schemeClr val="tx2"/>
                </a:solidFill>
              </a:rPr>
              <a:t>financing</a:t>
            </a:r>
            <a:endParaRPr lang="fr-BE" sz="1500" i="1" dirty="0" smtClean="0">
              <a:solidFill>
                <a:schemeClr val="tx2"/>
              </a:solidFill>
            </a:endParaRPr>
          </a:p>
        </p:txBody>
      </p:sp>
    </p:spTree>
    <p:extLst>
      <p:ext uri="{BB962C8B-B14F-4D97-AF65-F5344CB8AC3E}">
        <p14:creationId xmlns:p14="http://schemas.microsoft.com/office/powerpoint/2010/main" val="973518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1b – spending reviews need to understand the substance of the ministry</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5</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3802901"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Example of spending review approach (RGPP)</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10" name="Rectangle 11"/>
          <p:cNvSpPr>
            <a:spLocks noChangeArrowheads="1"/>
          </p:cNvSpPr>
          <p:nvPr>
            <p:custDataLst>
              <p:tags r:id="rId1"/>
            </p:custDataLst>
          </p:nvPr>
        </p:nvSpPr>
        <p:spPr bwMode="gray">
          <a:xfrm>
            <a:off x="250825" y="1774403"/>
            <a:ext cx="5329238" cy="647700"/>
          </a:xfrm>
          <a:prstGeom prst="rect">
            <a:avLst/>
          </a:prstGeom>
          <a:solidFill>
            <a:schemeClr val="accent1">
              <a:lumMod val="75000"/>
            </a:schemeClr>
          </a:solidFill>
          <a:ln>
            <a:noFill/>
          </a:ln>
        </p:spPr>
        <p:txBody>
          <a:bodyPr lIns="75276" tIns="108000" rIns="3984" bIns="0"/>
          <a:lstStyle>
            <a:lvl1pPr marL="177800" indent="-177800" defTabSz="935038">
              <a:defRPr sz="2400">
                <a:solidFill>
                  <a:schemeClr val="tx1"/>
                </a:solidFill>
                <a:latin typeface="Arial" pitchFamily="34" charset="0"/>
                <a:ea typeface="ヒラギノ角ゴ Pro W3"/>
                <a:cs typeface="ヒラギノ角ゴ Pro W3"/>
              </a:defRPr>
            </a:lvl1pPr>
            <a:lvl2pPr marL="820738" indent="-285750" defTabSz="935038">
              <a:defRPr sz="2400">
                <a:solidFill>
                  <a:schemeClr val="tx1"/>
                </a:solidFill>
                <a:latin typeface="Arial" pitchFamily="34" charset="0"/>
                <a:ea typeface="ヒラギノ角ゴ Pro W3"/>
                <a:cs typeface="ヒラギノ角ゴ Pro W3"/>
              </a:defRPr>
            </a:lvl2pPr>
            <a:lvl3pPr marL="1228725" indent="-228600" defTabSz="935038">
              <a:defRPr sz="2400">
                <a:solidFill>
                  <a:schemeClr val="tx1"/>
                </a:solidFill>
                <a:latin typeface="Arial" pitchFamily="34" charset="0"/>
                <a:ea typeface="ヒラギノ角ゴ Pro W3"/>
                <a:cs typeface="ヒラギノ角ゴ Pro W3"/>
              </a:defRPr>
            </a:lvl3pPr>
            <a:lvl4pPr marL="1636713"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buFontTx/>
              <a:buChar char="•"/>
            </a:pPr>
            <a:r>
              <a:rPr lang="en-US" altLang="en-US" sz="1300" b="1">
                <a:solidFill>
                  <a:schemeClr val="bg1"/>
                </a:solidFill>
              </a:rPr>
              <a:t>Document scenarios for staff reduction to achieve ½</a:t>
            </a:r>
          </a:p>
          <a:p>
            <a:pPr eaLnBrk="1" hangingPunct="1">
              <a:buSzPct val="120000"/>
              <a:buFontTx/>
              <a:buChar char="•"/>
            </a:pPr>
            <a:r>
              <a:rPr lang="en-US" altLang="en-US" sz="1300" b="1">
                <a:solidFill>
                  <a:schemeClr val="bg1"/>
                </a:solidFill>
              </a:rPr>
              <a:t>Identify potential to reduce functioning and investment budget</a:t>
            </a:r>
          </a:p>
          <a:p>
            <a:pPr eaLnBrk="1" hangingPunct="1">
              <a:buSzPct val="120000"/>
              <a:buFontTx/>
              <a:buChar char="•"/>
            </a:pPr>
            <a:endParaRPr lang="en-US" altLang="en-US" sz="1300" b="1">
              <a:solidFill>
                <a:schemeClr val="bg1"/>
              </a:solidFill>
            </a:endParaRPr>
          </a:p>
        </p:txBody>
      </p:sp>
      <p:sp>
        <p:nvSpPr>
          <p:cNvPr id="13" name="Rectangle 12"/>
          <p:cNvSpPr>
            <a:spLocks noChangeArrowheads="1"/>
          </p:cNvSpPr>
          <p:nvPr>
            <p:custDataLst>
              <p:tags r:id="rId2"/>
            </p:custDataLst>
          </p:nvPr>
        </p:nvSpPr>
        <p:spPr bwMode="gray">
          <a:xfrm>
            <a:off x="1331913" y="2490366"/>
            <a:ext cx="1584325" cy="1671637"/>
          </a:xfrm>
          <a:prstGeom prst="rect">
            <a:avLst/>
          </a:prstGeom>
          <a:noFill/>
          <a:ln w="9525">
            <a:noFill/>
            <a:miter lim="800000"/>
            <a:headEnd/>
            <a:tailEnd/>
          </a:ln>
          <a:effectLst/>
        </p:spPr>
        <p:txBody>
          <a:bodyPr lIns="0" tIns="0" rIns="0" bIns="0">
            <a:spAutoFit/>
          </a:bodyPr>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buFontTx/>
              <a:buChar char="•"/>
            </a:pPr>
            <a:r>
              <a:rPr lang="en-US" altLang="en-US" sz="1100" dirty="0">
                <a:solidFill>
                  <a:srgbClr val="000000"/>
                </a:solidFill>
              </a:rPr>
              <a:t>Central administration</a:t>
            </a:r>
          </a:p>
          <a:p>
            <a:pPr lvl="1" eaLnBrk="1" hangingPunct="1">
              <a:lnSpc>
                <a:spcPct val="110000"/>
              </a:lnSpc>
              <a:buSzPct val="120000"/>
              <a:buFontTx/>
              <a:buChar char="•"/>
            </a:pPr>
            <a:endParaRPr lang="en-US" altLang="en-US" sz="1100" dirty="0">
              <a:solidFill>
                <a:srgbClr val="000000"/>
              </a:solidFill>
            </a:endParaRPr>
          </a:p>
          <a:p>
            <a:pPr lvl="1" eaLnBrk="1" hangingPunct="1">
              <a:lnSpc>
                <a:spcPct val="110000"/>
              </a:lnSpc>
              <a:buSzPct val="120000"/>
              <a:buFontTx/>
              <a:buChar char="•"/>
            </a:pPr>
            <a:endParaRPr lang="en-US" altLang="en-US" sz="1100" dirty="0">
              <a:solidFill>
                <a:srgbClr val="000000"/>
              </a:solidFill>
            </a:endParaRPr>
          </a:p>
          <a:p>
            <a:pPr lvl="1" eaLnBrk="1" hangingPunct="1">
              <a:lnSpc>
                <a:spcPct val="110000"/>
              </a:lnSpc>
              <a:buSzPct val="120000"/>
              <a:buFontTx/>
              <a:buChar char="•"/>
            </a:pPr>
            <a:endParaRPr lang="en-US" altLang="en-US" sz="1100" dirty="0">
              <a:solidFill>
                <a:srgbClr val="000000"/>
              </a:solidFill>
            </a:endParaRPr>
          </a:p>
          <a:p>
            <a:pPr lvl="1" eaLnBrk="1" hangingPunct="1">
              <a:lnSpc>
                <a:spcPct val="110000"/>
              </a:lnSpc>
              <a:buSzPct val="120000"/>
              <a:buFontTx/>
              <a:buChar char="•"/>
            </a:pPr>
            <a:r>
              <a:rPr lang="en-US" altLang="en-US" sz="1100" dirty="0">
                <a:solidFill>
                  <a:srgbClr val="000000"/>
                </a:solidFill>
              </a:rPr>
              <a:t>Local administration</a:t>
            </a:r>
          </a:p>
          <a:p>
            <a:pPr lvl="1" eaLnBrk="1" hangingPunct="1">
              <a:lnSpc>
                <a:spcPct val="110000"/>
              </a:lnSpc>
              <a:buSzPct val="120000"/>
              <a:buFontTx/>
              <a:buChar char="•"/>
            </a:pPr>
            <a:endParaRPr lang="en-US" altLang="en-US" sz="1100" dirty="0">
              <a:solidFill>
                <a:srgbClr val="000000"/>
              </a:solidFill>
            </a:endParaRPr>
          </a:p>
          <a:p>
            <a:pPr lvl="1" eaLnBrk="1" hangingPunct="1">
              <a:lnSpc>
                <a:spcPct val="110000"/>
              </a:lnSpc>
              <a:buSzPct val="120000"/>
              <a:buFontTx/>
              <a:buChar char="•"/>
            </a:pPr>
            <a:endParaRPr lang="en-US" altLang="en-US" sz="1100" dirty="0">
              <a:solidFill>
                <a:srgbClr val="000000"/>
              </a:solidFill>
            </a:endParaRPr>
          </a:p>
          <a:p>
            <a:pPr lvl="1" eaLnBrk="1" hangingPunct="1">
              <a:lnSpc>
                <a:spcPct val="110000"/>
              </a:lnSpc>
              <a:buSzPct val="120000"/>
              <a:buFontTx/>
              <a:buChar char="•"/>
            </a:pPr>
            <a:endParaRPr lang="en-US" altLang="en-US" sz="1100" dirty="0">
              <a:solidFill>
                <a:srgbClr val="000000"/>
              </a:solidFill>
            </a:endParaRPr>
          </a:p>
          <a:p>
            <a:pPr lvl="1" eaLnBrk="1" hangingPunct="1">
              <a:lnSpc>
                <a:spcPct val="110000"/>
              </a:lnSpc>
              <a:buSzPct val="120000"/>
              <a:buFontTx/>
              <a:buChar char="•"/>
            </a:pPr>
            <a:r>
              <a:rPr lang="en-US" altLang="en-US" sz="1100" dirty="0">
                <a:solidFill>
                  <a:srgbClr val="000000"/>
                </a:solidFill>
              </a:rPr>
              <a:t>Main operators</a:t>
            </a:r>
          </a:p>
        </p:txBody>
      </p:sp>
      <p:sp>
        <p:nvSpPr>
          <p:cNvPr id="14" name="Rectangle 12"/>
          <p:cNvSpPr>
            <a:spLocks noChangeArrowheads="1"/>
          </p:cNvSpPr>
          <p:nvPr>
            <p:custDataLst>
              <p:tags r:id="rId3"/>
            </p:custDataLst>
          </p:nvPr>
        </p:nvSpPr>
        <p:spPr bwMode="gray">
          <a:xfrm>
            <a:off x="3132138" y="2493541"/>
            <a:ext cx="2808287" cy="557212"/>
          </a:xfrm>
          <a:prstGeom prst="rect">
            <a:avLst/>
          </a:prstGeom>
          <a:noFill/>
          <a:ln w="9525">
            <a:noFill/>
            <a:miter lim="800000"/>
            <a:headEnd/>
            <a:tailEnd/>
          </a:ln>
          <a:effectLst/>
        </p:spPr>
        <p:txBody>
          <a:bodyPr lIns="0" tIns="0" rIns="0" bIns="0">
            <a:spAutoFit/>
          </a:bodyPr>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buFontTx/>
              <a:buChar char="•"/>
            </a:pPr>
            <a:r>
              <a:rPr lang="en-US" altLang="en-US" sz="1100" dirty="0">
                <a:solidFill>
                  <a:srgbClr val="000000"/>
                </a:solidFill>
              </a:rPr>
              <a:t>New ministerial mandates</a:t>
            </a:r>
          </a:p>
          <a:p>
            <a:pPr lvl="1" eaLnBrk="1" hangingPunct="1">
              <a:lnSpc>
                <a:spcPct val="110000"/>
              </a:lnSpc>
              <a:buSzPct val="120000"/>
              <a:buFontTx/>
              <a:buChar char="•"/>
            </a:pPr>
            <a:r>
              <a:rPr lang="en-US" altLang="en-US" sz="1100" dirty="0" err="1">
                <a:solidFill>
                  <a:srgbClr val="000000"/>
                </a:solidFill>
              </a:rPr>
              <a:t>Mutualization</a:t>
            </a:r>
            <a:r>
              <a:rPr lang="en-US" altLang="en-US" sz="1100" dirty="0">
                <a:solidFill>
                  <a:srgbClr val="000000"/>
                </a:solidFill>
              </a:rPr>
              <a:t> of support functions</a:t>
            </a:r>
          </a:p>
          <a:p>
            <a:pPr lvl="1" eaLnBrk="1" hangingPunct="1">
              <a:lnSpc>
                <a:spcPct val="110000"/>
              </a:lnSpc>
              <a:buSzPct val="120000"/>
              <a:buFontTx/>
              <a:buChar char="•"/>
            </a:pPr>
            <a:r>
              <a:rPr lang="en-US" altLang="en-US" sz="1100" dirty="0">
                <a:solidFill>
                  <a:srgbClr val="000000"/>
                </a:solidFill>
              </a:rPr>
              <a:t>Fusion of directions</a:t>
            </a:r>
          </a:p>
        </p:txBody>
      </p:sp>
      <p:sp>
        <p:nvSpPr>
          <p:cNvPr id="15" name="Rectangle 12"/>
          <p:cNvSpPr>
            <a:spLocks noChangeArrowheads="1"/>
          </p:cNvSpPr>
          <p:nvPr>
            <p:custDataLst>
              <p:tags r:id="rId4"/>
            </p:custDataLst>
          </p:nvPr>
        </p:nvSpPr>
        <p:spPr bwMode="gray">
          <a:xfrm>
            <a:off x="3132138" y="3214266"/>
            <a:ext cx="2808287" cy="742950"/>
          </a:xfrm>
          <a:prstGeom prst="rect">
            <a:avLst/>
          </a:prstGeom>
          <a:noFill/>
          <a:ln w="9525">
            <a:noFill/>
            <a:miter lim="800000"/>
            <a:headEnd/>
            <a:tailEnd/>
          </a:ln>
          <a:effectLst/>
        </p:spPr>
        <p:txBody>
          <a:bodyPr lIns="0" tIns="0" rIns="0" bIns="0">
            <a:spAutoFit/>
          </a:bodyPr>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buFontTx/>
              <a:buChar char="•"/>
            </a:pPr>
            <a:r>
              <a:rPr lang="en-US" altLang="en-US" sz="1100" dirty="0">
                <a:solidFill>
                  <a:srgbClr val="000000"/>
                </a:solidFill>
              </a:rPr>
              <a:t>Level of </a:t>
            </a:r>
            <a:r>
              <a:rPr lang="en-US" altLang="en-US" sz="1100" dirty="0" err="1">
                <a:solidFill>
                  <a:srgbClr val="000000"/>
                </a:solidFill>
              </a:rPr>
              <a:t>deconcentration</a:t>
            </a:r>
            <a:endParaRPr lang="en-US" altLang="en-US" sz="1100" dirty="0">
              <a:solidFill>
                <a:srgbClr val="000000"/>
              </a:solidFill>
            </a:endParaRPr>
          </a:p>
          <a:p>
            <a:pPr lvl="1" eaLnBrk="1" hangingPunct="1">
              <a:lnSpc>
                <a:spcPct val="110000"/>
              </a:lnSpc>
              <a:buSzPct val="120000"/>
              <a:buFontTx/>
              <a:buChar char="•"/>
            </a:pPr>
            <a:r>
              <a:rPr lang="en-US" altLang="en-US" sz="1100" dirty="0">
                <a:solidFill>
                  <a:srgbClr val="000000"/>
                </a:solidFill>
              </a:rPr>
              <a:t>Fusion, sharing of services</a:t>
            </a:r>
          </a:p>
          <a:p>
            <a:pPr lvl="1" eaLnBrk="1" hangingPunct="1">
              <a:lnSpc>
                <a:spcPct val="110000"/>
              </a:lnSpc>
              <a:buSzPct val="120000"/>
              <a:buFontTx/>
              <a:buChar char="•"/>
            </a:pPr>
            <a:r>
              <a:rPr lang="en-US" altLang="en-US" sz="1100" dirty="0">
                <a:solidFill>
                  <a:srgbClr val="000000"/>
                </a:solidFill>
              </a:rPr>
              <a:t>Relationships state / local authorities</a:t>
            </a:r>
          </a:p>
          <a:p>
            <a:pPr lvl="1" eaLnBrk="1" hangingPunct="1">
              <a:lnSpc>
                <a:spcPct val="110000"/>
              </a:lnSpc>
              <a:buSzPct val="120000"/>
              <a:buFontTx/>
              <a:buChar char="•"/>
            </a:pPr>
            <a:endParaRPr lang="en-US" altLang="en-US" sz="1100" dirty="0">
              <a:solidFill>
                <a:srgbClr val="000000"/>
              </a:solidFill>
            </a:endParaRPr>
          </a:p>
        </p:txBody>
      </p:sp>
      <p:sp>
        <p:nvSpPr>
          <p:cNvPr id="18" name="Line 30"/>
          <p:cNvSpPr>
            <a:spLocks noChangeShapeType="1"/>
          </p:cNvSpPr>
          <p:nvPr/>
        </p:nvSpPr>
        <p:spPr bwMode="auto">
          <a:xfrm>
            <a:off x="2987675" y="3214266"/>
            <a:ext cx="0" cy="574675"/>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9" name="Line 31"/>
          <p:cNvSpPr>
            <a:spLocks noChangeShapeType="1"/>
          </p:cNvSpPr>
          <p:nvPr/>
        </p:nvSpPr>
        <p:spPr bwMode="auto">
          <a:xfrm>
            <a:off x="2987675" y="2493541"/>
            <a:ext cx="0" cy="574675"/>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 name="Rectangle 12"/>
          <p:cNvSpPr>
            <a:spLocks noChangeArrowheads="1"/>
          </p:cNvSpPr>
          <p:nvPr>
            <p:custDataLst>
              <p:tags r:id="rId5"/>
            </p:custDataLst>
          </p:nvPr>
        </p:nvSpPr>
        <p:spPr bwMode="gray">
          <a:xfrm>
            <a:off x="3132138" y="3911178"/>
            <a:ext cx="2808287" cy="557213"/>
          </a:xfrm>
          <a:prstGeom prst="rect">
            <a:avLst/>
          </a:prstGeom>
          <a:noFill/>
          <a:ln w="9525">
            <a:noFill/>
            <a:miter lim="800000"/>
            <a:headEnd/>
            <a:tailEnd/>
          </a:ln>
          <a:effectLst/>
        </p:spPr>
        <p:txBody>
          <a:bodyPr lIns="0" tIns="0" rIns="0" bIns="0">
            <a:spAutoFit/>
          </a:bodyPr>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buFontTx/>
              <a:buChar char="•"/>
            </a:pPr>
            <a:r>
              <a:rPr lang="en-US" altLang="en-US" sz="1100" dirty="0">
                <a:solidFill>
                  <a:srgbClr val="000000"/>
                </a:solidFill>
              </a:rPr>
              <a:t>Impact / financing</a:t>
            </a:r>
          </a:p>
          <a:p>
            <a:pPr lvl="1" eaLnBrk="1" hangingPunct="1">
              <a:lnSpc>
                <a:spcPct val="110000"/>
              </a:lnSpc>
              <a:buSzPct val="120000"/>
              <a:buFontTx/>
              <a:buChar char="•"/>
            </a:pPr>
            <a:r>
              <a:rPr lang="en-US" altLang="en-US" sz="1100" dirty="0">
                <a:solidFill>
                  <a:srgbClr val="000000"/>
                </a:solidFill>
              </a:rPr>
              <a:t>Performance management / tutelage</a:t>
            </a:r>
          </a:p>
          <a:p>
            <a:pPr lvl="1" eaLnBrk="1" hangingPunct="1">
              <a:lnSpc>
                <a:spcPct val="110000"/>
              </a:lnSpc>
              <a:buSzPct val="120000"/>
              <a:buFontTx/>
              <a:buChar char="•"/>
            </a:pPr>
            <a:endParaRPr lang="en-US" altLang="en-US" sz="1100" dirty="0">
              <a:solidFill>
                <a:srgbClr val="000000"/>
              </a:solidFill>
            </a:endParaRPr>
          </a:p>
        </p:txBody>
      </p:sp>
      <p:sp>
        <p:nvSpPr>
          <p:cNvPr id="21" name="Line 33"/>
          <p:cNvSpPr>
            <a:spLocks noChangeShapeType="1"/>
          </p:cNvSpPr>
          <p:nvPr/>
        </p:nvSpPr>
        <p:spPr bwMode="auto">
          <a:xfrm>
            <a:off x="2987675" y="3911178"/>
            <a:ext cx="0" cy="382588"/>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 name="Rectangle 11"/>
          <p:cNvSpPr>
            <a:spLocks noChangeArrowheads="1"/>
          </p:cNvSpPr>
          <p:nvPr>
            <p:custDataLst>
              <p:tags r:id="rId6"/>
            </p:custDataLst>
          </p:nvPr>
        </p:nvSpPr>
        <p:spPr bwMode="gray">
          <a:xfrm>
            <a:off x="5724525" y="1772816"/>
            <a:ext cx="3311525" cy="2592387"/>
          </a:xfrm>
          <a:prstGeom prst="rect">
            <a:avLst/>
          </a:prstGeom>
          <a:solidFill>
            <a:schemeClr val="accent1">
              <a:lumMod val="75000"/>
            </a:schemeClr>
          </a:solidFill>
          <a:ln>
            <a:noFill/>
          </a:ln>
        </p:spPr>
        <p:txBody>
          <a:bodyPr lIns="75276" tIns="144000" rIns="3984" bIns="0"/>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algn="ctr" eaLnBrk="1" hangingPunct="1">
              <a:buSzPct val="120000"/>
            </a:pPr>
            <a:r>
              <a:rPr lang="en-US" altLang="en-US" sz="1300" b="1">
                <a:solidFill>
                  <a:schemeClr val="bg1"/>
                </a:solidFill>
              </a:rPr>
              <a:t>Axes for investigation</a:t>
            </a:r>
          </a:p>
        </p:txBody>
      </p:sp>
      <p:sp>
        <p:nvSpPr>
          <p:cNvPr id="23" name="Rectangle 11"/>
          <p:cNvSpPr>
            <a:spLocks noChangeArrowheads="1"/>
          </p:cNvSpPr>
          <p:nvPr>
            <p:custDataLst>
              <p:tags r:id="rId7"/>
            </p:custDataLst>
          </p:nvPr>
        </p:nvSpPr>
        <p:spPr bwMode="gray">
          <a:xfrm>
            <a:off x="323007" y="2500262"/>
            <a:ext cx="936625" cy="1792288"/>
          </a:xfrm>
          <a:prstGeom prst="rect">
            <a:avLst/>
          </a:prstGeom>
          <a:solidFill>
            <a:schemeClr val="accent1">
              <a:lumMod val="75000"/>
            </a:schemeClr>
          </a:solidFill>
          <a:ln>
            <a:noFill/>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300" b="1">
                <a:solidFill>
                  <a:schemeClr val="bg1"/>
                </a:solidFill>
              </a:rPr>
              <a:t>Scope of work</a:t>
            </a:r>
          </a:p>
        </p:txBody>
      </p:sp>
      <p:sp>
        <p:nvSpPr>
          <p:cNvPr id="24" name="Rectangle 11"/>
          <p:cNvSpPr>
            <a:spLocks noChangeArrowheads="1"/>
          </p:cNvSpPr>
          <p:nvPr>
            <p:custDataLst>
              <p:tags r:id="rId8"/>
            </p:custDataLst>
          </p:nvPr>
        </p:nvSpPr>
        <p:spPr bwMode="gray">
          <a:xfrm>
            <a:off x="5795963" y="2204616"/>
            <a:ext cx="3168650" cy="792162"/>
          </a:xfrm>
          <a:prstGeom prst="rect">
            <a:avLst/>
          </a:prstGeom>
          <a:solidFill>
            <a:schemeClr val="bg1"/>
          </a:solidFill>
          <a:ln w="28575">
            <a:solidFill>
              <a:schemeClr val="accent1"/>
            </a:solidFill>
            <a:miter lim="800000"/>
            <a:headEnd/>
            <a:tailEnd/>
          </a:ln>
        </p:spPr>
        <p:txBody>
          <a:bodyPr lIns="75276" tIns="36000" rIns="3984" bIns="0"/>
          <a:lstStyle>
            <a:lvl1pPr marL="177800" indent="-177800" defTabSz="935038">
              <a:defRPr sz="2400">
                <a:solidFill>
                  <a:schemeClr val="tx1"/>
                </a:solidFill>
                <a:latin typeface="Arial" pitchFamily="34" charset="0"/>
                <a:ea typeface="ヒラギノ角ゴ Pro W3"/>
                <a:cs typeface="ヒラギノ角ゴ Pro W3"/>
              </a:defRPr>
            </a:lvl1pPr>
            <a:lvl2pPr marL="820738" indent="-285750" defTabSz="935038">
              <a:defRPr sz="2400">
                <a:solidFill>
                  <a:schemeClr val="tx1"/>
                </a:solidFill>
                <a:latin typeface="Arial" pitchFamily="34" charset="0"/>
                <a:ea typeface="ヒラギノ角ゴ Pro W3"/>
                <a:cs typeface="ヒラギノ角ゴ Pro W3"/>
              </a:defRPr>
            </a:lvl2pPr>
            <a:lvl3pPr marL="1228725" indent="-228600" defTabSz="935038">
              <a:defRPr sz="2400">
                <a:solidFill>
                  <a:schemeClr val="tx1"/>
                </a:solidFill>
                <a:latin typeface="Arial" pitchFamily="34" charset="0"/>
                <a:ea typeface="ヒラギノ角ゴ Pro W3"/>
                <a:cs typeface="ヒラギノ角ゴ Pro W3"/>
              </a:defRPr>
            </a:lvl3pPr>
            <a:lvl4pPr marL="1636713"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t>Correlation between missions and resources</a:t>
            </a:r>
          </a:p>
          <a:p>
            <a:pPr eaLnBrk="1" hangingPunct="1">
              <a:buSzPct val="120000"/>
              <a:buFontTx/>
              <a:buChar char="•"/>
            </a:pPr>
            <a:r>
              <a:rPr lang="en-US" altLang="en-US" sz="1100"/>
              <a:t>Analyze staffing and financial means</a:t>
            </a:r>
          </a:p>
          <a:p>
            <a:pPr eaLnBrk="1" hangingPunct="1">
              <a:buSzPct val="120000"/>
              <a:buFontTx/>
              <a:buChar char="•"/>
            </a:pPr>
            <a:r>
              <a:rPr lang="en-US" altLang="en-US" sz="1100"/>
              <a:t>Use existing audits and internal benchmarks</a:t>
            </a:r>
          </a:p>
          <a:p>
            <a:pPr eaLnBrk="1" hangingPunct="1">
              <a:buSzPct val="120000"/>
              <a:buFontTx/>
              <a:buChar char="•"/>
            </a:pPr>
            <a:r>
              <a:rPr lang="en-US" altLang="en-US" sz="1100"/>
              <a:t>Identify potential savings</a:t>
            </a:r>
          </a:p>
          <a:p>
            <a:pPr eaLnBrk="1" hangingPunct="1">
              <a:buSzPct val="120000"/>
              <a:buFontTx/>
              <a:buChar char="•"/>
            </a:pPr>
            <a:endParaRPr lang="en-US" altLang="en-US" sz="1100"/>
          </a:p>
        </p:txBody>
      </p:sp>
      <p:sp>
        <p:nvSpPr>
          <p:cNvPr id="25" name="Rectangle 11"/>
          <p:cNvSpPr>
            <a:spLocks noChangeArrowheads="1"/>
          </p:cNvSpPr>
          <p:nvPr>
            <p:custDataLst>
              <p:tags r:id="rId9"/>
            </p:custDataLst>
          </p:nvPr>
        </p:nvSpPr>
        <p:spPr bwMode="gray">
          <a:xfrm>
            <a:off x="5795963" y="3068216"/>
            <a:ext cx="3168650" cy="1223962"/>
          </a:xfrm>
          <a:prstGeom prst="rect">
            <a:avLst/>
          </a:prstGeom>
          <a:solidFill>
            <a:schemeClr val="bg1"/>
          </a:solidFill>
          <a:ln w="28575">
            <a:solidFill>
              <a:schemeClr val="accent1"/>
            </a:solidFill>
            <a:miter lim="800000"/>
            <a:headEnd/>
            <a:tailEnd/>
          </a:ln>
        </p:spPr>
        <p:txBody>
          <a:bodyPr lIns="75276" tIns="36000" rIns="3984" bIns="0"/>
          <a:lstStyle>
            <a:lvl1pPr defTabSz="935038">
              <a:defRPr sz="2400">
                <a:solidFill>
                  <a:schemeClr val="tx1"/>
                </a:solidFill>
                <a:latin typeface="Arial" pitchFamily="34" charset="0"/>
                <a:ea typeface="ヒラギノ角ゴ Pro W3"/>
                <a:cs typeface="ヒラギノ角ゴ Pro W3"/>
              </a:defRPr>
            </a:lvl1pPr>
            <a:lvl2pPr marL="533400" indent="-177800" defTabSz="935038">
              <a:defRPr sz="2400">
                <a:solidFill>
                  <a:schemeClr val="tx1"/>
                </a:solidFill>
                <a:latin typeface="Arial" pitchFamily="34" charset="0"/>
                <a:ea typeface="ヒラギノ角ゴ Pro W3"/>
                <a:cs typeface="ヒラギノ角ゴ Pro W3"/>
              </a:defRPr>
            </a:lvl2pPr>
            <a:lvl3pPr marL="1228725" indent="-228600" defTabSz="935038">
              <a:defRPr sz="2400">
                <a:solidFill>
                  <a:schemeClr val="tx1"/>
                </a:solidFill>
                <a:latin typeface="Arial" pitchFamily="34" charset="0"/>
                <a:ea typeface="ヒラギノ角ゴ Pro W3"/>
                <a:cs typeface="ヒラギノ角ゴ Pro W3"/>
              </a:defRPr>
            </a:lvl3pPr>
            <a:lvl4pPr marL="1636713"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t>Relevance missions / organization</a:t>
            </a:r>
            <a:r>
              <a:rPr lang="en-US" altLang="en-US" sz="1100"/>
              <a:t> </a:t>
            </a:r>
          </a:p>
          <a:p>
            <a:pPr eaLnBrk="1" hangingPunct="1">
              <a:buSzPct val="120000"/>
            </a:pPr>
            <a:r>
              <a:rPr lang="en-US" altLang="en-US" sz="1100"/>
              <a:t>based on quality of service and working conditions, select missions that must be:</a:t>
            </a:r>
          </a:p>
          <a:p>
            <a:pPr lvl="1" eaLnBrk="1" hangingPunct="1">
              <a:buSzPct val="120000"/>
              <a:buFontTx/>
              <a:buChar char="•"/>
            </a:pPr>
            <a:r>
              <a:rPr lang="en-US" altLang="en-US" sz="1100"/>
              <a:t>maintained, </a:t>
            </a:r>
          </a:p>
          <a:p>
            <a:pPr lvl="1" eaLnBrk="1" hangingPunct="1">
              <a:buSzPct val="120000"/>
              <a:buFontTx/>
              <a:buChar char="•"/>
            </a:pPr>
            <a:r>
              <a:rPr lang="en-US" altLang="en-US" sz="1100"/>
              <a:t>abandoned, </a:t>
            </a:r>
          </a:p>
          <a:p>
            <a:pPr lvl="1" eaLnBrk="1" hangingPunct="1">
              <a:buSzPct val="120000"/>
              <a:buFontTx/>
              <a:buChar char="•"/>
            </a:pPr>
            <a:r>
              <a:rPr lang="en-US" altLang="en-US" sz="1100"/>
              <a:t>externalized.</a:t>
            </a:r>
          </a:p>
          <a:p>
            <a:pPr eaLnBrk="1" hangingPunct="1">
              <a:buSzPct val="120000"/>
              <a:buFontTx/>
              <a:buChar char="•"/>
            </a:pPr>
            <a:endParaRPr lang="en-US" altLang="en-US" sz="1100"/>
          </a:p>
          <a:p>
            <a:pPr eaLnBrk="1" hangingPunct="1">
              <a:buSzPct val="120000"/>
              <a:buFontTx/>
              <a:buChar char="•"/>
            </a:pPr>
            <a:endParaRPr lang="en-US" altLang="en-US" sz="1100"/>
          </a:p>
          <a:p>
            <a:pPr eaLnBrk="1" hangingPunct="1">
              <a:buSzPct val="120000"/>
              <a:buFontTx/>
              <a:buChar char="•"/>
            </a:pPr>
            <a:endParaRPr lang="en-US" altLang="en-US" sz="1100"/>
          </a:p>
        </p:txBody>
      </p:sp>
      <p:sp>
        <p:nvSpPr>
          <p:cNvPr id="26" name="Line 40"/>
          <p:cNvSpPr>
            <a:spLocks noChangeShapeType="1"/>
          </p:cNvSpPr>
          <p:nvPr/>
        </p:nvSpPr>
        <p:spPr bwMode="auto">
          <a:xfrm>
            <a:off x="323850" y="4796135"/>
            <a:ext cx="8569325" cy="0"/>
          </a:xfrm>
          <a:prstGeom prst="line">
            <a:avLst/>
          </a:prstGeom>
          <a:noFill/>
          <a:ln w="2857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 name="Oval 41"/>
          <p:cNvSpPr>
            <a:spLocks noChangeArrowheads="1"/>
          </p:cNvSpPr>
          <p:nvPr/>
        </p:nvSpPr>
        <p:spPr bwMode="auto">
          <a:xfrm>
            <a:off x="755650" y="4724698"/>
            <a:ext cx="144463" cy="144462"/>
          </a:xfrm>
          <a:prstGeom prst="ellipse">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8" name="Text Box 42"/>
          <p:cNvSpPr txBox="1">
            <a:spLocks noChangeArrowheads="1"/>
          </p:cNvSpPr>
          <p:nvPr/>
        </p:nvSpPr>
        <p:spPr bwMode="auto">
          <a:xfrm>
            <a:off x="447675" y="4542135"/>
            <a:ext cx="782638"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en-US" sz="1100"/>
              <a:t>July 2007</a:t>
            </a:r>
          </a:p>
        </p:txBody>
      </p:sp>
      <p:sp>
        <p:nvSpPr>
          <p:cNvPr id="29" name="Rectangle 11"/>
          <p:cNvSpPr>
            <a:spLocks noChangeArrowheads="1"/>
          </p:cNvSpPr>
          <p:nvPr>
            <p:custDataLst>
              <p:tags r:id="rId10"/>
            </p:custDataLst>
          </p:nvPr>
        </p:nvSpPr>
        <p:spPr bwMode="gray">
          <a:xfrm>
            <a:off x="250825" y="4941168"/>
            <a:ext cx="2736850" cy="1584325"/>
          </a:xfrm>
          <a:prstGeom prst="rect">
            <a:avLst/>
          </a:prstGeom>
          <a:solidFill>
            <a:schemeClr val="bg1"/>
          </a:solidFill>
          <a:ln w="28575">
            <a:solidFill>
              <a:schemeClr val="accent1"/>
            </a:solidFill>
            <a:miter lim="800000"/>
            <a:headEnd/>
            <a:tailEnd/>
          </a:ln>
        </p:spPr>
        <p:txBody>
          <a:bodyPr lIns="75276" tIns="36000" rIns="3984" bIns="0"/>
          <a:lstStyle>
            <a:lvl1pPr marL="177800" indent="-177800" defTabSz="935038">
              <a:defRPr sz="2400">
                <a:solidFill>
                  <a:schemeClr val="tx1"/>
                </a:solidFill>
                <a:latin typeface="Arial" pitchFamily="34" charset="0"/>
                <a:ea typeface="ヒラギノ角ゴ Pro W3"/>
                <a:cs typeface="ヒラギノ角ゴ Pro W3"/>
              </a:defRPr>
            </a:lvl1pPr>
            <a:lvl2pPr marL="820738" indent="-285750" defTabSz="935038">
              <a:defRPr sz="2400">
                <a:solidFill>
                  <a:schemeClr val="tx1"/>
                </a:solidFill>
                <a:latin typeface="Arial" pitchFamily="34" charset="0"/>
                <a:ea typeface="ヒラギノ角ゴ Pro W3"/>
                <a:cs typeface="ヒラギノ角ゴ Pro W3"/>
              </a:defRPr>
            </a:lvl2pPr>
            <a:lvl3pPr marL="1228725" indent="-228600" defTabSz="935038">
              <a:defRPr sz="2400">
                <a:solidFill>
                  <a:schemeClr val="tx1"/>
                </a:solidFill>
                <a:latin typeface="Arial" pitchFamily="34" charset="0"/>
                <a:ea typeface="ヒラギノ角ゴ Pro W3"/>
                <a:cs typeface="ヒラギノ角ゴ Pro W3"/>
              </a:defRPr>
            </a:lvl3pPr>
            <a:lvl4pPr marL="1636713"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dirty="0"/>
              <a:t>Preparation of assessment work</a:t>
            </a:r>
          </a:p>
          <a:p>
            <a:pPr eaLnBrk="1" hangingPunct="1">
              <a:buSzPct val="120000"/>
              <a:buFontTx/>
              <a:buChar char="•"/>
            </a:pPr>
            <a:r>
              <a:rPr lang="en-US" altLang="en-US" sz="1100" dirty="0" smtClean="0"/>
              <a:t>Define </a:t>
            </a:r>
            <a:r>
              <a:rPr lang="en-US" altLang="en-US" sz="1100" dirty="0"/>
              <a:t>categorization of missions and expenditures</a:t>
            </a:r>
          </a:p>
          <a:p>
            <a:pPr eaLnBrk="1" hangingPunct="1">
              <a:buSzPct val="120000"/>
              <a:buFontTx/>
              <a:buChar char="•"/>
            </a:pPr>
            <a:r>
              <a:rPr lang="en-US" altLang="en-US" sz="1100" dirty="0"/>
              <a:t>Identify the most relevant cost indicators (to compare productivity)</a:t>
            </a:r>
          </a:p>
          <a:p>
            <a:pPr eaLnBrk="1" hangingPunct="1">
              <a:buSzPct val="120000"/>
              <a:buFontTx/>
              <a:buChar char="•"/>
            </a:pPr>
            <a:r>
              <a:rPr lang="en-US" altLang="en-US" sz="1100" dirty="0"/>
              <a:t>Define efficiency ratios for each nature of expenditure</a:t>
            </a:r>
          </a:p>
          <a:p>
            <a:pPr eaLnBrk="1" hangingPunct="1">
              <a:buSzPct val="120000"/>
              <a:buFontTx/>
              <a:buChar char="•"/>
            </a:pPr>
            <a:endParaRPr lang="en-US" altLang="en-US" sz="1100" dirty="0"/>
          </a:p>
        </p:txBody>
      </p:sp>
      <p:sp>
        <p:nvSpPr>
          <p:cNvPr id="30" name="Oval 44"/>
          <p:cNvSpPr>
            <a:spLocks noChangeArrowheads="1"/>
          </p:cNvSpPr>
          <p:nvPr/>
        </p:nvSpPr>
        <p:spPr bwMode="auto">
          <a:xfrm>
            <a:off x="4313238" y="4724698"/>
            <a:ext cx="144462" cy="144462"/>
          </a:xfrm>
          <a:prstGeom prst="ellipse">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1" name="Text Box 45"/>
          <p:cNvSpPr txBox="1">
            <a:spLocks noChangeArrowheads="1"/>
          </p:cNvSpPr>
          <p:nvPr/>
        </p:nvSpPr>
        <p:spPr bwMode="auto">
          <a:xfrm>
            <a:off x="4005263" y="4542135"/>
            <a:ext cx="1293812"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en-US" sz="1100"/>
              <a:t>July/ August 2007</a:t>
            </a:r>
          </a:p>
        </p:txBody>
      </p:sp>
      <p:sp>
        <p:nvSpPr>
          <p:cNvPr id="32" name="Oval 46"/>
          <p:cNvSpPr>
            <a:spLocks noChangeArrowheads="1"/>
          </p:cNvSpPr>
          <p:nvPr/>
        </p:nvSpPr>
        <p:spPr bwMode="auto">
          <a:xfrm>
            <a:off x="7985125" y="4724698"/>
            <a:ext cx="144463" cy="144462"/>
          </a:xfrm>
          <a:prstGeom prst="ellipse">
            <a:avLst/>
          </a:prstGeom>
          <a:solidFill>
            <a:schemeClr val="bg1"/>
          </a:solidFill>
          <a:ln w="28575">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3" name="Text Box 47"/>
          <p:cNvSpPr txBox="1">
            <a:spLocks noChangeArrowheads="1"/>
          </p:cNvSpPr>
          <p:nvPr/>
        </p:nvSpPr>
        <p:spPr bwMode="auto">
          <a:xfrm>
            <a:off x="7677150" y="4542135"/>
            <a:ext cx="1150938"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en-US" sz="1100"/>
              <a:t>Sept / Oct 2007</a:t>
            </a:r>
          </a:p>
        </p:txBody>
      </p:sp>
      <p:sp>
        <p:nvSpPr>
          <p:cNvPr id="34" name="Rectangle 11"/>
          <p:cNvSpPr>
            <a:spLocks noChangeArrowheads="1"/>
          </p:cNvSpPr>
          <p:nvPr>
            <p:custDataLst>
              <p:tags r:id="rId11"/>
            </p:custDataLst>
          </p:nvPr>
        </p:nvSpPr>
        <p:spPr bwMode="gray">
          <a:xfrm>
            <a:off x="3203575" y="4941168"/>
            <a:ext cx="2736850" cy="1584325"/>
          </a:xfrm>
          <a:prstGeom prst="rect">
            <a:avLst/>
          </a:prstGeom>
          <a:solidFill>
            <a:schemeClr val="bg1"/>
          </a:solidFill>
          <a:ln w="28575">
            <a:solidFill>
              <a:schemeClr val="accent1"/>
            </a:solidFill>
            <a:miter lim="800000"/>
            <a:headEnd/>
            <a:tailEnd/>
          </a:ln>
        </p:spPr>
        <p:txBody>
          <a:bodyPr lIns="75276" tIns="36000" rIns="3984" bIns="0"/>
          <a:lstStyle>
            <a:lvl1pPr marL="177800" indent="-177800" defTabSz="935038">
              <a:defRPr sz="2400">
                <a:solidFill>
                  <a:schemeClr val="tx1"/>
                </a:solidFill>
                <a:latin typeface="Arial" pitchFamily="34" charset="0"/>
                <a:ea typeface="ヒラギノ角ゴ Pro W3"/>
                <a:cs typeface="ヒラギノ角ゴ Pro W3"/>
              </a:defRPr>
            </a:lvl1pPr>
            <a:lvl2pPr marL="820738" indent="-285750" defTabSz="935038">
              <a:defRPr sz="2400">
                <a:solidFill>
                  <a:schemeClr val="tx1"/>
                </a:solidFill>
                <a:latin typeface="Arial" pitchFamily="34" charset="0"/>
                <a:ea typeface="ヒラギノ角ゴ Pro W3"/>
                <a:cs typeface="ヒラギノ角ゴ Pro W3"/>
              </a:defRPr>
            </a:lvl2pPr>
            <a:lvl3pPr marL="1228725" indent="-228600" defTabSz="935038">
              <a:defRPr sz="2400">
                <a:solidFill>
                  <a:schemeClr val="tx1"/>
                </a:solidFill>
                <a:latin typeface="Arial" pitchFamily="34" charset="0"/>
                <a:ea typeface="ヒラギノ角ゴ Pro W3"/>
                <a:cs typeface="ヒラギノ角ゴ Pro W3"/>
              </a:defRPr>
            </a:lvl3pPr>
            <a:lvl4pPr marL="1636713"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dirty="0"/>
              <a:t>Data collection</a:t>
            </a:r>
          </a:p>
          <a:p>
            <a:pPr eaLnBrk="1" hangingPunct="1">
              <a:buSzPct val="120000"/>
              <a:buFontTx/>
              <a:buChar char="•"/>
            </a:pPr>
            <a:r>
              <a:rPr lang="en-US" altLang="en-US" sz="1100" dirty="0" smtClean="0"/>
              <a:t>Compute </a:t>
            </a:r>
            <a:r>
              <a:rPr lang="en-US" altLang="en-US" sz="1100" dirty="0"/>
              <a:t>efficiency ratios for each direction of the central administration based on information sent by administrations</a:t>
            </a:r>
          </a:p>
          <a:p>
            <a:pPr eaLnBrk="1" hangingPunct="1">
              <a:buSzPct val="120000"/>
              <a:buFontTx/>
              <a:buChar char="•"/>
            </a:pPr>
            <a:r>
              <a:rPr lang="en-US" altLang="en-US" sz="1100" dirty="0"/>
              <a:t>Assign staffing to every mission and the workload associated to every mission</a:t>
            </a:r>
          </a:p>
        </p:txBody>
      </p:sp>
      <p:sp>
        <p:nvSpPr>
          <p:cNvPr id="35" name="Rectangle 34"/>
          <p:cNvSpPr>
            <a:spLocks noChangeArrowheads="1"/>
          </p:cNvSpPr>
          <p:nvPr>
            <p:custDataLst>
              <p:tags r:id="rId12"/>
            </p:custDataLst>
          </p:nvPr>
        </p:nvSpPr>
        <p:spPr bwMode="gray">
          <a:xfrm>
            <a:off x="6156325" y="4941168"/>
            <a:ext cx="2736850" cy="1584325"/>
          </a:xfrm>
          <a:prstGeom prst="rect">
            <a:avLst/>
          </a:prstGeom>
          <a:solidFill>
            <a:schemeClr val="bg1"/>
          </a:solidFill>
          <a:ln w="28575">
            <a:solidFill>
              <a:schemeClr val="accent1"/>
            </a:solidFill>
            <a:miter lim="800000"/>
            <a:headEnd/>
            <a:tailEnd/>
          </a:ln>
        </p:spPr>
        <p:txBody>
          <a:bodyPr lIns="75276" tIns="36000" rIns="3984" bIns="0"/>
          <a:lstStyle>
            <a:lvl1pPr marL="177800" indent="-177800" defTabSz="935038">
              <a:defRPr sz="2400">
                <a:solidFill>
                  <a:schemeClr val="tx1"/>
                </a:solidFill>
                <a:latin typeface="Arial" pitchFamily="34" charset="0"/>
                <a:ea typeface="ヒラギノ角ゴ Pro W3"/>
                <a:cs typeface="ヒラギノ角ゴ Pro W3"/>
              </a:defRPr>
            </a:lvl1pPr>
            <a:lvl2pPr marL="820738" indent="-285750" defTabSz="935038">
              <a:defRPr sz="2400">
                <a:solidFill>
                  <a:schemeClr val="tx1"/>
                </a:solidFill>
                <a:latin typeface="Arial" pitchFamily="34" charset="0"/>
                <a:ea typeface="ヒラギノ角ゴ Pro W3"/>
                <a:cs typeface="ヒラギノ角ゴ Pro W3"/>
              </a:defRPr>
            </a:lvl2pPr>
            <a:lvl3pPr marL="1228725" indent="-228600" defTabSz="935038">
              <a:defRPr sz="2400">
                <a:solidFill>
                  <a:schemeClr val="tx1"/>
                </a:solidFill>
                <a:latin typeface="Arial" pitchFamily="34" charset="0"/>
                <a:ea typeface="ヒラギノ角ゴ Pro W3"/>
                <a:cs typeface="ヒラギノ角ゴ Pro W3"/>
              </a:defRPr>
            </a:lvl3pPr>
            <a:lvl4pPr marL="1636713"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dirty="0"/>
              <a:t>Analysis of potential savings</a:t>
            </a:r>
          </a:p>
          <a:p>
            <a:pPr eaLnBrk="1" hangingPunct="1">
              <a:buSzPct val="120000"/>
              <a:buFontTx/>
              <a:buChar char="•"/>
            </a:pPr>
            <a:r>
              <a:rPr lang="en-US" altLang="en-US" sz="1100" dirty="0" smtClean="0"/>
              <a:t>Effect </a:t>
            </a:r>
            <a:r>
              <a:rPr lang="en-US" altLang="en-US" sz="1100" dirty="0"/>
              <a:t>of productivity trend in recent years</a:t>
            </a:r>
          </a:p>
          <a:p>
            <a:pPr eaLnBrk="1" hangingPunct="1">
              <a:buSzPct val="120000"/>
              <a:buFontTx/>
              <a:buChar char="•"/>
            </a:pPr>
            <a:r>
              <a:rPr lang="en-US" altLang="en-US" sz="1100" dirty="0"/>
              <a:t>Gains linked to existing projects</a:t>
            </a:r>
          </a:p>
          <a:p>
            <a:pPr eaLnBrk="1" hangingPunct="1">
              <a:buSzPct val="120000"/>
              <a:buFontTx/>
              <a:buChar char="•"/>
            </a:pPr>
            <a:r>
              <a:rPr lang="en-US" altLang="en-US" sz="1100" dirty="0"/>
              <a:t>Comparison of efficiency ratios and productivity ratios for each mission</a:t>
            </a:r>
          </a:p>
          <a:p>
            <a:pPr eaLnBrk="1" hangingPunct="1">
              <a:buSzPct val="120000"/>
              <a:buFontTx/>
              <a:buChar char="•"/>
            </a:pPr>
            <a:r>
              <a:rPr lang="en-US" altLang="en-US" sz="1100" dirty="0"/>
              <a:t>Estimated gains linked to inter-ministerial reform projects</a:t>
            </a:r>
          </a:p>
          <a:p>
            <a:pPr eaLnBrk="1" hangingPunct="1">
              <a:buSzPct val="120000"/>
              <a:buFontTx/>
              <a:buChar char="•"/>
            </a:pPr>
            <a:endParaRPr lang="en-US" altLang="en-US" sz="1100" dirty="0"/>
          </a:p>
        </p:txBody>
      </p:sp>
      <p:cxnSp>
        <p:nvCxnSpPr>
          <p:cNvPr id="36" name="AutoShape 52"/>
          <p:cNvCxnSpPr>
            <a:cxnSpLocks noChangeShapeType="1"/>
            <a:stCxn id="30" idx="5"/>
            <a:endCxn id="34" idx="0"/>
          </p:cNvCxnSpPr>
          <p:nvPr/>
        </p:nvCxnSpPr>
        <p:spPr bwMode="auto">
          <a:xfrm>
            <a:off x="4436544" y="4848004"/>
            <a:ext cx="135456" cy="93164"/>
          </a:xfrm>
          <a:prstGeom prst="straightConnector1">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53"/>
          <p:cNvCxnSpPr>
            <a:cxnSpLocks noChangeShapeType="1"/>
            <a:stCxn id="27" idx="5"/>
            <a:endCxn id="29" idx="0"/>
          </p:cNvCxnSpPr>
          <p:nvPr/>
        </p:nvCxnSpPr>
        <p:spPr bwMode="auto">
          <a:xfrm>
            <a:off x="878957" y="4848004"/>
            <a:ext cx="740293" cy="93164"/>
          </a:xfrm>
          <a:prstGeom prst="straightConnector1">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54"/>
          <p:cNvCxnSpPr>
            <a:cxnSpLocks noChangeShapeType="1"/>
            <a:stCxn id="32" idx="3"/>
            <a:endCxn id="35" idx="0"/>
          </p:cNvCxnSpPr>
          <p:nvPr/>
        </p:nvCxnSpPr>
        <p:spPr bwMode="auto">
          <a:xfrm flipH="1">
            <a:off x="7524750" y="4848004"/>
            <a:ext cx="481531" cy="93164"/>
          </a:xfrm>
          <a:prstGeom prst="straightConnector1">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2930869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1b – spending reviews need to understand the substance of the ministry</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6</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 Box 12"/>
          <p:cNvSpPr txBox="1">
            <a:spLocks noChangeArrowheads="1"/>
          </p:cNvSpPr>
          <p:nvPr/>
        </p:nvSpPr>
        <p:spPr bwMode="auto">
          <a:xfrm>
            <a:off x="251520" y="958761"/>
            <a:ext cx="3110916"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fr-BE" altLang="en-US" sz="1500" b="1" dirty="0" smtClean="0">
                <a:solidFill>
                  <a:srgbClr val="213972"/>
                </a:solidFill>
                <a:latin typeface="+mj-lt"/>
              </a:rPr>
              <a:t>Questionnaire on intervention </a:t>
            </a:r>
            <a:r>
              <a:rPr lang="fr-BE" altLang="en-US" sz="1500" b="1" dirty="0" err="1" smtClean="0">
                <a:solidFill>
                  <a:srgbClr val="213972"/>
                </a:solidFill>
                <a:latin typeface="+mj-lt"/>
              </a:rPr>
              <a:t>policy</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39" name="Rectangle 12"/>
          <p:cNvSpPr>
            <a:spLocks noChangeArrowheads="1"/>
          </p:cNvSpPr>
          <p:nvPr>
            <p:custDataLst>
              <p:tags r:id="rId1"/>
            </p:custDataLst>
          </p:nvPr>
        </p:nvSpPr>
        <p:spPr bwMode="gray">
          <a:xfrm>
            <a:off x="6050087" y="2062436"/>
            <a:ext cx="2951163" cy="7207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Who should pay?</a:t>
            </a:r>
          </a:p>
          <a:p>
            <a:pPr lvl="1" eaLnBrk="1" hangingPunct="1">
              <a:lnSpc>
                <a:spcPct val="110000"/>
              </a:lnSpc>
              <a:buSzPct val="120000"/>
              <a:buFontTx/>
              <a:buChar char="•"/>
            </a:pPr>
            <a:r>
              <a:rPr lang="en-US" altLang="en-US" sz="1000">
                <a:solidFill>
                  <a:schemeClr val="tx2">
                    <a:lumMod val="50000"/>
                  </a:schemeClr>
                </a:solidFill>
              </a:rPr>
              <a:t>Is the financing by the Sate justified?</a:t>
            </a:r>
          </a:p>
          <a:p>
            <a:pPr lvl="1" eaLnBrk="1" hangingPunct="1">
              <a:lnSpc>
                <a:spcPct val="110000"/>
              </a:lnSpc>
              <a:buSzPct val="120000"/>
              <a:buFontTx/>
              <a:buChar char="•"/>
            </a:pPr>
            <a:r>
              <a:rPr lang="en-US" altLang="en-US" sz="1000">
                <a:solidFill>
                  <a:schemeClr val="tx2">
                    <a:lumMod val="50000"/>
                  </a:schemeClr>
                </a:solidFill>
              </a:rPr>
              <a:t>Who ought to pay?</a:t>
            </a:r>
          </a:p>
          <a:p>
            <a:pPr lvl="1" eaLnBrk="1" hangingPunct="1">
              <a:lnSpc>
                <a:spcPct val="110000"/>
              </a:lnSpc>
              <a:buSzPct val="120000"/>
              <a:buFontTx/>
              <a:buChar char="•"/>
            </a:pPr>
            <a:r>
              <a:rPr lang="en-US" altLang="en-US" sz="1000">
                <a:solidFill>
                  <a:schemeClr val="tx2">
                    <a:lumMod val="50000"/>
                  </a:schemeClr>
                </a:solidFill>
              </a:rPr>
              <a:t>What co-financing schemes are possible?</a:t>
            </a:r>
          </a:p>
        </p:txBody>
      </p:sp>
      <p:sp>
        <p:nvSpPr>
          <p:cNvPr id="40" name="Rectangle 11"/>
          <p:cNvSpPr>
            <a:spLocks noChangeArrowheads="1"/>
          </p:cNvSpPr>
          <p:nvPr>
            <p:custDataLst>
              <p:tags r:id="rId2"/>
            </p:custDataLst>
          </p:nvPr>
        </p:nvSpPr>
        <p:spPr bwMode="gray">
          <a:xfrm>
            <a:off x="4969000" y="2062436"/>
            <a:ext cx="1009650" cy="7207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State financing</a:t>
            </a:r>
          </a:p>
        </p:txBody>
      </p:sp>
      <p:sp>
        <p:nvSpPr>
          <p:cNvPr id="41" name="Rectangle 12"/>
          <p:cNvSpPr>
            <a:spLocks noChangeArrowheads="1"/>
          </p:cNvSpPr>
          <p:nvPr>
            <p:custDataLst>
              <p:tags r:id="rId3"/>
            </p:custDataLst>
          </p:nvPr>
        </p:nvSpPr>
        <p:spPr bwMode="gray">
          <a:xfrm>
            <a:off x="6050087" y="2783161"/>
            <a:ext cx="2951163" cy="24479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How can we do better with less?</a:t>
            </a:r>
          </a:p>
          <a:p>
            <a:pPr lvl="1" eaLnBrk="1" hangingPunct="1">
              <a:lnSpc>
                <a:spcPct val="110000"/>
              </a:lnSpc>
              <a:buSzPct val="120000"/>
              <a:buFontTx/>
              <a:buChar char="•"/>
            </a:pPr>
            <a:r>
              <a:rPr lang="en-US" altLang="en-US" sz="1000">
                <a:solidFill>
                  <a:schemeClr val="tx2">
                    <a:lumMod val="50000"/>
                  </a:schemeClr>
                </a:solidFill>
              </a:rPr>
              <a:t>What evolutions can reduce cost while keeping the same level of service?</a:t>
            </a:r>
          </a:p>
          <a:p>
            <a:pPr lvl="1" eaLnBrk="1" hangingPunct="1">
              <a:lnSpc>
                <a:spcPct val="110000"/>
              </a:lnSpc>
              <a:buSzPct val="120000"/>
              <a:buFontTx/>
              <a:buChar char="•"/>
            </a:pPr>
            <a:r>
              <a:rPr lang="en-US" altLang="en-US" sz="1000">
                <a:solidFill>
                  <a:schemeClr val="tx2">
                    <a:lumMod val="50000"/>
                  </a:schemeClr>
                </a:solidFill>
              </a:rPr>
              <a:t>How to simplify process and procedures?</a:t>
            </a:r>
          </a:p>
          <a:p>
            <a:pPr lvl="1" eaLnBrk="1" hangingPunct="1">
              <a:lnSpc>
                <a:spcPct val="110000"/>
              </a:lnSpc>
              <a:buSzPct val="120000"/>
              <a:buFontTx/>
              <a:buChar char="•"/>
            </a:pPr>
            <a:r>
              <a:rPr lang="en-US" altLang="en-US" sz="1000">
                <a:solidFill>
                  <a:schemeClr val="tx2">
                    <a:lumMod val="50000"/>
                  </a:schemeClr>
                </a:solidFill>
              </a:rPr>
              <a:t>Is the total cost of the policy justified regarding the provided service?</a:t>
            </a:r>
          </a:p>
          <a:p>
            <a:pPr lvl="1" eaLnBrk="1" hangingPunct="1">
              <a:lnSpc>
                <a:spcPct val="110000"/>
              </a:lnSpc>
              <a:buSzPct val="120000"/>
              <a:buFontTx/>
              <a:buChar char="•"/>
            </a:pPr>
            <a:r>
              <a:rPr lang="en-US" altLang="en-US" sz="1000">
                <a:solidFill>
                  <a:schemeClr val="tx2">
                    <a:lumMod val="50000"/>
                  </a:schemeClr>
                </a:solidFill>
              </a:rPr>
              <a:t>Can we control spending? If not, how could we control it?</a:t>
            </a:r>
          </a:p>
          <a:p>
            <a:pPr lvl="1" eaLnBrk="1" hangingPunct="1">
              <a:lnSpc>
                <a:spcPct val="110000"/>
              </a:lnSpc>
              <a:buSzPct val="120000"/>
              <a:buFontTx/>
              <a:buChar char="•"/>
            </a:pPr>
            <a:r>
              <a:rPr lang="en-US" altLang="en-US" sz="1000">
                <a:solidFill>
                  <a:schemeClr val="tx2">
                    <a:lumMod val="50000"/>
                  </a:schemeClr>
                </a:solidFill>
              </a:rPr>
              <a:t>Does the policy cover aspect already covered by other policies?</a:t>
            </a:r>
          </a:p>
          <a:p>
            <a:pPr lvl="1" eaLnBrk="1" hangingPunct="1">
              <a:lnSpc>
                <a:spcPct val="110000"/>
              </a:lnSpc>
              <a:buSzPct val="120000"/>
              <a:buFontTx/>
              <a:buChar char="•"/>
            </a:pPr>
            <a:r>
              <a:rPr lang="en-US" altLang="en-US" sz="1000">
                <a:solidFill>
                  <a:schemeClr val="tx2">
                    <a:lumMod val="50000"/>
                  </a:schemeClr>
                </a:solidFill>
              </a:rPr>
              <a:t>Can beneficiaries cumulate assistance with other policies?</a:t>
            </a:r>
          </a:p>
          <a:p>
            <a:pPr lvl="1" eaLnBrk="1" hangingPunct="1">
              <a:lnSpc>
                <a:spcPct val="110000"/>
              </a:lnSpc>
              <a:buSzPct val="120000"/>
              <a:buFontTx/>
              <a:buChar char="•"/>
            </a:pPr>
            <a:r>
              <a:rPr lang="en-US" altLang="en-US" sz="1000">
                <a:solidFill>
                  <a:schemeClr val="tx2">
                    <a:lumMod val="50000"/>
                  </a:schemeClr>
                </a:solidFill>
              </a:rPr>
              <a:t>Does the good practice “1 process = 1 objective” respected?</a:t>
            </a:r>
          </a:p>
          <a:p>
            <a:pPr lvl="1" eaLnBrk="1" hangingPunct="1">
              <a:lnSpc>
                <a:spcPct val="110000"/>
              </a:lnSpc>
              <a:buSzPct val="120000"/>
              <a:buFontTx/>
              <a:buChar char="•"/>
            </a:pPr>
            <a:endParaRPr lang="en-US" altLang="en-US" sz="1000">
              <a:solidFill>
                <a:schemeClr val="tx2">
                  <a:lumMod val="50000"/>
                </a:schemeClr>
              </a:solidFill>
            </a:endParaRPr>
          </a:p>
        </p:txBody>
      </p:sp>
      <p:sp>
        <p:nvSpPr>
          <p:cNvPr id="42" name="Rectangle 11"/>
          <p:cNvSpPr>
            <a:spLocks noChangeArrowheads="1"/>
          </p:cNvSpPr>
          <p:nvPr>
            <p:custDataLst>
              <p:tags r:id="rId4"/>
            </p:custDataLst>
          </p:nvPr>
        </p:nvSpPr>
        <p:spPr bwMode="gray">
          <a:xfrm>
            <a:off x="4969000" y="2783161"/>
            <a:ext cx="1009650" cy="24479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Effectiveness / efficiency</a:t>
            </a:r>
          </a:p>
        </p:txBody>
      </p:sp>
      <p:sp>
        <p:nvSpPr>
          <p:cNvPr id="43" name="Rectangle 12"/>
          <p:cNvSpPr>
            <a:spLocks noChangeArrowheads="1"/>
          </p:cNvSpPr>
          <p:nvPr>
            <p:custDataLst>
              <p:tags r:id="rId5"/>
            </p:custDataLst>
          </p:nvPr>
        </p:nvSpPr>
        <p:spPr bwMode="gray">
          <a:xfrm>
            <a:off x="6050087" y="5231086"/>
            <a:ext cx="2951163" cy="7207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What transformation scenario?</a:t>
            </a:r>
          </a:p>
          <a:p>
            <a:pPr lvl="1" eaLnBrk="1" hangingPunct="1">
              <a:lnSpc>
                <a:spcPct val="110000"/>
              </a:lnSpc>
              <a:buSzPct val="120000"/>
              <a:buFontTx/>
              <a:buChar char="•"/>
            </a:pPr>
            <a:r>
              <a:rPr lang="en-US" altLang="en-US" sz="1000">
                <a:solidFill>
                  <a:schemeClr val="tx2">
                    <a:lumMod val="50000"/>
                  </a:schemeClr>
                </a:solidFill>
              </a:rPr>
              <a:t>What scenarios can provide a more effective policy for less money?</a:t>
            </a:r>
          </a:p>
          <a:p>
            <a:pPr lvl="1" eaLnBrk="1" hangingPunct="1">
              <a:lnSpc>
                <a:spcPct val="110000"/>
              </a:lnSpc>
              <a:buSzPct val="120000"/>
              <a:buFontTx/>
              <a:buChar char="•"/>
            </a:pPr>
            <a:r>
              <a:rPr lang="en-US" altLang="en-US" sz="1000">
                <a:solidFill>
                  <a:schemeClr val="tx2">
                    <a:lumMod val="50000"/>
                  </a:schemeClr>
                </a:solidFill>
              </a:rPr>
              <a:t>How to secure implementation?</a:t>
            </a:r>
          </a:p>
          <a:p>
            <a:pPr lvl="1" eaLnBrk="1" hangingPunct="1">
              <a:lnSpc>
                <a:spcPct val="110000"/>
              </a:lnSpc>
              <a:buSzPct val="120000"/>
              <a:buFontTx/>
              <a:buChar char="•"/>
            </a:pPr>
            <a:endParaRPr lang="en-US" altLang="en-US" sz="1000">
              <a:solidFill>
                <a:schemeClr val="tx2">
                  <a:lumMod val="50000"/>
                </a:schemeClr>
              </a:solidFill>
            </a:endParaRPr>
          </a:p>
        </p:txBody>
      </p:sp>
      <p:sp>
        <p:nvSpPr>
          <p:cNvPr id="44" name="Rectangle 11"/>
          <p:cNvSpPr>
            <a:spLocks noChangeArrowheads="1"/>
          </p:cNvSpPr>
          <p:nvPr>
            <p:custDataLst>
              <p:tags r:id="rId6"/>
            </p:custDataLst>
          </p:nvPr>
        </p:nvSpPr>
        <p:spPr bwMode="gray">
          <a:xfrm>
            <a:off x="4969000" y="5231086"/>
            <a:ext cx="1009650" cy="7207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Scenarios</a:t>
            </a:r>
          </a:p>
        </p:txBody>
      </p:sp>
      <p:sp>
        <p:nvSpPr>
          <p:cNvPr id="45" name="Rectangle 12"/>
          <p:cNvSpPr>
            <a:spLocks noChangeArrowheads="1"/>
          </p:cNvSpPr>
          <p:nvPr>
            <p:custDataLst>
              <p:tags r:id="rId7"/>
            </p:custDataLst>
          </p:nvPr>
        </p:nvSpPr>
        <p:spPr bwMode="gray">
          <a:xfrm>
            <a:off x="1224087" y="2060848"/>
            <a:ext cx="3600450" cy="7207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What do we do?</a:t>
            </a:r>
          </a:p>
          <a:p>
            <a:pPr lvl="1" eaLnBrk="1" hangingPunct="1">
              <a:lnSpc>
                <a:spcPct val="110000"/>
              </a:lnSpc>
              <a:buSzPct val="120000"/>
              <a:buFontTx/>
              <a:buChar char="•"/>
            </a:pPr>
            <a:r>
              <a:rPr lang="en-US" altLang="en-US" sz="1000">
                <a:solidFill>
                  <a:schemeClr val="tx2">
                    <a:lumMod val="50000"/>
                  </a:schemeClr>
                </a:solidFill>
              </a:rPr>
              <a:t>What are our objectives?</a:t>
            </a:r>
          </a:p>
          <a:p>
            <a:pPr lvl="1" eaLnBrk="1" hangingPunct="1">
              <a:lnSpc>
                <a:spcPct val="110000"/>
              </a:lnSpc>
              <a:buSzPct val="120000"/>
              <a:buFontTx/>
              <a:buChar char="•"/>
            </a:pPr>
            <a:r>
              <a:rPr lang="en-US" altLang="en-US" sz="1000">
                <a:solidFill>
                  <a:schemeClr val="tx2">
                    <a:lumMod val="50000"/>
                  </a:schemeClr>
                </a:solidFill>
              </a:rPr>
              <a:t>What services do we bring? What contribution?</a:t>
            </a:r>
          </a:p>
          <a:p>
            <a:pPr lvl="1" eaLnBrk="1" hangingPunct="1">
              <a:lnSpc>
                <a:spcPct val="110000"/>
              </a:lnSpc>
              <a:buSzPct val="120000"/>
              <a:buFontTx/>
              <a:buChar char="•"/>
            </a:pPr>
            <a:r>
              <a:rPr lang="en-US" altLang="en-US" sz="1000">
                <a:solidFill>
                  <a:schemeClr val="tx2">
                    <a:lumMod val="50000"/>
                  </a:schemeClr>
                </a:solidFill>
              </a:rPr>
              <a:t>Who are the beneficiaries (characteristics)?</a:t>
            </a:r>
          </a:p>
        </p:txBody>
      </p:sp>
      <p:sp>
        <p:nvSpPr>
          <p:cNvPr id="46" name="Rectangle 11"/>
          <p:cNvSpPr>
            <a:spLocks noChangeArrowheads="1"/>
          </p:cNvSpPr>
          <p:nvPr>
            <p:custDataLst>
              <p:tags r:id="rId8"/>
            </p:custDataLst>
          </p:nvPr>
        </p:nvSpPr>
        <p:spPr bwMode="gray">
          <a:xfrm>
            <a:off x="181100" y="2060848"/>
            <a:ext cx="973137" cy="7207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Inventory</a:t>
            </a:r>
          </a:p>
        </p:txBody>
      </p:sp>
      <p:sp>
        <p:nvSpPr>
          <p:cNvPr id="47" name="Rectangle 12"/>
          <p:cNvSpPr>
            <a:spLocks noChangeArrowheads="1"/>
          </p:cNvSpPr>
          <p:nvPr>
            <p:custDataLst>
              <p:tags r:id="rId9"/>
            </p:custDataLst>
          </p:nvPr>
        </p:nvSpPr>
        <p:spPr bwMode="gray">
          <a:xfrm>
            <a:off x="1224087" y="2781573"/>
            <a:ext cx="3600450" cy="1295400"/>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What are the collective needs and expectations?</a:t>
            </a:r>
          </a:p>
          <a:p>
            <a:pPr lvl="1" eaLnBrk="1" hangingPunct="1">
              <a:lnSpc>
                <a:spcPct val="110000"/>
              </a:lnSpc>
              <a:buSzPct val="120000"/>
              <a:buFontTx/>
              <a:buChar char="•"/>
            </a:pPr>
            <a:r>
              <a:rPr lang="en-US" altLang="en-US" sz="1000">
                <a:solidFill>
                  <a:schemeClr val="tx2">
                    <a:lumMod val="50000"/>
                  </a:schemeClr>
                </a:solidFill>
              </a:rPr>
              <a:t>Does policy still serves the common good?</a:t>
            </a:r>
          </a:p>
          <a:p>
            <a:pPr lvl="1" eaLnBrk="1" hangingPunct="1">
              <a:lnSpc>
                <a:spcPct val="110000"/>
              </a:lnSpc>
              <a:buSzPct val="120000"/>
              <a:buFontTx/>
              <a:buChar char="•"/>
            </a:pPr>
            <a:r>
              <a:rPr lang="en-US" altLang="en-US" sz="1000">
                <a:solidFill>
                  <a:schemeClr val="tx2">
                    <a:lumMod val="50000"/>
                  </a:schemeClr>
                </a:solidFill>
              </a:rPr>
              <a:t>What is the level of adequacy service/needs ?</a:t>
            </a:r>
          </a:p>
          <a:p>
            <a:pPr lvl="1" eaLnBrk="1" hangingPunct="1">
              <a:lnSpc>
                <a:spcPct val="110000"/>
              </a:lnSpc>
              <a:buSzPct val="120000"/>
              <a:buFontTx/>
              <a:buChar char="•"/>
            </a:pPr>
            <a:r>
              <a:rPr lang="en-US" altLang="en-US" sz="1000">
                <a:solidFill>
                  <a:schemeClr val="tx2">
                    <a:lumMod val="50000"/>
                  </a:schemeClr>
                </a:solidFill>
              </a:rPr>
              <a:t>What are the evolution of needs? How many beneficiaries and evolution?</a:t>
            </a:r>
          </a:p>
          <a:p>
            <a:pPr lvl="1" eaLnBrk="1" hangingPunct="1">
              <a:lnSpc>
                <a:spcPct val="110000"/>
              </a:lnSpc>
              <a:buSzPct val="120000"/>
              <a:buFontTx/>
              <a:buChar char="•"/>
            </a:pPr>
            <a:r>
              <a:rPr lang="en-US" altLang="en-US" sz="1000">
                <a:solidFill>
                  <a:schemeClr val="tx2">
                    <a:lumMod val="50000"/>
                  </a:schemeClr>
                </a:solidFill>
              </a:rPr>
              <a:t>What are collateral effects?</a:t>
            </a:r>
          </a:p>
          <a:p>
            <a:pPr lvl="1" eaLnBrk="1" hangingPunct="1">
              <a:lnSpc>
                <a:spcPct val="110000"/>
              </a:lnSpc>
              <a:buSzPct val="120000"/>
              <a:buFontTx/>
              <a:buChar char="•"/>
            </a:pPr>
            <a:r>
              <a:rPr lang="en-US" altLang="en-US" sz="1000">
                <a:solidFill>
                  <a:schemeClr val="tx2">
                    <a:lumMod val="50000"/>
                  </a:schemeClr>
                </a:solidFill>
              </a:rPr>
              <a:t>Are the beneficiaries made responsible?</a:t>
            </a:r>
          </a:p>
          <a:p>
            <a:pPr lvl="1" eaLnBrk="1" hangingPunct="1">
              <a:lnSpc>
                <a:spcPct val="110000"/>
              </a:lnSpc>
              <a:buSzPct val="120000"/>
              <a:buFontTx/>
              <a:buChar char="•"/>
            </a:pPr>
            <a:endParaRPr lang="en-US" altLang="en-US" sz="1000">
              <a:solidFill>
                <a:schemeClr val="tx2">
                  <a:lumMod val="50000"/>
                </a:schemeClr>
              </a:solidFill>
            </a:endParaRPr>
          </a:p>
        </p:txBody>
      </p:sp>
      <p:sp>
        <p:nvSpPr>
          <p:cNvPr id="48" name="Rectangle 11"/>
          <p:cNvSpPr>
            <a:spLocks noChangeArrowheads="1"/>
          </p:cNvSpPr>
          <p:nvPr>
            <p:custDataLst>
              <p:tags r:id="rId10"/>
            </p:custDataLst>
          </p:nvPr>
        </p:nvSpPr>
        <p:spPr bwMode="gray">
          <a:xfrm>
            <a:off x="181100" y="2781573"/>
            <a:ext cx="973137" cy="1295400"/>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Citizen’s needs and expectations</a:t>
            </a:r>
          </a:p>
        </p:txBody>
      </p:sp>
      <p:sp>
        <p:nvSpPr>
          <p:cNvPr id="49" name="Rectangle 12"/>
          <p:cNvSpPr>
            <a:spLocks noChangeArrowheads="1"/>
          </p:cNvSpPr>
          <p:nvPr>
            <p:custDataLst>
              <p:tags r:id="rId11"/>
            </p:custDataLst>
          </p:nvPr>
        </p:nvSpPr>
        <p:spPr bwMode="gray">
          <a:xfrm>
            <a:off x="1224087" y="4078561"/>
            <a:ext cx="3600450" cy="1296987"/>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Should we keep on doing the same</a:t>
            </a:r>
          </a:p>
          <a:p>
            <a:pPr lvl="1" eaLnBrk="1" hangingPunct="1">
              <a:lnSpc>
                <a:spcPct val="110000"/>
              </a:lnSpc>
              <a:buSzPct val="120000"/>
              <a:buFontTx/>
              <a:buChar char="•"/>
            </a:pPr>
            <a:r>
              <a:rPr lang="en-US" altLang="en-US" sz="1000">
                <a:solidFill>
                  <a:schemeClr val="tx2">
                    <a:lumMod val="50000"/>
                  </a:schemeClr>
                </a:solidFill>
              </a:rPr>
              <a:t>Should we keep the policy?</a:t>
            </a:r>
          </a:p>
          <a:p>
            <a:pPr lvl="1" eaLnBrk="1" hangingPunct="1">
              <a:lnSpc>
                <a:spcPct val="110000"/>
              </a:lnSpc>
              <a:buSzPct val="120000"/>
              <a:buFontTx/>
              <a:buChar char="•"/>
            </a:pPr>
            <a:r>
              <a:rPr lang="en-US" altLang="en-US" sz="1000">
                <a:solidFill>
                  <a:schemeClr val="tx2">
                    <a:lumMod val="50000"/>
                  </a:schemeClr>
                </a:solidFill>
              </a:rPr>
              <a:t>Should we adjust objectives?</a:t>
            </a:r>
          </a:p>
          <a:p>
            <a:pPr lvl="1" eaLnBrk="1" hangingPunct="1">
              <a:lnSpc>
                <a:spcPct val="110000"/>
              </a:lnSpc>
              <a:buSzPct val="120000"/>
              <a:buFontTx/>
              <a:buChar char="•"/>
            </a:pPr>
            <a:r>
              <a:rPr lang="en-US" altLang="en-US" sz="1000">
                <a:solidFill>
                  <a:schemeClr val="tx2">
                    <a:lumMod val="50000"/>
                  </a:schemeClr>
                </a:solidFill>
              </a:rPr>
              <a:t>What services should we provide?</a:t>
            </a:r>
          </a:p>
          <a:p>
            <a:pPr lvl="1" eaLnBrk="1" hangingPunct="1">
              <a:lnSpc>
                <a:spcPct val="110000"/>
              </a:lnSpc>
              <a:buSzPct val="120000"/>
              <a:buFontTx/>
              <a:buChar char="•"/>
            </a:pPr>
            <a:r>
              <a:rPr lang="en-US" altLang="en-US" sz="1000">
                <a:solidFill>
                  <a:schemeClr val="tx2">
                    <a:lumMod val="50000"/>
                  </a:schemeClr>
                </a:solidFill>
              </a:rPr>
              <a:t>Should we adapt tools? Increase the pool of beneficiaries?</a:t>
            </a:r>
          </a:p>
          <a:p>
            <a:pPr lvl="1" eaLnBrk="1" hangingPunct="1">
              <a:lnSpc>
                <a:spcPct val="110000"/>
              </a:lnSpc>
              <a:buSzPct val="120000"/>
              <a:buFontTx/>
              <a:buChar char="•"/>
            </a:pPr>
            <a:r>
              <a:rPr lang="en-US" altLang="en-US" sz="1000">
                <a:solidFill>
                  <a:schemeClr val="tx2">
                    <a:lumMod val="50000"/>
                  </a:schemeClr>
                </a:solidFill>
              </a:rPr>
              <a:t>Does policy hinder economic interests?</a:t>
            </a:r>
          </a:p>
          <a:p>
            <a:pPr lvl="1" eaLnBrk="1" hangingPunct="1">
              <a:lnSpc>
                <a:spcPct val="110000"/>
              </a:lnSpc>
              <a:buSzPct val="120000"/>
              <a:buFontTx/>
              <a:buChar char="•"/>
            </a:pPr>
            <a:r>
              <a:rPr lang="en-US" altLang="en-US" sz="1000">
                <a:solidFill>
                  <a:schemeClr val="tx2">
                    <a:lumMod val="50000"/>
                  </a:schemeClr>
                </a:solidFill>
              </a:rPr>
              <a:t>Is it coherent with EU policy?</a:t>
            </a:r>
          </a:p>
        </p:txBody>
      </p:sp>
      <p:sp>
        <p:nvSpPr>
          <p:cNvPr id="50" name="Rectangle 11"/>
          <p:cNvSpPr>
            <a:spLocks noChangeArrowheads="1"/>
          </p:cNvSpPr>
          <p:nvPr>
            <p:custDataLst>
              <p:tags r:id="rId12"/>
            </p:custDataLst>
          </p:nvPr>
        </p:nvSpPr>
        <p:spPr bwMode="gray">
          <a:xfrm>
            <a:off x="181100" y="4078561"/>
            <a:ext cx="973137" cy="1296987"/>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Adequacy of policy</a:t>
            </a:r>
          </a:p>
        </p:txBody>
      </p:sp>
      <p:sp>
        <p:nvSpPr>
          <p:cNvPr id="51" name="Rectangle 12"/>
          <p:cNvSpPr>
            <a:spLocks noChangeArrowheads="1"/>
          </p:cNvSpPr>
          <p:nvPr>
            <p:custDataLst>
              <p:tags r:id="rId13"/>
            </p:custDataLst>
          </p:nvPr>
        </p:nvSpPr>
        <p:spPr bwMode="gray">
          <a:xfrm>
            <a:off x="1225675" y="5375548"/>
            <a:ext cx="3598862" cy="792163"/>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Who should do it?</a:t>
            </a:r>
          </a:p>
          <a:p>
            <a:pPr lvl="1" eaLnBrk="1" hangingPunct="1">
              <a:lnSpc>
                <a:spcPct val="110000"/>
              </a:lnSpc>
              <a:buSzPct val="120000"/>
              <a:buFontTx/>
              <a:buChar char="•"/>
            </a:pPr>
            <a:r>
              <a:rPr lang="en-US" altLang="en-US" sz="1000">
                <a:solidFill>
                  <a:schemeClr val="tx2">
                    <a:lumMod val="50000"/>
                  </a:schemeClr>
                </a:solidFill>
              </a:rPr>
              <a:t>Can other operator do it better? (decentralization, externalization, delegated</a:t>
            </a:r>
          </a:p>
          <a:p>
            <a:pPr lvl="1" eaLnBrk="1" hangingPunct="1">
              <a:lnSpc>
                <a:spcPct val="110000"/>
              </a:lnSpc>
              <a:buSzPct val="120000"/>
              <a:buFontTx/>
              <a:buChar char="•"/>
            </a:pPr>
            <a:r>
              <a:rPr lang="en-US" altLang="en-US" sz="1000">
                <a:solidFill>
                  <a:schemeClr val="tx2">
                    <a:lumMod val="50000"/>
                  </a:schemeClr>
                </a:solidFill>
              </a:rPr>
              <a:t>Must the Sate do it? If yes, with what cooperation?</a:t>
            </a:r>
          </a:p>
        </p:txBody>
      </p:sp>
      <p:sp>
        <p:nvSpPr>
          <p:cNvPr id="52" name="Rectangle 11"/>
          <p:cNvSpPr>
            <a:spLocks noChangeArrowheads="1"/>
          </p:cNvSpPr>
          <p:nvPr>
            <p:custDataLst>
              <p:tags r:id="rId14"/>
            </p:custDataLst>
          </p:nvPr>
        </p:nvSpPr>
        <p:spPr bwMode="gray">
          <a:xfrm>
            <a:off x="179512" y="5375548"/>
            <a:ext cx="973138" cy="792163"/>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State is operator</a:t>
            </a:r>
          </a:p>
        </p:txBody>
      </p:sp>
    </p:spTree>
    <p:extLst>
      <p:ext uri="{BB962C8B-B14F-4D97-AF65-F5344CB8AC3E}">
        <p14:creationId xmlns:p14="http://schemas.microsoft.com/office/powerpoint/2010/main" val="16369789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1b – spending reviews need to understand the substance of the ministry</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7</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2">
                  <a:lumMod val="50000"/>
                </a:schemeClr>
              </a:solidFill>
            </a:endParaRPr>
          </a:p>
        </p:txBody>
      </p:sp>
      <p:sp>
        <p:nvSpPr>
          <p:cNvPr id="16" name="Text Box 12"/>
          <p:cNvSpPr txBox="1">
            <a:spLocks noChangeArrowheads="1"/>
          </p:cNvSpPr>
          <p:nvPr/>
        </p:nvSpPr>
        <p:spPr bwMode="auto">
          <a:xfrm>
            <a:off x="251520" y="958761"/>
            <a:ext cx="3046860"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fr-BE" altLang="en-US" sz="1500" b="1" dirty="0" smtClean="0">
                <a:solidFill>
                  <a:srgbClr val="213972"/>
                </a:solidFill>
                <a:latin typeface="+mj-lt"/>
              </a:rPr>
              <a:t>Questionnaire on </a:t>
            </a:r>
            <a:r>
              <a:rPr lang="fr-BE" altLang="en-US" sz="1500" b="1" dirty="0" err="1" smtClean="0">
                <a:solidFill>
                  <a:srgbClr val="213972"/>
                </a:solidFill>
                <a:latin typeface="+mj-lt"/>
              </a:rPr>
              <a:t>operational</a:t>
            </a:r>
            <a:r>
              <a:rPr lang="fr-BE" altLang="en-US" sz="1500" b="1" dirty="0" smtClean="0">
                <a:solidFill>
                  <a:srgbClr val="213972"/>
                </a:solidFill>
                <a:latin typeface="+mj-lt"/>
              </a:rPr>
              <a:t> </a:t>
            </a:r>
            <a:r>
              <a:rPr lang="fr-BE" altLang="en-US" sz="1500" b="1" dirty="0" err="1" smtClean="0">
                <a:solidFill>
                  <a:srgbClr val="213972"/>
                </a:solidFill>
                <a:latin typeface="+mj-lt"/>
              </a:rPr>
              <a:t>policy</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21" name="Rectangle 12"/>
          <p:cNvSpPr>
            <a:spLocks noChangeArrowheads="1"/>
          </p:cNvSpPr>
          <p:nvPr>
            <p:custDataLst>
              <p:tags r:id="rId1"/>
            </p:custDataLst>
          </p:nvPr>
        </p:nvSpPr>
        <p:spPr bwMode="gray">
          <a:xfrm>
            <a:off x="1365250" y="1625600"/>
            <a:ext cx="3275013" cy="7207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What do we do?</a:t>
            </a:r>
          </a:p>
          <a:p>
            <a:pPr lvl="1" eaLnBrk="1" hangingPunct="1">
              <a:lnSpc>
                <a:spcPct val="110000"/>
              </a:lnSpc>
              <a:buSzPct val="120000"/>
              <a:buFontTx/>
              <a:buChar char="•"/>
            </a:pPr>
            <a:r>
              <a:rPr lang="en-US" altLang="en-US" sz="1000">
                <a:solidFill>
                  <a:schemeClr val="tx2">
                    <a:lumMod val="50000"/>
                  </a:schemeClr>
                </a:solidFill>
              </a:rPr>
              <a:t>What are our objectives?</a:t>
            </a:r>
          </a:p>
          <a:p>
            <a:pPr lvl="1" eaLnBrk="1" hangingPunct="1">
              <a:lnSpc>
                <a:spcPct val="110000"/>
              </a:lnSpc>
              <a:buSzPct val="120000"/>
              <a:buFontTx/>
              <a:buChar char="•"/>
            </a:pPr>
            <a:r>
              <a:rPr lang="en-US" altLang="en-US" sz="1000">
                <a:solidFill>
                  <a:schemeClr val="tx2">
                    <a:lumMod val="50000"/>
                  </a:schemeClr>
                </a:solidFill>
              </a:rPr>
              <a:t>What services do we bring? What contribution?</a:t>
            </a:r>
          </a:p>
          <a:p>
            <a:pPr lvl="1" eaLnBrk="1" hangingPunct="1">
              <a:lnSpc>
                <a:spcPct val="110000"/>
              </a:lnSpc>
              <a:buSzPct val="120000"/>
              <a:buFontTx/>
              <a:buChar char="•"/>
            </a:pPr>
            <a:r>
              <a:rPr lang="en-US" altLang="en-US" sz="1000">
                <a:solidFill>
                  <a:schemeClr val="tx2">
                    <a:lumMod val="50000"/>
                  </a:schemeClr>
                </a:solidFill>
              </a:rPr>
              <a:t>Who are the beneficiaries (characteristics)?</a:t>
            </a:r>
          </a:p>
        </p:txBody>
      </p:sp>
      <p:sp>
        <p:nvSpPr>
          <p:cNvPr id="22" name="Rectangle 11"/>
          <p:cNvSpPr>
            <a:spLocks noChangeArrowheads="1"/>
          </p:cNvSpPr>
          <p:nvPr>
            <p:custDataLst>
              <p:tags r:id="rId2"/>
            </p:custDataLst>
          </p:nvPr>
        </p:nvSpPr>
        <p:spPr bwMode="gray">
          <a:xfrm>
            <a:off x="284163" y="1625600"/>
            <a:ext cx="973137" cy="7207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Inventory</a:t>
            </a:r>
          </a:p>
        </p:txBody>
      </p:sp>
      <p:sp>
        <p:nvSpPr>
          <p:cNvPr id="23" name="Rectangle 12"/>
          <p:cNvSpPr>
            <a:spLocks noChangeArrowheads="1"/>
          </p:cNvSpPr>
          <p:nvPr>
            <p:custDataLst>
              <p:tags r:id="rId3"/>
            </p:custDataLst>
          </p:nvPr>
        </p:nvSpPr>
        <p:spPr bwMode="gray">
          <a:xfrm>
            <a:off x="1368425" y="5516563"/>
            <a:ext cx="3275013" cy="11525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Who should do it?</a:t>
            </a:r>
          </a:p>
          <a:p>
            <a:pPr lvl="1" eaLnBrk="1" hangingPunct="1">
              <a:lnSpc>
                <a:spcPct val="110000"/>
              </a:lnSpc>
              <a:buSzPct val="120000"/>
              <a:buFontTx/>
              <a:buChar char="•"/>
            </a:pPr>
            <a:r>
              <a:rPr lang="en-US" altLang="en-US" sz="1000">
                <a:solidFill>
                  <a:schemeClr val="tx2">
                    <a:lumMod val="50000"/>
                  </a:schemeClr>
                </a:solidFill>
              </a:rPr>
              <a:t>Can externalization be used to provide some of the services?</a:t>
            </a:r>
          </a:p>
          <a:p>
            <a:pPr lvl="1" eaLnBrk="1" hangingPunct="1">
              <a:lnSpc>
                <a:spcPct val="110000"/>
              </a:lnSpc>
              <a:buSzPct val="120000"/>
              <a:buFontTx/>
              <a:buChar char="•"/>
            </a:pPr>
            <a:r>
              <a:rPr lang="en-US" altLang="en-US" sz="1000">
                <a:solidFill>
                  <a:schemeClr val="tx2">
                    <a:lumMod val="50000"/>
                  </a:schemeClr>
                </a:solidFill>
              </a:rPr>
              <a:t>Should operators be merged? Or activities re-internalized?</a:t>
            </a:r>
          </a:p>
          <a:p>
            <a:pPr lvl="1" eaLnBrk="1" hangingPunct="1">
              <a:lnSpc>
                <a:spcPct val="110000"/>
              </a:lnSpc>
              <a:buSzPct val="120000"/>
              <a:buFontTx/>
              <a:buChar char="•"/>
            </a:pPr>
            <a:r>
              <a:rPr lang="en-US" altLang="en-US" sz="1000">
                <a:solidFill>
                  <a:schemeClr val="tx2">
                    <a:lumMod val="50000"/>
                  </a:schemeClr>
                </a:solidFill>
              </a:rPr>
              <a:t>Can one develop alternative ways of providing service?</a:t>
            </a:r>
          </a:p>
        </p:txBody>
      </p:sp>
      <p:sp>
        <p:nvSpPr>
          <p:cNvPr id="24" name="Rectangle 11"/>
          <p:cNvSpPr>
            <a:spLocks noChangeArrowheads="1"/>
          </p:cNvSpPr>
          <p:nvPr>
            <p:custDataLst>
              <p:tags r:id="rId4"/>
            </p:custDataLst>
          </p:nvPr>
        </p:nvSpPr>
        <p:spPr bwMode="gray">
          <a:xfrm>
            <a:off x="285750" y="5516563"/>
            <a:ext cx="973138" cy="11525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Organization</a:t>
            </a:r>
          </a:p>
        </p:txBody>
      </p:sp>
      <p:sp>
        <p:nvSpPr>
          <p:cNvPr id="25" name="Rectangle 12"/>
          <p:cNvSpPr>
            <a:spLocks noChangeArrowheads="1"/>
          </p:cNvSpPr>
          <p:nvPr>
            <p:custDataLst>
              <p:tags r:id="rId5"/>
            </p:custDataLst>
          </p:nvPr>
        </p:nvSpPr>
        <p:spPr bwMode="gray">
          <a:xfrm>
            <a:off x="5864225" y="2349500"/>
            <a:ext cx="3100388" cy="2808288"/>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How can we do better with less?</a:t>
            </a:r>
          </a:p>
          <a:p>
            <a:pPr lvl="1" eaLnBrk="1" hangingPunct="1">
              <a:lnSpc>
                <a:spcPct val="110000"/>
              </a:lnSpc>
              <a:buSzPct val="120000"/>
              <a:buFontTx/>
              <a:buChar char="•"/>
            </a:pPr>
            <a:r>
              <a:rPr lang="en-US" altLang="en-US" sz="1000">
                <a:solidFill>
                  <a:schemeClr val="tx2">
                    <a:lumMod val="50000"/>
                  </a:schemeClr>
                </a:solidFill>
              </a:rPr>
              <a:t>What evolutions can reduce cost while keeping the same level of service?</a:t>
            </a:r>
          </a:p>
          <a:p>
            <a:pPr lvl="1" eaLnBrk="1" hangingPunct="1">
              <a:lnSpc>
                <a:spcPct val="110000"/>
              </a:lnSpc>
              <a:buSzPct val="120000"/>
              <a:buFontTx/>
              <a:buChar char="•"/>
            </a:pPr>
            <a:r>
              <a:rPr lang="en-US" altLang="en-US" sz="1000">
                <a:solidFill>
                  <a:schemeClr val="tx2">
                    <a:lumMod val="50000"/>
                  </a:schemeClr>
                </a:solidFill>
              </a:rPr>
              <a:t>How to simplify structures and procedures?</a:t>
            </a:r>
          </a:p>
          <a:p>
            <a:pPr lvl="1" eaLnBrk="1" hangingPunct="1">
              <a:lnSpc>
                <a:spcPct val="110000"/>
              </a:lnSpc>
              <a:buSzPct val="120000"/>
              <a:buFontTx/>
              <a:buChar char="•"/>
            </a:pPr>
            <a:r>
              <a:rPr lang="en-US" altLang="en-US" sz="1000">
                <a:solidFill>
                  <a:schemeClr val="tx2">
                    <a:lumMod val="50000"/>
                  </a:schemeClr>
                </a:solidFill>
              </a:rPr>
              <a:t>Do means allocated to the service justified (internal/external comparison, international benchmark)? Evolution of means?</a:t>
            </a:r>
          </a:p>
          <a:p>
            <a:pPr lvl="1" eaLnBrk="1" hangingPunct="1">
              <a:lnSpc>
                <a:spcPct val="110000"/>
              </a:lnSpc>
              <a:buSzPct val="120000"/>
              <a:buFontTx/>
              <a:buChar char="•"/>
            </a:pPr>
            <a:r>
              <a:rPr lang="en-US" altLang="en-US" sz="1000">
                <a:solidFill>
                  <a:schemeClr val="tx2">
                    <a:lumMod val="50000"/>
                  </a:schemeClr>
                </a:solidFill>
              </a:rPr>
              <a:t>Is it possible in increase agent’s productivity?</a:t>
            </a:r>
          </a:p>
          <a:p>
            <a:pPr lvl="1" eaLnBrk="1" hangingPunct="1">
              <a:lnSpc>
                <a:spcPct val="110000"/>
              </a:lnSpc>
              <a:buSzPct val="120000"/>
              <a:buFontTx/>
              <a:buChar char="•"/>
            </a:pPr>
            <a:r>
              <a:rPr lang="en-US" altLang="en-US" sz="1000">
                <a:solidFill>
                  <a:schemeClr val="tx2">
                    <a:lumMod val="50000"/>
                  </a:schemeClr>
                </a:solidFill>
              </a:rPr>
              <a:t>Can we set effectiveness and efficiency ratios for structures</a:t>
            </a:r>
          </a:p>
          <a:p>
            <a:pPr lvl="1" eaLnBrk="1" hangingPunct="1">
              <a:lnSpc>
                <a:spcPct val="110000"/>
              </a:lnSpc>
              <a:buSzPct val="120000"/>
              <a:buFontTx/>
              <a:buChar char="•"/>
            </a:pPr>
            <a:r>
              <a:rPr lang="en-US" altLang="en-US" sz="1000">
                <a:solidFill>
                  <a:schemeClr val="tx2">
                    <a:lumMod val="50000"/>
                  </a:schemeClr>
                </a:solidFill>
              </a:rPr>
              <a:t>What are the good practices applied to reduce costs? Can we save on buys/housing costs?</a:t>
            </a:r>
          </a:p>
          <a:p>
            <a:pPr lvl="1" eaLnBrk="1" hangingPunct="1">
              <a:lnSpc>
                <a:spcPct val="110000"/>
              </a:lnSpc>
              <a:buSzPct val="120000"/>
              <a:buFontTx/>
              <a:buChar char="•"/>
            </a:pPr>
            <a:r>
              <a:rPr lang="en-US" altLang="en-US" sz="1000">
                <a:solidFill>
                  <a:schemeClr val="tx2">
                    <a:lumMod val="50000"/>
                  </a:schemeClr>
                </a:solidFill>
              </a:rPr>
              <a:t>How to improve use of public infrastructure</a:t>
            </a:r>
          </a:p>
          <a:p>
            <a:pPr lvl="1" eaLnBrk="1" hangingPunct="1">
              <a:lnSpc>
                <a:spcPct val="110000"/>
              </a:lnSpc>
              <a:buSzPct val="120000"/>
              <a:buFontTx/>
              <a:buChar char="•"/>
            </a:pPr>
            <a:r>
              <a:rPr lang="en-US" altLang="en-US" sz="1000">
                <a:solidFill>
                  <a:schemeClr val="tx2">
                    <a:lumMod val="50000"/>
                  </a:schemeClr>
                </a:solidFill>
              </a:rPr>
              <a:t>What levers can be used to increase productivity (IT, re-engineering, mutualization, simplification)</a:t>
            </a:r>
          </a:p>
          <a:p>
            <a:pPr lvl="1" eaLnBrk="1" hangingPunct="1">
              <a:lnSpc>
                <a:spcPct val="110000"/>
              </a:lnSpc>
              <a:buSzPct val="120000"/>
              <a:buFontTx/>
              <a:buChar char="•"/>
            </a:pPr>
            <a:r>
              <a:rPr lang="en-US" altLang="en-US" sz="1000">
                <a:solidFill>
                  <a:schemeClr val="tx2">
                    <a:lumMod val="50000"/>
                  </a:schemeClr>
                </a:solidFill>
              </a:rPr>
              <a:t>Can we group structures and share means?</a:t>
            </a:r>
          </a:p>
          <a:p>
            <a:pPr lvl="1" eaLnBrk="1" hangingPunct="1">
              <a:lnSpc>
                <a:spcPct val="110000"/>
              </a:lnSpc>
              <a:buSzPct val="120000"/>
              <a:buFontTx/>
              <a:buChar char="•"/>
            </a:pPr>
            <a:endParaRPr lang="en-US" altLang="en-US" sz="1000">
              <a:solidFill>
                <a:schemeClr val="tx2">
                  <a:lumMod val="50000"/>
                </a:schemeClr>
              </a:solidFill>
            </a:endParaRPr>
          </a:p>
          <a:p>
            <a:pPr lvl="1" eaLnBrk="1" hangingPunct="1">
              <a:lnSpc>
                <a:spcPct val="110000"/>
              </a:lnSpc>
              <a:buSzPct val="120000"/>
              <a:buFontTx/>
              <a:buChar char="•"/>
            </a:pPr>
            <a:r>
              <a:rPr lang="en-US" altLang="en-US" sz="1000">
                <a:solidFill>
                  <a:schemeClr val="tx2">
                    <a:lumMod val="50000"/>
                  </a:schemeClr>
                </a:solidFill>
              </a:rPr>
              <a:t>Can we use computerization and dematerialization to further reduce costs?</a:t>
            </a:r>
          </a:p>
          <a:p>
            <a:pPr lvl="1" eaLnBrk="1" hangingPunct="1">
              <a:lnSpc>
                <a:spcPct val="110000"/>
              </a:lnSpc>
              <a:buSzPct val="120000"/>
              <a:buFontTx/>
              <a:buChar char="•"/>
            </a:pPr>
            <a:r>
              <a:rPr lang="en-US" altLang="en-US" sz="1000">
                <a:solidFill>
                  <a:schemeClr val="tx2">
                    <a:lumMod val="50000"/>
                  </a:schemeClr>
                </a:solidFill>
              </a:rPr>
              <a:t>Can we share support functions?</a:t>
            </a:r>
          </a:p>
          <a:p>
            <a:pPr lvl="1" eaLnBrk="1" hangingPunct="1">
              <a:lnSpc>
                <a:spcPct val="110000"/>
              </a:lnSpc>
              <a:buSzPct val="120000"/>
              <a:buFontTx/>
              <a:buChar char="•"/>
            </a:pPr>
            <a:endParaRPr lang="en-US" altLang="en-US" sz="1000">
              <a:solidFill>
                <a:schemeClr val="tx2">
                  <a:lumMod val="50000"/>
                </a:schemeClr>
              </a:solidFill>
            </a:endParaRPr>
          </a:p>
        </p:txBody>
      </p:sp>
      <p:sp>
        <p:nvSpPr>
          <p:cNvPr id="26" name="Rectangle 11"/>
          <p:cNvSpPr>
            <a:spLocks noChangeArrowheads="1"/>
          </p:cNvSpPr>
          <p:nvPr>
            <p:custDataLst>
              <p:tags r:id="rId6"/>
            </p:custDataLst>
          </p:nvPr>
        </p:nvSpPr>
        <p:spPr bwMode="gray">
          <a:xfrm>
            <a:off x="4787900" y="2349500"/>
            <a:ext cx="1008063" cy="2808288"/>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Effectiveness / efficiency</a:t>
            </a:r>
          </a:p>
        </p:txBody>
      </p:sp>
      <p:sp>
        <p:nvSpPr>
          <p:cNvPr id="27" name="Rectangle 12"/>
          <p:cNvSpPr>
            <a:spLocks noChangeArrowheads="1"/>
          </p:cNvSpPr>
          <p:nvPr>
            <p:custDataLst>
              <p:tags r:id="rId7"/>
            </p:custDataLst>
          </p:nvPr>
        </p:nvSpPr>
        <p:spPr bwMode="gray">
          <a:xfrm>
            <a:off x="5867400" y="5157788"/>
            <a:ext cx="3097213" cy="7207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What transformation scenario?</a:t>
            </a:r>
          </a:p>
          <a:p>
            <a:pPr lvl="1" eaLnBrk="1" hangingPunct="1">
              <a:lnSpc>
                <a:spcPct val="110000"/>
              </a:lnSpc>
              <a:buSzPct val="120000"/>
              <a:buFontTx/>
              <a:buChar char="•"/>
            </a:pPr>
            <a:r>
              <a:rPr lang="en-US" altLang="en-US" sz="1000">
                <a:solidFill>
                  <a:schemeClr val="tx2">
                    <a:lumMod val="50000"/>
                  </a:schemeClr>
                </a:solidFill>
              </a:rPr>
              <a:t>What scenarios can provide a more effective policy for less money?</a:t>
            </a:r>
          </a:p>
          <a:p>
            <a:pPr lvl="1" eaLnBrk="1" hangingPunct="1">
              <a:lnSpc>
                <a:spcPct val="110000"/>
              </a:lnSpc>
              <a:buSzPct val="120000"/>
              <a:buFontTx/>
              <a:buChar char="•"/>
            </a:pPr>
            <a:r>
              <a:rPr lang="en-US" altLang="en-US" sz="1000">
                <a:solidFill>
                  <a:schemeClr val="tx2">
                    <a:lumMod val="50000"/>
                  </a:schemeClr>
                </a:solidFill>
              </a:rPr>
              <a:t>How to secure implementation</a:t>
            </a:r>
          </a:p>
          <a:p>
            <a:pPr lvl="1" eaLnBrk="1" hangingPunct="1">
              <a:lnSpc>
                <a:spcPct val="110000"/>
              </a:lnSpc>
              <a:buSzPct val="120000"/>
              <a:buFontTx/>
              <a:buChar char="•"/>
            </a:pPr>
            <a:endParaRPr lang="en-US" altLang="en-US" sz="1000">
              <a:solidFill>
                <a:schemeClr val="tx2">
                  <a:lumMod val="50000"/>
                </a:schemeClr>
              </a:solidFill>
            </a:endParaRPr>
          </a:p>
        </p:txBody>
      </p:sp>
      <p:sp>
        <p:nvSpPr>
          <p:cNvPr id="28" name="Rectangle 11"/>
          <p:cNvSpPr>
            <a:spLocks noChangeArrowheads="1"/>
          </p:cNvSpPr>
          <p:nvPr>
            <p:custDataLst>
              <p:tags r:id="rId8"/>
            </p:custDataLst>
          </p:nvPr>
        </p:nvSpPr>
        <p:spPr bwMode="gray">
          <a:xfrm>
            <a:off x="4787900" y="5157788"/>
            <a:ext cx="1008063" cy="7207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Scenarios</a:t>
            </a:r>
          </a:p>
        </p:txBody>
      </p:sp>
      <p:sp>
        <p:nvSpPr>
          <p:cNvPr id="29" name="Rectangle 12"/>
          <p:cNvSpPr>
            <a:spLocks noChangeArrowheads="1"/>
          </p:cNvSpPr>
          <p:nvPr>
            <p:custDataLst>
              <p:tags r:id="rId9"/>
            </p:custDataLst>
          </p:nvPr>
        </p:nvSpPr>
        <p:spPr bwMode="gray">
          <a:xfrm>
            <a:off x="1370013" y="2349500"/>
            <a:ext cx="3273425" cy="1079500"/>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What are the collective needs and expectations?</a:t>
            </a:r>
          </a:p>
          <a:p>
            <a:pPr lvl="1" eaLnBrk="1" hangingPunct="1">
              <a:lnSpc>
                <a:spcPct val="110000"/>
              </a:lnSpc>
              <a:buSzPct val="120000"/>
              <a:buFontTx/>
              <a:buChar char="•"/>
            </a:pPr>
            <a:r>
              <a:rPr lang="en-US" altLang="en-US" sz="1000">
                <a:solidFill>
                  <a:schemeClr val="tx2">
                    <a:lumMod val="50000"/>
                  </a:schemeClr>
                </a:solidFill>
              </a:rPr>
              <a:t>Does policy still serves the citizen? Are there unsatisfied needs? What does he expect from service?</a:t>
            </a:r>
          </a:p>
          <a:p>
            <a:pPr lvl="1" eaLnBrk="1" hangingPunct="1">
              <a:lnSpc>
                <a:spcPct val="110000"/>
              </a:lnSpc>
              <a:buSzPct val="120000"/>
              <a:buFontTx/>
              <a:buChar char="•"/>
            </a:pPr>
            <a:r>
              <a:rPr lang="en-US" altLang="en-US" sz="1000">
                <a:solidFill>
                  <a:schemeClr val="tx2">
                    <a:lumMod val="50000"/>
                  </a:schemeClr>
                </a:solidFill>
              </a:rPr>
              <a:t>Are all activities essential?</a:t>
            </a:r>
          </a:p>
          <a:p>
            <a:pPr lvl="1" eaLnBrk="1" hangingPunct="1">
              <a:lnSpc>
                <a:spcPct val="110000"/>
              </a:lnSpc>
              <a:buSzPct val="120000"/>
              <a:buFontTx/>
              <a:buChar char="•"/>
            </a:pPr>
            <a:r>
              <a:rPr lang="en-US" altLang="en-US" sz="1000">
                <a:solidFill>
                  <a:schemeClr val="tx2">
                    <a:lumMod val="50000"/>
                  </a:schemeClr>
                </a:solidFill>
              </a:rPr>
              <a:t>What activities could be abandoned?</a:t>
            </a:r>
          </a:p>
          <a:p>
            <a:pPr lvl="1" eaLnBrk="1" hangingPunct="1">
              <a:lnSpc>
                <a:spcPct val="110000"/>
              </a:lnSpc>
              <a:buSzPct val="120000"/>
              <a:buFontTx/>
              <a:buChar char="•"/>
            </a:pPr>
            <a:r>
              <a:rPr lang="en-US" altLang="en-US" sz="1000">
                <a:solidFill>
                  <a:schemeClr val="tx2">
                    <a:lumMod val="50000"/>
                  </a:schemeClr>
                </a:solidFill>
              </a:rPr>
              <a:t>What non financial lever can be used?</a:t>
            </a:r>
          </a:p>
        </p:txBody>
      </p:sp>
      <p:sp>
        <p:nvSpPr>
          <p:cNvPr id="30" name="Rectangle 11"/>
          <p:cNvSpPr>
            <a:spLocks noChangeArrowheads="1"/>
          </p:cNvSpPr>
          <p:nvPr>
            <p:custDataLst>
              <p:tags r:id="rId10"/>
            </p:custDataLst>
          </p:nvPr>
        </p:nvSpPr>
        <p:spPr bwMode="gray">
          <a:xfrm>
            <a:off x="288925" y="2349500"/>
            <a:ext cx="973138" cy="1079500"/>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Citizen’s needs and expectations</a:t>
            </a:r>
          </a:p>
        </p:txBody>
      </p:sp>
      <p:sp>
        <p:nvSpPr>
          <p:cNvPr id="31" name="Rectangle 12"/>
          <p:cNvSpPr>
            <a:spLocks noChangeArrowheads="1"/>
          </p:cNvSpPr>
          <p:nvPr>
            <p:custDataLst>
              <p:tags r:id="rId11"/>
            </p:custDataLst>
          </p:nvPr>
        </p:nvSpPr>
        <p:spPr bwMode="gray">
          <a:xfrm>
            <a:off x="1370013" y="3429000"/>
            <a:ext cx="3273425" cy="2087563"/>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Should we keep on doing the same?</a:t>
            </a:r>
          </a:p>
          <a:p>
            <a:pPr lvl="1" eaLnBrk="1" hangingPunct="1">
              <a:lnSpc>
                <a:spcPct val="110000"/>
              </a:lnSpc>
              <a:buSzPct val="120000"/>
              <a:buFontTx/>
              <a:buChar char="•"/>
            </a:pPr>
            <a:r>
              <a:rPr lang="en-US" altLang="en-US" sz="1000">
                <a:solidFill>
                  <a:schemeClr val="tx2">
                    <a:lumMod val="50000"/>
                  </a:schemeClr>
                </a:solidFill>
              </a:rPr>
              <a:t>Should we keep the activiy? </a:t>
            </a:r>
          </a:p>
          <a:p>
            <a:pPr lvl="1" eaLnBrk="1" hangingPunct="1">
              <a:lnSpc>
                <a:spcPct val="110000"/>
              </a:lnSpc>
              <a:buSzPct val="120000"/>
              <a:buFontTx/>
              <a:buChar char="•"/>
            </a:pPr>
            <a:r>
              <a:rPr lang="en-US" altLang="en-US" sz="1000">
                <a:solidFill>
                  <a:schemeClr val="tx2">
                    <a:lumMod val="50000"/>
                  </a:schemeClr>
                </a:solidFill>
              </a:rPr>
              <a:t>Should we adjust objectives?</a:t>
            </a:r>
          </a:p>
          <a:p>
            <a:pPr lvl="1" eaLnBrk="1" hangingPunct="1">
              <a:lnSpc>
                <a:spcPct val="110000"/>
              </a:lnSpc>
              <a:buSzPct val="120000"/>
              <a:buFontTx/>
              <a:buChar char="•"/>
            </a:pPr>
            <a:r>
              <a:rPr lang="en-US" altLang="en-US" sz="1000">
                <a:solidFill>
                  <a:schemeClr val="tx2">
                    <a:lumMod val="50000"/>
                  </a:schemeClr>
                </a:solidFill>
              </a:rPr>
              <a:t>What services should we provide?</a:t>
            </a:r>
          </a:p>
          <a:p>
            <a:pPr lvl="1" eaLnBrk="1" hangingPunct="1">
              <a:lnSpc>
                <a:spcPct val="110000"/>
              </a:lnSpc>
              <a:buSzPct val="120000"/>
              <a:buFontTx/>
              <a:buChar char="•"/>
            </a:pPr>
            <a:r>
              <a:rPr lang="en-US" altLang="en-US" sz="1000">
                <a:solidFill>
                  <a:schemeClr val="tx2">
                    <a:lumMod val="50000"/>
                  </a:schemeClr>
                </a:solidFill>
              </a:rPr>
              <a:t>Should we adapt tools? Increase the pool of beneficiaries?</a:t>
            </a:r>
          </a:p>
          <a:p>
            <a:pPr lvl="1" eaLnBrk="1" hangingPunct="1">
              <a:lnSpc>
                <a:spcPct val="110000"/>
              </a:lnSpc>
              <a:buSzPct val="120000"/>
              <a:buFontTx/>
              <a:buChar char="•"/>
            </a:pPr>
            <a:r>
              <a:rPr lang="en-US" altLang="en-US" sz="1000">
                <a:solidFill>
                  <a:schemeClr val="tx2">
                    <a:lumMod val="50000"/>
                  </a:schemeClr>
                </a:solidFill>
              </a:rPr>
              <a:t>Can activities be bundled? Can they be externalized or shared (CSP)? Are other structures providing the same service?</a:t>
            </a:r>
          </a:p>
          <a:p>
            <a:pPr lvl="1" eaLnBrk="1" hangingPunct="1">
              <a:lnSpc>
                <a:spcPct val="110000"/>
              </a:lnSpc>
              <a:buSzPct val="120000"/>
              <a:buFontTx/>
              <a:buChar char="•"/>
            </a:pPr>
            <a:r>
              <a:rPr lang="en-US" altLang="en-US" sz="1000">
                <a:solidFill>
                  <a:schemeClr val="tx2">
                    <a:lumMod val="50000"/>
                  </a:schemeClr>
                </a:solidFill>
              </a:rPr>
              <a:t>Can we optimization the localization of agents on the territory? Should staff be redeployed between front office and back office?</a:t>
            </a:r>
          </a:p>
        </p:txBody>
      </p:sp>
      <p:sp>
        <p:nvSpPr>
          <p:cNvPr id="32" name="Rectangle 11"/>
          <p:cNvSpPr>
            <a:spLocks noChangeArrowheads="1"/>
          </p:cNvSpPr>
          <p:nvPr>
            <p:custDataLst>
              <p:tags r:id="rId12"/>
            </p:custDataLst>
          </p:nvPr>
        </p:nvSpPr>
        <p:spPr bwMode="gray">
          <a:xfrm>
            <a:off x="288925" y="3429000"/>
            <a:ext cx="973138" cy="2087563"/>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Adequacy of policy</a:t>
            </a:r>
          </a:p>
        </p:txBody>
      </p:sp>
      <p:sp>
        <p:nvSpPr>
          <p:cNvPr id="33" name="Rectangle 12"/>
          <p:cNvSpPr>
            <a:spLocks noChangeArrowheads="1"/>
          </p:cNvSpPr>
          <p:nvPr>
            <p:custDataLst>
              <p:tags r:id="rId13"/>
            </p:custDataLst>
          </p:nvPr>
        </p:nvSpPr>
        <p:spPr bwMode="gray">
          <a:xfrm>
            <a:off x="5868988" y="1628775"/>
            <a:ext cx="3095625" cy="7207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Who should pay?</a:t>
            </a:r>
          </a:p>
          <a:p>
            <a:pPr lvl="1" eaLnBrk="1" hangingPunct="1">
              <a:lnSpc>
                <a:spcPct val="110000"/>
              </a:lnSpc>
              <a:buSzPct val="120000"/>
              <a:buFontTx/>
              <a:buChar char="•"/>
            </a:pPr>
            <a:r>
              <a:rPr lang="en-US" altLang="en-US" sz="1000">
                <a:solidFill>
                  <a:schemeClr val="tx2">
                    <a:lumMod val="50000"/>
                  </a:schemeClr>
                </a:solidFill>
              </a:rPr>
              <a:t>Is the financing by the State justified?</a:t>
            </a:r>
          </a:p>
          <a:p>
            <a:pPr lvl="1" eaLnBrk="1" hangingPunct="1">
              <a:lnSpc>
                <a:spcPct val="110000"/>
              </a:lnSpc>
              <a:buSzPct val="120000"/>
              <a:buFontTx/>
              <a:buChar char="•"/>
            </a:pPr>
            <a:r>
              <a:rPr lang="en-US" altLang="en-US" sz="1000">
                <a:solidFill>
                  <a:schemeClr val="tx2">
                    <a:lumMod val="50000"/>
                  </a:schemeClr>
                </a:solidFill>
              </a:rPr>
              <a:t>Can we make the user aware of its responsabilities</a:t>
            </a:r>
          </a:p>
          <a:p>
            <a:pPr lvl="1" eaLnBrk="1" hangingPunct="1">
              <a:lnSpc>
                <a:spcPct val="110000"/>
              </a:lnSpc>
              <a:buSzPct val="120000"/>
              <a:buFontTx/>
              <a:buChar char="•"/>
            </a:pPr>
            <a:r>
              <a:rPr lang="en-US" altLang="en-US" sz="1000">
                <a:solidFill>
                  <a:schemeClr val="tx2">
                    <a:lumMod val="50000"/>
                  </a:schemeClr>
                </a:solidFill>
              </a:rPr>
              <a:t>Could co-financing schemes be more effective</a:t>
            </a:r>
          </a:p>
        </p:txBody>
      </p:sp>
      <p:sp>
        <p:nvSpPr>
          <p:cNvPr id="34" name="Rectangle 11"/>
          <p:cNvSpPr>
            <a:spLocks noChangeArrowheads="1"/>
          </p:cNvSpPr>
          <p:nvPr>
            <p:custDataLst>
              <p:tags r:id="rId14"/>
            </p:custDataLst>
          </p:nvPr>
        </p:nvSpPr>
        <p:spPr bwMode="gray">
          <a:xfrm>
            <a:off x="4787900" y="1628775"/>
            <a:ext cx="1009650" cy="7207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State financing</a:t>
            </a:r>
          </a:p>
        </p:txBody>
      </p:sp>
    </p:spTree>
    <p:extLst>
      <p:ext uri="{BB962C8B-B14F-4D97-AF65-F5344CB8AC3E}">
        <p14:creationId xmlns:p14="http://schemas.microsoft.com/office/powerpoint/2010/main" val="42209798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en-GB" altLang="en-US" sz="1700" b="1" dirty="0" smtClean="0">
                <a:solidFill>
                  <a:srgbClr val="213972"/>
                </a:solidFill>
                <a:latin typeface="Calibri" pitchFamily="34" charset="0"/>
                <a:cs typeface="Arial" pitchFamily="34" charset="0"/>
              </a:rPr>
              <a:t>1b – spending reviews need to understand the substance of the ministry</a:t>
            </a:r>
            <a:endParaRPr lang="en-GB" altLang="en-US" sz="1700" b="1" dirty="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8</a:t>
            </a:fld>
            <a:endParaRPr lang="en-US" dirty="0"/>
          </a:p>
        </p:txBody>
      </p:sp>
      <p:sp>
        <p:nvSpPr>
          <p:cNvPr id="4" name="Rounded Rectangle 3"/>
          <p:cNvSpPr/>
          <p:nvPr/>
        </p:nvSpPr>
        <p:spPr>
          <a:xfrm>
            <a:off x="251520" y="1556792"/>
            <a:ext cx="8712968" cy="51125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2">
                  <a:lumMod val="50000"/>
                </a:schemeClr>
              </a:solidFill>
            </a:endParaRPr>
          </a:p>
        </p:txBody>
      </p:sp>
      <p:sp>
        <p:nvSpPr>
          <p:cNvPr id="16" name="Text Box 12"/>
          <p:cNvSpPr txBox="1">
            <a:spLocks noChangeArrowheads="1"/>
          </p:cNvSpPr>
          <p:nvPr/>
        </p:nvSpPr>
        <p:spPr bwMode="auto">
          <a:xfrm>
            <a:off x="251520" y="958761"/>
            <a:ext cx="3110916"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fr-BE" altLang="en-US" sz="1500" b="1" dirty="0" smtClean="0">
                <a:solidFill>
                  <a:srgbClr val="213972"/>
                </a:solidFill>
                <a:latin typeface="+mj-lt"/>
              </a:rPr>
              <a:t>Questionnaire on support </a:t>
            </a:r>
            <a:r>
              <a:rPr lang="fr-BE" altLang="en-US" sz="1500" b="1" dirty="0" err="1" smtClean="0">
                <a:solidFill>
                  <a:srgbClr val="213972"/>
                </a:solidFill>
                <a:latin typeface="+mj-lt"/>
              </a:rPr>
              <a:t>functions</a:t>
            </a:r>
            <a:endParaRPr lang="en-GB" altLang="en-US" sz="1500" b="1" dirty="0">
              <a:solidFill>
                <a:srgbClr val="213972"/>
              </a:solidFill>
              <a:latin typeface="+mj-lt"/>
            </a:endParaRPr>
          </a:p>
        </p:txBody>
      </p:sp>
      <p:sp>
        <p:nvSpPr>
          <p:cNvPr id="17" name="Line 13"/>
          <p:cNvSpPr>
            <a:spLocks noChangeShapeType="1"/>
          </p:cNvSpPr>
          <p:nvPr/>
        </p:nvSpPr>
        <p:spPr bwMode="auto">
          <a:xfrm>
            <a:off x="323527" y="1292379"/>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35" name="Rectangle 12"/>
          <p:cNvSpPr>
            <a:spLocks noChangeArrowheads="1"/>
          </p:cNvSpPr>
          <p:nvPr>
            <p:custDataLst>
              <p:tags r:id="rId1"/>
            </p:custDataLst>
          </p:nvPr>
        </p:nvSpPr>
        <p:spPr bwMode="gray">
          <a:xfrm>
            <a:off x="3598068" y="1597736"/>
            <a:ext cx="3275013" cy="7207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What do we do?</a:t>
            </a:r>
          </a:p>
          <a:p>
            <a:pPr lvl="1" eaLnBrk="1" hangingPunct="1">
              <a:lnSpc>
                <a:spcPct val="110000"/>
              </a:lnSpc>
              <a:buSzPct val="120000"/>
              <a:buFontTx/>
              <a:buChar char="•"/>
            </a:pPr>
            <a:r>
              <a:rPr lang="en-US" altLang="en-US" sz="1000">
                <a:solidFill>
                  <a:schemeClr val="tx2">
                    <a:lumMod val="50000"/>
                  </a:schemeClr>
                </a:solidFill>
              </a:rPr>
              <a:t>What are our objectives?</a:t>
            </a:r>
          </a:p>
          <a:p>
            <a:pPr lvl="1" eaLnBrk="1" hangingPunct="1">
              <a:lnSpc>
                <a:spcPct val="110000"/>
              </a:lnSpc>
              <a:buSzPct val="120000"/>
              <a:buFontTx/>
              <a:buChar char="•"/>
            </a:pPr>
            <a:r>
              <a:rPr lang="en-US" altLang="en-US" sz="1000">
                <a:solidFill>
                  <a:schemeClr val="tx2">
                    <a:lumMod val="50000"/>
                  </a:schemeClr>
                </a:solidFill>
              </a:rPr>
              <a:t>What services do we bring? What contribution?</a:t>
            </a:r>
          </a:p>
          <a:p>
            <a:pPr lvl="1" eaLnBrk="1" hangingPunct="1">
              <a:lnSpc>
                <a:spcPct val="110000"/>
              </a:lnSpc>
              <a:buSzPct val="120000"/>
              <a:buFontTx/>
              <a:buChar char="•"/>
            </a:pPr>
            <a:r>
              <a:rPr lang="en-US" altLang="en-US" sz="1000">
                <a:solidFill>
                  <a:schemeClr val="tx2">
                    <a:lumMod val="50000"/>
                  </a:schemeClr>
                </a:solidFill>
              </a:rPr>
              <a:t>Who are the beneficiaries (characteristics)?</a:t>
            </a:r>
          </a:p>
        </p:txBody>
      </p:sp>
      <p:sp>
        <p:nvSpPr>
          <p:cNvPr id="36" name="Rectangle 11"/>
          <p:cNvSpPr>
            <a:spLocks noChangeArrowheads="1"/>
          </p:cNvSpPr>
          <p:nvPr>
            <p:custDataLst>
              <p:tags r:id="rId2"/>
            </p:custDataLst>
          </p:nvPr>
        </p:nvSpPr>
        <p:spPr bwMode="gray">
          <a:xfrm>
            <a:off x="2516981" y="1597736"/>
            <a:ext cx="973137" cy="7207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Inventory</a:t>
            </a:r>
          </a:p>
        </p:txBody>
      </p:sp>
      <p:sp>
        <p:nvSpPr>
          <p:cNvPr id="37" name="Rectangle 12"/>
          <p:cNvSpPr>
            <a:spLocks noChangeArrowheads="1"/>
          </p:cNvSpPr>
          <p:nvPr>
            <p:custDataLst>
              <p:tags r:id="rId3"/>
            </p:custDataLst>
          </p:nvPr>
        </p:nvSpPr>
        <p:spPr bwMode="gray">
          <a:xfrm>
            <a:off x="3598068" y="2320049"/>
            <a:ext cx="3275013" cy="576262"/>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Should we keep on doing the same</a:t>
            </a:r>
          </a:p>
          <a:p>
            <a:pPr lvl="1" eaLnBrk="1" hangingPunct="1">
              <a:lnSpc>
                <a:spcPct val="110000"/>
              </a:lnSpc>
              <a:buSzPct val="120000"/>
              <a:buFontTx/>
              <a:buChar char="•"/>
            </a:pPr>
            <a:r>
              <a:rPr lang="en-US" altLang="en-US" sz="1000">
                <a:solidFill>
                  <a:schemeClr val="tx2">
                    <a:lumMod val="50000"/>
                  </a:schemeClr>
                </a:solidFill>
              </a:rPr>
              <a:t>Should we keep the function?</a:t>
            </a:r>
          </a:p>
          <a:p>
            <a:pPr lvl="1" eaLnBrk="1" hangingPunct="1">
              <a:lnSpc>
                <a:spcPct val="110000"/>
              </a:lnSpc>
              <a:buSzPct val="120000"/>
              <a:buFontTx/>
              <a:buChar char="•"/>
            </a:pPr>
            <a:r>
              <a:rPr lang="en-US" altLang="en-US" sz="1000">
                <a:solidFill>
                  <a:schemeClr val="tx2">
                    <a:lumMod val="50000"/>
                  </a:schemeClr>
                </a:solidFill>
              </a:rPr>
              <a:t>What services does it provide?</a:t>
            </a:r>
          </a:p>
        </p:txBody>
      </p:sp>
      <p:sp>
        <p:nvSpPr>
          <p:cNvPr id="38" name="Rectangle 11"/>
          <p:cNvSpPr>
            <a:spLocks noChangeArrowheads="1"/>
          </p:cNvSpPr>
          <p:nvPr>
            <p:custDataLst>
              <p:tags r:id="rId4"/>
            </p:custDataLst>
          </p:nvPr>
        </p:nvSpPr>
        <p:spPr bwMode="gray">
          <a:xfrm>
            <a:off x="2516981" y="2320049"/>
            <a:ext cx="973137" cy="576262"/>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Adequacy of support function</a:t>
            </a:r>
          </a:p>
        </p:txBody>
      </p:sp>
      <p:sp>
        <p:nvSpPr>
          <p:cNvPr id="39" name="Rectangle 12"/>
          <p:cNvSpPr>
            <a:spLocks noChangeArrowheads="1"/>
          </p:cNvSpPr>
          <p:nvPr>
            <p:custDataLst>
              <p:tags r:id="rId5"/>
            </p:custDataLst>
          </p:nvPr>
        </p:nvSpPr>
        <p:spPr bwMode="gray">
          <a:xfrm>
            <a:off x="3598068" y="2896311"/>
            <a:ext cx="3275013" cy="935038"/>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How to do it?</a:t>
            </a:r>
          </a:p>
          <a:p>
            <a:pPr lvl="1" eaLnBrk="1" hangingPunct="1">
              <a:lnSpc>
                <a:spcPct val="110000"/>
              </a:lnSpc>
              <a:buSzPct val="120000"/>
              <a:buFontTx/>
              <a:buChar char="•"/>
            </a:pPr>
            <a:r>
              <a:rPr lang="en-US" altLang="en-US" sz="1000">
                <a:solidFill>
                  <a:schemeClr val="tx2">
                    <a:lumMod val="50000"/>
                  </a:schemeClr>
                </a:solidFill>
              </a:rPr>
              <a:t>Who does best provide the service?</a:t>
            </a:r>
          </a:p>
          <a:p>
            <a:pPr lvl="1" eaLnBrk="1" hangingPunct="1">
              <a:lnSpc>
                <a:spcPct val="110000"/>
              </a:lnSpc>
              <a:buSzPct val="120000"/>
              <a:buFontTx/>
              <a:buChar char="•"/>
            </a:pPr>
            <a:r>
              <a:rPr lang="en-US" altLang="en-US" sz="1000">
                <a:solidFill>
                  <a:schemeClr val="tx2">
                    <a:lumMod val="50000"/>
                  </a:schemeClr>
                </a:solidFill>
              </a:rPr>
              <a:t>Are there any other structure providing similar service?</a:t>
            </a:r>
          </a:p>
          <a:p>
            <a:pPr lvl="1" eaLnBrk="1" hangingPunct="1">
              <a:lnSpc>
                <a:spcPct val="110000"/>
              </a:lnSpc>
              <a:buSzPct val="120000"/>
              <a:buFontTx/>
              <a:buChar char="•"/>
            </a:pPr>
            <a:r>
              <a:rPr lang="en-US" altLang="en-US" sz="1000">
                <a:solidFill>
                  <a:schemeClr val="tx2">
                    <a:lumMod val="50000"/>
                  </a:schemeClr>
                </a:solidFill>
              </a:rPr>
              <a:t>Can activities be bundled? Is externalization to a Share Service Center (CSP) possible?</a:t>
            </a:r>
          </a:p>
        </p:txBody>
      </p:sp>
      <p:sp>
        <p:nvSpPr>
          <p:cNvPr id="40" name="Rectangle 11"/>
          <p:cNvSpPr>
            <a:spLocks noChangeArrowheads="1"/>
          </p:cNvSpPr>
          <p:nvPr>
            <p:custDataLst>
              <p:tags r:id="rId6"/>
            </p:custDataLst>
          </p:nvPr>
        </p:nvSpPr>
        <p:spPr bwMode="gray">
          <a:xfrm>
            <a:off x="2516981" y="2896311"/>
            <a:ext cx="973137" cy="935038"/>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Organization</a:t>
            </a:r>
          </a:p>
        </p:txBody>
      </p:sp>
      <p:sp>
        <p:nvSpPr>
          <p:cNvPr id="41" name="Rectangle 12"/>
          <p:cNvSpPr>
            <a:spLocks noChangeArrowheads="1"/>
          </p:cNvSpPr>
          <p:nvPr>
            <p:custDataLst>
              <p:tags r:id="rId7"/>
            </p:custDataLst>
          </p:nvPr>
        </p:nvSpPr>
        <p:spPr bwMode="gray">
          <a:xfrm>
            <a:off x="3631406" y="3832936"/>
            <a:ext cx="3244850" cy="2087563"/>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How can we do better with less?</a:t>
            </a:r>
          </a:p>
          <a:p>
            <a:pPr lvl="1" eaLnBrk="1" hangingPunct="1">
              <a:lnSpc>
                <a:spcPct val="110000"/>
              </a:lnSpc>
              <a:buSzPct val="120000"/>
              <a:buFontTx/>
              <a:buChar char="•"/>
            </a:pPr>
            <a:r>
              <a:rPr lang="en-US" altLang="en-US" sz="1000">
                <a:solidFill>
                  <a:schemeClr val="tx2">
                    <a:lumMod val="50000"/>
                  </a:schemeClr>
                </a:solidFill>
              </a:rPr>
              <a:t>What evolutions can reduce cost while keeping the same level of service?</a:t>
            </a:r>
          </a:p>
          <a:p>
            <a:pPr lvl="1" eaLnBrk="1" hangingPunct="1">
              <a:lnSpc>
                <a:spcPct val="110000"/>
              </a:lnSpc>
              <a:buSzPct val="120000"/>
              <a:buFontTx/>
              <a:buChar char="•"/>
            </a:pPr>
            <a:r>
              <a:rPr lang="en-US" altLang="en-US" sz="1000">
                <a:solidFill>
                  <a:schemeClr val="tx2">
                    <a:lumMod val="50000"/>
                  </a:schemeClr>
                </a:solidFill>
              </a:rPr>
              <a:t>How to simplify structures and procedures?</a:t>
            </a:r>
          </a:p>
          <a:p>
            <a:pPr lvl="1" eaLnBrk="1" hangingPunct="1">
              <a:lnSpc>
                <a:spcPct val="110000"/>
              </a:lnSpc>
              <a:buSzPct val="120000"/>
              <a:buFontTx/>
              <a:buChar char="•"/>
            </a:pPr>
            <a:r>
              <a:rPr lang="en-US" altLang="en-US" sz="1000">
                <a:solidFill>
                  <a:schemeClr val="tx2">
                    <a:lumMod val="50000"/>
                  </a:schemeClr>
                </a:solidFill>
              </a:rPr>
              <a:t>Do means allocated to the service justified (internal/external comparison, international benchmark)? Evolution of means?</a:t>
            </a:r>
          </a:p>
          <a:p>
            <a:pPr lvl="1" eaLnBrk="1" hangingPunct="1">
              <a:lnSpc>
                <a:spcPct val="110000"/>
              </a:lnSpc>
              <a:buSzPct val="120000"/>
              <a:buFontTx/>
              <a:buChar char="•"/>
            </a:pPr>
            <a:r>
              <a:rPr lang="en-US" altLang="en-US" sz="1000">
                <a:solidFill>
                  <a:schemeClr val="tx2">
                    <a:lumMod val="50000"/>
                  </a:schemeClr>
                </a:solidFill>
              </a:rPr>
              <a:t>What are the good practices applied to reduce costs? Can we save on buys/housing costs?</a:t>
            </a:r>
          </a:p>
          <a:p>
            <a:pPr lvl="1" eaLnBrk="1" hangingPunct="1">
              <a:lnSpc>
                <a:spcPct val="110000"/>
              </a:lnSpc>
              <a:buSzPct val="120000"/>
              <a:buFontTx/>
              <a:buChar char="•"/>
            </a:pPr>
            <a:r>
              <a:rPr lang="en-US" altLang="en-US" sz="1000">
                <a:solidFill>
                  <a:schemeClr val="tx2">
                    <a:lumMod val="50000"/>
                  </a:schemeClr>
                </a:solidFill>
              </a:rPr>
              <a:t>Can we use computerization and dematerialization to further reduce costs?</a:t>
            </a:r>
          </a:p>
          <a:p>
            <a:pPr lvl="1" eaLnBrk="1" hangingPunct="1">
              <a:lnSpc>
                <a:spcPct val="110000"/>
              </a:lnSpc>
              <a:buSzPct val="120000"/>
              <a:buFontTx/>
              <a:buChar char="•"/>
            </a:pPr>
            <a:r>
              <a:rPr lang="en-US" altLang="en-US" sz="1000">
                <a:solidFill>
                  <a:schemeClr val="tx2">
                    <a:lumMod val="50000"/>
                  </a:schemeClr>
                </a:solidFill>
              </a:rPr>
              <a:t>Can we share support functions?</a:t>
            </a:r>
          </a:p>
          <a:p>
            <a:pPr lvl="1" eaLnBrk="1" hangingPunct="1">
              <a:lnSpc>
                <a:spcPct val="110000"/>
              </a:lnSpc>
              <a:buSzPct val="120000"/>
              <a:buFontTx/>
              <a:buChar char="•"/>
            </a:pPr>
            <a:endParaRPr lang="en-US" altLang="en-US" sz="1000">
              <a:solidFill>
                <a:schemeClr val="tx2">
                  <a:lumMod val="50000"/>
                </a:schemeClr>
              </a:solidFill>
            </a:endParaRPr>
          </a:p>
        </p:txBody>
      </p:sp>
      <p:sp>
        <p:nvSpPr>
          <p:cNvPr id="42" name="Rectangle 11"/>
          <p:cNvSpPr>
            <a:spLocks noChangeArrowheads="1"/>
          </p:cNvSpPr>
          <p:nvPr>
            <p:custDataLst>
              <p:tags r:id="rId8"/>
            </p:custDataLst>
          </p:nvPr>
        </p:nvSpPr>
        <p:spPr bwMode="gray">
          <a:xfrm>
            <a:off x="2515393" y="3832936"/>
            <a:ext cx="973138" cy="2087563"/>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Effectiveness / efficiency</a:t>
            </a:r>
          </a:p>
        </p:txBody>
      </p:sp>
      <p:sp>
        <p:nvSpPr>
          <p:cNvPr id="43" name="Rectangle 12"/>
          <p:cNvSpPr>
            <a:spLocks noChangeArrowheads="1"/>
          </p:cNvSpPr>
          <p:nvPr>
            <p:custDataLst>
              <p:tags r:id="rId9"/>
            </p:custDataLst>
          </p:nvPr>
        </p:nvSpPr>
        <p:spPr bwMode="gray">
          <a:xfrm>
            <a:off x="3632993" y="5920499"/>
            <a:ext cx="3243263" cy="720725"/>
          </a:xfrm>
          <a:prstGeom prst="rect">
            <a:avLst/>
          </a:prstGeom>
          <a:noFill/>
          <a:ln w="9525">
            <a:solidFill>
              <a:schemeClr val="bg2"/>
            </a:solidFill>
            <a:miter lim="800000"/>
            <a:headEnd/>
            <a:tailEnd/>
          </a:ln>
        </p:spPr>
        <p:txBody>
          <a:bodyPr lIns="0" tIns="36000" rIns="0" bIns="0"/>
          <a:lstStyle>
            <a:lvl1pPr marL="342900" indent="-342900" defTabSz="935038">
              <a:defRPr sz="2400">
                <a:solidFill>
                  <a:schemeClr val="tx1"/>
                </a:solidFill>
                <a:latin typeface="Arial" pitchFamily="34" charset="0"/>
                <a:ea typeface="ヒラギノ角ゴ Pro W3"/>
                <a:cs typeface="ヒラギノ角ゴ Pro W3"/>
              </a:defRPr>
            </a:lvl1pPr>
            <a:lvl2pPr marL="150813" indent="-149225" defTabSz="935038">
              <a:defRPr sz="2400">
                <a:solidFill>
                  <a:schemeClr val="tx1"/>
                </a:solidFill>
                <a:latin typeface="Arial" pitchFamily="34" charset="0"/>
                <a:ea typeface="ヒラギノ角ゴ Pro W3"/>
                <a:cs typeface="ヒラギノ角ゴ Pro W3"/>
              </a:defRPr>
            </a:lvl2pPr>
            <a:lvl3pPr marL="631825" indent="-98425"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lvl="1" eaLnBrk="1" hangingPunct="1">
              <a:lnSpc>
                <a:spcPct val="110000"/>
              </a:lnSpc>
              <a:buSzPct val="120000"/>
            </a:pPr>
            <a:r>
              <a:rPr lang="en-US" altLang="en-US" sz="1000" b="1">
                <a:solidFill>
                  <a:schemeClr val="tx2">
                    <a:lumMod val="50000"/>
                  </a:schemeClr>
                </a:solidFill>
              </a:rPr>
              <a:t>What transformation scenario?</a:t>
            </a:r>
          </a:p>
          <a:p>
            <a:pPr lvl="1" eaLnBrk="1" hangingPunct="1">
              <a:lnSpc>
                <a:spcPct val="110000"/>
              </a:lnSpc>
              <a:buSzPct val="120000"/>
              <a:buFontTx/>
              <a:buChar char="•"/>
            </a:pPr>
            <a:r>
              <a:rPr lang="en-US" altLang="en-US" sz="1000">
                <a:solidFill>
                  <a:schemeClr val="tx2">
                    <a:lumMod val="50000"/>
                  </a:schemeClr>
                </a:solidFill>
              </a:rPr>
              <a:t>What scenarios can provide a more effective policy for less money?</a:t>
            </a:r>
          </a:p>
          <a:p>
            <a:pPr lvl="1" eaLnBrk="1" hangingPunct="1">
              <a:lnSpc>
                <a:spcPct val="110000"/>
              </a:lnSpc>
              <a:buSzPct val="120000"/>
              <a:buFontTx/>
              <a:buChar char="•"/>
            </a:pPr>
            <a:r>
              <a:rPr lang="en-US" altLang="en-US" sz="1000">
                <a:solidFill>
                  <a:schemeClr val="tx2">
                    <a:lumMod val="50000"/>
                  </a:schemeClr>
                </a:solidFill>
              </a:rPr>
              <a:t>How to secure implementation</a:t>
            </a:r>
          </a:p>
          <a:p>
            <a:pPr lvl="1" eaLnBrk="1" hangingPunct="1">
              <a:lnSpc>
                <a:spcPct val="110000"/>
              </a:lnSpc>
              <a:buSzPct val="120000"/>
              <a:buFontTx/>
              <a:buChar char="•"/>
            </a:pPr>
            <a:endParaRPr lang="en-US" altLang="en-US" sz="1000">
              <a:solidFill>
                <a:schemeClr val="tx2">
                  <a:lumMod val="50000"/>
                </a:schemeClr>
              </a:solidFill>
            </a:endParaRPr>
          </a:p>
        </p:txBody>
      </p:sp>
      <p:sp>
        <p:nvSpPr>
          <p:cNvPr id="44" name="Rectangle 11"/>
          <p:cNvSpPr>
            <a:spLocks noChangeArrowheads="1"/>
          </p:cNvSpPr>
          <p:nvPr>
            <p:custDataLst>
              <p:tags r:id="rId10"/>
            </p:custDataLst>
          </p:nvPr>
        </p:nvSpPr>
        <p:spPr bwMode="gray">
          <a:xfrm>
            <a:off x="2480468" y="5920499"/>
            <a:ext cx="1008063" cy="720725"/>
          </a:xfrm>
          <a:prstGeom prst="rect">
            <a:avLst/>
          </a:prstGeom>
          <a:noFill/>
          <a:ln w="38100">
            <a:solidFill>
              <a:srgbClr val="C0C0C0"/>
            </a:solidFill>
            <a:miter lim="800000"/>
            <a:headEnd/>
            <a:tailEnd/>
          </a:ln>
        </p:spPr>
        <p:txBody>
          <a:bodyPr lIns="75276" tIns="0" rIns="3984" bIns="0" anchor="ctr"/>
          <a:lstStyle>
            <a:lvl1pPr defTabSz="935038">
              <a:defRPr sz="2400">
                <a:solidFill>
                  <a:schemeClr val="tx1"/>
                </a:solidFill>
                <a:latin typeface="Arial" pitchFamily="34" charset="0"/>
                <a:ea typeface="ヒラギノ角ゴ Pro W3"/>
                <a:cs typeface="ヒラギノ角ゴ Pro W3"/>
              </a:defRPr>
            </a:lvl1pPr>
            <a:lvl2pPr marL="742950" indent="-285750" defTabSz="935038">
              <a:defRPr sz="2400">
                <a:solidFill>
                  <a:schemeClr val="tx1"/>
                </a:solidFill>
                <a:latin typeface="Arial" pitchFamily="34" charset="0"/>
                <a:ea typeface="ヒラギノ角ゴ Pro W3"/>
                <a:cs typeface="ヒラギノ角ゴ Pro W3"/>
              </a:defRPr>
            </a:lvl2pPr>
            <a:lvl3pPr marL="1143000" indent="-228600" defTabSz="935038">
              <a:defRPr sz="2400">
                <a:solidFill>
                  <a:schemeClr val="tx1"/>
                </a:solidFill>
                <a:latin typeface="Arial" pitchFamily="34" charset="0"/>
                <a:ea typeface="ヒラギノ角ゴ Pro W3"/>
                <a:cs typeface="ヒラギノ角ゴ Pro W3"/>
              </a:defRPr>
            </a:lvl3pPr>
            <a:lvl4pPr marL="1600200" indent="-228600" defTabSz="935038">
              <a:defRPr sz="2400">
                <a:solidFill>
                  <a:schemeClr val="tx1"/>
                </a:solidFill>
                <a:latin typeface="Arial" pitchFamily="34" charset="0"/>
                <a:ea typeface="ヒラギノ角ゴ Pro W3"/>
                <a:cs typeface="ヒラギノ角ゴ Pro W3"/>
              </a:defRPr>
            </a:lvl4pPr>
            <a:lvl5pPr marL="2057400" indent="-228600" defTabSz="935038">
              <a:defRPr sz="2400">
                <a:solidFill>
                  <a:schemeClr val="tx1"/>
                </a:solidFill>
                <a:latin typeface="Arial" pitchFamily="34" charset="0"/>
                <a:ea typeface="ヒラギノ角ゴ Pro W3"/>
                <a:cs typeface="ヒラギノ角ゴ Pro W3"/>
              </a:defRPr>
            </a:lvl5pPr>
            <a:lvl6pPr marL="25146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6pPr>
            <a:lvl7pPr marL="29718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7pPr>
            <a:lvl8pPr marL="34290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8pPr>
            <a:lvl9pPr marL="3886200" indent="-228600" defTabSz="935038" eaLnBrk="0" fontAlgn="base" hangingPunct="0">
              <a:spcBef>
                <a:spcPct val="0"/>
              </a:spcBef>
              <a:spcAft>
                <a:spcPct val="0"/>
              </a:spcAft>
              <a:defRPr sz="2400">
                <a:solidFill>
                  <a:schemeClr val="tx1"/>
                </a:solidFill>
                <a:latin typeface="Arial" pitchFamily="34" charset="0"/>
                <a:ea typeface="ヒラギノ角ゴ Pro W3"/>
                <a:cs typeface="ヒラギノ角ゴ Pro W3"/>
              </a:defRPr>
            </a:lvl9pPr>
          </a:lstStyle>
          <a:p>
            <a:pPr eaLnBrk="1" hangingPunct="1">
              <a:buSzPct val="120000"/>
            </a:pPr>
            <a:r>
              <a:rPr lang="en-US" altLang="en-US" sz="1100" b="1">
                <a:solidFill>
                  <a:schemeClr val="tx2">
                    <a:lumMod val="50000"/>
                  </a:schemeClr>
                </a:solidFill>
              </a:rPr>
              <a:t>Scenarios</a:t>
            </a:r>
          </a:p>
        </p:txBody>
      </p:sp>
    </p:spTree>
    <p:extLst>
      <p:ext uri="{BB962C8B-B14F-4D97-AF65-F5344CB8AC3E}">
        <p14:creationId xmlns:p14="http://schemas.microsoft.com/office/powerpoint/2010/main" val="4840529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0" y="144463"/>
            <a:ext cx="9144000" cy="692249"/>
          </a:xfrm>
          <a:solidFill>
            <a:schemeClr val="accent1">
              <a:lumMod val="20000"/>
              <a:lumOff val="80000"/>
            </a:schemeClr>
          </a:solidFill>
        </p:spPr>
        <p:txBody>
          <a:bodyPr/>
          <a:lstStyle/>
          <a:p>
            <a:pPr algn="l" fontAlgn="ctr"/>
            <a:r>
              <a:rPr lang="fr-BE" altLang="en-US" sz="1700" b="1" dirty="0" smtClean="0">
                <a:solidFill>
                  <a:srgbClr val="213972"/>
                </a:solidFill>
                <a:latin typeface="Calibri" pitchFamily="34" charset="0"/>
                <a:cs typeface="Arial" pitchFamily="34" charset="0"/>
              </a:rPr>
              <a:t>2 - </a:t>
            </a:r>
            <a:r>
              <a:rPr lang="fr-BE" altLang="en-US" sz="1700" b="1" dirty="0" err="1" smtClean="0">
                <a:solidFill>
                  <a:srgbClr val="213972"/>
                </a:solidFill>
                <a:latin typeface="Calibri" pitchFamily="34" charset="0"/>
                <a:cs typeface="Arial" pitchFamily="34" charset="0"/>
              </a:rPr>
              <a:t>Need</a:t>
            </a:r>
            <a:r>
              <a:rPr lang="fr-BE" altLang="en-US" sz="1700" b="1" dirty="0" smtClean="0">
                <a:solidFill>
                  <a:srgbClr val="213972"/>
                </a:solidFill>
                <a:latin typeface="Calibri" pitchFamily="34" charset="0"/>
                <a:cs typeface="Arial" pitchFamily="34" charset="0"/>
              </a:rPr>
              <a:t> for transport infrastructure to </a:t>
            </a:r>
            <a:r>
              <a:rPr lang="fr-BE" altLang="en-US" sz="1700" b="1" dirty="0" err="1" smtClean="0">
                <a:solidFill>
                  <a:srgbClr val="213972"/>
                </a:solidFill>
                <a:latin typeface="Calibri" pitchFamily="34" charset="0"/>
                <a:cs typeface="Arial" pitchFamily="34" charset="0"/>
              </a:rPr>
              <a:t>be</a:t>
            </a:r>
            <a:r>
              <a:rPr lang="fr-BE" altLang="en-US" sz="1700" b="1" dirty="0" smtClean="0">
                <a:solidFill>
                  <a:srgbClr val="213972"/>
                </a:solidFill>
                <a:latin typeface="Calibri" pitchFamily="34" charset="0"/>
                <a:cs typeface="Arial" pitchFamily="34" charset="0"/>
              </a:rPr>
              <a:t> </a:t>
            </a:r>
            <a:r>
              <a:rPr lang="fr-BE" altLang="en-US" sz="1700" b="1" dirty="0" err="1" smtClean="0">
                <a:solidFill>
                  <a:srgbClr val="213972"/>
                </a:solidFill>
                <a:latin typeface="Calibri" pitchFamily="34" charset="0"/>
                <a:cs typeface="Arial" pitchFamily="34" charset="0"/>
              </a:rPr>
              <a:t>included</a:t>
            </a:r>
            <a:r>
              <a:rPr lang="fr-BE" altLang="en-US" sz="1700" b="1" dirty="0" smtClean="0">
                <a:solidFill>
                  <a:srgbClr val="213972"/>
                </a:solidFill>
                <a:latin typeface="Calibri" pitchFamily="34" charset="0"/>
                <a:cs typeface="Arial" pitchFamily="34" charset="0"/>
              </a:rPr>
              <a:t> in a </a:t>
            </a:r>
            <a:r>
              <a:rPr lang="fr-BE" altLang="en-US" sz="1700" b="1" dirty="0" err="1" smtClean="0">
                <a:solidFill>
                  <a:srgbClr val="213972"/>
                </a:solidFill>
                <a:latin typeface="Calibri" pitchFamily="34" charset="0"/>
                <a:cs typeface="Arial" pitchFamily="34" charset="0"/>
              </a:rPr>
              <a:t>larger</a:t>
            </a:r>
            <a:r>
              <a:rPr lang="fr-BE" altLang="en-US" sz="1700" b="1" dirty="0" smtClean="0">
                <a:solidFill>
                  <a:srgbClr val="213972"/>
                </a:solidFill>
                <a:latin typeface="Calibri" pitchFamily="34" charset="0"/>
                <a:cs typeface="Arial" pitchFamily="34" charset="0"/>
              </a:rPr>
              <a:t> planning </a:t>
            </a:r>
            <a:r>
              <a:rPr lang="fr-BE" altLang="en-US" sz="1700" b="1" dirty="0" err="1" smtClean="0">
                <a:solidFill>
                  <a:srgbClr val="213972"/>
                </a:solidFill>
                <a:latin typeface="Calibri" pitchFamily="34" charset="0"/>
                <a:cs typeface="Arial" pitchFamily="34" charset="0"/>
              </a:rPr>
              <a:t>scheme</a:t>
            </a:r>
            <a:endParaRPr lang="en-GB" altLang="en-US" sz="1700" b="1" dirty="0" smtClean="0">
              <a:solidFill>
                <a:srgbClr val="213972"/>
              </a:solidFill>
              <a:latin typeface="Calibri" pitchFamily="34" charset="0"/>
              <a:cs typeface="Arial" pitchFamily="34" charset="0"/>
            </a:endParaRPr>
          </a:p>
        </p:txBody>
      </p:sp>
      <p:sp>
        <p:nvSpPr>
          <p:cNvPr id="2" name="Slide Number Placeholder 1"/>
          <p:cNvSpPr>
            <a:spLocks noGrp="1"/>
          </p:cNvSpPr>
          <p:nvPr>
            <p:ph type="sldNum" idx="10"/>
          </p:nvPr>
        </p:nvSpPr>
        <p:spPr>
          <a:xfrm>
            <a:off x="-9763" y="6517853"/>
            <a:ext cx="442392" cy="340147"/>
          </a:xfrm>
        </p:spPr>
        <p:txBody>
          <a:bodyPr vert="horz" wrap="square" lIns="91440" tIns="45720" rIns="91440" bIns="45720" numCol="1" anchor="b" anchorCtr="0" compatLnSpc="1">
            <a:prstTxWarp prst="textNoShape">
              <a:avLst/>
            </a:prstTxWarp>
          </a:bodyPr>
          <a:lstStyle/>
          <a:p>
            <a:fld id="{3DF2E234-8B72-4341-90C4-2204CCF0F0FE}" type="slidenum">
              <a:rPr lang="en-GB"/>
              <a:pPr/>
              <a:t>9</a:t>
            </a:fld>
            <a:endParaRPr lang="en-US" dirty="0"/>
          </a:p>
        </p:txBody>
      </p:sp>
      <p:sp>
        <p:nvSpPr>
          <p:cNvPr id="7" name="Text Box 12"/>
          <p:cNvSpPr txBox="1">
            <a:spLocks noChangeArrowheads="1"/>
          </p:cNvSpPr>
          <p:nvPr/>
        </p:nvSpPr>
        <p:spPr bwMode="auto">
          <a:xfrm>
            <a:off x="323528" y="1268760"/>
            <a:ext cx="1255280"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National plan</a:t>
            </a:r>
            <a:endParaRPr lang="en-GB" altLang="en-US" sz="1500" b="1" dirty="0">
              <a:solidFill>
                <a:srgbClr val="213972"/>
              </a:solidFill>
              <a:latin typeface="+mj-lt"/>
            </a:endParaRPr>
          </a:p>
        </p:txBody>
      </p:sp>
      <p:sp>
        <p:nvSpPr>
          <p:cNvPr id="8" name="Line 13"/>
          <p:cNvSpPr>
            <a:spLocks noChangeShapeType="1"/>
          </p:cNvSpPr>
          <p:nvPr/>
        </p:nvSpPr>
        <p:spPr bwMode="auto">
          <a:xfrm>
            <a:off x="395535" y="1602378"/>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9" name="Rectangle 8"/>
          <p:cNvSpPr/>
          <p:nvPr/>
        </p:nvSpPr>
        <p:spPr>
          <a:xfrm>
            <a:off x="323528" y="1746394"/>
            <a:ext cx="8136904" cy="10532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500" i="1" dirty="0" smtClean="0">
                <a:solidFill>
                  <a:schemeClr val="accent1">
                    <a:lumMod val="75000"/>
                  </a:schemeClr>
                </a:solidFill>
              </a:rPr>
              <a:t>The planned transport infrastructures for Slovakia are an important element to take into account</a:t>
            </a:r>
          </a:p>
          <a:p>
            <a:pPr marL="171450" indent="-171450">
              <a:buFont typeface="Arial" panose="020B0604020202020204" pitchFamily="34" charset="0"/>
              <a:buChar char="•"/>
            </a:pPr>
            <a:r>
              <a:rPr lang="en-US" sz="1500" i="1" dirty="0" smtClean="0">
                <a:solidFill>
                  <a:schemeClr val="accent1">
                    <a:lumMod val="75000"/>
                  </a:schemeClr>
                </a:solidFill>
              </a:rPr>
              <a:t>The development of this transport blueprint should be a priority of the Ministry of transport</a:t>
            </a: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p:txBody>
      </p:sp>
      <p:sp>
        <p:nvSpPr>
          <p:cNvPr id="10" name="Text Box 12"/>
          <p:cNvSpPr txBox="1">
            <a:spLocks noChangeArrowheads="1"/>
          </p:cNvSpPr>
          <p:nvPr/>
        </p:nvSpPr>
        <p:spPr bwMode="auto">
          <a:xfrm>
            <a:off x="323528" y="2618185"/>
            <a:ext cx="3081934"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en-GB" altLang="en-US" sz="1500" b="1" dirty="0" smtClean="0">
                <a:solidFill>
                  <a:srgbClr val="213972"/>
                </a:solidFill>
                <a:latin typeface="+mj-lt"/>
              </a:rPr>
              <a:t>Improve data collection and analysis</a:t>
            </a:r>
            <a:endParaRPr lang="en-GB" altLang="en-US" sz="1500" b="1" dirty="0">
              <a:solidFill>
                <a:srgbClr val="213972"/>
              </a:solidFill>
              <a:latin typeface="+mj-lt"/>
            </a:endParaRPr>
          </a:p>
        </p:txBody>
      </p:sp>
      <p:sp>
        <p:nvSpPr>
          <p:cNvPr id="11" name="Line 13"/>
          <p:cNvSpPr>
            <a:spLocks noChangeShapeType="1"/>
          </p:cNvSpPr>
          <p:nvPr/>
        </p:nvSpPr>
        <p:spPr bwMode="auto">
          <a:xfrm>
            <a:off x="395535" y="2951803"/>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12" name="Rectangle 11"/>
          <p:cNvSpPr/>
          <p:nvPr/>
        </p:nvSpPr>
        <p:spPr>
          <a:xfrm>
            <a:off x="323528" y="3095819"/>
            <a:ext cx="8136904" cy="10532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500" i="1" dirty="0" smtClean="0">
                <a:solidFill>
                  <a:schemeClr val="accent1">
                    <a:lumMod val="75000"/>
                  </a:schemeClr>
                </a:solidFill>
              </a:rPr>
              <a:t>The quality of data is an essential element that needs to be developed</a:t>
            </a:r>
          </a:p>
          <a:p>
            <a:pPr marL="171450" indent="-171450">
              <a:buFont typeface="Arial" panose="020B0604020202020204" pitchFamily="34" charset="0"/>
              <a:buChar char="•"/>
            </a:pPr>
            <a:r>
              <a:rPr lang="en-US" sz="1500" i="1" dirty="0" smtClean="0">
                <a:solidFill>
                  <a:schemeClr val="accent1">
                    <a:lumMod val="75000"/>
                  </a:schemeClr>
                </a:solidFill>
              </a:rPr>
              <a:t>The definition of standards for data exchanges for any organization receiving public funding is an efficient way to ensure the centralization of data.</a:t>
            </a: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p:txBody>
      </p:sp>
      <p:sp>
        <p:nvSpPr>
          <p:cNvPr id="16" name="Text Box 12"/>
          <p:cNvSpPr txBox="1">
            <a:spLocks noChangeArrowheads="1"/>
          </p:cNvSpPr>
          <p:nvPr/>
        </p:nvSpPr>
        <p:spPr bwMode="auto">
          <a:xfrm>
            <a:off x="323528" y="4274369"/>
            <a:ext cx="2716898" cy="323165"/>
          </a:xfrm>
          <a:prstGeom prst="rect">
            <a:avLst/>
          </a:prstGeom>
          <a:noFill/>
          <a:ln w="9525">
            <a:noFill/>
            <a:miter lim="800000"/>
            <a:headEnd/>
            <a:tailEnd/>
          </a:ln>
          <a:effectLst/>
        </p:spPr>
        <p:txBody>
          <a:bodyPr wrap="none">
            <a:spAutoFit/>
          </a:bodyPr>
          <a:lstStyle>
            <a:lvl1pPr eaLnBrk="0" hangingPunct="0">
              <a:defRPr>
                <a:solidFill>
                  <a:schemeClr val="tx1"/>
                </a:solidFill>
                <a:latin typeface="Calibri" pitchFamily="34" charset="0"/>
                <a:ea typeface="DejaVu Sans"/>
                <a:cs typeface="DejaVu Sans"/>
              </a:defRPr>
            </a:lvl1pPr>
            <a:lvl2pPr marL="742950" indent="-285750" eaLnBrk="0" hangingPunct="0">
              <a:defRPr>
                <a:solidFill>
                  <a:schemeClr val="tx1"/>
                </a:solidFill>
                <a:latin typeface="Calibri" pitchFamily="34" charset="0"/>
                <a:ea typeface="DejaVu Sans"/>
                <a:cs typeface="DejaVu Sans"/>
              </a:defRPr>
            </a:lvl2pPr>
            <a:lvl3pPr marL="1143000" indent="-228600" eaLnBrk="0" hangingPunct="0">
              <a:defRPr>
                <a:solidFill>
                  <a:schemeClr val="tx1"/>
                </a:solidFill>
                <a:latin typeface="Calibri" pitchFamily="34" charset="0"/>
                <a:ea typeface="DejaVu Sans"/>
                <a:cs typeface="DejaVu Sans"/>
              </a:defRPr>
            </a:lvl3pPr>
            <a:lvl4pPr marL="1600200" indent="-228600" eaLnBrk="0" hangingPunct="0">
              <a:defRPr>
                <a:solidFill>
                  <a:schemeClr val="tx1"/>
                </a:solidFill>
                <a:latin typeface="Calibri" pitchFamily="34" charset="0"/>
                <a:ea typeface="DejaVu Sans"/>
                <a:cs typeface="DejaVu Sans"/>
              </a:defRPr>
            </a:lvl4pPr>
            <a:lvl5pPr marL="2057400" indent="-228600" eaLnBrk="0" hangingPunct="0">
              <a:defRPr>
                <a:solidFill>
                  <a:schemeClr val="tx1"/>
                </a:solidFill>
                <a:latin typeface="Calibri" pitchFamily="34" charset="0"/>
                <a:ea typeface="DejaVu Sans"/>
                <a:cs typeface="DejaVu Sans"/>
              </a:defRPr>
            </a:lvl5pPr>
            <a:lvl6pPr marL="2514600" indent="-228600" eaLnBrk="0" fontAlgn="base" hangingPunct="0">
              <a:spcBef>
                <a:spcPct val="0"/>
              </a:spcBef>
              <a:spcAft>
                <a:spcPct val="0"/>
              </a:spcAft>
              <a:defRPr>
                <a:solidFill>
                  <a:schemeClr val="tx1"/>
                </a:solidFill>
                <a:latin typeface="Calibri" pitchFamily="34" charset="0"/>
                <a:ea typeface="DejaVu Sans"/>
                <a:cs typeface="DejaVu Sans"/>
              </a:defRPr>
            </a:lvl6pPr>
            <a:lvl7pPr marL="2971800" indent="-228600" eaLnBrk="0" fontAlgn="base" hangingPunct="0">
              <a:spcBef>
                <a:spcPct val="0"/>
              </a:spcBef>
              <a:spcAft>
                <a:spcPct val="0"/>
              </a:spcAft>
              <a:defRPr>
                <a:solidFill>
                  <a:schemeClr val="tx1"/>
                </a:solidFill>
                <a:latin typeface="Calibri" pitchFamily="34" charset="0"/>
                <a:ea typeface="DejaVu Sans"/>
                <a:cs typeface="DejaVu Sans"/>
              </a:defRPr>
            </a:lvl7pPr>
            <a:lvl8pPr marL="3429000" indent="-228600" eaLnBrk="0" fontAlgn="base" hangingPunct="0">
              <a:spcBef>
                <a:spcPct val="0"/>
              </a:spcBef>
              <a:spcAft>
                <a:spcPct val="0"/>
              </a:spcAft>
              <a:defRPr>
                <a:solidFill>
                  <a:schemeClr val="tx1"/>
                </a:solidFill>
                <a:latin typeface="Calibri" pitchFamily="34" charset="0"/>
                <a:ea typeface="DejaVu Sans"/>
                <a:cs typeface="DejaVu Sans"/>
              </a:defRPr>
            </a:lvl8pPr>
            <a:lvl9pPr marL="3886200" indent="-228600" eaLnBrk="0" fontAlgn="base" hangingPunct="0">
              <a:spcBef>
                <a:spcPct val="0"/>
              </a:spcBef>
              <a:spcAft>
                <a:spcPct val="0"/>
              </a:spcAft>
              <a:defRPr>
                <a:solidFill>
                  <a:schemeClr val="tx1"/>
                </a:solidFill>
                <a:latin typeface="Calibri" pitchFamily="34" charset="0"/>
                <a:ea typeface="DejaVu Sans"/>
                <a:cs typeface="DejaVu Sans"/>
              </a:defRPr>
            </a:lvl9pPr>
          </a:lstStyle>
          <a:p>
            <a:pPr eaLnBrk="1" hangingPunct="1"/>
            <a:r>
              <a:rPr lang="fr-BE" altLang="en-US" sz="1500" b="1" dirty="0" err="1" smtClean="0">
                <a:solidFill>
                  <a:srgbClr val="213972"/>
                </a:solidFill>
                <a:latin typeface="+mj-lt"/>
              </a:rPr>
              <a:t>Develop</a:t>
            </a:r>
            <a:r>
              <a:rPr lang="fr-BE" altLang="en-US" sz="1500" b="1" dirty="0" smtClean="0">
                <a:solidFill>
                  <a:srgbClr val="213972"/>
                </a:solidFill>
                <a:latin typeface="+mj-lt"/>
              </a:rPr>
              <a:t> a </a:t>
            </a:r>
            <a:r>
              <a:rPr lang="fr-BE" altLang="en-US" sz="1500" b="1" dirty="0" err="1" smtClean="0">
                <a:solidFill>
                  <a:srgbClr val="213972"/>
                </a:solidFill>
                <a:latin typeface="+mj-lt"/>
              </a:rPr>
              <a:t>cost</a:t>
            </a:r>
            <a:r>
              <a:rPr lang="fr-BE" altLang="en-US" sz="1500" b="1" dirty="0" smtClean="0">
                <a:solidFill>
                  <a:srgbClr val="213972"/>
                </a:solidFill>
                <a:latin typeface="+mj-lt"/>
              </a:rPr>
              <a:t>/ </a:t>
            </a:r>
            <a:r>
              <a:rPr lang="fr-BE" altLang="en-US" sz="1500" b="1" dirty="0" err="1" smtClean="0">
                <a:solidFill>
                  <a:srgbClr val="213972"/>
                </a:solidFill>
                <a:latin typeface="+mj-lt"/>
              </a:rPr>
              <a:t>benefit</a:t>
            </a:r>
            <a:r>
              <a:rPr lang="fr-BE" altLang="en-US" sz="1500" b="1" dirty="0" smtClean="0">
                <a:solidFill>
                  <a:srgbClr val="213972"/>
                </a:solidFill>
                <a:latin typeface="+mj-lt"/>
              </a:rPr>
              <a:t> </a:t>
            </a:r>
            <a:r>
              <a:rPr lang="fr-BE" altLang="en-US" sz="1500" b="1" dirty="0" err="1" smtClean="0">
                <a:solidFill>
                  <a:srgbClr val="213972"/>
                </a:solidFill>
                <a:latin typeface="+mj-lt"/>
              </a:rPr>
              <a:t>analysis</a:t>
            </a:r>
            <a:endParaRPr lang="en-GB" altLang="en-US" sz="1500" b="1" dirty="0">
              <a:solidFill>
                <a:srgbClr val="213972"/>
              </a:solidFill>
              <a:latin typeface="+mj-lt"/>
            </a:endParaRPr>
          </a:p>
        </p:txBody>
      </p:sp>
      <p:sp>
        <p:nvSpPr>
          <p:cNvPr id="17" name="Line 13"/>
          <p:cNvSpPr>
            <a:spLocks noChangeShapeType="1"/>
          </p:cNvSpPr>
          <p:nvPr/>
        </p:nvSpPr>
        <p:spPr bwMode="auto">
          <a:xfrm>
            <a:off x="395535" y="4607987"/>
            <a:ext cx="3470565" cy="0"/>
          </a:xfrm>
          <a:prstGeom prst="line">
            <a:avLst/>
          </a:prstGeom>
          <a:noFill/>
          <a:ln w="38100">
            <a:solidFill>
              <a:srgbClr val="21397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p>
            <a:endParaRPr lang="en-GB" sz="1500" b="1">
              <a:solidFill>
                <a:srgbClr val="213972"/>
              </a:solidFill>
              <a:latin typeface="+mj-lt"/>
            </a:endParaRPr>
          </a:p>
        </p:txBody>
      </p:sp>
      <p:sp>
        <p:nvSpPr>
          <p:cNvPr id="18" name="Rectangle 17"/>
          <p:cNvSpPr/>
          <p:nvPr/>
        </p:nvSpPr>
        <p:spPr>
          <a:xfrm>
            <a:off x="323528" y="4752003"/>
            <a:ext cx="8136904" cy="105326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171450" indent="-171450">
              <a:buFont typeface="Arial" panose="020B0604020202020204" pitchFamily="34" charset="0"/>
              <a:buChar char="•"/>
            </a:pPr>
            <a:r>
              <a:rPr lang="en-US" sz="1500" i="1" dirty="0" smtClean="0">
                <a:solidFill>
                  <a:schemeClr val="accent1">
                    <a:lumMod val="75000"/>
                  </a:schemeClr>
                </a:solidFill>
              </a:rPr>
              <a:t>The selection of transportation project (and therefore the definition of the transport network blueprint) requires the use of a "cost / benefit" methodology.</a:t>
            </a: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smtClean="0">
              <a:solidFill>
                <a:schemeClr val="accent1">
                  <a:lumMod val="75000"/>
                </a:schemeClr>
              </a:solidFill>
            </a:endParaRPr>
          </a:p>
          <a:p>
            <a:pPr marL="628650" lvl="1"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a:solidFill>
                <a:schemeClr val="accent1">
                  <a:lumMod val="75000"/>
                </a:schemeClr>
              </a:solidFill>
            </a:endParaRPr>
          </a:p>
          <a:p>
            <a:pPr marL="171450" indent="-171450">
              <a:buFont typeface="Arial" panose="020B0604020202020204" pitchFamily="34" charset="0"/>
              <a:buChar char="•"/>
            </a:pPr>
            <a:endParaRPr lang="en-US" sz="1500" i="1" dirty="0" smtClean="0">
              <a:solidFill>
                <a:schemeClr val="accent1">
                  <a:lumMod val="75000"/>
                </a:schemeClr>
              </a:solidFill>
            </a:endParaRPr>
          </a:p>
        </p:txBody>
      </p:sp>
    </p:spTree>
    <p:extLst>
      <p:ext uri="{BB962C8B-B14F-4D97-AF65-F5344CB8AC3E}">
        <p14:creationId xmlns:p14="http://schemas.microsoft.com/office/powerpoint/2010/main" val="289613260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1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1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12.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1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1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18.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2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22.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2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2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28.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3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32.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3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3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38.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4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42.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4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4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48.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3zHZp7bPo0i03KOMdMhA2w"/>
</p:tagLst>
</file>

<file path=ppt/tags/tag5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8.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ags/tag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YzIYahdo40.biahp6fnXnQ"/>
</p:tagLst>
</file>

<file path=ppt/theme/theme1.xml><?xml version="1.0" encoding="utf-8"?>
<a:theme xmlns:a="http://schemas.openxmlformats.org/drawingml/2006/main" name="final feedback 2015-02 v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final feedback 2015-02 v1.0</Template>
  <TotalTime>9246</TotalTime>
  <Words>4036</Words>
  <Application>Microsoft Office PowerPoint</Application>
  <PresentationFormat>On-screen Show (4:3)</PresentationFormat>
  <Paragraphs>632</Paragraphs>
  <Slides>23</Slides>
  <Notes>22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final feedback 2015-02 v1.0</vt:lpstr>
      <vt:lpstr>PowerPoint Presentation</vt:lpstr>
      <vt:lpstr>Overview</vt:lpstr>
      <vt:lpstr>1 - Use financial elements and competencies as a starting point for the analysis</vt:lpstr>
      <vt:lpstr>1a – a good knowledge of budget is the base</vt:lpstr>
      <vt:lpstr>1b – spending reviews need to understand the substance of the ministry</vt:lpstr>
      <vt:lpstr>1b – spending reviews need to understand the substance of the ministry</vt:lpstr>
      <vt:lpstr>1b – spending reviews need to understand the substance of the ministry</vt:lpstr>
      <vt:lpstr>1b – spending reviews need to understand the substance of the ministry</vt:lpstr>
      <vt:lpstr>2 - Need for transport infrastructure to be included in a larger planning scheme</vt:lpstr>
      <vt:lpstr>2a – the planning of transport is a necessary political decision supported by expertise</vt:lpstr>
      <vt:lpstr>2a – the planning of transport is a necessary political decision supported by expertise</vt:lpstr>
      <vt:lpstr>2b - A functional review addresses a larger scope than the sole reduction of costs</vt:lpstr>
      <vt:lpstr>2c – use of indicators and data is central to the assessment of a program</vt:lpstr>
      <vt:lpstr>2d – The development of a cost/benefit approach is a central driver</vt:lpstr>
      <vt:lpstr>2d – The development of a cost/benefit approach is a central driver</vt:lpstr>
      <vt:lpstr>3 – Look into additional areas of investigation</vt:lpstr>
      <vt:lpstr>3a – Various typologies of reform can be looked into</vt:lpstr>
      <vt:lpstr>3a – Various typologies of reform can be looked into</vt:lpstr>
      <vt:lpstr>3b – Externalization must be prepared</vt:lpstr>
      <vt:lpstr>3c – The good use of EU funds in transport is also an area of benefits</vt:lpstr>
      <vt:lpstr>4 – Use benchmarks and indicators well</vt:lpstr>
      <vt:lpstr>4a – a few recommendations can be provided regarding benchmarks</vt:lpstr>
      <vt:lpstr>4a – a few recommendations can be provided regarding benchmarks</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RENAUD Sebastien (TFGR-ATHENS)</dc:creator>
  <cp:lastModifiedBy>RENAUD Sebastien (HR)</cp:lastModifiedBy>
  <cp:revision>444</cp:revision>
  <cp:lastPrinted>2015-10-12T11:56:20Z</cp:lastPrinted>
  <dcterms:created xsi:type="dcterms:W3CDTF">2015-07-09T12:35:51Z</dcterms:created>
  <dcterms:modified xsi:type="dcterms:W3CDTF">2016-06-06T16:19:56Z</dcterms:modified>
</cp:coreProperties>
</file>