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5"/>
  </p:notesMasterIdLst>
  <p:sldIdLst>
    <p:sldId id="256" r:id="rId3"/>
    <p:sldId id="257" r:id="rId4"/>
    <p:sldId id="270" r:id="rId5"/>
    <p:sldId id="271" r:id="rId6"/>
    <p:sldId id="272" r:id="rId7"/>
    <p:sldId id="273" r:id="rId8"/>
    <p:sldId id="258" r:id="rId9"/>
    <p:sldId id="261" r:id="rId10"/>
    <p:sldId id="260" r:id="rId11"/>
    <p:sldId id="262" r:id="rId12"/>
    <p:sldId id="263" r:id="rId13"/>
    <p:sldId id="264" r:id="rId14"/>
    <p:sldId id="265" r:id="rId15"/>
    <p:sldId id="266" r:id="rId16"/>
    <p:sldId id="259" r:id="rId17"/>
    <p:sldId id="267" r:id="rId18"/>
    <p:sldId id="268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556" autoAdjust="0"/>
    <p:restoredTop sz="86357" autoAdjust="0"/>
  </p:normalViewPr>
  <p:slideViewPr>
    <p:cSldViewPr snapToGrid="0" snapToObjects="1">
      <p:cViewPr varScale="1">
        <p:scale>
          <a:sx n="64" d="100"/>
          <a:sy n="64" d="100"/>
        </p:scale>
        <p:origin x="93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3738"/>
    </p:cViewPr>
  </p:sorterViewPr>
  <p:notesViewPr>
    <p:cSldViewPr snapToGrid="0" snapToObjects="1">
      <p:cViewPr varScale="1">
        <p:scale>
          <a:sx n="97" d="100"/>
          <a:sy n="97" d="100"/>
        </p:scale>
        <p:origin x="-4640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3D48FB-69E1-49BD-99E3-A2BBF2BBF924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GB"/>
        </a:p>
      </dgm:t>
    </dgm:pt>
    <dgm:pt modelId="{653887AD-2AF6-469F-BD50-B411A3D2E86F}">
      <dgm:prSet phldrT="[Text]"/>
      <dgm:spPr>
        <a:solidFill>
          <a:srgbClr val="0070C0"/>
        </a:solidFill>
      </dgm:spPr>
      <dgm:t>
        <a:bodyPr/>
        <a:lstStyle/>
        <a:p>
          <a:r>
            <a:rPr lang="en-GB" dirty="0" smtClean="0">
              <a:solidFill>
                <a:schemeClr val="bg1"/>
              </a:solidFill>
            </a:rPr>
            <a:t>4 Essentials</a:t>
          </a:r>
          <a:endParaRPr lang="en-GB" dirty="0">
            <a:solidFill>
              <a:schemeClr val="bg1"/>
            </a:solidFill>
          </a:endParaRPr>
        </a:p>
      </dgm:t>
    </dgm:pt>
    <dgm:pt modelId="{4586E27A-A873-481C-B191-469FB4C2BA4B}" type="parTrans" cxnId="{11A51A90-B513-490B-BDB2-3F11E4369958}">
      <dgm:prSet/>
      <dgm:spPr/>
      <dgm:t>
        <a:bodyPr/>
        <a:lstStyle/>
        <a:p>
          <a:endParaRPr lang="en-GB"/>
        </a:p>
      </dgm:t>
    </dgm:pt>
    <dgm:pt modelId="{E5B9D72C-96BD-401E-AE1C-8AE9C3CC1EBF}" type="sibTrans" cxnId="{11A51A90-B513-490B-BDB2-3F11E4369958}">
      <dgm:prSet/>
      <dgm:spPr/>
      <dgm:t>
        <a:bodyPr/>
        <a:lstStyle/>
        <a:p>
          <a:endParaRPr lang="en-GB"/>
        </a:p>
      </dgm:t>
    </dgm:pt>
    <dgm:pt modelId="{7390F72E-1BC1-4F84-87C7-EA36FA4D214D}">
      <dgm:prSet phldrT="[Text]"/>
      <dgm:spPr/>
      <dgm:t>
        <a:bodyPr/>
        <a:lstStyle/>
        <a:p>
          <a:r>
            <a:rPr lang="en-GB" dirty="0" smtClean="0"/>
            <a:t>Public</a:t>
          </a:r>
          <a:endParaRPr lang="en-GB" dirty="0"/>
        </a:p>
      </dgm:t>
    </dgm:pt>
    <dgm:pt modelId="{0E7A2872-D947-419B-B15D-79393FECD1E1}" type="parTrans" cxnId="{8DE81783-2C8C-4D08-82C6-05115E2E89B7}">
      <dgm:prSet/>
      <dgm:spPr/>
      <dgm:t>
        <a:bodyPr/>
        <a:lstStyle/>
        <a:p>
          <a:endParaRPr lang="en-GB"/>
        </a:p>
      </dgm:t>
    </dgm:pt>
    <dgm:pt modelId="{C9D75408-50CF-409A-83A5-FEBEB816F018}" type="sibTrans" cxnId="{8DE81783-2C8C-4D08-82C6-05115E2E89B7}">
      <dgm:prSet/>
      <dgm:spPr/>
      <dgm:t>
        <a:bodyPr/>
        <a:lstStyle/>
        <a:p>
          <a:endParaRPr lang="en-GB"/>
        </a:p>
      </dgm:t>
    </dgm:pt>
    <dgm:pt modelId="{C92A84DA-06C2-42E5-BA8C-62F1578F729A}">
      <dgm:prSet phldrT="[Text]"/>
      <dgm:spPr/>
      <dgm:t>
        <a:bodyPr/>
        <a:lstStyle/>
        <a:p>
          <a:r>
            <a:rPr lang="en-GB" dirty="0" smtClean="0"/>
            <a:t>Understood</a:t>
          </a:r>
          <a:endParaRPr lang="en-GB" dirty="0"/>
        </a:p>
      </dgm:t>
    </dgm:pt>
    <dgm:pt modelId="{2A82066A-7CAA-478F-9127-F8F7E7FDD793}" type="parTrans" cxnId="{F7524659-6007-4313-A6E1-25D0B0A876FF}">
      <dgm:prSet/>
      <dgm:spPr/>
      <dgm:t>
        <a:bodyPr/>
        <a:lstStyle/>
        <a:p>
          <a:endParaRPr lang="en-GB"/>
        </a:p>
      </dgm:t>
    </dgm:pt>
    <dgm:pt modelId="{09968B0C-527F-4476-9B44-F7B0A495DFF3}" type="sibTrans" cxnId="{F7524659-6007-4313-A6E1-25D0B0A876FF}">
      <dgm:prSet/>
      <dgm:spPr/>
      <dgm:t>
        <a:bodyPr/>
        <a:lstStyle/>
        <a:p>
          <a:endParaRPr lang="en-GB"/>
        </a:p>
      </dgm:t>
    </dgm:pt>
    <dgm:pt modelId="{65F2B1DE-40DD-498D-BECD-B3633C5C09B2}">
      <dgm:prSet phldrT="[Text]"/>
      <dgm:spPr/>
      <dgm:t>
        <a:bodyPr/>
        <a:lstStyle/>
        <a:p>
          <a:r>
            <a:rPr lang="en-GB" dirty="0" smtClean="0"/>
            <a:t>Maintained</a:t>
          </a:r>
          <a:endParaRPr lang="en-GB" dirty="0"/>
        </a:p>
      </dgm:t>
    </dgm:pt>
    <dgm:pt modelId="{D4A9AB1C-5CFD-4864-A80A-6647BA47BE5D}" type="parTrans" cxnId="{6FED2138-5CA0-41E5-9716-7B6C8AFF5F3A}">
      <dgm:prSet/>
      <dgm:spPr/>
      <dgm:t>
        <a:bodyPr/>
        <a:lstStyle/>
        <a:p>
          <a:endParaRPr lang="en-GB"/>
        </a:p>
      </dgm:t>
    </dgm:pt>
    <dgm:pt modelId="{D9CBB9B4-FE99-40C9-9CE9-D4F3910A7D39}" type="sibTrans" cxnId="{6FED2138-5CA0-41E5-9716-7B6C8AFF5F3A}">
      <dgm:prSet/>
      <dgm:spPr/>
      <dgm:t>
        <a:bodyPr/>
        <a:lstStyle/>
        <a:p>
          <a:endParaRPr lang="en-GB"/>
        </a:p>
      </dgm:t>
    </dgm:pt>
    <dgm:pt modelId="{D4610565-6B25-4F76-BBCD-47B96FDB5920}">
      <dgm:prSet/>
      <dgm:spPr/>
      <dgm:t>
        <a:bodyPr/>
        <a:lstStyle/>
        <a:p>
          <a:r>
            <a:rPr lang="en-GB" dirty="0" smtClean="0"/>
            <a:t>Ranked</a:t>
          </a:r>
          <a:endParaRPr lang="en-GB" dirty="0"/>
        </a:p>
      </dgm:t>
    </dgm:pt>
    <dgm:pt modelId="{7DD2ED39-B741-4404-BA4E-A3DEE1D180B8}" type="parTrans" cxnId="{1565BA78-D8C4-4AEF-8788-D697ACCD2628}">
      <dgm:prSet/>
      <dgm:spPr/>
      <dgm:t>
        <a:bodyPr/>
        <a:lstStyle/>
        <a:p>
          <a:endParaRPr lang="en-GB"/>
        </a:p>
      </dgm:t>
    </dgm:pt>
    <dgm:pt modelId="{B2162ADE-90F2-4D1F-AD07-FA8602CAC3F4}" type="sibTrans" cxnId="{1565BA78-D8C4-4AEF-8788-D697ACCD2628}">
      <dgm:prSet/>
      <dgm:spPr/>
      <dgm:t>
        <a:bodyPr/>
        <a:lstStyle/>
        <a:p>
          <a:endParaRPr lang="en-GB"/>
        </a:p>
      </dgm:t>
    </dgm:pt>
    <dgm:pt modelId="{0D7CFBFB-7331-4588-9C53-801EFB7B8457}" type="pres">
      <dgm:prSet presAssocID="{433D48FB-69E1-49BD-99E3-A2BBF2BBF92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BB0C083-6FC3-4F02-91AF-27F824C63625}" type="pres">
      <dgm:prSet presAssocID="{653887AD-2AF6-469F-BD50-B411A3D2E86F}" presName="root1" presStyleCnt="0"/>
      <dgm:spPr/>
    </dgm:pt>
    <dgm:pt modelId="{5F2813FD-DE71-4A27-A029-3C8CB5F92AC2}" type="pres">
      <dgm:prSet presAssocID="{653887AD-2AF6-469F-BD50-B411A3D2E86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6CEDE8B-D156-4362-AD39-ADC8486ABC30}" type="pres">
      <dgm:prSet presAssocID="{653887AD-2AF6-469F-BD50-B411A3D2E86F}" presName="level2hierChild" presStyleCnt="0"/>
      <dgm:spPr/>
    </dgm:pt>
    <dgm:pt modelId="{2B47A701-59FE-40B2-999E-C8CDCF2DBFE8}" type="pres">
      <dgm:prSet presAssocID="{0E7A2872-D947-419B-B15D-79393FECD1E1}" presName="conn2-1" presStyleLbl="parChTrans1D2" presStyleIdx="0" presStyleCnt="4"/>
      <dgm:spPr/>
      <dgm:t>
        <a:bodyPr/>
        <a:lstStyle/>
        <a:p>
          <a:endParaRPr lang="en-GB"/>
        </a:p>
      </dgm:t>
    </dgm:pt>
    <dgm:pt modelId="{20D27D8F-C226-45DB-A113-069A045D84C3}" type="pres">
      <dgm:prSet presAssocID="{0E7A2872-D947-419B-B15D-79393FECD1E1}" presName="connTx" presStyleLbl="parChTrans1D2" presStyleIdx="0" presStyleCnt="4"/>
      <dgm:spPr/>
      <dgm:t>
        <a:bodyPr/>
        <a:lstStyle/>
        <a:p>
          <a:endParaRPr lang="en-GB"/>
        </a:p>
      </dgm:t>
    </dgm:pt>
    <dgm:pt modelId="{7BD2FA9E-1468-4F95-B810-9991042E5857}" type="pres">
      <dgm:prSet presAssocID="{7390F72E-1BC1-4F84-87C7-EA36FA4D214D}" presName="root2" presStyleCnt="0"/>
      <dgm:spPr/>
    </dgm:pt>
    <dgm:pt modelId="{9245BD4A-AD5B-4C7C-A6B5-BCA9CC39CDA3}" type="pres">
      <dgm:prSet presAssocID="{7390F72E-1BC1-4F84-87C7-EA36FA4D214D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3E00058-66C3-4744-9DDA-71A44D91D70C}" type="pres">
      <dgm:prSet presAssocID="{7390F72E-1BC1-4F84-87C7-EA36FA4D214D}" presName="level3hierChild" presStyleCnt="0"/>
      <dgm:spPr/>
    </dgm:pt>
    <dgm:pt modelId="{58AD827F-A4CE-4A5B-A5AC-74E7426DDFF0}" type="pres">
      <dgm:prSet presAssocID="{2A82066A-7CAA-478F-9127-F8F7E7FDD793}" presName="conn2-1" presStyleLbl="parChTrans1D2" presStyleIdx="1" presStyleCnt="4"/>
      <dgm:spPr/>
      <dgm:t>
        <a:bodyPr/>
        <a:lstStyle/>
        <a:p>
          <a:endParaRPr lang="en-GB"/>
        </a:p>
      </dgm:t>
    </dgm:pt>
    <dgm:pt modelId="{95B4E6BA-B447-4ED4-A9F7-4B2CAFAA2EBB}" type="pres">
      <dgm:prSet presAssocID="{2A82066A-7CAA-478F-9127-F8F7E7FDD793}" presName="connTx" presStyleLbl="parChTrans1D2" presStyleIdx="1" presStyleCnt="4"/>
      <dgm:spPr/>
      <dgm:t>
        <a:bodyPr/>
        <a:lstStyle/>
        <a:p>
          <a:endParaRPr lang="en-GB"/>
        </a:p>
      </dgm:t>
    </dgm:pt>
    <dgm:pt modelId="{8689D75C-0C5B-4CD4-AD71-60BB08937007}" type="pres">
      <dgm:prSet presAssocID="{C92A84DA-06C2-42E5-BA8C-62F1578F729A}" presName="root2" presStyleCnt="0"/>
      <dgm:spPr/>
    </dgm:pt>
    <dgm:pt modelId="{32642A03-14D2-4C4B-B37E-984DE9013C55}" type="pres">
      <dgm:prSet presAssocID="{C92A84DA-06C2-42E5-BA8C-62F1578F729A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24A67BC-2BB3-41D6-9A26-733BD7FDA9E2}" type="pres">
      <dgm:prSet presAssocID="{C92A84DA-06C2-42E5-BA8C-62F1578F729A}" presName="level3hierChild" presStyleCnt="0"/>
      <dgm:spPr/>
    </dgm:pt>
    <dgm:pt modelId="{5048FC7B-B736-443E-9364-CB0020579770}" type="pres">
      <dgm:prSet presAssocID="{D4A9AB1C-5CFD-4864-A80A-6647BA47BE5D}" presName="conn2-1" presStyleLbl="parChTrans1D2" presStyleIdx="2" presStyleCnt="4"/>
      <dgm:spPr/>
      <dgm:t>
        <a:bodyPr/>
        <a:lstStyle/>
        <a:p>
          <a:endParaRPr lang="en-GB"/>
        </a:p>
      </dgm:t>
    </dgm:pt>
    <dgm:pt modelId="{58FD751F-5B81-4C66-B2B5-ED75F3285BB2}" type="pres">
      <dgm:prSet presAssocID="{D4A9AB1C-5CFD-4864-A80A-6647BA47BE5D}" presName="connTx" presStyleLbl="parChTrans1D2" presStyleIdx="2" presStyleCnt="4"/>
      <dgm:spPr/>
      <dgm:t>
        <a:bodyPr/>
        <a:lstStyle/>
        <a:p>
          <a:endParaRPr lang="en-GB"/>
        </a:p>
      </dgm:t>
    </dgm:pt>
    <dgm:pt modelId="{9745C5A7-7892-402F-A3A8-8805F951BC7F}" type="pres">
      <dgm:prSet presAssocID="{65F2B1DE-40DD-498D-BECD-B3633C5C09B2}" presName="root2" presStyleCnt="0"/>
      <dgm:spPr/>
    </dgm:pt>
    <dgm:pt modelId="{C98639F8-5FD6-480F-917A-089AF847B561}" type="pres">
      <dgm:prSet presAssocID="{65F2B1DE-40DD-498D-BECD-B3633C5C09B2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4B37DDD-92E0-48EB-9483-C06D9238E5EC}" type="pres">
      <dgm:prSet presAssocID="{65F2B1DE-40DD-498D-BECD-B3633C5C09B2}" presName="level3hierChild" presStyleCnt="0"/>
      <dgm:spPr/>
    </dgm:pt>
    <dgm:pt modelId="{94351F7A-1266-4065-B04A-3B8C0EE5C18E}" type="pres">
      <dgm:prSet presAssocID="{7DD2ED39-B741-4404-BA4E-A3DEE1D180B8}" presName="conn2-1" presStyleLbl="parChTrans1D2" presStyleIdx="3" presStyleCnt="4"/>
      <dgm:spPr/>
      <dgm:t>
        <a:bodyPr/>
        <a:lstStyle/>
        <a:p>
          <a:endParaRPr lang="en-GB"/>
        </a:p>
      </dgm:t>
    </dgm:pt>
    <dgm:pt modelId="{E3859029-BEFD-4E76-86F0-6396762BAF5B}" type="pres">
      <dgm:prSet presAssocID="{7DD2ED39-B741-4404-BA4E-A3DEE1D180B8}" presName="connTx" presStyleLbl="parChTrans1D2" presStyleIdx="3" presStyleCnt="4"/>
      <dgm:spPr/>
      <dgm:t>
        <a:bodyPr/>
        <a:lstStyle/>
        <a:p>
          <a:endParaRPr lang="en-GB"/>
        </a:p>
      </dgm:t>
    </dgm:pt>
    <dgm:pt modelId="{EA59D68A-E19C-463A-A5CB-D7C98D6E5D96}" type="pres">
      <dgm:prSet presAssocID="{D4610565-6B25-4F76-BBCD-47B96FDB5920}" presName="root2" presStyleCnt="0"/>
      <dgm:spPr/>
    </dgm:pt>
    <dgm:pt modelId="{8CDC2E78-4EBF-4EB2-9D9B-C2764D9C5E06}" type="pres">
      <dgm:prSet presAssocID="{D4610565-6B25-4F76-BBCD-47B96FDB5920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0BA5729-CCB1-47BC-9DAE-F9D9A34BA040}" type="pres">
      <dgm:prSet presAssocID="{D4610565-6B25-4F76-BBCD-47B96FDB5920}" presName="level3hierChild" presStyleCnt="0"/>
      <dgm:spPr/>
    </dgm:pt>
  </dgm:ptLst>
  <dgm:cxnLst>
    <dgm:cxn modelId="{31EDCC9F-B30C-497A-85BB-A2362CC7AEED}" type="presOf" srcId="{7390F72E-1BC1-4F84-87C7-EA36FA4D214D}" destId="{9245BD4A-AD5B-4C7C-A6B5-BCA9CC39CDA3}" srcOrd="0" destOrd="0" presId="urn:microsoft.com/office/officeart/2008/layout/HorizontalMultiLevelHierarchy"/>
    <dgm:cxn modelId="{6FED2138-5CA0-41E5-9716-7B6C8AFF5F3A}" srcId="{653887AD-2AF6-469F-BD50-B411A3D2E86F}" destId="{65F2B1DE-40DD-498D-BECD-B3633C5C09B2}" srcOrd="2" destOrd="0" parTransId="{D4A9AB1C-5CFD-4864-A80A-6647BA47BE5D}" sibTransId="{D9CBB9B4-FE99-40C9-9CE9-D4F3910A7D39}"/>
    <dgm:cxn modelId="{EA8519C1-5921-4314-9FD4-DBEBE08AC717}" type="presOf" srcId="{2A82066A-7CAA-478F-9127-F8F7E7FDD793}" destId="{95B4E6BA-B447-4ED4-A9F7-4B2CAFAA2EBB}" srcOrd="1" destOrd="0" presId="urn:microsoft.com/office/officeart/2008/layout/HorizontalMultiLevelHierarchy"/>
    <dgm:cxn modelId="{508B7519-1509-4994-8702-AF856E560520}" type="presOf" srcId="{653887AD-2AF6-469F-BD50-B411A3D2E86F}" destId="{5F2813FD-DE71-4A27-A029-3C8CB5F92AC2}" srcOrd="0" destOrd="0" presId="urn:microsoft.com/office/officeart/2008/layout/HorizontalMultiLevelHierarchy"/>
    <dgm:cxn modelId="{072E3A01-D44C-47CA-A328-56B6A940E438}" type="presOf" srcId="{D4A9AB1C-5CFD-4864-A80A-6647BA47BE5D}" destId="{5048FC7B-B736-443E-9364-CB0020579770}" srcOrd="0" destOrd="0" presId="urn:microsoft.com/office/officeart/2008/layout/HorizontalMultiLevelHierarchy"/>
    <dgm:cxn modelId="{11A51A90-B513-490B-BDB2-3F11E4369958}" srcId="{433D48FB-69E1-49BD-99E3-A2BBF2BBF924}" destId="{653887AD-2AF6-469F-BD50-B411A3D2E86F}" srcOrd="0" destOrd="0" parTransId="{4586E27A-A873-481C-B191-469FB4C2BA4B}" sibTransId="{E5B9D72C-96BD-401E-AE1C-8AE9C3CC1EBF}"/>
    <dgm:cxn modelId="{8DE81783-2C8C-4D08-82C6-05115E2E89B7}" srcId="{653887AD-2AF6-469F-BD50-B411A3D2E86F}" destId="{7390F72E-1BC1-4F84-87C7-EA36FA4D214D}" srcOrd="0" destOrd="0" parTransId="{0E7A2872-D947-419B-B15D-79393FECD1E1}" sibTransId="{C9D75408-50CF-409A-83A5-FEBEB816F018}"/>
    <dgm:cxn modelId="{76DCC04C-AB32-4B34-9822-E2DD817C5988}" type="presOf" srcId="{0E7A2872-D947-419B-B15D-79393FECD1E1}" destId="{20D27D8F-C226-45DB-A113-069A045D84C3}" srcOrd="1" destOrd="0" presId="urn:microsoft.com/office/officeart/2008/layout/HorizontalMultiLevelHierarchy"/>
    <dgm:cxn modelId="{8ABA1C5B-5331-4CE5-A2CC-B1A544AB1EE0}" type="presOf" srcId="{D4A9AB1C-5CFD-4864-A80A-6647BA47BE5D}" destId="{58FD751F-5B81-4C66-B2B5-ED75F3285BB2}" srcOrd="1" destOrd="0" presId="urn:microsoft.com/office/officeart/2008/layout/HorizontalMultiLevelHierarchy"/>
    <dgm:cxn modelId="{F7524659-6007-4313-A6E1-25D0B0A876FF}" srcId="{653887AD-2AF6-469F-BD50-B411A3D2E86F}" destId="{C92A84DA-06C2-42E5-BA8C-62F1578F729A}" srcOrd="1" destOrd="0" parTransId="{2A82066A-7CAA-478F-9127-F8F7E7FDD793}" sibTransId="{09968B0C-527F-4476-9B44-F7B0A495DFF3}"/>
    <dgm:cxn modelId="{D2111BB8-CF40-4BBF-BC6B-DF0DF3C61F73}" type="presOf" srcId="{2A82066A-7CAA-478F-9127-F8F7E7FDD793}" destId="{58AD827F-A4CE-4A5B-A5AC-74E7426DDFF0}" srcOrd="0" destOrd="0" presId="urn:microsoft.com/office/officeart/2008/layout/HorizontalMultiLevelHierarchy"/>
    <dgm:cxn modelId="{DC67D376-561D-4503-B911-D9345F80FD92}" type="presOf" srcId="{65F2B1DE-40DD-498D-BECD-B3633C5C09B2}" destId="{C98639F8-5FD6-480F-917A-089AF847B561}" srcOrd="0" destOrd="0" presId="urn:microsoft.com/office/officeart/2008/layout/HorizontalMultiLevelHierarchy"/>
    <dgm:cxn modelId="{1565BA78-D8C4-4AEF-8788-D697ACCD2628}" srcId="{653887AD-2AF6-469F-BD50-B411A3D2E86F}" destId="{D4610565-6B25-4F76-BBCD-47B96FDB5920}" srcOrd="3" destOrd="0" parTransId="{7DD2ED39-B741-4404-BA4E-A3DEE1D180B8}" sibTransId="{B2162ADE-90F2-4D1F-AD07-FA8602CAC3F4}"/>
    <dgm:cxn modelId="{44DA927C-5210-44D5-8003-82E01F13059E}" type="presOf" srcId="{433D48FB-69E1-49BD-99E3-A2BBF2BBF924}" destId="{0D7CFBFB-7331-4588-9C53-801EFB7B8457}" srcOrd="0" destOrd="0" presId="urn:microsoft.com/office/officeart/2008/layout/HorizontalMultiLevelHierarchy"/>
    <dgm:cxn modelId="{BF540BAB-FBEE-4DED-8EF7-A9401B9A275F}" type="presOf" srcId="{0E7A2872-D947-419B-B15D-79393FECD1E1}" destId="{2B47A701-59FE-40B2-999E-C8CDCF2DBFE8}" srcOrd="0" destOrd="0" presId="urn:microsoft.com/office/officeart/2008/layout/HorizontalMultiLevelHierarchy"/>
    <dgm:cxn modelId="{DC074104-0B55-435B-87BE-B841D726F362}" type="presOf" srcId="{7DD2ED39-B741-4404-BA4E-A3DEE1D180B8}" destId="{94351F7A-1266-4065-B04A-3B8C0EE5C18E}" srcOrd="0" destOrd="0" presId="urn:microsoft.com/office/officeart/2008/layout/HorizontalMultiLevelHierarchy"/>
    <dgm:cxn modelId="{560E1495-E7EE-4A19-9CC2-C4F8929B24F0}" type="presOf" srcId="{7DD2ED39-B741-4404-BA4E-A3DEE1D180B8}" destId="{E3859029-BEFD-4E76-86F0-6396762BAF5B}" srcOrd="1" destOrd="0" presId="urn:microsoft.com/office/officeart/2008/layout/HorizontalMultiLevelHierarchy"/>
    <dgm:cxn modelId="{AE271D83-DF20-4976-B816-9615F24252E3}" type="presOf" srcId="{D4610565-6B25-4F76-BBCD-47B96FDB5920}" destId="{8CDC2E78-4EBF-4EB2-9D9B-C2764D9C5E06}" srcOrd="0" destOrd="0" presId="urn:microsoft.com/office/officeart/2008/layout/HorizontalMultiLevelHierarchy"/>
    <dgm:cxn modelId="{7D7E1BF8-D0C1-4632-9B1B-82F0BB39FC1A}" type="presOf" srcId="{C92A84DA-06C2-42E5-BA8C-62F1578F729A}" destId="{32642A03-14D2-4C4B-B37E-984DE9013C55}" srcOrd="0" destOrd="0" presId="urn:microsoft.com/office/officeart/2008/layout/HorizontalMultiLevelHierarchy"/>
    <dgm:cxn modelId="{26FB23AE-F508-4BE2-9239-1E8468D791FF}" type="presParOf" srcId="{0D7CFBFB-7331-4588-9C53-801EFB7B8457}" destId="{6BB0C083-6FC3-4F02-91AF-27F824C63625}" srcOrd="0" destOrd="0" presId="urn:microsoft.com/office/officeart/2008/layout/HorizontalMultiLevelHierarchy"/>
    <dgm:cxn modelId="{847AC9DD-DFB5-4A05-9EA0-7FA396CB8F30}" type="presParOf" srcId="{6BB0C083-6FC3-4F02-91AF-27F824C63625}" destId="{5F2813FD-DE71-4A27-A029-3C8CB5F92AC2}" srcOrd="0" destOrd="0" presId="urn:microsoft.com/office/officeart/2008/layout/HorizontalMultiLevelHierarchy"/>
    <dgm:cxn modelId="{98FEA190-9286-440F-85DE-2861F4521C4C}" type="presParOf" srcId="{6BB0C083-6FC3-4F02-91AF-27F824C63625}" destId="{46CEDE8B-D156-4362-AD39-ADC8486ABC30}" srcOrd="1" destOrd="0" presId="urn:microsoft.com/office/officeart/2008/layout/HorizontalMultiLevelHierarchy"/>
    <dgm:cxn modelId="{A7A2ED70-1ECE-4B94-83C9-1CB6181E01A2}" type="presParOf" srcId="{46CEDE8B-D156-4362-AD39-ADC8486ABC30}" destId="{2B47A701-59FE-40B2-999E-C8CDCF2DBFE8}" srcOrd="0" destOrd="0" presId="urn:microsoft.com/office/officeart/2008/layout/HorizontalMultiLevelHierarchy"/>
    <dgm:cxn modelId="{6955243C-4D31-435D-AD40-89DC128EDCB4}" type="presParOf" srcId="{2B47A701-59FE-40B2-999E-C8CDCF2DBFE8}" destId="{20D27D8F-C226-45DB-A113-069A045D84C3}" srcOrd="0" destOrd="0" presId="urn:microsoft.com/office/officeart/2008/layout/HorizontalMultiLevelHierarchy"/>
    <dgm:cxn modelId="{511D4497-02D2-4EF8-8818-901A4DB25935}" type="presParOf" srcId="{46CEDE8B-D156-4362-AD39-ADC8486ABC30}" destId="{7BD2FA9E-1468-4F95-B810-9991042E5857}" srcOrd="1" destOrd="0" presId="urn:microsoft.com/office/officeart/2008/layout/HorizontalMultiLevelHierarchy"/>
    <dgm:cxn modelId="{4031466A-BAA7-4F95-9A77-317D1CE24CC4}" type="presParOf" srcId="{7BD2FA9E-1468-4F95-B810-9991042E5857}" destId="{9245BD4A-AD5B-4C7C-A6B5-BCA9CC39CDA3}" srcOrd="0" destOrd="0" presId="urn:microsoft.com/office/officeart/2008/layout/HorizontalMultiLevelHierarchy"/>
    <dgm:cxn modelId="{B8888D28-9CA3-4A85-8B0F-986507D90EC9}" type="presParOf" srcId="{7BD2FA9E-1468-4F95-B810-9991042E5857}" destId="{63E00058-66C3-4744-9DDA-71A44D91D70C}" srcOrd="1" destOrd="0" presId="urn:microsoft.com/office/officeart/2008/layout/HorizontalMultiLevelHierarchy"/>
    <dgm:cxn modelId="{F470A0A4-539F-41FE-BF9B-9418BAF4DD80}" type="presParOf" srcId="{46CEDE8B-D156-4362-AD39-ADC8486ABC30}" destId="{58AD827F-A4CE-4A5B-A5AC-74E7426DDFF0}" srcOrd="2" destOrd="0" presId="urn:microsoft.com/office/officeart/2008/layout/HorizontalMultiLevelHierarchy"/>
    <dgm:cxn modelId="{9B3F3A15-4E91-4290-809B-D32B383F7A09}" type="presParOf" srcId="{58AD827F-A4CE-4A5B-A5AC-74E7426DDFF0}" destId="{95B4E6BA-B447-4ED4-A9F7-4B2CAFAA2EBB}" srcOrd="0" destOrd="0" presId="urn:microsoft.com/office/officeart/2008/layout/HorizontalMultiLevelHierarchy"/>
    <dgm:cxn modelId="{04ACBA8B-7079-4813-ACF4-3639FB26418B}" type="presParOf" srcId="{46CEDE8B-D156-4362-AD39-ADC8486ABC30}" destId="{8689D75C-0C5B-4CD4-AD71-60BB08937007}" srcOrd="3" destOrd="0" presId="urn:microsoft.com/office/officeart/2008/layout/HorizontalMultiLevelHierarchy"/>
    <dgm:cxn modelId="{1036F149-4189-4684-B3AB-E637471D7132}" type="presParOf" srcId="{8689D75C-0C5B-4CD4-AD71-60BB08937007}" destId="{32642A03-14D2-4C4B-B37E-984DE9013C55}" srcOrd="0" destOrd="0" presId="urn:microsoft.com/office/officeart/2008/layout/HorizontalMultiLevelHierarchy"/>
    <dgm:cxn modelId="{C6088B6D-B8C3-4EAF-9792-5188D82512EA}" type="presParOf" srcId="{8689D75C-0C5B-4CD4-AD71-60BB08937007}" destId="{024A67BC-2BB3-41D6-9A26-733BD7FDA9E2}" srcOrd="1" destOrd="0" presId="urn:microsoft.com/office/officeart/2008/layout/HorizontalMultiLevelHierarchy"/>
    <dgm:cxn modelId="{76A95364-C946-4C20-A37C-C36B8E9D1E89}" type="presParOf" srcId="{46CEDE8B-D156-4362-AD39-ADC8486ABC30}" destId="{5048FC7B-B736-443E-9364-CB0020579770}" srcOrd="4" destOrd="0" presId="urn:microsoft.com/office/officeart/2008/layout/HorizontalMultiLevelHierarchy"/>
    <dgm:cxn modelId="{CFAA6DB8-6B48-4F56-B4E5-B9B4569D487F}" type="presParOf" srcId="{5048FC7B-B736-443E-9364-CB0020579770}" destId="{58FD751F-5B81-4C66-B2B5-ED75F3285BB2}" srcOrd="0" destOrd="0" presId="urn:microsoft.com/office/officeart/2008/layout/HorizontalMultiLevelHierarchy"/>
    <dgm:cxn modelId="{07F654A9-F28C-48FF-91EA-B6FAFD798E35}" type="presParOf" srcId="{46CEDE8B-D156-4362-AD39-ADC8486ABC30}" destId="{9745C5A7-7892-402F-A3A8-8805F951BC7F}" srcOrd="5" destOrd="0" presId="urn:microsoft.com/office/officeart/2008/layout/HorizontalMultiLevelHierarchy"/>
    <dgm:cxn modelId="{212D1F3C-A21E-469D-BAD5-22185CD30941}" type="presParOf" srcId="{9745C5A7-7892-402F-A3A8-8805F951BC7F}" destId="{C98639F8-5FD6-480F-917A-089AF847B561}" srcOrd="0" destOrd="0" presId="urn:microsoft.com/office/officeart/2008/layout/HorizontalMultiLevelHierarchy"/>
    <dgm:cxn modelId="{09377943-5622-40F9-A3DF-E8662A06F74B}" type="presParOf" srcId="{9745C5A7-7892-402F-A3A8-8805F951BC7F}" destId="{B4B37DDD-92E0-48EB-9483-C06D9238E5EC}" srcOrd="1" destOrd="0" presId="urn:microsoft.com/office/officeart/2008/layout/HorizontalMultiLevelHierarchy"/>
    <dgm:cxn modelId="{D6C20602-6038-4EB4-9085-53E7C38989A1}" type="presParOf" srcId="{46CEDE8B-D156-4362-AD39-ADC8486ABC30}" destId="{94351F7A-1266-4065-B04A-3B8C0EE5C18E}" srcOrd="6" destOrd="0" presId="urn:microsoft.com/office/officeart/2008/layout/HorizontalMultiLevelHierarchy"/>
    <dgm:cxn modelId="{CA8161B0-EF6E-4F73-8D7E-873EF02EBC5B}" type="presParOf" srcId="{94351F7A-1266-4065-B04A-3B8C0EE5C18E}" destId="{E3859029-BEFD-4E76-86F0-6396762BAF5B}" srcOrd="0" destOrd="0" presId="urn:microsoft.com/office/officeart/2008/layout/HorizontalMultiLevelHierarchy"/>
    <dgm:cxn modelId="{4A4E9C92-5FB5-4260-BAB4-AC5DD9C742E2}" type="presParOf" srcId="{46CEDE8B-D156-4362-AD39-ADC8486ABC30}" destId="{EA59D68A-E19C-463A-A5CB-D7C98D6E5D96}" srcOrd="7" destOrd="0" presId="urn:microsoft.com/office/officeart/2008/layout/HorizontalMultiLevelHierarchy"/>
    <dgm:cxn modelId="{9D69E884-D5B8-4DCB-A58D-32F96CC3C5DE}" type="presParOf" srcId="{EA59D68A-E19C-463A-A5CB-D7C98D6E5D96}" destId="{8CDC2E78-4EBF-4EB2-9D9B-C2764D9C5E06}" srcOrd="0" destOrd="0" presId="urn:microsoft.com/office/officeart/2008/layout/HorizontalMultiLevelHierarchy"/>
    <dgm:cxn modelId="{378AB5EE-087E-4835-9D71-B7FCE49690BA}" type="presParOf" srcId="{EA59D68A-E19C-463A-A5CB-D7C98D6E5D96}" destId="{A0BA5729-CCB1-47BC-9DAE-F9D9A34BA040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351F7A-1266-4065-B04A-3B8C0EE5C18E}">
      <dsp:nvSpPr>
        <dsp:cNvPr id="0" name=""/>
        <dsp:cNvSpPr/>
      </dsp:nvSpPr>
      <dsp:spPr>
        <a:xfrm>
          <a:off x="2832683" y="2254250"/>
          <a:ext cx="561939" cy="1606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0969" y="0"/>
              </a:lnTo>
              <a:lnTo>
                <a:pt x="280969" y="1606153"/>
              </a:lnTo>
              <a:lnTo>
                <a:pt x="561939" y="16061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>
        <a:off x="3071112" y="3014786"/>
        <a:ext cx="85080" cy="85080"/>
      </dsp:txXfrm>
    </dsp:sp>
    <dsp:sp modelId="{5048FC7B-B736-443E-9364-CB0020579770}">
      <dsp:nvSpPr>
        <dsp:cNvPr id="0" name=""/>
        <dsp:cNvSpPr/>
      </dsp:nvSpPr>
      <dsp:spPr>
        <a:xfrm>
          <a:off x="2832683" y="2254250"/>
          <a:ext cx="561939" cy="535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0969" y="0"/>
              </a:lnTo>
              <a:lnTo>
                <a:pt x="280969" y="535384"/>
              </a:lnTo>
              <a:lnTo>
                <a:pt x="561939" y="5353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3094249" y="2502538"/>
        <a:ext cx="38807" cy="38807"/>
      </dsp:txXfrm>
    </dsp:sp>
    <dsp:sp modelId="{58AD827F-A4CE-4A5B-A5AC-74E7426DDFF0}">
      <dsp:nvSpPr>
        <dsp:cNvPr id="0" name=""/>
        <dsp:cNvSpPr/>
      </dsp:nvSpPr>
      <dsp:spPr>
        <a:xfrm>
          <a:off x="2832683" y="1718865"/>
          <a:ext cx="561939" cy="535384"/>
        </a:xfrm>
        <a:custGeom>
          <a:avLst/>
          <a:gdLst/>
          <a:ahLst/>
          <a:cxnLst/>
          <a:rect l="0" t="0" r="0" b="0"/>
          <a:pathLst>
            <a:path>
              <a:moveTo>
                <a:pt x="0" y="535384"/>
              </a:moveTo>
              <a:lnTo>
                <a:pt x="280969" y="535384"/>
              </a:lnTo>
              <a:lnTo>
                <a:pt x="280969" y="0"/>
              </a:lnTo>
              <a:lnTo>
                <a:pt x="56193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3094249" y="1967154"/>
        <a:ext cx="38807" cy="38807"/>
      </dsp:txXfrm>
    </dsp:sp>
    <dsp:sp modelId="{2B47A701-59FE-40B2-999E-C8CDCF2DBFE8}">
      <dsp:nvSpPr>
        <dsp:cNvPr id="0" name=""/>
        <dsp:cNvSpPr/>
      </dsp:nvSpPr>
      <dsp:spPr>
        <a:xfrm>
          <a:off x="2832683" y="648096"/>
          <a:ext cx="561939" cy="1606153"/>
        </a:xfrm>
        <a:custGeom>
          <a:avLst/>
          <a:gdLst/>
          <a:ahLst/>
          <a:cxnLst/>
          <a:rect l="0" t="0" r="0" b="0"/>
          <a:pathLst>
            <a:path>
              <a:moveTo>
                <a:pt x="0" y="1606153"/>
              </a:moveTo>
              <a:lnTo>
                <a:pt x="280969" y="1606153"/>
              </a:lnTo>
              <a:lnTo>
                <a:pt x="280969" y="0"/>
              </a:lnTo>
              <a:lnTo>
                <a:pt x="56193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>
        <a:off x="3071112" y="1408632"/>
        <a:ext cx="85080" cy="85080"/>
      </dsp:txXfrm>
    </dsp:sp>
    <dsp:sp modelId="{5F2813FD-DE71-4A27-A029-3C8CB5F92AC2}">
      <dsp:nvSpPr>
        <dsp:cNvPr id="0" name=""/>
        <dsp:cNvSpPr/>
      </dsp:nvSpPr>
      <dsp:spPr>
        <a:xfrm rot="16200000">
          <a:off x="150125" y="1825942"/>
          <a:ext cx="4508500" cy="856615"/>
        </a:xfrm>
        <a:prstGeom prst="rect">
          <a:avLst/>
        </a:prstGeom>
        <a:solidFill>
          <a:srgbClr val="0070C0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5600" kern="1200" dirty="0" smtClean="0">
              <a:solidFill>
                <a:schemeClr val="bg1"/>
              </a:solidFill>
            </a:rPr>
            <a:t>4 Essentials</a:t>
          </a:r>
          <a:endParaRPr lang="en-GB" sz="5600" kern="1200" dirty="0">
            <a:solidFill>
              <a:schemeClr val="bg1"/>
            </a:solidFill>
          </a:endParaRPr>
        </a:p>
      </dsp:txBody>
      <dsp:txXfrm>
        <a:off x="150125" y="1825942"/>
        <a:ext cx="4508500" cy="856615"/>
      </dsp:txXfrm>
    </dsp:sp>
    <dsp:sp modelId="{9245BD4A-AD5B-4C7C-A6B5-BCA9CC39CDA3}">
      <dsp:nvSpPr>
        <dsp:cNvPr id="0" name=""/>
        <dsp:cNvSpPr/>
      </dsp:nvSpPr>
      <dsp:spPr>
        <a:xfrm>
          <a:off x="3394622" y="219789"/>
          <a:ext cx="2809697" cy="8566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500" kern="1200" dirty="0" smtClean="0"/>
            <a:t>Public</a:t>
          </a:r>
          <a:endParaRPr lang="en-GB" sz="4500" kern="1200" dirty="0"/>
        </a:p>
      </dsp:txBody>
      <dsp:txXfrm>
        <a:off x="3394622" y="219789"/>
        <a:ext cx="2809697" cy="856615"/>
      </dsp:txXfrm>
    </dsp:sp>
    <dsp:sp modelId="{32642A03-14D2-4C4B-B37E-984DE9013C55}">
      <dsp:nvSpPr>
        <dsp:cNvPr id="0" name=""/>
        <dsp:cNvSpPr/>
      </dsp:nvSpPr>
      <dsp:spPr>
        <a:xfrm>
          <a:off x="3394622" y="1290558"/>
          <a:ext cx="2809697" cy="8566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500" kern="1200" dirty="0" smtClean="0"/>
            <a:t>Understood</a:t>
          </a:r>
          <a:endParaRPr lang="en-GB" sz="4500" kern="1200" dirty="0"/>
        </a:p>
      </dsp:txBody>
      <dsp:txXfrm>
        <a:off x="3394622" y="1290558"/>
        <a:ext cx="2809697" cy="856615"/>
      </dsp:txXfrm>
    </dsp:sp>
    <dsp:sp modelId="{C98639F8-5FD6-480F-917A-089AF847B561}">
      <dsp:nvSpPr>
        <dsp:cNvPr id="0" name=""/>
        <dsp:cNvSpPr/>
      </dsp:nvSpPr>
      <dsp:spPr>
        <a:xfrm>
          <a:off x="3394622" y="2361326"/>
          <a:ext cx="2809697" cy="8566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500" kern="1200" dirty="0" smtClean="0"/>
            <a:t>Maintained</a:t>
          </a:r>
          <a:endParaRPr lang="en-GB" sz="4500" kern="1200" dirty="0"/>
        </a:p>
      </dsp:txBody>
      <dsp:txXfrm>
        <a:off x="3394622" y="2361326"/>
        <a:ext cx="2809697" cy="856615"/>
      </dsp:txXfrm>
    </dsp:sp>
    <dsp:sp modelId="{8CDC2E78-4EBF-4EB2-9D9B-C2764D9C5E06}">
      <dsp:nvSpPr>
        <dsp:cNvPr id="0" name=""/>
        <dsp:cNvSpPr/>
      </dsp:nvSpPr>
      <dsp:spPr>
        <a:xfrm>
          <a:off x="3394622" y="3432095"/>
          <a:ext cx="2809697" cy="8566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500" kern="1200" dirty="0" smtClean="0"/>
            <a:t>Ranked</a:t>
          </a:r>
          <a:endParaRPr lang="en-GB" sz="4500" kern="1200" dirty="0"/>
        </a:p>
      </dsp:txBody>
      <dsp:txXfrm>
        <a:off x="3394622" y="3432095"/>
        <a:ext cx="2809697" cy="8566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37BEB-6645-954C-BC60-7145B3C39582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16A6B9-B097-0440-87B1-E110A32BA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74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6A6B9-B097-0440-87B1-E110A32BA8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9920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6A6B9-B097-0440-87B1-E110A32BA86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2585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6A6B9-B097-0440-87B1-E110A32BA86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455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NSFs for: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Cancer, CHD</a:t>
            </a:r>
            <a:r>
              <a:rPr lang="en-US" dirty="0" smtClean="0"/>
              <a:t>, Stroke, COPD</a:t>
            </a:r>
            <a:r>
              <a:rPr lang="en-US" dirty="0" smtClean="0">
                <a:solidFill>
                  <a:srgbClr val="FF0000"/>
                </a:solidFill>
              </a:rPr>
              <a:t>, Diabetes</a:t>
            </a:r>
            <a:r>
              <a:rPr lang="en-US" dirty="0" smtClean="0"/>
              <a:t>, Kidney Care, Long-Term Conditions, </a:t>
            </a:r>
            <a:r>
              <a:rPr lang="en-US" dirty="0" smtClean="0">
                <a:solidFill>
                  <a:srgbClr val="FF0000"/>
                </a:solidFill>
              </a:rPr>
              <a:t>Mental Health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Elderly  (Original Five NSFs/Strategies in red)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QIPP (2010) announced 30% cut in Tariff for unplanned admissions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6A6B9-B097-0440-87B1-E110A32BA8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930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6A6B9-B097-0440-87B1-E110A32BA86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412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6A6B9-B097-0440-87B1-E110A32BA86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073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During the recent strikes by Junior Doctors some interest results have been observed in London hospitals as a result of the increased presence of senior medical staff in Accident &amp; Emergency Departments.</a:t>
            </a:r>
          </a:p>
          <a:p>
            <a:pPr marL="171450" indent="-171450">
              <a:buFont typeface="Arial"/>
              <a:buChar char="•"/>
            </a:pPr>
            <a:r>
              <a:rPr lang="en-US" dirty="0"/>
              <a:t>	</a:t>
            </a:r>
            <a:r>
              <a:rPr lang="en-US" dirty="0" smtClean="0"/>
              <a:t>20% fewer patients presented at A&amp;E, but admission rates were unchanged suggesting that all who warranted admission did still attend. Adherence to the maximum waiting time target improved, with lower use of diagnostics </a:t>
            </a:r>
          </a:p>
          <a:p>
            <a:endParaRPr lang="en-US" dirty="0" smtClean="0"/>
          </a:p>
          <a:p>
            <a:r>
              <a:rPr lang="en-US" dirty="0" err="1" smtClean="0"/>
              <a:t>Vancheeswaran</a:t>
            </a:r>
            <a:r>
              <a:rPr lang="en-US" dirty="0" smtClean="0"/>
              <a:t> R “Unexpected insights on variation from the doctors’ strike” Health Service Journal, 13 may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6A6B9-B097-0440-87B1-E110A32BA86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124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1983 </a:t>
            </a:r>
            <a:r>
              <a:rPr lang="en-US" dirty="0" err="1" smtClean="0"/>
              <a:t>Nurofen</a:t>
            </a:r>
            <a:r>
              <a:rPr lang="en-US" dirty="0" smtClean="0"/>
              <a:t>, Imodium, </a:t>
            </a:r>
            <a:r>
              <a:rPr lang="en-US" dirty="0" err="1" smtClean="0"/>
              <a:t>Triludan</a:t>
            </a:r>
            <a:r>
              <a:rPr lang="en-US" dirty="0" smtClean="0"/>
              <a:t> switched</a:t>
            </a:r>
          </a:p>
          <a:p>
            <a:endParaRPr lang="en-US" dirty="0"/>
          </a:p>
          <a:p>
            <a:r>
              <a:rPr lang="en-US" dirty="0" smtClean="0"/>
              <a:t>Note: Each step may be a small battle, but less likely to be reversed than major reforms.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6A6B9-B097-0440-87B1-E110A32BA86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174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6A6B9-B097-0440-87B1-E110A32BA86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702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6A6B9-B097-0440-87B1-E110A32BA86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4272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6A6B9-B097-0440-87B1-E110A32BA86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908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81214"/>
            <a:ext cx="7772400" cy="1470025"/>
          </a:xfrm>
        </p:spPr>
        <p:txBody>
          <a:bodyPr anchor="t">
            <a:normAutofit/>
          </a:bodyPr>
          <a:lstStyle>
            <a:lvl1pPr algn="l">
              <a:defRPr sz="4200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Title Arial 42pt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1941285"/>
            <a:ext cx="7772400" cy="1297215"/>
          </a:xfrm>
        </p:spPr>
        <p:txBody>
          <a:bodyPr anchor="t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FF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Subtitle Arial 28pt red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Body text Arial 22pt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Body text Arial 22pt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457200" y="1670050"/>
            <a:ext cx="8180388" cy="4508500"/>
          </a:xfrm>
        </p:spPr>
        <p:txBody>
          <a:bodyPr/>
          <a:lstStyle/>
          <a:p>
            <a:pPr lvl="0"/>
            <a:r>
              <a:rPr lang="en-GB" dirty="0" smtClean="0"/>
              <a:t>Body text Arial 26pt</a:t>
            </a:r>
          </a:p>
        </p:txBody>
      </p:sp>
    </p:spTree>
    <p:extLst>
      <p:ext uri="{BB962C8B-B14F-4D97-AF65-F5344CB8AC3E}">
        <p14:creationId xmlns:p14="http://schemas.microsoft.com/office/powerpoint/2010/main" val="4037407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t">
            <a:noAutofit/>
          </a:bodyPr>
          <a:lstStyle>
            <a:lvl1pPr algn="l">
              <a:defRPr sz="2400" b="1" baseline="0"/>
            </a:lvl1pPr>
          </a:lstStyle>
          <a:p>
            <a:r>
              <a:rPr lang="en-GB" dirty="0" smtClean="0"/>
              <a:t>Title Arial 34pt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 smtClean="0"/>
              <a:t>Body Arial 18pt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81371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30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GB" dirty="0" smtClean="0"/>
              <a:t>Body text Arial 26pt</a:t>
            </a:r>
          </a:p>
          <a:p>
            <a:pPr lvl="0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97191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81371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30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GB" dirty="0" smtClean="0"/>
              <a:t>Body text Arial 26pt</a:t>
            </a:r>
          </a:p>
          <a:p>
            <a:pPr lvl="0"/>
            <a:endParaRPr lang="en-GB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73" r:id="rId3"/>
    <p:sldLayoutId id="2147483657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3400" kern="1200">
          <a:solidFill>
            <a:srgbClr val="FF0000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None/>
        <a:defRPr sz="2600" b="0" kern="1200" baseline="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Body text Arial 28pt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3400" kern="1200" baseline="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ohe.org/news/do-financial-incentives-trump-clinical-guidance-hip-replacement-treatment-england-and-scotland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england.nhs.uk/resources/resources-for-ccgs/ccg-out-tool/ccg-ois/anti-dash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gland.nhs.uk/tag/any-town/" TargetMode="External"/><Relationship Id="rId2" Type="http://schemas.openxmlformats.org/officeDocument/2006/relationships/hyperlink" Target="https://www.gov.uk/government/publications/productivity-in-nhs-hospitals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t.c.hockley@lse.ac.uk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gov.uk/government/publications/productivity-in-nhs-hospitals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528" y="281214"/>
            <a:ext cx="8164073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Building Quality &amp; Efficiency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528" y="1941285"/>
            <a:ext cx="8164074" cy="1297215"/>
          </a:xfrm>
        </p:spPr>
        <p:txBody>
          <a:bodyPr/>
          <a:lstStyle/>
          <a:p>
            <a:r>
              <a:rPr lang="en-US" dirty="0" smtClean="0"/>
              <a:t>Tony Hockley</a:t>
            </a:r>
          </a:p>
          <a:p>
            <a:r>
              <a:rPr lang="en-US" dirty="0" smtClean="0"/>
              <a:t>Bratislava 31 May 2016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81371" cy="868362"/>
          </a:xfrm>
        </p:spPr>
        <p:txBody>
          <a:bodyPr/>
          <a:lstStyle/>
          <a:p>
            <a:r>
              <a:rPr lang="en-US" dirty="0" smtClean="0"/>
              <a:t>Incentives v Guidance: Hips</a:t>
            </a:r>
            <a:endParaRPr lang="en-US" dirty="0"/>
          </a:p>
        </p:txBody>
      </p:sp>
      <p:pic>
        <p:nvPicPr>
          <p:cNvPr id="3" name="Content Placeholder 2" descr="McGuire Timeline.png"/>
          <p:cNvPicPr>
            <a:picLocks noGrp="1" noChangeAspect="1"/>
          </p:cNvPicPr>
          <p:nvPr>
            <p:ph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74" b="7179"/>
          <a:stretch/>
        </p:blipFill>
        <p:spPr>
          <a:xfrm>
            <a:off x="139700" y="1068917"/>
            <a:ext cx="8180388" cy="5187950"/>
          </a:xfrm>
        </p:spPr>
      </p:pic>
      <p:sp>
        <p:nvSpPr>
          <p:cNvPr id="4" name="TextBox 3"/>
          <p:cNvSpPr txBox="1"/>
          <p:nvPr/>
        </p:nvSpPr>
        <p:spPr>
          <a:xfrm>
            <a:off x="328083" y="6168251"/>
            <a:ext cx="8085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hlinkClick r:id="rId4"/>
              </a:rPr>
              <a:t>https://www.ohe.org/news/do-financial-incentives-trump-clinical-guidance-hip-replacement-treatment-england-and-</a:t>
            </a:r>
            <a:r>
              <a:rPr lang="en-US" sz="1200" dirty="0" smtClean="0">
                <a:solidFill>
                  <a:schemeClr val="tx2"/>
                </a:solidFill>
                <a:hlinkClick r:id="rId4"/>
              </a:rPr>
              <a:t>scotland</a:t>
            </a:r>
            <a:endParaRPr lang="en-US" sz="1200" dirty="0" smtClean="0">
              <a:solidFill>
                <a:schemeClr val="tx2"/>
              </a:solidFill>
            </a:endParaRPr>
          </a:p>
          <a:p>
            <a:r>
              <a:rPr lang="en-US" sz="1200" dirty="0" smtClean="0">
                <a:solidFill>
                  <a:schemeClr val="tx2"/>
                </a:solidFill>
              </a:rPr>
              <a:t>2015</a:t>
            </a:r>
          </a:p>
          <a:p>
            <a:endParaRPr lang="en-US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40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Incentives or Guidance? Hips</a:t>
            </a:r>
            <a:endParaRPr lang="en-US" dirty="0"/>
          </a:p>
        </p:txBody>
      </p:sp>
      <p:pic>
        <p:nvPicPr>
          <p:cNvPr id="8" name="Content Placeholder 7" descr="Screen Shot 2016-05-25 at 12.33.38.jpg"/>
          <p:cNvPicPr>
            <a:picLocks noGrp="1" noChangeAspect="1"/>
          </p:cNvPicPr>
          <p:nvPr>
            <p:ph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" t="1596" r="-4046" b="-2259"/>
          <a:stretch/>
        </p:blipFill>
        <p:spPr>
          <a:xfrm>
            <a:off x="457200" y="1001713"/>
            <a:ext cx="6443663" cy="5772150"/>
          </a:xfrm>
        </p:spPr>
      </p:pic>
      <p:sp>
        <p:nvSpPr>
          <p:cNvPr id="9" name="TextBox 8"/>
          <p:cNvSpPr txBox="1"/>
          <p:nvPr/>
        </p:nvSpPr>
        <p:spPr>
          <a:xfrm>
            <a:off x="6900864" y="1788583"/>
            <a:ext cx="1809220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Provider may receive greatest net return from </a:t>
            </a:r>
            <a:r>
              <a:rPr lang="en-US" dirty="0" err="1" smtClean="0"/>
              <a:t>uncemented</a:t>
            </a:r>
            <a:r>
              <a:rPr lang="en-US" dirty="0" smtClean="0"/>
              <a:t> prostheses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NICE (2000) Guideline</a:t>
            </a:r>
            <a:r>
              <a:rPr lang="en-US" i="1" dirty="0" smtClean="0"/>
              <a:t>: </a:t>
            </a:r>
            <a:endParaRPr lang="en-US" i="1" dirty="0"/>
          </a:p>
          <a:p>
            <a:r>
              <a:rPr lang="en-US" i="1" dirty="0" smtClean="0"/>
              <a:t>“more evidence of long-term viability of cemented prostheses…”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90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Incentives v Guidance: Hips</a:t>
            </a:r>
            <a:endParaRPr lang="en-US" dirty="0"/>
          </a:p>
        </p:txBody>
      </p:sp>
      <p:pic>
        <p:nvPicPr>
          <p:cNvPr id="4" name="Content Placeholder 3" descr="McGuire rate of uptake.png"/>
          <p:cNvPicPr>
            <a:picLocks noGrp="1" noChangeAspect="1"/>
          </p:cNvPicPr>
          <p:nvPr>
            <p:ph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" b="1038"/>
          <a:stretch/>
        </p:blipFill>
        <p:spPr>
          <a:xfrm>
            <a:off x="753534" y="1153055"/>
            <a:ext cx="7562501" cy="5440362"/>
          </a:xfrm>
        </p:spPr>
      </p:pic>
    </p:spTree>
    <p:extLst>
      <p:ext uri="{BB962C8B-B14F-4D97-AF65-F5344CB8AC3E}">
        <p14:creationId xmlns:p14="http://schemas.microsoft.com/office/powerpoint/2010/main" val="330181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Incentives v Guidance: Hips</a:t>
            </a:r>
          </a:p>
        </p:txBody>
      </p:sp>
      <p:pic>
        <p:nvPicPr>
          <p:cNvPr id="4" name="Content Placeholder 3" descr="McGuire spread of uptake chart.png"/>
          <p:cNvPicPr>
            <a:picLocks noGrp="1" noChangeAspect="1"/>
          </p:cNvPicPr>
          <p:nvPr>
            <p:ph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75" r="-11208" b="-11431"/>
          <a:stretch/>
        </p:blipFill>
        <p:spPr>
          <a:xfrm>
            <a:off x="457200" y="877888"/>
            <a:ext cx="8180388" cy="6276975"/>
          </a:xfrm>
        </p:spPr>
      </p:pic>
    </p:spTree>
    <p:extLst>
      <p:ext uri="{BB962C8B-B14F-4D97-AF65-F5344CB8AC3E}">
        <p14:creationId xmlns:p14="http://schemas.microsoft.com/office/powerpoint/2010/main" val="213866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“Quality Premium”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/>
          </a:bodyPr>
          <a:lstStyle/>
          <a:p>
            <a:pPr marL="0" indent="0"/>
            <a:r>
              <a:rPr lang="en-US" b="1" dirty="0" smtClean="0"/>
              <a:t>Annual Reward for Purchasers (CCGs)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Maximum £5/registered patient 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/>
              <a:t>(= max £1.2m/average CCG)</a:t>
            </a:r>
            <a:endParaRPr lang="en-US" dirty="0"/>
          </a:p>
          <a:p>
            <a:pPr marL="400050" lvl="1" indent="0">
              <a:buNone/>
            </a:pPr>
            <a:r>
              <a:rPr lang="en-US" b="1" dirty="0" smtClean="0"/>
              <a:t>	National Measures = 70% of QP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 smtClean="0"/>
              <a:t>Cancer (20%)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 smtClean="0"/>
              <a:t>GP Patient Survey Results (20%)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 smtClean="0"/>
              <a:t>E-Referrals (20%)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 smtClean="0"/>
              <a:t>Improved Antibiotic Prescribing in Primary Care (10%)</a:t>
            </a:r>
          </a:p>
          <a:p>
            <a:pPr marL="514350" indent="-514350">
              <a:buFont typeface="Arial"/>
              <a:buChar char="•"/>
            </a:pPr>
            <a:r>
              <a:rPr lang="en-US" dirty="0" smtClean="0"/>
              <a:t>30% of QP for approved local “Right Care” work,</a:t>
            </a:r>
          </a:p>
          <a:p>
            <a:pPr marL="400050" lvl="1" indent="0">
              <a:buNone/>
            </a:pPr>
            <a:r>
              <a:rPr lang="en-US" dirty="0"/>
              <a:t>	</a:t>
            </a:r>
            <a:r>
              <a:rPr lang="en-US" dirty="0" smtClean="0"/>
              <a:t>tackling local variations, inequalities, population health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47257" y="6200685"/>
            <a:ext cx="7790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0000FF"/>
                </a:solidFill>
              </a:rPr>
              <a:t>https://</a:t>
            </a:r>
            <a:r>
              <a:rPr lang="en-US" sz="1200" dirty="0" err="1">
                <a:solidFill>
                  <a:srgbClr val="0000FF"/>
                </a:solidFill>
              </a:rPr>
              <a:t>www.england.nhs.uk</a:t>
            </a:r>
            <a:r>
              <a:rPr lang="en-US" sz="1200" dirty="0">
                <a:solidFill>
                  <a:srgbClr val="0000FF"/>
                </a:solidFill>
              </a:rPr>
              <a:t>/</a:t>
            </a:r>
            <a:r>
              <a:rPr lang="en-US" sz="1200" dirty="0" err="1">
                <a:solidFill>
                  <a:srgbClr val="0000FF"/>
                </a:solidFill>
              </a:rPr>
              <a:t>wp</a:t>
            </a:r>
            <a:r>
              <a:rPr lang="en-US" sz="1200" dirty="0">
                <a:solidFill>
                  <a:srgbClr val="0000FF"/>
                </a:solidFill>
              </a:rPr>
              <a:t>-content/uploads/2016/03/qualty-prem-guid-2016-17.pdf</a:t>
            </a:r>
          </a:p>
        </p:txBody>
      </p:sp>
    </p:spTree>
    <p:extLst>
      <p:ext uri="{BB962C8B-B14F-4D97-AF65-F5344CB8AC3E}">
        <p14:creationId xmlns:p14="http://schemas.microsoft.com/office/powerpoint/2010/main" val="277233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Premium: Antibiotics</a:t>
            </a:r>
            <a:endParaRPr lang="en-US" dirty="0"/>
          </a:p>
        </p:txBody>
      </p:sp>
      <p:pic>
        <p:nvPicPr>
          <p:cNvPr id="5" name="Content Placeholder 4" descr="Antibiotic dashboard.jpg"/>
          <p:cNvPicPr>
            <a:picLocks noGrp="1" noChangeAspect="1"/>
          </p:cNvPicPr>
          <p:nvPr>
            <p:ph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" b="1029"/>
          <a:stretch/>
        </p:blipFill>
        <p:spPr>
          <a:xfrm>
            <a:off x="582083" y="1184212"/>
            <a:ext cx="7747000" cy="5314003"/>
          </a:xfrm>
        </p:spPr>
      </p:pic>
      <p:sp>
        <p:nvSpPr>
          <p:cNvPr id="8" name="TextBox 7"/>
          <p:cNvSpPr txBox="1"/>
          <p:nvPr/>
        </p:nvSpPr>
        <p:spPr>
          <a:xfrm>
            <a:off x="711200" y="6432832"/>
            <a:ext cx="8020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  <a:hlinkClick r:id="rId4"/>
              </a:rPr>
              <a:t>https://www.england.nhs.uk/resources/resources-for-ccgs/ccg-out-tool/ccg-ois/anti-dash</a:t>
            </a:r>
            <a:r>
              <a:rPr lang="en-US" sz="1200" dirty="0" smtClean="0">
                <a:solidFill>
                  <a:srgbClr val="0000FF"/>
                </a:solidFill>
                <a:hlinkClick r:id="rId4"/>
              </a:rPr>
              <a:t>/</a:t>
            </a:r>
            <a:r>
              <a:rPr lang="en-US" sz="1200" dirty="0" smtClean="0">
                <a:solidFill>
                  <a:srgbClr val="0000FF"/>
                </a:solidFill>
              </a:rPr>
              <a:t>       </a:t>
            </a:r>
            <a:r>
              <a:rPr lang="en-US" sz="1200" dirty="0" smtClean="0"/>
              <a:t>(Feb 2016)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9206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Competition, Choice &amp; Quality</a:t>
            </a:r>
            <a:endParaRPr lang="en-US" dirty="0"/>
          </a:p>
        </p:txBody>
      </p:sp>
      <p:pic>
        <p:nvPicPr>
          <p:cNvPr id="5" name="Content Placeholder 4" descr="Cooper et al.png"/>
          <p:cNvPicPr>
            <a:picLocks noGrp="1" noChangeAspect="1"/>
          </p:cNvPicPr>
          <p:nvPr>
            <p:ph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1" r="-691"/>
          <a:stretch/>
        </p:blipFill>
        <p:spPr>
          <a:xfrm>
            <a:off x="457200" y="1395048"/>
            <a:ext cx="8180388" cy="4508500"/>
          </a:xfrm>
        </p:spPr>
      </p:pic>
      <p:sp>
        <p:nvSpPr>
          <p:cNvPr id="7" name="TextBox 6"/>
          <p:cNvSpPr txBox="1"/>
          <p:nvPr/>
        </p:nvSpPr>
        <p:spPr>
          <a:xfrm>
            <a:off x="1048690" y="6085196"/>
            <a:ext cx="6979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Cooper et al “Does Hospital Competition Save Lives?” (2011) Economic Journal 121(554) F228-F260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53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Incentives for 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sz="3600" dirty="0" smtClean="0"/>
              <a:t>“Robust” incentives </a:t>
            </a:r>
          </a:p>
          <a:p>
            <a:pPr marL="800100" lvl="2" indent="0">
              <a:buNone/>
            </a:pPr>
            <a:r>
              <a:rPr lang="en-US" dirty="0" smtClean="0"/>
              <a:t>align motivation of clinicians &amp; managers</a:t>
            </a:r>
          </a:p>
          <a:p>
            <a:pPr marL="457200" indent="-457200">
              <a:buFont typeface="Arial"/>
              <a:buChar char="•"/>
            </a:pPr>
            <a:r>
              <a:rPr lang="en-US" sz="3600" dirty="0" smtClean="0"/>
              <a:t>Appeal to </a:t>
            </a:r>
            <a:r>
              <a:rPr lang="en-US" sz="3600" i="1" dirty="0" smtClean="0"/>
              <a:t>both</a:t>
            </a:r>
            <a:r>
              <a:rPr lang="en-US" sz="3600" dirty="0" smtClean="0"/>
              <a:t> intrinsic &amp; extrinsic motivations</a:t>
            </a:r>
          </a:p>
          <a:p>
            <a:pPr marL="400050" lvl="1" indent="0">
              <a:buNone/>
            </a:pPr>
            <a:r>
              <a:rPr lang="en-US" sz="2400" dirty="0" smtClean="0"/>
              <a:t>		better to assume both motivations </a:t>
            </a:r>
          </a:p>
          <a:p>
            <a:pPr marL="0" indent="0"/>
            <a:r>
              <a:rPr lang="en-US" sz="3600" dirty="0" smtClean="0"/>
              <a:t>	Potential for spillovers </a:t>
            </a:r>
          </a:p>
          <a:p>
            <a:pPr marL="0" indent="0"/>
            <a:r>
              <a:rPr lang="en-US" sz="3600" dirty="0"/>
              <a:t>	</a:t>
            </a:r>
            <a:r>
              <a:rPr lang="en-US" sz="3600" dirty="0" smtClean="0"/>
              <a:t>	</a:t>
            </a:r>
            <a:r>
              <a:rPr lang="en-US" sz="2400" dirty="0" smtClean="0"/>
              <a:t>(+</a:t>
            </a:r>
            <a:r>
              <a:rPr lang="en-US" sz="2400" dirty="0" err="1" smtClean="0"/>
              <a:t>ve</a:t>
            </a:r>
            <a:r>
              <a:rPr lang="en-US" sz="2400" dirty="0" smtClean="0"/>
              <a:t> or –</a:t>
            </a:r>
            <a:r>
              <a:rPr lang="en-US" sz="2400" dirty="0" err="1" smtClean="0"/>
              <a:t>ve</a:t>
            </a:r>
            <a:r>
              <a:rPr lang="en-US" sz="2400" dirty="0" smtClean="0"/>
              <a:t>)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Ineffectiveness </a:t>
            </a:r>
            <a:r>
              <a:rPr lang="en-US" sz="3600" dirty="0"/>
              <a:t>of inspection systems</a:t>
            </a:r>
          </a:p>
          <a:p>
            <a:pPr>
              <a:buFont typeface="Arial"/>
              <a:buChar char="•"/>
            </a:pPr>
            <a:endParaRPr lang="en-US" sz="3600" dirty="0" smtClean="0"/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83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Transparent Public Ranking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4200474205"/>
              </p:ext>
            </p:extLst>
          </p:nvPr>
        </p:nvGraphicFramePr>
        <p:xfrm>
          <a:off x="322288" y="1250325"/>
          <a:ext cx="8180388" cy="45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89351" y="5934670"/>
            <a:ext cx="7375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Hibbard, J.H. et al. (2003) </a:t>
            </a:r>
            <a:r>
              <a:rPr lang="en-GB" i="1" dirty="0"/>
              <a:t>“Does publicizing hospital performance stimulate quality improvement efforts?” </a:t>
            </a:r>
            <a:r>
              <a:rPr lang="en-GB" u="sng" dirty="0"/>
              <a:t>Health Affairs</a:t>
            </a:r>
            <a:r>
              <a:rPr lang="en-GB" dirty="0"/>
              <a:t>, </a:t>
            </a:r>
            <a:r>
              <a:rPr lang="en-GB" b="1" dirty="0"/>
              <a:t>22</a:t>
            </a:r>
            <a:r>
              <a:rPr lang="en-GB" dirty="0"/>
              <a:t>(2): 84-94.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239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Health Spending Review</a:t>
            </a:r>
            <a:br>
              <a:rPr lang="en-GB" dirty="0" smtClean="0"/>
            </a:br>
            <a:r>
              <a:rPr lang="en-GB" dirty="0" smtClean="0"/>
              <a:t>Amenable Mortality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32348" y="1160384"/>
            <a:ext cx="8180388" cy="4508500"/>
          </a:xfrm>
        </p:spPr>
        <p:txBody>
          <a:bodyPr>
            <a:normAutofit fontScale="92500" lnSpcReduction="20000"/>
          </a:bodyPr>
          <a:lstStyle/>
          <a:p>
            <a:endParaRPr lang="en-GB" dirty="0" smtClean="0">
              <a:solidFill>
                <a:srgbClr val="FF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Care Standards for ACSCs (CHD, Stroke. Diabetes, COPD) – </a:t>
            </a:r>
            <a:r>
              <a:rPr lang="en-GB" dirty="0" err="1" smtClean="0"/>
              <a:t>Monitoried</a:t>
            </a:r>
            <a:r>
              <a:rPr lang="en-GB" dirty="0" smtClean="0"/>
              <a:t>, Reported &amp; Ranked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Voluntary Pilots of integrated care (SHI, Hospital, GP, Pharmacy) for chronic disease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Improved status &amp; training for qualified nurses within new programmes, supplemented by Health Care Assistants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Support Patient Advocacy development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0" indent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489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Control?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5001" y="6152918"/>
            <a:ext cx="8180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3366FF"/>
                </a:solidFill>
              </a:rPr>
              <a:t>http://</a:t>
            </a:r>
            <a:r>
              <a:rPr lang="en-US" sz="1200" dirty="0" err="1">
                <a:solidFill>
                  <a:srgbClr val="3366FF"/>
                </a:solidFill>
              </a:rPr>
              <a:t>webarchive.nationalarchives.gov.uk</a:t>
            </a:r>
            <a:r>
              <a:rPr lang="en-US" sz="1200" dirty="0">
                <a:solidFill>
                  <a:srgbClr val="3366FF"/>
                </a:solidFill>
              </a:rPr>
              <a:t>/+/</a:t>
            </a:r>
            <a:r>
              <a:rPr lang="en-US" sz="1200" dirty="0" err="1">
                <a:solidFill>
                  <a:srgbClr val="3366FF"/>
                </a:solidFill>
              </a:rPr>
              <a:t>www.nhs.uk</a:t>
            </a:r>
            <a:r>
              <a:rPr lang="en-US" sz="1200" dirty="0">
                <a:solidFill>
                  <a:srgbClr val="3366FF"/>
                </a:solidFill>
              </a:rPr>
              <a:t>/</a:t>
            </a:r>
            <a:r>
              <a:rPr lang="en-US" sz="1200" dirty="0" err="1">
                <a:solidFill>
                  <a:srgbClr val="3366FF"/>
                </a:solidFill>
              </a:rPr>
              <a:t>nhsengland</a:t>
            </a:r>
            <a:r>
              <a:rPr lang="en-US" sz="1200" dirty="0">
                <a:solidFill>
                  <a:srgbClr val="3366FF"/>
                </a:solidFill>
              </a:rPr>
              <a:t>/NSF/pages/</a:t>
            </a:r>
            <a:r>
              <a:rPr lang="en-US" sz="1200" dirty="0" err="1">
                <a:solidFill>
                  <a:srgbClr val="3366FF"/>
                </a:solidFill>
              </a:rPr>
              <a:t>Nationalserviceframeworks.aspx</a:t>
            </a:r>
            <a:endParaRPr lang="en-US" sz="1200" dirty="0">
              <a:solidFill>
                <a:srgbClr val="3366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90538" y="1214204"/>
            <a:ext cx="8180388" cy="470691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Timeline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1999</a:t>
            </a:r>
            <a:r>
              <a:rPr lang="en-US" dirty="0" smtClean="0"/>
              <a:t> Bristol Royal Infirmary Inquiry created</a:t>
            </a: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2000</a:t>
            </a:r>
            <a:r>
              <a:rPr lang="en-US" dirty="0" smtClean="0"/>
              <a:t> “NHS Plan” launch: </a:t>
            </a:r>
          </a:p>
          <a:p>
            <a:r>
              <a:rPr lang="en-US" i="1" dirty="0"/>
              <a:t>	</a:t>
            </a:r>
            <a:r>
              <a:rPr lang="en-US" i="1" dirty="0" smtClean="0"/>
              <a:t>		-	“National Service Frameworks”</a:t>
            </a:r>
          </a:p>
          <a:p>
            <a:r>
              <a:rPr lang="en-US" i="1" dirty="0" smtClean="0"/>
              <a:t>			-	National Tariff &amp; “Payment by Results”</a:t>
            </a:r>
            <a:endParaRPr lang="en-US" dirty="0" smtClean="0"/>
          </a:p>
          <a:p>
            <a:r>
              <a:rPr lang="en-US" dirty="0" smtClean="0"/>
              <a:t>Mid-Staffordshire Hospital “high” HSMR </a:t>
            </a:r>
          </a:p>
          <a:p>
            <a:pPr marL="0" indent="0"/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		</a:t>
            </a:r>
            <a:r>
              <a:rPr lang="en-US" dirty="0" smtClean="0"/>
              <a:t> Inquiries </a:t>
            </a:r>
            <a:r>
              <a:rPr lang="en-US" dirty="0" smtClean="0">
                <a:solidFill>
                  <a:srgbClr val="FF0000"/>
                </a:solidFill>
              </a:rPr>
              <a:t>2008 – 2013</a:t>
            </a:r>
          </a:p>
          <a:p>
            <a:pPr marL="0" indent="0"/>
            <a:endParaRPr lang="en-US" dirty="0" smtClean="0">
              <a:solidFill>
                <a:srgbClr val="FF0000"/>
              </a:solidFill>
            </a:endParaRPr>
          </a:p>
          <a:p>
            <a:pPr marL="0" indent="0"/>
            <a:r>
              <a:rPr lang="en-US" dirty="0" smtClean="0">
                <a:solidFill>
                  <a:srgbClr val="FF0000"/>
                </a:solidFill>
              </a:rPr>
              <a:t>2010 </a:t>
            </a:r>
            <a:r>
              <a:rPr lang="en-US" dirty="0" smtClean="0"/>
              <a:t>QIPP* </a:t>
            </a:r>
            <a:r>
              <a:rPr lang="en-US" dirty="0" err="1" smtClean="0"/>
              <a:t>Programme</a:t>
            </a:r>
            <a:r>
              <a:rPr lang="en-US" dirty="0" smtClean="0"/>
              <a:t>: Linking </a:t>
            </a:r>
            <a:r>
              <a:rPr lang="en-US" dirty="0" smtClean="0">
                <a:solidFill>
                  <a:srgbClr val="FF0000"/>
                </a:solidFill>
              </a:rPr>
              <a:t>Quality</a:t>
            </a:r>
            <a:r>
              <a:rPr lang="en-US" dirty="0" smtClean="0"/>
              <a:t> &amp; </a:t>
            </a:r>
            <a:r>
              <a:rPr lang="en-US" dirty="0" smtClean="0">
                <a:solidFill>
                  <a:srgbClr val="FF0000"/>
                </a:solidFill>
              </a:rPr>
              <a:t>Efficiency</a:t>
            </a:r>
          </a:p>
          <a:p>
            <a:pPr marL="0" indent="0"/>
            <a:endParaRPr lang="en-US" i="1" dirty="0"/>
          </a:p>
          <a:p>
            <a:pPr algn="r"/>
            <a:r>
              <a:rPr lang="en-US" sz="2200" dirty="0" smtClean="0"/>
              <a:t>*Quality, Innovation, Productivity, Prevention</a:t>
            </a:r>
          </a:p>
          <a:p>
            <a:pPr algn="r"/>
            <a:endParaRPr lang="en-US" sz="2200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42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Health Spending Review</a:t>
            </a:r>
            <a:br>
              <a:rPr lang="en-GB" dirty="0" smtClean="0"/>
            </a:br>
            <a:r>
              <a:rPr lang="en-GB" dirty="0" smtClean="0"/>
              <a:t>Pharmaceuticals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GP </a:t>
            </a:r>
            <a:r>
              <a:rPr lang="en-GB" dirty="0" smtClean="0"/>
              <a:t>Prescribing </a:t>
            </a:r>
          </a:p>
          <a:p>
            <a:pPr marL="400050" lvl="1" indent="0">
              <a:buNone/>
            </a:pPr>
            <a:r>
              <a:rPr lang="en-GB" dirty="0"/>
              <a:t>	</a:t>
            </a:r>
            <a:r>
              <a:rPr lang="en-GB" dirty="0" smtClean="0"/>
              <a:t>	– </a:t>
            </a:r>
            <a:r>
              <a:rPr lang="en-GB" dirty="0"/>
              <a:t>Feedback </a:t>
            </a:r>
            <a:r>
              <a:rPr lang="en-GB" dirty="0" smtClean="0"/>
              <a:t>cost data &amp; with public ranking</a:t>
            </a: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INN Prescribing</a:t>
            </a:r>
          </a:p>
          <a:p>
            <a:pPr marL="0" indent="0"/>
            <a:r>
              <a:rPr lang="en-GB" dirty="0" smtClean="0"/>
              <a:t>		- for all Newly-licensed </a:t>
            </a:r>
            <a:r>
              <a:rPr lang="en-GB" dirty="0"/>
              <a:t>Prescription Medicines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Liberalised </a:t>
            </a:r>
            <a:r>
              <a:rPr lang="en-GB" dirty="0"/>
              <a:t>OTC market, with </a:t>
            </a:r>
            <a:r>
              <a:rPr lang="en-GB" dirty="0" smtClean="0"/>
              <a:t>advertising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0" indent="0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749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Health Spending Review</a:t>
            </a:r>
            <a:br>
              <a:rPr lang="en-GB" dirty="0" smtClean="0"/>
            </a:br>
            <a:r>
              <a:rPr lang="en-GB" dirty="0" smtClean="0"/>
              <a:t>Hospitals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85000" lnSpcReduction="10000"/>
          </a:bodyPr>
          <a:lstStyle/>
          <a:p>
            <a:pPr marL="0" indent="0"/>
            <a:r>
              <a:rPr lang="en-GB" dirty="0" smtClean="0"/>
              <a:t>Assess &amp; Rank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 smtClean="0"/>
              <a:t>Day Surgery Rates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 smtClean="0"/>
              <a:t>Average Length of Stay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 smtClean="0"/>
              <a:t>Hospital-Acquired Infection Rates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 smtClean="0"/>
              <a:t>Costs/Weighted Activity Unit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 smtClean="0"/>
              <a:t>% consultations without patient records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 smtClean="0"/>
              <a:t>% of non-clinical </a:t>
            </a:r>
            <a:r>
              <a:rPr lang="en-GB" dirty="0" err="1" smtClean="0"/>
              <a:t>floorspace</a:t>
            </a:r>
            <a:endParaRPr lang="en-GB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 smtClean="0"/>
              <a:t>Facilities Costs/m</a:t>
            </a:r>
            <a:r>
              <a:rPr lang="en-GB" baseline="30000" dirty="0" smtClean="0"/>
              <a:t>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Develop “Model Hospital” Best Practice benchmark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Set target for capital funds raised from hospital land sales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Build efficiency &amp; outcomes into DRG development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851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17638"/>
            <a:ext cx="8180388" cy="4508500"/>
          </a:xfrm>
        </p:spPr>
        <p:txBody>
          <a:bodyPr/>
          <a:lstStyle/>
          <a:p>
            <a:r>
              <a:rPr lang="sk-SK" smtClean="0"/>
              <a:t>Carter</a:t>
            </a:r>
            <a:r>
              <a:rPr lang="en-GB" smtClean="0"/>
              <a:t> </a:t>
            </a:r>
            <a:r>
              <a:rPr lang="en-GB" dirty="0" smtClean="0"/>
              <a:t>Report on Hospital Efficiency</a:t>
            </a:r>
          </a:p>
          <a:p>
            <a:r>
              <a:rPr lang="en-GB" sz="1800" dirty="0">
                <a:hlinkClick r:id="rId2"/>
              </a:rPr>
              <a:t>https://www.gov.uk/government/publications/productivity-in-nhs-hospitals</a:t>
            </a:r>
            <a:endParaRPr lang="en-GB" sz="1800" dirty="0"/>
          </a:p>
          <a:p>
            <a:endParaRPr lang="en-GB" dirty="0" smtClean="0"/>
          </a:p>
          <a:p>
            <a:r>
              <a:rPr lang="en-GB" dirty="0" smtClean="0"/>
              <a:t>NHS “</a:t>
            </a:r>
            <a:r>
              <a:rPr lang="en-GB" dirty="0" err="1" smtClean="0"/>
              <a:t>Anytown</a:t>
            </a:r>
            <a:r>
              <a:rPr lang="en-GB" dirty="0" smtClean="0"/>
              <a:t> Toolkit”</a:t>
            </a:r>
          </a:p>
          <a:p>
            <a:r>
              <a:rPr lang="en-GB" sz="1800" dirty="0">
                <a:hlinkClick r:id="rId3"/>
              </a:rPr>
              <a:t>https://www.england.nhs.uk/tag/any-town</a:t>
            </a:r>
            <a:r>
              <a:rPr lang="en-GB" sz="1800" dirty="0" smtClean="0">
                <a:hlinkClick r:id="rId3"/>
              </a:rPr>
              <a:t>/</a:t>
            </a:r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pPr algn="r"/>
            <a:r>
              <a:rPr lang="en-GB" sz="1800" dirty="0" smtClean="0">
                <a:hlinkClick r:id="rId4"/>
              </a:rPr>
              <a:t>t.c.hockley@lse.ac.uk</a:t>
            </a:r>
            <a:endParaRPr lang="en-GB" sz="1800" dirty="0" smtClean="0"/>
          </a:p>
          <a:p>
            <a:pPr algn="r"/>
            <a:r>
              <a:rPr lang="en-GB" sz="1800" dirty="0" smtClean="0"/>
              <a:t>+44 77 68 23 73 89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94890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684" y="5517394"/>
            <a:ext cx="7914818" cy="566738"/>
          </a:xfrm>
        </p:spPr>
        <p:txBody>
          <a:bodyPr/>
          <a:lstStyle/>
          <a:p>
            <a:r>
              <a:rPr lang="en-GB" dirty="0" smtClean="0"/>
              <a:t>Carter Report 2016 : Hospital Efficiency - 3 Domains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210016" y="6053138"/>
            <a:ext cx="8424154" cy="804862"/>
          </a:xfrm>
        </p:spPr>
        <p:txBody>
          <a:bodyPr/>
          <a:lstStyle/>
          <a:p>
            <a:pPr algn="r"/>
            <a:r>
              <a:rPr lang="en-GB" dirty="0" smtClean="0">
                <a:hlinkClick r:id="rId2"/>
              </a:rPr>
              <a:t>https</a:t>
            </a:r>
            <a:r>
              <a:rPr lang="en-GB" dirty="0">
                <a:hlinkClick r:id="rId2"/>
              </a:rPr>
              <a:t>://www.gov.uk/government/publications/productivity-in-nhs-hospitals</a:t>
            </a:r>
            <a:endParaRPr lang="en-GB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3" b="1243"/>
          <a:stretch>
            <a:fillRect/>
          </a:stretch>
        </p:blipFill>
        <p:spPr>
          <a:xfrm>
            <a:off x="210016" y="284812"/>
            <a:ext cx="7713250" cy="5232581"/>
          </a:xfrm>
        </p:spPr>
      </p:pic>
    </p:spTree>
    <p:extLst>
      <p:ext uri="{BB962C8B-B14F-4D97-AF65-F5344CB8AC3E}">
        <p14:creationId xmlns:p14="http://schemas.microsoft.com/office/powerpoint/2010/main" val="183131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790" y="5367338"/>
            <a:ext cx="6617194" cy="566738"/>
          </a:xfrm>
        </p:spPr>
        <p:txBody>
          <a:bodyPr/>
          <a:lstStyle/>
          <a:p>
            <a:r>
              <a:rPr lang="en-GB" dirty="0" smtClean="0"/>
              <a:t>Carter: Facility Management Efficiency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6053138"/>
            <a:ext cx="5486400" cy="804862"/>
          </a:xfrm>
        </p:spPr>
        <p:txBody>
          <a:bodyPr/>
          <a:lstStyle/>
          <a:p>
            <a:pPr algn="r"/>
            <a:r>
              <a:rPr lang="en-GB" dirty="0" smtClean="0"/>
              <a:t>Carter Report (2016)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8" r="5588"/>
          <a:stretch>
            <a:fillRect/>
          </a:stretch>
        </p:blipFill>
        <p:spPr>
          <a:xfrm>
            <a:off x="625844" y="302880"/>
            <a:ext cx="7258981" cy="5017932"/>
          </a:xfrm>
        </p:spPr>
      </p:pic>
    </p:spTree>
    <p:extLst>
      <p:ext uri="{BB962C8B-B14F-4D97-AF65-F5344CB8AC3E}">
        <p14:creationId xmlns:p14="http://schemas.microsoft.com/office/powerpoint/2010/main" val="395980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6" r="422"/>
          <a:stretch/>
        </p:blipFill>
        <p:spPr>
          <a:xfrm>
            <a:off x="179882" y="1042684"/>
            <a:ext cx="8589364" cy="423971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2485" y="5302289"/>
            <a:ext cx="6692145" cy="566738"/>
          </a:xfrm>
        </p:spPr>
        <p:txBody>
          <a:bodyPr/>
          <a:lstStyle/>
          <a:p>
            <a:r>
              <a:rPr lang="en-GB" dirty="0" smtClean="0"/>
              <a:t>Carter: </a:t>
            </a:r>
            <a:r>
              <a:rPr lang="en-GB" dirty="0" err="1" smtClean="0"/>
              <a:t>Targetting</a:t>
            </a:r>
            <a:r>
              <a:rPr lang="en-GB" dirty="0" smtClean="0"/>
              <a:t> Spatial Inefficiency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92485" y="5877003"/>
            <a:ext cx="5486400" cy="804862"/>
          </a:xfrm>
        </p:spPr>
        <p:txBody>
          <a:bodyPr/>
          <a:lstStyle/>
          <a:p>
            <a:pPr algn="r"/>
            <a:r>
              <a:rPr lang="en-GB" dirty="0" smtClean="0"/>
              <a:t>Carter Report (2016)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596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7474" y="4970976"/>
            <a:ext cx="6257430" cy="566738"/>
          </a:xfrm>
        </p:spPr>
        <p:txBody>
          <a:bodyPr/>
          <a:lstStyle/>
          <a:p>
            <a:r>
              <a:rPr lang="en-GB" dirty="0" smtClean="0"/>
              <a:t>Carter: Benchmarking Relative Efficiency</a:t>
            </a:r>
            <a:endParaRPr lang="en-GB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" r="-1942"/>
          <a:stretch/>
        </p:blipFill>
        <p:spPr>
          <a:xfrm>
            <a:off x="809469" y="192499"/>
            <a:ext cx="6955435" cy="4535076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78504" y="5769769"/>
            <a:ext cx="5486400" cy="804862"/>
          </a:xfrm>
        </p:spPr>
        <p:txBody>
          <a:bodyPr/>
          <a:lstStyle/>
          <a:p>
            <a:pPr algn="r"/>
            <a:r>
              <a:rPr lang="en-GB" dirty="0" smtClean="0"/>
              <a:t>Carter Report (2016)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520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&amp;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177109"/>
            <a:ext cx="8180388" cy="4508500"/>
          </a:xfrm>
        </p:spPr>
        <p:txBody>
          <a:bodyPr/>
          <a:lstStyle/>
          <a:p>
            <a:r>
              <a:rPr lang="en-US" dirty="0" smtClean="0"/>
              <a:t>Problem: Emergency Hospital Admissions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NHSE Co-Morbidities cha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77696"/>
            <a:ext cx="7833062" cy="43579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85131" y="5908759"/>
            <a:ext cx="586171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ACSC: Ambulatory Care Sensitive Condition</a:t>
            </a:r>
          </a:p>
          <a:p>
            <a:r>
              <a:rPr lang="en-US" sz="1200" dirty="0">
                <a:solidFill>
                  <a:srgbClr val="3366FF"/>
                </a:solidFill>
              </a:rPr>
              <a:t>https://</a:t>
            </a:r>
            <a:r>
              <a:rPr lang="en-US" sz="1200" dirty="0" err="1">
                <a:solidFill>
                  <a:srgbClr val="3366FF"/>
                </a:solidFill>
              </a:rPr>
              <a:t>www.england.nhs.uk</a:t>
            </a:r>
            <a:r>
              <a:rPr lang="en-US" sz="1200" dirty="0">
                <a:solidFill>
                  <a:srgbClr val="3366FF"/>
                </a:solidFill>
              </a:rPr>
              <a:t>/</a:t>
            </a:r>
            <a:r>
              <a:rPr lang="en-US" sz="1200" dirty="0" err="1">
                <a:solidFill>
                  <a:srgbClr val="3366FF"/>
                </a:solidFill>
              </a:rPr>
              <a:t>wp</a:t>
            </a:r>
            <a:r>
              <a:rPr lang="en-US" sz="1200" dirty="0">
                <a:solidFill>
                  <a:srgbClr val="3366FF"/>
                </a:solidFill>
              </a:rPr>
              <a:t>-content/uploads/2014/03/red-</a:t>
            </a:r>
            <a:r>
              <a:rPr lang="en-US" sz="1200" dirty="0" err="1">
                <a:solidFill>
                  <a:srgbClr val="3366FF"/>
                </a:solidFill>
              </a:rPr>
              <a:t>acsc</a:t>
            </a:r>
            <a:r>
              <a:rPr lang="en-US" sz="1200" dirty="0">
                <a:solidFill>
                  <a:srgbClr val="3366FF"/>
                </a:solidFill>
              </a:rPr>
              <a:t>-</a:t>
            </a:r>
            <a:r>
              <a:rPr lang="en-US" sz="1200" dirty="0" err="1">
                <a:solidFill>
                  <a:srgbClr val="3366FF"/>
                </a:solidFill>
              </a:rPr>
              <a:t>em-admissions.pdf</a:t>
            </a:r>
            <a:endParaRPr lang="en-US" sz="12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13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Poor Care is Expensive Care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330200" y="1278467"/>
            <a:ext cx="8180388" cy="4508500"/>
          </a:xfrm>
        </p:spPr>
        <p:txBody>
          <a:bodyPr/>
          <a:lstStyle/>
          <a:p>
            <a:r>
              <a:rPr lang="en-US" dirty="0" smtClean="0"/>
              <a:t>Costs rise with Co-Morbidity: Substantially if Admitted</a:t>
            </a:r>
          </a:p>
          <a:p>
            <a:endParaRPr lang="en-US" dirty="0"/>
          </a:p>
        </p:txBody>
      </p:sp>
      <p:pic>
        <p:nvPicPr>
          <p:cNvPr id="8" name="Picture 7" descr="NHSE Costs of CoMorbiditi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1778001"/>
            <a:ext cx="8773583" cy="48471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23833" y="6488668"/>
            <a:ext cx="3788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NHS England (2014) ibid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82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High-Impact Interventions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00083" y="5926667"/>
            <a:ext cx="2709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Audit Commission (1997)</a:t>
            </a:r>
            <a:endParaRPr lang="en-US" dirty="0"/>
          </a:p>
        </p:txBody>
      </p:sp>
      <p:pic>
        <p:nvPicPr>
          <p:cNvPr id="6" name="Content Placeholder 5" descr="Intervention to reduce admission.jpg"/>
          <p:cNvPicPr>
            <a:picLocks noGrp="1" noChangeAspect="1"/>
          </p:cNvPicPr>
          <p:nvPr>
            <p:ph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8" b="829"/>
          <a:stretch/>
        </p:blipFill>
        <p:spPr>
          <a:xfrm>
            <a:off x="457200" y="1195917"/>
            <a:ext cx="8180388" cy="5446183"/>
          </a:xfrm>
        </p:spPr>
      </p:pic>
    </p:spTree>
    <p:extLst>
      <p:ext uri="{BB962C8B-B14F-4D97-AF65-F5344CB8AC3E}">
        <p14:creationId xmlns:p14="http://schemas.microsoft.com/office/powerpoint/2010/main" val="176943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1773</TotalTime>
  <Words>542</Words>
  <Application>Microsoft Office PowerPoint</Application>
  <PresentationFormat>Prezentácia na obrazovke (4:3)</PresentationFormat>
  <Paragraphs>147</Paragraphs>
  <Slides>22</Slides>
  <Notes>11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2</vt:i4>
      </vt:variant>
      <vt:variant>
        <vt:lpstr>Nadpisy snímok</vt:lpstr>
      </vt:variant>
      <vt:variant>
        <vt:i4>22</vt:i4>
      </vt:variant>
    </vt:vector>
  </HeadingPairs>
  <TitlesOfParts>
    <vt:vector size="27" baseType="lpstr">
      <vt:lpstr>Arial</vt:lpstr>
      <vt:lpstr>Calibri</vt:lpstr>
      <vt:lpstr>Wingdings</vt:lpstr>
      <vt:lpstr>Office Theme</vt:lpstr>
      <vt:lpstr>Office Theme</vt:lpstr>
      <vt:lpstr>Building Quality &amp; Efficiency</vt:lpstr>
      <vt:lpstr>Quality Control?</vt:lpstr>
      <vt:lpstr>Carter Report 2016 : Hospital Efficiency - 3 Domains</vt:lpstr>
      <vt:lpstr>Carter: Facility Management Efficiency</vt:lpstr>
      <vt:lpstr>Carter: Targetting Spatial Inefficiency</vt:lpstr>
      <vt:lpstr>Carter: Benchmarking Relative Efficiency</vt:lpstr>
      <vt:lpstr>Efficiency &amp; Outcomes</vt:lpstr>
      <vt:lpstr>Poor Care is Expensive Care </vt:lpstr>
      <vt:lpstr>High-Impact Interventions</vt:lpstr>
      <vt:lpstr>Incentives v Guidance: Hips</vt:lpstr>
      <vt:lpstr>Incentives or Guidance? Hips</vt:lpstr>
      <vt:lpstr>Incentives v Guidance: Hips</vt:lpstr>
      <vt:lpstr>Incentives v Guidance: Hips</vt:lpstr>
      <vt:lpstr>The “Quality Premium”</vt:lpstr>
      <vt:lpstr>Quality Premium: Antibiotics</vt:lpstr>
      <vt:lpstr>Competition, Choice &amp; Quality</vt:lpstr>
      <vt:lpstr>Incentives for Quality</vt:lpstr>
      <vt:lpstr>Transparent Public Ranking</vt:lpstr>
      <vt:lpstr>Health Spending Review Amenable Mortality</vt:lpstr>
      <vt:lpstr>Health Spending Review Pharmaceuticals</vt:lpstr>
      <vt:lpstr>Health Spending Review Hospitals</vt:lpstr>
      <vt:lpstr>Further Information</vt:lpstr>
    </vt:vector>
  </TitlesOfParts>
  <Company>London School of Economics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Ailsa Drake</dc:creator>
  <cp:lastModifiedBy>Dancikova Zuzana</cp:lastModifiedBy>
  <cp:revision>75</cp:revision>
  <dcterms:created xsi:type="dcterms:W3CDTF">2010-11-12T13:52:49Z</dcterms:created>
  <dcterms:modified xsi:type="dcterms:W3CDTF">2016-05-31T10:20:14Z</dcterms:modified>
</cp:coreProperties>
</file>