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vml" ContentType="application/vnd.openxmlformats-officedocument.vmlDrawing"/>
  <Default Extension="gif" ContentType="image/gif"/>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media/image24.jpg" ContentType="image/jpg"/>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83"/>
  </p:notesMasterIdLst>
  <p:handoutMasterIdLst>
    <p:handoutMasterId r:id="rId84"/>
  </p:handoutMasterIdLst>
  <p:sldIdLst>
    <p:sldId id="761" r:id="rId2"/>
    <p:sldId id="856" r:id="rId3"/>
    <p:sldId id="857" r:id="rId4"/>
    <p:sldId id="852" r:id="rId5"/>
    <p:sldId id="851" r:id="rId6"/>
    <p:sldId id="850" r:id="rId7"/>
    <p:sldId id="853" r:id="rId8"/>
    <p:sldId id="854" r:id="rId9"/>
    <p:sldId id="861" r:id="rId10"/>
    <p:sldId id="860" r:id="rId11"/>
    <p:sldId id="859" r:id="rId12"/>
    <p:sldId id="858" r:id="rId13"/>
    <p:sldId id="855" r:id="rId14"/>
    <p:sldId id="841" r:id="rId15"/>
    <p:sldId id="845" r:id="rId16"/>
    <p:sldId id="847" r:id="rId17"/>
    <p:sldId id="846" r:id="rId18"/>
    <p:sldId id="842" r:id="rId19"/>
    <p:sldId id="844" r:id="rId20"/>
    <p:sldId id="843" r:id="rId21"/>
    <p:sldId id="826" r:id="rId22"/>
    <p:sldId id="832" r:id="rId23"/>
    <p:sldId id="834" r:id="rId24"/>
    <p:sldId id="836" r:id="rId25"/>
    <p:sldId id="837" r:id="rId26"/>
    <p:sldId id="838" r:id="rId27"/>
    <p:sldId id="825" r:id="rId28"/>
    <p:sldId id="828" r:id="rId29"/>
    <p:sldId id="830" r:id="rId30"/>
    <p:sldId id="831" r:id="rId31"/>
    <p:sldId id="829" r:id="rId32"/>
    <p:sldId id="833" r:id="rId33"/>
    <p:sldId id="835" r:id="rId34"/>
    <p:sldId id="848" r:id="rId35"/>
    <p:sldId id="849" r:id="rId36"/>
    <p:sldId id="772" r:id="rId37"/>
    <p:sldId id="816" r:id="rId38"/>
    <p:sldId id="787" r:id="rId39"/>
    <p:sldId id="788" r:id="rId40"/>
    <p:sldId id="778" r:id="rId41"/>
    <p:sldId id="789" r:id="rId42"/>
    <p:sldId id="790" r:id="rId43"/>
    <p:sldId id="815" r:id="rId44"/>
    <p:sldId id="817" r:id="rId45"/>
    <p:sldId id="820" r:id="rId46"/>
    <p:sldId id="775" r:id="rId47"/>
    <p:sldId id="791" r:id="rId48"/>
    <p:sldId id="776" r:id="rId49"/>
    <p:sldId id="794" r:id="rId50"/>
    <p:sldId id="774" r:id="rId51"/>
    <p:sldId id="793" r:id="rId52"/>
    <p:sldId id="818" r:id="rId53"/>
    <p:sldId id="819" r:id="rId54"/>
    <p:sldId id="792" r:id="rId55"/>
    <p:sldId id="781" r:id="rId56"/>
    <p:sldId id="783" r:id="rId57"/>
    <p:sldId id="784" r:id="rId58"/>
    <p:sldId id="785" r:id="rId59"/>
    <p:sldId id="786" r:id="rId60"/>
    <p:sldId id="802" r:id="rId61"/>
    <p:sldId id="795" r:id="rId62"/>
    <p:sldId id="805" r:id="rId63"/>
    <p:sldId id="806" r:id="rId64"/>
    <p:sldId id="807" r:id="rId65"/>
    <p:sldId id="808" r:id="rId66"/>
    <p:sldId id="809" r:id="rId67"/>
    <p:sldId id="810" r:id="rId68"/>
    <p:sldId id="811" r:id="rId69"/>
    <p:sldId id="812" r:id="rId70"/>
    <p:sldId id="813" r:id="rId71"/>
    <p:sldId id="814" r:id="rId72"/>
    <p:sldId id="803" r:id="rId73"/>
    <p:sldId id="800" r:id="rId74"/>
    <p:sldId id="799" r:id="rId75"/>
    <p:sldId id="801" r:id="rId76"/>
    <p:sldId id="779" r:id="rId77"/>
    <p:sldId id="804" r:id="rId78"/>
    <p:sldId id="796" r:id="rId79"/>
    <p:sldId id="797" r:id="rId80"/>
    <p:sldId id="821" r:id="rId81"/>
    <p:sldId id="822" r:id="rId82"/>
  </p:sldIdLst>
  <p:sldSz cx="9144000" cy="6858000" type="screen4x3"/>
  <p:notesSz cx="7026275" cy="9312275"/>
  <p:defaultTextStyle>
    <a:defPPr>
      <a:defRPr lang="en-US"/>
    </a:defPPr>
    <a:lvl1pPr algn="l" rtl="0" eaLnBrk="0" fontAlgn="base" hangingPunct="0">
      <a:spcBef>
        <a:spcPct val="20000"/>
      </a:spcBef>
      <a:spcAft>
        <a:spcPct val="0"/>
      </a:spcAft>
      <a:defRPr sz="2400" b="1" kern="1200">
        <a:solidFill>
          <a:srgbClr val="FFFFCC"/>
        </a:solidFill>
        <a:latin typeface="Arial" charset="0"/>
        <a:ea typeface="+mn-ea"/>
        <a:cs typeface="Arial" charset="0"/>
      </a:defRPr>
    </a:lvl1pPr>
    <a:lvl2pPr marL="457200" algn="l" rtl="0" eaLnBrk="0" fontAlgn="base" hangingPunct="0">
      <a:spcBef>
        <a:spcPct val="20000"/>
      </a:spcBef>
      <a:spcAft>
        <a:spcPct val="0"/>
      </a:spcAft>
      <a:defRPr sz="2400" b="1" kern="1200">
        <a:solidFill>
          <a:srgbClr val="FFFFCC"/>
        </a:solidFill>
        <a:latin typeface="Arial" charset="0"/>
        <a:ea typeface="+mn-ea"/>
        <a:cs typeface="Arial" charset="0"/>
      </a:defRPr>
    </a:lvl2pPr>
    <a:lvl3pPr marL="914400" algn="l" rtl="0" eaLnBrk="0" fontAlgn="base" hangingPunct="0">
      <a:spcBef>
        <a:spcPct val="20000"/>
      </a:spcBef>
      <a:spcAft>
        <a:spcPct val="0"/>
      </a:spcAft>
      <a:defRPr sz="2400" b="1" kern="1200">
        <a:solidFill>
          <a:srgbClr val="FFFFCC"/>
        </a:solidFill>
        <a:latin typeface="Arial" charset="0"/>
        <a:ea typeface="+mn-ea"/>
        <a:cs typeface="Arial" charset="0"/>
      </a:defRPr>
    </a:lvl3pPr>
    <a:lvl4pPr marL="1371600" algn="l" rtl="0" eaLnBrk="0" fontAlgn="base" hangingPunct="0">
      <a:spcBef>
        <a:spcPct val="20000"/>
      </a:spcBef>
      <a:spcAft>
        <a:spcPct val="0"/>
      </a:spcAft>
      <a:defRPr sz="2400" b="1" kern="1200">
        <a:solidFill>
          <a:srgbClr val="FFFFCC"/>
        </a:solidFill>
        <a:latin typeface="Arial" charset="0"/>
        <a:ea typeface="+mn-ea"/>
        <a:cs typeface="Arial" charset="0"/>
      </a:defRPr>
    </a:lvl4pPr>
    <a:lvl5pPr marL="1828800" algn="l" rtl="0" eaLnBrk="0" fontAlgn="base" hangingPunct="0">
      <a:spcBef>
        <a:spcPct val="20000"/>
      </a:spcBef>
      <a:spcAft>
        <a:spcPct val="0"/>
      </a:spcAft>
      <a:defRPr sz="2400" b="1" kern="1200">
        <a:solidFill>
          <a:srgbClr val="FFFFCC"/>
        </a:solidFill>
        <a:latin typeface="Arial" charset="0"/>
        <a:ea typeface="+mn-ea"/>
        <a:cs typeface="Arial" charset="0"/>
      </a:defRPr>
    </a:lvl5pPr>
    <a:lvl6pPr marL="2286000" algn="l" defTabSz="914400" rtl="0" eaLnBrk="1" latinLnBrk="0" hangingPunct="1">
      <a:defRPr sz="2400" b="1" kern="1200">
        <a:solidFill>
          <a:srgbClr val="FFFFCC"/>
        </a:solidFill>
        <a:latin typeface="Arial" charset="0"/>
        <a:ea typeface="+mn-ea"/>
        <a:cs typeface="Arial" charset="0"/>
      </a:defRPr>
    </a:lvl6pPr>
    <a:lvl7pPr marL="2743200" algn="l" defTabSz="914400" rtl="0" eaLnBrk="1" latinLnBrk="0" hangingPunct="1">
      <a:defRPr sz="2400" b="1" kern="1200">
        <a:solidFill>
          <a:srgbClr val="FFFFCC"/>
        </a:solidFill>
        <a:latin typeface="Arial" charset="0"/>
        <a:ea typeface="+mn-ea"/>
        <a:cs typeface="Arial" charset="0"/>
      </a:defRPr>
    </a:lvl7pPr>
    <a:lvl8pPr marL="3200400" algn="l" defTabSz="914400" rtl="0" eaLnBrk="1" latinLnBrk="0" hangingPunct="1">
      <a:defRPr sz="2400" b="1" kern="1200">
        <a:solidFill>
          <a:srgbClr val="FFFFCC"/>
        </a:solidFill>
        <a:latin typeface="Arial" charset="0"/>
        <a:ea typeface="+mn-ea"/>
        <a:cs typeface="Arial" charset="0"/>
      </a:defRPr>
    </a:lvl8pPr>
    <a:lvl9pPr marL="3657600" algn="l" defTabSz="914400" rtl="0" eaLnBrk="1" latinLnBrk="0" hangingPunct="1">
      <a:defRPr sz="2400" b="1" kern="1200">
        <a:solidFill>
          <a:srgbClr val="FFFFCC"/>
        </a:solidFill>
        <a:latin typeface="Arial"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933">
          <p15:clr>
            <a:srgbClr val="A4A3A4"/>
          </p15:clr>
        </p15:guide>
        <p15:guide id="2" pos="221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ichard Hughes" initials="RH"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4D71"/>
    <a:srgbClr val="BB04CC"/>
    <a:srgbClr val="CA95FF"/>
    <a:srgbClr val="212165"/>
    <a:srgbClr val="990000"/>
    <a:srgbClr val="003366"/>
    <a:srgbClr val="003300"/>
    <a:srgbClr val="CCFF99"/>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1392" autoAdjust="0"/>
    <p:restoredTop sz="99762" autoAdjust="0"/>
  </p:normalViewPr>
  <p:slideViewPr>
    <p:cSldViewPr snapToGrid="0">
      <p:cViewPr>
        <p:scale>
          <a:sx n="103" d="100"/>
          <a:sy n="103" d="100"/>
        </p:scale>
        <p:origin x="-1256" y="-264"/>
      </p:cViewPr>
      <p:guideLst>
        <p:guide orient="horz" pos="2160"/>
        <p:guide pos="2880"/>
      </p:guideLst>
    </p:cSldViewPr>
  </p:slideViewPr>
  <p:notesTextViewPr>
    <p:cViewPr>
      <p:scale>
        <a:sx n="75" d="100"/>
        <a:sy n="75" d="100"/>
      </p:scale>
      <p:origin x="0" y="0"/>
    </p:cViewPr>
  </p:notesTextViewPr>
  <p:sorterViewPr>
    <p:cViewPr>
      <p:scale>
        <a:sx n="98" d="100"/>
        <a:sy n="98" d="100"/>
      </p:scale>
      <p:origin x="0" y="0"/>
    </p:cViewPr>
  </p:sorterViewPr>
  <p:notesViewPr>
    <p:cSldViewPr>
      <p:cViewPr>
        <p:scale>
          <a:sx n="75" d="100"/>
          <a:sy n="75" d="100"/>
        </p:scale>
        <p:origin x="-2028" y="-72"/>
      </p:cViewPr>
      <p:guideLst>
        <p:guide orient="horz" pos="2933"/>
        <p:guide pos="2214"/>
      </p:guideLst>
    </p:cSldViewPr>
  </p:notes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0"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notesMaster" Target="notesMasters/notesMaster1.xml"/><Relationship Id="rId84" Type="http://schemas.openxmlformats.org/officeDocument/2006/relationships/handoutMaster" Target="handoutMasters/handoutMaster1.xml"/><Relationship Id="rId85" Type="http://schemas.openxmlformats.org/officeDocument/2006/relationships/printerSettings" Target="printerSettings/printerSettings1.bin"/><Relationship Id="rId86" Type="http://schemas.openxmlformats.org/officeDocument/2006/relationships/commentAuthors" Target="commentAuthors.xml"/><Relationship Id="rId87" Type="http://schemas.openxmlformats.org/officeDocument/2006/relationships/presProps" Target="presProps.xml"/><Relationship Id="rId88" Type="http://schemas.openxmlformats.org/officeDocument/2006/relationships/viewProps" Target="viewProps.xml"/><Relationship Id="rId89"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43.png"/></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46.png"/><Relationship Id="rId4" Type="http://schemas.openxmlformats.org/officeDocument/2006/relationships/image" Target="../media/image47.png"/><Relationship Id="rId5" Type="http://schemas.openxmlformats.org/officeDocument/2006/relationships/image" Target="../media/image48.png"/><Relationship Id="rId1" Type="http://schemas.openxmlformats.org/officeDocument/2006/relationships/image" Target="../media/image44.png"/><Relationship Id="rId2" Type="http://schemas.openxmlformats.org/officeDocument/2006/relationships/image" Target="../media/image45.png"/></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49.png"/></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52.png"/><Relationship Id="rId4" Type="http://schemas.openxmlformats.org/officeDocument/2006/relationships/image" Target="../media/image53.png"/><Relationship Id="rId5" Type="http://schemas.openxmlformats.org/officeDocument/2006/relationships/image" Target="../media/image54.png"/><Relationship Id="rId1" Type="http://schemas.openxmlformats.org/officeDocument/2006/relationships/image" Target="../media/image50.png"/><Relationship Id="rId2" Type="http://schemas.openxmlformats.org/officeDocument/2006/relationships/image" Target="../media/image51.png"/></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69.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8.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8.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2.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3.png"/></Relationships>
</file>

<file path=ppt/drawings/_rels/vmlDrawing7.v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png"/><Relationship Id="rId5" Type="http://schemas.openxmlformats.org/officeDocument/2006/relationships/image" Target="../media/image38.png"/><Relationship Id="rId1" Type="http://schemas.openxmlformats.org/officeDocument/2006/relationships/image" Target="../media/image34.png"/><Relationship Id="rId2" Type="http://schemas.openxmlformats.org/officeDocument/2006/relationships/image" Target="../media/image35.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9.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40.png"/><Relationship Id="rId2" Type="http://schemas.openxmlformats.org/officeDocument/2006/relationships/image" Target="../media/image41.png"/><Relationship Id="rId3" Type="http://schemas.openxmlformats.org/officeDocument/2006/relationships/image" Target="../media/image4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3044929" cy="465614"/>
          </a:xfrm>
          <a:prstGeom prst="rect">
            <a:avLst/>
          </a:prstGeom>
          <a:noFill/>
          <a:ln w="9525">
            <a:noFill/>
            <a:miter lim="800000"/>
            <a:headEnd/>
            <a:tailEnd/>
          </a:ln>
        </p:spPr>
        <p:txBody>
          <a:bodyPr vert="horz" wrap="square" lIns="91572" tIns="45787" rIns="91572" bIns="45787" numCol="1" anchor="t" anchorCtr="0" compatLnSpc="1">
            <a:prstTxWarp prst="textNoShape">
              <a:avLst/>
            </a:prstTxWarp>
          </a:bodyPr>
          <a:lstStyle>
            <a:lvl1pPr algn="l" defTabSz="914963" eaLnBrk="1" hangingPunct="1">
              <a:spcBef>
                <a:spcPct val="0"/>
              </a:spcBef>
              <a:defRPr sz="1200" b="0">
                <a:solidFill>
                  <a:schemeClr val="tx1"/>
                </a:solidFill>
              </a:defRPr>
            </a:lvl1pPr>
          </a:lstStyle>
          <a:p>
            <a:pPr>
              <a:defRPr/>
            </a:pPr>
            <a:endParaRPr lang="fr-FR"/>
          </a:p>
        </p:txBody>
      </p:sp>
      <p:sp>
        <p:nvSpPr>
          <p:cNvPr id="25603" name="Rectangle 3"/>
          <p:cNvSpPr>
            <a:spLocks noGrp="1" noChangeArrowheads="1"/>
          </p:cNvSpPr>
          <p:nvPr>
            <p:ph type="dt" sz="quarter" idx="1"/>
          </p:nvPr>
        </p:nvSpPr>
        <p:spPr bwMode="auto">
          <a:xfrm>
            <a:off x="3979776" y="0"/>
            <a:ext cx="3044929" cy="465614"/>
          </a:xfrm>
          <a:prstGeom prst="rect">
            <a:avLst/>
          </a:prstGeom>
          <a:noFill/>
          <a:ln w="9525">
            <a:noFill/>
            <a:miter lim="800000"/>
            <a:headEnd/>
            <a:tailEnd/>
          </a:ln>
        </p:spPr>
        <p:txBody>
          <a:bodyPr vert="horz" wrap="square" lIns="91572" tIns="45787" rIns="91572" bIns="45787" numCol="1" anchor="t" anchorCtr="0" compatLnSpc="1">
            <a:prstTxWarp prst="textNoShape">
              <a:avLst/>
            </a:prstTxWarp>
          </a:bodyPr>
          <a:lstStyle>
            <a:lvl1pPr algn="r" defTabSz="914963" eaLnBrk="1" hangingPunct="1">
              <a:spcBef>
                <a:spcPct val="0"/>
              </a:spcBef>
              <a:defRPr sz="1200" b="0">
                <a:solidFill>
                  <a:schemeClr val="tx1"/>
                </a:solidFill>
              </a:defRPr>
            </a:lvl1pPr>
          </a:lstStyle>
          <a:p>
            <a:pPr>
              <a:defRPr/>
            </a:pPr>
            <a:endParaRPr lang="fr-FR"/>
          </a:p>
        </p:txBody>
      </p:sp>
      <p:sp>
        <p:nvSpPr>
          <p:cNvPr id="25604" name="Rectangle 4"/>
          <p:cNvSpPr>
            <a:spLocks noGrp="1" noChangeArrowheads="1"/>
          </p:cNvSpPr>
          <p:nvPr>
            <p:ph type="ftr" sz="quarter" idx="2"/>
          </p:nvPr>
        </p:nvSpPr>
        <p:spPr bwMode="auto">
          <a:xfrm>
            <a:off x="0" y="8845089"/>
            <a:ext cx="3044929" cy="465614"/>
          </a:xfrm>
          <a:prstGeom prst="rect">
            <a:avLst/>
          </a:prstGeom>
          <a:noFill/>
          <a:ln w="9525">
            <a:noFill/>
            <a:miter lim="800000"/>
            <a:headEnd/>
            <a:tailEnd/>
          </a:ln>
        </p:spPr>
        <p:txBody>
          <a:bodyPr vert="horz" wrap="square" lIns="91572" tIns="45787" rIns="91572" bIns="45787" numCol="1" anchor="b" anchorCtr="0" compatLnSpc="1">
            <a:prstTxWarp prst="textNoShape">
              <a:avLst/>
            </a:prstTxWarp>
          </a:bodyPr>
          <a:lstStyle>
            <a:lvl1pPr algn="l" defTabSz="914963" eaLnBrk="1" hangingPunct="1">
              <a:spcBef>
                <a:spcPct val="0"/>
              </a:spcBef>
              <a:defRPr sz="1200" b="0">
                <a:solidFill>
                  <a:schemeClr val="tx1"/>
                </a:solidFill>
              </a:defRPr>
            </a:lvl1pPr>
          </a:lstStyle>
          <a:p>
            <a:pPr>
              <a:defRPr/>
            </a:pPr>
            <a:endParaRPr lang="fr-FR"/>
          </a:p>
        </p:txBody>
      </p:sp>
      <p:sp>
        <p:nvSpPr>
          <p:cNvPr id="25605" name="Rectangle 5"/>
          <p:cNvSpPr>
            <a:spLocks noGrp="1" noChangeArrowheads="1"/>
          </p:cNvSpPr>
          <p:nvPr>
            <p:ph type="sldNum" sz="quarter" idx="3"/>
          </p:nvPr>
        </p:nvSpPr>
        <p:spPr bwMode="auto">
          <a:xfrm>
            <a:off x="3979776" y="8845089"/>
            <a:ext cx="3044929" cy="465614"/>
          </a:xfrm>
          <a:prstGeom prst="rect">
            <a:avLst/>
          </a:prstGeom>
          <a:noFill/>
          <a:ln w="9525">
            <a:noFill/>
            <a:miter lim="800000"/>
            <a:headEnd/>
            <a:tailEnd/>
          </a:ln>
        </p:spPr>
        <p:txBody>
          <a:bodyPr vert="horz" wrap="square" lIns="91572" tIns="45787" rIns="91572" bIns="45787" numCol="1" anchor="b" anchorCtr="0" compatLnSpc="1">
            <a:prstTxWarp prst="textNoShape">
              <a:avLst/>
            </a:prstTxWarp>
          </a:bodyPr>
          <a:lstStyle>
            <a:lvl1pPr algn="r" defTabSz="914963" eaLnBrk="1" hangingPunct="1">
              <a:spcBef>
                <a:spcPct val="0"/>
              </a:spcBef>
              <a:defRPr sz="1200" b="0">
                <a:solidFill>
                  <a:schemeClr val="tx1"/>
                </a:solidFill>
              </a:defRPr>
            </a:lvl1pPr>
          </a:lstStyle>
          <a:p>
            <a:pPr>
              <a:defRPr/>
            </a:pPr>
            <a:fld id="{D68024AD-0859-4334-97C1-F4D52B28F111}" type="slidenum">
              <a:rPr lang="en-US"/>
              <a:pPr>
                <a:defRPr/>
              </a:pPr>
              <a:t>‹#›</a:t>
            </a:fld>
            <a:endParaRPr lang="en-US"/>
          </a:p>
        </p:txBody>
      </p:sp>
    </p:spTree>
    <p:extLst>
      <p:ext uri="{BB962C8B-B14F-4D97-AF65-F5344CB8AC3E}">
        <p14:creationId xmlns:p14="http://schemas.microsoft.com/office/powerpoint/2010/main" val="13513201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0" y="0"/>
            <a:ext cx="3044929" cy="465614"/>
          </a:xfrm>
          <a:prstGeom prst="rect">
            <a:avLst/>
          </a:prstGeom>
          <a:noFill/>
          <a:ln w="9525">
            <a:noFill/>
            <a:miter lim="800000"/>
            <a:headEnd/>
            <a:tailEnd/>
          </a:ln>
        </p:spPr>
        <p:txBody>
          <a:bodyPr vert="horz" wrap="square" lIns="90534" tIns="45268" rIns="90534" bIns="45268" numCol="1" anchor="t" anchorCtr="0" compatLnSpc="1">
            <a:prstTxWarp prst="textNoShape">
              <a:avLst/>
            </a:prstTxWarp>
          </a:bodyPr>
          <a:lstStyle>
            <a:lvl1pPr algn="l" eaLnBrk="1" hangingPunct="1">
              <a:spcBef>
                <a:spcPct val="0"/>
              </a:spcBef>
              <a:defRPr sz="1200" b="0">
                <a:solidFill>
                  <a:schemeClr val="tx1"/>
                </a:solidFill>
              </a:defRPr>
            </a:lvl1pPr>
          </a:lstStyle>
          <a:p>
            <a:pPr>
              <a:defRPr/>
            </a:pPr>
            <a:endParaRPr lang="fr-FR"/>
          </a:p>
        </p:txBody>
      </p:sp>
      <p:sp>
        <p:nvSpPr>
          <p:cNvPr id="33795" name="Rectangle 3"/>
          <p:cNvSpPr>
            <a:spLocks noGrp="1" noChangeArrowheads="1"/>
          </p:cNvSpPr>
          <p:nvPr>
            <p:ph type="dt" idx="1"/>
          </p:nvPr>
        </p:nvSpPr>
        <p:spPr bwMode="auto">
          <a:xfrm>
            <a:off x="3979776" y="0"/>
            <a:ext cx="3044929" cy="465614"/>
          </a:xfrm>
          <a:prstGeom prst="rect">
            <a:avLst/>
          </a:prstGeom>
          <a:noFill/>
          <a:ln w="9525">
            <a:noFill/>
            <a:miter lim="800000"/>
            <a:headEnd/>
            <a:tailEnd/>
          </a:ln>
        </p:spPr>
        <p:txBody>
          <a:bodyPr vert="horz" wrap="square" lIns="90534" tIns="45268" rIns="90534" bIns="45268" numCol="1" anchor="t" anchorCtr="0" compatLnSpc="1">
            <a:prstTxWarp prst="textNoShape">
              <a:avLst/>
            </a:prstTxWarp>
          </a:bodyPr>
          <a:lstStyle>
            <a:lvl1pPr algn="r" eaLnBrk="1" hangingPunct="1">
              <a:spcBef>
                <a:spcPct val="0"/>
              </a:spcBef>
              <a:defRPr sz="1200" b="0">
                <a:solidFill>
                  <a:schemeClr val="tx1"/>
                </a:solidFill>
              </a:defRPr>
            </a:lvl1pPr>
          </a:lstStyle>
          <a:p>
            <a:pPr>
              <a:defRPr/>
            </a:pPr>
            <a:endParaRPr lang="fr-FR"/>
          </a:p>
        </p:txBody>
      </p:sp>
      <p:sp>
        <p:nvSpPr>
          <p:cNvPr id="28676" name="Rectangle 4"/>
          <p:cNvSpPr>
            <a:spLocks noGrp="1" noRot="1" noChangeAspect="1" noChangeArrowheads="1" noTextEdit="1"/>
          </p:cNvSpPr>
          <p:nvPr>
            <p:ph type="sldImg" idx="2"/>
          </p:nvPr>
        </p:nvSpPr>
        <p:spPr bwMode="auto">
          <a:xfrm>
            <a:off x="1185863" y="698500"/>
            <a:ext cx="4654550" cy="3492500"/>
          </a:xfrm>
          <a:prstGeom prst="rect">
            <a:avLst/>
          </a:prstGeom>
          <a:noFill/>
          <a:ln w="9525">
            <a:solidFill>
              <a:srgbClr val="000000"/>
            </a:solidFill>
            <a:miter lim="800000"/>
            <a:headEnd/>
            <a:tailEnd/>
          </a:ln>
        </p:spPr>
      </p:sp>
      <p:sp>
        <p:nvSpPr>
          <p:cNvPr id="33797" name="Rectangle 5"/>
          <p:cNvSpPr>
            <a:spLocks noGrp="1" noChangeArrowheads="1"/>
          </p:cNvSpPr>
          <p:nvPr>
            <p:ph type="body" sz="quarter" idx="3"/>
          </p:nvPr>
        </p:nvSpPr>
        <p:spPr bwMode="auto">
          <a:xfrm>
            <a:off x="702314" y="4423331"/>
            <a:ext cx="5621648" cy="4190524"/>
          </a:xfrm>
          <a:prstGeom prst="rect">
            <a:avLst/>
          </a:prstGeom>
          <a:noFill/>
          <a:ln w="9525">
            <a:noFill/>
            <a:miter lim="800000"/>
            <a:headEnd/>
            <a:tailEnd/>
          </a:ln>
        </p:spPr>
        <p:txBody>
          <a:bodyPr vert="horz" wrap="square" lIns="90534" tIns="45268" rIns="90534" bIns="4526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3798" name="Rectangle 6"/>
          <p:cNvSpPr>
            <a:spLocks noGrp="1" noChangeArrowheads="1"/>
          </p:cNvSpPr>
          <p:nvPr>
            <p:ph type="ftr" sz="quarter" idx="4"/>
          </p:nvPr>
        </p:nvSpPr>
        <p:spPr bwMode="auto">
          <a:xfrm>
            <a:off x="0" y="8845089"/>
            <a:ext cx="3044929" cy="465614"/>
          </a:xfrm>
          <a:prstGeom prst="rect">
            <a:avLst/>
          </a:prstGeom>
          <a:noFill/>
          <a:ln w="9525">
            <a:noFill/>
            <a:miter lim="800000"/>
            <a:headEnd/>
            <a:tailEnd/>
          </a:ln>
        </p:spPr>
        <p:txBody>
          <a:bodyPr vert="horz" wrap="square" lIns="90534" tIns="45268" rIns="90534" bIns="45268" numCol="1" anchor="b" anchorCtr="0" compatLnSpc="1">
            <a:prstTxWarp prst="textNoShape">
              <a:avLst/>
            </a:prstTxWarp>
          </a:bodyPr>
          <a:lstStyle>
            <a:lvl1pPr algn="l" eaLnBrk="1" hangingPunct="1">
              <a:spcBef>
                <a:spcPct val="0"/>
              </a:spcBef>
              <a:defRPr sz="1200" b="0">
                <a:solidFill>
                  <a:schemeClr val="tx1"/>
                </a:solidFill>
              </a:defRPr>
            </a:lvl1pPr>
          </a:lstStyle>
          <a:p>
            <a:pPr>
              <a:defRPr/>
            </a:pPr>
            <a:endParaRPr lang="fr-FR"/>
          </a:p>
        </p:txBody>
      </p:sp>
      <p:sp>
        <p:nvSpPr>
          <p:cNvPr id="33799" name="Rectangle 7"/>
          <p:cNvSpPr>
            <a:spLocks noGrp="1" noChangeArrowheads="1"/>
          </p:cNvSpPr>
          <p:nvPr>
            <p:ph type="sldNum" sz="quarter" idx="5"/>
          </p:nvPr>
        </p:nvSpPr>
        <p:spPr bwMode="auto">
          <a:xfrm>
            <a:off x="3979776" y="8845089"/>
            <a:ext cx="3044929" cy="465614"/>
          </a:xfrm>
          <a:prstGeom prst="rect">
            <a:avLst/>
          </a:prstGeom>
          <a:noFill/>
          <a:ln w="9525">
            <a:noFill/>
            <a:miter lim="800000"/>
            <a:headEnd/>
            <a:tailEnd/>
          </a:ln>
        </p:spPr>
        <p:txBody>
          <a:bodyPr vert="horz" wrap="square" lIns="90534" tIns="45268" rIns="90534" bIns="45268" numCol="1" anchor="b" anchorCtr="0" compatLnSpc="1">
            <a:prstTxWarp prst="textNoShape">
              <a:avLst/>
            </a:prstTxWarp>
          </a:bodyPr>
          <a:lstStyle>
            <a:lvl1pPr algn="r" eaLnBrk="1" hangingPunct="1">
              <a:spcBef>
                <a:spcPct val="0"/>
              </a:spcBef>
              <a:defRPr sz="1200" b="0">
                <a:solidFill>
                  <a:schemeClr val="tx1"/>
                </a:solidFill>
              </a:defRPr>
            </a:lvl1pPr>
          </a:lstStyle>
          <a:p>
            <a:pPr>
              <a:defRPr/>
            </a:pPr>
            <a:fld id="{8A0D58CA-9F49-4A27-A831-D9FED8A7D327}" type="slidenum">
              <a:rPr lang="en-US"/>
              <a:pPr>
                <a:defRPr/>
              </a:pPr>
              <a:t>‹#›</a:t>
            </a:fld>
            <a:endParaRPr lang="en-US"/>
          </a:p>
        </p:txBody>
      </p:sp>
    </p:spTree>
    <p:extLst>
      <p:ext uri="{BB962C8B-B14F-4D97-AF65-F5344CB8AC3E}">
        <p14:creationId xmlns:p14="http://schemas.microsoft.com/office/powerpoint/2010/main" val="362585637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xfrm>
            <a:off x="722739" y="4429623"/>
            <a:ext cx="5621648" cy="4190524"/>
          </a:xfrm>
          <a:noFill/>
          <a:ln/>
        </p:spPr>
        <p:txBody>
          <a:bodyPr/>
          <a:lstStyle/>
          <a:p>
            <a:pPr marL="226383" indent="-226383"/>
            <a:endParaRPr lang="fr-FR" dirty="0" smtClean="0"/>
          </a:p>
        </p:txBody>
      </p:sp>
    </p:spTree>
    <p:extLst>
      <p:ext uri="{BB962C8B-B14F-4D97-AF65-F5344CB8AC3E}">
        <p14:creationId xmlns:p14="http://schemas.microsoft.com/office/powerpoint/2010/main" val="38482414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EB3A5D88-BC26-4EFA-A680-927F6A4ACCF4}" type="slidenum">
              <a:rPr lang="en-CA" smtClean="0"/>
              <a:t>34</a:t>
            </a:fld>
            <a:endParaRPr lang="en-CA"/>
          </a:p>
        </p:txBody>
      </p:sp>
    </p:spTree>
    <p:extLst>
      <p:ext uri="{BB962C8B-B14F-4D97-AF65-F5344CB8AC3E}">
        <p14:creationId xmlns:p14="http://schemas.microsoft.com/office/powerpoint/2010/main" val="3469983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10"/>
          <p:cNvSpPr>
            <a:spLocks noChangeShapeType="1"/>
          </p:cNvSpPr>
          <p:nvPr userDrawn="1"/>
        </p:nvSpPr>
        <p:spPr bwMode="auto">
          <a:xfrm>
            <a:off x="0" y="1612900"/>
            <a:ext cx="9144000" cy="0"/>
          </a:xfrm>
          <a:prstGeom prst="line">
            <a:avLst/>
          </a:prstGeom>
          <a:noFill/>
          <a:ln w="28575">
            <a:solidFill>
              <a:srgbClr val="990000"/>
            </a:solidFill>
            <a:round/>
            <a:headEnd/>
            <a:tailEnd/>
          </a:ln>
          <a:effectLst/>
        </p:spPr>
        <p:txBody>
          <a:bodyPr/>
          <a:lstStyle/>
          <a:p>
            <a:pPr algn="r" eaLnBrk="1" hangingPunct="1">
              <a:spcBef>
                <a:spcPct val="0"/>
              </a:spcBef>
              <a:defRPr/>
            </a:pPr>
            <a:endParaRPr lang="en-US" b="0">
              <a:solidFill>
                <a:srgbClr val="0000FF"/>
              </a:solidFill>
            </a:endParaRPr>
          </a:p>
        </p:txBody>
      </p:sp>
      <p:pic>
        <p:nvPicPr>
          <p:cNvPr id="5" name="Picture 9" descr="webpic"/>
          <p:cNvPicPr>
            <a:picLocks noChangeAspect="1" noChangeArrowheads="1"/>
          </p:cNvPicPr>
          <p:nvPr userDrawn="1"/>
        </p:nvPicPr>
        <p:blipFill>
          <a:blip r:embed="rId2" cstate="print"/>
          <a:srcRect/>
          <a:stretch>
            <a:fillRect/>
          </a:stretch>
        </p:blipFill>
        <p:spPr bwMode="auto">
          <a:xfrm>
            <a:off x="0" y="0"/>
            <a:ext cx="9144000" cy="1600200"/>
          </a:xfrm>
          <a:prstGeom prst="rect">
            <a:avLst/>
          </a:prstGeom>
          <a:noFill/>
          <a:ln w="9525">
            <a:noFill/>
            <a:miter lim="800000"/>
            <a:headEnd/>
            <a:tailEnd/>
          </a:ln>
        </p:spPr>
      </p:pic>
      <p:pic>
        <p:nvPicPr>
          <p:cNvPr id="6" name="Picture 11"/>
          <p:cNvPicPr>
            <a:picLocks noChangeAspect="1" noChangeArrowheads="1"/>
          </p:cNvPicPr>
          <p:nvPr userDrawn="1"/>
        </p:nvPicPr>
        <p:blipFill>
          <a:blip r:embed="rId3" cstate="print"/>
          <a:srcRect/>
          <a:stretch>
            <a:fillRect/>
          </a:stretch>
        </p:blipFill>
        <p:spPr bwMode="auto">
          <a:xfrm>
            <a:off x="3915613" y="5738291"/>
            <a:ext cx="1315553" cy="882231"/>
          </a:xfrm>
          <a:prstGeom prst="rect">
            <a:avLst/>
          </a:prstGeom>
          <a:noFill/>
          <a:ln w="9525">
            <a:noFill/>
            <a:miter lim="800000"/>
            <a:headEnd/>
            <a:tailEnd/>
          </a:ln>
        </p:spPr>
      </p:pic>
      <p:sp>
        <p:nvSpPr>
          <p:cNvPr id="138242" name="Rectangle 2"/>
          <p:cNvSpPr>
            <a:spLocks noGrp="1" noChangeArrowheads="1"/>
          </p:cNvSpPr>
          <p:nvPr>
            <p:ph type="ctrTitle"/>
          </p:nvPr>
        </p:nvSpPr>
        <p:spPr>
          <a:xfrm>
            <a:off x="685800" y="1600200"/>
            <a:ext cx="7772400" cy="1470025"/>
          </a:xfrm>
        </p:spPr>
        <p:txBody>
          <a:bodyPr/>
          <a:lstStyle>
            <a:lvl1pPr>
              <a:defRPr>
                <a:solidFill>
                  <a:schemeClr val="accent2"/>
                </a:solidFill>
              </a:defRPr>
            </a:lvl1pPr>
          </a:lstStyle>
          <a:p>
            <a:r>
              <a:rPr lang="en-US"/>
              <a:t>Click to edit Master title style</a:t>
            </a:r>
          </a:p>
        </p:txBody>
      </p:sp>
      <p:sp>
        <p:nvSpPr>
          <p:cNvPr id="138243" name="Rectangle 3"/>
          <p:cNvSpPr>
            <a:spLocks noGrp="1" noChangeArrowheads="1"/>
          </p:cNvSpPr>
          <p:nvPr>
            <p:ph type="subTitle" idx="1"/>
          </p:nvPr>
        </p:nvSpPr>
        <p:spPr>
          <a:xfrm>
            <a:off x="1371600" y="3505200"/>
            <a:ext cx="6400800" cy="1752600"/>
          </a:xfrm>
        </p:spPr>
        <p:txBody>
          <a:bodyPr/>
          <a:lstStyle>
            <a:lvl1pPr marL="0" indent="0" algn="ctr">
              <a:buFontTx/>
              <a:buNone/>
              <a:defRPr>
                <a:solidFill>
                  <a:srgbClr val="CC6600"/>
                </a:solidFill>
              </a:defRPr>
            </a:lvl1pPr>
          </a:lstStyle>
          <a:p>
            <a:r>
              <a:rPr lang="en-US"/>
              <a:t>Click to edit Master subtitle style</a:t>
            </a:r>
          </a:p>
        </p:txBody>
      </p:sp>
      <p:sp>
        <p:nvSpPr>
          <p:cNvPr id="7" name="Rectangle 4"/>
          <p:cNvSpPr>
            <a:spLocks noGrp="1" noChangeArrowheads="1"/>
          </p:cNvSpPr>
          <p:nvPr>
            <p:ph type="dt" sz="half" idx="10"/>
          </p:nvPr>
        </p:nvSpPr>
        <p:spPr/>
        <p:txBody>
          <a:bodyPr/>
          <a:lstStyle>
            <a:lvl1pPr>
              <a:defRPr/>
            </a:lvl1pPr>
          </a:lstStyle>
          <a:p>
            <a:pPr>
              <a:defRPr/>
            </a:pPr>
            <a:fld id="{EDFB717C-996E-4190-B55D-12A35DF5A163}" type="datetime1">
              <a:rPr lang="en-US"/>
              <a:pPr>
                <a:defRPr/>
              </a:pPr>
              <a:t>16-06-03</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B5E2D164-5F29-469B-8861-D62A45D36345}" type="datetime1">
              <a:rPr lang="en-US"/>
              <a:pPr>
                <a:defRPr/>
              </a:pPr>
              <a:t>16-06-03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7031791" y="6553200"/>
            <a:ext cx="2133600" cy="304800"/>
          </a:xfrm>
          <a:prstGeom prst="rect">
            <a:avLst/>
          </a:prstGeom>
          <a:ln/>
        </p:spPr>
        <p:txBody>
          <a:bodyPr/>
          <a:lstStyle>
            <a:lvl1pPr>
              <a:defRPr/>
            </a:lvl1pPr>
          </a:lstStyle>
          <a:p>
            <a:fld id="{3D2F35A6-39C6-4B23-BE02-D3F3183FFD7D}"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6200"/>
            <a:ext cx="2057400" cy="60499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76200"/>
            <a:ext cx="6019800" cy="6049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BFE55482-C772-471F-888F-D17740B4266D}" type="datetime1">
              <a:rPr lang="en-US"/>
              <a:pPr>
                <a:defRPr/>
              </a:pPr>
              <a:t>16-06-03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7031791" y="6553200"/>
            <a:ext cx="2133600" cy="304800"/>
          </a:xfrm>
          <a:prstGeom prst="rect">
            <a:avLst/>
          </a:prstGeom>
          <a:ln/>
        </p:spPr>
        <p:txBody>
          <a:bodyPr/>
          <a:lstStyle>
            <a:lvl1pPr>
              <a:defRPr/>
            </a:lvl1pPr>
          </a:lstStyle>
          <a:p>
            <a:fld id="{BBDE2409-82F5-4F6B-8709-73BBA561B312}"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7467600" cy="1066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371600"/>
            <a:ext cx="8229600" cy="4754563"/>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fld id="{ADDD4DE6-D746-4D10-A3E2-5656338BBD73}" type="datetime1">
              <a:rPr lang="en-US"/>
              <a:pPr>
                <a:defRPr/>
              </a:pPr>
              <a:t>16-06-03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7031791" y="6553200"/>
            <a:ext cx="2133600" cy="304800"/>
          </a:xfrm>
          <a:prstGeom prst="rect">
            <a:avLst/>
          </a:prstGeom>
          <a:ln/>
        </p:spPr>
        <p:txBody>
          <a:bodyPr/>
          <a:lstStyle>
            <a:lvl1pPr>
              <a:defRPr/>
            </a:lvl1pPr>
          </a:lstStyle>
          <a:p>
            <a:fld id="{E631C322-26C0-4973-B24B-58450906D3E3}"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76200"/>
            <a:ext cx="7467600" cy="10668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371600"/>
            <a:ext cx="4038600" cy="2300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371600"/>
            <a:ext cx="4038600" cy="2300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824288"/>
            <a:ext cx="4038600" cy="23018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824288"/>
            <a:ext cx="4038600" cy="23018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BBA40547-E12F-4C00-A1A5-B3355315D668}" type="datetime1">
              <a:rPr lang="en-US"/>
              <a:pPr>
                <a:defRPr/>
              </a:pPr>
              <a:t>16-06-03</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xfrm>
            <a:off x="7031791" y="6553200"/>
            <a:ext cx="2133600" cy="304800"/>
          </a:xfrm>
          <a:prstGeom prst="rect">
            <a:avLst/>
          </a:prstGeom>
          <a:ln/>
        </p:spPr>
        <p:txBody>
          <a:bodyPr/>
          <a:lstStyle>
            <a:lvl1pPr>
              <a:defRPr/>
            </a:lvl1pPr>
          </a:lstStyle>
          <a:p>
            <a:fld id="{B456E41F-D730-4460-A095-8E441A0F5304}"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76200"/>
            <a:ext cx="8229600" cy="6049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ADEFD2F-88D2-48AC-BB55-67DB362D0289}" type="datetime1">
              <a:rPr lang="en-US"/>
              <a:pPr>
                <a:defRPr/>
              </a:pPr>
              <a:t>16-06-03</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xfrm>
            <a:off x="7031791" y="6553200"/>
            <a:ext cx="2133600" cy="304800"/>
          </a:xfrm>
          <a:prstGeom prst="rect">
            <a:avLst/>
          </a:prstGeom>
          <a:ln/>
        </p:spPr>
        <p:txBody>
          <a:bodyPr/>
          <a:lstStyle>
            <a:lvl1pPr>
              <a:defRPr/>
            </a:lvl1pPr>
          </a:lstStyle>
          <a:p>
            <a:fld id="{518A27A8-29AF-4DFD-9EE8-0FECFA2F62A0}"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7467600" cy="1066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371600"/>
            <a:ext cx="4038600" cy="4754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1600"/>
            <a:ext cx="4038600" cy="4754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smtClean="0"/>
            </a:lvl1pPr>
          </a:lstStyle>
          <a:p>
            <a:pPr>
              <a:defRPr/>
            </a:pPr>
            <a:fld id="{5FD15ED6-5813-4013-A1F9-8A95C644CA1A}" type="datetime1">
              <a:rPr lang="en-US"/>
              <a:pPr>
                <a:defRPr/>
              </a:pPr>
              <a:t>16-06-03</a:t>
            </a:fld>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7010400" y="6553200"/>
            <a:ext cx="2133600" cy="304800"/>
          </a:xfrm>
          <a:prstGeom prst="rect">
            <a:avLst/>
          </a:prstGeom>
        </p:spPr>
        <p:txBody>
          <a:bodyPr/>
          <a:lstStyle>
            <a:lvl1pPr>
              <a:defRPr/>
            </a:lvl1pPr>
          </a:lstStyle>
          <a:p>
            <a:fld id="{A0AE2223-78B1-442A-9FF9-89E91986ABF4}"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asic Page With header Ba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32D4B517-E49B-41B6-9DBC-23634E0F1CDC}" type="slidenum">
              <a:rPr lang="en-CA" smtClean="0"/>
              <a:t>‹#›</a:t>
            </a:fld>
            <a:endParaRPr lang="en-CA"/>
          </a:p>
        </p:txBody>
      </p:sp>
      <p:sp>
        <p:nvSpPr>
          <p:cNvPr id="8" name="Text Placeholder 7"/>
          <p:cNvSpPr>
            <a:spLocks noGrp="1"/>
          </p:cNvSpPr>
          <p:nvPr>
            <p:ph type="body" sz="quarter" idx="11" hasCustomPrompt="1"/>
          </p:nvPr>
        </p:nvSpPr>
        <p:spPr>
          <a:xfrm>
            <a:off x="759199" y="138062"/>
            <a:ext cx="7619444" cy="878670"/>
          </a:xfrm>
          <a:prstGeom prst="rect">
            <a:avLst/>
          </a:prstGeom>
        </p:spPr>
        <p:txBody>
          <a:bodyPr lIns="0" tIns="0" rIns="0" bIns="0"/>
          <a:lstStyle>
            <a:lvl1pPr marL="0" marR="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sz="2800" baseline="0">
                <a:solidFill>
                  <a:schemeClr val="accent1"/>
                </a:solidFill>
                <a:latin typeface="Calibri" panose="020F0502020204030204" pitchFamily="34" charset="0"/>
              </a:defRPr>
            </a:lvl1pPr>
            <a:lvl2pPr marL="457200" indent="0">
              <a:buNone/>
              <a:defRPr/>
            </a:lvl2pPr>
          </a:lstStyle>
          <a:p>
            <a:pPr lvl="0"/>
            <a:r>
              <a:rPr lang="en-US" dirty="0" smtClean="0"/>
              <a:t>Header text</a:t>
            </a:r>
          </a:p>
        </p:txBody>
      </p:sp>
      <p:sp>
        <p:nvSpPr>
          <p:cNvPr id="11" name="Content Placeholder 2"/>
          <p:cNvSpPr>
            <a:spLocks noGrp="1"/>
          </p:cNvSpPr>
          <p:nvPr>
            <p:ph idx="10" hasCustomPrompt="1"/>
          </p:nvPr>
        </p:nvSpPr>
        <p:spPr>
          <a:xfrm>
            <a:off x="786210" y="1124744"/>
            <a:ext cx="7571580" cy="5293146"/>
          </a:xfrm>
          <a:prstGeom prst="rect">
            <a:avLst/>
          </a:prstGeom>
        </p:spPr>
        <p:txBody>
          <a:bodyPr lIns="0" tIns="0" rIns="0" bIns="0"/>
          <a:lstStyle>
            <a:lvl1pPr marL="0" indent="0">
              <a:buNone/>
              <a:defRPr sz="2200">
                <a:solidFill>
                  <a:srgbClr val="004D71"/>
                </a:solidFill>
                <a:latin typeface="Calibri" panose="020F0502020204030204" pitchFamily="34" charset="0"/>
              </a:defRPr>
            </a:lvl1pPr>
            <a:lvl2pPr>
              <a:defRPr sz="2000">
                <a:solidFill>
                  <a:srgbClr val="004D71"/>
                </a:solidFill>
                <a:latin typeface="Calibri" panose="020F0502020204030204" pitchFamily="34" charset="0"/>
              </a:defRPr>
            </a:lvl2pPr>
            <a:lvl3pPr>
              <a:defRPr sz="1800">
                <a:solidFill>
                  <a:srgbClr val="004D71"/>
                </a:solidFill>
                <a:latin typeface="Calibri" panose="020F0502020204030204" pitchFamily="34" charset="0"/>
              </a:defRPr>
            </a:lvl3pPr>
            <a:lvl4pPr>
              <a:defRPr sz="1600">
                <a:solidFill>
                  <a:srgbClr val="004D71"/>
                </a:solidFill>
                <a:latin typeface="Calibri" panose="020F0502020204030204" pitchFamily="34" charset="0"/>
              </a:defRPr>
            </a:lvl4pPr>
            <a:lvl5pPr marL="0" indent="1255713">
              <a:defRPr sz="1400">
                <a:solidFill>
                  <a:srgbClr val="004D71"/>
                </a:solidFill>
                <a:latin typeface="Calibri" panose="020F0502020204030204" pitchFamily="34" charset="0"/>
              </a:defRPr>
            </a:lvl5pPr>
          </a:lstStyle>
          <a:p>
            <a:pPr lvl="0"/>
            <a:r>
              <a:rPr lang="en-CA" altLang="ko-KR" dirty="0" smtClean="0"/>
              <a:t>Click to add text</a:t>
            </a:r>
          </a:p>
        </p:txBody>
      </p:sp>
    </p:spTree>
    <p:extLst>
      <p:ext uri="{BB962C8B-B14F-4D97-AF65-F5344CB8AC3E}">
        <p14:creationId xmlns:p14="http://schemas.microsoft.com/office/powerpoint/2010/main" val="2055226346"/>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A7844DB-2407-428D-9B61-4812B7C6EDC9}" type="datetime1">
              <a:rPr lang="en-US"/>
              <a:pPr>
                <a:defRPr/>
              </a:pPr>
              <a:t>16-06-03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7031791" y="6553200"/>
            <a:ext cx="2133600" cy="304800"/>
          </a:xfrm>
          <a:prstGeom prst="rect">
            <a:avLst/>
          </a:prstGeom>
          <a:ln/>
        </p:spPr>
        <p:txBody>
          <a:bodyPr/>
          <a:lstStyle>
            <a:lvl1pPr>
              <a:defRPr/>
            </a:lvl1pPr>
          </a:lstStyle>
          <a:p>
            <a:fld id="{FA83155D-84CD-48C0-9F06-F0DF4E61ABC8}"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F6EC1CD8-054F-444D-98CA-E1827D9039A5}" type="datetime1">
              <a:rPr lang="en-US"/>
              <a:pPr>
                <a:defRPr/>
              </a:pPr>
              <a:t>16-06-03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7031791" y="6553200"/>
            <a:ext cx="2133600" cy="304800"/>
          </a:xfrm>
          <a:prstGeom prst="rect">
            <a:avLst/>
          </a:prstGeom>
          <a:ln/>
        </p:spPr>
        <p:txBody>
          <a:bodyPr/>
          <a:lstStyle>
            <a:lvl1pPr>
              <a:defRPr/>
            </a:lvl1pPr>
          </a:lstStyle>
          <a:p>
            <a:fld id="{EED890B0-7E9D-4D94-9CDC-887F82336ECB}"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71600"/>
            <a:ext cx="4038600" cy="4754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1600"/>
            <a:ext cx="4038600" cy="4754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4E77F04-2CE7-4E5C-932A-6FDB1B93FDC3}" type="datetime1">
              <a:rPr lang="en-US"/>
              <a:pPr>
                <a:defRPr/>
              </a:pPr>
              <a:t>16-06-03</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7031791" y="6553200"/>
            <a:ext cx="2133600" cy="304800"/>
          </a:xfrm>
          <a:prstGeom prst="rect">
            <a:avLst/>
          </a:prstGeom>
          <a:ln/>
        </p:spPr>
        <p:txBody>
          <a:bodyPr/>
          <a:lstStyle>
            <a:lvl1pPr>
              <a:defRPr/>
            </a:lvl1pPr>
          </a:lstStyle>
          <a:p>
            <a:fld id="{748A304A-2A52-4088-8CAF-2E75BA7CCCF9}"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FBA02329-849D-47EC-A156-2F474824BEBA}" type="datetime1">
              <a:rPr lang="en-US"/>
              <a:pPr>
                <a:defRPr/>
              </a:pPr>
              <a:t>16-06-03</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xfrm>
            <a:off x="7031791" y="6553200"/>
            <a:ext cx="2133600" cy="304800"/>
          </a:xfrm>
          <a:prstGeom prst="rect">
            <a:avLst/>
          </a:prstGeom>
          <a:ln/>
        </p:spPr>
        <p:txBody>
          <a:bodyPr/>
          <a:lstStyle>
            <a:lvl1pPr>
              <a:defRPr/>
            </a:lvl1pPr>
          </a:lstStyle>
          <a:p>
            <a:fld id="{7DEE71F4-BD95-4845-9E24-D67667EF0E0F}"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FF2DD503-961D-4233-91FF-3D72F8A5134C}" type="datetime1">
              <a:rPr lang="en-US"/>
              <a:pPr>
                <a:defRPr/>
              </a:pPr>
              <a:t>16-06-03</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xfrm>
            <a:off x="7031791" y="6553200"/>
            <a:ext cx="2133600" cy="304800"/>
          </a:xfrm>
          <a:prstGeom prst="rect">
            <a:avLst/>
          </a:prstGeom>
          <a:ln/>
        </p:spPr>
        <p:txBody>
          <a:bodyPr/>
          <a:lstStyle>
            <a:lvl1pPr>
              <a:defRPr/>
            </a:lvl1pPr>
          </a:lstStyle>
          <a:p>
            <a:fld id="{60B17803-2800-4867-BEDA-65382B35945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093B3DBD-0EFC-42BD-ADD1-FADAC954BEF2}" type="datetime1">
              <a:rPr lang="en-US"/>
              <a:pPr>
                <a:defRPr/>
              </a:pPr>
              <a:t>16-06-03</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xfrm>
            <a:off x="7031791" y="6553200"/>
            <a:ext cx="2133600" cy="304800"/>
          </a:xfrm>
          <a:prstGeom prst="rect">
            <a:avLst/>
          </a:prstGeom>
          <a:ln/>
        </p:spPr>
        <p:txBody>
          <a:bodyPr/>
          <a:lstStyle>
            <a:lvl1pPr>
              <a:defRPr/>
            </a:lvl1pPr>
          </a:lstStyle>
          <a:p>
            <a:fld id="{FA83155D-84CD-48C0-9F06-F0DF4E61ABC8}"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E361E31F-9BAC-4F06-958A-AAC24D557A3F}" type="datetime1">
              <a:rPr lang="en-US"/>
              <a:pPr>
                <a:defRPr/>
              </a:pPr>
              <a:t>16-06-03</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7031791" y="6553200"/>
            <a:ext cx="2133600" cy="304800"/>
          </a:xfrm>
          <a:prstGeom prst="rect">
            <a:avLst/>
          </a:prstGeom>
          <a:ln/>
        </p:spPr>
        <p:txBody>
          <a:bodyPr/>
          <a:lstStyle>
            <a:lvl1pPr>
              <a:defRPr/>
            </a:lvl1pPr>
          </a:lstStyle>
          <a:p>
            <a:fld id="{4D058960-875C-4DF9-BBA4-AFD8153C16DD}"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AF0F6BF-F85B-4650-83B6-A555BA4C70C8}" type="datetime1">
              <a:rPr lang="en-US"/>
              <a:pPr>
                <a:defRPr/>
              </a:pPr>
              <a:t>16-06-03</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7031791" y="6553200"/>
            <a:ext cx="2133600" cy="304800"/>
          </a:xfrm>
          <a:prstGeom prst="rect">
            <a:avLst/>
          </a:prstGeom>
          <a:ln/>
        </p:spPr>
        <p:txBody>
          <a:bodyPr/>
          <a:lstStyle>
            <a:lvl1pPr>
              <a:defRPr/>
            </a:lvl1pPr>
          </a:lstStyle>
          <a:p>
            <a:fld id="{4C191687-06A5-4701-B6D2-8EBA4AB424C2}"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8"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76200"/>
            <a:ext cx="7467600" cy="10668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371600"/>
            <a:ext cx="8229600" cy="4754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37479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spcBef>
                <a:spcPct val="0"/>
              </a:spcBef>
              <a:defRPr sz="1400" b="0">
                <a:solidFill>
                  <a:schemeClr val="tx1"/>
                </a:solidFill>
              </a:defRPr>
            </a:lvl1pPr>
          </a:lstStyle>
          <a:p>
            <a:pPr>
              <a:defRPr/>
            </a:pPr>
            <a:fld id="{D1A744E7-BC6A-4FCA-AA0B-CD8052C98A82}" type="datetime1">
              <a:rPr lang="en-US"/>
              <a:pPr>
                <a:defRPr/>
              </a:pPr>
              <a:t>16-06-03</a:t>
            </a:fld>
            <a:endParaRPr lang="en-US"/>
          </a:p>
        </p:txBody>
      </p:sp>
      <p:sp>
        <p:nvSpPr>
          <p:cNvPr id="1029" name="Rectangle 5"/>
          <p:cNvSpPr>
            <a:spLocks noGrp="1" noChangeArrowheads="1"/>
          </p:cNvSpPr>
          <p:nvPr>
            <p:ph type="ftr" sz="quarter" idx="3"/>
          </p:nvPr>
        </p:nvSpPr>
        <p:spPr bwMode="auto">
          <a:xfrm>
            <a:off x="3124200" y="6381750"/>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spcBef>
                <a:spcPct val="0"/>
              </a:spcBef>
              <a:defRPr sz="1400" b="0">
                <a:solidFill>
                  <a:schemeClr val="tx1"/>
                </a:solidFill>
              </a:defRPr>
            </a:lvl1pPr>
          </a:lstStyle>
          <a:p>
            <a:pPr>
              <a:defRPr/>
            </a:pPr>
            <a:endParaRPr lang="en-US" dirty="0"/>
          </a:p>
        </p:txBody>
      </p:sp>
      <p:pic>
        <p:nvPicPr>
          <p:cNvPr id="1031" name="Picture 8" descr="fadlogo2"/>
          <p:cNvPicPr>
            <a:picLocks noChangeAspect="1" noChangeArrowheads="1"/>
          </p:cNvPicPr>
          <p:nvPr/>
        </p:nvPicPr>
        <p:blipFill>
          <a:blip r:embed="rId18" cstate="print"/>
          <a:srcRect/>
          <a:stretch>
            <a:fillRect/>
          </a:stretch>
        </p:blipFill>
        <p:spPr bwMode="auto">
          <a:xfrm>
            <a:off x="8001000" y="0"/>
            <a:ext cx="1143000" cy="1143000"/>
          </a:xfrm>
          <a:prstGeom prst="rect">
            <a:avLst/>
          </a:prstGeom>
          <a:noFill/>
          <a:ln w="9525">
            <a:noFill/>
            <a:miter lim="800000"/>
            <a:headEnd/>
            <a:tailEnd/>
          </a:ln>
        </p:spPr>
      </p:pic>
      <p:sp>
        <p:nvSpPr>
          <p:cNvPr id="1033" name="Line 9"/>
          <p:cNvSpPr>
            <a:spLocks noChangeShapeType="1"/>
          </p:cNvSpPr>
          <p:nvPr/>
        </p:nvSpPr>
        <p:spPr bwMode="auto">
          <a:xfrm>
            <a:off x="0" y="1143000"/>
            <a:ext cx="9144000" cy="0"/>
          </a:xfrm>
          <a:prstGeom prst="line">
            <a:avLst/>
          </a:prstGeom>
          <a:noFill/>
          <a:ln w="28575">
            <a:solidFill>
              <a:srgbClr val="990000"/>
            </a:solidFill>
            <a:round/>
            <a:headEnd/>
            <a:tailEnd/>
          </a:ln>
          <a:effectLst/>
        </p:spPr>
        <p:txBody>
          <a:bodyPr/>
          <a:lstStyle/>
          <a:p>
            <a:pPr algn="r" eaLnBrk="1" hangingPunct="1">
              <a:spcBef>
                <a:spcPct val="0"/>
              </a:spcBef>
              <a:defRPr/>
            </a:pPr>
            <a:endParaRPr lang="en-US" b="0">
              <a:solidFill>
                <a:srgbClr val="0000FF"/>
              </a:solidFill>
            </a:endParaRPr>
          </a:p>
        </p:txBody>
      </p:sp>
      <p:sp>
        <p:nvSpPr>
          <p:cNvPr id="9" name="Rectangle 6"/>
          <p:cNvSpPr>
            <a:spLocks noGrp="1" noChangeArrowheads="1"/>
          </p:cNvSpPr>
          <p:nvPr>
            <p:ph type="sldNum" sz="quarter" idx="4"/>
          </p:nvPr>
        </p:nvSpPr>
        <p:spPr>
          <a:xfrm>
            <a:off x="7010400" y="6629399"/>
            <a:ext cx="2133600" cy="259135"/>
          </a:xfrm>
          <a:prstGeom prst="rect">
            <a:avLst/>
          </a:prstGeom>
        </p:spPr>
        <p:txBody>
          <a:bodyPr/>
          <a:lstStyle>
            <a:lvl1pPr algn="r">
              <a:defRPr sz="1200" b="1">
                <a:solidFill>
                  <a:schemeClr val="tx1"/>
                </a:solidFill>
              </a:defRPr>
            </a:lvl1pPr>
          </a:lstStyle>
          <a:p>
            <a:pPr>
              <a:defRPr/>
            </a:pPr>
            <a:endParaRPr lang="fr-FR" dirty="0"/>
          </a:p>
        </p:txBody>
      </p:sp>
    </p:spTree>
  </p:cSld>
  <p:clrMap bg1="lt1" tx1="dk1" bg2="lt2" tx2="dk2" accent1="accent1" accent2="accent2" accent3="accent3" accent4="accent4" accent5="accent5" accent6="accent6" hlink="hlink" folHlink="folHlink"/>
  <p:sldLayoutIdLst>
    <p:sldLayoutId id="2147483734"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31" r:id="rId13"/>
    <p:sldLayoutId id="2147483732" r:id="rId14"/>
    <p:sldLayoutId id="2147483733" r:id="rId15"/>
    <p:sldLayoutId id="2147483735" r:id="rId16"/>
  </p:sldLayoutIdLst>
  <p:hf hdr="0" ftr="0" dt="0"/>
  <p:txStyles>
    <p:titleStyle>
      <a:lvl1pPr algn="l" rtl="0" eaLnBrk="0" fontAlgn="base" hangingPunct="0">
        <a:spcBef>
          <a:spcPct val="0"/>
        </a:spcBef>
        <a:spcAft>
          <a:spcPct val="0"/>
        </a:spcAft>
        <a:defRPr sz="2800" b="1">
          <a:solidFill>
            <a:srgbClr val="990000"/>
          </a:solidFill>
          <a:latin typeface="+mj-lt"/>
          <a:ea typeface="+mj-ea"/>
          <a:cs typeface="+mj-cs"/>
        </a:defRPr>
      </a:lvl1pPr>
      <a:lvl2pPr algn="l" rtl="0" eaLnBrk="0" fontAlgn="base" hangingPunct="0">
        <a:spcBef>
          <a:spcPct val="0"/>
        </a:spcBef>
        <a:spcAft>
          <a:spcPct val="0"/>
        </a:spcAft>
        <a:defRPr sz="2800" b="1">
          <a:solidFill>
            <a:srgbClr val="990000"/>
          </a:solidFill>
          <a:latin typeface="Arial" charset="0"/>
          <a:cs typeface="Arial" charset="0"/>
        </a:defRPr>
      </a:lvl2pPr>
      <a:lvl3pPr algn="l" rtl="0" eaLnBrk="0" fontAlgn="base" hangingPunct="0">
        <a:spcBef>
          <a:spcPct val="0"/>
        </a:spcBef>
        <a:spcAft>
          <a:spcPct val="0"/>
        </a:spcAft>
        <a:defRPr sz="2800" b="1">
          <a:solidFill>
            <a:srgbClr val="990000"/>
          </a:solidFill>
          <a:latin typeface="Arial" charset="0"/>
          <a:cs typeface="Arial" charset="0"/>
        </a:defRPr>
      </a:lvl3pPr>
      <a:lvl4pPr algn="l" rtl="0" eaLnBrk="0" fontAlgn="base" hangingPunct="0">
        <a:spcBef>
          <a:spcPct val="0"/>
        </a:spcBef>
        <a:spcAft>
          <a:spcPct val="0"/>
        </a:spcAft>
        <a:defRPr sz="2800" b="1">
          <a:solidFill>
            <a:srgbClr val="990000"/>
          </a:solidFill>
          <a:latin typeface="Arial" charset="0"/>
          <a:cs typeface="Arial" charset="0"/>
        </a:defRPr>
      </a:lvl4pPr>
      <a:lvl5pPr algn="l" rtl="0" eaLnBrk="0" fontAlgn="base" hangingPunct="0">
        <a:spcBef>
          <a:spcPct val="0"/>
        </a:spcBef>
        <a:spcAft>
          <a:spcPct val="0"/>
        </a:spcAft>
        <a:defRPr sz="2800" b="1">
          <a:solidFill>
            <a:srgbClr val="990000"/>
          </a:solidFill>
          <a:latin typeface="Arial" charset="0"/>
          <a:cs typeface="Arial" charset="0"/>
        </a:defRPr>
      </a:lvl5pPr>
      <a:lvl6pPr marL="457200" algn="l" rtl="0" fontAlgn="base">
        <a:spcBef>
          <a:spcPct val="0"/>
        </a:spcBef>
        <a:spcAft>
          <a:spcPct val="0"/>
        </a:spcAft>
        <a:defRPr sz="3600">
          <a:solidFill>
            <a:srgbClr val="990000"/>
          </a:solidFill>
          <a:latin typeface="Arial" charset="0"/>
          <a:cs typeface="Arial" charset="0"/>
        </a:defRPr>
      </a:lvl6pPr>
      <a:lvl7pPr marL="914400" algn="l" rtl="0" fontAlgn="base">
        <a:spcBef>
          <a:spcPct val="0"/>
        </a:spcBef>
        <a:spcAft>
          <a:spcPct val="0"/>
        </a:spcAft>
        <a:defRPr sz="3600">
          <a:solidFill>
            <a:srgbClr val="990000"/>
          </a:solidFill>
          <a:latin typeface="Arial" charset="0"/>
          <a:cs typeface="Arial" charset="0"/>
        </a:defRPr>
      </a:lvl7pPr>
      <a:lvl8pPr marL="1371600" algn="l" rtl="0" fontAlgn="base">
        <a:spcBef>
          <a:spcPct val="0"/>
        </a:spcBef>
        <a:spcAft>
          <a:spcPct val="0"/>
        </a:spcAft>
        <a:defRPr sz="3600">
          <a:solidFill>
            <a:srgbClr val="990000"/>
          </a:solidFill>
          <a:latin typeface="Arial" charset="0"/>
          <a:cs typeface="Arial" charset="0"/>
        </a:defRPr>
      </a:lvl8pPr>
      <a:lvl9pPr marL="1828800" algn="l" rtl="0" fontAlgn="base">
        <a:spcBef>
          <a:spcPct val="0"/>
        </a:spcBef>
        <a:spcAft>
          <a:spcPct val="0"/>
        </a:spcAft>
        <a:defRPr sz="3600">
          <a:solidFill>
            <a:srgbClr val="990000"/>
          </a:solidFill>
          <a:latin typeface="Arial" charset="0"/>
          <a:cs typeface="Arial" charset="0"/>
        </a:defRPr>
      </a:lvl9pPr>
    </p:titleStyle>
    <p:bodyStyle>
      <a:lvl1pPr marL="342900" indent="-342900" algn="l" rtl="0" eaLnBrk="0" fontAlgn="base" hangingPunct="0">
        <a:spcBef>
          <a:spcPct val="20000"/>
        </a:spcBef>
        <a:spcAft>
          <a:spcPct val="0"/>
        </a:spcAft>
        <a:buChar char="•"/>
        <a:defRPr sz="3200" b="1">
          <a:solidFill>
            <a:schemeClr val="accent2"/>
          </a:solidFill>
          <a:latin typeface="+mn-lt"/>
          <a:ea typeface="+mn-ea"/>
          <a:cs typeface="+mn-cs"/>
        </a:defRPr>
      </a:lvl1pPr>
      <a:lvl2pPr marL="742950" indent="-285750" algn="l" rtl="0" eaLnBrk="0" fontAlgn="base" hangingPunct="0">
        <a:spcBef>
          <a:spcPct val="20000"/>
        </a:spcBef>
        <a:spcAft>
          <a:spcPct val="0"/>
        </a:spcAft>
        <a:buChar char="–"/>
        <a:defRPr sz="2800">
          <a:solidFill>
            <a:srgbClr val="990000"/>
          </a:solidFill>
          <a:latin typeface="+mn-lt"/>
          <a:cs typeface="+mn-cs"/>
        </a:defRPr>
      </a:lvl2pPr>
      <a:lvl3pPr marL="1143000" indent="-228600" algn="l" rtl="0" eaLnBrk="0" fontAlgn="base" hangingPunct="0">
        <a:spcBef>
          <a:spcPct val="20000"/>
        </a:spcBef>
        <a:spcAft>
          <a:spcPct val="0"/>
        </a:spcAft>
        <a:buChar char="•"/>
        <a:defRPr sz="2400">
          <a:solidFill>
            <a:schemeClr val="accent2"/>
          </a:solidFill>
          <a:latin typeface="+mn-lt"/>
          <a:cs typeface="+mn-cs"/>
        </a:defRPr>
      </a:lvl3pPr>
      <a:lvl4pPr marL="1600200" indent="-228600" algn="l" rtl="0" eaLnBrk="0" fontAlgn="base" hangingPunct="0">
        <a:spcBef>
          <a:spcPct val="20000"/>
        </a:spcBef>
        <a:spcAft>
          <a:spcPct val="0"/>
        </a:spcAft>
        <a:buChar char="–"/>
        <a:defRPr sz="2000">
          <a:solidFill>
            <a:srgbClr val="CC6600"/>
          </a:solidFill>
          <a:latin typeface="+mn-lt"/>
          <a:cs typeface="+mn-cs"/>
        </a:defRPr>
      </a:lvl4pPr>
      <a:lvl5pPr marL="2057400" indent="-228600" algn="l" rtl="0" eaLnBrk="0" fontAlgn="base" hangingPunct="0">
        <a:spcBef>
          <a:spcPct val="20000"/>
        </a:spcBef>
        <a:spcAft>
          <a:spcPct val="0"/>
        </a:spcAft>
        <a:buChar char="»"/>
        <a:defRPr sz="2000">
          <a:solidFill>
            <a:schemeClr val="accent2"/>
          </a:solidFill>
          <a:latin typeface="+mn-lt"/>
          <a:cs typeface="+mn-cs"/>
        </a:defRPr>
      </a:lvl5pPr>
      <a:lvl6pPr marL="2514600" indent="-228600" algn="l" rtl="0" fontAlgn="base">
        <a:spcBef>
          <a:spcPct val="20000"/>
        </a:spcBef>
        <a:spcAft>
          <a:spcPct val="0"/>
        </a:spcAft>
        <a:buChar char="»"/>
        <a:defRPr sz="2000">
          <a:solidFill>
            <a:schemeClr val="accent2"/>
          </a:solidFill>
          <a:latin typeface="+mn-lt"/>
          <a:cs typeface="+mn-cs"/>
        </a:defRPr>
      </a:lvl6pPr>
      <a:lvl7pPr marL="2971800" indent="-228600" algn="l" rtl="0" fontAlgn="base">
        <a:spcBef>
          <a:spcPct val="20000"/>
        </a:spcBef>
        <a:spcAft>
          <a:spcPct val="0"/>
        </a:spcAft>
        <a:buChar char="»"/>
        <a:defRPr sz="2000">
          <a:solidFill>
            <a:schemeClr val="accent2"/>
          </a:solidFill>
          <a:latin typeface="+mn-lt"/>
          <a:cs typeface="+mn-cs"/>
        </a:defRPr>
      </a:lvl7pPr>
      <a:lvl8pPr marL="3429000" indent="-228600" algn="l" rtl="0" fontAlgn="base">
        <a:spcBef>
          <a:spcPct val="20000"/>
        </a:spcBef>
        <a:spcAft>
          <a:spcPct val="0"/>
        </a:spcAft>
        <a:buChar char="»"/>
        <a:defRPr sz="2000">
          <a:solidFill>
            <a:schemeClr val="accent2"/>
          </a:solidFill>
          <a:latin typeface="+mn-lt"/>
          <a:cs typeface="+mn-cs"/>
        </a:defRPr>
      </a:lvl8pPr>
      <a:lvl9pPr marL="3886200" indent="-228600" algn="l" rtl="0" fontAlgn="base">
        <a:spcBef>
          <a:spcPct val="20000"/>
        </a:spcBef>
        <a:spcAft>
          <a:spcPct val="0"/>
        </a:spcAft>
        <a:buChar char="»"/>
        <a:defRPr sz="2000">
          <a:solidFill>
            <a:schemeClr val="accent2"/>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jpeg"/><Relationship Id="rId3" Type="http://schemas.openxmlformats.org/officeDocument/2006/relationships/image" Target="../media/image11.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2.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3.jpeg"/></Relationships>
</file>

<file path=ppt/slides/_rels/slide26.xml.rels><?xml version="1.0" encoding="UTF-8" standalone="yes"?>
<Relationships xmlns="http://schemas.openxmlformats.org/package/2006/relationships"><Relationship Id="rId3" Type="http://schemas.openxmlformats.org/officeDocument/2006/relationships/package" Target="../embeddings/Microsoft_Word_Document1.docx"/><Relationship Id="rId4" Type="http://schemas.openxmlformats.org/officeDocument/2006/relationships/image" Target="../media/image14.emf"/><Relationship Id="rId1" Type="http://schemas.openxmlformats.org/officeDocument/2006/relationships/vmlDrawing" Target="../drawings/vmlDrawing1.vml"/><Relationship Id="rId2"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package" Target="../embeddings/Microsoft_Word_Document2.docx"/><Relationship Id="rId4" Type="http://schemas.openxmlformats.org/officeDocument/2006/relationships/image" Target="../media/image17.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8.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9.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0.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0.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1.png"/><Relationship Id="rId3" Type="http://schemas.openxmlformats.org/officeDocument/2006/relationships/image" Target="../media/image2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2.png"/><Relationship Id="rId3" Type="http://schemas.openxmlformats.org/officeDocument/2006/relationships/image" Target="../media/image20.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0.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3.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jp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hyperlink" Target="http://www.Canada.ca" TargetMode="Externa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gif"/><Relationship Id="rId3" Type="http://schemas.openxmlformats.org/officeDocument/2006/relationships/image" Target="../media/image27.gif"/></Relationships>
</file>

<file path=ppt/slides/_rels/slide52.xml.rels><?xml version="1.0" encoding="UTF-8" standalone="yes"?>
<Relationships xmlns="http://schemas.openxmlformats.org/package/2006/relationships"><Relationship Id="rId3" Type="http://schemas.openxmlformats.org/officeDocument/2006/relationships/package" Target="../embeddings/Microsoft_Word_Document3.docx"/><Relationship Id="rId4" Type="http://schemas.openxmlformats.org/officeDocument/2006/relationships/image" Target="../media/image28.e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0.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0.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0.png"/><Relationship Id="rId3" Type="http://schemas.openxmlformats.org/officeDocument/2006/relationships/image" Target="../media/image31.png"/></Relationships>
</file>

<file path=ppt/slides/_rels/slide62.xml.rels><?xml version="1.0" encoding="UTF-8" standalone="yes"?>
<Relationships xmlns="http://schemas.openxmlformats.org/package/2006/relationships"><Relationship Id="rId3" Type="http://schemas.openxmlformats.org/officeDocument/2006/relationships/package" Target="../embeddings/Microsoft_Word_Document4.docx"/><Relationship Id="rId4" Type="http://schemas.openxmlformats.org/officeDocument/2006/relationships/image" Target="../media/image28.emf"/><Relationship Id="rId1" Type="http://schemas.openxmlformats.org/officeDocument/2006/relationships/vmlDrawing" Target="../drawings/vmlDrawing4.vml"/><Relationship Id="rId2"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3" Type="http://schemas.openxmlformats.org/officeDocument/2006/relationships/package" Target="../embeddings/Microsoft_Word_Document5.docx"/><Relationship Id="rId4" Type="http://schemas.openxmlformats.org/officeDocument/2006/relationships/image" Target="../media/image32.png"/><Relationship Id="rId1" Type="http://schemas.openxmlformats.org/officeDocument/2006/relationships/vmlDrawing" Target="../drawings/vmlDrawing5.vml"/><Relationship Id="rId2"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3" Type="http://schemas.openxmlformats.org/officeDocument/2006/relationships/package" Target="../embeddings/Microsoft_Word_Document6.docx"/><Relationship Id="rId4" Type="http://schemas.openxmlformats.org/officeDocument/2006/relationships/image" Target="../media/image33.png"/><Relationship Id="rId1" Type="http://schemas.openxmlformats.org/officeDocument/2006/relationships/vmlDrawing" Target="../drawings/vmlDrawing6.vml"/><Relationship Id="rId2"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1" Type="http://schemas.openxmlformats.org/officeDocument/2006/relationships/package" Target="../embeddings/Microsoft_Word_Document11.docx"/><Relationship Id="rId12" Type="http://schemas.openxmlformats.org/officeDocument/2006/relationships/image" Target="../media/image38.png"/><Relationship Id="rId1" Type="http://schemas.openxmlformats.org/officeDocument/2006/relationships/vmlDrawing" Target="../drawings/vmlDrawing7.vml"/><Relationship Id="rId2" Type="http://schemas.openxmlformats.org/officeDocument/2006/relationships/slideLayout" Target="../slideLayouts/slideLayout6.xml"/><Relationship Id="rId3" Type="http://schemas.openxmlformats.org/officeDocument/2006/relationships/package" Target="../embeddings/Microsoft_Word_Document7.docx"/><Relationship Id="rId4" Type="http://schemas.openxmlformats.org/officeDocument/2006/relationships/image" Target="../media/image34.png"/><Relationship Id="rId5" Type="http://schemas.openxmlformats.org/officeDocument/2006/relationships/package" Target="../embeddings/Microsoft_Word_Document8.docx"/><Relationship Id="rId6" Type="http://schemas.openxmlformats.org/officeDocument/2006/relationships/image" Target="../media/image35.png"/><Relationship Id="rId7" Type="http://schemas.openxmlformats.org/officeDocument/2006/relationships/package" Target="../embeddings/Microsoft_Word_Document9.docx"/><Relationship Id="rId8" Type="http://schemas.openxmlformats.org/officeDocument/2006/relationships/image" Target="../media/image36.png"/><Relationship Id="rId9" Type="http://schemas.openxmlformats.org/officeDocument/2006/relationships/package" Target="../embeddings/Microsoft_Word_Document10.docx"/><Relationship Id="rId10" Type="http://schemas.openxmlformats.org/officeDocument/2006/relationships/image" Target="../media/image37.png"/></Relationships>
</file>

<file path=ppt/slides/_rels/slide66.xml.rels><?xml version="1.0" encoding="UTF-8" standalone="yes"?>
<Relationships xmlns="http://schemas.openxmlformats.org/package/2006/relationships"><Relationship Id="rId3" Type="http://schemas.openxmlformats.org/officeDocument/2006/relationships/package" Target="../embeddings/Microsoft_Word_Document12.docx"/><Relationship Id="rId4" Type="http://schemas.openxmlformats.org/officeDocument/2006/relationships/image" Target="../media/image39.png"/><Relationship Id="rId1" Type="http://schemas.openxmlformats.org/officeDocument/2006/relationships/vmlDrawing" Target="../drawings/vmlDrawing8.vml"/><Relationship Id="rId2"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3" Type="http://schemas.openxmlformats.org/officeDocument/2006/relationships/package" Target="../embeddings/Microsoft_Word_Document13.docx"/><Relationship Id="rId4" Type="http://schemas.openxmlformats.org/officeDocument/2006/relationships/image" Target="../media/image40.png"/><Relationship Id="rId5" Type="http://schemas.openxmlformats.org/officeDocument/2006/relationships/package" Target="../embeddings/Microsoft_Word_Document14.docx"/><Relationship Id="rId6" Type="http://schemas.openxmlformats.org/officeDocument/2006/relationships/image" Target="../media/image41.png"/><Relationship Id="rId7" Type="http://schemas.openxmlformats.org/officeDocument/2006/relationships/package" Target="../embeddings/Microsoft_Word_Document15.docx"/><Relationship Id="rId8" Type="http://schemas.openxmlformats.org/officeDocument/2006/relationships/image" Target="../media/image42.png"/><Relationship Id="rId1" Type="http://schemas.openxmlformats.org/officeDocument/2006/relationships/vmlDrawing" Target="../drawings/vmlDrawing9.vml"/><Relationship Id="rId2"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3" Type="http://schemas.openxmlformats.org/officeDocument/2006/relationships/package" Target="../embeddings/Microsoft_Word_Document16.docx"/><Relationship Id="rId4" Type="http://schemas.openxmlformats.org/officeDocument/2006/relationships/image" Target="../media/image43.png"/><Relationship Id="rId1" Type="http://schemas.openxmlformats.org/officeDocument/2006/relationships/vmlDrawing" Target="../drawings/vmlDrawing10.vml"/><Relationship Id="rId2"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1" Type="http://schemas.openxmlformats.org/officeDocument/2006/relationships/package" Target="../embeddings/Microsoft_Word_Document21.docx"/><Relationship Id="rId12" Type="http://schemas.openxmlformats.org/officeDocument/2006/relationships/image" Target="../media/image48.png"/><Relationship Id="rId1" Type="http://schemas.openxmlformats.org/officeDocument/2006/relationships/vmlDrawing" Target="../drawings/vmlDrawing11.vml"/><Relationship Id="rId2" Type="http://schemas.openxmlformats.org/officeDocument/2006/relationships/slideLayout" Target="../slideLayouts/slideLayout6.xml"/><Relationship Id="rId3" Type="http://schemas.openxmlformats.org/officeDocument/2006/relationships/package" Target="../embeddings/Microsoft_Word_Document17.docx"/><Relationship Id="rId4" Type="http://schemas.openxmlformats.org/officeDocument/2006/relationships/image" Target="../media/image44.png"/><Relationship Id="rId5" Type="http://schemas.openxmlformats.org/officeDocument/2006/relationships/package" Target="../embeddings/Microsoft_Word_Document18.docx"/><Relationship Id="rId6" Type="http://schemas.openxmlformats.org/officeDocument/2006/relationships/image" Target="../media/image45.png"/><Relationship Id="rId7" Type="http://schemas.openxmlformats.org/officeDocument/2006/relationships/package" Target="../embeddings/Microsoft_Word_Document19.docx"/><Relationship Id="rId8" Type="http://schemas.openxmlformats.org/officeDocument/2006/relationships/image" Target="../media/image46.png"/><Relationship Id="rId9" Type="http://schemas.openxmlformats.org/officeDocument/2006/relationships/package" Target="../embeddings/Microsoft_Word_Document20.docx"/><Relationship Id="rId10" Type="http://schemas.openxmlformats.org/officeDocument/2006/relationships/image" Target="../media/image4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package" Target="../embeddings/Microsoft_Word_Document22.docx"/><Relationship Id="rId4" Type="http://schemas.openxmlformats.org/officeDocument/2006/relationships/image" Target="../media/image49.png"/><Relationship Id="rId1" Type="http://schemas.openxmlformats.org/officeDocument/2006/relationships/vmlDrawing" Target="../drawings/vmlDrawing12.vml"/><Relationship Id="rId2"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11" Type="http://schemas.openxmlformats.org/officeDocument/2006/relationships/package" Target="../embeddings/Microsoft_Word_Document27.docx"/><Relationship Id="rId12" Type="http://schemas.openxmlformats.org/officeDocument/2006/relationships/image" Target="../media/image54.png"/><Relationship Id="rId1" Type="http://schemas.openxmlformats.org/officeDocument/2006/relationships/vmlDrawing" Target="../drawings/vmlDrawing13.vml"/><Relationship Id="rId2" Type="http://schemas.openxmlformats.org/officeDocument/2006/relationships/slideLayout" Target="../slideLayouts/slideLayout6.xml"/><Relationship Id="rId3" Type="http://schemas.openxmlformats.org/officeDocument/2006/relationships/package" Target="../embeddings/Microsoft_Word_Document23.docx"/><Relationship Id="rId4" Type="http://schemas.openxmlformats.org/officeDocument/2006/relationships/image" Target="../media/image50.png"/><Relationship Id="rId5" Type="http://schemas.openxmlformats.org/officeDocument/2006/relationships/package" Target="../embeddings/Microsoft_Word_Document24.docx"/><Relationship Id="rId6" Type="http://schemas.openxmlformats.org/officeDocument/2006/relationships/image" Target="../media/image51.png"/><Relationship Id="rId7" Type="http://schemas.openxmlformats.org/officeDocument/2006/relationships/package" Target="../embeddings/Microsoft_Word_Document25.docx"/><Relationship Id="rId8" Type="http://schemas.openxmlformats.org/officeDocument/2006/relationships/image" Target="../media/image52.png"/><Relationship Id="rId9" Type="http://schemas.openxmlformats.org/officeDocument/2006/relationships/package" Target="../embeddings/Microsoft_Word_Document26.docx"/><Relationship Id="rId10" Type="http://schemas.openxmlformats.org/officeDocument/2006/relationships/image" Target="../media/image53.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0.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5.png"/><Relationship Id="rId3" Type="http://schemas.openxmlformats.org/officeDocument/2006/relationships/image" Target="../media/image56.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7.jpeg"/><Relationship Id="rId3" Type="http://schemas.openxmlformats.org/officeDocument/2006/relationships/image" Target="../media/image58.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9.png"/><Relationship Id="rId3" Type="http://schemas.openxmlformats.org/officeDocument/2006/relationships/image" Target="../media/image60.png"/></Relationships>
</file>

<file path=ppt/slides/_rels/slide76.xml.rels><?xml version="1.0" encoding="UTF-8" standalone="yes"?>
<Relationships xmlns="http://schemas.openxmlformats.org/package/2006/relationships"><Relationship Id="rId3" Type="http://schemas.openxmlformats.org/officeDocument/2006/relationships/image" Target="../media/image62.png"/><Relationship Id="rId4" Type="http://schemas.openxmlformats.org/officeDocument/2006/relationships/image" Target="../media/image63.png"/><Relationship Id="rId5" Type="http://schemas.openxmlformats.org/officeDocument/2006/relationships/image" Target="../media/image64.png"/><Relationship Id="rId6" Type="http://schemas.openxmlformats.org/officeDocument/2006/relationships/image" Target="../media/image65.png"/><Relationship Id="rId1" Type="http://schemas.openxmlformats.org/officeDocument/2006/relationships/slideLayout" Target="../slideLayouts/slideLayout6.xml"/><Relationship Id="rId2" Type="http://schemas.openxmlformats.org/officeDocument/2006/relationships/image" Target="../media/image61.pn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6.png"/></Relationships>
</file>

<file path=ppt/slides/_rels/slide78.xml.rels><?xml version="1.0" encoding="UTF-8" standalone="yes"?>
<Relationships xmlns="http://schemas.openxmlformats.org/package/2006/relationships"><Relationship Id="rId3" Type="http://schemas.openxmlformats.org/officeDocument/2006/relationships/image" Target="../media/image67.png"/><Relationship Id="rId4" Type="http://schemas.openxmlformats.org/officeDocument/2006/relationships/image" Target="../media/image68.png"/><Relationship Id="rId1" Type="http://schemas.openxmlformats.org/officeDocument/2006/relationships/slideLayout" Target="../slideLayouts/slideLayout6.xml"/><Relationship Id="rId2" Type="http://schemas.openxmlformats.org/officeDocument/2006/relationships/image" Target="../media/image66.png"/></Relationships>
</file>

<file path=ppt/slides/_rels/slide79.xml.rels><?xml version="1.0" encoding="UTF-8" standalone="yes"?>
<Relationships xmlns="http://schemas.openxmlformats.org/package/2006/relationships"><Relationship Id="rId3" Type="http://schemas.openxmlformats.org/officeDocument/2006/relationships/package" Target="../embeddings/Microsoft_Word_Document28.docx"/><Relationship Id="rId4" Type="http://schemas.openxmlformats.org/officeDocument/2006/relationships/image" Target="../media/image69.png"/><Relationship Id="rId5" Type="http://schemas.openxmlformats.org/officeDocument/2006/relationships/image" Target="../media/image66.png"/><Relationship Id="rId6" Type="http://schemas.openxmlformats.org/officeDocument/2006/relationships/image" Target="../media/image70.png"/><Relationship Id="rId1" Type="http://schemas.openxmlformats.org/officeDocument/2006/relationships/vmlDrawing" Target="../drawings/vmlDrawing14.vml"/><Relationship Id="rId2"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5"/>
          <p:cNvSpPr>
            <a:spLocks noGrp="1" noChangeArrowheads="1"/>
          </p:cNvSpPr>
          <p:nvPr>
            <p:ph type="ctrTitle"/>
          </p:nvPr>
        </p:nvSpPr>
        <p:spPr>
          <a:xfrm>
            <a:off x="0" y="1966036"/>
            <a:ext cx="9143999" cy="1470025"/>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scene3d>
              <a:camera prst="obliqueTopLeft"/>
              <a:lightRig rig="threePt" dir="t"/>
            </a:scene3d>
            <a:sp3d extrusionH="57150">
              <a:bevelT w="38100" h="38100"/>
            </a:sp3d>
          </a:bodyPr>
          <a:lstStyle/>
          <a:p>
            <a:pPr algn="ctr" eaLnBrk="1" hangingPunct="1"/>
            <a:r>
              <a:rPr lang="en-US" dirty="0" smtClean="0">
                <a:solidFill>
                  <a:srgbClr val="800000"/>
                </a:solidFill>
              </a:rPr>
              <a:t/>
            </a:r>
            <a:br>
              <a:rPr lang="en-US" dirty="0" smtClean="0">
                <a:solidFill>
                  <a:srgbClr val="800000"/>
                </a:solidFill>
              </a:rPr>
            </a:br>
            <a:r>
              <a:rPr lang="en-US" dirty="0" smtClean="0">
                <a:solidFill>
                  <a:srgbClr val="800000"/>
                </a:solidFill>
              </a:rPr>
              <a:t>IT Spending Effectiveness (Spending Review):</a:t>
            </a:r>
            <a:br>
              <a:rPr lang="en-US" dirty="0" smtClean="0">
                <a:solidFill>
                  <a:srgbClr val="800000"/>
                </a:solidFill>
              </a:rPr>
            </a:br>
            <a:r>
              <a:rPr lang="en-US" dirty="0" smtClean="0">
                <a:solidFill>
                  <a:srgbClr val="800000"/>
                </a:solidFill>
              </a:rPr>
              <a:t>Applicable Lessons from the Canadian Experience</a:t>
            </a:r>
          </a:p>
        </p:txBody>
      </p:sp>
      <p:sp>
        <p:nvSpPr>
          <p:cNvPr id="4099" name="Rectangle 6"/>
          <p:cNvSpPr>
            <a:spLocks noGrp="1" noChangeArrowheads="1"/>
          </p:cNvSpPr>
          <p:nvPr>
            <p:ph type="subTitle" idx="1"/>
          </p:nvPr>
        </p:nvSpPr>
        <p:spPr>
          <a:xfrm>
            <a:off x="1371600" y="3810000"/>
            <a:ext cx="6400800" cy="1676400"/>
          </a:xfrm>
          <a:effectLst/>
        </p:spPr>
        <p:txBody>
          <a:bodyPr>
            <a:normAutofit lnSpcReduction="10000"/>
            <a:scene3d>
              <a:camera prst="orthographicFront"/>
              <a:lightRig rig="threePt" dir="t"/>
            </a:scene3d>
            <a:sp3d extrusionH="57150">
              <a:bevelT w="38100" h="38100"/>
            </a:sp3d>
          </a:bodyPr>
          <a:lstStyle/>
          <a:p>
            <a:pPr eaLnBrk="1" hangingPunct="1">
              <a:lnSpc>
                <a:spcPct val="90000"/>
              </a:lnSpc>
            </a:pPr>
            <a:r>
              <a:rPr lang="en-US" sz="2000" dirty="0" smtClean="0">
                <a:solidFill>
                  <a:srgbClr val="000066"/>
                </a:solidFill>
              </a:rPr>
              <a:t>Peter Brandon, Expert Advisor</a:t>
            </a:r>
          </a:p>
          <a:p>
            <a:pPr eaLnBrk="1" hangingPunct="1">
              <a:lnSpc>
                <a:spcPct val="90000"/>
              </a:lnSpc>
            </a:pPr>
            <a:r>
              <a:rPr lang="en-US" sz="2000" dirty="0" smtClean="0">
                <a:solidFill>
                  <a:srgbClr val="000066"/>
                </a:solidFill>
              </a:rPr>
              <a:t>Public Financial Management Division</a:t>
            </a:r>
          </a:p>
          <a:p>
            <a:pPr eaLnBrk="1" hangingPunct="1">
              <a:lnSpc>
                <a:spcPct val="90000"/>
              </a:lnSpc>
            </a:pPr>
            <a:endParaRPr lang="en-US" sz="2000" b="0" dirty="0" smtClean="0">
              <a:solidFill>
                <a:srgbClr val="000066"/>
              </a:solidFill>
            </a:endParaRPr>
          </a:p>
          <a:p>
            <a:pPr eaLnBrk="1" hangingPunct="1">
              <a:lnSpc>
                <a:spcPct val="90000"/>
              </a:lnSpc>
            </a:pPr>
            <a:r>
              <a:rPr lang="en-US" sz="2000" b="0" dirty="0">
                <a:solidFill>
                  <a:srgbClr val="996600"/>
                </a:solidFill>
              </a:rPr>
              <a:t>Slovakia: Spending Review Management</a:t>
            </a:r>
          </a:p>
          <a:p>
            <a:pPr eaLnBrk="1" hangingPunct="1">
              <a:lnSpc>
                <a:spcPct val="90000"/>
              </a:lnSpc>
            </a:pPr>
            <a:r>
              <a:rPr lang="en-US" sz="2000" b="0" dirty="0">
                <a:solidFill>
                  <a:srgbClr val="996600"/>
                </a:solidFill>
              </a:rPr>
              <a:t>Bratislava, </a:t>
            </a:r>
            <a:r>
              <a:rPr lang="en-US" sz="2000" b="0" dirty="0" smtClean="0">
                <a:solidFill>
                  <a:srgbClr val="996600"/>
                </a:solidFill>
              </a:rPr>
              <a:t>30 May – 6 June, </a:t>
            </a:r>
            <a:r>
              <a:rPr lang="en-US" sz="2000" b="0" dirty="0">
                <a:solidFill>
                  <a:srgbClr val="996600"/>
                </a:solidFill>
              </a:rPr>
              <a:t>2016</a:t>
            </a:r>
          </a:p>
        </p:txBody>
      </p:sp>
    </p:spTree>
    <p:extLst>
      <p:ext uri="{BB962C8B-B14F-4D97-AF65-F5344CB8AC3E}">
        <p14:creationId xmlns:p14="http://schemas.microsoft.com/office/powerpoint/2010/main" val="320724367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a:t>
            </a:r>
            <a:r>
              <a:rPr lang="en-US" smtClean="0"/>
              <a:t>The “machinery” </a:t>
            </a:r>
            <a:r>
              <a:rPr lang="en-US" dirty="0" smtClean="0"/>
              <a:t>for generating value </a:t>
            </a:r>
            <a:endParaRPr lang="en-US" dirty="0"/>
          </a:p>
        </p:txBody>
      </p:sp>
      <p:sp>
        <p:nvSpPr>
          <p:cNvPr id="4" name="Slide Number Placeholder 3"/>
          <p:cNvSpPr>
            <a:spLocks noGrp="1"/>
          </p:cNvSpPr>
          <p:nvPr>
            <p:ph type="sldNum" sz="quarter" idx="12"/>
          </p:nvPr>
        </p:nvSpPr>
        <p:spPr/>
        <p:txBody>
          <a:bodyPr/>
          <a:lstStyle/>
          <a:p>
            <a:fld id="{FA83155D-84CD-48C0-9F06-F0DF4E61ABC8}" type="slidenum">
              <a:rPr lang="en-US" smtClean="0"/>
              <a:pPr/>
              <a:t>10</a:t>
            </a:fld>
            <a:endParaRPr lang="en-US"/>
          </a:p>
        </p:txBody>
      </p:sp>
      <p:sp>
        <p:nvSpPr>
          <p:cNvPr id="24" name="U-Turn Arrow 23"/>
          <p:cNvSpPr/>
          <p:nvPr/>
        </p:nvSpPr>
        <p:spPr>
          <a:xfrm rot="16200000">
            <a:off x="694265" y="2950331"/>
            <a:ext cx="4677937" cy="1813262"/>
          </a:xfrm>
          <a:prstGeom prst="uturnArrow">
            <a:avLst>
              <a:gd name="adj1" fmla="val 20850"/>
              <a:gd name="adj2" fmla="val 25000"/>
              <a:gd name="adj3" fmla="val 25000"/>
              <a:gd name="adj4" fmla="val 43750"/>
              <a:gd name="adj5" fmla="val 100000"/>
            </a:avLst>
          </a:prstGeom>
          <a:solidFill>
            <a:srgbClr val="FF6600"/>
          </a:solidFill>
          <a:effectLst>
            <a:outerShdw blurRad="76200" dir="18900000" sy="23000" kx="-1200000" algn="bl" rotWithShape="0">
              <a:prstClr val="black">
                <a:alpha val="20000"/>
              </a:prstClr>
            </a:outerShdw>
          </a:effectLst>
        </p:spPr>
        <p:txBody>
          <a:bodyPr wrap="non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5" name="U-Turn Arrow 24"/>
          <p:cNvSpPr/>
          <p:nvPr/>
        </p:nvSpPr>
        <p:spPr>
          <a:xfrm rot="5400000">
            <a:off x="4138199" y="3134562"/>
            <a:ext cx="4677938" cy="1813262"/>
          </a:xfrm>
          <a:prstGeom prst="uturnArrow">
            <a:avLst>
              <a:gd name="adj1" fmla="val 20850"/>
              <a:gd name="adj2" fmla="val 25000"/>
              <a:gd name="adj3" fmla="val 25000"/>
              <a:gd name="adj4" fmla="val 43750"/>
              <a:gd name="adj5" fmla="val 100000"/>
            </a:avLst>
          </a:prstGeom>
          <a:solidFill>
            <a:srgbClr val="FF6600"/>
          </a:solidFill>
          <a:effectLst>
            <a:outerShdw blurRad="76200" dir="18900000" sy="23000" kx="-1200000" algn="bl" rotWithShape="0">
              <a:prstClr val="black">
                <a:alpha val="20000"/>
              </a:prstClr>
            </a:outerShdw>
          </a:effectLst>
        </p:spPr>
        <p:txBody>
          <a:bodyPr wrap="non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6" name="Oval 25"/>
          <p:cNvSpPr/>
          <p:nvPr/>
        </p:nvSpPr>
        <p:spPr>
          <a:xfrm>
            <a:off x="4103599" y="3279266"/>
            <a:ext cx="1277534" cy="1307726"/>
          </a:xfrm>
          <a:prstGeom prst="ellipse">
            <a:avLst/>
          </a:prstGeom>
          <a:solidFill>
            <a:srgbClr val="1B91D6"/>
          </a:solidFill>
          <a:effectLst>
            <a:outerShdw blurRad="76200" dir="18900000" sy="23000" kx="-1200000" algn="bl" rotWithShape="0">
              <a:prstClr val="black">
                <a:alpha val="20000"/>
              </a:prstClr>
            </a:outerShdw>
          </a:effectLst>
        </p:spPr>
        <p:txBody>
          <a:bodyPr wrap="non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rPr>
              <a:t>Modern capabilities</a:t>
            </a:r>
            <a:br>
              <a:rPr kumimoji="0" lang="en-US" sz="8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rPr>
            </a:br>
            <a:r>
              <a:rPr kumimoji="0" lang="en-US" sz="8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rPr>
              <a:t>for better FM decisions</a:t>
            </a:r>
            <a:br>
              <a:rPr kumimoji="0" lang="en-US" sz="8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rPr>
            </a:br>
            <a:r>
              <a:rPr kumimoji="0" lang="en-US" sz="8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rPr>
              <a:t>and a streamlined,</a:t>
            </a:r>
            <a:br>
              <a:rPr kumimoji="0" lang="en-US" sz="8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rPr>
            </a:br>
            <a:r>
              <a:rPr kumimoji="0" lang="en-US" sz="8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rPr>
              <a:t>enterprise</a:t>
            </a:r>
            <a:br>
              <a:rPr kumimoji="0" lang="en-US" sz="8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rPr>
            </a:br>
            <a:r>
              <a:rPr kumimoji="0" lang="en-US" sz="8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rPr>
              <a:t>approach to </a:t>
            </a:r>
            <a:br>
              <a:rPr kumimoji="0" lang="en-US" sz="8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rPr>
            </a:br>
            <a:r>
              <a:rPr kumimoji="0" lang="en-US" sz="8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rPr>
              <a:t>FM operations in</a:t>
            </a:r>
            <a:br>
              <a:rPr kumimoji="0" lang="en-US" sz="8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rPr>
            </a:br>
            <a:r>
              <a:rPr kumimoji="0" lang="en-US" sz="8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rPr>
              <a:t>departments</a:t>
            </a:r>
            <a:endParaRPr kumimoji="0" lang="en-US" sz="800" b="0"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endParaRPr>
          </a:p>
        </p:txBody>
      </p:sp>
      <p:sp>
        <p:nvSpPr>
          <p:cNvPr id="27" name="Oval 26"/>
          <p:cNvSpPr/>
          <p:nvPr/>
        </p:nvSpPr>
        <p:spPr>
          <a:xfrm>
            <a:off x="4096039" y="1517993"/>
            <a:ext cx="1277534" cy="1307726"/>
          </a:xfrm>
          <a:prstGeom prst="ellipse">
            <a:avLst/>
          </a:prstGeom>
          <a:solidFill>
            <a:srgbClr val="1B91D6"/>
          </a:solidFill>
          <a:effectLst>
            <a:outerShdw blurRad="76200" dir="18900000" sy="23000" kx="-1200000" algn="bl" rotWithShape="0">
              <a:prstClr val="black">
                <a:alpha val="20000"/>
              </a:prstClr>
            </a:outerShdw>
          </a:effectLst>
        </p:spPr>
        <p:txBody>
          <a:bodyPr wrap="non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rPr>
              <a:t>Effective </a:t>
            </a:r>
            <a:br>
              <a:rPr kumimoji="0" lang="en-US" sz="8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rPr>
            </a:br>
            <a:r>
              <a:rPr kumimoji="0" lang="en-US" sz="8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rPr>
              <a:t>departmental</a:t>
            </a:r>
            <a:br>
              <a:rPr kumimoji="0" lang="en-US" sz="8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rPr>
            </a:br>
            <a:r>
              <a:rPr kumimoji="0" lang="en-US" sz="8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rPr>
              <a:t>and GC-wide</a:t>
            </a:r>
            <a:br>
              <a:rPr kumimoji="0" lang="en-US" sz="8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rPr>
            </a:br>
            <a:r>
              <a:rPr kumimoji="0" lang="en-US" sz="8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rPr>
              <a:t>FM decision-making,</a:t>
            </a:r>
            <a:br>
              <a:rPr kumimoji="0" lang="en-US" sz="8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rPr>
            </a:br>
            <a:r>
              <a:rPr kumimoji="0" lang="en-US" sz="8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rPr>
              <a:t>effective &amp; efficient</a:t>
            </a:r>
            <a:br>
              <a:rPr kumimoji="0" lang="en-US" sz="8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rPr>
            </a:br>
            <a:r>
              <a:rPr kumimoji="0" lang="en-US" sz="8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rPr>
              <a:t>operations and services, </a:t>
            </a:r>
            <a:br>
              <a:rPr kumimoji="0" lang="en-US" sz="8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rPr>
            </a:br>
            <a:r>
              <a:rPr kumimoji="0" lang="en-US" sz="8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rPr>
              <a:t>cost savings,</a:t>
            </a:r>
            <a:br>
              <a:rPr kumimoji="0" lang="en-US" sz="8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rPr>
            </a:br>
            <a:r>
              <a:rPr kumimoji="0" lang="en-US" sz="8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rPr>
              <a:t>and lower risk of</a:t>
            </a:r>
            <a:br>
              <a:rPr kumimoji="0" lang="en-US" sz="8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rPr>
            </a:br>
            <a:r>
              <a:rPr kumimoji="0" lang="en-US" sz="8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rPr>
              <a:t>funds misuse and</a:t>
            </a:r>
            <a:br>
              <a:rPr kumimoji="0" lang="en-US" sz="8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rPr>
            </a:br>
            <a:r>
              <a:rPr kumimoji="0" lang="en-US" sz="8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rPr>
              <a:t>misreporting</a:t>
            </a:r>
            <a:endParaRPr kumimoji="0" lang="en-US" sz="800" b="0"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endParaRPr>
          </a:p>
        </p:txBody>
      </p:sp>
      <p:cxnSp>
        <p:nvCxnSpPr>
          <p:cNvPr id="28" name="Curved Connector 27"/>
          <p:cNvCxnSpPr>
            <a:stCxn id="40" idx="1"/>
            <a:endCxn id="26" idx="2"/>
          </p:cNvCxnSpPr>
          <p:nvPr/>
        </p:nvCxnSpPr>
        <p:spPr bwMode="auto">
          <a:xfrm rot="10800000">
            <a:off x="4103600" y="3933130"/>
            <a:ext cx="130201" cy="1926137"/>
          </a:xfrm>
          <a:prstGeom prst="curvedConnector3">
            <a:avLst>
              <a:gd name="adj1" fmla="val 575238"/>
            </a:avLst>
          </a:prstGeom>
          <a:noFill/>
          <a:ln w="38100" cap="flat" cmpd="sng" algn="ctr">
            <a:solidFill>
              <a:srgbClr val="1B91D6"/>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Curved Connector 28"/>
          <p:cNvCxnSpPr>
            <a:stCxn id="26" idx="2"/>
            <a:endCxn id="27" idx="2"/>
          </p:cNvCxnSpPr>
          <p:nvPr/>
        </p:nvCxnSpPr>
        <p:spPr bwMode="auto">
          <a:xfrm rot="10800000">
            <a:off x="4096039" y="2171857"/>
            <a:ext cx="7560" cy="1761273"/>
          </a:xfrm>
          <a:prstGeom prst="curvedConnector3">
            <a:avLst>
              <a:gd name="adj1" fmla="val 9423267"/>
            </a:avLst>
          </a:prstGeom>
          <a:noFill/>
          <a:ln w="38100" cap="flat" cmpd="sng" algn="ctr">
            <a:solidFill>
              <a:srgbClr val="1B91D6"/>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Curved Connector 29"/>
          <p:cNvCxnSpPr>
            <a:stCxn id="26" idx="6"/>
            <a:endCxn id="40" idx="3"/>
          </p:cNvCxnSpPr>
          <p:nvPr/>
        </p:nvCxnSpPr>
        <p:spPr bwMode="auto">
          <a:xfrm>
            <a:off x="5381133" y="3933129"/>
            <a:ext cx="112176" cy="1926137"/>
          </a:xfrm>
          <a:prstGeom prst="curvedConnector3">
            <a:avLst>
              <a:gd name="adj1" fmla="val 522023"/>
            </a:avLst>
          </a:prstGeom>
          <a:noFill/>
          <a:ln w="38100" cap="flat" cmpd="sng" algn="ctr">
            <a:solidFill>
              <a:srgbClr val="1B91D6"/>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 name="TextBox 30"/>
          <p:cNvSpPr txBox="1"/>
          <p:nvPr/>
        </p:nvSpPr>
        <p:spPr>
          <a:xfrm>
            <a:off x="3102507" y="4194984"/>
            <a:ext cx="906631" cy="954107"/>
          </a:xfrm>
          <a:prstGeom prst="rect">
            <a:avLst/>
          </a:prstGeom>
          <a:solidFill>
            <a:srgbClr val="FFFFFF"/>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sng" strike="noStrike" kern="0" cap="none" spc="0" normalizeH="0" baseline="0" noProof="0" dirty="0" smtClean="0">
                <a:ln>
                  <a:noFill/>
                </a:ln>
                <a:solidFill>
                  <a:srgbClr val="1B91D6"/>
                </a:solidFill>
                <a:effectLst/>
                <a:uLnTx/>
                <a:uFillTx/>
              </a:rPr>
              <a:t>Develop</a:t>
            </a:r>
            <a:r>
              <a:rPr kumimoji="0" lang="en-US" sz="900" b="0" i="0" u="none" strike="noStrike" kern="0" cap="none" spc="0" normalizeH="0" baseline="0" noProof="0" dirty="0" smtClean="0">
                <a:ln>
                  <a:noFill/>
                </a:ln>
                <a:solidFill>
                  <a:srgbClr val="1B91D6"/>
                </a:solidFill>
                <a:effectLst/>
                <a:uLnTx/>
                <a:uFillTx/>
              </a:rPr>
              <a:t>, through targeted and coordinated portfolios of projects</a:t>
            </a:r>
          </a:p>
        </p:txBody>
      </p:sp>
      <p:sp>
        <p:nvSpPr>
          <p:cNvPr id="32" name="TextBox 31"/>
          <p:cNvSpPr txBox="1"/>
          <p:nvPr/>
        </p:nvSpPr>
        <p:spPr>
          <a:xfrm>
            <a:off x="2916169" y="2614587"/>
            <a:ext cx="1179869" cy="1092607"/>
          </a:xfrm>
          <a:prstGeom prst="rect">
            <a:avLst/>
          </a:prstGeom>
          <a:solidFill>
            <a:srgbClr val="FFFFFF"/>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sng" strike="noStrike" kern="0" cap="none" spc="0" normalizeH="0" baseline="0" noProof="0" dirty="0" smtClean="0">
                <a:ln>
                  <a:noFill/>
                </a:ln>
                <a:solidFill>
                  <a:srgbClr val="1B91D6"/>
                </a:solidFill>
                <a:effectLst/>
                <a:uLnTx/>
                <a:uFillTx/>
              </a:rPr>
              <a:t>Deploy</a:t>
            </a:r>
            <a:r>
              <a:rPr kumimoji="0" lang="en-US" sz="900" b="0" i="0" u="none" strike="noStrike" kern="0" cap="none" spc="0" normalizeH="0" baseline="0" noProof="0" dirty="0" smtClean="0">
                <a:ln>
                  <a:noFill/>
                </a:ln>
                <a:solidFill>
                  <a:srgbClr val="1B91D6"/>
                </a:solidFill>
                <a:effectLst/>
                <a:uLnTx/>
                <a:uFillTx/>
              </a:rPr>
              <a:t>, </a:t>
            </a:r>
            <a:br>
              <a:rPr kumimoji="0" lang="en-US" sz="900" b="0" i="0" u="none" strike="noStrike" kern="0" cap="none" spc="0" normalizeH="0" baseline="0" noProof="0" dirty="0" smtClean="0">
                <a:ln>
                  <a:noFill/>
                </a:ln>
                <a:solidFill>
                  <a:srgbClr val="1B91D6"/>
                </a:solidFill>
                <a:effectLst/>
                <a:uLnTx/>
                <a:uFillTx/>
              </a:rPr>
            </a:br>
            <a:r>
              <a:rPr kumimoji="0" lang="en-US" sz="900" b="0" i="0" u="none" strike="noStrike" kern="0" cap="none" spc="0" normalizeH="0" baseline="0" noProof="0" dirty="0" smtClean="0">
                <a:ln>
                  <a:noFill/>
                </a:ln>
                <a:solidFill>
                  <a:srgbClr val="1B91D6"/>
                </a:solidFill>
                <a:effectLst/>
                <a:uLnTx/>
                <a:uFillTx/>
              </a:rPr>
              <a:t>through governance, engagement, implementation and change management activities</a:t>
            </a:r>
          </a:p>
        </p:txBody>
      </p:sp>
      <p:sp>
        <p:nvSpPr>
          <p:cNvPr id="33" name="TextBox 32"/>
          <p:cNvSpPr txBox="1"/>
          <p:nvPr/>
        </p:nvSpPr>
        <p:spPr>
          <a:xfrm>
            <a:off x="5570537" y="4438487"/>
            <a:ext cx="777403" cy="600164"/>
          </a:xfrm>
          <a:prstGeom prst="rect">
            <a:avLst/>
          </a:prstGeom>
          <a:solidFill>
            <a:srgbClr val="FFFFFF"/>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smtClean="0">
                <a:ln>
                  <a:noFill/>
                </a:ln>
                <a:solidFill>
                  <a:srgbClr val="1B91D6"/>
                </a:solidFill>
                <a:effectLst/>
                <a:uLnTx/>
                <a:uFillTx/>
              </a:rPr>
              <a:t>Measure,</a:t>
            </a:r>
            <a:br>
              <a:rPr kumimoji="0" lang="en-US" sz="1100" b="0" i="0" u="none" strike="noStrike" kern="0" cap="none" spc="0" normalizeH="0" baseline="0" noProof="0" dirty="0" smtClean="0">
                <a:ln>
                  <a:noFill/>
                </a:ln>
                <a:solidFill>
                  <a:srgbClr val="1B91D6"/>
                </a:solidFill>
                <a:effectLst/>
                <a:uLnTx/>
                <a:uFillTx/>
              </a:rPr>
            </a:br>
            <a:r>
              <a:rPr kumimoji="0" lang="en-US" sz="1100" b="0" i="0" u="none" strike="noStrike" kern="0" cap="none" spc="0" normalizeH="0" baseline="0" noProof="0" dirty="0" smtClean="0">
                <a:ln>
                  <a:noFill/>
                </a:ln>
                <a:solidFill>
                  <a:srgbClr val="1B91D6"/>
                </a:solidFill>
                <a:effectLst/>
                <a:uLnTx/>
                <a:uFillTx/>
              </a:rPr>
              <a:t>Evaluate,</a:t>
            </a:r>
            <a:br>
              <a:rPr kumimoji="0" lang="en-US" sz="1100" b="0" i="0" u="none" strike="noStrike" kern="0" cap="none" spc="0" normalizeH="0" baseline="0" noProof="0" dirty="0" smtClean="0">
                <a:ln>
                  <a:noFill/>
                </a:ln>
                <a:solidFill>
                  <a:srgbClr val="1B91D6"/>
                </a:solidFill>
                <a:effectLst/>
                <a:uLnTx/>
                <a:uFillTx/>
              </a:rPr>
            </a:br>
            <a:r>
              <a:rPr kumimoji="0" lang="en-US" sz="1100" b="0" i="0" u="none" strike="noStrike" kern="0" cap="none" spc="0" normalizeH="0" baseline="0" noProof="0" dirty="0" smtClean="0">
                <a:ln>
                  <a:noFill/>
                </a:ln>
                <a:solidFill>
                  <a:srgbClr val="1B91D6"/>
                </a:solidFill>
                <a:effectLst/>
                <a:uLnTx/>
                <a:uFillTx/>
              </a:rPr>
              <a:t>Adjust</a:t>
            </a:r>
          </a:p>
        </p:txBody>
      </p:sp>
      <p:cxnSp>
        <p:nvCxnSpPr>
          <p:cNvPr id="34" name="Curved Connector 33"/>
          <p:cNvCxnSpPr>
            <a:stCxn id="27" idx="6"/>
            <a:endCxn id="40" idx="3"/>
          </p:cNvCxnSpPr>
          <p:nvPr/>
        </p:nvCxnSpPr>
        <p:spPr bwMode="auto">
          <a:xfrm>
            <a:off x="5373573" y="2171856"/>
            <a:ext cx="119736" cy="3687410"/>
          </a:xfrm>
          <a:prstGeom prst="curvedConnector3">
            <a:avLst>
              <a:gd name="adj1" fmla="val 1064024"/>
            </a:avLst>
          </a:prstGeom>
          <a:noFill/>
          <a:ln w="38100" cap="flat" cmpd="sng" algn="ctr">
            <a:solidFill>
              <a:srgbClr val="1B91D6"/>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 name="TextBox 34"/>
          <p:cNvSpPr txBox="1"/>
          <p:nvPr/>
        </p:nvSpPr>
        <p:spPr>
          <a:xfrm>
            <a:off x="6259427" y="3476342"/>
            <a:ext cx="742724" cy="600164"/>
          </a:xfrm>
          <a:prstGeom prst="rect">
            <a:avLst/>
          </a:prstGeom>
          <a:solidFill>
            <a:srgbClr val="FFFFFF"/>
          </a:solid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smtClean="0">
                <a:ln>
                  <a:noFill/>
                </a:ln>
                <a:solidFill>
                  <a:srgbClr val="1B91D6"/>
                </a:solidFill>
                <a:effectLst/>
                <a:uLnTx/>
                <a:uFillTx/>
              </a:rPr>
              <a:t>Measure,</a:t>
            </a:r>
            <a:br>
              <a:rPr kumimoji="0" lang="en-US" sz="1100" b="0" i="0" u="none" strike="noStrike" kern="0" cap="none" spc="0" normalizeH="0" baseline="0" noProof="0" dirty="0" smtClean="0">
                <a:ln>
                  <a:noFill/>
                </a:ln>
                <a:solidFill>
                  <a:srgbClr val="1B91D6"/>
                </a:solidFill>
                <a:effectLst/>
                <a:uLnTx/>
                <a:uFillTx/>
              </a:rPr>
            </a:br>
            <a:r>
              <a:rPr kumimoji="0" lang="en-US" sz="1100" b="0" i="0" u="none" strike="noStrike" kern="0" cap="none" spc="0" normalizeH="0" baseline="0" noProof="0" dirty="0" smtClean="0">
                <a:ln>
                  <a:noFill/>
                </a:ln>
                <a:solidFill>
                  <a:srgbClr val="1B91D6"/>
                </a:solidFill>
                <a:effectLst/>
                <a:uLnTx/>
                <a:uFillTx/>
              </a:rPr>
              <a:t>Evaluate</a:t>
            </a:r>
            <a:br>
              <a:rPr kumimoji="0" lang="en-US" sz="1100" b="0" i="0" u="none" strike="noStrike" kern="0" cap="none" spc="0" normalizeH="0" baseline="0" noProof="0" dirty="0" smtClean="0">
                <a:ln>
                  <a:noFill/>
                </a:ln>
                <a:solidFill>
                  <a:srgbClr val="1B91D6"/>
                </a:solidFill>
                <a:effectLst/>
                <a:uLnTx/>
                <a:uFillTx/>
              </a:rPr>
            </a:br>
            <a:r>
              <a:rPr kumimoji="0" lang="en-US" sz="1100" b="0" i="0" u="none" strike="noStrike" kern="0" cap="none" spc="0" normalizeH="0" baseline="0" noProof="0" dirty="0" smtClean="0">
                <a:ln>
                  <a:noFill/>
                </a:ln>
                <a:solidFill>
                  <a:srgbClr val="1B91D6"/>
                </a:solidFill>
                <a:effectLst/>
                <a:uLnTx/>
                <a:uFillTx/>
              </a:rPr>
              <a:t>Adjust</a:t>
            </a:r>
          </a:p>
        </p:txBody>
      </p:sp>
      <p:sp>
        <p:nvSpPr>
          <p:cNvPr id="36" name="TextBox 35"/>
          <p:cNvSpPr txBox="1"/>
          <p:nvPr/>
        </p:nvSpPr>
        <p:spPr>
          <a:xfrm>
            <a:off x="4103599" y="4792430"/>
            <a:ext cx="1397271" cy="24622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rPr>
              <a:t>Capability generation</a:t>
            </a:r>
          </a:p>
        </p:txBody>
      </p:sp>
      <p:sp>
        <p:nvSpPr>
          <p:cNvPr id="37" name="TextBox 36"/>
          <p:cNvSpPr txBox="1"/>
          <p:nvPr/>
        </p:nvSpPr>
        <p:spPr>
          <a:xfrm rot="16200000">
            <a:off x="379476" y="3952403"/>
            <a:ext cx="3902278"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FFFFFF"/>
                </a:solidFill>
                <a:effectLst/>
                <a:uLnTx/>
                <a:uFillTx/>
              </a:rPr>
              <a:t>Develop and leverage transformation capabilities</a:t>
            </a:r>
          </a:p>
        </p:txBody>
      </p:sp>
      <p:sp>
        <p:nvSpPr>
          <p:cNvPr id="38" name="TextBox 37"/>
          <p:cNvSpPr txBox="1"/>
          <p:nvPr/>
        </p:nvSpPr>
        <p:spPr>
          <a:xfrm rot="5400000">
            <a:off x="5289530" y="3852384"/>
            <a:ext cx="3856180"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FFFFFF"/>
                </a:solidFill>
                <a:effectLst/>
                <a:uLnTx/>
                <a:uFillTx/>
              </a:rPr>
              <a:t>Track performance and adjust pace and targeting</a:t>
            </a:r>
          </a:p>
        </p:txBody>
      </p:sp>
      <p:sp>
        <p:nvSpPr>
          <p:cNvPr id="39" name="TextBox 38"/>
          <p:cNvSpPr txBox="1"/>
          <p:nvPr/>
        </p:nvSpPr>
        <p:spPr>
          <a:xfrm>
            <a:off x="4096038" y="2889739"/>
            <a:ext cx="1397271" cy="24622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rPr>
              <a:t>Capability leveraging</a:t>
            </a:r>
          </a:p>
        </p:txBody>
      </p:sp>
      <p:sp>
        <p:nvSpPr>
          <p:cNvPr id="40" name="Rounded Rectangle 39"/>
          <p:cNvSpPr/>
          <p:nvPr/>
        </p:nvSpPr>
        <p:spPr>
          <a:xfrm>
            <a:off x="4233800" y="5338373"/>
            <a:ext cx="1259509" cy="1041786"/>
          </a:xfrm>
          <a:prstGeom prst="roundRect">
            <a:avLst/>
          </a:prstGeom>
          <a:solidFill>
            <a:srgbClr val="FF6600"/>
          </a:solidFill>
          <a:effectLst>
            <a:outerShdw blurRad="76200" dir="18900000" sy="23000" kx="-1200000" algn="bl" rotWithShape="0">
              <a:prstClr val="black">
                <a:alpha val="20000"/>
              </a:prstClr>
            </a:outerShdw>
          </a:effectLst>
        </p:spPr>
        <p:txBody>
          <a:bodyPr wrap="non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rPr>
              <a:t>FMT </a:t>
            </a:r>
            <a:br>
              <a:rPr kumimoji="0" lang="en-US" sz="1800" b="0"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rPr>
            </a:br>
            <a:r>
              <a:rPr kumimoji="0" lang="en-US" sz="1800" b="0"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rPr>
              <a:t>Program</a:t>
            </a:r>
          </a:p>
        </p:txBody>
      </p:sp>
      <p:sp>
        <p:nvSpPr>
          <p:cNvPr id="41" name="Rounded Rectangular Callout 40"/>
          <p:cNvSpPr/>
          <p:nvPr/>
        </p:nvSpPr>
        <p:spPr>
          <a:xfrm>
            <a:off x="5517667" y="2985120"/>
            <a:ext cx="688890" cy="441260"/>
          </a:xfrm>
          <a:prstGeom prst="wedgeRoundRectCallout">
            <a:avLst>
              <a:gd name="adj1" fmla="val -98338"/>
              <a:gd name="adj2" fmla="val 77911"/>
              <a:gd name="adj3" fmla="val 16667"/>
            </a:avLst>
          </a:prstGeom>
          <a:solidFill>
            <a:srgbClr val="FFFF00"/>
          </a:solidFill>
          <a:effectLst>
            <a:outerShdw blurRad="76200" dir="18900000" sy="23000" kx="-1200000" algn="bl" rotWithShape="0">
              <a:prstClr val="black">
                <a:alpha val="20000"/>
              </a:prstClr>
            </a:outerShdw>
          </a:effectLst>
        </p:spPr>
        <p:txBody>
          <a:bodyPr wrap="non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rPr>
              <a:t>FMT </a:t>
            </a:r>
            <a:br>
              <a:rPr kumimoji="0" lang="en-US" sz="1000" b="0" i="0" u="none" strike="noStrike" kern="0" cap="none" spc="0" normalizeH="0" baseline="0" noProof="0" dirty="0" smtClean="0">
                <a:ln>
                  <a:noFill/>
                </a:ln>
                <a:solidFill>
                  <a:sysClr val="windowText" lastClr="000000"/>
                </a:solidFill>
                <a:effectLst/>
                <a:uLnTx/>
                <a:uFillTx/>
              </a:rPr>
            </a:br>
            <a:r>
              <a:rPr kumimoji="0" lang="en-US" sz="1000" b="0" i="0" u="none" strike="noStrike" kern="0" cap="none" spc="0" normalizeH="0" baseline="0" noProof="0" dirty="0" smtClean="0">
                <a:ln>
                  <a:noFill/>
                </a:ln>
                <a:solidFill>
                  <a:sysClr val="windowText" lastClr="000000"/>
                </a:solidFill>
                <a:effectLst/>
                <a:uLnTx/>
                <a:uFillTx/>
              </a:rPr>
              <a:t>Outputs</a:t>
            </a:r>
            <a:endParaRPr kumimoji="0" lang="en-US" sz="1000" b="0" i="0" u="none" strike="noStrike" kern="0" cap="none" spc="0" normalizeH="0" baseline="0" noProof="0" dirty="0">
              <a:ln>
                <a:noFill/>
              </a:ln>
              <a:solidFill>
                <a:sysClr val="windowText" lastClr="000000"/>
              </a:solidFill>
              <a:effectLst/>
              <a:uLnTx/>
              <a:uFillTx/>
            </a:endParaRPr>
          </a:p>
        </p:txBody>
      </p:sp>
      <p:sp>
        <p:nvSpPr>
          <p:cNvPr id="42" name="Rounded Rectangular Callout 41"/>
          <p:cNvSpPr/>
          <p:nvPr/>
        </p:nvSpPr>
        <p:spPr>
          <a:xfrm>
            <a:off x="5412459" y="1162925"/>
            <a:ext cx="665893" cy="441260"/>
          </a:xfrm>
          <a:prstGeom prst="wedgeRoundRectCallout">
            <a:avLst>
              <a:gd name="adj1" fmla="val -98338"/>
              <a:gd name="adj2" fmla="val 77911"/>
              <a:gd name="adj3" fmla="val 16667"/>
            </a:avLst>
          </a:prstGeom>
          <a:solidFill>
            <a:srgbClr val="FFFF00"/>
          </a:solidFill>
          <a:effectLst>
            <a:outerShdw blurRad="76200" dir="18900000" sy="23000" kx="-1200000" algn="bl" rotWithShape="0">
              <a:prstClr val="black">
                <a:alpha val="20000"/>
              </a:prstClr>
            </a:outerShdw>
          </a:effectLst>
        </p:spPr>
        <p:txBody>
          <a:bodyPr wrap="non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rPr>
              <a:t>FMT</a:t>
            </a:r>
            <a:br>
              <a:rPr kumimoji="0" lang="en-US" sz="1000" b="0" i="0" u="none" strike="noStrike" kern="0" cap="none" spc="0" normalizeH="0" baseline="0" noProof="0" dirty="0" smtClean="0">
                <a:ln>
                  <a:noFill/>
                </a:ln>
                <a:solidFill>
                  <a:sysClr val="windowText" lastClr="000000"/>
                </a:solidFill>
                <a:effectLst/>
                <a:uLnTx/>
                <a:uFillTx/>
              </a:rPr>
            </a:br>
            <a:r>
              <a:rPr kumimoji="0" lang="en-US" sz="1000" b="0" i="0" u="none" strike="noStrike" kern="0" cap="none" spc="0" normalizeH="0" baseline="0" noProof="0" dirty="0" smtClean="0">
                <a:ln>
                  <a:noFill/>
                </a:ln>
                <a:solidFill>
                  <a:sysClr val="windowText" lastClr="000000"/>
                </a:solidFill>
                <a:effectLst/>
                <a:uLnTx/>
                <a:uFillTx/>
              </a:rPr>
              <a:t>Outcomes</a:t>
            </a:r>
            <a:endParaRPr kumimoji="0" lang="en-US" sz="10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212798802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Value Chain</a:t>
            </a:r>
            <a:endParaRPr lang="en-US" dirty="0"/>
          </a:p>
        </p:txBody>
      </p:sp>
      <p:sp>
        <p:nvSpPr>
          <p:cNvPr id="4" name="Slide Number Placeholder 3"/>
          <p:cNvSpPr>
            <a:spLocks noGrp="1"/>
          </p:cNvSpPr>
          <p:nvPr>
            <p:ph type="sldNum" sz="quarter" idx="12"/>
          </p:nvPr>
        </p:nvSpPr>
        <p:spPr/>
        <p:txBody>
          <a:bodyPr/>
          <a:lstStyle/>
          <a:p>
            <a:fld id="{FA83155D-84CD-48C0-9F06-F0DF4E61ABC8}" type="slidenum">
              <a:rPr lang="en-US" smtClean="0"/>
              <a:pPr/>
              <a:t>11</a:t>
            </a:fld>
            <a:endParaRPr lang="en-US"/>
          </a:p>
        </p:txBody>
      </p:sp>
      <p:sp>
        <p:nvSpPr>
          <p:cNvPr id="52" name="Rectangle 51"/>
          <p:cNvSpPr/>
          <p:nvPr/>
        </p:nvSpPr>
        <p:spPr>
          <a:xfrm>
            <a:off x="8001786" y="1938204"/>
            <a:ext cx="1054336" cy="911119"/>
          </a:xfrm>
          <a:prstGeom prst="rect">
            <a:avLst/>
          </a:prstGeom>
          <a:solidFill>
            <a:srgbClr val="93E2FF"/>
          </a:solidFill>
          <a:ln w="25400" cap="flat" cmpd="sng" algn="ctr">
            <a:noFill/>
            <a:prstDash val="solid"/>
          </a:ln>
          <a:effectLst>
            <a:outerShdw blurRad="50800" dist="38100" algn="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3" name="Rectangle 52"/>
          <p:cNvSpPr/>
          <p:nvPr/>
        </p:nvSpPr>
        <p:spPr>
          <a:xfrm>
            <a:off x="8049464" y="1947333"/>
            <a:ext cx="989762" cy="784830"/>
          </a:xfrm>
          <a:prstGeom prst="rect">
            <a:avLst/>
          </a:prstGeom>
        </p:spPr>
        <p:txBody>
          <a:bodyPr wrap="square"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smtClean="0">
                <a:ln>
                  <a:noFill/>
                </a:ln>
                <a:solidFill>
                  <a:sysClr val="windowText" lastClr="000000"/>
                </a:solidFill>
                <a:effectLst/>
                <a:uLnTx/>
                <a:uFillTx/>
                <a:cs typeface="Arial" pitchFamily="34" charset="0"/>
              </a:rPr>
              <a:t>The GC is well managed and the resources are allocated to achieve results</a:t>
            </a:r>
          </a:p>
        </p:txBody>
      </p:sp>
      <p:grpSp>
        <p:nvGrpSpPr>
          <p:cNvPr id="63" name="Group 62"/>
          <p:cNvGrpSpPr/>
          <p:nvPr/>
        </p:nvGrpSpPr>
        <p:grpSpPr>
          <a:xfrm>
            <a:off x="297256" y="1384798"/>
            <a:ext cx="8217507" cy="5169850"/>
            <a:chOff x="846367" y="1384798"/>
            <a:chExt cx="7668396" cy="5169850"/>
          </a:xfrm>
        </p:grpSpPr>
        <p:sp>
          <p:nvSpPr>
            <p:cNvPr id="34" name="Rectangle 33"/>
            <p:cNvSpPr/>
            <p:nvPr/>
          </p:nvSpPr>
          <p:spPr>
            <a:xfrm>
              <a:off x="5425671" y="2910118"/>
              <a:ext cx="1073580" cy="2687048"/>
            </a:xfrm>
            <a:prstGeom prst="rect">
              <a:avLst/>
            </a:prstGeom>
            <a:gradFill flip="none" rotWithShape="1">
              <a:gsLst>
                <a:gs pos="0">
                  <a:srgbClr val="FFFFFF">
                    <a:lumMod val="95000"/>
                  </a:srgbClr>
                </a:gs>
                <a:gs pos="100000">
                  <a:srgbClr val="FFFFFF">
                    <a:lumMod val="85000"/>
                  </a:srgbClr>
                </a:gs>
              </a:gsLst>
              <a:lin ang="162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5" name="Rectangle 34"/>
            <p:cNvSpPr/>
            <p:nvPr/>
          </p:nvSpPr>
          <p:spPr>
            <a:xfrm>
              <a:off x="882152" y="2910118"/>
              <a:ext cx="1073580" cy="2687048"/>
            </a:xfrm>
            <a:prstGeom prst="rect">
              <a:avLst/>
            </a:prstGeom>
            <a:gradFill flip="none" rotWithShape="1">
              <a:gsLst>
                <a:gs pos="0">
                  <a:srgbClr val="FFFFFF">
                    <a:lumMod val="95000"/>
                  </a:srgbClr>
                </a:gs>
                <a:gs pos="100000">
                  <a:srgbClr val="FFFFFF">
                    <a:lumMod val="85000"/>
                  </a:srgbClr>
                </a:gs>
              </a:gsLst>
              <a:lin ang="162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6" name="Rectangle 35"/>
            <p:cNvSpPr/>
            <p:nvPr/>
          </p:nvSpPr>
          <p:spPr>
            <a:xfrm>
              <a:off x="2020323" y="2910118"/>
              <a:ext cx="1073580" cy="2687048"/>
            </a:xfrm>
            <a:prstGeom prst="rect">
              <a:avLst/>
            </a:prstGeom>
            <a:gradFill flip="none" rotWithShape="1">
              <a:gsLst>
                <a:gs pos="0">
                  <a:srgbClr val="00B0F0">
                    <a:lumMod val="40000"/>
                    <a:lumOff val="60000"/>
                  </a:srgbClr>
                </a:gs>
                <a:gs pos="100000">
                  <a:srgbClr val="00B0F0">
                    <a:lumMod val="20000"/>
                    <a:lumOff val="80000"/>
                  </a:srgbClr>
                </a:gs>
              </a:gsLst>
              <a:lin ang="54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7" name="Rectangle 36"/>
            <p:cNvSpPr/>
            <p:nvPr/>
          </p:nvSpPr>
          <p:spPr>
            <a:xfrm>
              <a:off x="3154569" y="2910118"/>
              <a:ext cx="1073580" cy="2687048"/>
            </a:xfrm>
            <a:prstGeom prst="rect">
              <a:avLst/>
            </a:prstGeom>
            <a:gradFill flip="none" rotWithShape="1">
              <a:gsLst>
                <a:gs pos="0">
                  <a:srgbClr val="FFFFFF">
                    <a:lumMod val="95000"/>
                  </a:srgbClr>
                </a:gs>
                <a:gs pos="100000">
                  <a:srgbClr val="FFFFFF">
                    <a:lumMod val="85000"/>
                  </a:srgbClr>
                </a:gs>
              </a:gsLst>
              <a:lin ang="162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8" name="Rectangle 37"/>
            <p:cNvSpPr/>
            <p:nvPr/>
          </p:nvSpPr>
          <p:spPr>
            <a:xfrm>
              <a:off x="4288815" y="2910118"/>
              <a:ext cx="1073580" cy="2687048"/>
            </a:xfrm>
            <a:prstGeom prst="rect">
              <a:avLst/>
            </a:prstGeom>
            <a:gradFill>
              <a:gsLst>
                <a:gs pos="0">
                  <a:srgbClr val="00B0F0">
                    <a:lumMod val="40000"/>
                    <a:lumOff val="60000"/>
                  </a:srgbClr>
                </a:gs>
                <a:gs pos="100000">
                  <a:srgbClr val="00B0F0">
                    <a:lumMod val="20000"/>
                    <a:lumOff val="80000"/>
                  </a:srgbClr>
                </a:gs>
              </a:gsLst>
              <a:lin ang="54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Rectangle 12"/>
            <p:cNvSpPr/>
            <p:nvPr/>
          </p:nvSpPr>
          <p:spPr>
            <a:xfrm>
              <a:off x="5371378" y="1941964"/>
              <a:ext cx="1394256" cy="907359"/>
            </a:xfrm>
            <a:custGeom>
              <a:avLst/>
              <a:gdLst>
                <a:gd name="connsiteX0" fmla="*/ 0 w 1843856"/>
                <a:gd name="connsiteY0" fmla="*/ 0 h 1338774"/>
                <a:gd name="connsiteX1" fmla="*/ 1843856 w 1843856"/>
                <a:gd name="connsiteY1" fmla="*/ 0 h 1338774"/>
                <a:gd name="connsiteX2" fmla="*/ 1843856 w 1843856"/>
                <a:gd name="connsiteY2" fmla="*/ 1338774 h 1338774"/>
                <a:gd name="connsiteX3" fmla="*/ 0 w 1843856"/>
                <a:gd name="connsiteY3" fmla="*/ 1338774 h 1338774"/>
                <a:gd name="connsiteX4" fmla="*/ 0 w 1843856"/>
                <a:gd name="connsiteY4" fmla="*/ 0 h 1338774"/>
                <a:gd name="connsiteX0" fmla="*/ 0 w 1843856"/>
                <a:gd name="connsiteY0" fmla="*/ 0 h 1338774"/>
                <a:gd name="connsiteX1" fmla="*/ 1843856 w 1843856"/>
                <a:gd name="connsiteY1" fmla="*/ 0 h 1338774"/>
                <a:gd name="connsiteX2" fmla="*/ 1839114 w 1843856"/>
                <a:gd name="connsiteY2" fmla="*/ 690553 h 1338774"/>
                <a:gd name="connsiteX3" fmla="*/ 1843856 w 1843856"/>
                <a:gd name="connsiteY3" fmla="*/ 1338774 h 1338774"/>
                <a:gd name="connsiteX4" fmla="*/ 0 w 1843856"/>
                <a:gd name="connsiteY4" fmla="*/ 1338774 h 1338774"/>
                <a:gd name="connsiteX5" fmla="*/ 0 w 1843856"/>
                <a:gd name="connsiteY5" fmla="*/ 0 h 1338774"/>
                <a:gd name="connsiteX0" fmla="*/ 0 w 2262980"/>
                <a:gd name="connsiteY0" fmla="*/ 0 h 1338774"/>
                <a:gd name="connsiteX1" fmla="*/ 1843856 w 2262980"/>
                <a:gd name="connsiteY1" fmla="*/ 0 h 1338774"/>
                <a:gd name="connsiteX2" fmla="*/ 2262976 w 2262980"/>
                <a:gd name="connsiteY2" fmla="*/ 709603 h 1338774"/>
                <a:gd name="connsiteX3" fmla="*/ 1843856 w 2262980"/>
                <a:gd name="connsiteY3" fmla="*/ 1338774 h 1338774"/>
                <a:gd name="connsiteX4" fmla="*/ 0 w 2262980"/>
                <a:gd name="connsiteY4" fmla="*/ 1338774 h 1338774"/>
                <a:gd name="connsiteX5" fmla="*/ 0 w 2262980"/>
                <a:gd name="connsiteY5" fmla="*/ 0 h 1338774"/>
                <a:gd name="connsiteX0" fmla="*/ 0 w 2262984"/>
                <a:gd name="connsiteY0" fmla="*/ 0 h 1338774"/>
                <a:gd name="connsiteX1" fmla="*/ 1843856 w 2262984"/>
                <a:gd name="connsiteY1" fmla="*/ 0 h 1338774"/>
                <a:gd name="connsiteX2" fmla="*/ 2262976 w 2262984"/>
                <a:gd name="connsiteY2" fmla="*/ 709603 h 1338774"/>
                <a:gd name="connsiteX3" fmla="*/ 1843856 w 2262984"/>
                <a:gd name="connsiteY3" fmla="*/ 1338774 h 1338774"/>
                <a:gd name="connsiteX4" fmla="*/ 0 w 2262984"/>
                <a:gd name="connsiteY4" fmla="*/ 1338774 h 1338774"/>
                <a:gd name="connsiteX5" fmla="*/ 0 w 2262984"/>
                <a:gd name="connsiteY5" fmla="*/ 0 h 1338774"/>
                <a:gd name="connsiteX0" fmla="*/ 0 w 2262984"/>
                <a:gd name="connsiteY0" fmla="*/ 0 h 1338774"/>
                <a:gd name="connsiteX1" fmla="*/ 1843856 w 2262984"/>
                <a:gd name="connsiteY1" fmla="*/ 0 h 1338774"/>
                <a:gd name="connsiteX2" fmla="*/ 2262976 w 2262984"/>
                <a:gd name="connsiteY2" fmla="*/ 709603 h 1338774"/>
                <a:gd name="connsiteX3" fmla="*/ 1843856 w 2262984"/>
                <a:gd name="connsiteY3" fmla="*/ 1338774 h 1338774"/>
                <a:gd name="connsiteX4" fmla="*/ 0 w 2262984"/>
                <a:gd name="connsiteY4" fmla="*/ 1338774 h 1338774"/>
                <a:gd name="connsiteX5" fmla="*/ 0 w 2262984"/>
                <a:gd name="connsiteY5" fmla="*/ 0 h 1338774"/>
                <a:gd name="connsiteX0" fmla="*/ 0 w 2262980"/>
                <a:gd name="connsiteY0" fmla="*/ 0 h 1338774"/>
                <a:gd name="connsiteX1" fmla="*/ 1843856 w 2262980"/>
                <a:gd name="connsiteY1" fmla="*/ 0 h 1338774"/>
                <a:gd name="connsiteX2" fmla="*/ 2262976 w 2262980"/>
                <a:gd name="connsiteY2" fmla="*/ 709603 h 1338774"/>
                <a:gd name="connsiteX3" fmla="*/ 1843856 w 2262980"/>
                <a:gd name="connsiteY3" fmla="*/ 1338774 h 1338774"/>
                <a:gd name="connsiteX4" fmla="*/ 0 w 2262980"/>
                <a:gd name="connsiteY4" fmla="*/ 1338774 h 1338774"/>
                <a:gd name="connsiteX5" fmla="*/ 0 w 2262980"/>
                <a:gd name="connsiteY5" fmla="*/ 0 h 1338774"/>
                <a:gd name="connsiteX0" fmla="*/ 0 w 2262976"/>
                <a:gd name="connsiteY0" fmla="*/ 0 h 1338774"/>
                <a:gd name="connsiteX1" fmla="*/ 1843856 w 2262976"/>
                <a:gd name="connsiteY1" fmla="*/ 0 h 1338774"/>
                <a:gd name="connsiteX2" fmla="*/ 2262976 w 2262976"/>
                <a:gd name="connsiteY2" fmla="*/ 709603 h 1338774"/>
                <a:gd name="connsiteX3" fmla="*/ 1843856 w 2262976"/>
                <a:gd name="connsiteY3" fmla="*/ 1338774 h 1338774"/>
                <a:gd name="connsiteX4" fmla="*/ 0 w 2262976"/>
                <a:gd name="connsiteY4" fmla="*/ 1338774 h 1338774"/>
                <a:gd name="connsiteX5" fmla="*/ 0 w 2262976"/>
                <a:gd name="connsiteY5" fmla="*/ 0 h 1338774"/>
                <a:gd name="connsiteX0" fmla="*/ 0 w 2262976"/>
                <a:gd name="connsiteY0" fmla="*/ 0 h 1338774"/>
                <a:gd name="connsiteX1" fmla="*/ 1843856 w 2262976"/>
                <a:gd name="connsiteY1" fmla="*/ 0 h 1338774"/>
                <a:gd name="connsiteX2" fmla="*/ 2262976 w 2262976"/>
                <a:gd name="connsiteY2" fmla="*/ 709603 h 1338774"/>
                <a:gd name="connsiteX3" fmla="*/ 1843856 w 2262976"/>
                <a:gd name="connsiteY3" fmla="*/ 1338774 h 1338774"/>
                <a:gd name="connsiteX4" fmla="*/ 0 w 2262976"/>
                <a:gd name="connsiteY4" fmla="*/ 1338774 h 1338774"/>
                <a:gd name="connsiteX5" fmla="*/ 0 w 2262976"/>
                <a:gd name="connsiteY5" fmla="*/ 0 h 1338774"/>
                <a:gd name="connsiteX0" fmla="*/ 0 w 2084383"/>
                <a:gd name="connsiteY0" fmla="*/ 0 h 1338774"/>
                <a:gd name="connsiteX1" fmla="*/ 1843856 w 2084383"/>
                <a:gd name="connsiteY1" fmla="*/ 0 h 1338774"/>
                <a:gd name="connsiteX2" fmla="*/ 2084383 w 2084383"/>
                <a:gd name="connsiteY2" fmla="*/ 709603 h 1338774"/>
                <a:gd name="connsiteX3" fmla="*/ 1843856 w 2084383"/>
                <a:gd name="connsiteY3" fmla="*/ 1338774 h 1338774"/>
                <a:gd name="connsiteX4" fmla="*/ 0 w 2084383"/>
                <a:gd name="connsiteY4" fmla="*/ 1338774 h 1338774"/>
                <a:gd name="connsiteX5" fmla="*/ 0 w 2084383"/>
                <a:gd name="connsiteY5" fmla="*/ 0 h 1338774"/>
                <a:gd name="connsiteX0" fmla="*/ 0 w 2258214"/>
                <a:gd name="connsiteY0" fmla="*/ 0 h 1338774"/>
                <a:gd name="connsiteX1" fmla="*/ 1843856 w 2258214"/>
                <a:gd name="connsiteY1" fmla="*/ 0 h 1338774"/>
                <a:gd name="connsiteX2" fmla="*/ 2258214 w 2258214"/>
                <a:gd name="connsiteY2" fmla="*/ 683410 h 1338774"/>
                <a:gd name="connsiteX3" fmla="*/ 1843856 w 2258214"/>
                <a:gd name="connsiteY3" fmla="*/ 1338774 h 1338774"/>
                <a:gd name="connsiteX4" fmla="*/ 0 w 2258214"/>
                <a:gd name="connsiteY4" fmla="*/ 1338774 h 1338774"/>
                <a:gd name="connsiteX5" fmla="*/ 0 w 2258214"/>
                <a:gd name="connsiteY5" fmla="*/ 0 h 1338774"/>
                <a:gd name="connsiteX0" fmla="*/ 0 w 2258214"/>
                <a:gd name="connsiteY0" fmla="*/ 0 h 1341155"/>
                <a:gd name="connsiteX1" fmla="*/ 1843856 w 2258214"/>
                <a:gd name="connsiteY1" fmla="*/ 2381 h 1341155"/>
                <a:gd name="connsiteX2" fmla="*/ 2258214 w 2258214"/>
                <a:gd name="connsiteY2" fmla="*/ 685791 h 1341155"/>
                <a:gd name="connsiteX3" fmla="*/ 1843856 w 2258214"/>
                <a:gd name="connsiteY3" fmla="*/ 1341155 h 1341155"/>
                <a:gd name="connsiteX4" fmla="*/ 0 w 2258214"/>
                <a:gd name="connsiteY4" fmla="*/ 1341155 h 1341155"/>
                <a:gd name="connsiteX5" fmla="*/ 0 w 2258214"/>
                <a:gd name="connsiteY5" fmla="*/ 0 h 1341155"/>
                <a:gd name="connsiteX0" fmla="*/ 0 w 2258214"/>
                <a:gd name="connsiteY0" fmla="*/ 0 h 1341155"/>
                <a:gd name="connsiteX1" fmla="*/ 1843856 w 2258214"/>
                <a:gd name="connsiteY1" fmla="*/ 0 h 1341155"/>
                <a:gd name="connsiteX2" fmla="*/ 2258214 w 2258214"/>
                <a:gd name="connsiteY2" fmla="*/ 685791 h 1341155"/>
                <a:gd name="connsiteX3" fmla="*/ 1843856 w 2258214"/>
                <a:gd name="connsiteY3" fmla="*/ 1341155 h 1341155"/>
                <a:gd name="connsiteX4" fmla="*/ 0 w 2258214"/>
                <a:gd name="connsiteY4" fmla="*/ 1341155 h 1341155"/>
                <a:gd name="connsiteX5" fmla="*/ 0 w 2258214"/>
                <a:gd name="connsiteY5" fmla="*/ 0 h 1341155"/>
                <a:gd name="connsiteX0" fmla="*/ 1593 w 2259807"/>
                <a:gd name="connsiteY0" fmla="*/ 0 h 1341155"/>
                <a:gd name="connsiteX1" fmla="*/ 1845449 w 2259807"/>
                <a:gd name="connsiteY1" fmla="*/ 0 h 1341155"/>
                <a:gd name="connsiteX2" fmla="*/ 2259807 w 2259807"/>
                <a:gd name="connsiteY2" fmla="*/ 685791 h 1341155"/>
                <a:gd name="connsiteX3" fmla="*/ 1845449 w 2259807"/>
                <a:gd name="connsiteY3" fmla="*/ 1341155 h 1341155"/>
                <a:gd name="connsiteX4" fmla="*/ 1593 w 2259807"/>
                <a:gd name="connsiteY4" fmla="*/ 1341155 h 1341155"/>
                <a:gd name="connsiteX5" fmla="*/ 0 w 2259807"/>
                <a:gd name="connsiteY5" fmla="*/ 614354 h 1341155"/>
                <a:gd name="connsiteX6" fmla="*/ 1593 w 2259807"/>
                <a:gd name="connsiteY6" fmla="*/ 0 h 1341155"/>
                <a:gd name="connsiteX0" fmla="*/ 0 w 2258214"/>
                <a:gd name="connsiteY0" fmla="*/ 0 h 1341155"/>
                <a:gd name="connsiteX1" fmla="*/ 1843856 w 2258214"/>
                <a:gd name="connsiteY1" fmla="*/ 0 h 1341155"/>
                <a:gd name="connsiteX2" fmla="*/ 2258214 w 2258214"/>
                <a:gd name="connsiteY2" fmla="*/ 685791 h 1341155"/>
                <a:gd name="connsiteX3" fmla="*/ 1843856 w 2258214"/>
                <a:gd name="connsiteY3" fmla="*/ 1341155 h 1341155"/>
                <a:gd name="connsiteX4" fmla="*/ 0 w 2258214"/>
                <a:gd name="connsiteY4" fmla="*/ 1341155 h 1341155"/>
                <a:gd name="connsiteX5" fmla="*/ 424651 w 2258214"/>
                <a:gd name="connsiteY5" fmla="*/ 661979 h 1341155"/>
                <a:gd name="connsiteX6" fmla="*/ 0 w 2258214"/>
                <a:gd name="connsiteY6" fmla="*/ 0 h 1341155"/>
                <a:gd name="connsiteX0" fmla="*/ 0 w 2258214"/>
                <a:gd name="connsiteY0" fmla="*/ 0 h 1341155"/>
                <a:gd name="connsiteX1" fmla="*/ 1843856 w 2258214"/>
                <a:gd name="connsiteY1" fmla="*/ 0 h 1341155"/>
                <a:gd name="connsiteX2" fmla="*/ 2258214 w 2258214"/>
                <a:gd name="connsiteY2" fmla="*/ 685791 h 1341155"/>
                <a:gd name="connsiteX3" fmla="*/ 1843856 w 2258214"/>
                <a:gd name="connsiteY3" fmla="*/ 1341155 h 1341155"/>
                <a:gd name="connsiteX4" fmla="*/ 0 w 2258214"/>
                <a:gd name="connsiteY4" fmla="*/ 1341155 h 1341155"/>
                <a:gd name="connsiteX5" fmla="*/ 419888 w 2258214"/>
                <a:gd name="connsiteY5" fmla="*/ 661979 h 1341155"/>
                <a:gd name="connsiteX6" fmla="*/ 0 w 2258214"/>
                <a:gd name="connsiteY6" fmla="*/ 0 h 1341155"/>
                <a:gd name="connsiteX0" fmla="*/ 0 w 2258214"/>
                <a:gd name="connsiteY0" fmla="*/ 0 h 1341155"/>
                <a:gd name="connsiteX1" fmla="*/ 1843856 w 2258214"/>
                <a:gd name="connsiteY1" fmla="*/ 0 h 1341155"/>
                <a:gd name="connsiteX2" fmla="*/ 2258214 w 2258214"/>
                <a:gd name="connsiteY2" fmla="*/ 685791 h 1341155"/>
                <a:gd name="connsiteX3" fmla="*/ 1843856 w 2258214"/>
                <a:gd name="connsiteY3" fmla="*/ 1341155 h 1341155"/>
                <a:gd name="connsiteX4" fmla="*/ 9525 w 2258214"/>
                <a:gd name="connsiteY4" fmla="*/ 1338773 h 1341155"/>
                <a:gd name="connsiteX5" fmla="*/ 419888 w 2258214"/>
                <a:gd name="connsiteY5" fmla="*/ 661979 h 1341155"/>
                <a:gd name="connsiteX6" fmla="*/ 0 w 2258214"/>
                <a:gd name="connsiteY6" fmla="*/ 0 h 1341155"/>
                <a:gd name="connsiteX0" fmla="*/ 0 w 2251070"/>
                <a:gd name="connsiteY0" fmla="*/ 0 h 1341155"/>
                <a:gd name="connsiteX1" fmla="*/ 1836712 w 2251070"/>
                <a:gd name="connsiteY1" fmla="*/ 0 h 1341155"/>
                <a:gd name="connsiteX2" fmla="*/ 2251070 w 2251070"/>
                <a:gd name="connsiteY2" fmla="*/ 685791 h 1341155"/>
                <a:gd name="connsiteX3" fmla="*/ 1836712 w 2251070"/>
                <a:gd name="connsiteY3" fmla="*/ 1341155 h 1341155"/>
                <a:gd name="connsiteX4" fmla="*/ 2381 w 2251070"/>
                <a:gd name="connsiteY4" fmla="*/ 1338773 h 1341155"/>
                <a:gd name="connsiteX5" fmla="*/ 412744 w 2251070"/>
                <a:gd name="connsiteY5" fmla="*/ 661979 h 1341155"/>
                <a:gd name="connsiteX6" fmla="*/ 0 w 2251070"/>
                <a:gd name="connsiteY6" fmla="*/ 0 h 1341155"/>
                <a:gd name="connsiteX0" fmla="*/ 0 w 2251070"/>
                <a:gd name="connsiteY0" fmla="*/ 0 h 1341155"/>
                <a:gd name="connsiteX1" fmla="*/ 1836712 w 2251070"/>
                <a:gd name="connsiteY1" fmla="*/ 0 h 1341155"/>
                <a:gd name="connsiteX2" fmla="*/ 2251070 w 2251070"/>
                <a:gd name="connsiteY2" fmla="*/ 685791 h 1341155"/>
                <a:gd name="connsiteX3" fmla="*/ 1836712 w 2251070"/>
                <a:gd name="connsiteY3" fmla="*/ 1341155 h 1341155"/>
                <a:gd name="connsiteX4" fmla="*/ 2381 w 2251070"/>
                <a:gd name="connsiteY4" fmla="*/ 1338773 h 1341155"/>
                <a:gd name="connsiteX5" fmla="*/ 410363 w 2251070"/>
                <a:gd name="connsiteY5" fmla="*/ 661979 h 1341155"/>
                <a:gd name="connsiteX6" fmla="*/ 0 w 2251070"/>
                <a:gd name="connsiteY6" fmla="*/ 0 h 1341155"/>
                <a:gd name="connsiteX0" fmla="*/ 0 w 2251070"/>
                <a:gd name="connsiteY0" fmla="*/ 0 h 1341155"/>
                <a:gd name="connsiteX1" fmla="*/ 1836712 w 2251070"/>
                <a:gd name="connsiteY1" fmla="*/ 0 h 1341155"/>
                <a:gd name="connsiteX2" fmla="*/ 2251070 w 2251070"/>
                <a:gd name="connsiteY2" fmla="*/ 685791 h 1341155"/>
                <a:gd name="connsiteX3" fmla="*/ 1836712 w 2251070"/>
                <a:gd name="connsiteY3" fmla="*/ 1341155 h 1341155"/>
                <a:gd name="connsiteX4" fmla="*/ 2381 w 2251070"/>
                <a:gd name="connsiteY4" fmla="*/ 1338773 h 1341155"/>
                <a:gd name="connsiteX5" fmla="*/ 410363 w 2251070"/>
                <a:gd name="connsiteY5" fmla="*/ 654835 h 1341155"/>
                <a:gd name="connsiteX6" fmla="*/ 0 w 2251070"/>
                <a:gd name="connsiteY6" fmla="*/ 0 h 1341155"/>
                <a:gd name="connsiteX0" fmla="*/ 0 w 2251070"/>
                <a:gd name="connsiteY0" fmla="*/ 0 h 1341155"/>
                <a:gd name="connsiteX1" fmla="*/ 1836712 w 2251070"/>
                <a:gd name="connsiteY1" fmla="*/ 0 h 1341155"/>
                <a:gd name="connsiteX2" fmla="*/ 2251070 w 2251070"/>
                <a:gd name="connsiteY2" fmla="*/ 685791 h 1341155"/>
                <a:gd name="connsiteX3" fmla="*/ 1836712 w 2251070"/>
                <a:gd name="connsiteY3" fmla="*/ 1341155 h 1341155"/>
                <a:gd name="connsiteX4" fmla="*/ 2381 w 2251070"/>
                <a:gd name="connsiteY4" fmla="*/ 1338773 h 1341155"/>
                <a:gd name="connsiteX5" fmla="*/ 415126 w 2251070"/>
                <a:gd name="connsiteY5" fmla="*/ 659597 h 1341155"/>
                <a:gd name="connsiteX6" fmla="*/ 0 w 2251070"/>
                <a:gd name="connsiteY6" fmla="*/ 0 h 1341155"/>
                <a:gd name="connsiteX0" fmla="*/ 0 w 2251070"/>
                <a:gd name="connsiteY0" fmla="*/ 0 h 1341155"/>
                <a:gd name="connsiteX1" fmla="*/ 1836712 w 2251070"/>
                <a:gd name="connsiteY1" fmla="*/ 0 h 1341155"/>
                <a:gd name="connsiteX2" fmla="*/ 2251070 w 2251070"/>
                <a:gd name="connsiteY2" fmla="*/ 685791 h 1341155"/>
                <a:gd name="connsiteX3" fmla="*/ 1836712 w 2251070"/>
                <a:gd name="connsiteY3" fmla="*/ 1341155 h 1341155"/>
                <a:gd name="connsiteX4" fmla="*/ 2381 w 2251070"/>
                <a:gd name="connsiteY4" fmla="*/ 1338773 h 1341155"/>
                <a:gd name="connsiteX5" fmla="*/ 412745 w 2251070"/>
                <a:gd name="connsiteY5" fmla="*/ 657216 h 1341155"/>
                <a:gd name="connsiteX6" fmla="*/ 0 w 2251070"/>
                <a:gd name="connsiteY6" fmla="*/ 0 h 1341155"/>
                <a:gd name="connsiteX0" fmla="*/ 0 w 2215351"/>
                <a:gd name="connsiteY0" fmla="*/ 0 h 1341155"/>
                <a:gd name="connsiteX1" fmla="*/ 1836712 w 2215351"/>
                <a:gd name="connsiteY1" fmla="*/ 0 h 1341155"/>
                <a:gd name="connsiteX2" fmla="*/ 2215351 w 2215351"/>
                <a:gd name="connsiteY2" fmla="*/ 685791 h 1341155"/>
                <a:gd name="connsiteX3" fmla="*/ 1836712 w 2215351"/>
                <a:gd name="connsiteY3" fmla="*/ 1341155 h 1341155"/>
                <a:gd name="connsiteX4" fmla="*/ 2381 w 2215351"/>
                <a:gd name="connsiteY4" fmla="*/ 1338773 h 1341155"/>
                <a:gd name="connsiteX5" fmla="*/ 412745 w 2215351"/>
                <a:gd name="connsiteY5" fmla="*/ 657216 h 1341155"/>
                <a:gd name="connsiteX6" fmla="*/ 0 w 2215351"/>
                <a:gd name="connsiteY6" fmla="*/ 0 h 1341155"/>
                <a:gd name="connsiteX0" fmla="*/ 0 w 2251069"/>
                <a:gd name="connsiteY0" fmla="*/ 0 h 1341155"/>
                <a:gd name="connsiteX1" fmla="*/ 1836712 w 2251069"/>
                <a:gd name="connsiteY1" fmla="*/ 0 h 1341155"/>
                <a:gd name="connsiteX2" fmla="*/ 2251069 w 2251069"/>
                <a:gd name="connsiteY2" fmla="*/ 673885 h 1341155"/>
                <a:gd name="connsiteX3" fmla="*/ 1836712 w 2251069"/>
                <a:gd name="connsiteY3" fmla="*/ 1341155 h 1341155"/>
                <a:gd name="connsiteX4" fmla="*/ 2381 w 2251069"/>
                <a:gd name="connsiteY4" fmla="*/ 1338773 h 1341155"/>
                <a:gd name="connsiteX5" fmla="*/ 412745 w 2251069"/>
                <a:gd name="connsiteY5" fmla="*/ 657216 h 1341155"/>
                <a:gd name="connsiteX6" fmla="*/ 0 w 2251069"/>
                <a:gd name="connsiteY6" fmla="*/ 0 h 1341155"/>
                <a:gd name="connsiteX0" fmla="*/ 0 w 2255832"/>
                <a:gd name="connsiteY0" fmla="*/ 0 h 1341155"/>
                <a:gd name="connsiteX1" fmla="*/ 1836712 w 2255832"/>
                <a:gd name="connsiteY1" fmla="*/ 0 h 1341155"/>
                <a:gd name="connsiteX2" fmla="*/ 2255832 w 2255832"/>
                <a:gd name="connsiteY2" fmla="*/ 659597 h 1341155"/>
                <a:gd name="connsiteX3" fmla="*/ 1836712 w 2255832"/>
                <a:gd name="connsiteY3" fmla="*/ 1341155 h 1341155"/>
                <a:gd name="connsiteX4" fmla="*/ 2381 w 2255832"/>
                <a:gd name="connsiteY4" fmla="*/ 1338773 h 1341155"/>
                <a:gd name="connsiteX5" fmla="*/ 412745 w 2255832"/>
                <a:gd name="connsiteY5" fmla="*/ 657216 h 1341155"/>
                <a:gd name="connsiteX6" fmla="*/ 0 w 2255832"/>
                <a:gd name="connsiteY6" fmla="*/ 0 h 1341155"/>
                <a:gd name="connsiteX0" fmla="*/ 2832 w 2258664"/>
                <a:gd name="connsiteY0" fmla="*/ 0 h 1343987"/>
                <a:gd name="connsiteX1" fmla="*/ 1839544 w 2258664"/>
                <a:gd name="connsiteY1" fmla="*/ 0 h 1343987"/>
                <a:gd name="connsiteX2" fmla="*/ 2258664 w 2258664"/>
                <a:gd name="connsiteY2" fmla="*/ 659597 h 1343987"/>
                <a:gd name="connsiteX3" fmla="*/ 1839544 w 2258664"/>
                <a:gd name="connsiteY3" fmla="*/ 1341155 h 1343987"/>
                <a:gd name="connsiteX4" fmla="*/ 0 w 2258664"/>
                <a:gd name="connsiteY4" fmla="*/ 1343987 h 1343987"/>
                <a:gd name="connsiteX5" fmla="*/ 415577 w 2258664"/>
                <a:gd name="connsiteY5" fmla="*/ 657216 h 1343987"/>
                <a:gd name="connsiteX6" fmla="*/ 2832 w 2258664"/>
                <a:gd name="connsiteY6" fmla="*/ 0 h 1343987"/>
                <a:gd name="connsiteX0" fmla="*/ 224 w 2256056"/>
                <a:gd name="connsiteY0" fmla="*/ 0 h 1341155"/>
                <a:gd name="connsiteX1" fmla="*/ 1836936 w 2256056"/>
                <a:gd name="connsiteY1" fmla="*/ 0 h 1341155"/>
                <a:gd name="connsiteX2" fmla="*/ 2256056 w 2256056"/>
                <a:gd name="connsiteY2" fmla="*/ 659597 h 1341155"/>
                <a:gd name="connsiteX3" fmla="*/ 1836936 w 2256056"/>
                <a:gd name="connsiteY3" fmla="*/ 1341155 h 1341155"/>
                <a:gd name="connsiteX4" fmla="*/ 0 w 2256056"/>
                <a:gd name="connsiteY4" fmla="*/ 1336166 h 1341155"/>
                <a:gd name="connsiteX5" fmla="*/ 412969 w 2256056"/>
                <a:gd name="connsiteY5" fmla="*/ 657216 h 1341155"/>
                <a:gd name="connsiteX6" fmla="*/ 224 w 2256056"/>
                <a:gd name="connsiteY6" fmla="*/ 0 h 1341155"/>
                <a:gd name="connsiteX0" fmla="*/ 224 w 2256056"/>
                <a:gd name="connsiteY0" fmla="*/ 0 h 1336166"/>
                <a:gd name="connsiteX1" fmla="*/ 1836936 w 2256056"/>
                <a:gd name="connsiteY1" fmla="*/ 0 h 1336166"/>
                <a:gd name="connsiteX2" fmla="*/ 2256056 w 2256056"/>
                <a:gd name="connsiteY2" fmla="*/ 659597 h 1336166"/>
                <a:gd name="connsiteX3" fmla="*/ 1847364 w 2256056"/>
                <a:gd name="connsiteY3" fmla="*/ 1333334 h 1336166"/>
                <a:gd name="connsiteX4" fmla="*/ 0 w 2256056"/>
                <a:gd name="connsiteY4" fmla="*/ 1336166 h 1336166"/>
                <a:gd name="connsiteX5" fmla="*/ 412969 w 2256056"/>
                <a:gd name="connsiteY5" fmla="*/ 657216 h 1336166"/>
                <a:gd name="connsiteX6" fmla="*/ 224 w 2256056"/>
                <a:gd name="connsiteY6" fmla="*/ 0 h 1336166"/>
                <a:gd name="connsiteX0" fmla="*/ 224 w 2256056"/>
                <a:gd name="connsiteY0" fmla="*/ 0 h 1341155"/>
                <a:gd name="connsiteX1" fmla="*/ 1836936 w 2256056"/>
                <a:gd name="connsiteY1" fmla="*/ 0 h 1341155"/>
                <a:gd name="connsiteX2" fmla="*/ 2256056 w 2256056"/>
                <a:gd name="connsiteY2" fmla="*/ 659597 h 1341155"/>
                <a:gd name="connsiteX3" fmla="*/ 1849971 w 2256056"/>
                <a:gd name="connsiteY3" fmla="*/ 1341155 h 1341155"/>
                <a:gd name="connsiteX4" fmla="*/ 0 w 2256056"/>
                <a:gd name="connsiteY4" fmla="*/ 1336166 h 1341155"/>
                <a:gd name="connsiteX5" fmla="*/ 412969 w 2256056"/>
                <a:gd name="connsiteY5" fmla="*/ 657216 h 1341155"/>
                <a:gd name="connsiteX6" fmla="*/ 224 w 2256056"/>
                <a:gd name="connsiteY6" fmla="*/ 0 h 1341155"/>
                <a:gd name="connsiteX0" fmla="*/ 224 w 2256056"/>
                <a:gd name="connsiteY0" fmla="*/ 0 h 1341155"/>
                <a:gd name="connsiteX1" fmla="*/ 1836936 w 2256056"/>
                <a:gd name="connsiteY1" fmla="*/ 0 h 1341155"/>
                <a:gd name="connsiteX2" fmla="*/ 2256056 w 2256056"/>
                <a:gd name="connsiteY2" fmla="*/ 659597 h 1341155"/>
                <a:gd name="connsiteX3" fmla="*/ 1849971 w 2256056"/>
                <a:gd name="connsiteY3" fmla="*/ 1341155 h 1341155"/>
                <a:gd name="connsiteX4" fmla="*/ 0 w 2256056"/>
                <a:gd name="connsiteY4" fmla="*/ 1336166 h 1341155"/>
                <a:gd name="connsiteX5" fmla="*/ 412969 w 2256056"/>
                <a:gd name="connsiteY5" fmla="*/ 657216 h 1341155"/>
                <a:gd name="connsiteX6" fmla="*/ 224 w 2256056"/>
                <a:gd name="connsiteY6" fmla="*/ 0 h 1341155"/>
                <a:gd name="connsiteX0" fmla="*/ 224 w 2256056"/>
                <a:gd name="connsiteY0" fmla="*/ 0 h 1341155"/>
                <a:gd name="connsiteX1" fmla="*/ 1836936 w 2256056"/>
                <a:gd name="connsiteY1" fmla="*/ 0 h 1341155"/>
                <a:gd name="connsiteX2" fmla="*/ 2256056 w 2256056"/>
                <a:gd name="connsiteY2" fmla="*/ 659597 h 1341155"/>
                <a:gd name="connsiteX3" fmla="*/ 1849971 w 2256056"/>
                <a:gd name="connsiteY3" fmla="*/ 1341155 h 1341155"/>
                <a:gd name="connsiteX4" fmla="*/ 0 w 2256056"/>
                <a:gd name="connsiteY4" fmla="*/ 1336166 h 1341155"/>
                <a:gd name="connsiteX5" fmla="*/ 410363 w 2256056"/>
                <a:gd name="connsiteY5" fmla="*/ 652003 h 1341155"/>
                <a:gd name="connsiteX6" fmla="*/ 224 w 2256056"/>
                <a:gd name="connsiteY6" fmla="*/ 0 h 1341155"/>
                <a:gd name="connsiteX0" fmla="*/ 0 w 2255832"/>
                <a:gd name="connsiteY0" fmla="*/ 0 h 1341155"/>
                <a:gd name="connsiteX1" fmla="*/ 1836712 w 2255832"/>
                <a:gd name="connsiteY1" fmla="*/ 0 h 1341155"/>
                <a:gd name="connsiteX2" fmla="*/ 2255832 w 2255832"/>
                <a:gd name="connsiteY2" fmla="*/ 659597 h 1341155"/>
                <a:gd name="connsiteX3" fmla="*/ 1849747 w 2255832"/>
                <a:gd name="connsiteY3" fmla="*/ 1341155 h 1341155"/>
                <a:gd name="connsiteX4" fmla="*/ 7596 w 2255832"/>
                <a:gd name="connsiteY4" fmla="*/ 1333560 h 1341155"/>
                <a:gd name="connsiteX5" fmla="*/ 410139 w 2255832"/>
                <a:gd name="connsiteY5" fmla="*/ 652003 h 1341155"/>
                <a:gd name="connsiteX6" fmla="*/ 0 w 2255832"/>
                <a:gd name="connsiteY6" fmla="*/ 0 h 1341155"/>
                <a:gd name="connsiteX0" fmla="*/ 0 w 2255832"/>
                <a:gd name="connsiteY0" fmla="*/ 0 h 1338548"/>
                <a:gd name="connsiteX1" fmla="*/ 1836712 w 2255832"/>
                <a:gd name="connsiteY1" fmla="*/ 0 h 1338548"/>
                <a:gd name="connsiteX2" fmla="*/ 2255832 w 2255832"/>
                <a:gd name="connsiteY2" fmla="*/ 659597 h 1338548"/>
                <a:gd name="connsiteX3" fmla="*/ 1841926 w 2255832"/>
                <a:gd name="connsiteY3" fmla="*/ 1338548 h 1338548"/>
                <a:gd name="connsiteX4" fmla="*/ 7596 w 2255832"/>
                <a:gd name="connsiteY4" fmla="*/ 1333560 h 1338548"/>
                <a:gd name="connsiteX5" fmla="*/ 410139 w 2255832"/>
                <a:gd name="connsiteY5" fmla="*/ 652003 h 1338548"/>
                <a:gd name="connsiteX6" fmla="*/ 0 w 2255832"/>
                <a:gd name="connsiteY6" fmla="*/ 0 h 1338548"/>
                <a:gd name="connsiteX0" fmla="*/ 0 w 2255832"/>
                <a:gd name="connsiteY0" fmla="*/ 0 h 1335941"/>
                <a:gd name="connsiteX1" fmla="*/ 1836712 w 2255832"/>
                <a:gd name="connsiteY1" fmla="*/ 0 h 1335941"/>
                <a:gd name="connsiteX2" fmla="*/ 2255832 w 2255832"/>
                <a:gd name="connsiteY2" fmla="*/ 659597 h 1335941"/>
                <a:gd name="connsiteX3" fmla="*/ 1836711 w 2255832"/>
                <a:gd name="connsiteY3" fmla="*/ 1335941 h 1335941"/>
                <a:gd name="connsiteX4" fmla="*/ 7596 w 2255832"/>
                <a:gd name="connsiteY4" fmla="*/ 1333560 h 1335941"/>
                <a:gd name="connsiteX5" fmla="*/ 410139 w 2255832"/>
                <a:gd name="connsiteY5" fmla="*/ 652003 h 1335941"/>
                <a:gd name="connsiteX6" fmla="*/ 0 w 2255832"/>
                <a:gd name="connsiteY6" fmla="*/ 0 h 1335941"/>
                <a:gd name="connsiteX0" fmla="*/ 0 w 2253225"/>
                <a:gd name="connsiteY0" fmla="*/ 0 h 1335941"/>
                <a:gd name="connsiteX1" fmla="*/ 1836712 w 2253225"/>
                <a:gd name="connsiteY1" fmla="*/ 0 h 1335941"/>
                <a:gd name="connsiteX2" fmla="*/ 2253225 w 2253225"/>
                <a:gd name="connsiteY2" fmla="*/ 651777 h 1335941"/>
                <a:gd name="connsiteX3" fmla="*/ 1836711 w 2253225"/>
                <a:gd name="connsiteY3" fmla="*/ 1335941 h 1335941"/>
                <a:gd name="connsiteX4" fmla="*/ 7596 w 2253225"/>
                <a:gd name="connsiteY4" fmla="*/ 1333560 h 1335941"/>
                <a:gd name="connsiteX5" fmla="*/ 410139 w 2253225"/>
                <a:gd name="connsiteY5" fmla="*/ 652003 h 1335941"/>
                <a:gd name="connsiteX6" fmla="*/ 0 w 2253225"/>
                <a:gd name="connsiteY6" fmla="*/ 0 h 1335941"/>
                <a:gd name="connsiteX0" fmla="*/ 0 w 2253225"/>
                <a:gd name="connsiteY0" fmla="*/ 0 h 1333560"/>
                <a:gd name="connsiteX1" fmla="*/ 1836712 w 2253225"/>
                <a:gd name="connsiteY1" fmla="*/ 0 h 1333560"/>
                <a:gd name="connsiteX2" fmla="*/ 2253225 w 2253225"/>
                <a:gd name="connsiteY2" fmla="*/ 651777 h 1333560"/>
                <a:gd name="connsiteX3" fmla="*/ 1839319 w 2253225"/>
                <a:gd name="connsiteY3" fmla="*/ 1333334 h 1333560"/>
                <a:gd name="connsiteX4" fmla="*/ 7596 w 2253225"/>
                <a:gd name="connsiteY4" fmla="*/ 1333560 h 1333560"/>
                <a:gd name="connsiteX5" fmla="*/ 410139 w 2253225"/>
                <a:gd name="connsiteY5" fmla="*/ 652003 h 1333560"/>
                <a:gd name="connsiteX6" fmla="*/ 0 w 2253225"/>
                <a:gd name="connsiteY6" fmla="*/ 0 h 1333560"/>
                <a:gd name="connsiteX0" fmla="*/ 0 w 2255832"/>
                <a:gd name="connsiteY0" fmla="*/ 0 h 1338773"/>
                <a:gd name="connsiteX1" fmla="*/ 1839319 w 2255832"/>
                <a:gd name="connsiteY1" fmla="*/ 5213 h 1338773"/>
                <a:gd name="connsiteX2" fmla="*/ 2255832 w 2255832"/>
                <a:gd name="connsiteY2" fmla="*/ 656990 h 1338773"/>
                <a:gd name="connsiteX3" fmla="*/ 1841926 w 2255832"/>
                <a:gd name="connsiteY3" fmla="*/ 1338547 h 1338773"/>
                <a:gd name="connsiteX4" fmla="*/ 10203 w 2255832"/>
                <a:gd name="connsiteY4" fmla="*/ 1338773 h 1338773"/>
                <a:gd name="connsiteX5" fmla="*/ 412746 w 2255832"/>
                <a:gd name="connsiteY5" fmla="*/ 657216 h 1338773"/>
                <a:gd name="connsiteX6" fmla="*/ 0 w 2255832"/>
                <a:gd name="connsiteY6" fmla="*/ 0 h 1338773"/>
                <a:gd name="connsiteX0" fmla="*/ 0 w 2255832"/>
                <a:gd name="connsiteY0" fmla="*/ 0 h 1338773"/>
                <a:gd name="connsiteX1" fmla="*/ 1839319 w 2255832"/>
                <a:gd name="connsiteY1" fmla="*/ 5213 h 1338773"/>
                <a:gd name="connsiteX2" fmla="*/ 2255832 w 2255832"/>
                <a:gd name="connsiteY2" fmla="*/ 656990 h 1338773"/>
                <a:gd name="connsiteX3" fmla="*/ 1841926 w 2255832"/>
                <a:gd name="connsiteY3" fmla="*/ 1338547 h 1338773"/>
                <a:gd name="connsiteX4" fmla="*/ 10203 w 2255832"/>
                <a:gd name="connsiteY4" fmla="*/ 1338773 h 1338773"/>
                <a:gd name="connsiteX5" fmla="*/ 412746 w 2255832"/>
                <a:gd name="connsiteY5" fmla="*/ 657216 h 1338773"/>
                <a:gd name="connsiteX6" fmla="*/ 0 w 2255832"/>
                <a:gd name="connsiteY6" fmla="*/ 0 h 1338773"/>
                <a:gd name="connsiteX0" fmla="*/ 0 w 2255832"/>
                <a:gd name="connsiteY0" fmla="*/ 0 h 1336166"/>
                <a:gd name="connsiteX1" fmla="*/ 1839319 w 2255832"/>
                <a:gd name="connsiteY1" fmla="*/ 2606 h 1336166"/>
                <a:gd name="connsiteX2" fmla="*/ 2255832 w 2255832"/>
                <a:gd name="connsiteY2" fmla="*/ 654383 h 1336166"/>
                <a:gd name="connsiteX3" fmla="*/ 1841926 w 2255832"/>
                <a:gd name="connsiteY3" fmla="*/ 1335940 h 1336166"/>
                <a:gd name="connsiteX4" fmla="*/ 10203 w 2255832"/>
                <a:gd name="connsiteY4" fmla="*/ 1336166 h 1336166"/>
                <a:gd name="connsiteX5" fmla="*/ 412746 w 2255832"/>
                <a:gd name="connsiteY5" fmla="*/ 654609 h 1336166"/>
                <a:gd name="connsiteX6" fmla="*/ 0 w 2255832"/>
                <a:gd name="connsiteY6" fmla="*/ 0 h 1336166"/>
                <a:gd name="connsiteX0" fmla="*/ 0 w 2255832"/>
                <a:gd name="connsiteY0" fmla="*/ 1 h 1336167"/>
                <a:gd name="connsiteX1" fmla="*/ 1839319 w 2255832"/>
                <a:gd name="connsiteY1" fmla="*/ 0 h 1336167"/>
                <a:gd name="connsiteX2" fmla="*/ 2255832 w 2255832"/>
                <a:gd name="connsiteY2" fmla="*/ 654384 h 1336167"/>
                <a:gd name="connsiteX3" fmla="*/ 1841926 w 2255832"/>
                <a:gd name="connsiteY3" fmla="*/ 1335941 h 1336167"/>
                <a:gd name="connsiteX4" fmla="*/ 10203 w 2255832"/>
                <a:gd name="connsiteY4" fmla="*/ 1336167 h 1336167"/>
                <a:gd name="connsiteX5" fmla="*/ 412746 w 2255832"/>
                <a:gd name="connsiteY5" fmla="*/ 654610 h 1336167"/>
                <a:gd name="connsiteX6" fmla="*/ 0 w 2255832"/>
                <a:gd name="connsiteY6" fmla="*/ 1 h 1336167"/>
                <a:gd name="connsiteX0" fmla="*/ 0 w 2255832"/>
                <a:gd name="connsiteY0" fmla="*/ 1 h 1338774"/>
                <a:gd name="connsiteX1" fmla="*/ 1839319 w 2255832"/>
                <a:gd name="connsiteY1" fmla="*/ 0 h 1338774"/>
                <a:gd name="connsiteX2" fmla="*/ 2255832 w 2255832"/>
                <a:gd name="connsiteY2" fmla="*/ 654384 h 1338774"/>
                <a:gd name="connsiteX3" fmla="*/ 1841926 w 2255832"/>
                <a:gd name="connsiteY3" fmla="*/ 1335941 h 1338774"/>
                <a:gd name="connsiteX4" fmla="*/ 7597 w 2255832"/>
                <a:gd name="connsiteY4" fmla="*/ 1338774 h 1338774"/>
                <a:gd name="connsiteX5" fmla="*/ 412746 w 2255832"/>
                <a:gd name="connsiteY5" fmla="*/ 654610 h 1338774"/>
                <a:gd name="connsiteX6" fmla="*/ 0 w 2255832"/>
                <a:gd name="connsiteY6" fmla="*/ 1 h 1338774"/>
                <a:gd name="connsiteX0" fmla="*/ 0 w 2255832"/>
                <a:gd name="connsiteY0" fmla="*/ 1 h 1341155"/>
                <a:gd name="connsiteX1" fmla="*/ 1839319 w 2255832"/>
                <a:gd name="connsiteY1" fmla="*/ 0 h 1341155"/>
                <a:gd name="connsiteX2" fmla="*/ 2255832 w 2255832"/>
                <a:gd name="connsiteY2" fmla="*/ 654384 h 1341155"/>
                <a:gd name="connsiteX3" fmla="*/ 1836712 w 2255832"/>
                <a:gd name="connsiteY3" fmla="*/ 1341155 h 1341155"/>
                <a:gd name="connsiteX4" fmla="*/ 7597 w 2255832"/>
                <a:gd name="connsiteY4" fmla="*/ 1338774 h 1341155"/>
                <a:gd name="connsiteX5" fmla="*/ 412746 w 2255832"/>
                <a:gd name="connsiteY5" fmla="*/ 654610 h 1341155"/>
                <a:gd name="connsiteX6" fmla="*/ 0 w 2255832"/>
                <a:gd name="connsiteY6" fmla="*/ 1 h 1341155"/>
                <a:gd name="connsiteX0" fmla="*/ 0 w 2255832"/>
                <a:gd name="connsiteY0" fmla="*/ 1 h 1338774"/>
                <a:gd name="connsiteX1" fmla="*/ 1839319 w 2255832"/>
                <a:gd name="connsiteY1" fmla="*/ 0 h 1338774"/>
                <a:gd name="connsiteX2" fmla="*/ 2255832 w 2255832"/>
                <a:gd name="connsiteY2" fmla="*/ 654384 h 1338774"/>
                <a:gd name="connsiteX3" fmla="*/ 1836712 w 2255832"/>
                <a:gd name="connsiteY3" fmla="*/ 1338548 h 1338774"/>
                <a:gd name="connsiteX4" fmla="*/ 7597 w 2255832"/>
                <a:gd name="connsiteY4" fmla="*/ 1338774 h 1338774"/>
                <a:gd name="connsiteX5" fmla="*/ 412746 w 2255832"/>
                <a:gd name="connsiteY5" fmla="*/ 654610 h 1338774"/>
                <a:gd name="connsiteX6" fmla="*/ 0 w 2255832"/>
                <a:gd name="connsiteY6" fmla="*/ 1 h 1338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55832" h="1338774">
                  <a:moveTo>
                    <a:pt x="0" y="1"/>
                  </a:moveTo>
                  <a:lnTo>
                    <a:pt x="1839319" y="0"/>
                  </a:lnTo>
                  <a:lnTo>
                    <a:pt x="2255832" y="654384"/>
                  </a:lnTo>
                  <a:lnTo>
                    <a:pt x="1836712" y="1338548"/>
                  </a:lnTo>
                  <a:lnTo>
                    <a:pt x="7597" y="1338774"/>
                  </a:lnTo>
                  <a:lnTo>
                    <a:pt x="412746" y="654610"/>
                  </a:lnTo>
                  <a:lnTo>
                    <a:pt x="0" y="1"/>
                  </a:lnTo>
                  <a:close/>
                </a:path>
              </a:pathLst>
            </a:custGeom>
            <a:gradFill>
              <a:gsLst>
                <a:gs pos="0">
                  <a:srgbClr val="FFFFFF">
                    <a:lumMod val="75000"/>
                  </a:srgbClr>
                </a:gs>
                <a:gs pos="100000">
                  <a:srgbClr val="FFFFFF">
                    <a:lumMod val="95000"/>
                  </a:srgbClr>
                </a:gs>
              </a:gsLst>
              <a:lin ang="13500000" scaled="1"/>
            </a:gradFill>
            <a:ln w="25400" cap="flat" cmpd="sng" algn="ctr">
              <a:noFill/>
              <a:prstDash val="solid"/>
            </a:ln>
            <a:effectLst>
              <a:outerShdw blurRad="50800" dist="38100" algn="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Rectangle 10"/>
            <p:cNvSpPr/>
            <p:nvPr/>
          </p:nvSpPr>
          <p:spPr>
            <a:xfrm>
              <a:off x="4233650" y="1942183"/>
              <a:ext cx="1393278" cy="906180"/>
            </a:xfrm>
            <a:custGeom>
              <a:avLst/>
              <a:gdLst>
                <a:gd name="connsiteX0" fmla="*/ 0 w 1843856"/>
                <a:gd name="connsiteY0" fmla="*/ 0 h 1338774"/>
                <a:gd name="connsiteX1" fmla="*/ 1843856 w 1843856"/>
                <a:gd name="connsiteY1" fmla="*/ 0 h 1338774"/>
                <a:gd name="connsiteX2" fmla="*/ 1843856 w 1843856"/>
                <a:gd name="connsiteY2" fmla="*/ 1338774 h 1338774"/>
                <a:gd name="connsiteX3" fmla="*/ 0 w 1843856"/>
                <a:gd name="connsiteY3" fmla="*/ 1338774 h 1338774"/>
                <a:gd name="connsiteX4" fmla="*/ 0 w 1843856"/>
                <a:gd name="connsiteY4" fmla="*/ 0 h 1338774"/>
                <a:gd name="connsiteX0" fmla="*/ 0 w 1843856"/>
                <a:gd name="connsiteY0" fmla="*/ 0 h 1338774"/>
                <a:gd name="connsiteX1" fmla="*/ 1843856 w 1843856"/>
                <a:gd name="connsiteY1" fmla="*/ 0 h 1338774"/>
                <a:gd name="connsiteX2" fmla="*/ 1841500 w 1843856"/>
                <a:gd name="connsiteY2" fmla="*/ 555625 h 1338774"/>
                <a:gd name="connsiteX3" fmla="*/ 1843856 w 1843856"/>
                <a:gd name="connsiteY3" fmla="*/ 1338774 h 1338774"/>
                <a:gd name="connsiteX4" fmla="*/ 0 w 1843856"/>
                <a:gd name="connsiteY4" fmla="*/ 1338774 h 1338774"/>
                <a:gd name="connsiteX5" fmla="*/ 0 w 1843856"/>
                <a:gd name="connsiteY5" fmla="*/ 0 h 1338774"/>
                <a:gd name="connsiteX0" fmla="*/ 0 w 2244726"/>
                <a:gd name="connsiteY0" fmla="*/ 0 h 1338774"/>
                <a:gd name="connsiteX1" fmla="*/ 1843856 w 2244726"/>
                <a:gd name="connsiteY1" fmla="*/ 0 h 1338774"/>
                <a:gd name="connsiteX2" fmla="*/ 2244725 w 2244726"/>
                <a:gd name="connsiteY2" fmla="*/ 647700 h 1338774"/>
                <a:gd name="connsiteX3" fmla="*/ 1843856 w 2244726"/>
                <a:gd name="connsiteY3" fmla="*/ 1338774 h 1338774"/>
                <a:gd name="connsiteX4" fmla="*/ 0 w 2244726"/>
                <a:gd name="connsiteY4" fmla="*/ 1338774 h 1338774"/>
                <a:gd name="connsiteX5" fmla="*/ 0 w 2244726"/>
                <a:gd name="connsiteY5" fmla="*/ 0 h 1338774"/>
                <a:gd name="connsiteX0" fmla="*/ 0 w 2244726"/>
                <a:gd name="connsiteY0" fmla="*/ 0 h 1338774"/>
                <a:gd name="connsiteX1" fmla="*/ 1843856 w 2244726"/>
                <a:gd name="connsiteY1" fmla="*/ 0 h 1338774"/>
                <a:gd name="connsiteX2" fmla="*/ 2244725 w 2244726"/>
                <a:gd name="connsiteY2" fmla="*/ 647700 h 1338774"/>
                <a:gd name="connsiteX3" fmla="*/ 1843856 w 2244726"/>
                <a:gd name="connsiteY3" fmla="*/ 1338774 h 1338774"/>
                <a:gd name="connsiteX4" fmla="*/ 0 w 2244726"/>
                <a:gd name="connsiteY4" fmla="*/ 1338774 h 1338774"/>
                <a:gd name="connsiteX5" fmla="*/ 0 w 2244726"/>
                <a:gd name="connsiteY5" fmla="*/ 0 h 1338774"/>
                <a:gd name="connsiteX0" fmla="*/ 0 w 2244726"/>
                <a:gd name="connsiteY0" fmla="*/ 0 h 1338774"/>
                <a:gd name="connsiteX1" fmla="*/ 1843856 w 2244726"/>
                <a:gd name="connsiteY1" fmla="*/ 0 h 1338774"/>
                <a:gd name="connsiteX2" fmla="*/ 2244725 w 2244726"/>
                <a:gd name="connsiteY2" fmla="*/ 647700 h 1338774"/>
                <a:gd name="connsiteX3" fmla="*/ 1843856 w 2244726"/>
                <a:gd name="connsiteY3" fmla="*/ 1338774 h 1338774"/>
                <a:gd name="connsiteX4" fmla="*/ 0 w 2244726"/>
                <a:gd name="connsiteY4" fmla="*/ 1338774 h 1338774"/>
                <a:gd name="connsiteX5" fmla="*/ 0 w 2244726"/>
                <a:gd name="connsiteY5" fmla="*/ 0 h 1338774"/>
                <a:gd name="connsiteX0" fmla="*/ 0 w 2244727"/>
                <a:gd name="connsiteY0" fmla="*/ 0 h 1338774"/>
                <a:gd name="connsiteX1" fmla="*/ 1843856 w 2244727"/>
                <a:gd name="connsiteY1" fmla="*/ 0 h 1338774"/>
                <a:gd name="connsiteX2" fmla="*/ 2244725 w 2244727"/>
                <a:gd name="connsiteY2" fmla="*/ 647700 h 1338774"/>
                <a:gd name="connsiteX3" fmla="*/ 1843856 w 2244727"/>
                <a:gd name="connsiteY3" fmla="*/ 1338774 h 1338774"/>
                <a:gd name="connsiteX4" fmla="*/ 0 w 2244727"/>
                <a:gd name="connsiteY4" fmla="*/ 1338774 h 1338774"/>
                <a:gd name="connsiteX5" fmla="*/ 0 w 2244727"/>
                <a:gd name="connsiteY5" fmla="*/ 0 h 1338774"/>
                <a:gd name="connsiteX0" fmla="*/ 0 w 2244725"/>
                <a:gd name="connsiteY0" fmla="*/ 0 h 1338774"/>
                <a:gd name="connsiteX1" fmla="*/ 1843856 w 2244725"/>
                <a:gd name="connsiteY1" fmla="*/ 0 h 1338774"/>
                <a:gd name="connsiteX2" fmla="*/ 2244725 w 2244725"/>
                <a:gd name="connsiteY2" fmla="*/ 647700 h 1338774"/>
                <a:gd name="connsiteX3" fmla="*/ 1843856 w 2244725"/>
                <a:gd name="connsiteY3" fmla="*/ 1338774 h 1338774"/>
                <a:gd name="connsiteX4" fmla="*/ 0 w 2244725"/>
                <a:gd name="connsiteY4" fmla="*/ 1338774 h 1338774"/>
                <a:gd name="connsiteX5" fmla="*/ 0 w 2244725"/>
                <a:gd name="connsiteY5" fmla="*/ 0 h 1338774"/>
                <a:gd name="connsiteX0" fmla="*/ 0 w 2254250"/>
                <a:gd name="connsiteY0" fmla="*/ 0 h 1338774"/>
                <a:gd name="connsiteX1" fmla="*/ 1843856 w 2254250"/>
                <a:gd name="connsiteY1" fmla="*/ 0 h 1338774"/>
                <a:gd name="connsiteX2" fmla="*/ 2254250 w 2254250"/>
                <a:gd name="connsiteY2" fmla="*/ 657225 h 1338774"/>
                <a:gd name="connsiteX3" fmla="*/ 1843856 w 2254250"/>
                <a:gd name="connsiteY3" fmla="*/ 1338774 h 1338774"/>
                <a:gd name="connsiteX4" fmla="*/ 0 w 2254250"/>
                <a:gd name="connsiteY4" fmla="*/ 1338774 h 1338774"/>
                <a:gd name="connsiteX5" fmla="*/ 0 w 2254250"/>
                <a:gd name="connsiteY5" fmla="*/ 0 h 1338774"/>
                <a:gd name="connsiteX0" fmla="*/ 1 w 2254251"/>
                <a:gd name="connsiteY0" fmla="*/ 0 h 1338774"/>
                <a:gd name="connsiteX1" fmla="*/ 1843857 w 2254251"/>
                <a:gd name="connsiteY1" fmla="*/ 0 h 1338774"/>
                <a:gd name="connsiteX2" fmla="*/ 2254251 w 2254251"/>
                <a:gd name="connsiteY2" fmla="*/ 657225 h 1338774"/>
                <a:gd name="connsiteX3" fmla="*/ 1843857 w 2254251"/>
                <a:gd name="connsiteY3" fmla="*/ 1338774 h 1338774"/>
                <a:gd name="connsiteX4" fmla="*/ 1 w 2254251"/>
                <a:gd name="connsiteY4" fmla="*/ 1338774 h 1338774"/>
                <a:gd name="connsiteX5" fmla="*/ 419100 w 2254251"/>
                <a:gd name="connsiteY5" fmla="*/ 666750 h 1338774"/>
                <a:gd name="connsiteX6" fmla="*/ 1 w 2254251"/>
                <a:gd name="connsiteY6" fmla="*/ 0 h 1338774"/>
                <a:gd name="connsiteX0" fmla="*/ 0 w 2254250"/>
                <a:gd name="connsiteY0" fmla="*/ 0 h 1338774"/>
                <a:gd name="connsiteX1" fmla="*/ 1843856 w 2254250"/>
                <a:gd name="connsiteY1" fmla="*/ 0 h 1338774"/>
                <a:gd name="connsiteX2" fmla="*/ 2254250 w 2254250"/>
                <a:gd name="connsiteY2" fmla="*/ 657225 h 1338774"/>
                <a:gd name="connsiteX3" fmla="*/ 1843856 w 2254250"/>
                <a:gd name="connsiteY3" fmla="*/ 1338774 h 1338774"/>
                <a:gd name="connsiteX4" fmla="*/ 0 w 2254250"/>
                <a:gd name="connsiteY4" fmla="*/ 1338774 h 1338774"/>
                <a:gd name="connsiteX5" fmla="*/ 419099 w 2254250"/>
                <a:gd name="connsiteY5" fmla="*/ 666750 h 1338774"/>
                <a:gd name="connsiteX6" fmla="*/ 0 w 2254250"/>
                <a:gd name="connsiteY6" fmla="*/ 0 h 1338774"/>
                <a:gd name="connsiteX0" fmla="*/ 0 w 2254250"/>
                <a:gd name="connsiteY0" fmla="*/ 0 h 1338774"/>
                <a:gd name="connsiteX1" fmla="*/ 1843856 w 2254250"/>
                <a:gd name="connsiteY1" fmla="*/ 0 h 1338774"/>
                <a:gd name="connsiteX2" fmla="*/ 2254250 w 2254250"/>
                <a:gd name="connsiteY2" fmla="*/ 657225 h 1338774"/>
                <a:gd name="connsiteX3" fmla="*/ 1843856 w 2254250"/>
                <a:gd name="connsiteY3" fmla="*/ 1338774 h 1338774"/>
                <a:gd name="connsiteX4" fmla="*/ 0 w 2254250"/>
                <a:gd name="connsiteY4" fmla="*/ 1338774 h 1338774"/>
                <a:gd name="connsiteX5" fmla="*/ 419099 w 2254250"/>
                <a:gd name="connsiteY5" fmla="*/ 666750 h 1338774"/>
                <a:gd name="connsiteX6" fmla="*/ 0 w 2254250"/>
                <a:gd name="connsiteY6" fmla="*/ 0 h 1338774"/>
                <a:gd name="connsiteX0" fmla="*/ 0 w 2254250"/>
                <a:gd name="connsiteY0" fmla="*/ 0 h 1338774"/>
                <a:gd name="connsiteX1" fmla="*/ 1843856 w 2254250"/>
                <a:gd name="connsiteY1" fmla="*/ 0 h 1338774"/>
                <a:gd name="connsiteX2" fmla="*/ 2254250 w 2254250"/>
                <a:gd name="connsiteY2" fmla="*/ 657225 h 1338774"/>
                <a:gd name="connsiteX3" fmla="*/ 1843856 w 2254250"/>
                <a:gd name="connsiteY3" fmla="*/ 1338774 h 1338774"/>
                <a:gd name="connsiteX4" fmla="*/ 0 w 2254250"/>
                <a:gd name="connsiteY4" fmla="*/ 1338774 h 1338774"/>
                <a:gd name="connsiteX5" fmla="*/ 426242 w 2254250"/>
                <a:gd name="connsiteY5" fmla="*/ 685800 h 1338774"/>
                <a:gd name="connsiteX6" fmla="*/ 0 w 2254250"/>
                <a:gd name="connsiteY6" fmla="*/ 0 h 1338774"/>
                <a:gd name="connsiteX0" fmla="*/ 0 w 2254250"/>
                <a:gd name="connsiteY0" fmla="*/ 0 h 1338774"/>
                <a:gd name="connsiteX1" fmla="*/ 1843856 w 2254250"/>
                <a:gd name="connsiteY1" fmla="*/ 0 h 1338774"/>
                <a:gd name="connsiteX2" fmla="*/ 2254250 w 2254250"/>
                <a:gd name="connsiteY2" fmla="*/ 657225 h 1338774"/>
                <a:gd name="connsiteX3" fmla="*/ 1843856 w 2254250"/>
                <a:gd name="connsiteY3" fmla="*/ 1338774 h 1338774"/>
                <a:gd name="connsiteX4" fmla="*/ 2381 w 2254250"/>
                <a:gd name="connsiteY4" fmla="*/ 1336393 h 1338774"/>
                <a:gd name="connsiteX5" fmla="*/ 426242 w 2254250"/>
                <a:gd name="connsiteY5" fmla="*/ 685800 h 1338774"/>
                <a:gd name="connsiteX6" fmla="*/ 0 w 2254250"/>
                <a:gd name="connsiteY6" fmla="*/ 0 h 1338774"/>
                <a:gd name="connsiteX0" fmla="*/ 0 w 2254250"/>
                <a:gd name="connsiteY0" fmla="*/ 0 h 1338774"/>
                <a:gd name="connsiteX1" fmla="*/ 1843856 w 2254250"/>
                <a:gd name="connsiteY1" fmla="*/ 0 h 1338774"/>
                <a:gd name="connsiteX2" fmla="*/ 2254250 w 2254250"/>
                <a:gd name="connsiteY2" fmla="*/ 657225 h 1338774"/>
                <a:gd name="connsiteX3" fmla="*/ 1843856 w 2254250"/>
                <a:gd name="connsiteY3" fmla="*/ 1338774 h 1338774"/>
                <a:gd name="connsiteX4" fmla="*/ 2381 w 2254250"/>
                <a:gd name="connsiteY4" fmla="*/ 1336393 h 1338774"/>
                <a:gd name="connsiteX5" fmla="*/ 426242 w 2254250"/>
                <a:gd name="connsiteY5" fmla="*/ 690562 h 1338774"/>
                <a:gd name="connsiteX6" fmla="*/ 0 w 2254250"/>
                <a:gd name="connsiteY6" fmla="*/ 0 h 1338774"/>
                <a:gd name="connsiteX0" fmla="*/ 0 w 2254250"/>
                <a:gd name="connsiteY0" fmla="*/ 0 h 1338774"/>
                <a:gd name="connsiteX1" fmla="*/ 1843856 w 2254250"/>
                <a:gd name="connsiteY1" fmla="*/ 0 h 1338774"/>
                <a:gd name="connsiteX2" fmla="*/ 2254250 w 2254250"/>
                <a:gd name="connsiteY2" fmla="*/ 657225 h 1338774"/>
                <a:gd name="connsiteX3" fmla="*/ 1843856 w 2254250"/>
                <a:gd name="connsiteY3" fmla="*/ 1338774 h 1338774"/>
                <a:gd name="connsiteX4" fmla="*/ 2381 w 2254250"/>
                <a:gd name="connsiteY4" fmla="*/ 1336393 h 1338774"/>
                <a:gd name="connsiteX5" fmla="*/ 423861 w 2254250"/>
                <a:gd name="connsiteY5" fmla="*/ 681037 h 1338774"/>
                <a:gd name="connsiteX6" fmla="*/ 0 w 2254250"/>
                <a:gd name="connsiteY6" fmla="*/ 0 h 1338774"/>
                <a:gd name="connsiteX0" fmla="*/ 0 w 2254250"/>
                <a:gd name="connsiteY0" fmla="*/ 0 h 1338774"/>
                <a:gd name="connsiteX1" fmla="*/ 1843856 w 2254250"/>
                <a:gd name="connsiteY1" fmla="*/ 0 h 1338774"/>
                <a:gd name="connsiteX2" fmla="*/ 2254250 w 2254250"/>
                <a:gd name="connsiteY2" fmla="*/ 657225 h 1338774"/>
                <a:gd name="connsiteX3" fmla="*/ 1843856 w 2254250"/>
                <a:gd name="connsiteY3" fmla="*/ 1338774 h 1338774"/>
                <a:gd name="connsiteX4" fmla="*/ 2381 w 2254250"/>
                <a:gd name="connsiteY4" fmla="*/ 1336393 h 1338774"/>
                <a:gd name="connsiteX5" fmla="*/ 416040 w 2254250"/>
                <a:gd name="connsiteY5" fmla="*/ 678431 h 1338774"/>
                <a:gd name="connsiteX6" fmla="*/ 0 w 2254250"/>
                <a:gd name="connsiteY6" fmla="*/ 0 h 1338774"/>
                <a:gd name="connsiteX0" fmla="*/ 0 w 2254250"/>
                <a:gd name="connsiteY0" fmla="*/ 0 h 1336393"/>
                <a:gd name="connsiteX1" fmla="*/ 1843856 w 2254250"/>
                <a:gd name="connsiteY1" fmla="*/ 0 h 1336393"/>
                <a:gd name="connsiteX2" fmla="*/ 2254250 w 2254250"/>
                <a:gd name="connsiteY2" fmla="*/ 657225 h 1336393"/>
                <a:gd name="connsiteX3" fmla="*/ 1849069 w 2254250"/>
                <a:gd name="connsiteY3" fmla="*/ 1333560 h 1336393"/>
                <a:gd name="connsiteX4" fmla="*/ 2381 w 2254250"/>
                <a:gd name="connsiteY4" fmla="*/ 1336393 h 1336393"/>
                <a:gd name="connsiteX5" fmla="*/ 416040 w 2254250"/>
                <a:gd name="connsiteY5" fmla="*/ 678431 h 1336393"/>
                <a:gd name="connsiteX6" fmla="*/ 0 w 2254250"/>
                <a:gd name="connsiteY6" fmla="*/ 0 h 1336393"/>
                <a:gd name="connsiteX0" fmla="*/ 0 w 2254250"/>
                <a:gd name="connsiteY0" fmla="*/ 0 h 1337036"/>
                <a:gd name="connsiteX1" fmla="*/ 1843856 w 2254250"/>
                <a:gd name="connsiteY1" fmla="*/ 0 h 1337036"/>
                <a:gd name="connsiteX2" fmla="*/ 2254250 w 2254250"/>
                <a:gd name="connsiteY2" fmla="*/ 657225 h 1337036"/>
                <a:gd name="connsiteX3" fmla="*/ 1852545 w 2254250"/>
                <a:gd name="connsiteY3" fmla="*/ 1337036 h 1337036"/>
                <a:gd name="connsiteX4" fmla="*/ 2381 w 2254250"/>
                <a:gd name="connsiteY4" fmla="*/ 1336393 h 1337036"/>
                <a:gd name="connsiteX5" fmla="*/ 416040 w 2254250"/>
                <a:gd name="connsiteY5" fmla="*/ 678431 h 1337036"/>
                <a:gd name="connsiteX6" fmla="*/ 0 w 2254250"/>
                <a:gd name="connsiteY6" fmla="*/ 0 h 1337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54250" h="1337036">
                  <a:moveTo>
                    <a:pt x="0" y="0"/>
                  </a:moveTo>
                  <a:lnTo>
                    <a:pt x="1843856" y="0"/>
                  </a:lnTo>
                  <a:lnTo>
                    <a:pt x="2254250" y="657225"/>
                  </a:lnTo>
                  <a:lnTo>
                    <a:pt x="1852545" y="1337036"/>
                  </a:lnTo>
                  <a:lnTo>
                    <a:pt x="2381" y="1336393"/>
                  </a:lnTo>
                  <a:lnTo>
                    <a:pt x="416040" y="678431"/>
                  </a:lnTo>
                  <a:lnTo>
                    <a:pt x="0" y="0"/>
                  </a:lnTo>
                  <a:close/>
                </a:path>
              </a:pathLst>
            </a:custGeom>
            <a:gradFill>
              <a:gsLst>
                <a:gs pos="0">
                  <a:srgbClr val="00B0F0">
                    <a:lumMod val="60000"/>
                    <a:lumOff val="40000"/>
                  </a:srgbClr>
                </a:gs>
                <a:gs pos="100000">
                  <a:srgbClr val="00B0F0">
                    <a:lumMod val="20000"/>
                    <a:lumOff val="80000"/>
                  </a:srgbClr>
                </a:gs>
              </a:gsLst>
              <a:lin ang="13500000" scaled="1"/>
            </a:gradFill>
            <a:ln w="25400" cap="flat" cmpd="sng" algn="ctr">
              <a:noFill/>
              <a:prstDash val="solid"/>
            </a:ln>
            <a:effectLst>
              <a:outerShdw blurRad="50800" dist="38100" algn="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1" name="Rectangle 7"/>
            <p:cNvSpPr/>
            <p:nvPr/>
          </p:nvSpPr>
          <p:spPr>
            <a:xfrm>
              <a:off x="3114662" y="1943259"/>
              <a:ext cx="1382397" cy="905207"/>
            </a:xfrm>
            <a:custGeom>
              <a:avLst/>
              <a:gdLst>
                <a:gd name="connsiteX0" fmla="*/ 0 w 1843856"/>
                <a:gd name="connsiteY0" fmla="*/ 0 h 1338774"/>
                <a:gd name="connsiteX1" fmla="*/ 1843856 w 1843856"/>
                <a:gd name="connsiteY1" fmla="*/ 0 h 1338774"/>
                <a:gd name="connsiteX2" fmla="*/ 1843856 w 1843856"/>
                <a:gd name="connsiteY2" fmla="*/ 1338774 h 1338774"/>
                <a:gd name="connsiteX3" fmla="*/ 0 w 1843856"/>
                <a:gd name="connsiteY3" fmla="*/ 1338774 h 1338774"/>
                <a:gd name="connsiteX4" fmla="*/ 0 w 1843856"/>
                <a:gd name="connsiteY4" fmla="*/ 0 h 1338774"/>
                <a:gd name="connsiteX0" fmla="*/ 0 w 1843856"/>
                <a:gd name="connsiteY0" fmla="*/ 0 h 1338774"/>
                <a:gd name="connsiteX1" fmla="*/ 1843856 w 1843856"/>
                <a:gd name="connsiteY1" fmla="*/ 0 h 1338774"/>
                <a:gd name="connsiteX2" fmla="*/ 1841500 w 1843856"/>
                <a:gd name="connsiteY2" fmla="*/ 704850 h 1338774"/>
                <a:gd name="connsiteX3" fmla="*/ 1843856 w 1843856"/>
                <a:gd name="connsiteY3" fmla="*/ 1338774 h 1338774"/>
                <a:gd name="connsiteX4" fmla="*/ 0 w 1843856"/>
                <a:gd name="connsiteY4" fmla="*/ 1338774 h 1338774"/>
                <a:gd name="connsiteX5" fmla="*/ 0 w 1843856"/>
                <a:gd name="connsiteY5" fmla="*/ 0 h 1338774"/>
                <a:gd name="connsiteX0" fmla="*/ 0 w 1843856"/>
                <a:gd name="connsiteY0" fmla="*/ 0 h 1338774"/>
                <a:gd name="connsiteX1" fmla="*/ 1843856 w 1843856"/>
                <a:gd name="connsiteY1" fmla="*/ 0 h 1338774"/>
                <a:gd name="connsiteX2" fmla="*/ 1841500 w 1843856"/>
                <a:gd name="connsiteY2" fmla="*/ 692150 h 1338774"/>
                <a:gd name="connsiteX3" fmla="*/ 1843856 w 1843856"/>
                <a:gd name="connsiteY3" fmla="*/ 1338774 h 1338774"/>
                <a:gd name="connsiteX4" fmla="*/ 0 w 1843856"/>
                <a:gd name="connsiteY4" fmla="*/ 1338774 h 1338774"/>
                <a:gd name="connsiteX5" fmla="*/ 0 w 1843856"/>
                <a:gd name="connsiteY5" fmla="*/ 0 h 1338774"/>
                <a:gd name="connsiteX0" fmla="*/ 0 w 2235201"/>
                <a:gd name="connsiteY0" fmla="*/ 0 h 1338774"/>
                <a:gd name="connsiteX1" fmla="*/ 1843856 w 2235201"/>
                <a:gd name="connsiteY1" fmla="*/ 0 h 1338774"/>
                <a:gd name="connsiteX2" fmla="*/ 2235200 w 2235201"/>
                <a:gd name="connsiteY2" fmla="*/ 685800 h 1338774"/>
                <a:gd name="connsiteX3" fmla="*/ 1843856 w 2235201"/>
                <a:gd name="connsiteY3" fmla="*/ 1338774 h 1338774"/>
                <a:gd name="connsiteX4" fmla="*/ 0 w 2235201"/>
                <a:gd name="connsiteY4" fmla="*/ 1338774 h 1338774"/>
                <a:gd name="connsiteX5" fmla="*/ 0 w 2235201"/>
                <a:gd name="connsiteY5" fmla="*/ 0 h 1338774"/>
                <a:gd name="connsiteX0" fmla="*/ 0 w 2235202"/>
                <a:gd name="connsiteY0" fmla="*/ 0 h 1338774"/>
                <a:gd name="connsiteX1" fmla="*/ 1843856 w 2235202"/>
                <a:gd name="connsiteY1" fmla="*/ 0 h 1338774"/>
                <a:gd name="connsiteX2" fmla="*/ 2235200 w 2235202"/>
                <a:gd name="connsiteY2" fmla="*/ 685800 h 1338774"/>
                <a:gd name="connsiteX3" fmla="*/ 1843856 w 2235202"/>
                <a:gd name="connsiteY3" fmla="*/ 1338774 h 1338774"/>
                <a:gd name="connsiteX4" fmla="*/ 0 w 2235202"/>
                <a:gd name="connsiteY4" fmla="*/ 1338774 h 1338774"/>
                <a:gd name="connsiteX5" fmla="*/ 0 w 2235202"/>
                <a:gd name="connsiteY5" fmla="*/ 0 h 1338774"/>
                <a:gd name="connsiteX0" fmla="*/ 0 w 2235202"/>
                <a:gd name="connsiteY0" fmla="*/ 0 h 1338774"/>
                <a:gd name="connsiteX1" fmla="*/ 1843856 w 2235202"/>
                <a:gd name="connsiteY1" fmla="*/ 0 h 1338774"/>
                <a:gd name="connsiteX2" fmla="*/ 2235200 w 2235202"/>
                <a:gd name="connsiteY2" fmla="*/ 685800 h 1338774"/>
                <a:gd name="connsiteX3" fmla="*/ 1843856 w 2235202"/>
                <a:gd name="connsiteY3" fmla="*/ 1338774 h 1338774"/>
                <a:gd name="connsiteX4" fmla="*/ 0 w 2235202"/>
                <a:gd name="connsiteY4" fmla="*/ 1338774 h 1338774"/>
                <a:gd name="connsiteX5" fmla="*/ 0 w 2235202"/>
                <a:gd name="connsiteY5" fmla="*/ 0 h 1338774"/>
                <a:gd name="connsiteX0" fmla="*/ 0 w 2235201"/>
                <a:gd name="connsiteY0" fmla="*/ 0 h 1338774"/>
                <a:gd name="connsiteX1" fmla="*/ 1843856 w 2235201"/>
                <a:gd name="connsiteY1" fmla="*/ 0 h 1338774"/>
                <a:gd name="connsiteX2" fmla="*/ 2235200 w 2235201"/>
                <a:gd name="connsiteY2" fmla="*/ 685800 h 1338774"/>
                <a:gd name="connsiteX3" fmla="*/ 1843856 w 2235201"/>
                <a:gd name="connsiteY3" fmla="*/ 1338774 h 1338774"/>
                <a:gd name="connsiteX4" fmla="*/ 0 w 2235201"/>
                <a:gd name="connsiteY4" fmla="*/ 1338774 h 1338774"/>
                <a:gd name="connsiteX5" fmla="*/ 0 w 2235201"/>
                <a:gd name="connsiteY5" fmla="*/ 0 h 1338774"/>
                <a:gd name="connsiteX0" fmla="*/ 0 w 2235202"/>
                <a:gd name="connsiteY0" fmla="*/ 0 h 1338774"/>
                <a:gd name="connsiteX1" fmla="*/ 1843856 w 2235202"/>
                <a:gd name="connsiteY1" fmla="*/ 0 h 1338774"/>
                <a:gd name="connsiteX2" fmla="*/ 2235200 w 2235202"/>
                <a:gd name="connsiteY2" fmla="*/ 685800 h 1338774"/>
                <a:gd name="connsiteX3" fmla="*/ 1843856 w 2235202"/>
                <a:gd name="connsiteY3" fmla="*/ 1338774 h 1338774"/>
                <a:gd name="connsiteX4" fmla="*/ 0 w 2235202"/>
                <a:gd name="connsiteY4" fmla="*/ 1338774 h 1338774"/>
                <a:gd name="connsiteX5" fmla="*/ 0 w 2235202"/>
                <a:gd name="connsiteY5" fmla="*/ 0 h 1338774"/>
                <a:gd name="connsiteX0" fmla="*/ 0 w 2235200"/>
                <a:gd name="connsiteY0" fmla="*/ 0 h 1338774"/>
                <a:gd name="connsiteX1" fmla="*/ 1843856 w 2235200"/>
                <a:gd name="connsiteY1" fmla="*/ 0 h 1338774"/>
                <a:gd name="connsiteX2" fmla="*/ 2235200 w 2235200"/>
                <a:gd name="connsiteY2" fmla="*/ 685800 h 1338774"/>
                <a:gd name="connsiteX3" fmla="*/ 1843856 w 2235200"/>
                <a:gd name="connsiteY3" fmla="*/ 1338774 h 1338774"/>
                <a:gd name="connsiteX4" fmla="*/ 0 w 2235200"/>
                <a:gd name="connsiteY4" fmla="*/ 1338774 h 1338774"/>
                <a:gd name="connsiteX5" fmla="*/ 0 w 2235200"/>
                <a:gd name="connsiteY5" fmla="*/ 0 h 1338774"/>
                <a:gd name="connsiteX0" fmla="*/ 6351 w 2241551"/>
                <a:gd name="connsiteY0" fmla="*/ 0 h 1338774"/>
                <a:gd name="connsiteX1" fmla="*/ 1850207 w 2241551"/>
                <a:gd name="connsiteY1" fmla="*/ 0 h 1338774"/>
                <a:gd name="connsiteX2" fmla="*/ 2241551 w 2241551"/>
                <a:gd name="connsiteY2" fmla="*/ 685800 h 1338774"/>
                <a:gd name="connsiteX3" fmla="*/ 1850207 w 2241551"/>
                <a:gd name="connsiteY3" fmla="*/ 1338774 h 1338774"/>
                <a:gd name="connsiteX4" fmla="*/ 6351 w 2241551"/>
                <a:gd name="connsiteY4" fmla="*/ 1338774 h 1338774"/>
                <a:gd name="connsiteX5" fmla="*/ 0 w 2241551"/>
                <a:gd name="connsiteY5" fmla="*/ 609600 h 1338774"/>
                <a:gd name="connsiteX6" fmla="*/ 6351 w 2241551"/>
                <a:gd name="connsiteY6" fmla="*/ 0 h 1338774"/>
                <a:gd name="connsiteX0" fmla="*/ 0 w 2235200"/>
                <a:gd name="connsiteY0" fmla="*/ 0 h 1338774"/>
                <a:gd name="connsiteX1" fmla="*/ 1843856 w 2235200"/>
                <a:gd name="connsiteY1" fmla="*/ 0 h 1338774"/>
                <a:gd name="connsiteX2" fmla="*/ 2235200 w 2235200"/>
                <a:gd name="connsiteY2" fmla="*/ 685800 h 1338774"/>
                <a:gd name="connsiteX3" fmla="*/ 1843856 w 2235200"/>
                <a:gd name="connsiteY3" fmla="*/ 1338774 h 1338774"/>
                <a:gd name="connsiteX4" fmla="*/ 0 w 2235200"/>
                <a:gd name="connsiteY4" fmla="*/ 1338774 h 1338774"/>
                <a:gd name="connsiteX5" fmla="*/ 438149 w 2235200"/>
                <a:gd name="connsiteY5" fmla="*/ 676275 h 1338774"/>
                <a:gd name="connsiteX6" fmla="*/ 0 w 2235200"/>
                <a:gd name="connsiteY6" fmla="*/ 0 h 1338774"/>
                <a:gd name="connsiteX0" fmla="*/ 0 w 2235200"/>
                <a:gd name="connsiteY0" fmla="*/ 0 h 1338774"/>
                <a:gd name="connsiteX1" fmla="*/ 1821631 w 2235200"/>
                <a:gd name="connsiteY1" fmla="*/ 3175 h 1338774"/>
                <a:gd name="connsiteX2" fmla="*/ 2235200 w 2235200"/>
                <a:gd name="connsiteY2" fmla="*/ 685800 h 1338774"/>
                <a:gd name="connsiteX3" fmla="*/ 1843856 w 2235200"/>
                <a:gd name="connsiteY3" fmla="*/ 1338774 h 1338774"/>
                <a:gd name="connsiteX4" fmla="*/ 0 w 2235200"/>
                <a:gd name="connsiteY4" fmla="*/ 1338774 h 1338774"/>
                <a:gd name="connsiteX5" fmla="*/ 438149 w 2235200"/>
                <a:gd name="connsiteY5" fmla="*/ 676275 h 1338774"/>
                <a:gd name="connsiteX6" fmla="*/ 0 w 2235200"/>
                <a:gd name="connsiteY6" fmla="*/ 0 h 1338774"/>
                <a:gd name="connsiteX0" fmla="*/ 0 w 2235200"/>
                <a:gd name="connsiteY0" fmla="*/ 0 h 1338774"/>
                <a:gd name="connsiteX1" fmla="*/ 1821631 w 2235200"/>
                <a:gd name="connsiteY1" fmla="*/ 3175 h 1338774"/>
                <a:gd name="connsiteX2" fmla="*/ 2235200 w 2235200"/>
                <a:gd name="connsiteY2" fmla="*/ 685800 h 1338774"/>
                <a:gd name="connsiteX3" fmla="*/ 1827981 w 2235200"/>
                <a:gd name="connsiteY3" fmla="*/ 1335599 h 1338774"/>
                <a:gd name="connsiteX4" fmla="*/ 0 w 2235200"/>
                <a:gd name="connsiteY4" fmla="*/ 1338774 h 1338774"/>
                <a:gd name="connsiteX5" fmla="*/ 438149 w 2235200"/>
                <a:gd name="connsiteY5" fmla="*/ 676275 h 1338774"/>
                <a:gd name="connsiteX6" fmla="*/ 0 w 2235200"/>
                <a:gd name="connsiteY6" fmla="*/ 0 h 1338774"/>
                <a:gd name="connsiteX0" fmla="*/ 41275 w 2235200"/>
                <a:gd name="connsiteY0" fmla="*/ 0 h 1338774"/>
                <a:gd name="connsiteX1" fmla="*/ 1821631 w 2235200"/>
                <a:gd name="connsiteY1" fmla="*/ 3175 h 1338774"/>
                <a:gd name="connsiteX2" fmla="*/ 2235200 w 2235200"/>
                <a:gd name="connsiteY2" fmla="*/ 685800 h 1338774"/>
                <a:gd name="connsiteX3" fmla="*/ 1827981 w 2235200"/>
                <a:gd name="connsiteY3" fmla="*/ 1335599 h 1338774"/>
                <a:gd name="connsiteX4" fmla="*/ 0 w 2235200"/>
                <a:gd name="connsiteY4" fmla="*/ 1338774 h 1338774"/>
                <a:gd name="connsiteX5" fmla="*/ 438149 w 2235200"/>
                <a:gd name="connsiteY5" fmla="*/ 676275 h 1338774"/>
                <a:gd name="connsiteX6" fmla="*/ 41275 w 2235200"/>
                <a:gd name="connsiteY6" fmla="*/ 0 h 1338774"/>
                <a:gd name="connsiteX0" fmla="*/ 3175 w 2197100"/>
                <a:gd name="connsiteY0" fmla="*/ 0 h 1338774"/>
                <a:gd name="connsiteX1" fmla="*/ 1783531 w 2197100"/>
                <a:gd name="connsiteY1" fmla="*/ 3175 h 1338774"/>
                <a:gd name="connsiteX2" fmla="*/ 2197100 w 2197100"/>
                <a:gd name="connsiteY2" fmla="*/ 685800 h 1338774"/>
                <a:gd name="connsiteX3" fmla="*/ 1789881 w 2197100"/>
                <a:gd name="connsiteY3" fmla="*/ 1335599 h 1338774"/>
                <a:gd name="connsiteX4" fmla="*/ 0 w 2197100"/>
                <a:gd name="connsiteY4" fmla="*/ 1338774 h 1338774"/>
                <a:gd name="connsiteX5" fmla="*/ 400049 w 2197100"/>
                <a:gd name="connsiteY5" fmla="*/ 676275 h 1338774"/>
                <a:gd name="connsiteX6" fmla="*/ 3175 w 2197100"/>
                <a:gd name="connsiteY6" fmla="*/ 0 h 1338774"/>
                <a:gd name="connsiteX0" fmla="*/ 793 w 2194718"/>
                <a:gd name="connsiteY0" fmla="*/ 0 h 1336393"/>
                <a:gd name="connsiteX1" fmla="*/ 1781149 w 2194718"/>
                <a:gd name="connsiteY1" fmla="*/ 3175 h 1336393"/>
                <a:gd name="connsiteX2" fmla="*/ 2194718 w 2194718"/>
                <a:gd name="connsiteY2" fmla="*/ 685800 h 1336393"/>
                <a:gd name="connsiteX3" fmla="*/ 1787499 w 2194718"/>
                <a:gd name="connsiteY3" fmla="*/ 1335599 h 1336393"/>
                <a:gd name="connsiteX4" fmla="*/ 0 w 2194718"/>
                <a:gd name="connsiteY4" fmla="*/ 1336393 h 1336393"/>
                <a:gd name="connsiteX5" fmla="*/ 397667 w 2194718"/>
                <a:gd name="connsiteY5" fmla="*/ 676275 h 1336393"/>
                <a:gd name="connsiteX6" fmla="*/ 793 w 2194718"/>
                <a:gd name="connsiteY6" fmla="*/ 0 h 1336393"/>
                <a:gd name="connsiteX0" fmla="*/ 3174 w 2194718"/>
                <a:gd name="connsiteY0" fmla="*/ 0 h 1334012"/>
                <a:gd name="connsiteX1" fmla="*/ 1781149 w 2194718"/>
                <a:gd name="connsiteY1" fmla="*/ 794 h 1334012"/>
                <a:gd name="connsiteX2" fmla="*/ 2194718 w 2194718"/>
                <a:gd name="connsiteY2" fmla="*/ 683419 h 1334012"/>
                <a:gd name="connsiteX3" fmla="*/ 1787499 w 2194718"/>
                <a:gd name="connsiteY3" fmla="*/ 1333218 h 1334012"/>
                <a:gd name="connsiteX4" fmla="*/ 0 w 2194718"/>
                <a:gd name="connsiteY4" fmla="*/ 1334012 h 1334012"/>
                <a:gd name="connsiteX5" fmla="*/ 397667 w 2194718"/>
                <a:gd name="connsiteY5" fmla="*/ 673894 h 1334012"/>
                <a:gd name="connsiteX6" fmla="*/ 3174 w 2194718"/>
                <a:gd name="connsiteY6" fmla="*/ 0 h 1334012"/>
                <a:gd name="connsiteX0" fmla="*/ 3174 w 2194718"/>
                <a:gd name="connsiteY0" fmla="*/ 0 h 1334012"/>
                <a:gd name="connsiteX1" fmla="*/ 1781149 w 2194718"/>
                <a:gd name="connsiteY1" fmla="*/ 794 h 1334012"/>
                <a:gd name="connsiteX2" fmla="*/ 2194718 w 2194718"/>
                <a:gd name="connsiteY2" fmla="*/ 683419 h 1334012"/>
                <a:gd name="connsiteX3" fmla="*/ 1787499 w 2194718"/>
                <a:gd name="connsiteY3" fmla="*/ 1333218 h 1334012"/>
                <a:gd name="connsiteX4" fmla="*/ 0 w 2194718"/>
                <a:gd name="connsiteY4" fmla="*/ 1334012 h 1334012"/>
                <a:gd name="connsiteX5" fmla="*/ 395286 w 2194718"/>
                <a:gd name="connsiteY5" fmla="*/ 671512 h 1334012"/>
                <a:gd name="connsiteX6" fmla="*/ 3174 w 2194718"/>
                <a:gd name="connsiteY6" fmla="*/ 0 h 1334012"/>
                <a:gd name="connsiteX0" fmla="*/ 12467 w 2194718"/>
                <a:gd name="connsiteY0" fmla="*/ 1587 h 1333218"/>
                <a:gd name="connsiteX1" fmla="*/ 1781149 w 2194718"/>
                <a:gd name="connsiteY1" fmla="*/ 0 h 1333218"/>
                <a:gd name="connsiteX2" fmla="*/ 2194718 w 2194718"/>
                <a:gd name="connsiteY2" fmla="*/ 682625 h 1333218"/>
                <a:gd name="connsiteX3" fmla="*/ 1787499 w 2194718"/>
                <a:gd name="connsiteY3" fmla="*/ 1332424 h 1333218"/>
                <a:gd name="connsiteX4" fmla="*/ 0 w 2194718"/>
                <a:gd name="connsiteY4" fmla="*/ 1333218 h 1333218"/>
                <a:gd name="connsiteX5" fmla="*/ 395286 w 2194718"/>
                <a:gd name="connsiteY5" fmla="*/ 670718 h 1333218"/>
                <a:gd name="connsiteX6" fmla="*/ 12467 w 2194718"/>
                <a:gd name="connsiteY6" fmla="*/ 1587 h 1333218"/>
                <a:gd name="connsiteX0" fmla="*/ 3174 w 2185425"/>
                <a:gd name="connsiteY0" fmla="*/ 1587 h 1332424"/>
                <a:gd name="connsiteX1" fmla="*/ 1771856 w 2185425"/>
                <a:gd name="connsiteY1" fmla="*/ 0 h 1332424"/>
                <a:gd name="connsiteX2" fmla="*/ 2185425 w 2185425"/>
                <a:gd name="connsiteY2" fmla="*/ 682625 h 1332424"/>
                <a:gd name="connsiteX3" fmla="*/ 1778206 w 2185425"/>
                <a:gd name="connsiteY3" fmla="*/ 1332424 h 1332424"/>
                <a:gd name="connsiteX4" fmla="*/ 0 w 2185425"/>
                <a:gd name="connsiteY4" fmla="*/ 1330837 h 1332424"/>
                <a:gd name="connsiteX5" fmla="*/ 385993 w 2185425"/>
                <a:gd name="connsiteY5" fmla="*/ 670718 h 1332424"/>
                <a:gd name="connsiteX6" fmla="*/ 3174 w 2185425"/>
                <a:gd name="connsiteY6" fmla="*/ 1587 h 1332424"/>
                <a:gd name="connsiteX0" fmla="*/ 850 w 2183101"/>
                <a:gd name="connsiteY0" fmla="*/ 1587 h 1335599"/>
                <a:gd name="connsiteX1" fmla="*/ 1769532 w 2183101"/>
                <a:gd name="connsiteY1" fmla="*/ 0 h 1335599"/>
                <a:gd name="connsiteX2" fmla="*/ 2183101 w 2183101"/>
                <a:gd name="connsiteY2" fmla="*/ 682625 h 1335599"/>
                <a:gd name="connsiteX3" fmla="*/ 1775882 w 2183101"/>
                <a:gd name="connsiteY3" fmla="*/ 1332424 h 1335599"/>
                <a:gd name="connsiteX4" fmla="*/ 0 w 2183101"/>
                <a:gd name="connsiteY4" fmla="*/ 1335599 h 1335599"/>
                <a:gd name="connsiteX5" fmla="*/ 383669 w 2183101"/>
                <a:gd name="connsiteY5" fmla="*/ 670718 h 1335599"/>
                <a:gd name="connsiteX6" fmla="*/ 850 w 2183101"/>
                <a:gd name="connsiteY6" fmla="*/ 1587 h 1335599"/>
                <a:gd name="connsiteX0" fmla="*/ 0 w 2182251"/>
                <a:gd name="connsiteY0" fmla="*/ 1587 h 1337981"/>
                <a:gd name="connsiteX1" fmla="*/ 1768682 w 2182251"/>
                <a:gd name="connsiteY1" fmla="*/ 0 h 1337981"/>
                <a:gd name="connsiteX2" fmla="*/ 2182251 w 2182251"/>
                <a:gd name="connsiteY2" fmla="*/ 682625 h 1337981"/>
                <a:gd name="connsiteX3" fmla="*/ 1775032 w 2182251"/>
                <a:gd name="connsiteY3" fmla="*/ 1332424 h 1337981"/>
                <a:gd name="connsiteX4" fmla="*/ 3796 w 2182251"/>
                <a:gd name="connsiteY4" fmla="*/ 1337981 h 1337981"/>
                <a:gd name="connsiteX5" fmla="*/ 382819 w 2182251"/>
                <a:gd name="connsiteY5" fmla="*/ 670718 h 1337981"/>
                <a:gd name="connsiteX6" fmla="*/ 0 w 2182251"/>
                <a:gd name="connsiteY6" fmla="*/ 1587 h 1337981"/>
                <a:gd name="connsiteX0" fmla="*/ 0 w 2182251"/>
                <a:gd name="connsiteY0" fmla="*/ 1587 h 1335600"/>
                <a:gd name="connsiteX1" fmla="*/ 1768682 w 2182251"/>
                <a:gd name="connsiteY1" fmla="*/ 0 h 1335600"/>
                <a:gd name="connsiteX2" fmla="*/ 2182251 w 2182251"/>
                <a:gd name="connsiteY2" fmla="*/ 682625 h 1335600"/>
                <a:gd name="connsiteX3" fmla="*/ 1775032 w 2182251"/>
                <a:gd name="connsiteY3" fmla="*/ 1332424 h 1335600"/>
                <a:gd name="connsiteX4" fmla="*/ 3796 w 2182251"/>
                <a:gd name="connsiteY4" fmla="*/ 1335600 h 1335600"/>
                <a:gd name="connsiteX5" fmla="*/ 382819 w 2182251"/>
                <a:gd name="connsiteY5" fmla="*/ 670718 h 1335600"/>
                <a:gd name="connsiteX6" fmla="*/ 0 w 2182251"/>
                <a:gd name="connsiteY6" fmla="*/ 1587 h 1335600"/>
                <a:gd name="connsiteX0" fmla="*/ 0 w 2182251"/>
                <a:gd name="connsiteY0" fmla="*/ 1587 h 1335600"/>
                <a:gd name="connsiteX1" fmla="*/ 1768682 w 2182251"/>
                <a:gd name="connsiteY1" fmla="*/ 0 h 1335600"/>
                <a:gd name="connsiteX2" fmla="*/ 2182251 w 2182251"/>
                <a:gd name="connsiteY2" fmla="*/ 682625 h 1335600"/>
                <a:gd name="connsiteX3" fmla="*/ 1775032 w 2182251"/>
                <a:gd name="connsiteY3" fmla="*/ 1334805 h 1335600"/>
                <a:gd name="connsiteX4" fmla="*/ 3796 w 2182251"/>
                <a:gd name="connsiteY4" fmla="*/ 1335600 h 1335600"/>
                <a:gd name="connsiteX5" fmla="*/ 382819 w 2182251"/>
                <a:gd name="connsiteY5" fmla="*/ 670718 h 1335600"/>
                <a:gd name="connsiteX6" fmla="*/ 0 w 2182251"/>
                <a:gd name="connsiteY6" fmla="*/ 1587 h 133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82251" h="1335600">
                  <a:moveTo>
                    <a:pt x="0" y="1587"/>
                  </a:moveTo>
                  <a:lnTo>
                    <a:pt x="1768682" y="0"/>
                  </a:lnTo>
                  <a:lnTo>
                    <a:pt x="2182251" y="682625"/>
                  </a:lnTo>
                  <a:lnTo>
                    <a:pt x="1775032" y="1334805"/>
                  </a:lnTo>
                  <a:lnTo>
                    <a:pt x="3796" y="1335600"/>
                  </a:lnTo>
                  <a:lnTo>
                    <a:pt x="382819" y="670718"/>
                  </a:lnTo>
                  <a:lnTo>
                    <a:pt x="0" y="1587"/>
                  </a:lnTo>
                  <a:close/>
                </a:path>
              </a:pathLst>
            </a:custGeom>
            <a:gradFill>
              <a:gsLst>
                <a:gs pos="0">
                  <a:srgbClr val="FFFFFF">
                    <a:lumMod val="75000"/>
                  </a:srgbClr>
                </a:gs>
                <a:gs pos="100000">
                  <a:srgbClr val="FFFFFF">
                    <a:lumMod val="95000"/>
                  </a:srgbClr>
                </a:gs>
              </a:gsLst>
              <a:lin ang="13500000" scaled="1"/>
            </a:gradFill>
            <a:ln w="25400" cap="flat" cmpd="sng" algn="ctr">
              <a:noFill/>
              <a:prstDash val="solid"/>
            </a:ln>
            <a:effectLst>
              <a:outerShdw blurRad="50800" dist="38100" algn="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2" name="Rectangle 6"/>
            <p:cNvSpPr/>
            <p:nvPr/>
          </p:nvSpPr>
          <p:spPr>
            <a:xfrm>
              <a:off x="1973260" y="1942990"/>
              <a:ext cx="1384643" cy="905744"/>
            </a:xfrm>
            <a:custGeom>
              <a:avLst/>
              <a:gdLst>
                <a:gd name="connsiteX0" fmla="*/ 0 w 1843856"/>
                <a:gd name="connsiteY0" fmla="*/ 0 h 1338774"/>
                <a:gd name="connsiteX1" fmla="*/ 1843856 w 1843856"/>
                <a:gd name="connsiteY1" fmla="*/ 0 h 1338774"/>
                <a:gd name="connsiteX2" fmla="*/ 1843856 w 1843856"/>
                <a:gd name="connsiteY2" fmla="*/ 1338774 h 1338774"/>
                <a:gd name="connsiteX3" fmla="*/ 0 w 1843856"/>
                <a:gd name="connsiteY3" fmla="*/ 1338774 h 1338774"/>
                <a:gd name="connsiteX4" fmla="*/ 0 w 1843856"/>
                <a:gd name="connsiteY4" fmla="*/ 0 h 1338774"/>
                <a:gd name="connsiteX0" fmla="*/ 0 w 1843856"/>
                <a:gd name="connsiteY0" fmla="*/ 0 h 1338774"/>
                <a:gd name="connsiteX1" fmla="*/ 1843856 w 1843856"/>
                <a:gd name="connsiteY1" fmla="*/ 0 h 1338774"/>
                <a:gd name="connsiteX2" fmla="*/ 1839503 w 1843856"/>
                <a:gd name="connsiteY2" fmla="*/ 711410 h 1338774"/>
                <a:gd name="connsiteX3" fmla="*/ 1843856 w 1843856"/>
                <a:gd name="connsiteY3" fmla="*/ 1338774 h 1338774"/>
                <a:gd name="connsiteX4" fmla="*/ 0 w 1843856"/>
                <a:gd name="connsiteY4" fmla="*/ 1338774 h 1338774"/>
                <a:gd name="connsiteX5" fmla="*/ 0 w 1843856"/>
                <a:gd name="connsiteY5" fmla="*/ 0 h 1338774"/>
                <a:gd name="connsiteX0" fmla="*/ 0 w 2234791"/>
                <a:gd name="connsiteY0" fmla="*/ 0 h 1338774"/>
                <a:gd name="connsiteX1" fmla="*/ 1843856 w 2234791"/>
                <a:gd name="connsiteY1" fmla="*/ 0 h 1338774"/>
                <a:gd name="connsiteX2" fmla="*/ 2234791 w 2234791"/>
                <a:gd name="connsiteY2" fmla="*/ 673310 h 1338774"/>
                <a:gd name="connsiteX3" fmla="*/ 1843856 w 2234791"/>
                <a:gd name="connsiteY3" fmla="*/ 1338774 h 1338774"/>
                <a:gd name="connsiteX4" fmla="*/ 0 w 2234791"/>
                <a:gd name="connsiteY4" fmla="*/ 1338774 h 1338774"/>
                <a:gd name="connsiteX5" fmla="*/ 0 w 2234791"/>
                <a:gd name="connsiteY5" fmla="*/ 0 h 1338774"/>
                <a:gd name="connsiteX0" fmla="*/ 0 w 2234791"/>
                <a:gd name="connsiteY0" fmla="*/ 0 h 1338774"/>
                <a:gd name="connsiteX1" fmla="*/ 1843856 w 2234791"/>
                <a:gd name="connsiteY1" fmla="*/ 0 h 1338774"/>
                <a:gd name="connsiteX2" fmla="*/ 2234791 w 2234791"/>
                <a:gd name="connsiteY2" fmla="*/ 673310 h 1338774"/>
                <a:gd name="connsiteX3" fmla="*/ 1843856 w 2234791"/>
                <a:gd name="connsiteY3" fmla="*/ 1338774 h 1338774"/>
                <a:gd name="connsiteX4" fmla="*/ 0 w 2234791"/>
                <a:gd name="connsiteY4" fmla="*/ 1338774 h 1338774"/>
                <a:gd name="connsiteX5" fmla="*/ 1178 w 2234791"/>
                <a:gd name="connsiteY5" fmla="*/ 668548 h 1338774"/>
                <a:gd name="connsiteX6" fmla="*/ 0 w 2234791"/>
                <a:gd name="connsiteY6" fmla="*/ 0 h 1338774"/>
                <a:gd name="connsiteX0" fmla="*/ 0 w 2234791"/>
                <a:gd name="connsiteY0" fmla="*/ 0 h 1338774"/>
                <a:gd name="connsiteX1" fmla="*/ 1843856 w 2234791"/>
                <a:gd name="connsiteY1" fmla="*/ 0 h 1338774"/>
                <a:gd name="connsiteX2" fmla="*/ 2234791 w 2234791"/>
                <a:gd name="connsiteY2" fmla="*/ 673310 h 1338774"/>
                <a:gd name="connsiteX3" fmla="*/ 1843856 w 2234791"/>
                <a:gd name="connsiteY3" fmla="*/ 1338774 h 1338774"/>
                <a:gd name="connsiteX4" fmla="*/ 0 w 2234791"/>
                <a:gd name="connsiteY4" fmla="*/ 1338774 h 1338774"/>
                <a:gd name="connsiteX5" fmla="*/ 386941 w 2234791"/>
                <a:gd name="connsiteY5" fmla="*/ 668548 h 1338774"/>
                <a:gd name="connsiteX6" fmla="*/ 0 w 2234791"/>
                <a:gd name="connsiteY6" fmla="*/ 0 h 1338774"/>
                <a:gd name="connsiteX0" fmla="*/ 0 w 2234791"/>
                <a:gd name="connsiteY0" fmla="*/ 0 h 1338774"/>
                <a:gd name="connsiteX1" fmla="*/ 1843856 w 2234791"/>
                <a:gd name="connsiteY1" fmla="*/ 0 h 1338774"/>
                <a:gd name="connsiteX2" fmla="*/ 2234791 w 2234791"/>
                <a:gd name="connsiteY2" fmla="*/ 673310 h 1338774"/>
                <a:gd name="connsiteX3" fmla="*/ 1843856 w 2234791"/>
                <a:gd name="connsiteY3" fmla="*/ 1338774 h 1338774"/>
                <a:gd name="connsiteX4" fmla="*/ 0 w 2234791"/>
                <a:gd name="connsiteY4" fmla="*/ 1338774 h 1338774"/>
                <a:gd name="connsiteX5" fmla="*/ 386941 w 2234791"/>
                <a:gd name="connsiteY5" fmla="*/ 668548 h 1338774"/>
                <a:gd name="connsiteX6" fmla="*/ 0 w 2234791"/>
                <a:gd name="connsiteY6" fmla="*/ 0 h 1338774"/>
                <a:gd name="connsiteX0" fmla="*/ 0 w 2234791"/>
                <a:gd name="connsiteY0" fmla="*/ 0 h 1338774"/>
                <a:gd name="connsiteX1" fmla="*/ 1843856 w 2234791"/>
                <a:gd name="connsiteY1" fmla="*/ 0 h 1338774"/>
                <a:gd name="connsiteX2" fmla="*/ 2234791 w 2234791"/>
                <a:gd name="connsiteY2" fmla="*/ 673310 h 1338774"/>
                <a:gd name="connsiteX3" fmla="*/ 1843856 w 2234791"/>
                <a:gd name="connsiteY3" fmla="*/ 1338774 h 1338774"/>
                <a:gd name="connsiteX4" fmla="*/ 0 w 2234791"/>
                <a:gd name="connsiteY4" fmla="*/ 1338774 h 1338774"/>
                <a:gd name="connsiteX5" fmla="*/ 386941 w 2234791"/>
                <a:gd name="connsiteY5" fmla="*/ 668548 h 1338774"/>
                <a:gd name="connsiteX6" fmla="*/ 0 w 2234791"/>
                <a:gd name="connsiteY6" fmla="*/ 0 h 1338774"/>
                <a:gd name="connsiteX0" fmla="*/ 0 w 2234791"/>
                <a:gd name="connsiteY0" fmla="*/ 0 h 1338774"/>
                <a:gd name="connsiteX1" fmla="*/ 1843856 w 2234791"/>
                <a:gd name="connsiteY1" fmla="*/ 0 h 1338774"/>
                <a:gd name="connsiteX2" fmla="*/ 2234791 w 2234791"/>
                <a:gd name="connsiteY2" fmla="*/ 673310 h 1338774"/>
                <a:gd name="connsiteX3" fmla="*/ 1843856 w 2234791"/>
                <a:gd name="connsiteY3" fmla="*/ 1338774 h 1338774"/>
                <a:gd name="connsiteX4" fmla="*/ 0 w 2234791"/>
                <a:gd name="connsiteY4" fmla="*/ 1338774 h 1338774"/>
                <a:gd name="connsiteX5" fmla="*/ 386941 w 2234791"/>
                <a:gd name="connsiteY5" fmla="*/ 668548 h 1338774"/>
                <a:gd name="connsiteX6" fmla="*/ 0 w 2234791"/>
                <a:gd name="connsiteY6" fmla="*/ 0 h 1338774"/>
                <a:gd name="connsiteX0" fmla="*/ 0 w 2234791"/>
                <a:gd name="connsiteY0" fmla="*/ 0 h 1338774"/>
                <a:gd name="connsiteX1" fmla="*/ 1843856 w 2234791"/>
                <a:gd name="connsiteY1" fmla="*/ 0 h 1338774"/>
                <a:gd name="connsiteX2" fmla="*/ 2234791 w 2234791"/>
                <a:gd name="connsiteY2" fmla="*/ 673310 h 1338774"/>
                <a:gd name="connsiteX3" fmla="*/ 1843856 w 2234791"/>
                <a:gd name="connsiteY3" fmla="*/ 1338774 h 1338774"/>
                <a:gd name="connsiteX4" fmla="*/ 0 w 2234791"/>
                <a:gd name="connsiteY4" fmla="*/ 1338774 h 1338774"/>
                <a:gd name="connsiteX5" fmla="*/ 386941 w 2234791"/>
                <a:gd name="connsiteY5" fmla="*/ 668548 h 1338774"/>
                <a:gd name="connsiteX6" fmla="*/ 0 w 2234791"/>
                <a:gd name="connsiteY6" fmla="*/ 0 h 1338774"/>
                <a:gd name="connsiteX0" fmla="*/ 0 w 2234791"/>
                <a:gd name="connsiteY0" fmla="*/ 0 h 1338774"/>
                <a:gd name="connsiteX1" fmla="*/ 1843856 w 2234791"/>
                <a:gd name="connsiteY1" fmla="*/ 0 h 1338774"/>
                <a:gd name="connsiteX2" fmla="*/ 2234791 w 2234791"/>
                <a:gd name="connsiteY2" fmla="*/ 673310 h 1338774"/>
                <a:gd name="connsiteX3" fmla="*/ 1843856 w 2234791"/>
                <a:gd name="connsiteY3" fmla="*/ 1338774 h 1338774"/>
                <a:gd name="connsiteX4" fmla="*/ 0 w 2234791"/>
                <a:gd name="connsiteY4" fmla="*/ 1338774 h 1338774"/>
                <a:gd name="connsiteX5" fmla="*/ 386941 w 2234791"/>
                <a:gd name="connsiteY5" fmla="*/ 668548 h 1338774"/>
                <a:gd name="connsiteX6" fmla="*/ 0 w 2234791"/>
                <a:gd name="connsiteY6" fmla="*/ 0 h 1338774"/>
                <a:gd name="connsiteX0" fmla="*/ 0 w 2234791"/>
                <a:gd name="connsiteY0" fmla="*/ 0 h 1338774"/>
                <a:gd name="connsiteX1" fmla="*/ 1843856 w 2234791"/>
                <a:gd name="connsiteY1" fmla="*/ 0 h 1338774"/>
                <a:gd name="connsiteX2" fmla="*/ 2234791 w 2234791"/>
                <a:gd name="connsiteY2" fmla="*/ 673310 h 1338774"/>
                <a:gd name="connsiteX3" fmla="*/ 1843856 w 2234791"/>
                <a:gd name="connsiteY3" fmla="*/ 1338774 h 1338774"/>
                <a:gd name="connsiteX4" fmla="*/ 0 w 2234791"/>
                <a:gd name="connsiteY4" fmla="*/ 1338774 h 1338774"/>
                <a:gd name="connsiteX5" fmla="*/ 386941 w 2234791"/>
                <a:gd name="connsiteY5" fmla="*/ 668548 h 1338774"/>
                <a:gd name="connsiteX6" fmla="*/ 0 w 2234791"/>
                <a:gd name="connsiteY6" fmla="*/ 0 h 1338774"/>
                <a:gd name="connsiteX0" fmla="*/ 0 w 2234791"/>
                <a:gd name="connsiteY0" fmla="*/ 0 h 1338774"/>
                <a:gd name="connsiteX1" fmla="*/ 1843856 w 2234791"/>
                <a:gd name="connsiteY1" fmla="*/ 0 h 1338774"/>
                <a:gd name="connsiteX2" fmla="*/ 2234791 w 2234791"/>
                <a:gd name="connsiteY2" fmla="*/ 673310 h 1338774"/>
                <a:gd name="connsiteX3" fmla="*/ 1843856 w 2234791"/>
                <a:gd name="connsiteY3" fmla="*/ 1338774 h 1338774"/>
                <a:gd name="connsiteX4" fmla="*/ 0 w 2234791"/>
                <a:gd name="connsiteY4" fmla="*/ 1338774 h 1338774"/>
                <a:gd name="connsiteX5" fmla="*/ 386941 w 2234791"/>
                <a:gd name="connsiteY5" fmla="*/ 668548 h 1338774"/>
                <a:gd name="connsiteX6" fmla="*/ 0 w 2234791"/>
                <a:gd name="connsiteY6" fmla="*/ 0 h 1338774"/>
                <a:gd name="connsiteX0" fmla="*/ 0 w 2249079"/>
                <a:gd name="connsiteY0" fmla="*/ 4763 h 1338774"/>
                <a:gd name="connsiteX1" fmla="*/ 1858144 w 2249079"/>
                <a:gd name="connsiteY1" fmla="*/ 0 h 1338774"/>
                <a:gd name="connsiteX2" fmla="*/ 2249079 w 2249079"/>
                <a:gd name="connsiteY2" fmla="*/ 673310 h 1338774"/>
                <a:gd name="connsiteX3" fmla="*/ 1858144 w 2249079"/>
                <a:gd name="connsiteY3" fmla="*/ 1338774 h 1338774"/>
                <a:gd name="connsiteX4" fmla="*/ 14288 w 2249079"/>
                <a:gd name="connsiteY4" fmla="*/ 1338774 h 1338774"/>
                <a:gd name="connsiteX5" fmla="*/ 401229 w 2249079"/>
                <a:gd name="connsiteY5" fmla="*/ 668548 h 1338774"/>
                <a:gd name="connsiteX6" fmla="*/ 0 w 2249079"/>
                <a:gd name="connsiteY6" fmla="*/ 4763 h 1338774"/>
                <a:gd name="connsiteX0" fmla="*/ 0 w 2249079"/>
                <a:gd name="connsiteY0" fmla="*/ 4763 h 1338774"/>
                <a:gd name="connsiteX1" fmla="*/ 1858144 w 2249079"/>
                <a:gd name="connsiteY1" fmla="*/ 0 h 1338774"/>
                <a:gd name="connsiteX2" fmla="*/ 2249079 w 2249079"/>
                <a:gd name="connsiteY2" fmla="*/ 673310 h 1338774"/>
                <a:gd name="connsiteX3" fmla="*/ 1858144 w 2249079"/>
                <a:gd name="connsiteY3" fmla="*/ 1338774 h 1338774"/>
                <a:gd name="connsiteX4" fmla="*/ 14288 w 2249079"/>
                <a:gd name="connsiteY4" fmla="*/ 1338774 h 1338774"/>
                <a:gd name="connsiteX5" fmla="*/ 401229 w 2249079"/>
                <a:gd name="connsiteY5" fmla="*/ 668548 h 1338774"/>
                <a:gd name="connsiteX6" fmla="*/ 0 w 2249079"/>
                <a:gd name="connsiteY6" fmla="*/ 4763 h 1338774"/>
                <a:gd name="connsiteX0" fmla="*/ 0 w 2249079"/>
                <a:gd name="connsiteY0" fmla="*/ 4763 h 1338774"/>
                <a:gd name="connsiteX1" fmla="*/ 1858144 w 2249079"/>
                <a:gd name="connsiteY1" fmla="*/ 0 h 1338774"/>
                <a:gd name="connsiteX2" fmla="*/ 2249079 w 2249079"/>
                <a:gd name="connsiteY2" fmla="*/ 673310 h 1338774"/>
                <a:gd name="connsiteX3" fmla="*/ 1858144 w 2249079"/>
                <a:gd name="connsiteY3" fmla="*/ 1338774 h 1338774"/>
                <a:gd name="connsiteX4" fmla="*/ 1 w 2249079"/>
                <a:gd name="connsiteY4" fmla="*/ 1338774 h 1338774"/>
                <a:gd name="connsiteX5" fmla="*/ 401229 w 2249079"/>
                <a:gd name="connsiteY5" fmla="*/ 668548 h 1338774"/>
                <a:gd name="connsiteX6" fmla="*/ 0 w 2249079"/>
                <a:gd name="connsiteY6" fmla="*/ 4763 h 1338774"/>
                <a:gd name="connsiteX0" fmla="*/ 0 w 2249079"/>
                <a:gd name="connsiteY0" fmla="*/ 4763 h 1338774"/>
                <a:gd name="connsiteX1" fmla="*/ 1858144 w 2249079"/>
                <a:gd name="connsiteY1" fmla="*/ 0 h 1338774"/>
                <a:gd name="connsiteX2" fmla="*/ 2249079 w 2249079"/>
                <a:gd name="connsiteY2" fmla="*/ 673310 h 1338774"/>
                <a:gd name="connsiteX3" fmla="*/ 1858144 w 2249079"/>
                <a:gd name="connsiteY3" fmla="*/ 1338774 h 1338774"/>
                <a:gd name="connsiteX4" fmla="*/ 1 w 2249079"/>
                <a:gd name="connsiteY4" fmla="*/ 1338774 h 1338774"/>
                <a:gd name="connsiteX5" fmla="*/ 401229 w 2249079"/>
                <a:gd name="connsiteY5" fmla="*/ 668548 h 1338774"/>
                <a:gd name="connsiteX6" fmla="*/ 0 w 2249079"/>
                <a:gd name="connsiteY6" fmla="*/ 4763 h 1338774"/>
                <a:gd name="connsiteX0" fmla="*/ 0 w 2249079"/>
                <a:gd name="connsiteY0" fmla="*/ 4763 h 1338774"/>
                <a:gd name="connsiteX1" fmla="*/ 1858144 w 2249079"/>
                <a:gd name="connsiteY1" fmla="*/ 0 h 1338774"/>
                <a:gd name="connsiteX2" fmla="*/ 2249079 w 2249079"/>
                <a:gd name="connsiteY2" fmla="*/ 673310 h 1338774"/>
                <a:gd name="connsiteX3" fmla="*/ 1858144 w 2249079"/>
                <a:gd name="connsiteY3" fmla="*/ 1338774 h 1338774"/>
                <a:gd name="connsiteX4" fmla="*/ 1 w 2249079"/>
                <a:gd name="connsiteY4" fmla="*/ 1338774 h 1338774"/>
                <a:gd name="connsiteX5" fmla="*/ 401229 w 2249079"/>
                <a:gd name="connsiteY5" fmla="*/ 668548 h 1338774"/>
                <a:gd name="connsiteX6" fmla="*/ 0 w 2249079"/>
                <a:gd name="connsiteY6" fmla="*/ 4763 h 1338774"/>
                <a:gd name="connsiteX0" fmla="*/ 0 w 2249079"/>
                <a:gd name="connsiteY0" fmla="*/ 4763 h 1338774"/>
                <a:gd name="connsiteX1" fmla="*/ 1858144 w 2249079"/>
                <a:gd name="connsiteY1" fmla="*/ 0 h 1338774"/>
                <a:gd name="connsiteX2" fmla="*/ 2249079 w 2249079"/>
                <a:gd name="connsiteY2" fmla="*/ 673310 h 1338774"/>
                <a:gd name="connsiteX3" fmla="*/ 1858144 w 2249079"/>
                <a:gd name="connsiteY3" fmla="*/ 1338774 h 1338774"/>
                <a:gd name="connsiteX4" fmla="*/ 1 w 2249079"/>
                <a:gd name="connsiteY4" fmla="*/ 1338774 h 1338774"/>
                <a:gd name="connsiteX5" fmla="*/ 401229 w 2249079"/>
                <a:gd name="connsiteY5" fmla="*/ 668548 h 1338774"/>
                <a:gd name="connsiteX6" fmla="*/ 0 w 2249079"/>
                <a:gd name="connsiteY6" fmla="*/ 4763 h 1338774"/>
                <a:gd name="connsiteX0" fmla="*/ 0 w 2249079"/>
                <a:gd name="connsiteY0" fmla="*/ 4763 h 1338774"/>
                <a:gd name="connsiteX1" fmla="*/ 1858144 w 2249079"/>
                <a:gd name="connsiteY1" fmla="*/ 0 h 1338774"/>
                <a:gd name="connsiteX2" fmla="*/ 2249079 w 2249079"/>
                <a:gd name="connsiteY2" fmla="*/ 673310 h 1338774"/>
                <a:gd name="connsiteX3" fmla="*/ 1858144 w 2249079"/>
                <a:gd name="connsiteY3" fmla="*/ 1338774 h 1338774"/>
                <a:gd name="connsiteX4" fmla="*/ 1 w 2249079"/>
                <a:gd name="connsiteY4" fmla="*/ 1338774 h 1338774"/>
                <a:gd name="connsiteX5" fmla="*/ 401229 w 2249079"/>
                <a:gd name="connsiteY5" fmla="*/ 668548 h 1338774"/>
                <a:gd name="connsiteX6" fmla="*/ 0 w 2249079"/>
                <a:gd name="connsiteY6" fmla="*/ 4763 h 1338774"/>
                <a:gd name="connsiteX0" fmla="*/ 0 w 2249079"/>
                <a:gd name="connsiteY0" fmla="*/ 4763 h 1338774"/>
                <a:gd name="connsiteX1" fmla="*/ 1858144 w 2249079"/>
                <a:gd name="connsiteY1" fmla="*/ 0 h 1338774"/>
                <a:gd name="connsiteX2" fmla="*/ 2249079 w 2249079"/>
                <a:gd name="connsiteY2" fmla="*/ 673310 h 1338774"/>
                <a:gd name="connsiteX3" fmla="*/ 1858144 w 2249079"/>
                <a:gd name="connsiteY3" fmla="*/ 1338774 h 1338774"/>
                <a:gd name="connsiteX4" fmla="*/ 1 w 2249079"/>
                <a:gd name="connsiteY4" fmla="*/ 1338774 h 1338774"/>
                <a:gd name="connsiteX5" fmla="*/ 401229 w 2249079"/>
                <a:gd name="connsiteY5" fmla="*/ 668548 h 1338774"/>
                <a:gd name="connsiteX6" fmla="*/ 0 w 2249079"/>
                <a:gd name="connsiteY6" fmla="*/ 4763 h 1338774"/>
                <a:gd name="connsiteX0" fmla="*/ 0 w 2249079"/>
                <a:gd name="connsiteY0" fmla="*/ 4763 h 1338774"/>
                <a:gd name="connsiteX1" fmla="*/ 1858144 w 2249079"/>
                <a:gd name="connsiteY1" fmla="*/ 0 h 1338774"/>
                <a:gd name="connsiteX2" fmla="*/ 2249079 w 2249079"/>
                <a:gd name="connsiteY2" fmla="*/ 673310 h 1338774"/>
                <a:gd name="connsiteX3" fmla="*/ 1858144 w 2249079"/>
                <a:gd name="connsiteY3" fmla="*/ 1338774 h 1338774"/>
                <a:gd name="connsiteX4" fmla="*/ 1 w 2249079"/>
                <a:gd name="connsiteY4" fmla="*/ 1338774 h 1338774"/>
                <a:gd name="connsiteX5" fmla="*/ 413929 w 2249079"/>
                <a:gd name="connsiteY5" fmla="*/ 662198 h 1338774"/>
                <a:gd name="connsiteX6" fmla="*/ 0 w 2249079"/>
                <a:gd name="connsiteY6" fmla="*/ 4763 h 1338774"/>
                <a:gd name="connsiteX0" fmla="*/ 0 w 2249079"/>
                <a:gd name="connsiteY0" fmla="*/ 4763 h 1338774"/>
                <a:gd name="connsiteX1" fmla="*/ 1858144 w 2249079"/>
                <a:gd name="connsiteY1" fmla="*/ 0 h 1338774"/>
                <a:gd name="connsiteX2" fmla="*/ 2249079 w 2249079"/>
                <a:gd name="connsiteY2" fmla="*/ 673310 h 1338774"/>
                <a:gd name="connsiteX3" fmla="*/ 1858144 w 2249079"/>
                <a:gd name="connsiteY3" fmla="*/ 1338774 h 1338774"/>
                <a:gd name="connsiteX4" fmla="*/ 1 w 2249079"/>
                <a:gd name="connsiteY4" fmla="*/ 1338774 h 1338774"/>
                <a:gd name="connsiteX5" fmla="*/ 413929 w 2249079"/>
                <a:gd name="connsiteY5" fmla="*/ 662198 h 1338774"/>
                <a:gd name="connsiteX6" fmla="*/ 0 w 2249079"/>
                <a:gd name="connsiteY6" fmla="*/ 4763 h 1338774"/>
                <a:gd name="connsiteX0" fmla="*/ 0 w 2249079"/>
                <a:gd name="connsiteY0" fmla="*/ 4763 h 1338774"/>
                <a:gd name="connsiteX1" fmla="*/ 1858144 w 2249079"/>
                <a:gd name="connsiteY1" fmla="*/ 0 h 1338774"/>
                <a:gd name="connsiteX2" fmla="*/ 2249079 w 2249079"/>
                <a:gd name="connsiteY2" fmla="*/ 673310 h 1338774"/>
                <a:gd name="connsiteX3" fmla="*/ 1858144 w 2249079"/>
                <a:gd name="connsiteY3" fmla="*/ 1338774 h 1338774"/>
                <a:gd name="connsiteX4" fmla="*/ 1 w 2249079"/>
                <a:gd name="connsiteY4" fmla="*/ 1338774 h 1338774"/>
                <a:gd name="connsiteX5" fmla="*/ 413929 w 2249079"/>
                <a:gd name="connsiteY5" fmla="*/ 662198 h 1338774"/>
                <a:gd name="connsiteX6" fmla="*/ 0 w 2249079"/>
                <a:gd name="connsiteY6" fmla="*/ 4763 h 1338774"/>
                <a:gd name="connsiteX0" fmla="*/ 0 w 2249079"/>
                <a:gd name="connsiteY0" fmla="*/ 4763 h 1338774"/>
                <a:gd name="connsiteX1" fmla="*/ 1858144 w 2249079"/>
                <a:gd name="connsiteY1" fmla="*/ 0 h 1338774"/>
                <a:gd name="connsiteX2" fmla="*/ 2249079 w 2249079"/>
                <a:gd name="connsiteY2" fmla="*/ 673310 h 1338774"/>
                <a:gd name="connsiteX3" fmla="*/ 1858144 w 2249079"/>
                <a:gd name="connsiteY3" fmla="*/ 1338774 h 1338774"/>
                <a:gd name="connsiteX4" fmla="*/ 1 w 2249079"/>
                <a:gd name="connsiteY4" fmla="*/ 1338774 h 1338774"/>
                <a:gd name="connsiteX5" fmla="*/ 413929 w 2249079"/>
                <a:gd name="connsiteY5" fmla="*/ 662198 h 1338774"/>
                <a:gd name="connsiteX6" fmla="*/ 0 w 2249079"/>
                <a:gd name="connsiteY6" fmla="*/ 4763 h 1338774"/>
                <a:gd name="connsiteX0" fmla="*/ 0 w 2249079"/>
                <a:gd name="connsiteY0" fmla="*/ 4763 h 1338774"/>
                <a:gd name="connsiteX1" fmla="*/ 1858144 w 2249079"/>
                <a:gd name="connsiteY1" fmla="*/ 0 h 1338774"/>
                <a:gd name="connsiteX2" fmla="*/ 2249079 w 2249079"/>
                <a:gd name="connsiteY2" fmla="*/ 673310 h 1338774"/>
                <a:gd name="connsiteX3" fmla="*/ 1858144 w 2249079"/>
                <a:gd name="connsiteY3" fmla="*/ 1338774 h 1338774"/>
                <a:gd name="connsiteX4" fmla="*/ 1 w 2249079"/>
                <a:gd name="connsiteY4" fmla="*/ 1338774 h 1338774"/>
                <a:gd name="connsiteX5" fmla="*/ 413929 w 2249079"/>
                <a:gd name="connsiteY5" fmla="*/ 662198 h 1338774"/>
                <a:gd name="connsiteX6" fmla="*/ 0 w 2249079"/>
                <a:gd name="connsiteY6" fmla="*/ 4763 h 1338774"/>
                <a:gd name="connsiteX0" fmla="*/ 0 w 2249079"/>
                <a:gd name="connsiteY0" fmla="*/ 4763 h 1338774"/>
                <a:gd name="connsiteX1" fmla="*/ 1858144 w 2249079"/>
                <a:gd name="connsiteY1" fmla="*/ 0 h 1338774"/>
                <a:gd name="connsiteX2" fmla="*/ 2249079 w 2249079"/>
                <a:gd name="connsiteY2" fmla="*/ 673310 h 1338774"/>
                <a:gd name="connsiteX3" fmla="*/ 1858144 w 2249079"/>
                <a:gd name="connsiteY3" fmla="*/ 1338774 h 1338774"/>
                <a:gd name="connsiteX4" fmla="*/ 1 w 2249079"/>
                <a:gd name="connsiteY4" fmla="*/ 1338774 h 1338774"/>
                <a:gd name="connsiteX5" fmla="*/ 413929 w 2249079"/>
                <a:gd name="connsiteY5" fmla="*/ 662198 h 1338774"/>
                <a:gd name="connsiteX6" fmla="*/ 0 w 2249079"/>
                <a:gd name="connsiteY6" fmla="*/ 4763 h 1338774"/>
                <a:gd name="connsiteX0" fmla="*/ 0 w 2249079"/>
                <a:gd name="connsiteY0" fmla="*/ 4763 h 1338774"/>
                <a:gd name="connsiteX1" fmla="*/ 1858144 w 2249079"/>
                <a:gd name="connsiteY1" fmla="*/ 0 h 1338774"/>
                <a:gd name="connsiteX2" fmla="*/ 2249079 w 2249079"/>
                <a:gd name="connsiteY2" fmla="*/ 673310 h 1338774"/>
                <a:gd name="connsiteX3" fmla="*/ 1858144 w 2249079"/>
                <a:gd name="connsiteY3" fmla="*/ 1338774 h 1338774"/>
                <a:gd name="connsiteX4" fmla="*/ 1 w 2249079"/>
                <a:gd name="connsiteY4" fmla="*/ 1338774 h 1338774"/>
                <a:gd name="connsiteX5" fmla="*/ 413929 w 2249079"/>
                <a:gd name="connsiteY5" fmla="*/ 662198 h 1338774"/>
                <a:gd name="connsiteX6" fmla="*/ 0 w 2249079"/>
                <a:gd name="connsiteY6" fmla="*/ 4763 h 1338774"/>
                <a:gd name="connsiteX0" fmla="*/ 0 w 2249079"/>
                <a:gd name="connsiteY0" fmla="*/ 0 h 1334011"/>
                <a:gd name="connsiteX1" fmla="*/ 1861319 w 2249079"/>
                <a:gd name="connsiteY1" fmla="*/ 1587 h 1334011"/>
                <a:gd name="connsiteX2" fmla="*/ 2249079 w 2249079"/>
                <a:gd name="connsiteY2" fmla="*/ 668547 h 1334011"/>
                <a:gd name="connsiteX3" fmla="*/ 1858144 w 2249079"/>
                <a:gd name="connsiteY3" fmla="*/ 1334011 h 1334011"/>
                <a:gd name="connsiteX4" fmla="*/ 1 w 2249079"/>
                <a:gd name="connsiteY4" fmla="*/ 1334011 h 1334011"/>
                <a:gd name="connsiteX5" fmla="*/ 413929 w 2249079"/>
                <a:gd name="connsiteY5" fmla="*/ 657435 h 1334011"/>
                <a:gd name="connsiteX6" fmla="*/ 0 w 2249079"/>
                <a:gd name="connsiteY6" fmla="*/ 0 h 1334011"/>
                <a:gd name="connsiteX0" fmla="*/ 0 w 2249079"/>
                <a:gd name="connsiteY0" fmla="*/ 0 h 1334011"/>
                <a:gd name="connsiteX1" fmla="*/ 1861319 w 2249079"/>
                <a:gd name="connsiteY1" fmla="*/ 1587 h 1334011"/>
                <a:gd name="connsiteX2" fmla="*/ 2249079 w 2249079"/>
                <a:gd name="connsiteY2" fmla="*/ 668547 h 1334011"/>
                <a:gd name="connsiteX3" fmla="*/ 1858144 w 2249079"/>
                <a:gd name="connsiteY3" fmla="*/ 1334011 h 1334011"/>
                <a:gd name="connsiteX4" fmla="*/ 1 w 2249079"/>
                <a:gd name="connsiteY4" fmla="*/ 1334011 h 1334011"/>
                <a:gd name="connsiteX5" fmla="*/ 413929 w 2249079"/>
                <a:gd name="connsiteY5" fmla="*/ 657435 h 1334011"/>
                <a:gd name="connsiteX6" fmla="*/ 0 w 2249079"/>
                <a:gd name="connsiteY6" fmla="*/ 0 h 1334011"/>
                <a:gd name="connsiteX0" fmla="*/ 0 w 2249079"/>
                <a:gd name="connsiteY0" fmla="*/ 0 h 1338773"/>
                <a:gd name="connsiteX1" fmla="*/ 1861319 w 2249079"/>
                <a:gd name="connsiteY1" fmla="*/ 1587 h 1338773"/>
                <a:gd name="connsiteX2" fmla="*/ 2249079 w 2249079"/>
                <a:gd name="connsiteY2" fmla="*/ 668547 h 1338773"/>
                <a:gd name="connsiteX3" fmla="*/ 1858144 w 2249079"/>
                <a:gd name="connsiteY3" fmla="*/ 1334011 h 1338773"/>
                <a:gd name="connsiteX4" fmla="*/ 9563 w 2249079"/>
                <a:gd name="connsiteY4" fmla="*/ 1338773 h 1338773"/>
                <a:gd name="connsiteX5" fmla="*/ 413929 w 2249079"/>
                <a:gd name="connsiteY5" fmla="*/ 657435 h 1338773"/>
                <a:gd name="connsiteX6" fmla="*/ 0 w 2249079"/>
                <a:gd name="connsiteY6" fmla="*/ 0 h 1338773"/>
                <a:gd name="connsiteX0" fmla="*/ 0 w 2249079"/>
                <a:gd name="connsiteY0" fmla="*/ 0 h 1336392"/>
                <a:gd name="connsiteX1" fmla="*/ 1861319 w 2249079"/>
                <a:gd name="connsiteY1" fmla="*/ 1587 h 1336392"/>
                <a:gd name="connsiteX2" fmla="*/ 2249079 w 2249079"/>
                <a:gd name="connsiteY2" fmla="*/ 668547 h 1336392"/>
                <a:gd name="connsiteX3" fmla="*/ 1858144 w 2249079"/>
                <a:gd name="connsiteY3" fmla="*/ 1334011 h 1336392"/>
                <a:gd name="connsiteX4" fmla="*/ 9563 w 2249079"/>
                <a:gd name="connsiteY4" fmla="*/ 1336392 h 1336392"/>
                <a:gd name="connsiteX5" fmla="*/ 413929 w 2249079"/>
                <a:gd name="connsiteY5" fmla="*/ 657435 h 1336392"/>
                <a:gd name="connsiteX6" fmla="*/ 0 w 2249079"/>
                <a:gd name="connsiteY6" fmla="*/ 0 h 1336392"/>
                <a:gd name="connsiteX0" fmla="*/ 0 w 2249079"/>
                <a:gd name="connsiteY0" fmla="*/ 0 h 1336392"/>
                <a:gd name="connsiteX1" fmla="*/ 1861319 w 2249079"/>
                <a:gd name="connsiteY1" fmla="*/ 1587 h 1336392"/>
                <a:gd name="connsiteX2" fmla="*/ 2249079 w 2249079"/>
                <a:gd name="connsiteY2" fmla="*/ 668547 h 1336392"/>
                <a:gd name="connsiteX3" fmla="*/ 1865316 w 2249079"/>
                <a:gd name="connsiteY3" fmla="*/ 1336392 h 1336392"/>
                <a:gd name="connsiteX4" fmla="*/ 9563 w 2249079"/>
                <a:gd name="connsiteY4" fmla="*/ 1336392 h 1336392"/>
                <a:gd name="connsiteX5" fmla="*/ 413929 w 2249079"/>
                <a:gd name="connsiteY5" fmla="*/ 657435 h 1336392"/>
                <a:gd name="connsiteX6" fmla="*/ 0 w 2249079"/>
                <a:gd name="connsiteY6" fmla="*/ 0 h 1336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9079" h="1336392">
                  <a:moveTo>
                    <a:pt x="0" y="0"/>
                  </a:moveTo>
                  <a:lnTo>
                    <a:pt x="1861319" y="1587"/>
                  </a:lnTo>
                  <a:lnTo>
                    <a:pt x="2249079" y="668547"/>
                  </a:lnTo>
                  <a:lnTo>
                    <a:pt x="1865316" y="1336392"/>
                  </a:lnTo>
                  <a:lnTo>
                    <a:pt x="9563" y="1336392"/>
                  </a:lnTo>
                  <a:cubicBezTo>
                    <a:pt x="168705" y="1079646"/>
                    <a:pt x="280187" y="881638"/>
                    <a:pt x="413929" y="657435"/>
                  </a:cubicBezTo>
                  <a:cubicBezTo>
                    <a:pt x="280186" y="453636"/>
                    <a:pt x="162317" y="260948"/>
                    <a:pt x="0" y="0"/>
                  </a:cubicBezTo>
                  <a:close/>
                </a:path>
              </a:pathLst>
            </a:custGeom>
            <a:gradFill>
              <a:gsLst>
                <a:gs pos="0">
                  <a:srgbClr val="00B0F0">
                    <a:lumMod val="60000"/>
                    <a:lumOff val="40000"/>
                  </a:srgbClr>
                </a:gs>
                <a:gs pos="100000">
                  <a:srgbClr val="00B0F0">
                    <a:lumMod val="20000"/>
                    <a:lumOff val="80000"/>
                  </a:srgbClr>
                </a:gs>
              </a:gsLst>
              <a:lin ang="13500000" scaled="1"/>
            </a:gradFill>
            <a:ln w="25400" cap="flat" cmpd="sng" algn="ctr">
              <a:noFill/>
              <a:prstDash val="solid"/>
            </a:ln>
            <a:effectLst>
              <a:outerShdw blurRad="50800" dist="38100" algn="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Rectangle 20"/>
            <p:cNvSpPr/>
            <p:nvPr/>
          </p:nvSpPr>
          <p:spPr>
            <a:xfrm>
              <a:off x="846367" y="1943454"/>
              <a:ext cx="1384642" cy="904817"/>
            </a:xfrm>
            <a:custGeom>
              <a:avLst/>
              <a:gdLst>
                <a:gd name="connsiteX0" fmla="*/ 0 w 1305030"/>
                <a:gd name="connsiteY0" fmla="*/ 0 h 905347"/>
                <a:gd name="connsiteX1" fmla="*/ 1305030 w 1305030"/>
                <a:gd name="connsiteY1" fmla="*/ 0 h 905347"/>
                <a:gd name="connsiteX2" fmla="*/ 1305030 w 1305030"/>
                <a:gd name="connsiteY2" fmla="*/ 905347 h 905347"/>
                <a:gd name="connsiteX3" fmla="*/ 0 w 1305030"/>
                <a:gd name="connsiteY3" fmla="*/ 905347 h 905347"/>
                <a:gd name="connsiteX4" fmla="*/ 0 w 1305030"/>
                <a:gd name="connsiteY4" fmla="*/ 0 h 905347"/>
                <a:gd name="connsiteX0" fmla="*/ 0 w 1305030"/>
                <a:gd name="connsiteY0" fmla="*/ 0 h 905347"/>
                <a:gd name="connsiteX1" fmla="*/ 1305030 w 1305030"/>
                <a:gd name="connsiteY1" fmla="*/ 0 h 905347"/>
                <a:gd name="connsiteX2" fmla="*/ 1300215 w 1305030"/>
                <a:gd name="connsiteY2" fmla="*/ 424844 h 905347"/>
                <a:gd name="connsiteX3" fmla="*/ 1305030 w 1305030"/>
                <a:gd name="connsiteY3" fmla="*/ 905347 h 905347"/>
                <a:gd name="connsiteX4" fmla="*/ 0 w 1305030"/>
                <a:gd name="connsiteY4" fmla="*/ 905347 h 905347"/>
                <a:gd name="connsiteX5" fmla="*/ 0 w 1305030"/>
                <a:gd name="connsiteY5" fmla="*/ 0 h 905347"/>
                <a:gd name="connsiteX0" fmla="*/ 0 w 1570090"/>
                <a:gd name="connsiteY0" fmla="*/ 0 h 905347"/>
                <a:gd name="connsiteX1" fmla="*/ 1305030 w 1570090"/>
                <a:gd name="connsiteY1" fmla="*/ 0 h 905347"/>
                <a:gd name="connsiteX2" fmla="*/ 1570090 w 1570090"/>
                <a:gd name="connsiteY2" fmla="*/ 447069 h 905347"/>
                <a:gd name="connsiteX3" fmla="*/ 1305030 w 1570090"/>
                <a:gd name="connsiteY3" fmla="*/ 905347 h 905347"/>
                <a:gd name="connsiteX4" fmla="*/ 0 w 1570090"/>
                <a:gd name="connsiteY4" fmla="*/ 905347 h 905347"/>
                <a:gd name="connsiteX5" fmla="*/ 0 w 1570090"/>
                <a:gd name="connsiteY5" fmla="*/ 0 h 905347"/>
                <a:gd name="connsiteX0" fmla="*/ 0 w 1570090"/>
                <a:gd name="connsiteY0" fmla="*/ 0 h 905347"/>
                <a:gd name="connsiteX1" fmla="*/ 1305030 w 1570090"/>
                <a:gd name="connsiteY1" fmla="*/ 0 h 905347"/>
                <a:gd name="connsiteX2" fmla="*/ 1570090 w 1570090"/>
                <a:gd name="connsiteY2" fmla="*/ 447069 h 905347"/>
                <a:gd name="connsiteX3" fmla="*/ 1232005 w 1570090"/>
                <a:gd name="connsiteY3" fmla="*/ 797397 h 905347"/>
                <a:gd name="connsiteX4" fmla="*/ 0 w 1570090"/>
                <a:gd name="connsiteY4" fmla="*/ 905347 h 905347"/>
                <a:gd name="connsiteX5" fmla="*/ 0 w 1570090"/>
                <a:gd name="connsiteY5" fmla="*/ 0 h 905347"/>
                <a:gd name="connsiteX0" fmla="*/ 0 w 1570090"/>
                <a:gd name="connsiteY0" fmla="*/ 0 h 905347"/>
                <a:gd name="connsiteX1" fmla="*/ 1305030 w 1570090"/>
                <a:gd name="connsiteY1" fmla="*/ 0 h 905347"/>
                <a:gd name="connsiteX2" fmla="*/ 1570090 w 1570090"/>
                <a:gd name="connsiteY2" fmla="*/ 447069 h 905347"/>
                <a:gd name="connsiteX3" fmla="*/ 1311380 w 1570090"/>
                <a:gd name="connsiteY3" fmla="*/ 898997 h 905347"/>
                <a:gd name="connsiteX4" fmla="*/ 0 w 1570090"/>
                <a:gd name="connsiteY4" fmla="*/ 905347 h 905347"/>
                <a:gd name="connsiteX5" fmla="*/ 0 w 1570090"/>
                <a:gd name="connsiteY5" fmla="*/ 0 h 905347"/>
                <a:gd name="connsiteX0" fmla="*/ 0 w 1570090"/>
                <a:gd name="connsiteY0" fmla="*/ 0 h 905347"/>
                <a:gd name="connsiteX1" fmla="*/ 1305030 w 1570090"/>
                <a:gd name="connsiteY1" fmla="*/ 0 h 905347"/>
                <a:gd name="connsiteX2" fmla="*/ 1570090 w 1570090"/>
                <a:gd name="connsiteY2" fmla="*/ 447069 h 905347"/>
                <a:gd name="connsiteX3" fmla="*/ 1311380 w 1570090"/>
                <a:gd name="connsiteY3" fmla="*/ 905347 h 905347"/>
                <a:gd name="connsiteX4" fmla="*/ 0 w 1570090"/>
                <a:gd name="connsiteY4" fmla="*/ 905347 h 905347"/>
                <a:gd name="connsiteX5" fmla="*/ 0 w 1570090"/>
                <a:gd name="connsiteY5" fmla="*/ 0 h 905347"/>
                <a:gd name="connsiteX0" fmla="*/ 0 w 1599029"/>
                <a:gd name="connsiteY0" fmla="*/ 0 h 905347"/>
                <a:gd name="connsiteX1" fmla="*/ 1305030 w 1599029"/>
                <a:gd name="connsiteY1" fmla="*/ 0 h 905347"/>
                <a:gd name="connsiteX2" fmla="*/ 1599029 w 1599029"/>
                <a:gd name="connsiteY2" fmla="*/ 448696 h 905347"/>
                <a:gd name="connsiteX3" fmla="*/ 1311380 w 1599029"/>
                <a:gd name="connsiteY3" fmla="*/ 905347 h 905347"/>
                <a:gd name="connsiteX4" fmla="*/ 0 w 1599029"/>
                <a:gd name="connsiteY4" fmla="*/ 905347 h 905347"/>
                <a:gd name="connsiteX5" fmla="*/ 0 w 1599029"/>
                <a:gd name="connsiteY5" fmla="*/ 0 h 905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9029" h="905347">
                  <a:moveTo>
                    <a:pt x="0" y="0"/>
                  </a:moveTo>
                  <a:lnTo>
                    <a:pt x="1305030" y="0"/>
                  </a:lnTo>
                  <a:lnTo>
                    <a:pt x="1599029" y="448696"/>
                  </a:lnTo>
                  <a:lnTo>
                    <a:pt x="1311380" y="905347"/>
                  </a:lnTo>
                  <a:lnTo>
                    <a:pt x="0" y="905347"/>
                  </a:lnTo>
                  <a:lnTo>
                    <a:pt x="0" y="0"/>
                  </a:lnTo>
                  <a:close/>
                </a:path>
              </a:pathLst>
            </a:custGeom>
            <a:gradFill flip="none" rotWithShape="1">
              <a:gsLst>
                <a:gs pos="0">
                  <a:srgbClr val="FFFFFF">
                    <a:lumMod val="75000"/>
                  </a:srgbClr>
                </a:gs>
                <a:gs pos="100000">
                  <a:srgbClr val="FFFFFF">
                    <a:lumMod val="95000"/>
                  </a:srgbClr>
                </a:gs>
              </a:gsLst>
              <a:lin ang="13500000" scaled="1"/>
              <a:tileRect/>
            </a:gradFill>
            <a:ln w="25400" cap="flat" cmpd="sng" algn="ctr">
              <a:noFill/>
              <a:prstDash val="solid"/>
            </a:ln>
            <a:effectLst>
              <a:outerShdw blurRad="50800" dist="38100" algn="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TextBox 43"/>
            <p:cNvSpPr txBox="1"/>
            <p:nvPr/>
          </p:nvSpPr>
          <p:spPr>
            <a:xfrm>
              <a:off x="4593090" y="2198077"/>
              <a:ext cx="822394" cy="43088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ysClr val="windowText" lastClr="000000"/>
                  </a:solidFill>
                  <a:effectLst/>
                  <a:uLnTx/>
                  <a:uFillTx/>
                </a:rPr>
                <a:t>Program</a:t>
              </a:r>
              <a:br>
                <a:rPr kumimoji="0" lang="en-US" sz="1100" b="1" i="0" u="none" strike="noStrike" kern="0" cap="none" spc="0" normalizeH="0" baseline="0" noProof="0" dirty="0" smtClean="0">
                  <a:ln>
                    <a:noFill/>
                  </a:ln>
                  <a:solidFill>
                    <a:sysClr val="windowText" lastClr="000000"/>
                  </a:solidFill>
                  <a:effectLst/>
                  <a:uLnTx/>
                  <a:uFillTx/>
                </a:rPr>
              </a:br>
              <a:r>
                <a:rPr kumimoji="0" lang="en-US" sz="1100" b="1" i="0" u="none" strike="noStrike" kern="0" cap="none" spc="0" normalizeH="0" baseline="0" noProof="0" dirty="0" smtClean="0">
                  <a:ln>
                    <a:noFill/>
                  </a:ln>
                  <a:solidFill>
                    <a:sysClr val="windowText" lastClr="000000"/>
                  </a:solidFill>
                  <a:effectLst/>
                  <a:uLnTx/>
                  <a:uFillTx/>
                </a:rPr>
                <a:t>Activities</a:t>
              </a:r>
              <a:endParaRPr kumimoji="0" lang="en-US" sz="1100" b="1" i="0" u="none" strike="noStrike" kern="0" cap="none" spc="0" normalizeH="0" baseline="0" noProof="0" dirty="0">
                <a:ln>
                  <a:noFill/>
                </a:ln>
                <a:solidFill>
                  <a:sysClr val="windowText" lastClr="000000"/>
                </a:solidFill>
                <a:effectLst/>
                <a:uLnTx/>
                <a:uFillTx/>
              </a:endParaRPr>
            </a:p>
          </p:txBody>
        </p:sp>
        <p:sp>
          <p:nvSpPr>
            <p:cNvPr id="45" name="TextBox 44"/>
            <p:cNvSpPr txBox="1"/>
            <p:nvPr/>
          </p:nvSpPr>
          <p:spPr>
            <a:xfrm>
              <a:off x="2306651" y="2173882"/>
              <a:ext cx="822394" cy="43088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ysClr val="windowText" lastClr="000000"/>
                  </a:solidFill>
                  <a:effectLst/>
                  <a:uLnTx/>
                  <a:uFillTx/>
                </a:rPr>
                <a:t>Project</a:t>
              </a:r>
              <a:br>
                <a:rPr kumimoji="0" lang="en-US" sz="1100" b="1" i="0" u="none" strike="noStrike" kern="0" cap="none" spc="0" normalizeH="0" baseline="0" noProof="0" dirty="0" smtClean="0">
                  <a:ln>
                    <a:noFill/>
                  </a:ln>
                  <a:solidFill>
                    <a:sysClr val="windowText" lastClr="000000"/>
                  </a:solidFill>
                  <a:effectLst/>
                  <a:uLnTx/>
                  <a:uFillTx/>
                </a:rPr>
              </a:br>
              <a:r>
                <a:rPr kumimoji="0" lang="en-US" sz="1100" b="1" i="0" u="none" strike="noStrike" kern="0" cap="none" spc="0" normalizeH="0" baseline="0" noProof="0" dirty="0" smtClean="0">
                  <a:ln>
                    <a:noFill/>
                  </a:ln>
                  <a:solidFill>
                    <a:sysClr val="windowText" lastClr="000000"/>
                  </a:solidFill>
                  <a:effectLst/>
                  <a:uLnTx/>
                  <a:uFillTx/>
                </a:rPr>
                <a:t>Portfolios</a:t>
              </a:r>
              <a:endParaRPr kumimoji="0" lang="en-US" sz="1100" b="1" i="0" u="none" strike="noStrike" kern="0" cap="none" spc="0" normalizeH="0" baseline="0" noProof="0" dirty="0">
                <a:ln>
                  <a:noFill/>
                </a:ln>
                <a:solidFill>
                  <a:sysClr val="windowText" lastClr="000000"/>
                </a:solidFill>
                <a:effectLst/>
                <a:uLnTx/>
                <a:uFillTx/>
              </a:endParaRPr>
            </a:p>
          </p:txBody>
        </p:sp>
        <p:sp>
          <p:nvSpPr>
            <p:cNvPr id="46" name="TextBox 45"/>
            <p:cNvSpPr txBox="1"/>
            <p:nvPr/>
          </p:nvSpPr>
          <p:spPr>
            <a:xfrm>
              <a:off x="1140208" y="2173882"/>
              <a:ext cx="796960" cy="43088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ysClr val="windowText" lastClr="000000"/>
                  </a:solidFill>
                  <a:effectLst/>
                  <a:uLnTx/>
                  <a:uFillTx/>
                </a:rPr>
                <a:t>Project</a:t>
              </a:r>
              <a:br>
                <a:rPr kumimoji="0" lang="en-US" sz="1100" b="1" i="0" u="none" strike="noStrike" kern="0" cap="none" spc="0" normalizeH="0" baseline="0" noProof="0" dirty="0" smtClean="0">
                  <a:ln>
                    <a:noFill/>
                  </a:ln>
                  <a:solidFill>
                    <a:sysClr val="windowText" lastClr="000000"/>
                  </a:solidFill>
                  <a:effectLst/>
                  <a:uLnTx/>
                  <a:uFillTx/>
                </a:rPr>
              </a:br>
              <a:r>
                <a:rPr kumimoji="0" lang="en-US" sz="1100" b="1" i="0" u="none" strike="noStrike" kern="0" cap="none" spc="0" normalizeH="0" baseline="0" noProof="0" dirty="0" smtClean="0">
                  <a:ln>
                    <a:noFill/>
                  </a:ln>
                  <a:solidFill>
                    <a:sysClr val="windowText" lastClr="000000"/>
                  </a:solidFill>
                  <a:effectLst/>
                  <a:uLnTx/>
                  <a:uFillTx/>
                </a:rPr>
                <a:t>Inputs</a:t>
              </a:r>
              <a:endParaRPr kumimoji="0" lang="en-US" sz="1100" b="1" i="0" u="none" strike="noStrike" kern="0" cap="none" spc="0" normalizeH="0" baseline="0" noProof="0" dirty="0">
                <a:ln>
                  <a:noFill/>
                </a:ln>
                <a:solidFill>
                  <a:sysClr val="windowText" lastClr="000000"/>
                </a:solidFill>
                <a:effectLst/>
                <a:uLnTx/>
                <a:uFillTx/>
              </a:endParaRPr>
            </a:p>
          </p:txBody>
        </p:sp>
        <p:sp>
          <p:nvSpPr>
            <p:cNvPr id="47" name="TextBox 46"/>
            <p:cNvSpPr txBox="1"/>
            <p:nvPr/>
          </p:nvSpPr>
          <p:spPr>
            <a:xfrm>
              <a:off x="3451367" y="2190518"/>
              <a:ext cx="790305" cy="43088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ysClr val="windowText" lastClr="000000"/>
                  </a:solidFill>
                  <a:effectLst/>
                  <a:uLnTx/>
                  <a:uFillTx/>
                </a:rPr>
                <a:t> Project</a:t>
              </a:r>
              <a:br>
                <a:rPr kumimoji="0" lang="en-US" sz="1100" b="1" i="0" u="none" strike="noStrike" kern="0" cap="none" spc="0" normalizeH="0" baseline="0" noProof="0" dirty="0" smtClean="0">
                  <a:ln>
                    <a:noFill/>
                  </a:ln>
                  <a:solidFill>
                    <a:sysClr val="windowText" lastClr="000000"/>
                  </a:solidFill>
                  <a:effectLst/>
                  <a:uLnTx/>
                  <a:uFillTx/>
                </a:rPr>
              </a:br>
              <a:r>
                <a:rPr kumimoji="0" lang="en-US" sz="1100" b="1" i="0" u="none" strike="noStrike" kern="0" cap="none" spc="0" normalizeH="0" baseline="0" noProof="0" dirty="0" smtClean="0">
                  <a:ln>
                    <a:noFill/>
                  </a:ln>
                  <a:solidFill>
                    <a:sysClr val="windowText" lastClr="000000"/>
                  </a:solidFill>
                  <a:effectLst/>
                  <a:uLnTx/>
                  <a:uFillTx/>
                </a:rPr>
                <a:t>Outputs</a:t>
              </a:r>
              <a:endParaRPr kumimoji="0" lang="en-US" sz="1100" b="1" i="0" u="none" strike="noStrike" kern="0" cap="none" spc="0" normalizeH="0" baseline="0" noProof="0" dirty="0">
                <a:ln>
                  <a:noFill/>
                </a:ln>
                <a:solidFill>
                  <a:sysClr val="windowText" lastClr="000000"/>
                </a:solidFill>
                <a:effectLst/>
                <a:uLnTx/>
                <a:uFillTx/>
              </a:endParaRPr>
            </a:p>
          </p:txBody>
        </p:sp>
        <p:sp>
          <p:nvSpPr>
            <p:cNvPr id="48" name="Rectangle 47"/>
            <p:cNvSpPr/>
            <p:nvPr/>
          </p:nvSpPr>
          <p:spPr>
            <a:xfrm>
              <a:off x="886353" y="2919509"/>
              <a:ext cx="1069384" cy="2062103"/>
            </a:xfrm>
            <a:prstGeom prst="rect">
              <a:avLst/>
            </a:prstGeom>
          </p:spPr>
          <p:txBody>
            <a:bodyPr wrap="square" anchor="t">
              <a:spAutoFit/>
            </a:bodyPr>
            <a:lstStyle/>
            <a:p>
              <a:pPr marL="171450" marR="0" lvl="0" indent="-171450" defTabSz="914400" eaLnBrk="1" fontAlgn="base" latinLnBrk="0" hangingPunct="1">
                <a:lnSpc>
                  <a:spcPct val="100000"/>
                </a:lnSpc>
                <a:spcBef>
                  <a:spcPct val="0"/>
                </a:spcBef>
                <a:spcAft>
                  <a:spcPct val="0"/>
                </a:spcAft>
                <a:buClrTx/>
                <a:buSzTx/>
                <a:buFont typeface="Wingdings" pitchFamily="2" charset="2"/>
                <a:buChar char="Ø"/>
                <a:tabLst/>
                <a:defRPr/>
              </a:pPr>
              <a:r>
                <a:rPr kumimoji="0" lang="en-US" sz="800" b="0" i="0" u="none" strike="noStrike" kern="0" cap="none" spc="0" normalizeH="0" baseline="0" noProof="0" dirty="0" smtClean="0">
                  <a:ln>
                    <a:noFill/>
                  </a:ln>
                  <a:solidFill>
                    <a:srgbClr val="000000"/>
                  </a:solidFill>
                  <a:effectLst/>
                  <a:uLnTx/>
                  <a:uFillTx/>
                </a:rPr>
                <a:t>Current FM </a:t>
              </a:r>
              <a:r>
                <a:rPr kumimoji="0" lang="en-US" sz="800" b="0" i="0" u="none" strike="noStrike" kern="0" cap="none" spc="0" normalizeH="0" baseline="0" noProof="0" dirty="0">
                  <a:ln>
                    <a:noFill/>
                  </a:ln>
                  <a:solidFill>
                    <a:srgbClr val="000000"/>
                  </a:solidFill>
                  <a:effectLst/>
                  <a:uLnTx/>
                  <a:uFillTx/>
                </a:rPr>
                <a:t>activities</a:t>
              </a:r>
            </a:p>
            <a:p>
              <a:pPr marL="171450" marR="0" lvl="0" indent="-171450" defTabSz="914400" eaLnBrk="1" fontAlgn="base" latinLnBrk="0" hangingPunct="1">
                <a:lnSpc>
                  <a:spcPct val="100000"/>
                </a:lnSpc>
                <a:spcBef>
                  <a:spcPct val="0"/>
                </a:spcBef>
                <a:spcAft>
                  <a:spcPct val="0"/>
                </a:spcAft>
                <a:buClrTx/>
                <a:buSzTx/>
                <a:buFont typeface="Wingdings" pitchFamily="2" charset="2"/>
                <a:buChar char="Ø"/>
                <a:tabLst/>
                <a:defRPr/>
              </a:pPr>
              <a:r>
                <a:rPr kumimoji="0" lang="en-US" sz="800" b="0" i="0" u="none" strike="noStrike" kern="0" cap="none" spc="0" normalizeH="0" baseline="0" noProof="0" dirty="0" smtClean="0">
                  <a:ln>
                    <a:noFill/>
                  </a:ln>
                  <a:solidFill>
                    <a:srgbClr val="000000"/>
                  </a:solidFill>
                  <a:effectLst/>
                  <a:uLnTx/>
                  <a:uFillTx/>
                </a:rPr>
                <a:t>Current FM </a:t>
              </a:r>
              <a:r>
                <a:rPr kumimoji="0" lang="en-US" sz="800" b="0" i="0" u="none" strike="noStrike" kern="0" cap="none" spc="0" normalizeH="0" baseline="0" noProof="0" dirty="0">
                  <a:ln>
                    <a:noFill/>
                  </a:ln>
                  <a:solidFill>
                    <a:srgbClr val="000000"/>
                  </a:solidFill>
                  <a:effectLst/>
                  <a:uLnTx/>
                  <a:uFillTx/>
                </a:rPr>
                <a:t>information</a:t>
              </a:r>
            </a:p>
            <a:p>
              <a:pPr marL="171450" marR="0" lvl="0" indent="-171450" defTabSz="914400" eaLnBrk="1" fontAlgn="base" latinLnBrk="0" hangingPunct="1">
                <a:lnSpc>
                  <a:spcPct val="100000"/>
                </a:lnSpc>
                <a:spcBef>
                  <a:spcPct val="0"/>
                </a:spcBef>
                <a:spcAft>
                  <a:spcPct val="0"/>
                </a:spcAft>
                <a:buClrTx/>
                <a:buSzTx/>
                <a:buFont typeface="Wingdings" pitchFamily="2" charset="2"/>
                <a:buChar char="Ø"/>
                <a:tabLst/>
                <a:defRPr/>
              </a:pPr>
              <a:r>
                <a:rPr kumimoji="0" lang="en-US" sz="800" b="0" i="0" u="none" strike="noStrike" kern="0" cap="none" spc="0" normalizeH="0" baseline="0" noProof="0" dirty="0" smtClean="0">
                  <a:ln>
                    <a:noFill/>
                  </a:ln>
                  <a:solidFill>
                    <a:srgbClr val="000000"/>
                  </a:solidFill>
                  <a:effectLst/>
                  <a:uLnTx/>
                  <a:uFillTx/>
                </a:rPr>
                <a:t>Current FM </a:t>
              </a:r>
              <a:r>
                <a:rPr kumimoji="0" lang="en-US" sz="800" b="0" i="0" u="none" strike="noStrike" kern="0" cap="none" spc="0" normalizeH="0" baseline="0" noProof="0" dirty="0">
                  <a:ln>
                    <a:noFill/>
                  </a:ln>
                  <a:solidFill>
                    <a:srgbClr val="000000"/>
                  </a:solidFill>
                  <a:effectLst/>
                  <a:uLnTx/>
                  <a:uFillTx/>
                </a:rPr>
                <a:t>business processes</a:t>
              </a:r>
            </a:p>
            <a:p>
              <a:pPr marL="171450" marR="0" lvl="0" indent="-171450" defTabSz="914400" eaLnBrk="1" fontAlgn="base" latinLnBrk="0" hangingPunct="1">
                <a:lnSpc>
                  <a:spcPct val="100000"/>
                </a:lnSpc>
                <a:spcBef>
                  <a:spcPct val="0"/>
                </a:spcBef>
                <a:spcAft>
                  <a:spcPct val="0"/>
                </a:spcAft>
                <a:buClrTx/>
                <a:buSzTx/>
                <a:buFont typeface="Wingdings" pitchFamily="2" charset="2"/>
                <a:buChar char="Ø"/>
                <a:tabLst/>
                <a:defRPr/>
              </a:pPr>
              <a:r>
                <a:rPr kumimoji="0" lang="en-US" sz="800" b="0" i="0" u="none" strike="noStrike" kern="0" cap="none" spc="0" normalizeH="0" baseline="0" noProof="0" dirty="0" smtClean="0">
                  <a:ln>
                    <a:noFill/>
                  </a:ln>
                  <a:solidFill>
                    <a:srgbClr val="000000"/>
                  </a:solidFill>
                  <a:effectLst/>
                  <a:uLnTx/>
                  <a:uFillTx/>
                </a:rPr>
                <a:t>Current FM </a:t>
              </a:r>
              <a:r>
                <a:rPr kumimoji="0" lang="en-US" sz="800" b="0" i="0" u="none" strike="noStrike" kern="0" cap="none" spc="0" normalizeH="0" baseline="0" noProof="0" dirty="0">
                  <a:ln>
                    <a:noFill/>
                  </a:ln>
                  <a:solidFill>
                    <a:srgbClr val="000000"/>
                  </a:solidFill>
                  <a:effectLst/>
                  <a:uLnTx/>
                  <a:uFillTx/>
                </a:rPr>
                <a:t>services</a:t>
              </a:r>
            </a:p>
            <a:p>
              <a:pPr marL="171450" marR="0" lvl="0" indent="-171450" defTabSz="914400" eaLnBrk="1" fontAlgn="base" latinLnBrk="0" hangingPunct="1">
                <a:lnSpc>
                  <a:spcPct val="100000"/>
                </a:lnSpc>
                <a:spcBef>
                  <a:spcPct val="0"/>
                </a:spcBef>
                <a:spcAft>
                  <a:spcPct val="0"/>
                </a:spcAft>
                <a:buClrTx/>
                <a:buSzTx/>
                <a:buFont typeface="Wingdings" pitchFamily="2" charset="2"/>
                <a:buChar char="Ø"/>
                <a:tabLst/>
                <a:defRPr/>
              </a:pPr>
              <a:r>
                <a:rPr kumimoji="0" lang="en-US" sz="800" b="0" i="0" u="none" strike="noStrike" kern="0" cap="none" spc="0" normalizeH="0" baseline="0" noProof="0" dirty="0" smtClean="0">
                  <a:ln>
                    <a:noFill/>
                  </a:ln>
                  <a:solidFill>
                    <a:srgbClr val="000000"/>
                  </a:solidFill>
                  <a:effectLst/>
                  <a:uLnTx/>
                  <a:uFillTx/>
                </a:rPr>
                <a:t>Existing FM </a:t>
              </a:r>
              <a:r>
                <a:rPr kumimoji="0" lang="en-US" sz="800" b="0" i="0" u="none" strike="noStrike" kern="0" cap="none" spc="0" normalizeH="0" baseline="0" noProof="0" dirty="0">
                  <a:ln>
                    <a:noFill/>
                  </a:ln>
                  <a:solidFill>
                    <a:srgbClr val="000000"/>
                  </a:solidFill>
                  <a:effectLst/>
                  <a:uLnTx/>
                  <a:uFillTx/>
                </a:rPr>
                <a:t>transactions</a:t>
              </a:r>
            </a:p>
            <a:p>
              <a:pPr marL="171450" marR="0" lvl="0" indent="-171450" defTabSz="914400" eaLnBrk="1" fontAlgn="base" latinLnBrk="0" hangingPunct="1">
                <a:lnSpc>
                  <a:spcPct val="100000"/>
                </a:lnSpc>
                <a:spcBef>
                  <a:spcPct val="0"/>
                </a:spcBef>
                <a:spcAft>
                  <a:spcPct val="0"/>
                </a:spcAft>
                <a:buClrTx/>
                <a:buSzTx/>
                <a:buFont typeface="Wingdings" pitchFamily="2" charset="2"/>
                <a:buChar char="Ø"/>
                <a:tabLst/>
                <a:defRPr/>
              </a:pPr>
              <a:r>
                <a:rPr kumimoji="0" lang="en-US" sz="800" b="0" i="0" u="none" strike="noStrike" kern="0" cap="none" spc="0" normalizeH="0" baseline="0" noProof="0" dirty="0">
                  <a:ln>
                    <a:noFill/>
                  </a:ln>
                  <a:solidFill>
                    <a:srgbClr val="000000"/>
                  </a:solidFill>
                  <a:effectLst/>
                  <a:uLnTx/>
                  <a:uFillTx/>
                </a:rPr>
                <a:t>FM internal controls</a:t>
              </a:r>
            </a:p>
            <a:p>
              <a:pPr marL="171450" marR="0" lvl="0" indent="-171450" defTabSz="914400" eaLnBrk="1" fontAlgn="base" latinLnBrk="0" hangingPunct="1">
                <a:lnSpc>
                  <a:spcPct val="100000"/>
                </a:lnSpc>
                <a:spcBef>
                  <a:spcPct val="0"/>
                </a:spcBef>
                <a:spcAft>
                  <a:spcPct val="0"/>
                </a:spcAft>
                <a:buClrTx/>
                <a:buSzTx/>
                <a:buFont typeface="Wingdings" pitchFamily="2" charset="2"/>
                <a:buChar char="Ø"/>
                <a:tabLst/>
                <a:defRPr/>
              </a:pPr>
              <a:r>
                <a:rPr kumimoji="0" lang="en-US" sz="800" b="0" i="0" u="none" strike="noStrike" kern="0" cap="none" spc="0" normalizeH="0" baseline="0" noProof="0" dirty="0">
                  <a:ln>
                    <a:noFill/>
                  </a:ln>
                  <a:solidFill>
                    <a:srgbClr val="000000"/>
                  </a:solidFill>
                  <a:effectLst/>
                  <a:uLnTx/>
                  <a:uFillTx/>
                </a:rPr>
                <a:t>FM evaluation </a:t>
              </a:r>
              <a:r>
                <a:rPr kumimoji="0" lang="en-US" sz="800" b="0" i="0" u="none" strike="noStrike" kern="0" cap="none" spc="0" normalizeH="0" baseline="0" noProof="0" dirty="0" smtClean="0">
                  <a:ln>
                    <a:noFill/>
                  </a:ln>
                  <a:solidFill>
                    <a:srgbClr val="000000"/>
                  </a:solidFill>
                  <a:effectLst/>
                  <a:uLnTx/>
                  <a:uFillTx/>
                </a:rPr>
                <a:t>requirements, etc.</a:t>
              </a:r>
              <a:endParaRPr kumimoji="0" lang="en-US" sz="800" b="0" i="0" u="none" strike="noStrike" kern="0" cap="none" spc="0" normalizeH="0" baseline="0" noProof="0" dirty="0">
                <a:ln>
                  <a:noFill/>
                </a:ln>
                <a:solidFill>
                  <a:srgbClr val="000000"/>
                </a:solidFill>
                <a:effectLst/>
                <a:uLnTx/>
                <a:uFillTx/>
              </a:endParaRPr>
            </a:p>
          </p:txBody>
        </p:sp>
        <p:sp>
          <p:nvSpPr>
            <p:cNvPr id="49" name="Rectangle 48"/>
            <p:cNvSpPr/>
            <p:nvPr/>
          </p:nvSpPr>
          <p:spPr>
            <a:xfrm>
              <a:off x="1973259" y="2919509"/>
              <a:ext cx="1181309" cy="2677657"/>
            </a:xfrm>
            <a:prstGeom prst="rect">
              <a:avLst/>
            </a:prstGeom>
          </p:spPr>
          <p:txBody>
            <a:bodyPr wrap="square" anchor="t">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smtClean="0">
                  <a:ln>
                    <a:noFill/>
                  </a:ln>
                  <a:solidFill>
                    <a:srgbClr val="000000"/>
                  </a:solidFill>
                  <a:effectLst/>
                  <a:uLnTx/>
                  <a:uFillTx/>
                </a:rPr>
                <a:t>Targeted portfolios of projects focused on generating key transformation capabilities:</a:t>
              </a:r>
            </a:p>
            <a:p>
              <a:pPr marL="171450" marR="0" lvl="0" indent="-171450" defTabSz="914400" eaLnBrk="1" fontAlgn="base" latinLnBrk="0" hangingPunct="1">
                <a:lnSpc>
                  <a:spcPct val="100000"/>
                </a:lnSpc>
                <a:spcBef>
                  <a:spcPct val="0"/>
                </a:spcBef>
                <a:spcAft>
                  <a:spcPct val="0"/>
                </a:spcAft>
                <a:buClrTx/>
                <a:buSzTx/>
                <a:buFont typeface="Wingdings" pitchFamily="2" charset="2"/>
                <a:buChar char="Ø"/>
                <a:tabLst/>
                <a:defRPr/>
              </a:pPr>
              <a:r>
                <a:rPr kumimoji="0" lang="en-US" sz="800" b="0" i="0" u="none" strike="noStrike" kern="0" cap="none" spc="0" normalizeH="0" baseline="0" noProof="0" dirty="0">
                  <a:ln>
                    <a:noFill/>
                  </a:ln>
                  <a:solidFill>
                    <a:srgbClr val="000000"/>
                  </a:solidFill>
                  <a:effectLst/>
                  <a:uLnTx/>
                  <a:uFillTx/>
                </a:rPr>
                <a:t>FMT </a:t>
              </a:r>
              <a:r>
                <a:rPr kumimoji="0" lang="en-US" sz="800" b="0" i="0" u="none" strike="noStrike" kern="0" cap="none" spc="0" normalizeH="0" baseline="0" noProof="0" dirty="0" smtClean="0">
                  <a:ln>
                    <a:noFill/>
                  </a:ln>
                  <a:solidFill>
                    <a:srgbClr val="000000"/>
                  </a:solidFill>
                  <a:effectLst/>
                  <a:uLnTx/>
                  <a:uFillTx/>
                </a:rPr>
                <a:t>project portfolios strategy planning and management</a:t>
              </a:r>
              <a:endParaRPr kumimoji="0" lang="en-US" sz="800" b="0" i="0" u="none" strike="noStrike" kern="0" cap="none" spc="0" normalizeH="0" baseline="0" noProof="0" dirty="0">
                <a:ln>
                  <a:noFill/>
                </a:ln>
                <a:solidFill>
                  <a:srgbClr val="000000"/>
                </a:solidFill>
                <a:effectLst/>
                <a:uLnTx/>
                <a:uFillTx/>
              </a:endParaRPr>
            </a:p>
            <a:p>
              <a:pPr marL="171450" marR="0" lvl="0" indent="-171450" defTabSz="914400" eaLnBrk="1" fontAlgn="base" latinLnBrk="0" hangingPunct="1">
                <a:lnSpc>
                  <a:spcPct val="100000"/>
                </a:lnSpc>
                <a:spcBef>
                  <a:spcPct val="0"/>
                </a:spcBef>
                <a:spcAft>
                  <a:spcPct val="0"/>
                </a:spcAft>
                <a:buClrTx/>
                <a:buSzTx/>
                <a:buFont typeface="Wingdings" pitchFamily="2" charset="2"/>
                <a:buChar char="Ø"/>
                <a:tabLst/>
                <a:defRPr/>
              </a:pPr>
              <a:r>
                <a:rPr kumimoji="0" lang="en-US" sz="800" b="0" i="0" u="none" strike="noStrike" kern="0" cap="none" spc="0" normalizeH="0" baseline="0" noProof="0" dirty="0" smtClean="0">
                  <a:ln>
                    <a:noFill/>
                  </a:ln>
                  <a:solidFill>
                    <a:srgbClr val="000000"/>
                  </a:solidFill>
                  <a:effectLst/>
                  <a:uLnTx/>
                  <a:uFillTx/>
                </a:rPr>
                <a:t>Architecture development;</a:t>
              </a:r>
              <a:endParaRPr kumimoji="0" lang="en-US" sz="800" b="0" i="0" u="none" strike="noStrike" kern="0" cap="none" spc="0" normalizeH="0" baseline="0" noProof="0" dirty="0">
                <a:ln>
                  <a:noFill/>
                </a:ln>
                <a:solidFill>
                  <a:srgbClr val="000000"/>
                </a:solidFill>
                <a:effectLst/>
                <a:uLnTx/>
                <a:uFillTx/>
              </a:endParaRPr>
            </a:p>
            <a:p>
              <a:pPr marL="171450" marR="0" lvl="0" indent="-171450" defTabSz="914400" eaLnBrk="1" fontAlgn="base" latinLnBrk="0" hangingPunct="1">
                <a:lnSpc>
                  <a:spcPct val="100000"/>
                </a:lnSpc>
                <a:spcBef>
                  <a:spcPct val="0"/>
                </a:spcBef>
                <a:spcAft>
                  <a:spcPct val="0"/>
                </a:spcAft>
                <a:buClrTx/>
                <a:buSzTx/>
                <a:buFont typeface="Wingdings" pitchFamily="2" charset="2"/>
                <a:buChar char="Ø"/>
                <a:tabLst/>
                <a:defRPr/>
              </a:pPr>
              <a:r>
                <a:rPr kumimoji="0" lang="en-US" sz="800" b="0" i="0" u="none" strike="noStrike" kern="0" cap="none" spc="0" normalizeH="0" baseline="0" noProof="0" dirty="0">
                  <a:ln>
                    <a:noFill/>
                  </a:ln>
                  <a:solidFill>
                    <a:srgbClr val="000000"/>
                  </a:solidFill>
                  <a:effectLst/>
                  <a:uLnTx/>
                  <a:uFillTx/>
                </a:rPr>
                <a:t>Business </a:t>
              </a:r>
              <a:r>
                <a:rPr kumimoji="0" lang="en-US" sz="800" b="0" i="0" u="none" strike="noStrike" kern="0" cap="none" spc="0" normalizeH="0" baseline="0" noProof="0" dirty="0" smtClean="0">
                  <a:ln>
                    <a:noFill/>
                  </a:ln>
                  <a:solidFill>
                    <a:srgbClr val="000000"/>
                  </a:solidFill>
                  <a:effectLst/>
                  <a:uLnTx/>
                  <a:uFillTx/>
                </a:rPr>
                <a:t>Transformation development</a:t>
              </a:r>
              <a:endParaRPr kumimoji="0" lang="en-US" sz="800" b="0" i="0" u="none" strike="noStrike" kern="0" cap="none" spc="0" normalizeH="0" baseline="0" noProof="0" dirty="0">
                <a:ln>
                  <a:noFill/>
                </a:ln>
                <a:solidFill>
                  <a:srgbClr val="000000"/>
                </a:solidFill>
                <a:effectLst/>
                <a:uLnTx/>
                <a:uFillTx/>
              </a:endParaRPr>
            </a:p>
            <a:p>
              <a:pPr marL="171450" marR="0" lvl="0" indent="-171450" defTabSz="914400" eaLnBrk="1" fontAlgn="base" latinLnBrk="0" hangingPunct="1">
                <a:lnSpc>
                  <a:spcPct val="100000"/>
                </a:lnSpc>
                <a:spcBef>
                  <a:spcPct val="0"/>
                </a:spcBef>
                <a:spcAft>
                  <a:spcPct val="0"/>
                </a:spcAft>
                <a:buClrTx/>
                <a:buSzTx/>
                <a:buFont typeface="Wingdings" pitchFamily="2" charset="2"/>
                <a:buChar char="Ø"/>
                <a:tabLst/>
                <a:defRPr/>
              </a:pPr>
              <a:r>
                <a:rPr kumimoji="0" lang="en-US" sz="800" b="0" i="0" u="none" strike="noStrike" kern="0" cap="none" spc="0" normalizeH="0" baseline="0" noProof="0" dirty="0">
                  <a:ln>
                    <a:noFill/>
                  </a:ln>
                  <a:solidFill>
                    <a:srgbClr val="000000"/>
                  </a:solidFill>
                  <a:effectLst/>
                  <a:uLnTx/>
                  <a:uFillTx/>
                </a:rPr>
                <a:t>Service Transformation </a:t>
              </a:r>
            </a:p>
            <a:p>
              <a:pPr marL="171450" marR="0" lvl="0" indent="-171450" defTabSz="914400" eaLnBrk="1" fontAlgn="base" latinLnBrk="0" hangingPunct="1">
                <a:lnSpc>
                  <a:spcPct val="100000"/>
                </a:lnSpc>
                <a:spcBef>
                  <a:spcPct val="0"/>
                </a:spcBef>
                <a:spcAft>
                  <a:spcPct val="0"/>
                </a:spcAft>
                <a:buClrTx/>
                <a:buSzTx/>
                <a:buFont typeface="Wingdings" pitchFamily="2" charset="2"/>
                <a:buChar char="Ø"/>
                <a:tabLst/>
                <a:defRPr/>
              </a:pPr>
              <a:r>
                <a:rPr kumimoji="0" lang="en-US" sz="800" b="0" i="0" u="none" strike="noStrike" kern="0" cap="none" spc="0" normalizeH="0" baseline="0" noProof="0" dirty="0">
                  <a:ln>
                    <a:noFill/>
                  </a:ln>
                  <a:solidFill>
                    <a:srgbClr val="000000"/>
                  </a:solidFill>
                  <a:effectLst/>
                  <a:uLnTx/>
                  <a:uFillTx/>
                </a:rPr>
                <a:t>System Transformation </a:t>
              </a:r>
            </a:p>
            <a:p>
              <a:pPr marL="171450" marR="0" lvl="0" indent="-171450" defTabSz="914400" eaLnBrk="1" fontAlgn="base" latinLnBrk="0" hangingPunct="1">
                <a:lnSpc>
                  <a:spcPct val="100000"/>
                </a:lnSpc>
                <a:spcBef>
                  <a:spcPct val="0"/>
                </a:spcBef>
                <a:spcAft>
                  <a:spcPct val="0"/>
                </a:spcAft>
                <a:buClrTx/>
                <a:buSzTx/>
                <a:buFont typeface="Wingdings" pitchFamily="2" charset="2"/>
                <a:buChar char="Ø"/>
                <a:tabLst/>
                <a:defRPr/>
              </a:pPr>
              <a:r>
                <a:rPr kumimoji="0" lang="en-US" sz="800" b="0" i="0" u="none" strike="noStrike" kern="0" cap="none" spc="0" normalizeH="0" baseline="0" noProof="0" dirty="0">
                  <a:ln>
                    <a:noFill/>
                  </a:ln>
                  <a:solidFill>
                    <a:srgbClr val="000000"/>
                  </a:solidFill>
                  <a:effectLst/>
                  <a:uLnTx/>
                  <a:uFillTx/>
                </a:rPr>
                <a:t>Enterprise Reporting and Analytics</a:t>
              </a:r>
            </a:p>
          </p:txBody>
        </p:sp>
        <p:sp>
          <p:nvSpPr>
            <p:cNvPr id="50" name="Rectangle 49"/>
            <p:cNvSpPr/>
            <p:nvPr/>
          </p:nvSpPr>
          <p:spPr>
            <a:xfrm>
              <a:off x="3155410" y="2912441"/>
              <a:ext cx="1078239" cy="2062103"/>
            </a:xfrm>
            <a:prstGeom prst="rect">
              <a:avLst/>
            </a:prstGeom>
          </p:spPr>
          <p:txBody>
            <a:bodyPr wrap="square" anchor="t">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smtClean="0">
                  <a:ln>
                    <a:noFill/>
                  </a:ln>
                  <a:solidFill>
                    <a:srgbClr val="000000"/>
                  </a:solidFill>
                  <a:effectLst/>
                  <a:uLnTx/>
                  <a:uFillTx/>
                </a:rPr>
                <a:t>Key transformation capabilities targeted by projects include:</a:t>
              </a:r>
            </a:p>
            <a:p>
              <a:pPr marL="171450" marR="0" lvl="0" indent="-171450" defTabSz="914400" eaLnBrk="1" fontAlgn="base" latinLnBrk="0" hangingPunct="1">
                <a:lnSpc>
                  <a:spcPct val="100000"/>
                </a:lnSpc>
                <a:spcBef>
                  <a:spcPct val="0"/>
                </a:spcBef>
                <a:spcAft>
                  <a:spcPct val="0"/>
                </a:spcAft>
                <a:buClrTx/>
                <a:buSzTx/>
                <a:buFont typeface="Wingdings" pitchFamily="2" charset="2"/>
                <a:buChar char="Ø"/>
                <a:tabLst/>
                <a:defRPr/>
              </a:pPr>
              <a:r>
                <a:rPr kumimoji="0" lang="en-US" sz="800" b="0" i="0" u="none" strike="noStrike" kern="0" cap="none" spc="0" normalizeH="0" baseline="0" noProof="0" dirty="0" smtClean="0">
                  <a:ln>
                    <a:noFill/>
                  </a:ln>
                  <a:solidFill>
                    <a:srgbClr val="000000"/>
                  </a:solidFill>
                  <a:effectLst/>
                  <a:uLnTx/>
                  <a:uFillTx/>
                </a:rPr>
                <a:t>Enterprise </a:t>
              </a:r>
              <a:r>
                <a:rPr kumimoji="0" lang="en-US" sz="800" b="0" i="0" u="none" strike="noStrike" kern="0" cap="none" spc="0" normalizeH="0" baseline="0" noProof="0" dirty="0">
                  <a:ln>
                    <a:noFill/>
                  </a:ln>
                  <a:solidFill>
                    <a:srgbClr val="000000"/>
                  </a:solidFill>
                  <a:effectLst/>
                  <a:uLnTx/>
                  <a:uFillTx/>
                </a:rPr>
                <a:t>FM Architecture; </a:t>
              </a:r>
            </a:p>
            <a:p>
              <a:pPr marL="171450" marR="0" lvl="0" indent="-171450" defTabSz="914400" eaLnBrk="1" fontAlgn="base" latinLnBrk="0" hangingPunct="1">
                <a:lnSpc>
                  <a:spcPct val="100000"/>
                </a:lnSpc>
                <a:spcBef>
                  <a:spcPct val="0"/>
                </a:spcBef>
                <a:spcAft>
                  <a:spcPct val="0"/>
                </a:spcAft>
                <a:buClrTx/>
                <a:buSzTx/>
                <a:buFont typeface="Wingdings" pitchFamily="2" charset="2"/>
                <a:buChar char="Ø"/>
                <a:tabLst/>
                <a:defRPr/>
              </a:pPr>
              <a:r>
                <a:rPr kumimoji="0" lang="en-US" sz="800" b="0" i="0" u="none" strike="noStrike" kern="0" cap="none" spc="0" normalizeH="0" baseline="0" noProof="0" dirty="0">
                  <a:ln>
                    <a:noFill/>
                  </a:ln>
                  <a:solidFill>
                    <a:srgbClr val="000000"/>
                  </a:solidFill>
                  <a:effectLst/>
                  <a:uLnTx/>
                  <a:uFillTx/>
                </a:rPr>
                <a:t>FMT implementation strategies and plans;</a:t>
              </a:r>
            </a:p>
            <a:p>
              <a:pPr marL="171450" marR="0" lvl="0" indent="-171450" defTabSz="914400" eaLnBrk="1" fontAlgn="base" latinLnBrk="0" hangingPunct="1">
                <a:lnSpc>
                  <a:spcPct val="100000"/>
                </a:lnSpc>
                <a:spcBef>
                  <a:spcPct val="0"/>
                </a:spcBef>
                <a:spcAft>
                  <a:spcPct val="0"/>
                </a:spcAft>
                <a:buClrTx/>
                <a:buSzTx/>
                <a:buFont typeface="Wingdings" pitchFamily="2" charset="2"/>
                <a:buChar char="Ø"/>
                <a:tabLst/>
                <a:defRPr/>
              </a:pPr>
              <a:r>
                <a:rPr kumimoji="0" lang="en-US" sz="800" b="0" i="0" u="none" strike="noStrike" kern="0" cap="none" spc="0" normalizeH="0" baseline="0" noProof="0" dirty="0">
                  <a:ln>
                    <a:noFill/>
                  </a:ln>
                  <a:solidFill>
                    <a:srgbClr val="000000"/>
                  </a:solidFill>
                  <a:effectLst/>
                  <a:uLnTx/>
                  <a:uFillTx/>
                </a:rPr>
                <a:t>FMT engagement strategies and plans;</a:t>
              </a:r>
            </a:p>
            <a:p>
              <a:pPr marL="171450" marR="0" lvl="0" indent="-171450" defTabSz="914400" eaLnBrk="1" fontAlgn="base" latinLnBrk="0" hangingPunct="1">
                <a:lnSpc>
                  <a:spcPct val="100000"/>
                </a:lnSpc>
                <a:spcBef>
                  <a:spcPct val="0"/>
                </a:spcBef>
                <a:spcAft>
                  <a:spcPct val="0"/>
                </a:spcAft>
                <a:buClrTx/>
                <a:buSzTx/>
                <a:buFont typeface="Wingdings" pitchFamily="2" charset="2"/>
                <a:buChar char="Ø"/>
                <a:tabLst/>
                <a:defRPr/>
              </a:pPr>
              <a:r>
                <a:rPr kumimoji="0" lang="en-US" sz="800" b="0" i="0" u="none" strike="noStrike" kern="0" cap="none" spc="0" normalizeH="0" baseline="0" noProof="0" dirty="0">
                  <a:ln>
                    <a:noFill/>
                  </a:ln>
                  <a:solidFill>
                    <a:srgbClr val="000000"/>
                  </a:solidFill>
                  <a:effectLst/>
                  <a:uLnTx/>
                  <a:uFillTx/>
                </a:rPr>
                <a:t>Enterprise Business Model for </a:t>
              </a:r>
              <a:r>
                <a:rPr kumimoji="0" lang="en-US" sz="800" b="0" i="0" u="none" strike="noStrike" kern="0" cap="none" spc="0" normalizeH="0" baseline="0" noProof="0" dirty="0" smtClean="0">
                  <a:ln>
                    <a:noFill/>
                  </a:ln>
                  <a:solidFill>
                    <a:srgbClr val="000000"/>
                  </a:solidFill>
                  <a:effectLst/>
                  <a:uLnTx/>
                  <a:uFillTx/>
                </a:rPr>
                <a:t>FM, etc.</a:t>
              </a:r>
              <a:endParaRPr kumimoji="0" lang="en-US" sz="800" b="0" i="0" u="none" strike="noStrike" kern="0" cap="none" spc="0" normalizeH="0" baseline="0" noProof="0" dirty="0">
                <a:ln>
                  <a:noFill/>
                </a:ln>
                <a:solidFill>
                  <a:srgbClr val="000000"/>
                </a:solidFill>
                <a:effectLst/>
                <a:uLnTx/>
                <a:uFillTx/>
              </a:endParaRPr>
            </a:p>
          </p:txBody>
        </p:sp>
        <p:sp>
          <p:nvSpPr>
            <p:cNvPr id="51" name="Rectangle 50"/>
            <p:cNvSpPr/>
            <p:nvPr/>
          </p:nvSpPr>
          <p:spPr>
            <a:xfrm>
              <a:off x="4296175" y="2912441"/>
              <a:ext cx="1128358" cy="1077218"/>
            </a:xfrm>
            <a:prstGeom prst="rect">
              <a:avLst/>
            </a:prstGeom>
          </p:spPr>
          <p:txBody>
            <a:bodyPr wrap="square" anchor="t">
              <a:spAutoFit/>
            </a:bodyPr>
            <a:lstStyle/>
            <a:p>
              <a:pPr marL="171450" marR="0" lvl="0" indent="-171450" defTabSz="914400" eaLnBrk="1" fontAlgn="base" latinLnBrk="0" hangingPunct="1">
                <a:lnSpc>
                  <a:spcPct val="100000"/>
                </a:lnSpc>
                <a:spcBef>
                  <a:spcPct val="0"/>
                </a:spcBef>
                <a:spcAft>
                  <a:spcPct val="0"/>
                </a:spcAft>
                <a:buClrTx/>
                <a:buSzTx/>
                <a:buFont typeface="Wingdings" pitchFamily="2" charset="2"/>
                <a:buChar char="Ø"/>
                <a:tabLst/>
                <a:defRPr/>
              </a:pPr>
              <a:r>
                <a:rPr kumimoji="0" lang="en-US" sz="800" b="0" i="0" u="none" strike="noStrike" kern="0" cap="none" spc="0" normalizeH="0" baseline="0" noProof="0" dirty="0" smtClean="0">
                  <a:ln>
                    <a:noFill/>
                  </a:ln>
                  <a:solidFill>
                    <a:srgbClr val="000000"/>
                  </a:solidFill>
                  <a:effectLst/>
                  <a:uLnTx/>
                  <a:uFillTx/>
                </a:rPr>
                <a:t>FMT </a:t>
              </a:r>
              <a:r>
                <a:rPr kumimoji="0" lang="en-US" sz="800" b="0" i="0" u="none" strike="noStrike" kern="0" cap="none" spc="0" normalizeH="0" baseline="0" noProof="0" dirty="0">
                  <a:ln>
                    <a:noFill/>
                  </a:ln>
                  <a:solidFill>
                    <a:srgbClr val="000000"/>
                  </a:solidFill>
                  <a:effectLst/>
                  <a:uLnTx/>
                  <a:uFillTx/>
                </a:rPr>
                <a:t>capability </a:t>
              </a:r>
              <a:r>
                <a:rPr kumimoji="0" lang="en-US" sz="800" b="0" i="0" u="none" strike="noStrike" kern="0" cap="none" spc="0" normalizeH="0" baseline="0" noProof="0" dirty="0" smtClean="0">
                  <a:ln>
                    <a:noFill/>
                  </a:ln>
                  <a:solidFill>
                    <a:srgbClr val="000000"/>
                  </a:solidFill>
                  <a:effectLst/>
                  <a:uLnTx/>
                  <a:uFillTx/>
                </a:rPr>
                <a:t>deployment;</a:t>
              </a:r>
              <a:endParaRPr kumimoji="0" lang="en-US" sz="800" b="0" i="0" u="none" strike="noStrike" kern="0" cap="none" spc="0" normalizeH="0" baseline="0" noProof="0" dirty="0">
                <a:ln>
                  <a:noFill/>
                </a:ln>
                <a:solidFill>
                  <a:srgbClr val="000000"/>
                </a:solidFill>
                <a:effectLst/>
                <a:uLnTx/>
                <a:uFillTx/>
              </a:endParaRPr>
            </a:p>
            <a:p>
              <a:pPr marL="171450" marR="0" lvl="0" indent="-171450" defTabSz="914400" eaLnBrk="1" fontAlgn="base" latinLnBrk="0" hangingPunct="1">
                <a:lnSpc>
                  <a:spcPct val="100000"/>
                </a:lnSpc>
                <a:spcBef>
                  <a:spcPct val="0"/>
                </a:spcBef>
                <a:spcAft>
                  <a:spcPct val="0"/>
                </a:spcAft>
                <a:buClrTx/>
                <a:buSzTx/>
                <a:buFont typeface="Wingdings" pitchFamily="2" charset="2"/>
                <a:buChar char="Ø"/>
                <a:tabLst/>
                <a:defRPr/>
              </a:pPr>
              <a:r>
                <a:rPr kumimoji="0" lang="en-US" sz="800" b="0" i="0" u="none" strike="noStrike" kern="0" cap="none" spc="0" normalizeH="0" baseline="0" noProof="0" dirty="0">
                  <a:ln>
                    <a:noFill/>
                  </a:ln>
                  <a:solidFill>
                    <a:srgbClr val="000000"/>
                  </a:solidFill>
                  <a:effectLst/>
                  <a:uLnTx/>
                  <a:uFillTx/>
                </a:rPr>
                <a:t>FMT program management  &amp; </a:t>
              </a:r>
              <a:br>
                <a:rPr kumimoji="0" lang="en-US" sz="800" b="0" i="0" u="none" strike="noStrike" kern="0" cap="none" spc="0" normalizeH="0" baseline="0" noProof="0" dirty="0">
                  <a:ln>
                    <a:noFill/>
                  </a:ln>
                  <a:solidFill>
                    <a:srgbClr val="000000"/>
                  </a:solidFill>
                  <a:effectLst/>
                  <a:uLnTx/>
                  <a:uFillTx/>
                </a:rPr>
              </a:br>
              <a:r>
                <a:rPr kumimoji="0" lang="en-US" sz="800" b="0" i="0" u="none" strike="noStrike" kern="0" cap="none" spc="0" normalizeH="0" baseline="0" noProof="0" dirty="0">
                  <a:ln>
                    <a:noFill/>
                  </a:ln>
                  <a:solidFill>
                    <a:srgbClr val="000000"/>
                  </a:solidFill>
                  <a:effectLst/>
                  <a:uLnTx/>
                  <a:uFillTx/>
                </a:rPr>
                <a:t>governance</a:t>
              </a:r>
            </a:p>
            <a:p>
              <a:pPr marL="171450" marR="0" lvl="0" indent="-171450" defTabSz="914400" eaLnBrk="1" fontAlgn="base" latinLnBrk="0" hangingPunct="1">
                <a:lnSpc>
                  <a:spcPct val="100000"/>
                </a:lnSpc>
                <a:spcBef>
                  <a:spcPct val="0"/>
                </a:spcBef>
                <a:spcAft>
                  <a:spcPct val="0"/>
                </a:spcAft>
                <a:buClrTx/>
                <a:buSzTx/>
                <a:buFont typeface="Wingdings" pitchFamily="2" charset="2"/>
                <a:buChar char="Ø"/>
                <a:tabLst/>
                <a:defRPr/>
              </a:pPr>
              <a:r>
                <a:rPr kumimoji="0" lang="en-US" sz="800" b="0" i="0" u="none" strike="noStrike" kern="0" cap="none" spc="0" normalizeH="0" baseline="0" noProof="0" dirty="0">
                  <a:ln>
                    <a:noFill/>
                  </a:ln>
                  <a:solidFill>
                    <a:srgbClr val="000000"/>
                  </a:solidFill>
                  <a:effectLst/>
                  <a:uLnTx/>
                  <a:uFillTx/>
                </a:rPr>
                <a:t>FMT change management</a:t>
              </a:r>
              <a:br>
                <a:rPr kumimoji="0" lang="en-US" sz="800" b="0" i="0" u="none" strike="noStrike" kern="0" cap="none" spc="0" normalizeH="0" baseline="0" noProof="0" dirty="0">
                  <a:ln>
                    <a:noFill/>
                  </a:ln>
                  <a:solidFill>
                    <a:srgbClr val="000000"/>
                  </a:solidFill>
                  <a:effectLst/>
                  <a:uLnTx/>
                  <a:uFillTx/>
                </a:rPr>
              </a:br>
              <a:r>
                <a:rPr kumimoji="0" lang="en-US" sz="800" b="0" i="0" u="none" strike="noStrike" kern="0" cap="none" spc="0" normalizeH="0" baseline="0" noProof="0" dirty="0">
                  <a:ln>
                    <a:noFill/>
                  </a:ln>
                  <a:solidFill>
                    <a:srgbClr val="000000"/>
                  </a:solidFill>
                  <a:effectLst/>
                  <a:uLnTx/>
                  <a:uFillTx/>
                </a:rPr>
                <a:t>and engagement</a:t>
              </a:r>
            </a:p>
          </p:txBody>
        </p:sp>
        <p:sp>
          <p:nvSpPr>
            <p:cNvPr id="54" name="TextBox 53"/>
            <p:cNvSpPr txBox="1"/>
            <p:nvPr/>
          </p:nvSpPr>
          <p:spPr>
            <a:xfrm>
              <a:off x="1077182" y="5954484"/>
              <a:ext cx="7437581" cy="600164"/>
            </a:xfrm>
            <a:prstGeom prst="rect">
              <a:avLst/>
            </a:prstGeom>
            <a:solidFill>
              <a:srgbClr val="93E2FF"/>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smtClean="0">
                  <a:ln>
                    <a:noFill/>
                  </a:ln>
                  <a:solidFill>
                    <a:sysClr val="windowText" lastClr="000000"/>
                  </a:solidFill>
                  <a:effectLst/>
                  <a:uLnTx/>
                  <a:uFillTx/>
                </a:rPr>
                <a:t>This value chain captures the essence of FMT’s value “manufacturing system”.  FMT uses a coordinated and targeted set of project portfolios (from Architecture to Enterprise Reporting) to create key FM transformation capabilities (project outputs) that are leveraged to achieve FM transformation results (program outcomes) for lasting GC-wide impacts.  </a:t>
              </a:r>
            </a:p>
          </p:txBody>
        </p:sp>
        <p:sp>
          <p:nvSpPr>
            <p:cNvPr id="55" name="Rectangle 54"/>
            <p:cNvSpPr/>
            <p:nvPr/>
          </p:nvSpPr>
          <p:spPr>
            <a:xfrm>
              <a:off x="6602740" y="2906139"/>
              <a:ext cx="1073580" cy="2687048"/>
            </a:xfrm>
            <a:prstGeom prst="rect">
              <a:avLst/>
            </a:prstGeom>
            <a:gradFill>
              <a:gsLst>
                <a:gs pos="0">
                  <a:srgbClr val="00B0F0">
                    <a:lumMod val="40000"/>
                    <a:lumOff val="60000"/>
                  </a:srgbClr>
                </a:gs>
                <a:gs pos="100000">
                  <a:srgbClr val="00B0F0">
                    <a:lumMod val="20000"/>
                    <a:lumOff val="80000"/>
                  </a:srgbClr>
                </a:gs>
              </a:gsLst>
              <a:lin ang="54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6" name="Rectangle 10"/>
            <p:cNvSpPr/>
            <p:nvPr/>
          </p:nvSpPr>
          <p:spPr>
            <a:xfrm>
              <a:off x="6547575" y="1938204"/>
              <a:ext cx="1393278" cy="906180"/>
            </a:xfrm>
            <a:custGeom>
              <a:avLst/>
              <a:gdLst>
                <a:gd name="connsiteX0" fmla="*/ 0 w 1843856"/>
                <a:gd name="connsiteY0" fmla="*/ 0 h 1338774"/>
                <a:gd name="connsiteX1" fmla="*/ 1843856 w 1843856"/>
                <a:gd name="connsiteY1" fmla="*/ 0 h 1338774"/>
                <a:gd name="connsiteX2" fmla="*/ 1843856 w 1843856"/>
                <a:gd name="connsiteY2" fmla="*/ 1338774 h 1338774"/>
                <a:gd name="connsiteX3" fmla="*/ 0 w 1843856"/>
                <a:gd name="connsiteY3" fmla="*/ 1338774 h 1338774"/>
                <a:gd name="connsiteX4" fmla="*/ 0 w 1843856"/>
                <a:gd name="connsiteY4" fmla="*/ 0 h 1338774"/>
                <a:gd name="connsiteX0" fmla="*/ 0 w 1843856"/>
                <a:gd name="connsiteY0" fmla="*/ 0 h 1338774"/>
                <a:gd name="connsiteX1" fmla="*/ 1843856 w 1843856"/>
                <a:gd name="connsiteY1" fmla="*/ 0 h 1338774"/>
                <a:gd name="connsiteX2" fmla="*/ 1841500 w 1843856"/>
                <a:gd name="connsiteY2" fmla="*/ 555625 h 1338774"/>
                <a:gd name="connsiteX3" fmla="*/ 1843856 w 1843856"/>
                <a:gd name="connsiteY3" fmla="*/ 1338774 h 1338774"/>
                <a:gd name="connsiteX4" fmla="*/ 0 w 1843856"/>
                <a:gd name="connsiteY4" fmla="*/ 1338774 h 1338774"/>
                <a:gd name="connsiteX5" fmla="*/ 0 w 1843856"/>
                <a:gd name="connsiteY5" fmla="*/ 0 h 1338774"/>
                <a:gd name="connsiteX0" fmla="*/ 0 w 2244726"/>
                <a:gd name="connsiteY0" fmla="*/ 0 h 1338774"/>
                <a:gd name="connsiteX1" fmla="*/ 1843856 w 2244726"/>
                <a:gd name="connsiteY1" fmla="*/ 0 h 1338774"/>
                <a:gd name="connsiteX2" fmla="*/ 2244725 w 2244726"/>
                <a:gd name="connsiteY2" fmla="*/ 647700 h 1338774"/>
                <a:gd name="connsiteX3" fmla="*/ 1843856 w 2244726"/>
                <a:gd name="connsiteY3" fmla="*/ 1338774 h 1338774"/>
                <a:gd name="connsiteX4" fmla="*/ 0 w 2244726"/>
                <a:gd name="connsiteY4" fmla="*/ 1338774 h 1338774"/>
                <a:gd name="connsiteX5" fmla="*/ 0 w 2244726"/>
                <a:gd name="connsiteY5" fmla="*/ 0 h 1338774"/>
                <a:gd name="connsiteX0" fmla="*/ 0 w 2244726"/>
                <a:gd name="connsiteY0" fmla="*/ 0 h 1338774"/>
                <a:gd name="connsiteX1" fmla="*/ 1843856 w 2244726"/>
                <a:gd name="connsiteY1" fmla="*/ 0 h 1338774"/>
                <a:gd name="connsiteX2" fmla="*/ 2244725 w 2244726"/>
                <a:gd name="connsiteY2" fmla="*/ 647700 h 1338774"/>
                <a:gd name="connsiteX3" fmla="*/ 1843856 w 2244726"/>
                <a:gd name="connsiteY3" fmla="*/ 1338774 h 1338774"/>
                <a:gd name="connsiteX4" fmla="*/ 0 w 2244726"/>
                <a:gd name="connsiteY4" fmla="*/ 1338774 h 1338774"/>
                <a:gd name="connsiteX5" fmla="*/ 0 w 2244726"/>
                <a:gd name="connsiteY5" fmla="*/ 0 h 1338774"/>
                <a:gd name="connsiteX0" fmla="*/ 0 w 2244726"/>
                <a:gd name="connsiteY0" fmla="*/ 0 h 1338774"/>
                <a:gd name="connsiteX1" fmla="*/ 1843856 w 2244726"/>
                <a:gd name="connsiteY1" fmla="*/ 0 h 1338774"/>
                <a:gd name="connsiteX2" fmla="*/ 2244725 w 2244726"/>
                <a:gd name="connsiteY2" fmla="*/ 647700 h 1338774"/>
                <a:gd name="connsiteX3" fmla="*/ 1843856 w 2244726"/>
                <a:gd name="connsiteY3" fmla="*/ 1338774 h 1338774"/>
                <a:gd name="connsiteX4" fmla="*/ 0 w 2244726"/>
                <a:gd name="connsiteY4" fmla="*/ 1338774 h 1338774"/>
                <a:gd name="connsiteX5" fmla="*/ 0 w 2244726"/>
                <a:gd name="connsiteY5" fmla="*/ 0 h 1338774"/>
                <a:gd name="connsiteX0" fmla="*/ 0 w 2244727"/>
                <a:gd name="connsiteY0" fmla="*/ 0 h 1338774"/>
                <a:gd name="connsiteX1" fmla="*/ 1843856 w 2244727"/>
                <a:gd name="connsiteY1" fmla="*/ 0 h 1338774"/>
                <a:gd name="connsiteX2" fmla="*/ 2244725 w 2244727"/>
                <a:gd name="connsiteY2" fmla="*/ 647700 h 1338774"/>
                <a:gd name="connsiteX3" fmla="*/ 1843856 w 2244727"/>
                <a:gd name="connsiteY3" fmla="*/ 1338774 h 1338774"/>
                <a:gd name="connsiteX4" fmla="*/ 0 w 2244727"/>
                <a:gd name="connsiteY4" fmla="*/ 1338774 h 1338774"/>
                <a:gd name="connsiteX5" fmla="*/ 0 w 2244727"/>
                <a:gd name="connsiteY5" fmla="*/ 0 h 1338774"/>
                <a:gd name="connsiteX0" fmla="*/ 0 w 2244725"/>
                <a:gd name="connsiteY0" fmla="*/ 0 h 1338774"/>
                <a:gd name="connsiteX1" fmla="*/ 1843856 w 2244725"/>
                <a:gd name="connsiteY1" fmla="*/ 0 h 1338774"/>
                <a:gd name="connsiteX2" fmla="*/ 2244725 w 2244725"/>
                <a:gd name="connsiteY2" fmla="*/ 647700 h 1338774"/>
                <a:gd name="connsiteX3" fmla="*/ 1843856 w 2244725"/>
                <a:gd name="connsiteY3" fmla="*/ 1338774 h 1338774"/>
                <a:gd name="connsiteX4" fmla="*/ 0 w 2244725"/>
                <a:gd name="connsiteY4" fmla="*/ 1338774 h 1338774"/>
                <a:gd name="connsiteX5" fmla="*/ 0 w 2244725"/>
                <a:gd name="connsiteY5" fmla="*/ 0 h 1338774"/>
                <a:gd name="connsiteX0" fmla="*/ 0 w 2254250"/>
                <a:gd name="connsiteY0" fmla="*/ 0 h 1338774"/>
                <a:gd name="connsiteX1" fmla="*/ 1843856 w 2254250"/>
                <a:gd name="connsiteY1" fmla="*/ 0 h 1338774"/>
                <a:gd name="connsiteX2" fmla="*/ 2254250 w 2254250"/>
                <a:gd name="connsiteY2" fmla="*/ 657225 h 1338774"/>
                <a:gd name="connsiteX3" fmla="*/ 1843856 w 2254250"/>
                <a:gd name="connsiteY3" fmla="*/ 1338774 h 1338774"/>
                <a:gd name="connsiteX4" fmla="*/ 0 w 2254250"/>
                <a:gd name="connsiteY4" fmla="*/ 1338774 h 1338774"/>
                <a:gd name="connsiteX5" fmla="*/ 0 w 2254250"/>
                <a:gd name="connsiteY5" fmla="*/ 0 h 1338774"/>
                <a:gd name="connsiteX0" fmla="*/ 1 w 2254251"/>
                <a:gd name="connsiteY0" fmla="*/ 0 h 1338774"/>
                <a:gd name="connsiteX1" fmla="*/ 1843857 w 2254251"/>
                <a:gd name="connsiteY1" fmla="*/ 0 h 1338774"/>
                <a:gd name="connsiteX2" fmla="*/ 2254251 w 2254251"/>
                <a:gd name="connsiteY2" fmla="*/ 657225 h 1338774"/>
                <a:gd name="connsiteX3" fmla="*/ 1843857 w 2254251"/>
                <a:gd name="connsiteY3" fmla="*/ 1338774 h 1338774"/>
                <a:gd name="connsiteX4" fmla="*/ 1 w 2254251"/>
                <a:gd name="connsiteY4" fmla="*/ 1338774 h 1338774"/>
                <a:gd name="connsiteX5" fmla="*/ 419100 w 2254251"/>
                <a:gd name="connsiteY5" fmla="*/ 666750 h 1338774"/>
                <a:gd name="connsiteX6" fmla="*/ 1 w 2254251"/>
                <a:gd name="connsiteY6" fmla="*/ 0 h 1338774"/>
                <a:gd name="connsiteX0" fmla="*/ 0 w 2254250"/>
                <a:gd name="connsiteY0" fmla="*/ 0 h 1338774"/>
                <a:gd name="connsiteX1" fmla="*/ 1843856 w 2254250"/>
                <a:gd name="connsiteY1" fmla="*/ 0 h 1338774"/>
                <a:gd name="connsiteX2" fmla="*/ 2254250 w 2254250"/>
                <a:gd name="connsiteY2" fmla="*/ 657225 h 1338774"/>
                <a:gd name="connsiteX3" fmla="*/ 1843856 w 2254250"/>
                <a:gd name="connsiteY3" fmla="*/ 1338774 h 1338774"/>
                <a:gd name="connsiteX4" fmla="*/ 0 w 2254250"/>
                <a:gd name="connsiteY4" fmla="*/ 1338774 h 1338774"/>
                <a:gd name="connsiteX5" fmla="*/ 419099 w 2254250"/>
                <a:gd name="connsiteY5" fmla="*/ 666750 h 1338774"/>
                <a:gd name="connsiteX6" fmla="*/ 0 w 2254250"/>
                <a:gd name="connsiteY6" fmla="*/ 0 h 1338774"/>
                <a:gd name="connsiteX0" fmla="*/ 0 w 2254250"/>
                <a:gd name="connsiteY0" fmla="*/ 0 h 1338774"/>
                <a:gd name="connsiteX1" fmla="*/ 1843856 w 2254250"/>
                <a:gd name="connsiteY1" fmla="*/ 0 h 1338774"/>
                <a:gd name="connsiteX2" fmla="*/ 2254250 w 2254250"/>
                <a:gd name="connsiteY2" fmla="*/ 657225 h 1338774"/>
                <a:gd name="connsiteX3" fmla="*/ 1843856 w 2254250"/>
                <a:gd name="connsiteY3" fmla="*/ 1338774 h 1338774"/>
                <a:gd name="connsiteX4" fmla="*/ 0 w 2254250"/>
                <a:gd name="connsiteY4" fmla="*/ 1338774 h 1338774"/>
                <a:gd name="connsiteX5" fmla="*/ 419099 w 2254250"/>
                <a:gd name="connsiteY5" fmla="*/ 666750 h 1338774"/>
                <a:gd name="connsiteX6" fmla="*/ 0 w 2254250"/>
                <a:gd name="connsiteY6" fmla="*/ 0 h 1338774"/>
                <a:gd name="connsiteX0" fmla="*/ 0 w 2254250"/>
                <a:gd name="connsiteY0" fmla="*/ 0 h 1338774"/>
                <a:gd name="connsiteX1" fmla="*/ 1843856 w 2254250"/>
                <a:gd name="connsiteY1" fmla="*/ 0 h 1338774"/>
                <a:gd name="connsiteX2" fmla="*/ 2254250 w 2254250"/>
                <a:gd name="connsiteY2" fmla="*/ 657225 h 1338774"/>
                <a:gd name="connsiteX3" fmla="*/ 1843856 w 2254250"/>
                <a:gd name="connsiteY3" fmla="*/ 1338774 h 1338774"/>
                <a:gd name="connsiteX4" fmla="*/ 0 w 2254250"/>
                <a:gd name="connsiteY4" fmla="*/ 1338774 h 1338774"/>
                <a:gd name="connsiteX5" fmla="*/ 426242 w 2254250"/>
                <a:gd name="connsiteY5" fmla="*/ 685800 h 1338774"/>
                <a:gd name="connsiteX6" fmla="*/ 0 w 2254250"/>
                <a:gd name="connsiteY6" fmla="*/ 0 h 1338774"/>
                <a:gd name="connsiteX0" fmla="*/ 0 w 2254250"/>
                <a:gd name="connsiteY0" fmla="*/ 0 h 1338774"/>
                <a:gd name="connsiteX1" fmla="*/ 1843856 w 2254250"/>
                <a:gd name="connsiteY1" fmla="*/ 0 h 1338774"/>
                <a:gd name="connsiteX2" fmla="*/ 2254250 w 2254250"/>
                <a:gd name="connsiteY2" fmla="*/ 657225 h 1338774"/>
                <a:gd name="connsiteX3" fmla="*/ 1843856 w 2254250"/>
                <a:gd name="connsiteY3" fmla="*/ 1338774 h 1338774"/>
                <a:gd name="connsiteX4" fmla="*/ 2381 w 2254250"/>
                <a:gd name="connsiteY4" fmla="*/ 1336393 h 1338774"/>
                <a:gd name="connsiteX5" fmla="*/ 426242 w 2254250"/>
                <a:gd name="connsiteY5" fmla="*/ 685800 h 1338774"/>
                <a:gd name="connsiteX6" fmla="*/ 0 w 2254250"/>
                <a:gd name="connsiteY6" fmla="*/ 0 h 1338774"/>
                <a:gd name="connsiteX0" fmla="*/ 0 w 2254250"/>
                <a:gd name="connsiteY0" fmla="*/ 0 h 1338774"/>
                <a:gd name="connsiteX1" fmla="*/ 1843856 w 2254250"/>
                <a:gd name="connsiteY1" fmla="*/ 0 h 1338774"/>
                <a:gd name="connsiteX2" fmla="*/ 2254250 w 2254250"/>
                <a:gd name="connsiteY2" fmla="*/ 657225 h 1338774"/>
                <a:gd name="connsiteX3" fmla="*/ 1843856 w 2254250"/>
                <a:gd name="connsiteY3" fmla="*/ 1338774 h 1338774"/>
                <a:gd name="connsiteX4" fmla="*/ 2381 w 2254250"/>
                <a:gd name="connsiteY4" fmla="*/ 1336393 h 1338774"/>
                <a:gd name="connsiteX5" fmla="*/ 426242 w 2254250"/>
                <a:gd name="connsiteY5" fmla="*/ 690562 h 1338774"/>
                <a:gd name="connsiteX6" fmla="*/ 0 w 2254250"/>
                <a:gd name="connsiteY6" fmla="*/ 0 h 1338774"/>
                <a:gd name="connsiteX0" fmla="*/ 0 w 2254250"/>
                <a:gd name="connsiteY0" fmla="*/ 0 h 1338774"/>
                <a:gd name="connsiteX1" fmla="*/ 1843856 w 2254250"/>
                <a:gd name="connsiteY1" fmla="*/ 0 h 1338774"/>
                <a:gd name="connsiteX2" fmla="*/ 2254250 w 2254250"/>
                <a:gd name="connsiteY2" fmla="*/ 657225 h 1338774"/>
                <a:gd name="connsiteX3" fmla="*/ 1843856 w 2254250"/>
                <a:gd name="connsiteY3" fmla="*/ 1338774 h 1338774"/>
                <a:gd name="connsiteX4" fmla="*/ 2381 w 2254250"/>
                <a:gd name="connsiteY4" fmla="*/ 1336393 h 1338774"/>
                <a:gd name="connsiteX5" fmla="*/ 423861 w 2254250"/>
                <a:gd name="connsiteY5" fmla="*/ 681037 h 1338774"/>
                <a:gd name="connsiteX6" fmla="*/ 0 w 2254250"/>
                <a:gd name="connsiteY6" fmla="*/ 0 h 1338774"/>
                <a:gd name="connsiteX0" fmla="*/ 0 w 2254250"/>
                <a:gd name="connsiteY0" fmla="*/ 0 h 1338774"/>
                <a:gd name="connsiteX1" fmla="*/ 1843856 w 2254250"/>
                <a:gd name="connsiteY1" fmla="*/ 0 h 1338774"/>
                <a:gd name="connsiteX2" fmla="*/ 2254250 w 2254250"/>
                <a:gd name="connsiteY2" fmla="*/ 657225 h 1338774"/>
                <a:gd name="connsiteX3" fmla="*/ 1843856 w 2254250"/>
                <a:gd name="connsiteY3" fmla="*/ 1338774 h 1338774"/>
                <a:gd name="connsiteX4" fmla="*/ 2381 w 2254250"/>
                <a:gd name="connsiteY4" fmla="*/ 1336393 h 1338774"/>
                <a:gd name="connsiteX5" fmla="*/ 416040 w 2254250"/>
                <a:gd name="connsiteY5" fmla="*/ 678431 h 1338774"/>
                <a:gd name="connsiteX6" fmla="*/ 0 w 2254250"/>
                <a:gd name="connsiteY6" fmla="*/ 0 h 1338774"/>
                <a:gd name="connsiteX0" fmla="*/ 0 w 2254250"/>
                <a:gd name="connsiteY0" fmla="*/ 0 h 1336393"/>
                <a:gd name="connsiteX1" fmla="*/ 1843856 w 2254250"/>
                <a:gd name="connsiteY1" fmla="*/ 0 h 1336393"/>
                <a:gd name="connsiteX2" fmla="*/ 2254250 w 2254250"/>
                <a:gd name="connsiteY2" fmla="*/ 657225 h 1336393"/>
                <a:gd name="connsiteX3" fmla="*/ 1849069 w 2254250"/>
                <a:gd name="connsiteY3" fmla="*/ 1333560 h 1336393"/>
                <a:gd name="connsiteX4" fmla="*/ 2381 w 2254250"/>
                <a:gd name="connsiteY4" fmla="*/ 1336393 h 1336393"/>
                <a:gd name="connsiteX5" fmla="*/ 416040 w 2254250"/>
                <a:gd name="connsiteY5" fmla="*/ 678431 h 1336393"/>
                <a:gd name="connsiteX6" fmla="*/ 0 w 2254250"/>
                <a:gd name="connsiteY6" fmla="*/ 0 h 1336393"/>
                <a:gd name="connsiteX0" fmla="*/ 0 w 2254250"/>
                <a:gd name="connsiteY0" fmla="*/ 0 h 1337036"/>
                <a:gd name="connsiteX1" fmla="*/ 1843856 w 2254250"/>
                <a:gd name="connsiteY1" fmla="*/ 0 h 1337036"/>
                <a:gd name="connsiteX2" fmla="*/ 2254250 w 2254250"/>
                <a:gd name="connsiteY2" fmla="*/ 657225 h 1337036"/>
                <a:gd name="connsiteX3" fmla="*/ 1852545 w 2254250"/>
                <a:gd name="connsiteY3" fmla="*/ 1337036 h 1337036"/>
                <a:gd name="connsiteX4" fmla="*/ 2381 w 2254250"/>
                <a:gd name="connsiteY4" fmla="*/ 1336393 h 1337036"/>
                <a:gd name="connsiteX5" fmla="*/ 416040 w 2254250"/>
                <a:gd name="connsiteY5" fmla="*/ 678431 h 1337036"/>
                <a:gd name="connsiteX6" fmla="*/ 0 w 2254250"/>
                <a:gd name="connsiteY6" fmla="*/ 0 h 1337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54250" h="1337036">
                  <a:moveTo>
                    <a:pt x="0" y="0"/>
                  </a:moveTo>
                  <a:lnTo>
                    <a:pt x="1843856" y="0"/>
                  </a:lnTo>
                  <a:lnTo>
                    <a:pt x="2254250" y="657225"/>
                  </a:lnTo>
                  <a:lnTo>
                    <a:pt x="1852545" y="1337036"/>
                  </a:lnTo>
                  <a:lnTo>
                    <a:pt x="2381" y="1336393"/>
                  </a:lnTo>
                  <a:lnTo>
                    <a:pt x="416040" y="678431"/>
                  </a:lnTo>
                  <a:lnTo>
                    <a:pt x="0" y="0"/>
                  </a:lnTo>
                  <a:close/>
                </a:path>
              </a:pathLst>
            </a:custGeom>
            <a:gradFill>
              <a:gsLst>
                <a:gs pos="0">
                  <a:srgbClr val="00B0F0">
                    <a:lumMod val="60000"/>
                    <a:lumOff val="40000"/>
                  </a:srgbClr>
                </a:gs>
                <a:gs pos="100000">
                  <a:srgbClr val="00B0F0">
                    <a:lumMod val="20000"/>
                    <a:lumOff val="80000"/>
                  </a:srgbClr>
                </a:gs>
              </a:gsLst>
              <a:lin ang="13500000" scaled="1"/>
            </a:gradFill>
            <a:ln w="25400" cap="flat" cmpd="sng" algn="ctr">
              <a:noFill/>
              <a:prstDash val="solid"/>
            </a:ln>
            <a:effectLst>
              <a:outerShdw blurRad="50800" dist="38100" algn="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7" name="TextBox 56"/>
            <p:cNvSpPr txBox="1"/>
            <p:nvPr/>
          </p:nvSpPr>
          <p:spPr>
            <a:xfrm>
              <a:off x="6844709" y="2198077"/>
              <a:ext cx="869683" cy="43088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ysClr val="windowText" lastClr="000000"/>
                  </a:solidFill>
                  <a:effectLst/>
                  <a:uLnTx/>
                  <a:uFillTx/>
                </a:rPr>
                <a:t>Program</a:t>
              </a:r>
              <a:br>
                <a:rPr kumimoji="0" lang="en-US" sz="1100" b="1" i="0" u="none" strike="noStrike" kern="0" cap="none" spc="0" normalizeH="0" baseline="0" noProof="0" dirty="0" smtClean="0">
                  <a:ln>
                    <a:noFill/>
                  </a:ln>
                  <a:solidFill>
                    <a:sysClr val="windowText" lastClr="000000"/>
                  </a:solidFill>
                  <a:effectLst/>
                  <a:uLnTx/>
                  <a:uFillTx/>
                </a:rPr>
              </a:br>
              <a:r>
                <a:rPr kumimoji="0" lang="en-US" sz="1100" b="1" i="0" u="none" strike="noStrike" kern="0" cap="none" spc="0" normalizeH="0" baseline="0" noProof="0" dirty="0" smtClean="0">
                  <a:ln>
                    <a:noFill/>
                  </a:ln>
                  <a:solidFill>
                    <a:sysClr val="windowText" lastClr="000000"/>
                  </a:solidFill>
                  <a:effectLst/>
                  <a:uLnTx/>
                  <a:uFillTx/>
                </a:rPr>
                <a:t> Impacts</a:t>
              </a:r>
              <a:endParaRPr kumimoji="0" lang="en-US" sz="1100" b="1" i="0" u="none" strike="noStrike" kern="0" cap="none" spc="0" normalizeH="0" baseline="0" noProof="0" dirty="0">
                <a:ln>
                  <a:noFill/>
                </a:ln>
                <a:solidFill>
                  <a:sysClr val="windowText" lastClr="000000"/>
                </a:solidFill>
                <a:effectLst/>
                <a:uLnTx/>
                <a:uFillTx/>
              </a:endParaRPr>
            </a:p>
          </p:txBody>
        </p:sp>
        <p:sp>
          <p:nvSpPr>
            <p:cNvPr id="58" name="Rectangle 57"/>
            <p:cNvSpPr/>
            <p:nvPr/>
          </p:nvSpPr>
          <p:spPr>
            <a:xfrm>
              <a:off x="6611295" y="2912441"/>
              <a:ext cx="1069384" cy="1692771"/>
            </a:xfrm>
            <a:prstGeom prst="rect">
              <a:avLst/>
            </a:prstGeom>
          </p:spPr>
          <p:txBody>
            <a:bodyPr wrap="square" anchor="t">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smtClean="0">
                  <a:ln>
                    <a:noFill/>
                  </a:ln>
                  <a:solidFill>
                    <a:srgbClr val="000000"/>
                  </a:solidFill>
                  <a:effectLst/>
                  <a:uLnTx/>
                  <a:uFillTx/>
                </a:rPr>
                <a:t>Contributions to long-term impacts targeted by the FM Policy:</a:t>
              </a:r>
            </a:p>
            <a:p>
              <a:pPr marL="171450" marR="0" lvl="0" indent="-171450" defTabSz="914400" eaLnBrk="1" fontAlgn="base" latinLnBrk="0" hangingPunct="1">
                <a:lnSpc>
                  <a:spcPct val="100000"/>
                </a:lnSpc>
                <a:spcBef>
                  <a:spcPct val="0"/>
                </a:spcBef>
                <a:spcAft>
                  <a:spcPct val="0"/>
                </a:spcAft>
                <a:buClrTx/>
                <a:buSzTx/>
                <a:buFont typeface="Wingdings" pitchFamily="2" charset="2"/>
                <a:buChar char="Ø"/>
                <a:tabLst/>
                <a:defRPr/>
              </a:pPr>
              <a:r>
                <a:rPr kumimoji="0" lang="en-US" sz="800" b="0" i="0" u="none" strike="noStrike" kern="0" cap="none" spc="0" normalizeH="0" baseline="0" noProof="0" dirty="0" smtClean="0">
                  <a:ln>
                    <a:noFill/>
                  </a:ln>
                  <a:solidFill>
                    <a:srgbClr val="000000"/>
                  </a:solidFill>
                  <a:effectLst/>
                  <a:uLnTx/>
                  <a:uFillTx/>
                </a:rPr>
                <a:t>Safeguard </a:t>
              </a:r>
              <a:r>
                <a:rPr kumimoji="0" lang="en-US" sz="800" b="0" i="0" u="none" strike="noStrike" kern="0" cap="none" spc="0" normalizeH="0" baseline="0" noProof="0" dirty="0">
                  <a:ln>
                    <a:noFill/>
                  </a:ln>
                  <a:solidFill>
                    <a:srgbClr val="000000"/>
                  </a:solidFill>
                  <a:effectLst/>
                  <a:uLnTx/>
                  <a:uFillTx/>
                </a:rPr>
                <a:t>the public purse;</a:t>
              </a:r>
            </a:p>
            <a:p>
              <a:pPr marL="171450" marR="0" lvl="0" indent="-171450" defTabSz="914400" eaLnBrk="1" fontAlgn="base" latinLnBrk="0" hangingPunct="1">
                <a:lnSpc>
                  <a:spcPct val="100000"/>
                </a:lnSpc>
                <a:spcBef>
                  <a:spcPct val="0"/>
                </a:spcBef>
                <a:spcAft>
                  <a:spcPct val="0"/>
                </a:spcAft>
                <a:buClrTx/>
                <a:buSzTx/>
                <a:buFont typeface="Wingdings" pitchFamily="2" charset="2"/>
                <a:buChar char="Ø"/>
                <a:tabLst/>
                <a:defRPr/>
              </a:pPr>
              <a:r>
                <a:rPr kumimoji="0" lang="en-US" sz="800" b="0" i="0" u="none" strike="noStrike" kern="0" cap="none" spc="0" normalizeH="0" baseline="0" noProof="0" dirty="0">
                  <a:ln>
                    <a:noFill/>
                  </a:ln>
                  <a:solidFill>
                    <a:srgbClr val="000000"/>
                  </a:solidFill>
                  <a:effectLst/>
                  <a:uLnTx/>
                  <a:uFillTx/>
                </a:rPr>
                <a:t>Effective decision-making;</a:t>
              </a:r>
            </a:p>
            <a:p>
              <a:pPr marL="171450" marR="0" lvl="0" indent="-171450" defTabSz="914400" eaLnBrk="1" fontAlgn="base" latinLnBrk="0" hangingPunct="1">
                <a:lnSpc>
                  <a:spcPct val="100000"/>
                </a:lnSpc>
                <a:spcBef>
                  <a:spcPct val="0"/>
                </a:spcBef>
                <a:spcAft>
                  <a:spcPct val="0"/>
                </a:spcAft>
                <a:buClrTx/>
                <a:buSzTx/>
                <a:buFont typeface="Wingdings" pitchFamily="2" charset="2"/>
                <a:buChar char="Ø"/>
                <a:tabLst/>
                <a:defRPr/>
              </a:pPr>
              <a:r>
                <a:rPr kumimoji="0" lang="en-US" sz="800" b="0" i="0" u="none" strike="noStrike" kern="0" cap="none" spc="0" normalizeH="0" baseline="0" noProof="0" dirty="0">
                  <a:ln>
                    <a:noFill/>
                  </a:ln>
                  <a:solidFill>
                    <a:srgbClr val="000000"/>
                  </a:solidFill>
                  <a:effectLst/>
                  <a:uLnTx/>
                  <a:uFillTx/>
                </a:rPr>
                <a:t>Efficient operations;</a:t>
              </a:r>
            </a:p>
            <a:p>
              <a:pPr marL="171450" marR="0" lvl="0" indent="-171450" defTabSz="914400" eaLnBrk="1" fontAlgn="base" latinLnBrk="0" hangingPunct="1">
                <a:lnSpc>
                  <a:spcPct val="100000"/>
                </a:lnSpc>
                <a:spcBef>
                  <a:spcPct val="0"/>
                </a:spcBef>
                <a:spcAft>
                  <a:spcPct val="0"/>
                </a:spcAft>
                <a:buClrTx/>
                <a:buSzTx/>
                <a:buFont typeface="Wingdings" pitchFamily="2" charset="2"/>
                <a:buChar char="Ø"/>
                <a:tabLst/>
                <a:defRPr/>
              </a:pPr>
              <a:r>
                <a:rPr kumimoji="0" lang="en-US" sz="800" b="0" i="0" u="none" strike="noStrike" kern="0" cap="none" spc="0" normalizeH="0" baseline="0" noProof="0" dirty="0">
                  <a:ln>
                    <a:noFill/>
                  </a:ln>
                  <a:solidFill>
                    <a:srgbClr val="000000"/>
                  </a:solidFill>
                  <a:effectLst/>
                  <a:uLnTx/>
                  <a:uFillTx/>
                </a:rPr>
                <a:t>Accountability to Canadians</a:t>
              </a:r>
            </a:p>
          </p:txBody>
        </p:sp>
        <p:sp>
          <p:nvSpPr>
            <p:cNvPr id="59" name="TextBox 58"/>
            <p:cNvSpPr txBox="1"/>
            <p:nvPr/>
          </p:nvSpPr>
          <p:spPr>
            <a:xfrm>
              <a:off x="5738809" y="2206855"/>
              <a:ext cx="822394" cy="43088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ysClr val="windowText" lastClr="000000"/>
                  </a:solidFill>
                  <a:effectLst/>
                  <a:uLnTx/>
                  <a:uFillTx/>
                </a:rPr>
                <a:t>Program</a:t>
              </a:r>
              <a:br>
                <a:rPr kumimoji="0" lang="en-US" sz="1100" b="1" i="0" u="none" strike="noStrike" kern="0" cap="none" spc="0" normalizeH="0" baseline="0" noProof="0" dirty="0" smtClean="0">
                  <a:ln>
                    <a:noFill/>
                  </a:ln>
                  <a:solidFill>
                    <a:sysClr val="windowText" lastClr="000000"/>
                  </a:solidFill>
                  <a:effectLst/>
                  <a:uLnTx/>
                  <a:uFillTx/>
                </a:rPr>
              </a:br>
              <a:r>
                <a:rPr kumimoji="0" lang="en-US" sz="1100" b="1" i="0" u="none" strike="noStrike" kern="0" cap="none" spc="0" normalizeH="0" baseline="0" noProof="0" dirty="0" smtClean="0">
                  <a:ln>
                    <a:noFill/>
                  </a:ln>
                  <a:solidFill>
                    <a:sysClr val="windowText" lastClr="000000"/>
                  </a:solidFill>
                  <a:effectLst/>
                  <a:uLnTx/>
                  <a:uFillTx/>
                </a:rPr>
                <a:t>Outcomes</a:t>
              </a:r>
              <a:endParaRPr kumimoji="0" lang="en-US" sz="1100" b="1" i="0" u="none" strike="noStrike" kern="0" cap="none" spc="0" normalizeH="0" baseline="0" noProof="0" dirty="0">
                <a:ln>
                  <a:noFill/>
                </a:ln>
                <a:solidFill>
                  <a:sysClr val="windowText" lastClr="000000"/>
                </a:solidFill>
                <a:effectLst/>
                <a:uLnTx/>
                <a:uFillTx/>
              </a:endParaRPr>
            </a:p>
          </p:txBody>
        </p:sp>
        <p:sp>
          <p:nvSpPr>
            <p:cNvPr id="60" name="Rectangle 59"/>
            <p:cNvSpPr/>
            <p:nvPr/>
          </p:nvSpPr>
          <p:spPr>
            <a:xfrm>
              <a:off x="5419217" y="2921219"/>
              <a:ext cx="1128358" cy="2185214"/>
            </a:xfrm>
            <a:prstGeom prst="rect">
              <a:avLst/>
            </a:prstGeom>
          </p:spPr>
          <p:txBody>
            <a:bodyPr wrap="square" anchor="t">
              <a:spAutoFit/>
            </a:bodyPr>
            <a:lstStyle/>
            <a:p>
              <a:pPr marL="171450" marR="0" lvl="0" indent="-171450" defTabSz="914400" eaLnBrk="1" fontAlgn="auto" latinLnBrk="0" hangingPunct="1">
                <a:lnSpc>
                  <a:spcPct val="100000"/>
                </a:lnSpc>
                <a:spcBef>
                  <a:spcPts val="0"/>
                </a:spcBef>
                <a:spcAft>
                  <a:spcPts val="0"/>
                </a:spcAft>
                <a:buClrTx/>
                <a:buSzTx/>
                <a:buFont typeface="Wingdings" charset="2"/>
                <a:buChar char="Ø"/>
                <a:tabLst/>
                <a:defRPr/>
              </a:pPr>
              <a:r>
                <a:rPr kumimoji="0" lang="en-US" sz="800" b="0" i="0" u="none" strike="noStrike" kern="0" cap="none" spc="0" normalizeH="0" baseline="0" noProof="0" dirty="0" smtClean="0">
                  <a:ln>
                    <a:noFill/>
                  </a:ln>
                  <a:solidFill>
                    <a:srgbClr val="000000"/>
                  </a:solidFill>
                  <a:effectLst/>
                  <a:uLnTx/>
                  <a:uFillTx/>
                </a:rPr>
                <a:t>Immediate: GC </a:t>
              </a:r>
              <a:r>
                <a:rPr kumimoji="0" lang="en-US" sz="800" b="0" i="0" u="none" strike="noStrike" kern="0" cap="none" spc="0" normalizeH="0" baseline="0" noProof="0" dirty="0">
                  <a:ln>
                    <a:noFill/>
                  </a:ln>
                  <a:solidFill>
                    <a:srgbClr val="000000"/>
                  </a:solidFill>
                  <a:effectLst/>
                  <a:uLnTx/>
                  <a:uFillTx/>
                </a:rPr>
                <a:t>departments operate through modernized FM business processes, capabilities, systems and </a:t>
              </a:r>
              <a:r>
                <a:rPr kumimoji="0" lang="en-US" sz="800" b="0" i="0" u="none" strike="noStrike" kern="0" cap="none" spc="0" normalizeH="0" baseline="0" noProof="0" dirty="0" smtClean="0">
                  <a:ln>
                    <a:noFill/>
                  </a:ln>
                  <a:solidFill>
                    <a:srgbClr val="000000"/>
                  </a:solidFill>
                  <a:effectLst/>
                  <a:uLnTx/>
                  <a:uFillTx/>
                </a:rPr>
                <a:t>services;</a:t>
              </a:r>
            </a:p>
            <a:p>
              <a:pPr marL="171450" marR="0" lvl="0" indent="-171450" defTabSz="914400" eaLnBrk="1" fontAlgn="auto" latinLnBrk="0" hangingPunct="1">
                <a:lnSpc>
                  <a:spcPct val="100000"/>
                </a:lnSpc>
                <a:spcBef>
                  <a:spcPts val="0"/>
                </a:spcBef>
                <a:spcAft>
                  <a:spcPts val="0"/>
                </a:spcAft>
                <a:buClrTx/>
                <a:buSzTx/>
                <a:buFont typeface="Wingdings" charset="2"/>
                <a:buChar char="Ø"/>
                <a:tabLst/>
                <a:defRPr/>
              </a:pPr>
              <a:r>
                <a:rPr kumimoji="0" lang="en-CA" altLang="en-US" sz="800" b="0" i="0" u="none" strike="noStrike" kern="0" cap="none" spc="0" normalizeH="0" baseline="0" noProof="0" dirty="0" smtClean="0">
                  <a:ln>
                    <a:noFill/>
                  </a:ln>
                  <a:solidFill>
                    <a:srgbClr val="000000"/>
                  </a:solidFill>
                  <a:effectLst/>
                  <a:uLnTx/>
                  <a:uFillTx/>
                  <a:cs typeface="Arial" charset="0"/>
                </a:rPr>
                <a:t>Intermediate: The </a:t>
              </a:r>
              <a:r>
                <a:rPr kumimoji="0" lang="en-CA" altLang="en-US" sz="800" b="0" i="0" u="none" strike="noStrike" kern="0" cap="none" spc="0" normalizeH="0" baseline="0" noProof="0" dirty="0">
                  <a:ln>
                    <a:noFill/>
                  </a:ln>
                  <a:solidFill>
                    <a:srgbClr val="000000"/>
                  </a:solidFill>
                  <a:effectLst/>
                  <a:uLnTx/>
                  <a:uFillTx/>
                  <a:cs typeface="Arial" charset="0"/>
                </a:rPr>
                <a:t>GC operates through a modernized, enhanced value-for-money, enterprise approach to FM </a:t>
              </a:r>
              <a:endParaRPr kumimoji="0" lang="en-US" sz="800" b="0" i="0" u="none" strike="noStrike" kern="0" cap="none" spc="0" normalizeH="0" baseline="0" noProof="0" dirty="0" smtClean="0">
                <a:ln>
                  <a:noFill/>
                </a:ln>
                <a:solidFill>
                  <a:srgbClr val="000000"/>
                </a:solidFill>
                <a:effectLst/>
                <a:uLnTx/>
                <a:uFillTx/>
              </a:endParaRPr>
            </a:p>
          </p:txBody>
        </p:sp>
        <p:sp>
          <p:nvSpPr>
            <p:cNvPr id="61" name="Left-Right Arrow 60"/>
            <p:cNvSpPr/>
            <p:nvPr/>
          </p:nvSpPr>
          <p:spPr>
            <a:xfrm>
              <a:off x="908002" y="1384798"/>
              <a:ext cx="3326597" cy="408271"/>
            </a:xfrm>
            <a:prstGeom prst="leftRightArrow">
              <a:avLst/>
            </a:prstGeom>
            <a:solidFill>
              <a:srgbClr val="FF0000"/>
            </a:solidFill>
            <a:effectLst>
              <a:outerShdw blurRad="76200" dir="18900000" sy="23000" kx="-1200000" algn="bl" rotWithShape="0">
                <a:prstClr val="black">
                  <a:alpha val="20000"/>
                </a:prstClr>
              </a:outerShdw>
            </a:effectLst>
          </p:spPr>
          <p:txBody>
            <a:bodyPr wrap="non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rPr>
                <a:t>Capability generation</a:t>
              </a:r>
              <a:endParaRPr kumimoji="0" lang="en-US" sz="1400" b="0"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endParaRPr>
            </a:p>
          </p:txBody>
        </p:sp>
        <p:sp>
          <p:nvSpPr>
            <p:cNvPr id="62" name="Left-Right Arrow 61"/>
            <p:cNvSpPr/>
            <p:nvPr/>
          </p:nvSpPr>
          <p:spPr>
            <a:xfrm>
              <a:off x="4296175" y="1384798"/>
              <a:ext cx="3387505" cy="408271"/>
            </a:xfrm>
            <a:prstGeom prst="leftRightArrow">
              <a:avLst/>
            </a:prstGeom>
            <a:solidFill>
              <a:srgbClr val="FF0000"/>
            </a:solidFill>
            <a:effectLst>
              <a:outerShdw blurRad="76200" dir="18900000" sy="23000" kx="-1200000" algn="bl" rotWithShape="0">
                <a:prstClr val="black">
                  <a:alpha val="20000"/>
                </a:prstClr>
              </a:outerShdw>
            </a:effectLst>
          </p:spPr>
          <p:txBody>
            <a:bodyPr wrap="non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rPr>
                <a:t>Capability leveraging</a:t>
              </a:r>
              <a:endParaRPr kumimoji="0" lang="en-US" sz="1400" b="0"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endParaRPr>
            </a:p>
          </p:txBody>
        </p:sp>
      </p:grpSp>
    </p:spTree>
    <p:extLst>
      <p:ext uri="{BB962C8B-B14F-4D97-AF65-F5344CB8AC3E}">
        <p14:creationId xmlns:p14="http://schemas.microsoft.com/office/powerpoint/2010/main" val="420443210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Logic Model</a:t>
            </a:r>
            <a:endParaRPr lang="en-US" dirty="0"/>
          </a:p>
        </p:txBody>
      </p:sp>
      <p:sp>
        <p:nvSpPr>
          <p:cNvPr id="4" name="Slide Number Placeholder 3"/>
          <p:cNvSpPr>
            <a:spLocks noGrp="1"/>
          </p:cNvSpPr>
          <p:nvPr>
            <p:ph type="sldNum" sz="quarter" idx="12"/>
          </p:nvPr>
        </p:nvSpPr>
        <p:spPr/>
        <p:txBody>
          <a:bodyPr/>
          <a:lstStyle/>
          <a:p>
            <a:fld id="{FA83155D-84CD-48C0-9F06-F0DF4E61ABC8}" type="slidenum">
              <a:rPr lang="en-US" smtClean="0"/>
              <a:pPr/>
              <a:t>12</a:t>
            </a:fld>
            <a:endParaRPr lang="en-US"/>
          </a:p>
        </p:txBody>
      </p:sp>
      <p:sp>
        <p:nvSpPr>
          <p:cNvPr id="16" name="TextBox 15"/>
          <p:cNvSpPr txBox="1"/>
          <p:nvPr/>
        </p:nvSpPr>
        <p:spPr>
          <a:xfrm>
            <a:off x="967726" y="2421760"/>
            <a:ext cx="1419795" cy="3293210"/>
          </a:xfrm>
          <a:prstGeom prst="rect">
            <a:avLst/>
          </a:prstGeom>
          <a:noFill/>
        </p:spPr>
        <p:txBody>
          <a:bodyPr wrap="square" rtlCol="0" anchor="t" anchorCtr="0">
            <a:spAutoFit/>
          </a:bodyPr>
          <a:lstStyle/>
          <a:p>
            <a:pPr marL="171450" marR="0" lvl="0" indent="-171450" defTabSz="914400" eaLnBrk="1" fontAlgn="base" latinLnBrk="0" hangingPunct="1">
              <a:lnSpc>
                <a:spcPct val="100000"/>
              </a:lnSpc>
              <a:spcBef>
                <a:spcPct val="0"/>
              </a:spcBef>
              <a:spcAft>
                <a:spcPct val="0"/>
              </a:spcAft>
              <a:buClrTx/>
              <a:buSzTx/>
              <a:buFont typeface="Wingdings" pitchFamily="2" charset="2"/>
              <a:buChar char="Ø"/>
              <a:tabLst/>
              <a:defRPr/>
            </a:pPr>
            <a:r>
              <a:rPr kumimoji="0" lang="en-US" sz="800" b="0" i="0" u="none" strike="noStrike" kern="0" cap="none" spc="0" normalizeH="0" baseline="0" noProof="0" dirty="0" smtClean="0">
                <a:ln>
                  <a:noFill/>
                </a:ln>
                <a:solidFill>
                  <a:srgbClr val="000000"/>
                </a:solidFill>
                <a:effectLst/>
                <a:uLnTx/>
                <a:uFillTx/>
              </a:rPr>
              <a:t>Enterprise </a:t>
            </a:r>
            <a:r>
              <a:rPr kumimoji="0" lang="en-US" sz="800" b="0" i="0" u="none" strike="noStrike" kern="0" cap="none" spc="0" normalizeH="0" baseline="0" noProof="0" dirty="0">
                <a:ln>
                  <a:noFill/>
                </a:ln>
                <a:solidFill>
                  <a:srgbClr val="000000"/>
                </a:solidFill>
                <a:effectLst/>
                <a:uLnTx/>
                <a:uFillTx/>
              </a:rPr>
              <a:t>FM Architecture; </a:t>
            </a:r>
          </a:p>
          <a:p>
            <a:pPr marL="171450" marR="0" lvl="0" indent="-171450" defTabSz="914400" eaLnBrk="1" fontAlgn="base" latinLnBrk="0" hangingPunct="1">
              <a:lnSpc>
                <a:spcPct val="100000"/>
              </a:lnSpc>
              <a:spcBef>
                <a:spcPct val="0"/>
              </a:spcBef>
              <a:spcAft>
                <a:spcPct val="0"/>
              </a:spcAft>
              <a:buClrTx/>
              <a:buSzTx/>
              <a:buFont typeface="Wingdings" pitchFamily="2" charset="2"/>
              <a:buChar char="Ø"/>
              <a:tabLst/>
              <a:defRPr/>
            </a:pPr>
            <a:r>
              <a:rPr kumimoji="0" lang="en-US" sz="800" b="0" i="0" u="none" strike="noStrike" kern="0" cap="none" spc="0" normalizeH="0" baseline="0" noProof="0" dirty="0">
                <a:ln>
                  <a:noFill/>
                </a:ln>
                <a:solidFill>
                  <a:srgbClr val="000000"/>
                </a:solidFill>
                <a:effectLst/>
                <a:uLnTx/>
                <a:uFillTx/>
              </a:rPr>
              <a:t>FMT implementation strategies and plans;</a:t>
            </a:r>
          </a:p>
          <a:p>
            <a:pPr marL="171450" marR="0" lvl="0" indent="-171450" defTabSz="914400" eaLnBrk="1" fontAlgn="base" latinLnBrk="0" hangingPunct="1">
              <a:lnSpc>
                <a:spcPct val="100000"/>
              </a:lnSpc>
              <a:spcBef>
                <a:spcPct val="0"/>
              </a:spcBef>
              <a:spcAft>
                <a:spcPct val="0"/>
              </a:spcAft>
              <a:buClrTx/>
              <a:buSzTx/>
              <a:buFont typeface="Wingdings" pitchFamily="2" charset="2"/>
              <a:buChar char="Ø"/>
              <a:tabLst/>
              <a:defRPr/>
            </a:pPr>
            <a:r>
              <a:rPr kumimoji="0" lang="en-US" sz="800" b="0" i="0" u="none" strike="noStrike" kern="0" cap="none" spc="0" normalizeH="0" baseline="0" noProof="0" dirty="0">
                <a:ln>
                  <a:noFill/>
                </a:ln>
                <a:solidFill>
                  <a:srgbClr val="000000"/>
                </a:solidFill>
                <a:effectLst/>
                <a:uLnTx/>
                <a:uFillTx/>
              </a:rPr>
              <a:t>FMT engagement strategies and plans;</a:t>
            </a:r>
          </a:p>
          <a:p>
            <a:pPr marL="171450" marR="0" lvl="0" indent="-171450" defTabSz="914400" eaLnBrk="1" fontAlgn="base" latinLnBrk="0" hangingPunct="1">
              <a:lnSpc>
                <a:spcPct val="100000"/>
              </a:lnSpc>
              <a:spcBef>
                <a:spcPct val="0"/>
              </a:spcBef>
              <a:spcAft>
                <a:spcPct val="0"/>
              </a:spcAft>
              <a:buClrTx/>
              <a:buSzTx/>
              <a:buFont typeface="Wingdings" pitchFamily="2" charset="2"/>
              <a:buChar char="Ø"/>
              <a:tabLst/>
              <a:defRPr/>
            </a:pPr>
            <a:r>
              <a:rPr kumimoji="0" lang="en-US" sz="800" b="0" i="0" u="none" strike="noStrike" kern="0" cap="none" spc="0" normalizeH="0" baseline="0" noProof="0" dirty="0">
                <a:ln>
                  <a:noFill/>
                </a:ln>
                <a:solidFill>
                  <a:srgbClr val="000000"/>
                </a:solidFill>
                <a:effectLst/>
                <a:uLnTx/>
                <a:uFillTx/>
              </a:rPr>
              <a:t>Enterprise Business Model for FM </a:t>
            </a:r>
            <a:r>
              <a:rPr kumimoji="0" lang="en-US" altLang="en-US" sz="800" b="0" i="0" u="none" strike="noStrike" kern="0" cap="none" spc="0" normalizeH="0" baseline="0" noProof="0" dirty="0">
                <a:ln>
                  <a:noFill/>
                </a:ln>
                <a:solidFill>
                  <a:srgbClr val="000000"/>
                </a:solidFill>
                <a:effectLst/>
                <a:uLnTx/>
                <a:uFillTx/>
                <a:cs typeface="Arial" charset="0"/>
              </a:rPr>
              <a:t>that drives continuous improvement;</a:t>
            </a:r>
            <a:endParaRPr kumimoji="0" lang="en-US" sz="800" b="0" i="0" u="none" strike="noStrike" kern="0" cap="none" spc="0" normalizeH="0" baseline="0" noProof="0" dirty="0">
              <a:ln>
                <a:noFill/>
              </a:ln>
              <a:solidFill>
                <a:srgbClr val="000000"/>
              </a:solidFill>
              <a:effectLst/>
              <a:uLnTx/>
              <a:uFillTx/>
            </a:endParaRPr>
          </a:p>
          <a:p>
            <a:pPr marL="171450" marR="0" lvl="0" indent="-171450" defTabSz="914400" eaLnBrk="1" fontAlgn="base" latinLnBrk="0" hangingPunct="1">
              <a:lnSpc>
                <a:spcPct val="100000"/>
              </a:lnSpc>
              <a:spcBef>
                <a:spcPct val="0"/>
              </a:spcBef>
              <a:spcAft>
                <a:spcPct val="0"/>
              </a:spcAft>
              <a:buClrTx/>
              <a:buSzTx/>
              <a:buFont typeface="Wingdings" pitchFamily="2" charset="2"/>
              <a:buChar char="Ø"/>
              <a:tabLst/>
              <a:defRPr/>
            </a:pPr>
            <a:r>
              <a:rPr kumimoji="0" lang="en-US" sz="800" b="0" i="0" u="none" strike="noStrike" kern="0" cap="none" spc="0" normalizeH="0" baseline="0" noProof="0" dirty="0">
                <a:ln>
                  <a:noFill/>
                </a:ln>
                <a:solidFill>
                  <a:srgbClr val="000000"/>
                </a:solidFill>
                <a:effectLst/>
                <a:uLnTx/>
                <a:uFillTx/>
              </a:rPr>
              <a:t>Enterprise Service Delivery Model for FM </a:t>
            </a:r>
            <a:r>
              <a:rPr kumimoji="0" lang="en-CA" altLang="en-US" sz="800" b="0" i="0" u="none" strike="noStrike" kern="0" cap="none" spc="0" normalizeH="0" baseline="0" noProof="0" dirty="0">
                <a:ln>
                  <a:noFill/>
                </a:ln>
                <a:solidFill>
                  <a:srgbClr val="000000"/>
                </a:solidFill>
                <a:effectLst/>
                <a:uLnTx/>
                <a:uFillTx/>
                <a:cs typeface="Arial" charset="0"/>
              </a:rPr>
              <a:t>for common and routine financial management activities;</a:t>
            </a:r>
            <a:endParaRPr kumimoji="0" lang="en-US" sz="800" b="0" i="0" u="none" strike="noStrike" kern="0" cap="none" spc="0" normalizeH="0" baseline="0" noProof="0" dirty="0">
              <a:ln>
                <a:noFill/>
              </a:ln>
              <a:solidFill>
                <a:srgbClr val="000000"/>
              </a:solidFill>
              <a:effectLst/>
              <a:uLnTx/>
              <a:uFillTx/>
            </a:endParaRPr>
          </a:p>
          <a:p>
            <a:pPr marL="171450" marR="0" lvl="0" indent="-171450" defTabSz="914400" eaLnBrk="1" fontAlgn="base" latinLnBrk="0" hangingPunct="1">
              <a:lnSpc>
                <a:spcPct val="100000"/>
              </a:lnSpc>
              <a:spcBef>
                <a:spcPct val="0"/>
              </a:spcBef>
              <a:spcAft>
                <a:spcPct val="0"/>
              </a:spcAft>
              <a:buClrTx/>
              <a:buSzTx/>
              <a:buFont typeface="Wingdings" pitchFamily="2" charset="2"/>
              <a:buChar char="Ø"/>
              <a:tabLst/>
              <a:defRPr/>
            </a:pPr>
            <a:r>
              <a:rPr kumimoji="0" lang="en-US" sz="800" b="0" i="0" u="none" strike="noStrike" kern="0" cap="none" spc="0" normalizeH="0" baseline="0" noProof="0" dirty="0">
                <a:ln>
                  <a:noFill/>
                </a:ln>
                <a:solidFill>
                  <a:srgbClr val="000000"/>
                </a:solidFill>
                <a:effectLst/>
                <a:uLnTx/>
                <a:uFillTx/>
              </a:rPr>
              <a:t>Enterprise Reporting and Analytics Model providing a unified view of FM information; </a:t>
            </a:r>
          </a:p>
          <a:p>
            <a:pPr marL="171450" marR="0" lvl="0" indent="-171450" defTabSz="914400" eaLnBrk="1" fontAlgn="base" latinLnBrk="0" hangingPunct="1">
              <a:lnSpc>
                <a:spcPct val="100000"/>
              </a:lnSpc>
              <a:spcBef>
                <a:spcPct val="0"/>
              </a:spcBef>
              <a:spcAft>
                <a:spcPct val="0"/>
              </a:spcAft>
              <a:buClrTx/>
              <a:buSzTx/>
              <a:buFont typeface="Wingdings" pitchFamily="2" charset="2"/>
              <a:buChar char="Ø"/>
              <a:tabLst/>
              <a:defRPr/>
            </a:pPr>
            <a:r>
              <a:rPr kumimoji="0" lang="en-US" sz="800" b="0" i="0" u="none" strike="noStrike" kern="0" cap="none" spc="0" normalizeH="0" baseline="0" noProof="0" dirty="0">
                <a:ln>
                  <a:noFill/>
                </a:ln>
                <a:solidFill>
                  <a:srgbClr val="000000"/>
                </a:solidFill>
                <a:effectLst/>
                <a:uLnTx/>
                <a:uFillTx/>
              </a:rPr>
              <a:t>Enterprise Solution based on a</a:t>
            </a:r>
            <a:r>
              <a:rPr kumimoji="0" lang="en-CA" altLang="en-US" sz="800" b="0" i="0" u="none" strike="noStrike" kern="0" cap="none" spc="0" normalizeH="0" baseline="0" noProof="0" dirty="0">
                <a:ln>
                  <a:noFill/>
                </a:ln>
                <a:solidFill>
                  <a:srgbClr val="000000"/>
                </a:solidFill>
                <a:effectLst/>
                <a:uLnTx/>
                <a:uFillTx/>
                <a:cs typeface="Arial" charset="0"/>
              </a:rPr>
              <a:t> single financial management system environment</a:t>
            </a:r>
            <a:r>
              <a:rPr kumimoji="0" lang="en-CA" altLang="en-US" sz="800" b="0" i="0" u="none" strike="noStrike" kern="0" cap="none" spc="0" normalizeH="0" baseline="0" noProof="0" dirty="0" smtClean="0">
                <a:ln>
                  <a:noFill/>
                </a:ln>
                <a:solidFill>
                  <a:srgbClr val="000000"/>
                </a:solidFill>
                <a:effectLst/>
                <a:uLnTx/>
                <a:uFillTx/>
                <a:cs typeface="Arial" charset="0"/>
              </a:rPr>
              <a:t>;</a:t>
            </a:r>
            <a:endParaRPr kumimoji="0" lang="en-CA" altLang="en-US" sz="800" b="0" i="0" u="none" strike="noStrike" kern="0" cap="none" spc="0" normalizeH="0" baseline="0" noProof="0" dirty="0">
              <a:ln>
                <a:noFill/>
              </a:ln>
              <a:solidFill>
                <a:srgbClr val="000000"/>
              </a:solidFill>
              <a:effectLst/>
              <a:uLnTx/>
              <a:uFillTx/>
              <a:cs typeface="Arial" charset="0"/>
            </a:endParaRPr>
          </a:p>
          <a:p>
            <a:pPr marL="171450" marR="0" lvl="0" indent="-171450" defTabSz="914400" eaLnBrk="1" fontAlgn="base" latinLnBrk="0" hangingPunct="1">
              <a:lnSpc>
                <a:spcPct val="100000"/>
              </a:lnSpc>
              <a:spcBef>
                <a:spcPct val="0"/>
              </a:spcBef>
              <a:spcAft>
                <a:spcPct val="0"/>
              </a:spcAft>
              <a:buClrTx/>
              <a:buSzTx/>
              <a:buFont typeface="Wingdings" pitchFamily="2" charset="2"/>
              <a:buChar char="Ø"/>
              <a:tabLst/>
              <a:defRPr/>
            </a:pPr>
            <a:r>
              <a:rPr kumimoji="0" lang="en-CA" sz="800" b="0" i="0" u="none" strike="noStrike" kern="0" cap="none" spc="0" normalizeH="0" baseline="0" noProof="0" dirty="0">
                <a:ln>
                  <a:noFill/>
                </a:ln>
                <a:solidFill>
                  <a:srgbClr val="000000"/>
                </a:solidFill>
                <a:effectLst/>
                <a:uLnTx/>
                <a:uFillTx/>
                <a:cs typeface="Arial" charset="0"/>
              </a:rPr>
              <a:t>Enterprise change management strategies and plans</a:t>
            </a:r>
            <a:endParaRPr kumimoji="0" lang="en-US" sz="800" b="0" i="0" u="none" strike="noStrike" kern="0" cap="none" spc="0" normalizeH="0" baseline="0" noProof="0" dirty="0">
              <a:ln>
                <a:noFill/>
              </a:ln>
              <a:solidFill>
                <a:srgbClr val="000000"/>
              </a:solidFill>
              <a:effectLst/>
              <a:uLnTx/>
              <a:uFillTx/>
            </a:endParaRPr>
          </a:p>
        </p:txBody>
      </p:sp>
      <p:sp>
        <p:nvSpPr>
          <p:cNvPr id="17" name="TextBox 16"/>
          <p:cNvSpPr txBox="1"/>
          <p:nvPr/>
        </p:nvSpPr>
        <p:spPr>
          <a:xfrm>
            <a:off x="5896306" y="2285319"/>
            <a:ext cx="1519433" cy="3231655"/>
          </a:xfrm>
          <a:prstGeom prst="rect">
            <a:avLst/>
          </a:prstGeom>
          <a:noFill/>
        </p:spPr>
        <p:txBody>
          <a:bodyPr wrap="square" rtlCol="0" anchor="t" anchorCtr="0">
            <a:spAutoFit/>
          </a:bodyPr>
          <a:lstStyle/>
          <a:p>
            <a:pPr marL="0" marR="0" lvl="0" indent="0" algn="ctr" defTabSz="914400" eaLnBrk="1" fontAlgn="base" latinLnBrk="0" hangingPunct="1">
              <a:lnSpc>
                <a:spcPct val="100000"/>
              </a:lnSpc>
              <a:spcBef>
                <a:spcPct val="0"/>
              </a:spcBef>
              <a:spcAft>
                <a:spcPct val="0"/>
              </a:spcAft>
              <a:buClrTx/>
              <a:buSzTx/>
              <a:buFont typeface="Wingdings" pitchFamily="2" charset="2"/>
              <a:buNone/>
              <a:tabLst/>
              <a:defRPr/>
            </a:pPr>
            <a:r>
              <a:rPr kumimoji="0" lang="en-US" sz="1000" b="1" i="0" u="none" strike="noStrike" kern="0" cap="none" spc="0" normalizeH="0" baseline="0" noProof="0" dirty="0">
                <a:ln>
                  <a:noFill/>
                </a:ln>
                <a:solidFill>
                  <a:srgbClr val="000000"/>
                </a:solidFill>
                <a:effectLst/>
                <a:uLnTx/>
                <a:uFillTx/>
              </a:rPr>
              <a:t>Government-</a:t>
            </a:r>
            <a:r>
              <a:rPr kumimoji="0" lang="en-US" sz="1000" b="1" i="0" u="none" strike="noStrike" kern="0" cap="none" spc="0" normalizeH="0" baseline="0" noProof="0" dirty="0" smtClean="0">
                <a:ln>
                  <a:noFill/>
                </a:ln>
                <a:solidFill>
                  <a:srgbClr val="000000"/>
                </a:solidFill>
                <a:effectLst/>
                <a:uLnTx/>
                <a:uFillTx/>
              </a:rPr>
              <a:t>wide (long-term)</a:t>
            </a:r>
          </a:p>
          <a:p>
            <a:pPr marL="0" marR="0" lvl="0" indent="0" algn="ctr" defTabSz="914400" eaLnBrk="1" fontAlgn="base" latinLnBrk="0" hangingPunct="1">
              <a:lnSpc>
                <a:spcPct val="100000"/>
              </a:lnSpc>
              <a:spcBef>
                <a:spcPct val="0"/>
              </a:spcBef>
              <a:spcAft>
                <a:spcPct val="0"/>
              </a:spcAft>
              <a:buClrTx/>
              <a:buSzTx/>
              <a:buFont typeface="Wingdings" pitchFamily="2" charset="2"/>
              <a:buNone/>
              <a:tabLst/>
              <a:defRPr/>
            </a:pPr>
            <a:endParaRPr kumimoji="0" lang="en-US" sz="800" b="0" i="0" u="none" strike="noStrike" kern="0" cap="none" spc="0" normalizeH="0" baseline="0" noProof="0" dirty="0">
              <a:ln>
                <a:noFill/>
              </a:ln>
              <a:solidFill>
                <a:srgbClr val="000000"/>
              </a:solidFill>
              <a:effectLst/>
              <a:uLnTx/>
              <a:uFillTx/>
            </a:endParaRPr>
          </a:p>
          <a:p>
            <a:pPr marL="0" marR="0" lvl="0" indent="0" defTabSz="914400" eaLnBrk="1" fontAlgn="base" latinLnBrk="0" hangingPunct="1">
              <a:lnSpc>
                <a:spcPct val="100000"/>
              </a:lnSpc>
              <a:spcBef>
                <a:spcPct val="0"/>
              </a:spcBef>
              <a:spcAft>
                <a:spcPct val="0"/>
              </a:spcAft>
              <a:buClrTx/>
              <a:buSzTx/>
              <a:buFont typeface="Wingdings" pitchFamily="2" charset="2"/>
              <a:buNone/>
              <a:tabLst/>
              <a:defRPr/>
            </a:pPr>
            <a:r>
              <a:rPr kumimoji="0" lang="en-CA" altLang="en-US" sz="800" b="0" i="0" u="none" strike="noStrike" kern="0" cap="none" spc="0" normalizeH="0" baseline="0" noProof="0" dirty="0">
                <a:ln>
                  <a:noFill/>
                </a:ln>
                <a:solidFill>
                  <a:srgbClr val="000000"/>
                </a:solidFill>
                <a:effectLst/>
                <a:uLnTx/>
                <a:uFillTx/>
                <a:cs typeface="Arial" charset="0"/>
              </a:rPr>
              <a:t>The GC operates through </a:t>
            </a:r>
            <a:r>
              <a:rPr kumimoji="0" lang="en-CA" altLang="en-US" sz="800" b="0" i="0" u="none" strike="noStrike" kern="0" cap="none" spc="0" normalizeH="0" baseline="0" noProof="0" dirty="0" smtClean="0">
                <a:ln>
                  <a:noFill/>
                </a:ln>
                <a:solidFill>
                  <a:srgbClr val="000000"/>
                </a:solidFill>
                <a:effectLst/>
                <a:uLnTx/>
                <a:uFillTx/>
                <a:cs typeface="Arial" charset="0"/>
              </a:rPr>
              <a:t>an enterprise </a:t>
            </a:r>
            <a:r>
              <a:rPr kumimoji="0" lang="en-CA" altLang="en-US" sz="800" b="0" i="0" u="none" strike="noStrike" kern="0" cap="none" spc="0" normalizeH="0" baseline="0" noProof="0" dirty="0">
                <a:ln>
                  <a:noFill/>
                </a:ln>
                <a:solidFill>
                  <a:srgbClr val="000000"/>
                </a:solidFill>
                <a:effectLst/>
                <a:uLnTx/>
                <a:uFillTx/>
                <a:cs typeface="Arial" charset="0"/>
              </a:rPr>
              <a:t>approach to FM that </a:t>
            </a:r>
            <a:r>
              <a:rPr kumimoji="0" lang="en-CA" altLang="en-US" sz="800" b="0" i="0" u="none" strike="noStrike" kern="0" cap="none" spc="0" normalizeH="0" baseline="0" noProof="0" dirty="0" smtClean="0">
                <a:ln>
                  <a:noFill/>
                </a:ln>
                <a:solidFill>
                  <a:srgbClr val="000000"/>
                </a:solidFill>
                <a:effectLst/>
                <a:uLnTx/>
                <a:uFillTx/>
                <a:cs typeface="Arial" charset="0"/>
              </a:rPr>
              <a:t>supports:</a:t>
            </a:r>
            <a:endParaRPr kumimoji="0" lang="en-US" sz="800" b="0" i="0" u="none" strike="noStrike" kern="0" cap="none" spc="0" normalizeH="0" baseline="0" noProof="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 typeface="Wingdings" pitchFamily="2" charset="2"/>
              <a:buNone/>
              <a:tabLst/>
              <a:defRPr/>
            </a:pPr>
            <a:endParaRPr kumimoji="0" lang="en-US" sz="800" b="0" i="0" u="none" strike="noStrike" kern="0" cap="none" spc="0" normalizeH="0" baseline="0" noProof="0" dirty="0">
              <a:ln>
                <a:noFill/>
              </a:ln>
              <a:solidFill>
                <a:srgbClr val="000000"/>
              </a:solidFill>
              <a:effectLst/>
              <a:uLnTx/>
              <a:uFillTx/>
            </a:endParaRPr>
          </a:p>
          <a:p>
            <a:pPr marL="171450" marR="0" lvl="0" indent="-171450" defTabSz="914400" eaLnBrk="1" fontAlgn="auto" latinLnBrk="0" hangingPunct="1">
              <a:lnSpc>
                <a:spcPct val="100000"/>
              </a:lnSpc>
              <a:spcBef>
                <a:spcPts val="0"/>
              </a:spcBef>
              <a:spcAft>
                <a:spcPts val="0"/>
              </a:spcAft>
              <a:buClrTx/>
              <a:buSzTx/>
              <a:buFont typeface="Wingdings" charset="2"/>
              <a:buChar char="Ø"/>
              <a:tabLst/>
              <a:defRPr/>
            </a:pPr>
            <a:r>
              <a:rPr kumimoji="0" lang="en-US" sz="800" b="0" i="0" u="none" strike="noStrike" kern="0" cap="none" spc="0" normalizeH="0" baseline="0" noProof="0" dirty="0">
                <a:ln>
                  <a:noFill/>
                </a:ln>
                <a:solidFill>
                  <a:sysClr val="windowText" lastClr="000000"/>
                </a:solidFill>
                <a:effectLst/>
                <a:uLnTx/>
                <a:uFillTx/>
              </a:rPr>
              <a:t>Information available supports better GC-wide FM decision-making</a:t>
            </a:r>
          </a:p>
          <a:p>
            <a:pPr marL="171450" marR="0" lvl="0" indent="-171450" defTabSz="914400" eaLnBrk="1" fontAlgn="base" latinLnBrk="0" hangingPunct="1">
              <a:lnSpc>
                <a:spcPct val="100000"/>
              </a:lnSpc>
              <a:spcBef>
                <a:spcPct val="0"/>
              </a:spcBef>
              <a:spcAft>
                <a:spcPct val="0"/>
              </a:spcAft>
              <a:buClrTx/>
              <a:buSzTx/>
              <a:buFont typeface="Wingdings" pitchFamily="2" charset="2"/>
              <a:buChar char="Ø"/>
              <a:tabLst/>
              <a:defRPr/>
            </a:pPr>
            <a:r>
              <a:rPr kumimoji="0" lang="en-US" sz="800" b="0" i="0" u="none" strike="noStrike" kern="0" cap="none" spc="0" normalizeH="0" baseline="0" noProof="0" dirty="0" smtClean="0">
                <a:ln>
                  <a:noFill/>
                </a:ln>
                <a:solidFill>
                  <a:srgbClr val="000000"/>
                </a:solidFill>
                <a:effectLst/>
                <a:uLnTx/>
                <a:uFillTx/>
              </a:rPr>
              <a:t>Increased effectiveness </a:t>
            </a:r>
            <a:r>
              <a:rPr kumimoji="0" lang="en-US" sz="800" b="0" i="0" u="none" strike="noStrike" kern="0" cap="none" spc="0" normalizeH="0" baseline="0" noProof="0" dirty="0">
                <a:ln>
                  <a:noFill/>
                </a:ln>
                <a:solidFill>
                  <a:srgbClr val="000000"/>
                </a:solidFill>
                <a:effectLst/>
                <a:uLnTx/>
                <a:uFillTx/>
              </a:rPr>
              <a:t>and </a:t>
            </a:r>
            <a:r>
              <a:rPr kumimoji="0" lang="en-US" sz="800" b="0" i="0" u="none" strike="noStrike" kern="0" cap="none" spc="0" normalizeH="0" baseline="0" noProof="0" dirty="0" smtClean="0">
                <a:ln>
                  <a:noFill/>
                </a:ln>
                <a:solidFill>
                  <a:srgbClr val="000000"/>
                </a:solidFill>
                <a:effectLst/>
                <a:uLnTx/>
                <a:uFillTx/>
              </a:rPr>
              <a:t>efficiency in FM operations and services; </a:t>
            </a:r>
          </a:p>
          <a:p>
            <a:pPr marL="171450" marR="0" lvl="0" indent="-171450" defTabSz="914400" eaLnBrk="1" fontAlgn="base" latinLnBrk="0" hangingPunct="1">
              <a:lnSpc>
                <a:spcPct val="100000"/>
              </a:lnSpc>
              <a:spcBef>
                <a:spcPct val="0"/>
              </a:spcBef>
              <a:spcAft>
                <a:spcPct val="0"/>
              </a:spcAft>
              <a:buClrTx/>
              <a:buSzTx/>
              <a:buFont typeface="Wingdings" pitchFamily="2" charset="2"/>
              <a:buChar char="Ø"/>
              <a:tabLst/>
              <a:defRPr/>
            </a:pPr>
            <a:r>
              <a:rPr kumimoji="0" lang="en-US" sz="800" b="0" i="0" u="none" strike="noStrike" kern="0" cap="none" spc="0" normalizeH="0" baseline="0" noProof="0" dirty="0" smtClean="0">
                <a:ln>
                  <a:noFill/>
                </a:ln>
                <a:solidFill>
                  <a:srgbClr val="000000"/>
                </a:solidFill>
                <a:effectLst/>
                <a:uLnTx/>
                <a:uFillTx/>
              </a:rPr>
              <a:t>Effective operational safeguards are in place to reduce systemic risks of misuse and misreporting of public funds; and</a:t>
            </a:r>
          </a:p>
          <a:p>
            <a:pPr marL="171450" marR="0" lvl="0" indent="-171450" defTabSz="914400" eaLnBrk="1" fontAlgn="base" latinLnBrk="0" hangingPunct="1">
              <a:lnSpc>
                <a:spcPct val="100000"/>
              </a:lnSpc>
              <a:spcBef>
                <a:spcPct val="0"/>
              </a:spcBef>
              <a:spcAft>
                <a:spcPct val="0"/>
              </a:spcAft>
              <a:buClrTx/>
              <a:buSzTx/>
              <a:buFont typeface="Wingdings" pitchFamily="2" charset="2"/>
              <a:buChar char="Ø"/>
              <a:tabLst/>
              <a:defRPr/>
            </a:pPr>
            <a:r>
              <a:rPr kumimoji="0" lang="en-US" sz="800" b="0" i="0" u="none" strike="noStrike" kern="0" cap="none" spc="0" normalizeH="0" baseline="0" noProof="0" dirty="0" smtClean="0">
                <a:ln>
                  <a:noFill/>
                </a:ln>
                <a:solidFill>
                  <a:srgbClr val="000000"/>
                </a:solidFill>
                <a:effectLst/>
                <a:uLnTx/>
                <a:uFillTx/>
              </a:rPr>
              <a:t>Ongoing GC-wide cost savings are achieved through operational realignments and better government-wide resource-related decision-making.</a:t>
            </a:r>
          </a:p>
        </p:txBody>
      </p:sp>
      <p:sp>
        <p:nvSpPr>
          <p:cNvPr id="18" name="Rectangle 17"/>
          <p:cNvSpPr/>
          <p:nvPr/>
        </p:nvSpPr>
        <p:spPr>
          <a:xfrm>
            <a:off x="3998880" y="1875053"/>
            <a:ext cx="3190077" cy="276999"/>
          </a:xfrm>
          <a:prstGeom prst="rect">
            <a:avLst/>
          </a:prstGeom>
        </p:spPr>
        <p:txBody>
          <a:bodyPr wrap="square">
            <a:spAutoFit/>
          </a:bodyPr>
          <a:lstStyle/>
          <a:p>
            <a:pPr marL="0" marR="0" lvl="0" indent="0" algn="ctr" defTabSz="914400" eaLnBrk="1" fontAlgn="base" latinLnBrk="0" hangingPunct="1">
              <a:lnSpc>
                <a:spcPct val="100000"/>
              </a:lnSpc>
              <a:spcBef>
                <a:spcPct val="0"/>
              </a:spcBef>
              <a:spcAft>
                <a:spcPct val="0"/>
              </a:spcAft>
              <a:buClrTx/>
              <a:buSzTx/>
              <a:buFont typeface="Wingdings" pitchFamily="2" charset="2"/>
              <a:buNone/>
              <a:tabLst/>
              <a:defRPr/>
            </a:pPr>
            <a:r>
              <a:rPr kumimoji="0" lang="en-US" sz="1200" b="1" i="0" u="none" strike="noStrike" kern="0" cap="none" spc="0" normalizeH="0" baseline="0" noProof="0" dirty="0" smtClean="0">
                <a:ln>
                  <a:noFill/>
                </a:ln>
                <a:solidFill>
                  <a:srgbClr val="000000"/>
                </a:solidFill>
                <a:effectLst/>
                <a:uLnTx/>
                <a:uFillTx/>
              </a:rPr>
              <a:t>…that aim for FMT program outcomes…</a:t>
            </a:r>
            <a:endParaRPr kumimoji="0" lang="en-US" sz="1200" b="1" i="0" u="none" strike="noStrike" kern="0" cap="none" spc="0" normalizeH="0" baseline="0" noProof="0" dirty="0">
              <a:ln>
                <a:noFill/>
              </a:ln>
              <a:solidFill>
                <a:srgbClr val="000000"/>
              </a:solidFill>
              <a:effectLst/>
              <a:uLnTx/>
              <a:uFillTx/>
            </a:endParaRPr>
          </a:p>
        </p:txBody>
      </p:sp>
      <p:sp>
        <p:nvSpPr>
          <p:cNvPr id="19" name="TextBox 18"/>
          <p:cNvSpPr txBox="1"/>
          <p:nvPr/>
        </p:nvSpPr>
        <p:spPr>
          <a:xfrm>
            <a:off x="3477309" y="3002929"/>
            <a:ext cx="1164064" cy="1738937"/>
          </a:xfrm>
          <a:prstGeom prst="rect">
            <a:avLst/>
          </a:prstGeom>
          <a:noFill/>
        </p:spPr>
        <p:txBody>
          <a:bodyPr wrap="square" rtlCol="0" anchor="t" anchorCtr="0">
            <a:spAutoFit/>
          </a:bodyPr>
          <a:lstStyle/>
          <a:p>
            <a:pPr marL="0" marR="0" lvl="0" indent="0" algn="ctr" defTabSz="914400" eaLnBrk="1" fontAlgn="base" latinLnBrk="0" hangingPunct="1">
              <a:lnSpc>
                <a:spcPct val="100000"/>
              </a:lnSpc>
              <a:spcBef>
                <a:spcPts val="200"/>
              </a:spcBef>
              <a:spcAft>
                <a:spcPts val="200"/>
              </a:spcAft>
              <a:buClrTx/>
              <a:buSzTx/>
              <a:buFontTx/>
              <a:buNone/>
              <a:tabLst/>
              <a:defRPr/>
            </a:pPr>
            <a:r>
              <a:rPr kumimoji="0" lang="en-CA" altLang="fr-FR" sz="900" b="1" i="0" u="none" strike="noStrike" kern="0" cap="none" spc="0" normalizeH="0" baseline="0" noProof="0" dirty="0" smtClean="0">
                <a:ln>
                  <a:noFill/>
                </a:ln>
                <a:solidFill>
                  <a:srgbClr val="000000"/>
                </a:solidFill>
                <a:effectLst/>
                <a:uLnTx/>
                <a:uFillTx/>
              </a:rPr>
              <a:t>Immediate</a:t>
            </a:r>
          </a:p>
          <a:p>
            <a:pPr marL="171450" marR="0" lvl="0" indent="-171450" defTabSz="914400" eaLnBrk="1" fontAlgn="base" latinLnBrk="0" hangingPunct="1">
              <a:lnSpc>
                <a:spcPct val="100000"/>
              </a:lnSpc>
              <a:spcBef>
                <a:spcPts val="200"/>
              </a:spcBef>
              <a:spcAft>
                <a:spcPts val="200"/>
              </a:spcAft>
              <a:buClrTx/>
              <a:buSzTx/>
              <a:buFont typeface="Wingdings" pitchFamily="2" charset="2"/>
              <a:buChar char="Ø"/>
              <a:tabLst/>
              <a:defRPr/>
            </a:pPr>
            <a:r>
              <a:rPr kumimoji="0" lang="en-CA" altLang="fr-FR" sz="800" b="0" i="0" u="none" strike="noStrike" kern="0" cap="none" spc="0" normalizeH="0" baseline="0" noProof="0" dirty="0" smtClean="0">
                <a:ln>
                  <a:noFill/>
                </a:ln>
                <a:solidFill>
                  <a:srgbClr val="000000"/>
                </a:solidFill>
                <a:effectLst/>
                <a:uLnTx/>
                <a:uFillTx/>
              </a:rPr>
              <a:t>Use of common, standardized FM business processes.</a:t>
            </a:r>
          </a:p>
          <a:p>
            <a:pPr marL="171450" marR="0" lvl="0" indent="-171450" defTabSz="914400" eaLnBrk="1" fontAlgn="base" latinLnBrk="0" hangingPunct="1">
              <a:lnSpc>
                <a:spcPct val="100000"/>
              </a:lnSpc>
              <a:spcBef>
                <a:spcPts val="200"/>
              </a:spcBef>
              <a:spcAft>
                <a:spcPts val="200"/>
              </a:spcAft>
              <a:buClrTx/>
              <a:buSzTx/>
              <a:buFont typeface="Wingdings" pitchFamily="2" charset="2"/>
              <a:buChar char="Ø"/>
              <a:tabLst/>
              <a:defRPr/>
            </a:pPr>
            <a:r>
              <a:rPr kumimoji="0" lang="en-US" sz="800" b="0" i="0" u="none" strike="noStrike" kern="0" cap="none" spc="0" normalizeH="0" baseline="0" noProof="0" dirty="0">
                <a:ln>
                  <a:noFill/>
                </a:ln>
                <a:solidFill>
                  <a:sysClr val="windowText" lastClr="000000"/>
                </a:solidFill>
                <a:effectLst/>
                <a:uLnTx/>
                <a:uFillTx/>
              </a:rPr>
              <a:t>Use of </a:t>
            </a:r>
            <a:r>
              <a:rPr kumimoji="0" lang="en-US" sz="800" b="0" i="0" u="none" strike="noStrike" kern="0" cap="none" spc="0" normalizeH="0" baseline="0" noProof="0" dirty="0" smtClean="0">
                <a:ln>
                  <a:noFill/>
                </a:ln>
                <a:solidFill>
                  <a:sysClr val="windowText" lastClr="000000"/>
                </a:solidFill>
                <a:effectLst/>
                <a:uLnTx/>
                <a:uFillTx/>
              </a:rPr>
              <a:t>common, standardized </a:t>
            </a:r>
            <a:r>
              <a:rPr kumimoji="0" lang="en-US" sz="800" b="0" i="0" u="none" strike="noStrike" kern="0" cap="none" spc="0" normalizeH="0" baseline="0" noProof="0" dirty="0">
                <a:ln>
                  <a:noFill/>
                </a:ln>
                <a:solidFill>
                  <a:sysClr val="windowText" lastClr="000000"/>
                </a:solidFill>
                <a:effectLst/>
                <a:uLnTx/>
                <a:uFillTx/>
              </a:rPr>
              <a:t>data definitions</a:t>
            </a:r>
            <a:r>
              <a:rPr kumimoji="0" lang="en-US" sz="800" b="0" i="0" u="none" strike="noStrike" kern="0" cap="none" spc="0" normalizeH="0" baseline="0" noProof="0" dirty="0" smtClean="0">
                <a:ln>
                  <a:noFill/>
                </a:ln>
                <a:solidFill>
                  <a:sysClr val="windowText" lastClr="000000"/>
                </a:solidFill>
                <a:effectLst/>
                <a:uLnTx/>
                <a:uFillTx/>
              </a:rPr>
              <a:t>.</a:t>
            </a:r>
            <a:endParaRPr kumimoji="0" lang="en-CA" altLang="fr-FR" sz="800" b="0" i="0" u="none" strike="noStrike" kern="0" cap="none" spc="0" normalizeH="0" baseline="0" noProof="0" dirty="0">
              <a:ln>
                <a:noFill/>
              </a:ln>
              <a:solidFill>
                <a:srgbClr val="000000"/>
              </a:solidFill>
              <a:effectLst/>
              <a:uLnTx/>
              <a:uFillTx/>
            </a:endParaRPr>
          </a:p>
          <a:p>
            <a:pPr marL="171450" marR="0" lvl="0" indent="-171450" defTabSz="914400" eaLnBrk="1" fontAlgn="base" latinLnBrk="0" hangingPunct="1">
              <a:lnSpc>
                <a:spcPct val="100000"/>
              </a:lnSpc>
              <a:spcBef>
                <a:spcPts val="200"/>
              </a:spcBef>
              <a:spcAft>
                <a:spcPts val="200"/>
              </a:spcAft>
              <a:buClrTx/>
              <a:buSzTx/>
              <a:buFont typeface="Wingdings" pitchFamily="2" charset="2"/>
              <a:buChar char="Ø"/>
              <a:tabLst/>
              <a:defRPr/>
            </a:pPr>
            <a:r>
              <a:rPr kumimoji="0" lang="en-CA" altLang="fr-FR" sz="800" b="0" i="0" u="none" strike="noStrike" kern="0" cap="none" spc="0" normalizeH="0" baseline="0" noProof="0" dirty="0" smtClean="0">
                <a:ln>
                  <a:noFill/>
                </a:ln>
                <a:solidFill>
                  <a:srgbClr val="000000"/>
                </a:solidFill>
                <a:effectLst/>
                <a:uLnTx/>
                <a:uFillTx/>
              </a:rPr>
              <a:t>Use of a common, single-platform enterprise DFMS solution.</a:t>
            </a:r>
          </a:p>
        </p:txBody>
      </p:sp>
      <p:sp>
        <p:nvSpPr>
          <p:cNvPr id="20" name="TextBox 19"/>
          <p:cNvSpPr txBox="1"/>
          <p:nvPr/>
        </p:nvSpPr>
        <p:spPr>
          <a:xfrm>
            <a:off x="1325075" y="5931807"/>
            <a:ext cx="7492506" cy="769441"/>
          </a:xfrm>
          <a:prstGeom prst="rect">
            <a:avLst/>
          </a:prstGeom>
          <a:solidFill>
            <a:srgbClr val="93E2FF"/>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sng" strike="noStrike" kern="0" cap="none" spc="0" normalizeH="0" baseline="0" noProof="0" dirty="0" smtClean="0">
                <a:ln>
                  <a:noFill/>
                </a:ln>
                <a:solidFill>
                  <a:sysClr val="windowText" lastClr="000000"/>
                </a:solidFill>
                <a:effectLst/>
                <a:uLnTx/>
                <a:uFillTx/>
              </a:rPr>
              <a:t>Program (capability leveraging) performance measurement</a:t>
            </a:r>
            <a:r>
              <a:rPr kumimoji="0" lang="en-US" sz="1100" b="0" i="0" u="none" strike="noStrike" kern="0" cap="none" spc="0" normalizeH="0" baseline="0" noProof="0" dirty="0" smtClean="0">
                <a:ln>
                  <a:noFill/>
                </a:ln>
                <a:solidFill>
                  <a:sysClr val="windowText" lastClr="000000"/>
                </a:solidFill>
                <a:effectLst/>
                <a:uLnTx/>
                <a:uFillTx/>
              </a:rPr>
              <a:t>: Through key FMT program activities, project portfolio outputs (target capabilities) are turned into program results and eventually into long-term impacts. From a performance measurement perspective, tracking the achievement of these results and their long-term impacts using a set of indicators and related measures will form the basis of FMT program performance measurement.</a:t>
            </a:r>
          </a:p>
        </p:txBody>
      </p:sp>
      <p:sp>
        <p:nvSpPr>
          <p:cNvPr id="21" name="Rectangle 20"/>
          <p:cNvSpPr/>
          <p:nvPr/>
        </p:nvSpPr>
        <p:spPr>
          <a:xfrm>
            <a:off x="2456794" y="2528249"/>
            <a:ext cx="1020515" cy="1323439"/>
          </a:xfrm>
          <a:prstGeom prst="rect">
            <a:avLst/>
          </a:prstGeom>
        </p:spPr>
        <p:txBody>
          <a:bodyPr wrap="square">
            <a:spAutoFit/>
          </a:bodyPr>
          <a:lstStyle/>
          <a:p>
            <a:pPr marL="171450" marR="0" lvl="0" indent="-171450" defTabSz="914400" eaLnBrk="1" fontAlgn="base" latinLnBrk="0" hangingPunct="1">
              <a:lnSpc>
                <a:spcPct val="100000"/>
              </a:lnSpc>
              <a:spcBef>
                <a:spcPct val="0"/>
              </a:spcBef>
              <a:spcAft>
                <a:spcPct val="0"/>
              </a:spcAft>
              <a:buClrTx/>
              <a:buSzTx/>
              <a:buFont typeface="Wingdings" pitchFamily="2" charset="2"/>
              <a:buChar char="Ø"/>
              <a:tabLst/>
              <a:defRPr/>
            </a:pPr>
            <a:r>
              <a:rPr kumimoji="0" lang="en-US" sz="800" b="0" i="0" u="none" strike="noStrike" kern="0" cap="none" spc="0" normalizeH="0" baseline="0" noProof="0" dirty="0" smtClean="0">
                <a:ln>
                  <a:noFill/>
                </a:ln>
                <a:solidFill>
                  <a:srgbClr val="000000"/>
                </a:solidFill>
                <a:effectLst/>
                <a:uLnTx/>
                <a:uFillTx/>
              </a:rPr>
              <a:t>FMT program management and </a:t>
            </a:r>
            <a:r>
              <a:rPr kumimoji="0" lang="en-US" sz="800" b="0" i="0" u="none" strike="noStrike" kern="0" cap="none" spc="0" normalizeH="0" baseline="0" noProof="0" dirty="0">
                <a:ln>
                  <a:noFill/>
                </a:ln>
                <a:solidFill>
                  <a:srgbClr val="000000"/>
                </a:solidFill>
                <a:effectLst/>
                <a:uLnTx/>
                <a:uFillTx/>
              </a:rPr>
              <a:t/>
            </a:r>
            <a:br>
              <a:rPr kumimoji="0" lang="en-US" sz="800" b="0" i="0" u="none" strike="noStrike" kern="0" cap="none" spc="0" normalizeH="0" baseline="0" noProof="0" dirty="0">
                <a:ln>
                  <a:noFill/>
                </a:ln>
                <a:solidFill>
                  <a:srgbClr val="000000"/>
                </a:solidFill>
                <a:effectLst/>
                <a:uLnTx/>
                <a:uFillTx/>
              </a:rPr>
            </a:br>
            <a:r>
              <a:rPr kumimoji="0" lang="en-US" sz="800" b="0" i="0" u="none" strike="noStrike" kern="0" cap="none" spc="0" normalizeH="0" baseline="0" noProof="0" dirty="0" smtClean="0">
                <a:ln>
                  <a:noFill/>
                </a:ln>
                <a:solidFill>
                  <a:srgbClr val="000000"/>
                </a:solidFill>
                <a:effectLst/>
                <a:uLnTx/>
                <a:uFillTx/>
              </a:rPr>
              <a:t>governance</a:t>
            </a:r>
          </a:p>
          <a:p>
            <a:pPr marL="171450" marR="0" lvl="0" indent="-171450" defTabSz="914400" eaLnBrk="1" fontAlgn="base" latinLnBrk="0" hangingPunct="1">
              <a:lnSpc>
                <a:spcPct val="100000"/>
              </a:lnSpc>
              <a:spcBef>
                <a:spcPct val="0"/>
              </a:spcBef>
              <a:spcAft>
                <a:spcPct val="0"/>
              </a:spcAft>
              <a:buClrTx/>
              <a:buSzTx/>
              <a:buFont typeface="Wingdings" pitchFamily="2" charset="2"/>
              <a:buChar char="Ø"/>
              <a:tabLst/>
              <a:defRPr/>
            </a:pPr>
            <a:r>
              <a:rPr kumimoji="0" lang="en-US" sz="800" b="0" i="0" u="none" strike="noStrike" kern="0" cap="none" spc="0" normalizeH="0" baseline="0" noProof="0" dirty="0">
                <a:ln>
                  <a:noFill/>
                </a:ln>
                <a:solidFill>
                  <a:srgbClr val="000000"/>
                </a:solidFill>
                <a:effectLst/>
                <a:uLnTx/>
                <a:uFillTx/>
              </a:rPr>
              <a:t>FMT capability </a:t>
            </a:r>
            <a:r>
              <a:rPr kumimoji="0" lang="en-US" sz="800" b="0" i="0" u="none" strike="noStrike" kern="0" cap="none" spc="0" normalizeH="0" baseline="0" noProof="0" dirty="0" smtClean="0">
                <a:ln>
                  <a:noFill/>
                </a:ln>
                <a:solidFill>
                  <a:srgbClr val="000000"/>
                </a:solidFill>
                <a:effectLst/>
                <a:uLnTx/>
                <a:uFillTx/>
              </a:rPr>
              <a:t>deployment</a:t>
            </a:r>
            <a:endParaRPr kumimoji="0" lang="en-US" sz="800" b="0" i="0" u="none" strike="noStrike" kern="0" cap="none" spc="0" normalizeH="0" baseline="0" noProof="0" dirty="0">
              <a:ln>
                <a:noFill/>
              </a:ln>
              <a:solidFill>
                <a:srgbClr val="000000"/>
              </a:solidFill>
              <a:effectLst/>
              <a:uLnTx/>
              <a:uFillTx/>
            </a:endParaRPr>
          </a:p>
          <a:p>
            <a:pPr marL="171450" marR="0" lvl="0" indent="-171450" defTabSz="914400" eaLnBrk="1" fontAlgn="base" latinLnBrk="0" hangingPunct="1">
              <a:lnSpc>
                <a:spcPct val="100000"/>
              </a:lnSpc>
              <a:spcBef>
                <a:spcPct val="0"/>
              </a:spcBef>
              <a:spcAft>
                <a:spcPct val="0"/>
              </a:spcAft>
              <a:buClrTx/>
              <a:buSzTx/>
              <a:buFont typeface="Wingdings" pitchFamily="2" charset="2"/>
              <a:buChar char="Ø"/>
              <a:tabLst/>
              <a:defRPr/>
            </a:pPr>
            <a:r>
              <a:rPr kumimoji="0" lang="en-US" sz="800" b="0" i="0" u="none" strike="noStrike" kern="0" cap="none" spc="0" normalizeH="0" baseline="0" noProof="0" dirty="0">
                <a:ln>
                  <a:noFill/>
                </a:ln>
                <a:solidFill>
                  <a:srgbClr val="000000"/>
                </a:solidFill>
                <a:effectLst/>
                <a:uLnTx/>
                <a:uFillTx/>
              </a:rPr>
              <a:t>FMT </a:t>
            </a:r>
            <a:r>
              <a:rPr kumimoji="0" lang="en-US" sz="800" b="0" i="0" u="none" strike="noStrike" kern="0" cap="none" spc="0" normalizeH="0" baseline="0" noProof="0" dirty="0" smtClean="0">
                <a:ln>
                  <a:noFill/>
                </a:ln>
                <a:solidFill>
                  <a:srgbClr val="000000"/>
                </a:solidFill>
                <a:effectLst/>
                <a:uLnTx/>
                <a:uFillTx/>
              </a:rPr>
              <a:t>change management</a:t>
            </a:r>
            <a:r>
              <a:rPr kumimoji="0" lang="en-US" sz="800" b="0" i="0" u="none" strike="noStrike" kern="0" cap="none" spc="0" normalizeH="0" baseline="0" noProof="0" dirty="0">
                <a:ln>
                  <a:noFill/>
                </a:ln>
                <a:solidFill>
                  <a:srgbClr val="000000"/>
                </a:solidFill>
                <a:effectLst/>
                <a:uLnTx/>
                <a:uFillTx/>
              </a:rPr>
              <a:t/>
            </a:r>
            <a:br>
              <a:rPr kumimoji="0" lang="en-US" sz="800" b="0" i="0" u="none" strike="noStrike" kern="0" cap="none" spc="0" normalizeH="0" baseline="0" noProof="0" dirty="0">
                <a:ln>
                  <a:noFill/>
                </a:ln>
                <a:solidFill>
                  <a:srgbClr val="000000"/>
                </a:solidFill>
                <a:effectLst/>
                <a:uLnTx/>
                <a:uFillTx/>
              </a:rPr>
            </a:br>
            <a:r>
              <a:rPr kumimoji="0" lang="en-US" sz="800" b="0" i="0" u="none" strike="noStrike" kern="0" cap="none" spc="0" normalizeH="0" baseline="0" noProof="0" dirty="0">
                <a:ln>
                  <a:noFill/>
                </a:ln>
                <a:solidFill>
                  <a:srgbClr val="000000"/>
                </a:solidFill>
                <a:effectLst/>
                <a:uLnTx/>
                <a:uFillTx/>
              </a:rPr>
              <a:t>and </a:t>
            </a:r>
            <a:r>
              <a:rPr kumimoji="0" lang="en-US" sz="800" b="0" i="0" u="none" strike="noStrike" kern="0" cap="none" spc="0" normalizeH="0" baseline="0" noProof="0" dirty="0" smtClean="0">
                <a:ln>
                  <a:noFill/>
                </a:ln>
                <a:solidFill>
                  <a:srgbClr val="000000"/>
                </a:solidFill>
                <a:effectLst/>
                <a:uLnTx/>
                <a:uFillTx/>
              </a:rPr>
              <a:t>engagement</a:t>
            </a:r>
            <a:endParaRPr kumimoji="0" lang="en-US" sz="800" b="0" i="0" u="none" strike="noStrike" kern="0" cap="none" spc="0" normalizeH="0" baseline="0" noProof="0" dirty="0">
              <a:ln>
                <a:noFill/>
              </a:ln>
              <a:solidFill>
                <a:srgbClr val="000000"/>
              </a:solidFill>
              <a:effectLst/>
              <a:uLnTx/>
              <a:uFillTx/>
            </a:endParaRPr>
          </a:p>
        </p:txBody>
      </p:sp>
      <p:sp>
        <p:nvSpPr>
          <p:cNvPr id="22" name="Rectangle 21"/>
          <p:cNvSpPr/>
          <p:nvPr/>
        </p:nvSpPr>
        <p:spPr>
          <a:xfrm>
            <a:off x="671545" y="1875053"/>
            <a:ext cx="1715976" cy="461665"/>
          </a:xfrm>
          <a:prstGeom prst="rect">
            <a:avLst/>
          </a:prstGeom>
        </p:spPr>
        <p:txBody>
          <a:bodyPr wrap="square">
            <a:spAutoFit/>
          </a:bodyPr>
          <a:lstStyle/>
          <a:p>
            <a:pPr marL="0" marR="0" lvl="0" indent="0" algn="ctr" defTabSz="914400" eaLnBrk="1" fontAlgn="base" latinLnBrk="0" hangingPunct="1">
              <a:lnSpc>
                <a:spcPct val="100000"/>
              </a:lnSpc>
              <a:spcBef>
                <a:spcPct val="0"/>
              </a:spcBef>
              <a:spcAft>
                <a:spcPct val="0"/>
              </a:spcAft>
              <a:buClrTx/>
              <a:buSzTx/>
              <a:buFont typeface="Wingdings" pitchFamily="2" charset="2"/>
              <a:buNone/>
              <a:tabLst/>
              <a:defRPr/>
            </a:pPr>
            <a:r>
              <a:rPr kumimoji="0" lang="en-US" sz="1200" b="1" i="0" u="none" strike="noStrike" kern="0" cap="none" spc="0" normalizeH="0" baseline="0" noProof="0" dirty="0" smtClean="0">
                <a:ln>
                  <a:noFill/>
                </a:ln>
                <a:solidFill>
                  <a:srgbClr val="000000"/>
                </a:solidFill>
                <a:effectLst/>
                <a:uLnTx/>
                <a:uFillTx/>
              </a:rPr>
              <a:t>Target FMT capabilities (project outputs)…</a:t>
            </a:r>
            <a:endParaRPr kumimoji="0" lang="en-US" sz="1200" b="1" i="0" u="none" strike="noStrike" kern="0" cap="none" spc="0" normalizeH="0" baseline="0" noProof="0" dirty="0">
              <a:ln>
                <a:noFill/>
              </a:ln>
              <a:solidFill>
                <a:srgbClr val="000000"/>
              </a:solidFill>
              <a:effectLst/>
              <a:uLnTx/>
              <a:uFillTx/>
            </a:endParaRPr>
          </a:p>
        </p:txBody>
      </p:sp>
      <p:sp>
        <p:nvSpPr>
          <p:cNvPr id="23" name="Rectangle 22"/>
          <p:cNvSpPr/>
          <p:nvPr/>
        </p:nvSpPr>
        <p:spPr>
          <a:xfrm>
            <a:off x="2247515" y="1875053"/>
            <a:ext cx="1653119" cy="646331"/>
          </a:xfrm>
          <a:prstGeom prst="rect">
            <a:avLst/>
          </a:prstGeom>
        </p:spPr>
        <p:txBody>
          <a:bodyPr wrap="square">
            <a:spAutoFit/>
          </a:bodyPr>
          <a:lstStyle/>
          <a:p>
            <a:pPr marL="0" marR="0" lvl="0" indent="0" algn="ctr" defTabSz="914400" eaLnBrk="1" fontAlgn="base" latinLnBrk="0" hangingPunct="1">
              <a:lnSpc>
                <a:spcPct val="100000"/>
              </a:lnSpc>
              <a:spcBef>
                <a:spcPct val="0"/>
              </a:spcBef>
              <a:spcAft>
                <a:spcPct val="0"/>
              </a:spcAft>
              <a:buClrTx/>
              <a:buSzTx/>
              <a:buFont typeface="Wingdings" pitchFamily="2" charset="2"/>
              <a:buNone/>
              <a:tabLst/>
              <a:defRPr/>
            </a:pPr>
            <a:r>
              <a:rPr kumimoji="0" lang="en-US" sz="1200" b="1" i="0" u="none" strike="noStrike" kern="0" cap="none" spc="0" normalizeH="0" baseline="0" noProof="0" dirty="0" smtClean="0">
                <a:ln>
                  <a:noFill/>
                </a:ln>
                <a:solidFill>
                  <a:srgbClr val="000000"/>
                </a:solidFill>
                <a:effectLst/>
                <a:uLnTx/>
                <a:uFillTx/>
              </a:rPr>
              <a:t>…are deployed through FMT program activities…</a:t>
            </a:r>
            <a:endParaRPr kumimoji="0" lang="en-US" sz="1200" b="1" i="0" u="none" strike="noStrike" kern="0" cap="none" spc="0" normalizeH="0" baseline="0" noProof="0" dirty="0">
              <a:ln>
                <a:noFill/>
              </a:ln>
              <a:solidFill>
                <a:srgbClr val="000000"/>
              </a:solidFill>
              <a:effectLst/>
              <a:uLnTx/>
              <a:uFillTx/>
            </a:endParaRPr>
          </a:p>
        </p:txBody>
      </p:sp>
      <p:sp>
        <p:nvSpPr>
          <p:cNvPr id="24" name="Left-Right Arrow 23"/>
          <p:cNvSpPr/>
          <p:nvPr/>
        </p:nvSpPr>
        <p:spPr>
          <a:xfrm>
            <a:off x="871504" y="1315312"/>
            <a:ext cx="7930959" cy="529137"/>
          </a:xfrm>
          <a:prstGeom prst="leftRightArrow">
            <a:avLst/>
          </a:prstGeom>
          <a:solidFill>
            <a:srgbClr val="FF0000"/>
          </a:solidFill>
          <a:effectLst>
            <a:outerShdw blurRad="76200" dir="18900000" sy="23000" kx="-1200000" algn="bl" rotWithShape="0">
              <a:prstClr val="black">
                <a:alpha val="20000"/>
              </a:prstClr>
            </a:outerShdw>
          </a:effectLst>
        </p:spPr>
        <p:txBody>
          <a:bodyPr wrap="non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rPr>
              <a:t>Capability leveraging</a:t>
            </a:r>
            <a:endParaRPr kumimoji="0" lang="en-US" sz="1800" b="0"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endParaRPr>
          </a:p>
        </p:txBody>
      </p:sp>
      <p:sp>
        <p:nvSpPr>
          <p:cNvPr id="25" name="Rectangle 24"/>
          <p:cNvSpPr/>
          <p:nvPr/>
        </p:nvSpPr>
        <p:spPr>
          <a:xfrm>
            <a:off x="3583140" y="2285319"/>
            <a:ext cx="2388759" cy="738664"/>
          </a:xfrm>
          <a:prstGeom prst="rect">
            <a:avLst/>
          </a:prstGeom>
        </p:spPr>
        <p:txBody>
          <a:bodyPr wrap="square">
            <a:spAutoFit/>
          </a:bodyPr>
          <a:lstStyle/>
          <a:p>
            <a:pPr marL="0" marR="0" lvl="0" indent="0" algn="ctr" defTabSz="914400" eaLnBrk="1" fontAlgn="base" latinLnBrk="0" hangingPunct="1">
              <a:lnSpc>
                <a:spcPct val="100000"/>
              </a:lnSpc>
              <a:spcBef>
                <a:spcPct val="0"/>
              </a:spcBef>
              <a:spcAft>
                <a:spcPct val="0"/>
              </a:spcAft>
              <a:buClrTx/>
              <a:buSzTx/>
              <a:buFont typeface="Wingdings" pitchFamily="2" charset="2"/>
              <a:buNone/>
              <a:tabLst/>
              <a:defRPr/>
            </a:pPr>
            <a:r>
              <a:rPr kumimoji="0" lang="en-US" sz="1000" b="1" i="0" u="none" strike="noStrike" kern="0" cap="none" spc="0" normalizeH="0" baseline="0" noProof="0" dirty="0" smtClean="0">
                <a:ln>
                  <a:noFill/>
                </a:ln>
                <a:solidFill>
                  <a:srgbClr val="000000"/>
                </a:solidFill>
                <a:effectLst/>
                <a:uLnTx/>
                <a:uFillTx/>
              </a:rPr>
              <a:t>Departmental</a:t>
            </a:r>
          </a:p>
          <a:p>
            <a:pPr marL="0" marR="0" lvl="0" indent="0" algn="ctr" defTabSz="914400" eaLnBrk="1" fontAlgn="base" latinLnBrk="0" hangingPunct="1">
              <a:lnSpc>
                <a:spcPct val="100000"/>
              </a:lnSpc>
              <a:spcBef>
                <a:spcPct val="0"/>
              </a:spcBef>
              <a:spcAft>
                <a:spcPct val="0"/>
              </a:spcAft>
              <a:buClrTx/>
              <a:buSzTx/>
              <a:buFont typeface="Wingdings" pitchFamily="2" charset="2"/>
              <a:buNone/>
              <a:tabLst/>
              <a:defRPr/>
            </a:pPr>
            <a:endParaRPr kumimoji="0" lang="en-US" sz="800" b="0" i="0" u="none" strike="noStrike" kern="0" cap="none" spc="0" normalizeH="0" baseline="0" noProof="0" dirty="0">
              <a:ln>
                <a:noFill/>
              </a:ln>
              <a:solidFill>
                <a:srgbClr val="000000"/>
              </a:solidFill>
              <a:effectLst/>
              <a:uLnTx/>
              <a:uFillTx/>
            </a:endParaRPr>
          </a:p>
          <a:p>
            <a:pPr marL="0" marR="0" lvl="0" indent="0" defTabSz="914400" eaLnBrk="1" fontAlgn="base" latinLnBrk="0" hangingPunct="1">
              <a:lnSpc>
                <a:spcPct val="100000"/>
              </a:lnSpc>
              <a:spcBef>
                <a:spcPct val="0"/>
              </a:spcBef>
              <a:spcAft>
                <a:spcPct val="0"/>
              </a:spcAft>
              <a:buClrTx/>
              <a:buSzTx/>
              <a:buFont typeface="Wingdings" pitchFamily="2" charset="2"/>
              <a:buNone/>
              <a:tabLst/>
              <a:defRPr/>
            </a:pPr>
            <a:r>
              <a:rPr kumimoji="0" lang="en-US" sz="800" b="0" i="0" u="none" strike="noStrike" kern="0" cap="none" spc="0" normalizeH="0" baseline="0" noProof="0" dirty="0">
                <a:ln>
                  <a:noFill/>
                </a:ln>
                <a:solidFill>
                  <a:srgbClr val="000000"/>
                </a:solidFill>
                <a:effectLst/>
                <a:uLnTx/>
                <a:uFillTx/>
              </a:rPr>
              <a:t>GC departments operate through streamlined FM business processes, systems and services that support:</a:t>
            </a:r>
          </a:p>
        </p:txBody>
      </p:sp>
      <p:sp>
        <p:nvSpPr>
          <p:cNvPr id="26" name="TextBox 25"/>
          <p:cNvSpPr txBox="1"/>
          <p:nvPr/>
        </p:nvSpPr>
        <p:spPr>
          <a:xfrm>
            <a:off x="4535701" y="2984021"/>
            <a:ext cx="1360605" cy="2775119"/>
          </a:xfrm>
          <a:prstGeom prst="rect">
            <a:avLst/>
          </a:prstGeom>
          <a:noFill/>
        </p:spPr>
        <p:txBody>
          <a:bodyPr wrap="square" rtlCol="0" anchor="t" anchorCtr="0">
            <a:spAutoFit/>
          </a:bodyPr>
          <a:lstStyle/>
          <a:p>
            <a:pPr marL="0" marR="0" lvl="0" indent="0" algn="ctr" defTabSz="914400" eaLnBrk="1" fontAlgn="base" latinLnBrk="0" hangingPunct="1">
              <a:lnSpc>
                <a:spcPct val="100000"/>
              </a:lnSpc>
              <a:spcBef>
                <a:spcPts val="200"/>
              </a:spcBef>
              <a:spcAft>
                <a:spcPts val="200"/>
              </a:spcAft>
              <a:buClrTx/>
              <a:buSzTx/>
              <a:buFontTx/>
              <a:buNone/>
              <a:tabLst/>
              <a:defRPr/>
            </a:pPr>
            <a:r>
              <a:rPr kumimoji="0" lang="en-CA" altLang="fr-FR" sz="900" b="1" i="0" u="none" strike="noStrike" kern="0" cap="none" spc="0" normalizeH="0" baseline="0" noProof="0" dirty="0" smtClean="0">
                <a:ln>
                  <a:noFill/>
                </a:ln>
                <a:solidFill>
                  <a:srgbClr val="000000"/>
                </a:solidFill>
                <a:effectLst/>
                <a:uLnTx/>
                <a:uFillTx/>
              </a:rPr>
              <a:t>Intermediate</a:t>
            </a:r>
          </a:p>
          <a:p>
            <a:pPr marL="171450" marR="0" lvl="0" indent="-171450" defTabSz="914400" eaLnBrk="1" fontAlgn="base" latinLnBrk="0" hangingPunct="1">
              <a:lnSpc>
                <a:spcPct val="100000"/>
              </a:lnSpc>
              <a:spcBef>
                <a:spcPts val="200"/>
              </a:spcBef>
              <a:spcAft>
                <a:spcPts val="200"/>
              </a:spcAft>
              <a:buClrTx/>
              <a:buSzTx/>
              <a:buFont typeface="Wingdings" charset="2"/>
              <a:buChar char="Ø"/>
              <a:tabLst/>
              <a:defRPr/>
            </a:pPr>
            <a:r>
              <a:rPr kumimoji="0" lang="en-CA" altLang="fr-FR" sz="800" b="0" i="0" u="none" strike="noStrike" kern="0" cap="none" spc="0" normalizeH="0" baseline="0" noProof="0" dirty="0" smtClean="0">
                <a:ln>
                  <a:noFill/>
                </a:ln>
                <a:solidFill>
                  <a:srgbClr val="000000"/>
                </a:solidFill>
                <a:effectLst/>
                <a:uLnTx/>
                <a:uFillTx/>
              </a:rPr>
              <a:t>Mote timely and reliable information for FM decision-making and the exercise of authorities.</a:t>
            </a:r>
            <a:endParaRPr kumimoji="0" lang="en-CA" altLang="fr-FR" sz="800" b="0" i="0" u="none" strike="noStrike" kern="0" cap="none" spc="0" normalizeH="0" baseline="0" noProof="0" dirty="0">
              <a:ln>
                <a:noFill/>
              </a:ln>
              <a:solidFill>
                <a:srgbClr val="000000"/>
              </a:solidFill>
              <a:effectLst/>
              <a:uLnTx/>
              <a:uFillTx/>
            </a:endParaRPr>
          </a:p>
          <a:p>
            <a:pPr marL="171450" marR="0" lvl="0" indent="-171450" defTabSz="914400" eaLnBrk="1" fontAlgn="base" latinLnBrk="0" hangingPunct="1">
              <a:lnSpc>
                <a:spcPct val="100000"/>
              </a:lnSpc>
              <a:spcBef>
                <a:spcPts val="200"/>
              </a:spcBef>
              <a:spcAft>
                <a:spcPts val="200"/>
              </a:spcAft>
              <a:buClrTx/>
              <a:buSzTx/>
              <a:buFont typeface="Wingdings" pitchFamily="2" charset="2"/>
              <a:buChar char="Ø"/>
              <a:tabLst/>
              <a:defRPr/>
            </a:pPr>
            <a:r>
              <a:rPr kumimoji="0" lang="en-CA" altLang="fr-FR" sz="800" b="0" i="0" u="none" strike="noStrike" kern="0" cap="none" spc="0" normalizeH="0" baseline="0" noProof="0" dirty="0">
                <a:ln>
                  <a:noFill/>
                </a:ln>
                <a:solidFill>
                  <a:srgbClr val="000000"/>
                </a:solidFill>
                <a:effectLst/>
                <a:uLnTx/>
                <a:uFillTx/>
              </a:rPr>
              <a:t>Enhanced </a:t>
            </a:r>
            <a:r>
              <a:rPr kumimoji="0" lang="en-CA" altLang="fr-FR" sz="800" b="0" i="0" u="none" strike="noStrike" kern="0" cap="none" spc="0" normalizeH="0" baseline="0" noProof="0" dirty="0" smtClean="0">
                <a:ln>
                  <a:noFill/>
                </a:ln>
                <a:solidFill>
                  <a:srgbClr val="000000"/>
                </a:solidFill>
                <a:effectLst/>
                <a:uLnTx/>
                <a:uFillTx/>
              </a:rPr>
              <a:t>and more efficient financial </a:t>
            </a:r>
            <a:r>
              <a:rPr kumimoji="0" lang="en-CA" altLang="fr-FR" sz="800" b="0" i="0" u="none" strike="noStrike" kern="0" cap="none" spc="0" normalizeH="0" baseline="0" noProof="0" dirty="0">
                <a:ln>
                  <a:noFill/>
                </a:ln>
                <a:solidFill>
                  <a:srgbClr val="000000"/>
                </a:solidFill>
                <a:effectLst/>
                <a:uLnTx/>
                <a:uFillTx/>
              </a:rPr>
              <a:t>and resource management </a:t>
            </a:r>
            <a:r>
              <a:rPr kumimoji="0" lang="en-CA" altLang="fr-FR" sz="800" b="0" i="0" u="none" strike="noStrike" kern="0" cap="none" spc="0" normalizeH="0" baseline="0" noProof="0" dirty="0" smtClean="0">
                <a:ln>
                  <a:noFill/>
                </a:ln>
                <a:solidFill>
                  <a:srgbClr val="000000"/>
                </a:solidFill>
                <a:effectLst/>
                <a:uLnTx/>
                <a:uFillTx/>
              </a:rPr>
              <a:t>services.</a:t>
            </a:r>
          </a:p>
          <a:p>
            <a:pPr marL="171450" marR="0" lvl="0" indent="-171450" defTabSz="914400" eaLnBrk="1" fontAlgn="base" latinLnBrk="0" hangingPunct="1">
              <a:lnSpc>
                <a:spcPct val="100000"/>
              </a:lnSpc>
              <a:spcBef>
                <a:spcPts val="200"/>
              </a:spcBef>
              <a:spcAft>
                <a:spcPts val="200"/>
              </a:spcAft>
              <a:buClrTx/>
              <a:buSzTx/>
              <a:buFont typeface="Wingdings" pitchFamily="2" charset="2"/>
              <a:buChar char="Ø"/>
              <a:tabLst/>
              <a:defRPr/>
            </a:pPr>
            <a:r>
              <a:rPr kumimoji="0" lang="en-CA" altLang="fr-FR" sz="800" b="0" i="0" u="none" strike="noStrike" kern="0" cap="none" spc="0" normalizeH="0" baseline="0" noProof="0" dirty="0" smtClean="0">
                <a:ln>
                  <a:noFill/>
                </a:ln>
                <a:solidFill>
                  <a:srgbClr val="000000"/>
                </a:solidFill>
                <a:effectLst/>
                <a:uLnTx/>
                <a:uFillTx/>
              </a:rPr>
              <a:t>Reduced reporting, compliance </a:t>
            </a:r>
            <a:r>
              <a:rPr kumimoji="0" lang="en-CA" altLang="fr-FR" sz="800" b="0" i="0" u="none" strike="noStrike" kern="0" cap="none" spc="0" normalizeH="0" baseline="0" noProof="0" dirty="0">
                <a:ln>
                  <a:noFill/>
                </a:ln>
                <a:solidFill>
                  <a:srgbClr val="000000"/>
                </a:solidFill>
                <a:effectLst/>
                <a:uLnTx/>
                <a:uFillTx/>
              </a:rPr>
              <a:t>and administrative </a:t>
            </a:r>
            <a:r>
              <a:rPr kumimoji="0" lang="en-CA" altLang="fr-FR" sz="800" b="0" i="0" u="none" strike="noStrike" kern="0" cap="none" spc="0" normalizeH="0" baseline="0" noProof="0" dirty="0" smtClean="0">
                <a:ln>
                  <a:noFill/>
                </a:ln>
                <a:solidFill>
                  <a:srgbClr val="000000"/>
                </a:solidFill>
                <a:effectLst/>
                <a:uLnTx/>
                <a:uFillTx/>
              </a:rPr>
              <a:t>burden</a:t>
            </a:r>
            <a:r>
              <a:rPr kumimoji="0" lang="en-CA" altLang="fr-FR" sz="800" b="0" i="0" u="none" strike="noStrike" kern="0" cap="none" spc="0" normalizeH="0" baseline="0" noProof="0" dirty="0">
                <a:ln>
                  <a:noFill/>
                </a:ln>
                <a:solidFill>
                  <a:srgbClr val="000000"/>
                </a:solidFill>
                <a:effectLst/>
                <a:uLnTx/>
                <a:uFillTx/>
              </a:rPr>
              <a:t> </a:t>
            </a:r>
            <a:r>
              <a:rPr kumimoji="0" lang="en-CA" altLang="fr-FR" sz="800" b="0" i="0" u="none" strike="noStrike" kern="0" cap="none" spc="0" normalizeH="0" baseline="0" noProof="0" dirty="0" smtClean="0">
                <a:ln>
                  <a:noFill/>
                </a:ln>
                <a:solidFill>
                  <a:srgbClr val="000000"/>
                </a:solidFill>
                <a:effectLst/>
                <a:uLnTx/>
                <a:uFillTx/>
              </a:rPr>
              <a:t>(through built-in safeguards, business rules and automated electronic information exchanges.)</a:t>
            </a:r>
          </a:p>
          <a:p>
            <a:pPr marL="171450" marR="0" lvl="0" indent="-171450" defTabSz="914400" eaLnBrk="1" fontAlgn="base" latinLnBrk="0" hangingPunct="1">
              <a:lnSpc>
                <a:spcPct val="100000"/>
              </a:lnSpc>
              <a:spcBef>
                <a:spcPts val="200"/>
              </a:spcBef>
              <a:spcAft>
                <a:spcPts val="200"/>
              </a:spcAft>
              <a:buClrTx/>
              <a:buSzTx/>
              <a:buFont typeface="Wingdings" pitchFamily="2" charset="2"/>
              <a:buChar char="Ø"/>
              <a:tabLst/>
              <a:defRPr/>
            </a:pPr>
            <a:r>
              <a:rPr kumimoji="0" lang="en-CA" altLang="fr-FR" sz="800" b="0" i="0" u="none" strike="noStrike" kern="0" cap="none" spc="0" normalizeH="0" baseline="0" noProof="0" dirty="0" smtClean="0">
                <a:ln>
                  <a:noFill/>
                </a:ln>
                <a:solidFill>
                  <a:srgbClr val="000000"/>
                </a:solidFill>
                <a:effectLst/>
                <a:uLnTx/>
                <a:uFillTx/>
              </a:rPr>
              <a:t>Lower on</a:t>
            </a:r>
            <a:r>
              <a:rPr kumimoji="0" lang="en-CA" altLang="fr-FR" sz="800" b="0" i="0" u="none" strike="noStrike" kern="0" cap="none" spc="0" normalizeH="0" baseline="0" noProof="0" dirty="0">
                <a:ln>
                  <a:noFill/>
                </a:ln>
                <a:solidFill>
                  <a:srgbClr val="000000"/>
                </a:solidFill>
                <a:effectLst/>
                <a:uLnTx/>
                <a:uFillTx/>
              </a:rPr>
              <a:t>-going costs of supporting </a:t>
            </a:r>
            <a:r>
              <a:rPr kumimoji="0" lang="en-CA" altLang="fr-FR" sz="800" b="0" i="0" u="none" strike="noStrike" kern="0" cap="none" spc="0" normalizeH="0" baseline="0" noProof="0" dirty="0" smtClean="0">
                <a:ln>
                  <a:noFill/>
                </a:ln>
                <a:solidFill>
                  <a:srgbClr val="000000"/>
                </a:solidFill>
                <a:effectLst/>
                <a:uLnTx/>
                <a:uFillTx/>
              </a:rPr>
              <a:t>DFMS. </a:t>
            </a:r>
          </a:p>
        </p:txBody>
      </p:sp>
    </p:spTree>
    <p:extLst>
      <p:ext uri="{BB962C8B-B14F-4D97-AF65-F5344CB8AC3E}">
        <p14:creationId xmlns:p14="http://schemas.microsoft.com/office/powerpoint/2010/main" val="256747614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IT Spending Review Report</a:t>
            </a:r>
            <a:br>
              <a:rPr lang="en-US" dirty="0"/>
            </a:br>
            <a:r>
              <a:rPr lang="en-US" sz="2000" dirty="0">
                <a:solidFill>
                  <a:srgbClr val="212165"/>
                </a:solidFill>
              </a:rPr>
              <a:t>Short-term Opportunities – Performance Tracking and Reporting </a:t>
            </a:r>
            <a:r>
              <a:rPr lang="en-US" sz="2000" dirty="0" smtClean="0">
                <a:solidFill>
                  <a:srgbClr val="212165"/>
                </a:solidFill>
              </a:rPr>
              <a:t>Framework (example only)</a:t>
            </a:r>
            <a:endParaRPr lang="en-US" sz="2000" dirty="0">
              <a:solidFill>
                <a:srgbClr val="212165"/>
              </a:solidFill>
            </a:endParaRPr>
          </a:p>
        </p:txBody>
      </p:sp>
      <p:sp>
        <p:nvSpPr>
          <p:cNvPr id="4" name="Slide Number Placeholder 3"/>
          <p:cNvSpPr>
            <a:spLocks noGrp="1"/>
          </p:cNvSpPr>
          <p:nvPr>
            <p:ph type="sldNum" sz="quarter" idx="12"/>
          </p:nvPr>
        </p:nvSpPr>
        <p:spPr/>
        <p:txBody>
          <a:bodyPr/>
          <a:lstStyle/>
          <a:p>
            <a:fld id="{FA83155D-84CD-48C0-9F06-F0DF4E61ABC8}" type="slidenum">
              <a:rPr lang="en-US" smtClean="0"/>
              <a:pPr/>
              <a:t>13</a:t>
            </a:fld>
            <a:endParaRPr lang="en-US"/>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609522078"/>
              </p:ext>
            </p:extLst>
          </p:nvPr>
        </p:nvGraphicFramePr>
        <p:xfrm>
          <a:off x="591714" y="1305890"/>
          <a:ext cx="8244895" cy="5252719"/>
        </p:xfrm>
        <a:graphic>
          <a:graphicData uri="http://schemas.openxmlformats.org/drawingml/2006/table">
            <a:tbl>
              <a:tblPr firstRow="1" bandRow="1">
                <a:tableStyleId>{5C22544A-7EE6-4342-B048-85BDC9FD1C3A}</a:tableStyleId>
              </a:tblPr>
              <a:tblGrid>
                <a:gridCol w="1353962"/>
                <a:gridCol w="1175512"/>
                <a:gridCol w="2734230"/>
                <a:gridCol w="2981191"/>
              </a:tblGrid>
              <a:tr h="370840">
                <a:tc gridSpan="4">
                  <a:txBody>
                    <a:bodyPr/>
                    <a:lstStyle/>
                    <a:p>
                      <a:r>
                        <a:rPr lang="en-US" dirty="0" smtClean="0">
                          <a:solidFill>
                            <a:srgbClr val="FFFFFF"/>
                          </a:solidFill>
                          <a:effectLst>
                            <a:outerShdw blurRad="38100" dist="38100" dir="2700000" algn="tl">
                              <a:srgbClr val="000000">
                                <a:alpha val="43137"/>
                              </a:srgbClr>
                            </a:outerShdw>
                          </a:effectLst>
                        </a:rPr>
                        <a:t>Opportunity:</a:t>
                      </a:r>
                      <a:r>
                        <a:rPr lang="en-US" baseline="0" dirty="0" smtClean="0">
                          <a:solidFill>
                            <a:srgbClr val="FFFFFF"/>
                          </a:solidFill>
                          <a:effectLst>
                            <a:outerShdw blurRad="38100" dist="38100" dir="2700000" algn="tl">
                              <a:srgbClr val="000000">
                                <a:alpha val="43137"/>
                              </a:srgbClr>
                            </a:outerShdw>
                          </a:effectLst>
                        </a:rPr>
                        <a:t> </a:t>
                      </a:r>
                      <a:r>
                        <a:rPr lang="en-US" dirty="0" smtClean="0">
                          <a:solidFill>
                            <a:srgbClr val="FFFFFF"/>
                          </a:solidFill>
                          <a:effectLst>
                            <a:outerShdw blurRad="38100" dist="38100" dir="2700000" algn="tl">
                              <a:srgbClr val="000000">
                                <a:alpha val="43137"/>
                              </a:srgbClr>
                            </a:outerShdw>
                          </a:effectLst>
                        </a:rPr>
                        <a:t>Financial Management</a:t>
                      </a:r>
                      <a:r>
                        <a:rPr lang="en-US" baseline="0" dirty="0" smtClean="0">
                          <a:solidFill>
                            <a:srgbClr val="FFFFFF"/>
                          </a:solidFill>
                          <a:effectLst>
                            <a:outerShdw blurRad="38100" dist="38100" dir="2700000" algn="tl">
                              <a:srgbClr val="000000">
                                <a:alpha val="43137"/>
                              </a:srgbClr>
                            </a:outerShdw>
                          </a:effectLst>
                        </a:rPr>
                        <a:t> (FM) System Consolidation</a:t>
                      </a:r>
                      <a:endParaRPr lang="en-US" dirty="0" smtClean="0">
                        <a:solidFill>
                          <a:srgbClr val="FFFFFF"/>
                        </a:solidFill>
                        <a:effectLst>
                          <a:outerShdw blurRad="38100" dist="38100" dir="2700000" algn="tl">
                            <a:srgbClr val="000000">
                              <a:alpha val="43137"/>
                            </a:srgbClr>
                          </a:outerShdw>
                        </a:effectLst>
                      </a:endParaRPr>
                    </a:p>
                  </a:txBody>
                  <a:tcPr>
                    <a:solidFill>
                      <a:srgbClr val="CB415F"/>
                    </a:solidFill>
                  </a:tcPr>
                </a:tc>
                <a:tc hMerge="1">
                  <a:txBody>
                    <a:bodyPr/>
                    <a:lstStyle/>
                    <a:p>
                      <a:endParaRPr lang="en-US" dirty="0"/>
                    </a:p>
                  </a:txBody>
                  <a:tcPr>
                    <a:solidFill>
                      <a:srgbClr val="23ADFF"/>
                    </a:solidFill>
                  </a:tcPr>
                </a:tc>
                <a:tc hMerge="1">
                  <a:txBody>
                    <a:bodyPr/>
                    <a:lstStyle/>
                    <a:p>
                      <a:endParaRPr lang="en-US" dirty="0"/>
                    </a:p>
                  </a:txBody>
                  <a:tcPr>
                    <a:solidFill>
                      <a:srgbClr val="23ADFF"/>
                    </a:solidFill>
                  </a:tcPr>
                </a:tc>
                <a:tc hMerge="1">
                  <a:txBody>
                    <a:bodyPr/>
                    <a:lstStyle/>
                    <a:p>
                      <a:endParaRPr lang="en-US" dirty="0"/>
                    </a:p>
                  </a:txBody>
                  <a:tcPr>
                    <a:solidFill>
                      <a:srgbClr val="23ADFF"/>
                    </a:solidFill>
                  </a:tcPr>
                </a:tc>
              </a:tr>
              <a:tr h="370840">
                <a:tc>
                  <a:txBody>
                    <a:bodyPr/>
                    <a:lstStyle/>
                    <a:p>
                      <a:r>
                        <a:rPr lang="en-US" sz="1400" b="1" dirty="0" smtClean="0">
                          <a:solidFill>
                            <a:srgbClr val="FFFFFF"/>
                          </a:solidFill>
                          <a:effectLst>
                            <a:outerShdw blurRad="38100" dist="38100" dir="2700000" algn="tl">
                              <a:srgbClr val="000000">
                                <a:alpha val="43137"/>
                              </a:srgbClr>
                            </a:outerShdw>
                          </a:effectLst>
                        </a:rPr>
                        <a:t>Outcomes</a:t>
                      </a:r>
                      <a:endParaRPr lang="en-US" sz="1400" b="1" dirty="0">
                        <a:solidFill>
                          <a:srgbClr val="FFFFFF"/>
                        </a:solidFill>
                        <a:effectLst>
                          <a:outerShdw blurRad="38100" dist="38100" dir="2700000" algn="tl">
                            <a:srgbClr val="000000">
                              <a:alpha val="43137"/>
                            </a:srgbClr>
                          </a:outerShdw>
                        </a:effectLst>
                      </a:endParaRPr>
                    </a:p>
                  </a:txBody>
                  <a:tcPr>
                    <a:solidFill>
                      <a:srgbClr val="CB415F"/>
                    </a:solidFill>
                  </a:tcPr>
                </a:tc>
                <a:tc>
                  <a:txBody>
                    <a:bodyPr/>
                    <a:lstStyle/>
                    <a:p>
                      <a:r>
                        <a:rPr lang="en-US" sz="1400" b="1" dirty="0" smtClean="0">
                          <a:solidFill>
                            <a:srgbClr val="FFFFFF"/>
                          </a:solidFill>
                          <a:effectLst>
                            <a:outerShdw blurRad="38100" dist="38100" dir="2700000" algn="tl">
                              <a:srgbClr val="000000">
                                <a:alpha val="43137"/>
                              </a:srgbClr>
                            </a:outerShdw>
                          </a:effectLst>
                        </a:rPr>
                        <a:t>Measures</a:t>
                      </a:r>
                      <a:endParaRPr lang="en-US" sz="1400" b="1" dirty="0">
                        <a:solidFill>
                          <a:srgbClr val="FFFFFF"/>
                        </a:solidFill>
                        <a:effectLst>
                          <a:outerShdw blurRad="38100" dist="38100" dir="2700000" algn="tl">
                            <a:srgbClr val="000000">
                              <a:alpha val="43137"/>
                            </a:srgbClr>
                          </a:outerShdw>
                        </a:effectLst>
                      </a:endParaRPr>
                    </a:p>
                  </a:txBody>
                  <a:tcPr>
                    <a:solidFill>
                      <a:srgbClr val="CB415F"/>
                    </a:solidFill>
                  </a:tcPr>
                </a:tc>
                <a:tc>
                  <a:txBody>
                    <a:bodyPr/>
                    <a:lstStyle/>
                    <a:p>
                      <a:r>
                        <a:rPr lang="en-US" sz="1400" b="1" dirty="0" smtClean="0">
                          <a:solidFill>
                            <a:srgbClr val="FFFFFF"/>
                          </a:solidFill>
                          <a:effectLst>
                            <a:outerShdw blurRad="38100" dist="38100" dir="2700000" algn="tl">
                              <a:srgbClr val="000000">
                                <a:alpha val="43137"/>
                              </a:srgbClr>
                            </a:outerShdw>
                          </a:effectLst>
                        </a:rPr>
                        <a:t>KPIs</a:t>
                      </a:r>
                      <a:endParaRPr lang="en-US" sz="1400" b="1" dirty="0">
                        <a:solidFill>
                          <a:srgbClr val="FFFFFF"/>
                        </a:solidFill>
                        <a:effectLst>
                          <a:outerShdw blurRad="38100" dist="38100" dir="2700000" algn="tl">
                            <a:srgbClr val="000000">
                              <a:alpha val="43137"/>
                            </a:srgbClr>
                          </a:outerShdw>
                        </a:effectLst>
                      </a:endParaRPr>
                    </a:p>
                  </a:txBody>
                  <a:tcPr>
                    <a:solidFill>
                      <a:srgbClr val="CB415F"/>
                    </a:solidFill>
                  </a:tcPr>
                </a:tc>
                <a:tc>
                  <a:txBody>
                    <a:bodyPr/>
                    <a:lstStyle/>
                    <a:p>
                      <a:r>
                        <a:rPr lang="en-US" sz="1400" b="1" dirty="0" smtClean="0">
                          <a:solidFill>
                            <a:srgbClr val="FFFFFF"/>
                          </a:solidFill>
                          <a:effectLst>
                            <a:outerShdw blurRad="38100" dist="38100" dir="2700000" algn="tl">
                              <a:srgbClr val="000000">
                                <a:alpha val="43137"/>
                              </a:srgbClr>
                            </a:outerShdw>
                          </a:effectLst>
                        </a:rPr>
                        <a:t>Data sources</a:t>
                      </a:r>
                      <a:endParaRPr lang="en-US" sz="1400" b="1" dirty="0">
                        <a:solidFill>
                          <a:srgbClr val="FFFFFF"/>
                        </a:solidFill>
                        <a:effectLst>
                          <a:outerShdw blurRad="38100" dist="38100" dir="2700000" algn="tl">
                            <a:srgbClr val="000000">
                              <a:alpha val="43137"/>
                            </a:srgbClr>
                          </a:outerShdw>
                        </a:effectLst>
                      </a:endParaRPr>
                    </a:p>
                  </a:txBody>
                  <a:tcPr>
                    <a:solidFill>
                      <a:srgbClr val="CB415F"/>
                    </a:solidFill>
                  </a:tcPr>
                </a:tc>
              </a:tr>
              <a:tr h="1061344">
                <a:tc>
                  <a:txBody>
                    <a:bodyPr/>
                    <a:lstStyle/>
                    <a:p>
                      <a:r>
                        <a:rPr lang="en-US" sz="800" dirty="0" smtClean="0">
                          <a:solidFill>
                            <a:srgbClr val="000000"/>
                          </a:solidFill>
                        </a:rPr>
                        <a:t>Information available supports better government-wide FM decision-making</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dirty="0" smtClean="0">
                          <a:solidFill>
                            <a:srgbClr val="000000"/>
                          </a:solidFill>
                        </a:rPr>
                        <a:t>improvements in the accessibility, consistency and quality of system-wide financial and performance information across government </a:t>
                      </a:r>
                    </a:p>
                  </a:txBody>
                  <a:tcPr/>
                </a:tc>
                <a:tc>
                  <a:txBody>
                    <a:bodyPr/>
                    <a:lstStyle/>
                    <a:p>
                      <a:pPr marL="171450" indent="-171450">
                        <a:buFont typeface="Arial"/>
                        <a:buChar char="•"/>
                      </a:pPr>
                      <a:r>
                        <a:rPr lang="en-US" sz="800" dirty="0" smtClean="0">
                          <a:solidFill>
                            <a:srgbClr val="000000"/>
                          </a:solidFill>
                        </a:rPr>
                        <a:t>Information available supports resource management, costing and performance management needs across the government.</a:t>
                      </a:r>
                    </a:p>
                    <a:p>
                      <a:pPr marL="171450" marR="0" indent="-171450" algn="l" defTabSz="914400" rtl="0" eaLnBrk="1" fontAlgn="auto" latinLnBrk="0" hangingPunct="1">
                        <a:lnSpc>
                          <a:spcPct val="100000"/>
                        </a:lnSpc>
                        <a:spcBef>
                          <a:spcPts val="0"/>
                        </a:spcBef>
                        <a:spcAft>
                          <a:spcPts val="0"/>
                        </a:spcAft>
                        <a:buClrTx/>
                        <a:buSzTx/>
                        <a:buFont typeface="Arial"/>
                        <a:buChar char="•"/>
                        <a:tabLst/>
                        <a:defRPr/>
                      </a:pPr>
                      <a:r>
                        <a:rPr lang="en-US" sz="800" dirty="0" smtClean="0">
                          <a:solidFill>
                            <a:srgbClr val="000000"/>
                          </a:solidFill>
                        </a:rPr>
                        <a:t>Information available supports an enterprise management perspective, including a more complete understanding of the effectiveness of programs and the efficiency of operational and internal services functions across government.</a:t>
                      </a:r>
                    </a:p>
                  </a:txBody>
                  <a:tcPr/>
                </a:tc>
                <a:tc>
                  <a:txBody>
                    <a:bodyPr/>
                    <a:lstStyle/>
                    <a:p>
                      <a:pPr marL="171450" marR="0" indent="-171450" algn="l" defTabSz="914400" rtl="0" eaLnBrk="1" fontAlgn="auto" latinLnBrk="0" hangingPunct="1">
                        <a:lnSpc>
                          <a:spcPct val="100000"/>
                        </a:lnSpc>
                        <a:spcBef>
                          <a:spcPts val="0"/>
                        </a:spcBef>
                        <a:spcAft>
                          <a:spcPts val="0"/>
                        </a:spcAft>
                        <a:buClrTx/>
                        <a:buSzTx/>
                        <a:buFont typeface="Arial"/>
                        <a:buChar char="•"/>
                        <a:tabLst/>
                        <a:defRPr/>
                      </a:pPr>
                      <a:r>
                        <a:rPr lang="en-US" sz="800" dirty="0" smtClean="0">
                          <a:solidFill>
                            <a:srgbClr val="000000"/>
                          </a:solidFill>
                        </a:rPr>
                        <a:t>Relevant findings from</a:t>
                      </a:r>
                      <a:r>
                        <a:rPr lang="en-US" sz="800" baseline="0" dirty="0" smtClean="0">
                          <a:solidFill>
                            <a:srgbClr val="000000"/>
                          </a:solidFill>
                        </a:rPr>
                        <a:t> </a:t>
                      </a:r>
                      <a:r>
                        <a:rPr lang="en-US" sz="800" dirty="0" smtClean="0">
                          <a:solidFill>
                            <a:srgbClr val="000000"/>
                          </a:solidFill>
                        </a:rPr>
                        <a:t>assurance reports – departmental and horizontal – targeting costing and performance management approaches in departments and across the government</a:t>
                      </a:r>
                    </a:p>
                    <a:p>
                      <a:pPr marL="171450" marR="0" indent="-171450" algn="l" defTabSz="914400" rtl="0" eaLnBrk="1" fontAlgn="auto" latinLnBrk="0" hangingPunct="1">
                        <a:lnSpc>
                          <a:spcPct val="100000"/>
                        </a:lnSpc>
                        <a:spcBef>
                          <a:spcPts val="0"/>
                        </a:spcBef>
                        <a:spcAft>
                          <a:spcPts val="0"/>
                        </a:spcAft>
                        <a:buClrTx/>
                        <a:buSzTx/>
                        <a:buFont typeface="Arial"/>
                        <a:buChar char="•"/>
                        <a:tabLst/>
                        <a:defRPr/>
                      </a:pPr>
                      <a:r>
                        <a:rPr lang="en-US" sz="800" dirty="0" smtClean="0">
                          <a:solidFill>
                            <a:srgbClr val="000000"/>
                          </a:solidFill>
                        </a:rPr>
                        <a:t>Relevant findings from</a:t>
                      </a:r>
                      <a:r>
                        <a:rPr lang="en-US" sz="800" baseline="0" dirty="0" smtClean="0">
                          <a:solidFill>
                            <a:srgbClr val="000000"/>
                          </a:solidFill>
                        </a:rPr>
                        <a:t> </a:t>
                      </a:r>
                      <a:r>
                        <a:rPr lang="en-US" sz="800" dirty="0" smtClean="0">
                          <a:solidFill>
                            <a:srgbClr val="000000"/>
                          </a:solidFill>
                        </a:rPr>
                        <a:t>assurance reports – departmental and horizontal – targeting effectiveness of programs and the efficiency of operational and internal services functions approaches in departments</a:t>
                      </a:r>
                      <a:r>
                        <a:rPr lang="en-US" sz="800" baseline="0" dirty="0" smtClean="0">
                          <a:solidFill>
                            <a:srgbClr val="000000"/>
                          </a:solidFill>
                        </a:rPr>
                        <a:t> and across the government</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dirty="0" smtClean="0">
                          <a:solidFill>
                            <a:srgbClr val="000000"/>
                          </a:solidFill>
                        </a:rPr>
                        <a:t>Increased effectiveness and efficiency in FM operations and services</a:t>
                      </a:r>
                    </a:p>
                  </a:txBody>
                  <a:tcPr/>
                </a:tc>
                <a:tc>
                  <a:txBody>
                    <a:bodyPr/>
                    <a:lstStyle/>
                    <a:p>
                      <a:r>
                        <a:rPr lang="en-US" sz="800" dirty="0" smtClean="0">
                          <a:solidFill>
                            <a:srgbClr val="000000"/>
                          </a:solidFill>
                        </a:rPr>
                        <a:t>Improvements in effectiveness and efficiency of FM operations and services across government</a:t>
                      </a:r>
                      <a:endParaRPr lang="en-US" sz="800" dirty="0">
                        <a:solidFill>
                          <a:srgbClr val="000000"/>
                        </a:solidFill>
                      </a:endParaRP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CA" sz="800" kern="1200" dirty="0" smtClean="0">
                          <a:solidFill>
                            <a:srgbClr val="000000"/>
                          </a:solidFill>
                          <a:effectLst/>
                          <a:latin typeface="+mn-lt"/>
                          <a:ea typeface="+mn-ea"/>
                          <a:cs typeface="+mn-cs"/>
                        </a:rPr>
                        <a:t>Increase in FM service levels across government provided in assurance reports (vertical and horizontal)</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CA" sz="800" kern="1200" dirty="0" smtClean="0">
                          <a:solidFill>
                            <a:srgbClr val="000000"/>
                          </a:solidFill>
                          <a:effectLst/>
                          <a:latin typeface="+mn-lt"/>
                          <a:ea typeface="+mn-ea"/>
                          <a:cs typeface="+mn-cs"/>
                        </a:rPr>
                        <a:t>Service level</a:t>
                      </a:r>
                      <a:r>
                        <a:rPr lang="en-CA" sz="800" kern="1200" baseline="0" dirty="0" smtClean="0">
                          <a:solidFill>
                            <a:srgbClr val="000000"/>
                          </a:solidFill>
                          <a:effectLst/>
                          <a:latin typeface="+mn-lt"/>
                          <a:ea typeface="+mn-ea"/>
                          <a:cs typeface="+mn-cs"/>
                        </a:rPr>
                        <a:t> satisfaction statistics maintained by departments</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CA" sz="800" kern="1200" baseline="0" dirty="0" smtClean="0">
                          <a:solidFill>
                            <a:srgbClr val="000000"/>
                          </a:solidFill>
                          <a:effectLst/>
                          <a:latin typeface="+mn-lt"/>
                          <a:ea typeface="+mn-ea"/>
                          <a:cs typeface="+mn-cs"/>
                        </a:rPr>
                        <a:t>Increase in operating effectiveness </a:t>
                      </a:r>
                      <a:r>
                        <a:rPr lang="en-CA" sz="800" kern="1200" dirty="0" smtClean="0">
                          <a:solidFill>
                            <a:srgbClr val="000000"/>
                          </a:solidFill>
                          <a:effectLst/>
                          <a:latin typeface="+mn-lt"/>
                          <a:ea typeface="+mn-ea"/>
                          <a:cs typeface="+mn-cs"/>
                        </a:rPr>
                        <a:t>across government provided in assurance reports (vertical and horizontal)</a:t>
                      </a:r>
                    </a:p>
                  </a:txBody>
                  <a:tcPr/>
                </a:tc>
                <a:tc>
                  <a:txBody>
                    <a:bodyPr/>
                    <a:lstStyle/>
                    <a:p>
                      <a:pPr marL="171450" marR="0" indent="-171450" algn="l" defTabSz="914400" rtl="0" eaLnBrk="1" fontAlgn="auto" latinLnBrk="0" hangingPunct="1">
                        <a:lnSpc>
                          <a:spcPct val="100000"/>
                        </a:lnSpc>
                        <a:spcBef>
                          <a:spcPts val="0"/>
                        </a:spcBef>
                        <a:spcAft>
                          <a:spcPts val="0"/>
                        </a:spcAft>
                        <a:buClrTx/>
                        <a:buSzTx/>
                        <a:buFont typeface="Arial"/>
                        <a:buChar char="•"/>
                        <a:tabLst/>
                        <a:defRPr/>
                      </a:pPr>
                      <a:r>
                        <a:rPr lang="en-US" sz="800" dirty="0" smtClean="0">
                          <a:solidFill>
                            <a:srgbClr val="000000"/>
                          </a:solidFill>
                        </a:rPr>
                        <a:t>Relevant findings  from</a:t>
                      </a:r>
                      <a:r>
                        <a:rPr lang="en-US" sz="800" baseline="0" dirty="0" smtClean="0">
                          <a:solidFill>
                            <a:srgbClr val="000000"/>
                          </a:solidFill>
                        </a:rPr>
                        <a:t> </a:t>
                      </a:r>
                      <a:r>
                        <a:rPr lang="en-US" sz="800" dirty="0" smtClean="0">
                          <a:solidFill>
                            <a:srgbClr val="000000"/>
                          </a:solidFill>
                        </a:rPr>
                        <a:t>assurance reports – departmental and horizontal – targeting the performance of FM operations and</a:t>
                      </a:r>
                      <a:r>
                        <a:rPr lang="en-US" sz="800" baseline="0" dirty="0" smtClean="0">
                          <a:solidFill>
                            <a:srgbClr val="000000"/>
                          </a:solidFill>
                        </a:rPr>
                        <a:t> </a:t>
                      </a:r>
                      <a:r>
                        <a:rPr lang="en-US" sz="800" dirty="0" smtClean="0">
                          <a:solidFill>
                            <a:srgbClr val="000000"/>
                          </a:solidFill>
                        </a:rPr>
                        <a:t>services</a:t>
                      </a:r>
                    </a:p>
                    <a:p>
                      <a:pPr marL="171450" marR="0" indent="-171450" algn="l" defTabSz="914400" rtl="0" eaLnBrk="1" fontAlgn="auto" latinLnBrk="0" hangingPunct="1">
                        <a:lnSpc>
                          <a:spcPct val="100000"/>
                        </a:lnSpc>
                        <a:spcBef>
                          <a:spcPts val="0"/>
                        </a:spcBef>
                        <a:spcAft>
                          <a:spcPts val="0"/>
                        </a:spcAft>
                        <a:buClrTx/>
                        <a:buSzTx/>
                        <a:buFont typeface="Arial"/>
                        <a:buChar char="•"/>
                        <a:tabLst/>
                        <a:defRPr/>
                      </a:pPr>
                      <a:r>
                        <a:rPr lang="en-US" sz="800" dirty="0" smtClean="0">
                          <a:solidFill>
                            <a:srgbClr val="000000"/>
                          </a:solidFill>
                        </a:rPr>
                        <a:t>Information from departments</a:t>
                      </a:r>
                      <a:r>
                        <a:rPr lang="en-US" sz="800" baseline="0" dirty="0" smtClean="0">
                          <a:solidFill>
                            <a:srgbClr val="000000"/>
                          </a:solidFill>
                        </a:rPr>
                        <a:t> on levels of satisfaction with FM operations and services based on statistics maintained in departments and Shared Services Canada</a:t>
                      </a:r>
                      <a:endParaRPr lang="en-US" sz="800" dirty="0" smtClean="0">
                        <a:solidFill>
                          <a:srgbClr val="000000"/>
                        </a:solidFill>
                      </a:endParaRPr>
                    </a:p>
                    <a:p>
                      <a:pPr marL="171450" marR="0" indent="-171450" algn="l" defTabSz="914400" rtl="0" eaLnBrk="1" fontAlgn="auto" latinLnBrk="0" hangingPunct="1">
                        <a:lnSpc>
                          <a:spcPct val="100000"/>
                        </a:lnSpc>
                        <a:spcBef>
                          <a:spcPts val="0"/>
                        </a:spcBef>
                        <a:spcAft>
                          <a:spcPts val="0"/>
                        </a:spcAft>
                        <a:buClrTx/>
                        <a:buSzTx/>
                        <a:buFont typeface="Arial"/>
                        <a:buChar char="•"/>
                        <a:tabLst/>
                        <a:defRPr/>
                      </a:pPr>
                      <a:r>
                        <a:rPr lang="en-US" sz="800" dirty="0" smtClean="0">
                          <a:solidFill>
                            <a:srgbClr val="000000"/>
                          </a:solidFill>
                        </a:rPr>
                        <a:t>Data on expenditures on FM operations and services</a:t>
                      </a:r>
                      <a:r>
                        <a:rPr lang="en-US" sz="800" baseline="0" dirty="0" smtClean="0">
                          <a:solidFill>
                            <a:srgbClr val="000000"/>
                          </a:solidFill>
                        </a:rPr>
                        <a:t> </a:t>
                      </a:r>
                      <a:r>
                        <a:rPr lang="en-US" sz="800" dirty="0" smtClean="0">
                          <a:solidFill>
                            <a:srgbClr val="000000"/>
                          </a:solidFill>
                        </a:rPr>
                        <a:t>as percentages of government-wide operating budgets.</a:t>
                      </a:r>
                      <a:endParaRPr lang="en-US" sz="800" dirty="0">
                        <a:solidFill>
                          <a:srgbClr val="000000"/>
                        </a:solidFill>
                      </a:endParaRPr>
                    </a:p>
                  </a:txBody>
                  <a:tcPr/>
                </a:tc>
              </a:tr>
              <a:tr h="370840">
                <a:tc>
                  <a:txBody>
                    <a:bodyPr/>
                    <a:lstStyle/>
                    <a:p>
                      <a:r>
                        <a:rPr lang="en-US" sz="800" dirty="0" smtClean="0">
                          <a:solidFill>
                            <a:srgbClr val="000000"/>
                          </a:solidFill>
                        </a:rPr>
                        <a:t>Effective operational safeguards are in place to reduce systemic risks of misuse and misreporting of public funds</a:t>
                      </a:r>
                      <a:endParaRPr lang="en-US" sz="800" dirty="0">
                        <a:solidFill>
                          <a:srgbClr val="000000"/>
                        </a:solidFill>
                      </a:endParaRPr>
                    </a:p>
                  </a:txBody>
                  <a:tcPr/>
                </a:tc>
                <a:tc>
                  <a:txBody>
                    <a:bodyPr/>
                    <a:lstStyle/>
                    <a:p>
                      <a:r>
                        <a:rPr lang="en-US" sz="800" dirty="0" smtClean="0">
                          <a:solidFill>
                            <a:srgbClr val="000000"/>
                          </a:solidFill>
                        </a:rPr>
                        <a:t>Progress in implementing essential systemic operational safeguards across government as set out in the FM Policy.</a:t>
                      </a:r>
                      <a:endParaRPr lang="en-US" sz="800" dirty="0">
                        <a:solidFill>
                          <a:srgbClr val="000000"/>
                        </a:solidFill>
                      </a:endParaRPr>
                    </a:p>
                  </a:txBody>
                  <a:tcPr/>
                </a:tc>
                <a:tc>
                  <a:txBody>
                    <a:bodyPr/>
                    <a:lstStyle/>
                    <a:p>
                      <a:pPr marL="171450" marR="0" indent="-171450" algn="l" defTabSz="914400" rtl="0" eaLnBrk="1" fontAlgn="auto" latinLnBrk="0" hangingPunct="1">
                        <a:lnSpc>
                          <a:spcPct val="100000"/>
                        </a:lnSpc>
                        <a:spcBef>
                          <a:spcPts val="0"/>
                        </a:spcBef>
                        <a:spcAft>
                          <a:spcPts val="0"/>
                        </a:spcAft>
                        <a:buClrTx/>
                        <a:buSzTx/>
                        <a:buFont typeface="Arial"/>
                        <a:buChar char="•"/>
                        <a:tabLst/>
                        <a:defRPr/>
                      </a:pPr>
                      <a:r>
                        <a:rPr lang="en-US" sz="800" dirty="0" smtClean="0">
                          <a:solidFill>
                            <a:srgbClr val="000000"/>
                          </a:solidFill>
                        </a:rPr>
                        <a:t>Effectiveness of standardized management processes and practices in departments in safeguarding of public funds </a:t>
                      </a:r>
                      <a:r>
                        <a:rPr lang="en-CA" sz="800" kern="1200" dirty="0" smtClean="0">
                          <a:solidFill>
                            <a:srgbClr val="000000"/>
                          </a:solidFill>
                          <a:effectLst/>
                          <a:latin typeface="+mn-lt"/>
                          <a:ea typeface="+mn-ea"/>
                          <a:cs typeface="+mn-cs"/>
                        </a:rPr>
                        <a:t>evidenced</a:t>
                      </a:r>
                      <a:r>
                        <a:rPr lang="en-CA" sz="800" kern="1200" baseline="0" dirty="0" smtClean="0">
                          <a:solidFill>
                            <a:srgbClr val="000000"/>
                          </a:solidFill>
                          <a:effectLst/>
                          <a:latin typeface="+mn-lt"/>
                          <a:ea typeface="+mn-ea"/>
                          <a:cs typeface="+mn-cs"/>
                        </a:rPr>
                        <a:t> </a:t>
                      </a:r>
                      <a:r>
                        <a:rPr lang="en-CA" sz="800" kern="1200" dirty="0" smtClean="0">
                          <a:solidFill>
                            <a:srgbClr val="000000"/>
                          </a:solidFill>
                          <a:effectLst/>
                          <a:latin typeface="+mn-lt"/>
                          <a:ea typeface="+mn-ea"/>
                          <a:cs typeface="+mn-cs"/>
                        </a:rPr>
                        <a:t>in assurance reports (vertical and horizontal) and departmental</a:t>
                      </a:r>
                      <a:r>
                        <a:rPr lang="en-CA" sz="800" kern="1200" baseline="0" dirty="0" smtClean="0">
                          <a:solidFill>
                            <a:srgbClr val="000000"/>
                          </a:solidFill>
                          <a:effectLst/>
                          <a:latin typeface="+mn-lt"/>
                          <a:ea typeface="+mn-ea"/>
                          <a:cs typeface="+mn-cs"/>
                        </a:rPr>
                        <a:t> statistics</a:t>
                      </a:r>
                      <a:endParaRPr lang="en-US" sz="800" dirty="0" smtClean="0">
                        <a:solidFill>
                          <a:srgbClr val="000000"/>
                        </a:solidFill>
                      </a:endParaRPr>
                    </a:p>
                    <a:p>
                      <a:pPr marL="171450" marR="0" indent="-171450" algn="l" defTabSz="914400" rtl="0" eaLnBrk="1" fontAlgn="auto" latinLnBrk="0" hangingPunct="1">
                        <a:lnSpc>
                          <a:spcPct val="100000"/>
                        </a:lnSpc>
                        <a:spcBef>
                          <a:spcPts val="0"/>
                        </a:spcBef>
                        <a:spcAft>
                          <a:spcPts val="0"/>
                        </a:spcAft>
                        <a:buClrTx/>
                        <a:buSzTx/>
                        <a:buFont typeface="Arial"/>
                        <a:buChar char="•"/>
                        <a:tabLst/>
                        <a:defRPr/>
                      </a:pPr>
                      <a:r>
                        <a:rPr lang="en-US" sz="800" dirty="0" smtClean="0">
                          <a:solidFill>
                            <a:srgbClr val="000000"/>
                          </a:solidFill>
                        </a:rPr>
                        <a:t>Effectiveness of processes put into place to support effective reporting, attestations and disclosure</a:t>
                      </a:r>
                      <a:r>
                        <a:rPr lang="en-US" sz="800" baseline="0" dirty="0" smtClean="0">
                          <a:solidFill>
                            <a:srgbClr val="000000"/>
                          </a:solidFill>
                        </a:rPr>
                        <a:t> in increasing transparency and the quality of reporting to Canadians </a:t>
                      </a:r>
                      <a:r>
                        <a:rPr lang="en-CA" sz="800" kern="1200" dirty="0" smtClean="0">
                          <a:solidFill>
                            <a:srgbClr val="000000"/>
                          </a:solidFill>
                          <a:effectLst/>
                          <a:latin typeface="+mn-lt"/>
                          <a:ea typeface="+mn-ea"/>
                          <a:cs typeface="+mn-cs"/>
                        </a:rPr>
                        <a:t>evidenced</a:t>
                      </a:r>
                      <a:r>
                        <a:rPr lang="en-CA" sz="800" kern="1200" baseline="0" dirty="0" smtClean="0">
                          <a:solidFill>
                            <a:srgbClr val="000000"/>
                          </a:solidFill>
                          <a:effectLst/>
                          <a:latin typeface="+mn-lt"/>
                          <a:ea typeface="+mn-ea"/>
                          <a:cs typeface="+mn-cs"/>
                        </a:rPr>
                        <a:t> </a:t>
                      </a:r>
                      <a:r>
                        <a:rPr lang="en-CA" sz="800" kern="1200" dirty="0" smtClean="0">
                          <a:solidFill>
                            <a:srgbClr val="000000"/>
                          </a:solidFill>
                          <a:effectLst/>
                          <a:latin typeface="+mn-lt"/>
                          <a:ea typeface="+mn-ea"/>
                          <a:cs typeface="+mn-cs"/>
                        </a:rPr>
                        <a:t>in assurance reports (vertical and horizontal) and departmental</a:t>
                      </a:r>
                      <a:r>
                        <a:rPr lang="en-CA" sz="800" kern="1200" baseline="0" dirty="0" smtClean="0">
                          <a:solidFill>
                            <a:srgbClr val="000000"/>
                          </a:solidFill>
                          <a:effectLst/>
                          <a:latin typeface="+mn-lt"/>
                          <a:ea typeface="+mn-ea"/>
                          <a:cs typeface="+mn-cs"/>
                        </a:rPr>
                        <a:t> statistics</a:t>
                      </a:r>
                      <a:r>
                        <a:rPr lang="en-US" sz="800" baseline="0" dirty="0" smtClean="0">
                          <a:solidFill>
                            <a:srgbClr val="000000"/>
                          </a:solidFill>
                        </a:rPr>
                        <a:t>. </a:t>
                      </a:r>
                      <a:endParaRPr lang="en-US" sz="800" dirty="0">
                        <a:solidFill>
                          <a:srgbClr val="000000"/>
                        </a:solidFill>
                      </a:endParaRPr>
                    </a:p>
                  </a:txBody>
                  <a:tcPr/>
                </a:tc>
                <a:tc>
                  <a:txBody>
                    <a:bodyPr/>
                    <a:lstStyle/>
                    <a:p>
                      <a:pPr marL="171450" marR="0" indent="-171450" algn="l" defTabSz="914400" rtl="0" eaLnBrk="1" fontAlgn="auto" latinLnBrk="0" hangingPunct="1">
                        <a:lnSpc>
                          <a:spcPct val="100000"/>
                        </a:lnSpc>
                        <a:spcBef>
                          <a:spcPts val="0"/>
                        </a:spcBef>
                        <a:spcAft>
                          <a:spcPts val="0"/>
                        </a:spcAft>
                        <a:buClrTx/>
                        <a:buSzTx/>
                        <a:buFont typeface="Arial"/>
                        <a:buChar char="•"/>
                        <a:tabLst/>
                        <a:defRPr/>
                      </a:pPr>
                      <a:r>
                        <a:rPr lang="en-US" sz="800" dirty="0" smtClean="0">
                          <a:solidFill>
                            <a:srgbClr val="000000"/>
                          </a:solidFill>
                        </a:rPr>
                        <a:t>Relevant findings from</a:t>
                      </a:r>
                      <a:r>
                        <a:rPr lang="en-US" sz="800" baseline="0" dirty="0" smtClean="0">
                          <a:solidFill>
                            <a:srgbClr val="000000"/>
                          </a:solidFill>
                        </a:rPr>
                        <a:t> </a:t>
                      </a:r>
                      <a:r>
                        <a:rPr lang="en-US" sz="800" dirty="0" smtClean="0">
                          <a:solidFill>
                            <a:srgbClr val="000000"/>
                          </a:solidFill>
                        </a:rPr>
                        <a:t>assurance reports – departmental and horizontal – targeting operational approaches used by departments in preventing misuse of funds</a:t>
                      </a:r>
                    </a:p>
                    <a:p>
                      <a:pPr marL="171450" marR="0" indent="-171450" algn="l" defTabSz="914400" rtl="0" eaLnBrk="1" fontAlgn="auto" latinLnBrk="0" hangingPunct="1">
                        <a:lnSpc>
                          <a:spcPct val="100000"/>
                        </a:lnSpc>
                        <a:spcBef>
                          <a:spcPts val="0"/>
                        </a:spcBef>
                        <a:spcAft>
                          <a:spcPts val="0"/>
                        </a:spcAft>
                        <a:buClrTx/>
                        <a:buSzTx/>
                        <a:buFont typeface="Arial"/>
                        <a:buChar char="•"/>
                        <a:tabLst/>
                        <a:defRPr/>
                      </a:pPr>
                      <a:r>
                        <a:rPr lang="en-US" sz="800" dirty="0" smtClean="0">
                          <a:solidFill>
                            <a:srgbClr val="000000"/>
                          </a:solidFill>
                        </a:rPr>
                        <a:t>Relevant findings from</a:t>
                      </a:r>
                      <a:r>
                        <a:rPr lang="en-US" sz="800" baseline="0" dirty="0" smtClean="0">
                          <a:solidFill>
                            <a:srgbClr val="000000"/>
                          </a:solidFill>
                        </a:rPr>
                        <a:t> </a:t>
                      </a:r>
                      <a:r>
                        <a:rPr lang="en-US" sz="800" dirty="0" smtClean="0">
                          <a:solidFill>
                            <a:srgbClr val="000000"/>
                          </a:solidFill>
                        </a:rPr>
                        <a:t>assurance reports – departmental and horizontal – targeting reporting, attestations and disclosure</a:t>
                      </a:r>
                      <a:r>
                        <a:rPr lang="en-US" sz="800" baseline="0" dirty="0" smtClean="0">
                          <a:solidFill>
                            <a:srgbClr val="000000"/>
                          </a:solidFill>
                        </a:rPr>
                        <a:t> approaches</a:t>
                      </a:r>
                      <a:r>
                        <a:rPr lang="en-US" sz="800" dirty="0" smtClean="0">
                          <a:solidFill>
                            <a:srgbClr val="000000"/>
                          </a:solidFill>
                        </a:rPr>
                        <a:t> used by departments in preventing misreporting of funds</a:t>
                      </a:r>
                    </a:p>
                    <a:p>
                      <a:pPr marL="171450" marR="0" indent="-171450" algn="l" defTabSz="914400" rtl="0" eaLnBrk="1" fontAlgn="auto" latinLnBrk="0" hangingPunct="1">
                        <a:lnSpc>
                          <a:spcPct val="100000"/>
                        </a:lnSpc>
                        <a:spcBef>
                          <a:spcPts val="0"/>
                        </a:spcBef>
                        <a:spcAft>
                          <a:spcPts val="0"/>
                        </a:spcAft>
                        <a:buClrTx/>
                        <a:buSzTx/>
                        <a:buFont typeface="Arial"/>
                        <a:buChar char="•"/>
                        <a:tabLst/>
                        <a:defRPr/>
                      </a:pPr>
                      <a:r>
                        <a:rPr lang="en-US" sz="800" baseline="0" dirty="0" smtClean="0">
                          <a:solidFill>
                            <a:srgbClr val="000000"/>
                          </a:solidFill>
                        </a:rPr>
                        <a:t>Reports and assessments in the wake of FM-related horizontal review and rationalizations exercises  </a:t>
                      </a:r>
                      <a:endParaRPr lang="en-US" sz="800" dirty="0" smtClean="0">
                        <a:solidFill>
                          <a:srgbClr val="000000"/>
                        </a:solidFill>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dirty="0" smtClean="0">
                          <a:solidFill>
                            <a:srgbClr val="000000"/>
                          </a:solidFill>
                        </a:rPr>
                        <a:t>Ongoing government-wide FM cost savings through operational realignments and better decision-making</a:t>
                      </a:r>
                    </a:p>
                  </a:txBody>
                  <a:tcPr/>
                </a:tc>
                <a:tc>
                  <a:txBody>
                    <a:bodyPr/>
                    <a:lstStyle/>
                    <a:p>
                      <a:r>
                        <a:rPr lang="en-US" sz="800" dirty="0" smtClean="0">
                          <a:solidFill>
                            <a:srgbClr val="000000"/>
                          </a:solidFill>
                        </a:rPr>
                        <a:t>The actual year-over-year FM unit and aggregate cost reductions across government that can be ascribed to FMT program results across departments</a:t>
                      </a:r>
                      <a:endParaRPr lang="en-US" sz="800" dirty="0">
                        <a:solidFill>
                          <a:srgbClr val="000000"/>
                        </a:solidFill>
                      </a:endParaRPr>
                    </a:p>
                  </a:txBody>
                  <a:tcPr/>
                </a:tc>
                <a:tc>
                  <a:txBody>
                    <a:bodyPr/>
                    <a:lstStyle/>
                    <a:p>
                      <a:pPr marL="171450" indent="-171450">
                        <a:buFont typeface="Arial"/>
                        <a:buChar char="•"/>
                      </a:pPr>
                      <a:r>
                        <a:rPr lang="en-US" sz="800" dirty="0" smtClean="0">
                          <a:solidFill>
                            <a:srgbClr val="000000"/>
                          </a:solidFill>
                        </a:rPr>
                        <a:t>Percentage cost savings through lower ratios of FM FTEs</a:t>
                      </a:r>
                      <a:r>
                        <a:rPr lang="en-US" sz="800" baseline="0" dirty="0" smtClean="0">
                          <a:solidFill>
                            <a:srgbClr val="000000"/>
                          </a:solidFill>
                        </a:rPr>
                        <a:t> to total FTEs, particularly in medium and small departments</a:t>
                      </a:r>
                    </a:p>
                    <a:p>
                      <a:pPr marL="171450" indent="-171450">
                        <a:buFont typeface="Arial"/>
                        <a:buChar char="•"/>
                      </a:pPr>
                      <a:r>
                        <a:rPr lang="en-US" sz="800" baseline="0" dirty="0" smtClean="0">
                          <a:solidFill>
                            <a:srgbClr val="000000"/>
                          </a:solidFill>
                        </a:rPr>
                        <a:t>Percentage cost savings in FM services through provision of self-service capabilities to RC managers and their staff</a:t>
                      </a:r>
                    </a:p>
                    <a:p>
                      <a:pPr marL="171450" indent="-171450">
                        <a:buFont typeface="Arial"/>
                        <a:buChar char="•"/>
                      </a:pPr>
                      <a:r>
                        <a:rPr lang="en-US" sz="800" baseline="0" dirty="0" smtClean="0">
                          <a:solidFill>
                            <a:srgbClr val="000000"/>
                          </a:solidFill>
                        </a:rPr>
                        <a:t>Percentage cost savings through lower compliance and reporting costs</a:t>
                      </a:r>
                      <a:endParaRPr lang="en-US" sz="800" dirty="0">
                        <a:solidFill>
                          <a:srgbClr val="000000"/>
                        </a:solidFill>
                      </a:endParaRPr>
                    </a:p>
                  </a:txBody>
                  <a:tcPr/>
                </a:tc>
                <a:tc>
                  <a:txBody>
                    <a:bodyPr/>
                    <a:lstStyle/>
                    <a:p>
                      <a:pPr marL="171450" marR="0" indent="-171450" algn="l" defTabSz="914400" rtl="0" eaLnBrk="1" fontAlgn="auto" latinLnBrk="0" hangingPunct="1">
                        <a:lnSpc>
                          <a:spcPct val="100000"/>
                        </a:lnSpc>
                        <a:spcBef>
                          <a:spcPts val="0"/>
                        </a:spcBef>
                        <a:spcAft>
                          <a:spcPts val="0"/>
                        </a:spcAft>
                        <a:buClrTx/>
                        <a:buSzTx/>
                        <a:buFont typeface="Arial"/>
                        <a:buChar char="•"/>
                        <a:tabLst/>
                        <a:defRPr/>
                      </a:pPr>
                      <a:r>
                        <a:rPr lang="en-US" sz="800" dirty="0" smtClean="0">
                          <a:solidFill>
                            <a:srgbClr val="000000"/>
                          </a:solidFill>
                        </a:rPr>
                        <a:t>Time series of the ratio of FM FTEs to total FTEs (from the current baseline)</a:t>
                      </a:r>
                    </a:p>
                    <a:p>
                      <a:pPr marL="171450" marR="0" indent="-171450" algn="l" defTabSz="914400" rtl="0" eaLnBrk="1" fontAlgn="auto" latinLnBrk="0" hangingPunct="1">
                        <a:lnSpc>
                          <a:spcPct val="100000"/>
                        </a:lnSpc>
                        <a:spcBef>
                          <a:spcPts val="0"/>
                        </a:spcBef>
                        <a:spcAft>
                          <a:spcPts val="0"/>
                        </a:spcAft>
                        <a:buClrTx/>
                        <a:buSzTx/>
                        <a:buFont typeface="Arial"/>
                        <a:buChar char="•"/>
                        <a:tabLst/>
                        <a:defRPr/>
                      </a:pPr>
                      <a:r>
                        <a:rPr lang="en-US" sz="800" dirty="0" smtClean="0">
                          <a:solidFill>
                            <a:srgbClr val="000000"/>
                          </a:solidFill>
                        </a:rPr>
                        <a:t>Time series of total expenditures on FM services</a:t>
                      </a:r>
                      <a:r>
                        <a:rPr lang="en-US" sz="800" baseline="0" dirty="0" smtClean="0">
                          <a:solidFill>
                            <a:srgbClr val="000000"/>
                          </a:solidFill>
                        </a:rPr>
                        <a:t> </a:t>
                      </a:r>
                      <a:r>
                        <a:rPr lang="en-US" sz="800" dirty="0" smtClean="0">
                          <a:solidFill>
                            <a:srgbClr val="000000"/>
                          </a:solidFill>
                        </a:rPr>
                        <a:t>as percentage of operating budgets (from the current</a:t>
                      </a:r>
                      <a:r>
                        <a:rPr lang="en-US" sz="800" baseline="0" dirty="0" smtClean="0">
                          <a:solidFill>
                            <a:srgbClr val="000000"/>
                          </a:solidFill>
                        </a:rPr>
                        <a:t> baseline)</a:t>
                      </a:r>
                      <a:r>
                        <a:rPr lang="en-US" sz="800" dirty="0" smtClean="0">
                          <a:solidFill>
                            <a:srgbClr val="000000"/>
                          </a:solidFill>
                        </a:rPr>
                        <a:t>.</a:t>
                      </a:r>
                    </a:p>
                    <a:p>
                      <a:pPr marL="171450" marR="0" indent="-171450" algn="l" defTabSz="914400" rtl="0" eaLnBrk="1" fontAlgn="auto" latinLnBrk="0" hangingPunct="1">
                        <a:lnSpc>
                          <a:spcPct val="100000"/>
                        </a:lnSpc>
                        <a:spcBef>
                          <a:spcPts val="0"/>
                        </a:spcBef>
                        <a:spcAft>
                          <a:spcPts val="0"/>
                        </a:spcAft>
                        <a:buClrTx/>
                        <a:buSzTx/>
                        <a:buFont typeface="Arial"/>
                        <a:buChar char="•"/>
                        <a:tabLst/>
                        <a:defRPr/>
                      </a:pPr>
                      <a:r>
                        <a:rPr lang="en-US" sz="800" baseline="0" dirty="0" smtClean="0">
                          <a:solidFill>
                            <a:srgbClr val="000000"/>
                          </a:solidFill>
                        </a:rPr>
                        <a:t>Reports and assessments in the wake of FM-related horizontal review and rationalizations exercises  </a:t>
                      </a:r>
                      <a:endParaRPr lang="en-US" sz="800" dirty="0" smtClean="0">
                        <a:solidFill>
                          <a:srgbClr val="000000"/>
                        </a:solidFill>
                      </a:endParaRPr>
                    </a:p>
                  </a:txBody>
                  <a:tcPr/>
                </a:tc>
              </a:tr>
            </a:tbl>
          </a:graphicData>
        </a:graphic>
      </p:graphicFrame>
    </p:spTree>
    <p:extLst>
      <p:ext uri="{BB962C8B-B14F-4D97-AF65-F5344CB8AC3E}">
        <p14:creationId xmlns:p14="http://schemas.microsoft.com/office/powerpoint/2010/main" val="15575820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Achieving economies through </a:t>
            </a:r>
            <a:r>
              <a:rPr lang="en-CA" dirty="0" smtClean="0"/>
              <a:t>IT</a:t>
            </a:r>
            <a:br>
              <a:rPr lang="en-CA" dirty="0" smtClean="0"/>
            </a:br>
            <a:r>
              <a:rPr lang="en-US" sz="2000" dirty="0" smtClean="0">
                <a:solidFill>
                  <a:srgbClr val="212165"/>
                </a:solidFill>
              </a:rPr>
              <a:t>Canadian lessons learned</a:t>
            </a:r>
            <a:endParaRPr lang="en-US" dirty="0">
              <a:solidFill>
                <a:srgbClr val="212165"/>
              </a:solidFill>
            </a:endParaRPr>
          </a:p>
        </p:txBody>
      </p:sp>
      <p:sp>
        <p:nvSpPr>
          <p:cNvPr id="3" name="Content Placeholder 2"/>
          <p:cNvSpPr>
            <a:spLocks noGrp="1"/>
          </p:cNvSpPr>
          <p:nvPr>
            <p:ph idx="1"/>
          </p:nvPr>
        </p:nvSpPr>
        <p:spPr>
          <a:xfrm>
            <a:off x="429445" y="1333911"/>
            <a:ext cx="8470135" cy="5363059"/>
          </a:xfrm>
        </p:spPr>
        <p:txBody>
          <a:bodyPr>
            <a:noAutofit/>
          </a:bodyPr>
          <a:lstStyle/>
          <a:p>
            <a:r>
              <a:rPr lang="en-US" sz="1200" dirty="0" smtClean="0"/>
              <a:t>IT in government is three things:</a:t>
            </a:r>
          </a:p>
          <a:p>
            <a:pPr lvl="1"/>
            <a:r>
              <a:rPr lang="en-US" sz="1100" i="1" dirty="0" smtClean="0"/>
              <a:t>A resource management concern </a:t>
            </a:r>
            <a:r>
              <a:rPr lang="en-US" sz="1100" dirty="0" smtClean="0"/>
              <a:t>(as an “internal service”);</a:t>
            </a:r>
          </a:p>
          <a:p>
            <a:pPr lvl="1"/>
            <a:r>
              <a:rPr lang="en-US" sz="1100" i="1" dirty="0" smtClean="0"/>
              <a:t>An enabler </a:t>
            </a:r>
            <a:r>
              <a:rPr lang="en-US" sz="1100" dirty="0" smtClean="0"/>
              <a:t>for other programs and services to achieve their objectives and efficient delivery; and</a:t>
            </a:r>
          </a:p>
          <a:p>
            <a:pPr lvl="1"/>
            <a:r>
              <a:rPr lang="en-US" sz="1100" i="1" dirty="0"/>
              <a:t>A</a:t>
            </a:r>
            <a:r>
              <a:rPr lang="en-US" sz="1100" i="1" dirty="0" smtClean="0"/>
              <a:t> policy instrument </a:t>
            </a:r>
            <a:r>
              <a:rPr lang="en-US" sz="1100" dirty="0" smtClean="0"/>
              <a:t>for the government </a:t>
            </a:r>
            <a:r>
              <a:rPr lang="en-US" sz="1100" dirty="0"/>
              <a:t>to </a:t>
            </a:r>
            <a:r>
              <a:rPr lang="en-US" sz="1100" dirty="0" smtClean="0"/>
              <a:t>help create a </a:t>
            </a:r>
            <a:r>
              <a:rPr lang="en-US" sz="1100" dirty="0"/>
              <a:t>cost-effective digital government that meets the expectations of </a:t>
            </a:r>
            <a:r>
              <a:rPr lang="en-US" sz="1100" dirty="0" smtClean="0"/>
              <a:t>modern “</a:t>
            </a:r>
            <a:r>
              <a:rPr lang="en-US" sz="1100" dirty="0"/>
              <a:t>digital </a:t>
            </a:r>
            <a:r>
              <a:rPr lang="en-US" sz="1100" dirty="0" smtClean="0"/>
              <a:t>citizenship.”</a:t>
            </a:r>
          </a:p>
          <a:p>
            <a:r>
              <a:rPr lang="en-US" sz="1200" dirty="0" smtClean="0"/>
              <a:t>As such, an IT spending review must achieve a balance between:</a:t>
            </a:r>
          </a:p>
          <a:p>
            <a:pPr lvl="1"/>
            <a:r>
              <a:rPr lang="en-US" sz="1100" dirty="0" smtClean="0"/>
              <a:t>Gaining economies through better IT management strategies and techniques (direct IT economies); while</a:t>
            </a:r>
          </a:p>
          <a:p>
            <a:pPr lvl="1"/>
            <a:r>
              <a:rPr lang="en-US" sz="1100" dirty="0" smtClean="0"/>
              <a:t>Maximizing the enabling potential of IT for other programs and internal services to achieve economies (indirect IT economies); and</a:t>
            </a:r>
          </a:p>
          <a:p>
            <a:pPr lvl="1"/>
            <a:r>
              <a:rPr lang="en-US" sz="1100" dirty="0" smtClean="0"/>
              <a:t>Strengthening the positioning of IT as a policy instrument for efficient e-government in an increasingly digital society (policy impact).</a:t>
            </a:r>
          </a:p>
          <a:p>
            <a:r>
              <a:rPr lang="en-US" sz="1200" dirty="0" smtClean="0"/>
              <a:t>To achieve this balance, it is important to:</a:t>
            </a:r>
          </a:p>
          <a:p>
            <a:pPr lvl="1"/>
            <a:r>
              <a:rPr lang="en-US" sz="1100" dirty="0" smtClean="0"/>
              <a:t>Optimize the delivery and cost-effectiveness of the IT function, but not weaken the ability of IT to function effectively through excessive direct economies;</a:t>
            </a:r>
          </a:p>
          <a:p>
            <a:pPr lvl="1"/>
            <a:r>
              <a:rPr lang="en-US" sz="1100" dirty="0" smtClean="0"/>
              <a:t>Protect mission-critical systems</a:t>
            </a:r>
          </a:p>
          <a:p>
            <a:pPr lvl="1"/>
            <a:r>
              <a:rPr lang="en-US" sz="1100" dirty="0" smtClean="0"/>
              <a:t>Place greater emphasis on indirect economies (e.g., through IT substitutions where appropriate); and</a:t>
            </a:r>
          </a:p>
          <a:p>
            <a:pPr lvl="1"/>
            <a:r>
              <a:rPr lang="en-US" sz="1100" dirty="0" smtClean="0"/>
              <a:t>Strengthen leadership focus and governance mechanisms to drive a portion of the savings and freed capacity toward e-government </a:t>
            </a:r>
          </a:p>
          <a:p>
            <a:pPr lvl="1"/>
            <a:r>
              <a:rPr lang="en-US" sz="1100" dirty="0" smtClean="0"/>
              <a:t>Take a “continuous optimization” approach</a:t>
            </a:r>
          </a:p>
          <a:p>
            <a:r>
              <a:rPr lang="en-US" sz="1200" dirty="0" smtClean="0"/>
              <a:t>Strong policy framework and governance</a:t>
            </a:r>
          </a:p>
          <a:p>
            <a:pPr lvl="1"/>
            <a:r>
              <a:rPr lang="en-US" sz="1100" dirty="0" smtClean="0"/>
              <a:t>Canada has strong Information Management and Information Technology policy suites;</a:t>
            </a:r>
          </a:p>
          <a:p>
            <a:pPr lvl="1"/>
            <a:r>
              <a:rPr lang="en-US" sz="1100" dirty="0" smtClean="0"/>
              <a:t>Strong governance is essential to exercise guidance, oversight and overcome resistance</a:t>
            </a:r>
          </a:p>
          <a:p>
            <a:r>
              <a:rPr lang="en-CA" sz="1200" dirty="0"/>
              <a:t>Important differences between smaller and larger governments</a:t>
            </a:r>
          </a:p>
          <a:p>
            <a:pPr lvl="1"/>
            <a:r>
              <a:rPr lang="en-CA" sz="1100" dirty="0"/>
              <a:t>Large governments (UK, US) tend towards an enterprise framework with several service providers and enabling systems; while</a:t>
            </a:r>
          </a:p>
          <a:p>
            <a:pPr lvl="1"/>
            <a:r>
              <a:rPr lang="en-CA" sz="1100" dirty="0"/>
              <a:t>Smaller governments </a:t>
            </a:r>
            <a:r>
              <a:rPr lang="en-CA" sz="1100" dirty="0" smtClean="0"/>
              <a:t>(e.g., Canadian provincial governments) often </a:t>
            </a:r>
            <a:r>
              <a:rPr lang="en-CA" sz="1100" dirty="0"/>
              <a:t>have a single provider and system </a:t>
            </a:r>
          </a:p>
        </p:txBody>
      </p:sp>
      <p:sp>
        <p:nvSpPr>
          <p:cNvPr id="4" name="Slide Number Placeholder 3"/>
          <p:cNvSpPr>
            <a:spLocks noGrp="1"/>
          </p:cNvSpPr>
          <p:nvPr>
            <p:ph type="sldNum" sz="quarter" idx="12"/>
          </p:nvPr>
        </p:nvSpPr>
        <p:spPr/>
        <p:txBody>
          <a:bodyPr/>
          <a:lstStyle/>
          <a:p>
            <a:fld id="{FA83155D-84CD-48C0-9F06-F0DF4E61ABC8}" type="slidenum">
              <a:rPr lang="en-US" smtClean="0"/>
              <a:pPr/>
              <a:t>14</a:t>
            </a:fld>
            <a:endParaRPr lang="en-US"/>
          </a:p>
        </p:txBody>
      </p:sp>
    </p:spTree>
    <p:extLst>
      <p:ext uri="{BB962C8B-B14F-4D97-AF65-F5344CB8AC3E}">
        <p14:creationId xmlns:p14="http://schemas.microsoft.com/office/powerpoint/2010/main" val="50238749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Achieving </a:t>
            </a:r>
            <a:r>
              <a:rPr lang="en-CA" dirty="0" smtClean="0"/>
              <a:t>economies through IT</a:t>
            </a:r>
            <a:br>
              <a:rPr lang="en-CA" dirty="0" smtClean="0"/>
            </a:br>
            <a:r>
              <a:rPr lang="en-US" sz="2000" dirty="0">
                <a:solidFill>
                  <a:srgbClr val="212165"/>
                </a:solidFill>
              </a:rPr>
              <a:t>Canadian lessons learned</a:t>
            </a:r>
          </a:p>
        </p:txBody>
      </p:sp>
      <p:sp>
        <p:nvSpPr>
          <p:cNvPr id="3" name="Content Placeholder 2"/>
          <p:cNvSpPr>
            <a:spLocks noGrp="1"/>
          </p:cNvSpPr>
          <p:nvPr>
            <p:ph idx="1"/>
          </p:nvPr>
        </p:nvSpPr>
        <p:spPr>
          <a:xfrm>
            <a:off x="457200" y="1371600"/>
            <a:ext cx="8387558" cy="5124371"/>
          </a:xfrm>
        </p:spPr>
        <p:txBody>
          <a:bodyPr>
            <a:noAutofit/>
          </a:bodyPr>
          <a:lstStyle/>
          <a:p>
            <a:r>
              <a:rPr lang="en-CA" sz="1400" dirty="0" smtClean="0"/>
              <a:t>Implementation </a:t>
            </a:r>
            <a:r>
              <a:rPr lang="en-CA" sz="1400" dirty="0"/>
              <a:t>of shared services and systems is a long term continuous improvement effort, requiring sustained commitment to </a:t>
            </a:r>
            <a:r>
              <a:rPr lang="en-CA" sz="1400" dirty="0" smtClean="0"/>
              <a:t>change</a:t>
            </a:r>
          </a:p>
          <a:p>
            <a:pPr lvl="1"/>
            <a:r>
              <a:rPr lang="en-CA" sz="1200" dirty="0" smtClean="0"/>
              <a:t>Transition </a:t>
            </a:r>
            <a:r>
              <a:rPr lang="en-CA" sz="1200" dirty="0"/>
              <a:t>from a decentralized, departmental model to a consolidated, centralized (or shared) model takes 5-7+ years from initial decision to </a:t>
            </a:r>
            <a:r>
              <a:rPr lang="en-CA" sz="1200" dirty="0" smtClean="0"/>
              <a:t>completion </a:t>
            </a:r>
          </a:p>
          <a:p>
            <a:pPr lvl="1"/>
            <a:r>
              <a:rPr lang="en-CA" sz="1200" dirty="0"/>
              <a:t>M</a:t>
            </a:r>
            <a:r>
              <a:rPr lang="en-CA" sz="1200" dirty="0" smtClean="0"/>
              <a:t>any </a:t>
            </a:r>
            <a:r>
              <a:rPr lang="en-CA" sz="1200" dirty="0"/>
              <a:t>of the expected </a:t>
            </a:r>
            <a:r>
              <a:rPr lang="en-CA" sz="1200" dirty="0" smtClean="0"/>
              <a:t>savings </a:t>
            </a:r>
            <a:r>
              <a:rPr lang="en-CA" sz="1200" dirty="0"/>
              <a:t>and economies of scale </a:t>
            </a:r>
            <a:r>
              <a:rPr lang="en-CA" sz="1200" dirty="0" smtClean="0"/>
              <a:t>take longer than expected</a:t>
            </a:r>
          </a:p>
          <a:p>
            <a:pPr lvl="1"/>
            <a:r>
              <a:rPr lang="en-CA" sz="1200" dirty="0" smtClean="0"/>
              <a:t>The change process is long and difficult</a:t>
            </a:r>
          </a:p>
          <a:p>
            <a:r>
              <a:rPr lang="en-CA" sz="1400" dirty="0" smtClean="0"/>
              <a:t>Need to standardize first, then implement shared services/systems</a:t>
            </a:r>
          </a:p>
          <a:p>
            <a:pPr lvl="1"/>
            <a:r>
              <a:rPr lang="en-CA" sz="1200" dirty="0" smtClean="0"/>
              <a:t>Standardize business processes and information architectures around a common model</a:t>
            </a:r>
          </a:p>
          <a:p>
            <a:pPr lvl="1"/>
            <a:r>
              <a:rPr lang="en-CA" sz="1200" dirty="0" smtClean="0"/>
              <a:t>Implement first, standardize later, does not work</a:t>
            </a:r>
          </a:p>
          <a:p>
            <a:r>
              <a:rPr lang="en-CA" sz="1400" dirty="0" smtClean="0"/>
              <a:t>Need sustained attention to performance measurement, business case analysis and central agency oversight </a:t>
            </a:r>
          </a:p>
          <a:p>
            <a:pPr lvl="1"/>
            <a:r>
              <a:rPr lang="en-CA" sz="1200" dirty="0"/>
              <a:t>Departments resist standardization and “no customization” rules</a:t>
            </a:r>
          </a:p>
          <a:p>
            <a:pPr lvl="1"/>
            <a:r>
              <a:rPr lang="en-CA" sz="1200" dirty="0" smtClean="0"/>
              <a:t>Effective </a:t>
            </a:r>
            <a:r>
              <a:rPr lang="en-CA" sz="1200" dirty="0"/>
              <a:t>performance measurement and benefits </a:t>
            </a:r>
            <a:r>
              <a:rPr lang="en-CA" sz="1200" dirty="0" smtClean="0"/>
              <a:t>tracking</a:t>
            </a:r>
          </a:p>
          <a:p>
            <a:pPr lvl="1"/>
            <a:r>
              <a:rPr lang="en-CA" sz="1200" dirty="0" smtClean="0"/>
              <a:t>Strong policy direction and oversight</a:t>
            </a:r>
          </a:p>
          <a:p>
            <a:r>
              <a:rPr lang="en-CA" sz="1400" dirty="0" smtClean="0"/>
              <a:t>The most lasting benefits come from simplification and reduction of diversity</a:t>
            </a:r>
          </a:p>
          <a:p>
            <a:pPr lvl="1"/>
            <a:r>
              <a:rPr lang="en-CA" sz="1200" dirty="0" smtClean="0"/>
              <a:t>Simplify business processes</a:t>
            </a:r>
          </a:p>
          <a:p>
            <a:pPr lvl="1"/>
            <a:r>
              <a:rPr lang="en-CA" sz="1200" dirty="0" smtClean="0"/>
              <a:t>Reduce diversity and variety of equipment, systems and practices</a:t>
            </a:r>
          </a:p>
          <a:p>
            <a:r>
              <a:rPr lang="en-CA" sz="1400" dirty="0" smtClean="0"/>
              <a:t>The second most consequential benefits come from “commoditization”</a:t>
            </a:r>
          </a:p>
          <a:p>
            <a:pPr lvl="1"/>
            <a:r>
              <a:rPr lang="en-CA" sz="1200" dirty="0" smtClean="0"/>
              <a:t>Many transactional activities are commodities – focus on reducing the cost of transactions</a:t>
            </a:r>
          </a:p>
          <a:p>
            <a:pPr lvl="1"/>
            <a:r>
              <a:rPr lang="en-CA" sz="1200" dirty="0" smtClean="0"/>
              <a:t>End-users equipment is a commodity – focus on reducing diversity and on buying through common procurement</a:t>
            </a:r>
          </a:p>
          <a:p>
            <a:pPr lvl="1"/>
            <a:r>
              <a:rPr lang="en-CA" sz="1200" dirty="0" smtClean="0"/>
              <a:t>Software licenses are a commodity – focus on reducing aggregate costs and eliminating unnecessary numbers</a:t>
            </a:r>
            <a:endParaRPr lang="en-CA" sz="1200" dirty="0"/>
          </a:p>
        </p:txBody>
      </p:sp>
      <p:sp>
        <p:nvSpPr>
          <p:cNvPr id="4" name="Slide Number Placeholder 3"/>
          <p:cNvSpPr>
            <a:spLocks noGrp="1"/>
          </p:cNvSpPr>
          <p:nvPr>
            <p:ph type="sldNum" sz="quarter" idx="12"/>
          </p:nvPr>
        </p:nvSpPr>
        <p:spPr/>
        <p:txBody>
          <a:bodyPr/>
          <a:lstStyle/>
          <a:p>
            <a:fld id="{FA83155D-84CD-48C0-9F06-F0DF4E61ABC8}" type="slidenum">
              <a:rPr lang="en-US" smtClean="0"/>
              <a:pPr/>
              <a:t>15</a:t>
            </a:fld>
            <a:endParaRPr lang="en-US"/>
          </a:p>
        </p:txBody>
      </p:sp>
    </p:spTree>
    <p:extLst>
      <p:ext uri="{BB962C8B-B14F-4D97-AF65-F5344CB8AC3E}">
        <p14:creationId xmlns:p14="http://schemas.microsoft.com/office/powerpoint/2010/main" val="89199537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Achieving economies through </a:t>
            </a:r>
            <a:r>
              <a:rPr lang="en-CA" dirty="0" smtClean="0"/>
              <a:t>IT</a:t>
            </a:r>
            <a:br>
              <a:rPr lang="en-CA" dirty="0" smtClean="0"/>
            </a:br>
            <a:r>
              <a:rPr lang="en-US" sz="2000" dirty="0" smtClean="0">
                <a:solidFill>
                  <a:srgbClr val="212165"/>
                </a:solidFill>
              </a:rPr>
              <a:t>IT cost optimization strategies used in Canada</a:t>
            </a:r>
            <a:endParaRPr lang="en-US" dirty="0">
              <a:solidFill>
                <a:srgbClr val="212165"/>
              </a:solidFill>
            </a:endParaRPr>
          </a:p>
        </p:txBody>
      </p:sp>
      <p:sp>
        <p:nvSpPr>
          <p:cNvPr id="3" name="Content Placeholder 2"/>
          <p:cNvSpPr>
            <a:spLocks noGrp="1"/>
          </p:cNvSpPr>
          <p:nvPr>
            <p:ph idx="1"/>
          </p:nvPr>
        </p:nvSpPr>
        <p:spPr>
          <a:xfrm>
            <a:off x="1982761" y="1371600"/>
            <a:ext cx="5875186" cy="5389326"/>
          </a:xfrm>
        </p:spPr>
        <p:txBody>
          <a:bodyPr>
            <a:noAutofit/>
          </a:bodyPr>
          <a:lstStyle/>
          <a:p>
            <a:r>
              <a:rPr lang="en-US" sz="1400" dirty="0" smtClean="0"/>
              <a:t>Structural changes, business process simplification/ improvement, new methods, innovations</a:t>
            </a:r>
          </a:p>
          <a:p>
            <a:pPr lvl="1"/>
            <a:r>
              <a:rPr lang="en-US" sz="1200" dirty="0" smtClean="0"/>
              <a:t>Highest potential for optimization and economies</a:t>
            </a:r>
          </a:p>
          <a:p>
            <a:pPr lvl="1"/>
            <a:r>
              <a:rPr lang="en-US" sz="1200" dirty="0" smtClean="0"/>
              <a:t>Most difficult to achieve and long-term to harvest savings</a:t>
            </a:r>
          </a:p>
          <a:p>
            <a:pPr lvl="1"/>
            <a:r>
              <a:rPr lang="en-US" sz="1200" dirty="0" smtClean="0"/>
              <a:t>Canadian examples: Shared Services Canada, Service Canada</a:t>
            </a:r>
          </a:p>
          <a:p>
            <a:r>
              <a:rPr lang="en-US" sz="1400" dirty="0" smtClean="0"/>
              <a:t>Joint business/IT optimization</a:t>
            </a:r>
          </a:p>
          <a:p>
            <a:pPr lvl="1"/>
            <a:r>
              <a:rPr lang="en-US" sz="1200" dirty="0" smtClean="0"/>
              <a:t>Implement cost-saving IT solutions within programs and internal services</a:t>
            </a:r>
          </a:p>
          <a:p>
            <a:pPr lvl="1"/>
            <a:r>
              <a:rPr lang="en-US" sz="1200" dirty="0" smtClean="0"/>
              <a:t>Savings are shared between IT and business lines</a:t>
            </a:r>
          </a:p>
          <a:p>
            <a:pPr lvl="1"/>
            <a:r>
              <a:rPr lang="en-US" sz="1200" dirty="0" smtClean="0"/>
              <a:t>Second highest potential for cost savings</a:t>
            </a:r>
          </a:p>
          <a:p>
            <a:pPr lvl="1"/>
            <a:r>
              <a:rPr lang="en-US" sz="1200" dirty="0"/>
              <a:t>Canadian examples: </a:t>
            </a:r>
            <a:r>
              <a:rPr lang="en-US" sz="1200" dirty="0" smtClean="0"/>
              <a:t>HR Modernization, Financial Management Transformation, Gated Investment Management, Management Accountability Framework (MAF)</a:t>
            </a:r>
          </a:p>
          <a:p>
            <a:r>
              <a:rPr lang="en-US" sz="1400" dirty="0" smtClean="0"/>
              <a:t>Cost economies within IT</a:t>
            </a:r>
          </a:p>
          <a:p>
            <a:pPr lvl="1"/>
            <a:r>
              <a:rPr lang="en-US" sz="1200" dirty="0" smtClean="0"/>
              <a:t>Act on opportunities to save on IT costs through cost-optimization approaches and eliminating “excess IT spending”</a:t>
            </a:r>
          </a:p>
          <a:p>
            <a:pPr lvl="1"/>
            <a:r>
              <a:rPr lang="en-US" sz="1200" dirty="0" smtClean="0"/>
              <a:t>Track benefit realization</a:t>
            </a:r>
          </a:p>
          <a:p>
            <a:pPr lvl="1"/>
            <a:r>
              <a:rPr lang="en-US" sz="1200" dirty="0"/>
              <a:t>Canadian examples: </a:t>
            </a:r>
            <a:r>
              <a:rPr lang="en-US" sz="1200" dirty="0" smtClean="0"/>
              <a:t>revamp </a:t>
            </a:r>
            <a:r>
              <a:rPr lang="en-US" sz="1200" dirty="0"/>
              <a:t>the back-office application </a:t>
            </a:r>
            <a:r>
              <a:rPr lang="en-US" sz="1200" dirty="0" smtClean="0"/>
              <a:t>portfolio, computing centres and network consolidation, virtualization of storage and servers, use of cloud computing, better IT investment oversight</a:t>
            </a:r>
          </a:p>
          <a:p>
            <a:r>
              <a:rPr lang="en-US" sz="1400" dirty="0" smtClean="0"/>
              <a:t>Procurement, negotiations and license management </a:t>
            </a:r>
          </a:p>
          <a:p>
            <a:pPr lvl="1"/>
            <a:r>
              <a:rPr lang="en-US" sz="1200" dirty="0" smtClean="0"/>
              <a:t>Reduce diversity, standardize specifications, rationalize licenses</a:t>
            </a:r>
          </a:p>
          <a:p>
            <a:pPr lvl="1"/>
            <a:r>
              <a:rPr lang="en-US" sz="1200" dirty="0" smtClean="0"/>
              <a:t>Leverage government buying power to get the best price</a:t>
            </a:r>
          </a:p>
          <a:p>
            <a:pPr lvl="1"/>
            <a:r>
              <a:rPr lang="en-US" sz="1200" dirty="0" smtClean="0"/>
              <a:t>Renegotiate enterprise licenses and keep “license creep” to a minimum</a:t>
            </a:r>
          </a:p>
          <a:p>
            <a:pPr lvl="1"/>
            <a:r>
              <a:rPr lang="en-US" sz="1200" dirty="0"/>
              <a:t>Canadian examples: </a:t>
            </a:r>
            <a:r>
              <a:rPr lang="en-US" sz="1200" dirty="0" smtClean="0"/>
              <a:t>consolidated procurement for all end-user devices and software</a:t>
            </a:r>
            <a:endParaRPr lang="en-US" sz="1200" dirty="0"/>
          </a:p>
        </p:txBody>
      </p:sp>
      <p:sp>
        <p:nvSpPr>
          <p:cNvPr id="4" name="Slide Number Placeholder 3"/>
          <p:cNvSpPr>
            <a:spLocks noGrp="1"/>
          </p:cNvSpPr>
          <p:nvPr>
            <p:ph type="sldNum" sz="quarter" idx="12"/>
          </p:nvPr>
        </p:nvSpPr>
        <p:spPr/>
        <p:txBody>
          <a:bodyPr/>
          <a:lstStyle/>
          <a:p>
            <a:fld id="{FA83155D-84CD-48C0-9F06-F0DF4E61ABC8}" type="slidenum">
              <a:rPr lang="en-US" smtClean="0"/>
              <a:pPr/>
              <a:t>16</a:t>
            </a:fld>
            <a:endParaRPr lang="en-US"/>
          </a:p>
        </p:txBody>
      </p:sp>
      <p:pic>
        <p:nvPicPr>
          <p:cNvPr id="5" name="Picture 4"/>
          <p:cNvPicPr>
            <a:picLocks noChangeAspect="1"/>
          </p:cNvPicPr>
          <p:nvPr/>
        </p:nvPicPr>
        <p:blipFill rotWithShape="1">
          <a:blip r:embed="rId2">
            <a:clrChange>
              <a:clrFrom>
                <a:srgbClr val="FFFFFF"/>
              </a:clrFrom>
              <a:clrTo>
                <a:srgbClr val="FFFFFF">
                  <a:alpha val="0"/>
                </a:srgbClr>
              </a:clrTo>
            </a:clrChange>
          </a:blip>
          <a:srcRect l="32975"/>
          <a:stretch/>
        </p:blipFill>
        <p:spPr>
          <a:xfrm>
            <a:off x="142106" y="1209916"/>
            <a:ext cx="1849792" cy="701172"/>
          </a:xfrm>
          <a:prstGeom prst="rect">
            <a:avLst/>
          </a:prstGeom>
        </p:spPr>
      </p:pic>
      <p:sp>
        <p:nvSpPr>
          <p:cNvPr id="6" name="Right Arrow 5"/>
          <p:cNvSpPr/>
          <p:nvPr/>
        </p:nvSpPr>
        <p:spPr>
          <a:xfrm rot="16200000">
            <a:off x="5758970" y="3229712"/>
            <a:ext cx="5152922" cy="1617141"/>
          </a:xfrm>
          <a:prstGeom prst="rightArrow">
            <a:avLst/>
          </a:prstGeom>
          <a:solidFill>
            <a:srgbClr val="212165"/>
          </a:solidFill>
        </p:spPr>
        <p:txBody>
          <a:bodyPr rtlCol="0" anchor="ctr">
            <a:noAutofit/>
          </a:bodyPr>
          <a:lstStyle/>
          <a:p>
            <a:pPr algn="ctr"/>
            <a:r>
              <a:rPr lang="en-US" sz="2000" dirty="0" smtClean="0">
                <a:solidFill>
                  <a:schemeClr val="bg1"/>
                </a:solidFill>
              </a:rPr>
              <a:t>Higher savings</a:t>
            </a:r>
            <a:br>
              <a:rPr lang="en-US" sz="2000" dirty="0" smtClean="0">
                <a:solidFill>
                  <a:schemeClr val="bg1"/>
                </a:solidFill>
              </a:rPr>
            </a:br>
            <a:r>
              <a:rPr lang="en-US" sz="2000" dirty="0" smtClean="0">
                <a:solidFill>
                  <a:schemeClr val="bg1"/>
                </a:solidFill>
              </a:rPr>
              <a:t>Greater difficulty and risk</a:t>
            </a:r>
            <a:endParaRPr lang="en-US" sz="2000" dirty="0">
              <a:solidFill>
                <a:schemeClr val="bg1"/>
              </a:solidFill>
            </a:endParaRPr>
          </a:p>
        </p:txBody>
      </p:sp>
    </p:spTree>
    <p:extLst>
      <p:ext uri="{BB962C8B-B14F-4D97-AF65-F5344CB8AC3E}">
        <p14:creationId xmlns:p14="http://schemas.microsoft.com/office/powerpoint/2010/main" val="36012586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Achieving economies through </a:t>
            </a:r>
            <a:r>
              <a:rPr lang="en-CA" dirty="0" smtClean="0"/>
              <a:t>IT</a:t>
            </a:r>
            <a:br>
              <a:rPr lang="en-CA" dirty="0" smtClean="0"/>
            </a:br>
            <a:r>
              <a:rPr lang="en-CA" sz="1800" dirty="0" smtClean="0">
                <a:solidFill>
                  <a:srgbClr val="212165"/>
                </a:solidFill>
              </a:rPr>
              <a:t>Strategic </a:t>
            </a:r>
            <a:r>
              <a:rPr lang="en-CA" sz="1800" dirty="0">
                <a:solidFill>
                  <a:srgbClr val="212165"/>
                </a:solidFill>
              </a:rPr>
              <a:t>and Operating Review, Back Office Services and Systems (Deloitte), </a:t>
            </a:r>
            <a:r>
              <a:rPr lang="en-CA" sz="1800" dirty="0" smtClean="0">
                <a:solidFill>
                  <a:srgbClr val="212165"/>
                </a:solidFill>
              </a:rPr>
              <a:t>2012</a:t>
            </a:r>
            <a:endParaRPr lang="en-US" sz="1800" dirty="0">
              <a:solidFill>
                <a:srgbClr val="212165"/>
              </a:solidFill>
            </a:endParaRPr>
          </a:p>
        </p:txBody>
      </p:sp>
      <p:sp>
        <p:nvSpPr>
          <p:cNvPr id="3" name="Content Placeholder 2"/>
          <p:cNvSpPr>
            <a:spLocks noGrp="1"/>
          </p:cNvSpPr>
          <p:nvPr>
            <p:ph idx="1"/>
          </p:nvPr>
        </p:nvSpPr>
        <p:spPr>
          <a:xfrm>
            <a:off x="457200" y="1371600"/>
            <a:ext cx="7921564" cy="4754563"/>
          </a:xfrm>
        </p:spPr>
        <p:txBody>
          <a:bodyPr>
            <a:noAutofit/>
          </a:bodyPr>
          <a:lstStyle/>
          <a:p>
            <a:pPr lvl="0"/>
            <a:r>
              <a:rPr lang="en-CA" sz="1800" dirty="0" smtClean="0"/>
              <a:t>Government</a:t>
            </a:r>
            <a:r>
              <a:rPr lang="en-CA" sz="1800" dirty="0"/>
              <a:t>-wide transformation program </a:t>
            </a:r>
            <a:endParaRPr lang="en-CA" sz="1800" dirty="0" smtClean="0"/>
          </a:p>
          <a:p>
            <a:pPr lvl="1"/>
            <a:r>
              <a:rPr lang="en-CA" sz="1800" dirty="0" smtClean="0"/>
              <a:t>Focus </a:t>
            </a:r>
            <a:r>
              <a:rPr lang="en-CA" sz="1800" dirty="0"/>
              <a:t>on major opportunities, starting with HR and finance functions.  </a:t>
            </a:r>
          </a:p>
          <a:p>
            <a:pPr lvl="0"/>
            <a:r>
              <a:rPr lang="en-CA" sz="1800" dirty="0" smtClean="0"/>
              <a:t>Program </a:t>
            </a:r>
            <a:r>
              <a:rPr lang="en-CA" sz="1800" dirty="0"/>
              <a:t>management approach (and processes</a:t>
            </a:r>
            <a:r>
              <a:rPr lang="en-CA" sz="1800" dirty="0" smtClean="0"/>
              <a:t>)</a:t>
            </a:r>
            <a:endParaRPr lang="en-CA" sz="1800" dirty="0"/>
          </a:p>
          <a:p>
            <a:pPr lvl="1"/>
            <a:r>
              <a:rPr lang="en-CA" sz="1800" dirty="0" smtClean="0"/>
              <a:t>Ability </a:t>
            </a:r>
            <a:r>
              <a:rPr lang="en-CA" sz="1800" dirty="0"/>
              <a:t>to </a:t>
            </a:r>
            <a:r>
              <a:rPr lang="en-CA" sz="1800" dirty="0" smtClean="0"/>
              <a:t>have </a:t>
            </a:r>
            <a:r>
              <a:rPr lang="en-CA" sz="1800" dirty="0"/>
              <a:t>a top-down, government-wide view of all initiatives across all departments.</a:t>
            </a:r>
          </a:p>
          <a:p>
            <a:pPr lvl="0"/>
            <a:r>
              <a:rPr lang="en-CA" sz="1800" dirty="0"/>
              <a:t>E</a:t>
            </a:r>
            <a:r>
              <a:rPr lang="en-CA" sz="1800" dirty="0" smtClean="0"/>
              <a:t>nterprise governance</a:t>
            </a:r>
          </a:p>
          <a:p>
            <a:pPr lvl="0"/>
            <a:r>
              <a:rPr lang="en-CA" sz="1800" dirty="0" smtClean="0"/>
              <a:t>Culture </a:t>
            </a:r>
            <a:r>
              <a:rPr lang="en-CA" sz="1800" dirty="0"/>
              <a:t>that embraces cost (and performance) </a:t>
            </a:r>
            <a:r>
              <a:rPr lang="en-CA" sz="1800" dirty="0" smtClean="0"/>
              <a:t>management</a:t>
            </a:r>
            <a:endParaRPr lang="en-CA" sz="1800" dirty="0"/>
          </a:p>
          <a:p>
            <a:pPr lvl="0"/>
            <a:r>
              <a:rPr lang="en-CA" sz="1800" dirty="0" smtClean="0"/>
              <a:t>Consolidate </a:t>
            </a:r>
            <a:r>
              <a:rPr lang="en-CA" sz="1800" dirty="0"/>
              <a:t>transactional activities into shared services </a:t>
            </a:r>
            <a:r>
              <a:rPr lang="en-CA" sz="1800" dirty="0" smtClean="0"/>
              <a:t>operations  </a:t>
            </a:r>
            <a:endParaRPr lang="en-CA" sz="1800" dirty="0"/>
          </a:p>
          <a:p>
            <a:pPr lvl="0"/>
            <a:r>
              <a:rPr lang="en-CA" sz="1800" dirty="0"/>
              <a:t>Streamline and simplify business processes and underlying </a:t>
            </a:r>
            <a:r>
              <a:rPr lang="en-CA" sz="1800" dirty="0" smtClean="0"/>
              <a:t>systems</a:t>
            </a:r>
            <a:endParaRPr lang="en-CA" sz="1800" dirty="0"/>
          </a:p>
        </p:txBody>
      </p:sp>
      <p:sp>
        <p:nvSpPr>
          <p:cNvPr id="4" name="Slide Number Placeholder 3"/>
          <p:cNvSpPr>
            <a:spLocks noGrp="1"/>
          </p:cNvSpPr>
          <p:nvPr>
            <p:ph type="sldNum" sz="quarter" idx="12"/>
          </p:nvPr>
        </p:nvSpPr>
        <p:spPr/>
        <p:txBody>
          <a:bodyPr/>
          <a:lstStyle/>
          <a:p>
            <a:fld id="{FA83155D-84CD-48C0-9F06-F0DF4E61ABC8}" type="slidenum">
              <a:rPr lang="en-US" smtClean="0"/>
              <a:pPr/>
              <a:t>17</a:t>
            </a:fld>
            <a:endParaRPr lang="en-US"/>
          </a:p>
        </p:txBody>
      </p:sp>
    </p:spTree>
    <p:extLst>
      <p:ext uri="{BB962C8B-B14F-4D97-AF65-F5344CB8AC3E}">
        <p14:creationId xmlns:p14="http://schemas.microsoft.com/office/powerpoint/2010/main" val="343974468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Achieving economies through IT</a:t>
            </a:r>
            <a:br>
              <a:rPr lang="en-CA" dirty="0"/>
            </a:br>
            <a:r>
              <a:rPr lang="en-US" sz="2000" dirty="0" smtClean="0">
                <a:solidFill>
                  <a:srgbClr val="212165"/>
                </a:solidFill>
              </a:rPr>
              <a:t>Blueprint/Destination 2020 (2013-2014)</a:t>
            </a:r>
            <a:endParaRPr lang="en-US" sz="2000" dirty="0">
              <a:solidFill>
                <a:srgbClr val="212165"/>
              </a:solidFill>
            </a:endParaRPr>
          </a:p>
        </p:txBody>
      </p:sp>
      <p:sp>
        <p:nvSpPr>
          <p:cNvPr id="3" name="Content Placeholder 2"/>
          <p:cNvSpPr>
            <a:spLocks noGrp="1"/>
          </p:cNvSpPr>
          <p:nvPr>
            <p:ph idx="1"/>
          </p:nvPr>
        </p:nvSpPr>
        <p:spPr>
          <a:xfrm>
            <a:off x="3097492" y="1371599"/>
            <a:ext cx="5589307" cy="5361917"/>
          </a:xfrm>
        </p:spPr>
        <p:txBody>
          <a:bodyPr>
            <a:noAutofit/>
          </a:bodyPr>
          <a:lstStyle/>
          <a:p>
            <a:pPr lvl="0"/>
            <a:r>
              <a:rPr lang="en-CA" sz="1600" dirty="0"/>
              <a:t>A whole-of-government </a:t>
            </a:r>
            <a:r>
              <a:rPr lang="en-CA" sz="1600" dirty="0" smtClean="0"/>
              <a:t>approach</a:t>
            </a:r>
          </a:p>
          <a:p>
            <a:pPr lvl="1"/>
            <a:r>
              <a:rPr lang="en-CA" sz="1200" dirty="0"/>
              <a:t>E</a:t>
            </a:r>
            <a:r>
              <a:rPr lang="en-CA" sz="1200" dirty="0" smtClean="0"/>
              <a:t>nhances </a:t>
            </a:r>
            <a:r>
              <a:rPr lang="en-CA" sz="1200" dirty="0"/>
              <a:t>service delivery and value for </a:t>
            </a:r>
            <a:r>
              <a:rPr lang="en-CA" sz="1200" dirty="0" smtClean="0"/>
              <a:t>money </a:t>
            </a:r>
          </a:p>
          <a:p>
            <a:pPr lvl="1"/>
            <a:r>
              <a:rPr lang="en-CA" sz="1200" dirty="0" smtClean="0"/>
              <a:t>Focus on </a:t>
            </a:r>
            <a:r>
              <a:rPr lang="en-CA" sz="1200" dirty="0"/>
              <a:t>efficient and—where they make sense—consolidated operations to increase flexibility, drawing on innovative and proven approaches to complex problems.</a:t>
            </a:r>
          </a:p>
          <a:p>
            <a:pPr lvl="0"/>
            <a:r>
              <a:rPr lang="en-CA" sz="1600" dirty="0"/>
              <a:t>An enterprise-wide management culture and supporting </a:t>
            </a:r>
            <a:r>
              <a:rPr lang="en-CA" sz="1600" dirty="0" smtClean="0"/>
              <a:t>structures </a:t>
            </a:r>
          </a:p>
          <a:p>
            <a:pPr lvl="1"/>
            <a:r>
              <a:rPr lang="en-CA" sz="1200" dirty="0"/>
              <a:t>E</a:t>
            </a:r>
            <a:r>
              <a:rPr lang="en-CA" sz="1200" dirty="0" smtClean="0"/>
              <a:t>nhance </a:t>
            </a:r>
            <a:r>
              <a:rPr lang="en-CA" sz="1200" dirty="0"/>
              <a:t>collaboration on complex, cross-cutting issues and solutions, and that simplify the web of rules and reporting requirements while maintaining transparency and accountability.</a:t>
            </a:r>
          </a:p>
          <a:p>
            <a:pPr lvl="0"/>
            <a:r>
              <a:rPr lang="en-CA" sz="1600" dirty="0"/>
              <a:t>Effective and efficient business </a:t>
            </a:r>
            <a:r>
              <a:rPr lang="en-CA" sz="1600" dirty="0" smtClean="0"/>
              <a:t>processes </a:t>
            </a:r>
          </a:p>
          <a:p>
            <a:pPr lvl="1"/>
            <a:r>
              <a:rPr lang="en-CA" sz="1200" dirty="0"/>
              <a:t>D</a:t>
            </a:r>
            <a:r>
              <a:rPr lang="en-CA" sz="1200" dirty="0" smtClean="0"/>
              <a:t>raw </a:t>
            </a:r>
            <a:r>
              <a:rPr lang="en-CA" sz="1200" dirty="0"/>
              <a:t>on collective expertise to achieve economies of scale in areas of common interest across the Public Service while maintaining high standards of quality, accessibility and equity of services to Canadians.</a:t>
            </a:r>
          </a:p>
          <a:p>
            <a:r>
              <a:rPr lang="en-CA" sz="1600" dirty="0"/>
              <a:t>Widespread adoption of common and shared services </a:t>
            </a:r>
            <a:endParaRPr lang="en-CA" sz="1600" dirty="0" smtClean="0"/>
          </a:p>
          <a:p>
            <a:pPr lvl="1"/>
            <a:r>
              <a:rPr lang="en-CA" sz="1200" dirty="0"/>
              <a:t>S</a:t>
            </a:r>
            <a:r>
              <a:rPr lang="en-CA" sz="1200" dirty="0" smtClean="0"/>
              <a:t>tandardize</a:t>
            </a:r>
            <a:r>
              <a:rPr lang="en-CA" sz="1200" dirty="0"/>
              <a:t>, streamline and consolidate administrative functions within and across organizations </a:t>
            </a:r>
            <a:endParaRPr lang="en-CA" sz="1200" dirty="0" smtClean="0"/>
          </a:p>
          <a:p>
            <a:pPr lvl="1"/>
            <a:r>
              <a:rPr lang="en-CA" sz="1200" dirty="0" smtClean="0"/>
              <a:t>Focus on functions </a:t>
            </a:r>
            <a:r>
              <a:rPr lang="en-CA" sz="1200" dirty="0"/>
              <a:t>such as </a:t>
            </a:r>
            <a:r>
              <a:rPr lang="en-CA" sz="1200" dirty="0" smtClean="0"/>
              <a:t>finance, human </a:t>
            </a:r>
            <a:r>
              <a:rPr lang="en-CA" sz="1200" dirty="0"/>
              <a:t>resources, pay and benefits, and security to help get value for money. </a:t>
            </a:r>
            <a:endParaRPr lang="en-US" sz="1200" dirty="0"/>
          </a:p>
        </p:txBody>
      </p:sp>
      <p:sp>
        <p:nvSpPr>
          <p:cNvPr id="4" name="Slide Number Placeholder 3"/>
          <p:cNvSpPr>
            <a:spLocks noGrp="1"/>
          </p:cNvSpPr>
          <p:nvPr>
            <p:ph type="sldNum" sz="quarter" idx="12"/>
          </p:nvPr>
        </p:nvSpPr>
        <p:spPr/>
        <p:txBody>
          <a:bodyPr/>
          <a:lstStyle/>
          <a:p>
            <a:fld id="{FA83155D-84CD-48C0-9F06-F0DF4E61ABC8}" type="slidenum">
              <a:rPr lang="en-US" smtClean="0"/>
              <a:pPr/>
              <a:t>18</a:t>
            </a:fld>
            <a:endParaRPr lang="en-US"/>
          </a:p>
        </p:txBody>
      </p:sp>
      <p:pic>
        <p:nvPicPr>
          <p:cNvPr id="5" name="Picture 4"/>
          <p:cNvPicPr>
            <a:picLocks noChangeAspect="1"/>
          </p:cNvPicPr>
          <p:nvPr/>
        </p:nvPicPr>
        <p:blipFill>
          <a:blip r:embed="rId2"/>
          <a:stretch>
            <a:fillRect/>
          </a:stretch>
        </p:blipFill>
        <p:spPr>
          <a:xfrm>
            <a:off x="333591" y="3307374"/>
            <a:ext cx="2643024" cy="1809003"/>
          </a:xfrm>
          <a:prstGeom prst="rect">
            <a:avLst/>
          </a:prstGeom>
        </p:spPr>
      </p:pic>
      <p:pic>
        <p:nvPicPr>
          <p:cNvPr id="6" name="Picture 5"/>
          <p:cNvPicPr>
            <a:picLocks noChangeAspect="1"/>
          </p:cNvPicPr>
          <p:nvPr/>
        </p:nvPicPr>
        <p:blipFill>
          <a:blip r:embed="rId3"/>
          <a:stretch>
            <a:fillRect/>
          </a:stretch>
        </p:blipFill>
        <p:spPr>
          <a:xfrm>
            <a:off x="336108" y="1534542"/>
            <a:ext cx="2618019" cy="1215509"/>
          </a:xfrm>
          <a:prstGeom prst="rect">
            <a:avLst/>
          </a:prstGeom>
        </p:spPr>
      </p:pic>
    </p:spTree>
    <p:extLst>
      <p:ext uri="{BB962C8B-B14F-4D97-AF65-F5344CB8AC3E}">
        <p14:creationId xmlns:p14="http://schemas.microsoft.com/office/powerpoint/2010/main" val="56085058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Achieving economies through IT</a:t>
            </a:r>
            <a:br>
              <a:rPr lang="en-CA" dirty="0" smtClean="0"/>
            </a:br>
            <a:r>
              <a:rPr lang="en-CA" sz="2000" dirty="0" smtClean="0">
                <a:solidFill>
                  <a:srgbClr val="212165"/>
                </a:solidFill>
              </a:rPr>
              <a:t>Modernization, common systems and </a:t>
            </a:r>
            <a:r>
              <a:rPr lang="en-CA" sz="2000" dirty="0">
                <a:solidFill>
                  <a:srgbClr val="212165"/>
                </a:solidFill>
              </a:rPr>
              <a:t>shared services </a:t>
            </a:r>
            <a:endParaRPr lang="en-US" sz="2000" dirty="0">
              <a:solidFill>
                <a:srgbClr val="212165"/>
              </a:solidFill>
            </a:endParaRPr>
          </a:p>
        </p:txBody>
      </p:sp>
      <p:sp>
        <p:nvSpPr>
          <p:cNvPr id="3" name="Content Placeholder 2"/>
          <p:cNvSpPr>
            <a:spLocks noGrp="1"/>
          </p:cNvSpPr>
          <p:nvPr>
            <p:ph sz="half" idx="1"/>
          </p:nvPr>
        </p:nvSpPr>
        <p:spPr>
          <a:xfrm>
            <a:off x="228429" y="1362464"/>
            <a:ext cx="4431515" cy="5343644"/>
          </a:xfrm>
        </p:spPr>
        <p:txBody>
          <a:bodyPr>
            <a:noAutofit/>
          </a:bodyPr>
          <a:lstStyle/>
          <a:p>
            <a:pPr lvl="0"/>
            <a:r>
              <a:rPr lang="en-CA" sz="1600" dirty="0"/>
              <a:t>Shared Services Canada (SSC</a:t>
            </a:r>
            <a:r>
              <a:rPr lang="en-CA" sz="1600" dirty="0" smtClean="0"/>
              <a:t>)</a:t>
            </a:r>
            <a:endParaRPr lang="en-CA" sz="1600" dirty="0"/>
          </a:p>
          <a:p>
            <a:pPr lvl="1"/>
            <a:r>
              <a:rPr lang="en-CA" sz="1200" dirty="0" smtClean="0"/>
              <a:t>Delivering </a:t>
            </a:r>
            <a:r>
              <a:rPr lang="en-CA" sz="1200" dirty="0"/>
              <a:t>more effective and efficient IT services, including data centre, networking &amp; security, email, and end-user devices.</a:t>
            </a:r>
          </a:p>
          <a:p>
            <a:pPr lvl="0"/>
            <a:r>
              <a:rPr lang="en-CA" sz="1600" dirty="0"/>
              <a:t>Pay Modernization and Pension Modernization </a:t>
            </a:r>
            <a:endParaRPr lang="en-CA" sz="1600" dirty="0" smtClean="0"/>
          </a:p>
          <a:p>
            <a:pPr lvl="1"/>
            <a:r>
              <a:rPr lang="en-CA" sz="1200" dirty="0"/>
              <a:t>S</a:t>
            </a:r>
            <a:r>
              <a:rPr lang="en-CA" sz="1200" dirty="0" smtClean="0"/>
              <a:t>tandardizing </a:t>
            </a:r>
            <a:r>
              <a:rPr lang="en-CA" sz="1200" dirty="0"/>
              <a:t>and consolidating the delivery of compensation and pension services within a single organization </a:t>
            </a:r>
            <a:r>
              <a:rPr lang="en-CA" sz="1200" dirty="0" smtClean="0"/>
              <a:t>serving </a:t>
            </a:r>
            <a:r>
              <a:rPr lang="en-CA" sz="1200" dirty="0"/>
              <a:t>all departments and agencies.</a:t>
            </a:r>
          </a:p>
          <a:p>
            <a:r>
              <a:rPr lang="en-CA" sz="1600" dirty="0" smtClean="0"/>
              <a:t>The </a:t>
            </a:r>
            <a:r>
              <a:rPr lang="en-CA" sz="1600" dirty="0"/>
              <a:t>Human Resources Service Modernization initiative </a:t>
            </a:r>
            <a:endParaRPr lang="en-CA" sz="1600" dirty="0" smtClean="0"/>
          </a:p>
          <a:p>
            <a:pPr lvl="1"/>
            <a:r>
              <a:rPr lang="en-CA" sz="1200" dirty="0"/>
              <a:t>S</a:t>
            </a:r>
            <a:r>
              <a:rPr lang="en-CA" sz="1200" dirty="0" smtClean="0"/>
              <a:t>tandardize </a:t>
            </a:r>
            <a:r>
              <a:rPr lang="en-CA" sz="1200" dirty="0"/>
              <a:t>the delivery of HR services across </a:t>
            </a:r>
            <a:r>
              <a:rPr lang="en-CA" sz="1200" dirty="0" smtClean="0"/>
              <a:t>government</a:t>
            </a:r>
          </a:p>
          <a:p>
            <a:pPr lvl="1"/>
            <a:r>
              <a:rPr lang="en-CA" sz="1200" dirty="0"/>
              <a:t>E</a:t>
            </a:r>
            <a:r>
              <a:rPr lang="en-CA" sz="1200" dirty="0" smtClean="0"/>
              <a:t>nterprise</a:t>
            </a:r>
            <a:r>
              <a:rPr lang="en-CA" sz="1200" dirty="0"/>
              <a:t>-wide approach to HR management </a:t>
            </a:r>
            <a:r>
              <a:rPr lang="en-CA" sz="1200" dirty="0" smtClean="0"/>
              <a:t>practices</a:t>
            </a:r>
            <a:endParaRPr lang="en-CA" sz="1200" dirty="0"/>
          </a:p>
          <a:p>
            <a:pPr lvl="1"/>
            <a:r>
              <a:rPr lang="en-CA" sz="1200" dirty="0" smtClean="0"/>
              <a:t>Common HR system (PeopleSoft)</a:t>
            </a:r>
          </a:p>
          <a:p>
            <a:r>
              <a:rPr lang="en-US" sz="1600" dirty="0"/>
              <a:t>Shared Services </a:t>
            </a:r>
            <a:r>
              <a:rPr lang="en-US" sz="1600" dirty="0" smtClean="0"/>
              <a:t>Integration</a:t>
            </a:r>
            <a:endParaRPr lang="en-US" sz="1600" dirty="0"/>
          </a:p>
          <a:p>
            <a:pPr lvl="1"/>
            <a:r>
              <a:rPr lang="en-US" sz="1200" dirty="0" smtClean="0"/>
              <a:t>Common HR </a:t>
            </a:r>
            <a:r>
              <a:rPr lang="en-US" sz="1200" dirty="0"/>
              <a:t>services </a:t>
            </a:r>
            <a:r>
              <a:rPr lang="en-US" sz="1200" dirty="0" smtClean="0"/>
              <a:t>to departments</a:t>
            </a:r>
          </a:p>
          <a:p>
            <a:pPr lvl="1"/>
            <a:r>
              <a:rPr lang="en-US" sz="1200" dirty="0" smtClean="0"/>
              <a:t>Services </a:t>
            </a:r>
            <a:r>
              <a:rPr lang="en-US" sz="1200" dirty="0"/>
              <a:t>are fully cost </a:t>
            </a:r>
            <a:r>
              <a:rPr lang="en-US" sz="1200" dirty="0" smtClean="0"/>
              <a:t>recovered</a:t>
            </a:r>
          </a:p>
          <a:p>
            <a:pPr lvl="1"/>
            <a:r>
              <a:rPr lang="en-US" sz="1200" dirty="0" smtClean="0"/>
              <a:t>Developing shared </a:t>
            </a:r>
            <a:r>
              <a:rPr lang="en-US" sz="1200" dirty="0"/>
              <a:t>services offerings </a:t>
            </a:r>
            <a:r>
              <a:rPr lang="en-US" sz="1200" dirty="0" smtClean="0"/>
              <a:t>for </a:t>
            </a:r>
            <a:r>
              <a:rPr lang="en-US" sz="1200" dirty="0"/>
              <a:t>case management and financial systems and </a:t>
            </a:r>
            <a:r>
              <a:rPr lang="en-US" sz="1200" dirty="0" smtClean="0"/>
              <a:t>services (attractive for small departments and agencies which do not need to develop their own capabilities)</a:t>
            </a:r>
            <a:endParaRPr lang="en-CA" sz="1200" dirty="0" smtClean="0"/>
          </a:p>
        </p:txBody>
      </p:sp>
      <p:sp>
        <p:nvSpPr>
          <p:cNvPr id="5" name="Content Placeholder 4"/>
          <p:cNvSpPr>
            <a:spLocks noGrp="1"/>
          </p:cNvSpPr>
          <p:nvPr>
            <p:ph sz="half" idx="2"/>
          </p:nvPr>
        </p:nvSpPr>
        <p:spPr/>
        <p:txBody>
          <a:bodyPr/>
          <a:lstStyle/>
          <a:p>
            <a:pPr lvl="0"/>
            <a:r>
              <a:rPr lang="en-CA" sz="1600" dirty="0"/>
              <a:t>Standard on Enterprise Resource Planning Systems</a:t>
            </a:r>
          </a:p>
          <a:p>
            <a:pPr lvl="1"/>
            <a:r>
              <a:rPr lang="en-CA" sz="1200" dirty="0"/>
              <a:t>Designates SAP as the target financial management system platform for the GC.</a:t>
            </a:r>
          </a:p>
          <a:p>
            <a:r>
              <a:rPr lang="en-CA" sz="1600" dirty="0" smtClean="0"/>
              <a:t>The </a:t>
            </a:r>
            <a:r>
              <a:rPr lang="en-CA" sz="1600" dirty="0"/>
              <a:t>Back-Office Transformation Initiative</a:t>
            </a:r>
          </a:p>
          <a:p>
            <a:pPr lvl="1"/>
            <a:r>
              <a:rPr lang="en-CA" sz="1200" dirty="0"/>
              <a:t>Reduce variety in the back office systems</a:t>
            </a:r>
          </a:p>
          <a:p>
            <a:pPr lvl="1"/>
            <a:r>
              <a:rPr lang="en-CA" sz="1200" dirty="0"/>
              <a:t>Look for common solutions and shared delivery services</a:t>
            </a:r>
          </a:p>
          <a:p>
            <a:r>
              <a:rPr lang="en-CA" sz="1600" dirty="0"/>
              <a:t>HR Modernization</a:t>
            </a:r>
          </a:p>
          <a:p>
            <a:pPr lvl="1"/>
            <a:r>
              <a:rPr lang="en-CA" sz="1200" dirty="0"/>
              <a:t>Enterprise-wide approach to HR services</a:t>
            </a:r>
          </a:p>
          <a:p>
            <a:pPr lvl="1"/>
            <a:r>
              <a:rPr lang="en-CA" sz="1200" dirty="0"/>
              <a:t>Common enterprise financial management system (PeopleSoft)</a:t>
            </a:r>
          </a:p>
          <a:p>
            <a:r>
              <a:rPr lang="en-CA" sz="1600" dirty="0"/>
              <a:t>Financial Management Transformation</a:t>
            </a:r>
          </a:p>
          <a:p>
            <a:pPr lvl="1"/>
            <a:r>
              <a:rPr lang="en-CA" sz="1200" dirty="0"/>
              <a:t>Enterprise-wide approach to Financial Management services</a:t>
            </a:r>
          </a:p>
          <a:p>
            <a:pPr lvl="1"/>
            <a:r>
              <a:rPr lang="en-CA" sz="1200" dirty="0"/>
              <a:t>Common enterprise financial management system (SAP)</a:t>
            </a:r>
          </a:p>
          <a:p>
            <a:endParaRPr lang="en-US" dirty="0"/>
          </a:p>
        </p:txBody>
      </p:sp>
      <p:sp>
        <p:nvSpPr>
          <p:cNvPr id="4" name="Slide Number Placeholder 3"/>
          <p:cNvSpPr>
            <a:spLocks noGrp="1"/>
          </p:cNvSpPr>
          <p:nvPr>
            <p:ph type="sldNum" sz="quarter" idx="12"/>
          </p:nvPr>
        </p:nvSpPr>
        <p:spPr/>
        <p:txBody>
          <a:bodyPr/>
          <a:lstStyle/>
          <a:p>
            <a:fld id="{FA83155D-84CD-48C0-9F06-F0DF4E61ABC8}" type="slidenum">
              <a:rPr lang="en-US" smtClean="0"/>
              <a:pPr/>
              <a:t>19</a:t>
            </a:fld>
            <a:endParaRPr lang="en-US"/>
          </a:p>
        </p:txBody>
      </p:sp>
    </p:spTree>
    <p:extLst>
      <p:ext uri="{BB962C8B-B14F-4D97-AF65-F5344CB8AC3E}">
        <p14:creationId xmlns:p14="http://schemas.microsoft.com/office/powerpoint/2010/main" val="418960344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National Reform </a:t>
            </a:r>
            <a:r>
              <a:rPr lang="en-US" dirty="0" smtClean="0"/>
              <a:t>Program </a:t>
            </a:r>
            <a:r>
              <a:rPr lang="en-US" dirty="0"/>
              <a:t>of the Slovak Republic </a:t>
            </a:r>
            <a:r>
              <a:rPr lang="en-US" dirty="0" smtClean="0"/>
              <a:t>2016 </a:t>
            </a:r>
            <a:br>
              <a:rPr lang="en-US" dirty="0" smtClean="0"/>
            </a:br>
            <a:r>
              <a:rPr lang="en-US" sz="2000" dirty="0" smtClean="0">
                <a:solidFill>
                  <a:srgbClr val="212165"/>
                </a:solidFill>
              </a:rPr>
              <a:t>E</a:t>
            </a:r>
            <a:r>
              <a:rPr lang="en-US" sz="2000" dirty="0">
                <a:solidFill>
                  <a:srgbClr val="212165"/>
                </a:solidFill>
              </a:rPr>
              <a:t>-</a:t>
            </a:r>
            <a:r>
              <a:rPr lang="en-US" sz="2000" dirty="0" smtClean="0">
                <a:solidFill>
                  <a:srgbClr val="212165"/>
                </a:solidFill>
              </a:rPr>
              <a:t>Government</a:t>
            </a:r>
            <a:endParaRPr lang="en-US" dirty="0">
              <a:solidFill>
                <a:srgbClr val="212165"/>
              </a:solidFill>
            </a:endParaRPr>
          </a:p>
        </p:txBody>
      </p:sp>
      <p:sp>
        <p:nvSpPr>
          <p:cNvPr id="3" name="Content Placeholder 2"/>
          <p:cNvSpPr>
            <a:spLocks noGrp="1"/>
          </p:cNvSpPr>
          <p:nvPr>
            <p:ph idx="1"/>
          </p:nvPr>
        </p:nvSpPr>
        <p:spPr/>
        <p:txBody>
          <a:bodyPr>
            <a:noAutofit/>
          </a:bodyPr>
          <a:lstStyle/>
          <a:p>
            <a:r>
              <a:rPr lang="en-US" sz="2000" dirty="0" smtClean="0"/>
              <a:t>In </a:t>
            </a:r>
            <a:r>
              <a:rPr lang="en-US" sz="2000" dirty="0"/>
              <a:t>2016, the National Framework for the </a:t>
            </a:r>
            <a:r>
              <a:rPr lang="en-US" sz="2000" dirty="0" err="1"/>
              <a:t>Informatization</a:t>
            </a:r>
            <a:r>
              <a:rPr lang="en-US" sz="2000" dirty="0"/>
              <a:t> of the Public Administration will be updated. Its aim is to elaborate, model and coordinate IT solutions in the public administration. </a:t>
            </a:r>
            <a:endParaRPr lang="en-US" sz="2000" dirty="0" smtClean="0"/>
          </a:p>
          <a:p>
            <a:r>
              <a:rPr lang="en-US" sz="2000" dirty="0" smtClean="0"/>
              <a:t>The </a:t>
            </a:r>
            <a:r>
              <a:rPr lang="en-US" sz="2000" dirty="0"/>
              <a:t>centralized definition of rules and the implementation of the strategic architecture of the public administration will serve as </a:t>
            </a:r>
            <a:r>
              <a:rPr lang="en-US" sz="2000" dirty="0" smtClean="0"/>
              <a:t>a tool </a:t>
            </a:r>
            <a:r>
              <a:rPr lang="en-US" sz="2000" dirty="0"/>
              <a:t>for the achievement of these aims. </a:t>
            </a:r>
            <a:endParaRPr lang="en-US" sz="2000" dirty="0" smtClean="0"/>
          </a:p>
          <a:p>
            <a:r>
              <a:rPr lang="en-US" sz="2000" dirty="0" smtClean="0"/>
              <a:t>Individual </a:t>
            </a:r>
            <a:r>
              <a:rPr lang="en-US" sz="2000" dirty="0"/>
              <a:t>strategic priorities, which are </a:t>
            </a:r>
            <a:r>
              <a:rPr lang="en-US" sz="2000" dirty="0" smtClean="0"/>
              <a:t>defined </a:t>
            </a:r>
            <a:r>
              <a:rPr lang="en-US" sz="2000" dirty="0"/>
              <a:t>by the framework, will then be developed to the level of initial analyses and proposals for projects in the Operational </a:t>
            </a:r>
            <a:r>
              <a:rPr lang="en-US" sz="2000" dirty="0" smtClean="0"/>
              <a:t>Program </a:t>
            </a:r>
            <a:r>
              <a:rPr lang="en-US" sz="2000" dirty="0"/>
              <a:t>Integrated Infrastructure (OP II). Within OP II, the implementation of several national projects will be carried out in individual ministries in 2016. </a:t>
            </a:r>
            <a:endParaRPr lang="en-US" sz="2000" dirty="0" smtClean="0"/>
          </a:p>
          <a:p>
            <a:r>
              <a:rPr lang="en-US" sz="2000" dirty="0" smtClean="0"/>
              <a:t>The </a:t>
            </a:r>
            <a:r>
              <a:rPr lang="en-US" sz="2000" dirty="0"/>
              <a:t>time needed for obtaining a building permit will be reduced. </a:t>
            </a:r>
          </a:p>
          <a:p>
            <a:endParaRPr lang="en-US" sz="2000" dirty="0"/>
          </a:p>
        </p:txBody>
      </p:sp>
      <p:sp>
        <p:nvSpPr>
          <p:cNvPr id="4" name="Slide Number Placeholder 3"/>
          <p:cNvSpPr>
            <a:spLocks noGrp="1"/>
          </p:cNvSpPr>
          <p:nvPr>
            <p:ph type="sldNum" sz="quarter" idx="12"/>
          </p:nvPr>
        </p:nvSpPr>
        <p:spPr/>
        <p:txBody>
          <a:bodyPr/>
          <a:lstStyle/>
          <a:p>
            <a:fld id="{FA83155D-84CD-48C0-9F06-F0DF4E61ABC8}" type="slidenum">
              <a:rPr lang="en-US" smtClean="0"/>
              <a:pPr/>
              <a:t>2</a:t>
            </a:fld>
            <a:endParaRPr lang="en-US"/>
          </a:p>
        </p:txBody>
      </p:sp>
    </p:spTree>
    <p:extLst>
      <p:ext uri="{BB962C8B-B14F-4D97-AF65-F5344CB8AC3E}">
        <p14:creationId xmlns:p14="http://schemas.microsoft.com/office/powerpoint/2010/main" val="387654078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Achieving economies through IT</a:t>
            </a:r>
            <a:br>
              <a:rPr lang="en-CA" dirty="0"/>
            </a:br>
            <a:r>
              <a:rPr lang="en-US" sz="2000" dirty="0" smtClean="0">
                <a:solidFill>
                  <a:srgbClr val="212165"/>
                </a:solidFill>
              </a:rPr>
              <a:t>Government On-Line (1999)</a:t>
            </a:r>
            <a:endParaRPr lang="en-US" sz="2000" dirty="0">
              <a:solidFill>
                <a:srgbClr val="212165"/>
              </a:solidFill>
            </a:endParaRPr>
          </a:p>
        </p:txBody>
      </p:sp>
      <p:sp>
        <p:nvSpPr>
          <p:cNvPr id="3" name="Content Placeholder 2"/>
          <p:cNvSpPr>
            <a:spLocks noGrp="1"/>
          </p:cNvSpPr>
          <p:nvPr>
            <p:ph idx="1"/>
          </p:nvPr>
        </p:nvSpPr>
        <p:spPr>
          <a:xfrm>
            <a:off x="3325922" y="1371600"/>
            <a:ext cx="5360878" cy="4754563"/>
          </a:xfrm>
        </p:spPr>
        <p:txBody>
          <a:bodyPr>
            <a:normAutofit/>
          </a:bodyPr>
          <a:lstStyle/>
          <a:p>
            <a:pPr marL="0" indent="0">
              <a:buNone/>
            </a:pPr>
            <a:r>
              <a:rPr lang="en-US" dirty="0">
                <a:solidFill>
                  <a:srgbClr val="212165"/>
                </a:solidFill>
              </a:rPr>
              <a:t>“The Government will become a model user of information technology and the Internet [</a:t>
            </a:r>
            <a:r>
              <a:rPr lang="is-IS" dirty="0">
                <a:solidFill>
                  <a:srgbClr val="212165"/>
                </a:solidFill>
              </a:rPr>
              <a:t>…] </a:t>
            </a:r>
            <a:r>
              <a:rPr lang="en-US" dirty="0">
                <a:solidFill>
                  <a:srgbClr val="212165"/>
                </a:solidFill>
              </a:rPr>
              <a:t>with Canadians able to access all government information and services on-line at the time and place of their choosing.”</a:t>
            </a:r>
          </a:p>
        </p:txBody>
      </p:sp>
      <p:sp>
        <p:nvSpPr>
          <p:cNvPr id="4" name="Slide Number Placeholder 3"/>
          <p:cNvSpPr>
            <a:spLocks noGrp="1"/>
          </p:cNvSpPr>
          <p:nvPr>
            <p:ph type="sldNum" sz="quarter" idx="12"/>
          </p:nvPr>
        </p:nvSpPr>
        <p:spPr/>
        <p:txBody>
          <a:bodyPr/>
          <a:lstStyle/>
          <a:p>
            <a:fld id="{FA83155D-84CD-48C0-9F06-F0DF4E61ABC8}" type="slidenum">
              <a:rPr lang="en-US" smtClean="0"/>
              <a:pPr/>
              <a:t>20</a:t>
            </a:fld>
            <a:endParaRPr lang="en-US"/>
          </a:p>
        </p:txBody>
      </p:sp>
      <p:grpSp>
        <p:nvGrpSpPr>
          <p:cNvPr id="5" name="Group 4"/>
          <p:cNvGrpSpPr/>
          <p:nvPr/>
        </p:nvGrpSpPr>
        <p:grpSpPr>
          <a:xfrm>
            <a:off x="356158" y="1306502"/>
            <a:ext cx="2028637" cy="1735915"/>
            <a:chOff x="5381589" y="5235148"/>
            <a:chExt cx="949527" cy="815011"/>
          </a:xfrm>
        </p:grpSpPr>
        <p:pic>
          <p:nvPicPr>
            <p:cNvPr id="6" name="Picture 5"/>
            <p:cNvPicPr>
              <a:picLocks noChangeAspect="1"/>
            </p:cNvPicPr>
            <p:nvPr/>
          </p:nvPicPr>
          <p:blipFill>
            <a:blip r:embed="rId2"/>
            <a:stretch>
              <a:fillRect/>
            </a:stretch>
          </p:blipFill>
          <p:spPr>
            <a:xfrm>
              <a:off x="5381589" y="5235148"/>
              <a:ext cx="949527" cy="815011"/>
            </a:xfrm>
            <a:prstGeom prst="rect">
              <a:avLst/>
            </a:prstGeom>
          </p:spPr>
        </p:pic>
        <p:sp>
          <p:nvSpPr>
            <p:cNvPr id="7" name="Rectangle 6"/>
            <p:cNvSpPr/>
            <p:nvPr/>
          </p:nvSpPr>
          <p:spPr>
            <a:xfrm>
              <a:off x="5436600" y="5402509"/>
              <a:ext cx="868029" cy="476853"/>
            </a:xfrm>
            <a:prstGeom prst="rect">
              <a:avLst/>
            </a:prstGeom>
          </p:spPr>
          <p:txBody>
            <a:bodyPr wrap="square">
              <a:spAutoFit/>
            </a:bodyPr>
            <a:lstStyle/>
            <a:p>
              <a:pPr algn="ctr"/>
              <a:r>
                <a:rPr lang="en-US" sz="2000" dirty="0">
                  <a:solidFill>
                    <a:schemeClr val="bg1"/>
                  </a:solidFill>
                </a:rPr>
                <a:t>Government</a:t>
              </a:r>
              <a:br>
                <a:rPr lang="en-US" sz="2000" dirty="0">
                  <a:solidFill>
                    <a:schemeClr val="bg1"/>
                  </a:solidFill>
                </a:rPr>
              </a:br>
              <a:r>
                <a:rPr lang="en-US" sz="2000" dirty="0">
                  <a:solidFill>
                    <a:schemeClr val="bg1"/>
                  </a:solidFill>
                </a:rPr>
                <a:t>On-Line</a:t>
              </a:r>
              <a:br>
                <a:rPr lang="en-US" sz="2000" dirty="0">
                  <a:solidFill>
                    <a:schemeClr val="bg1"/>
                  </a:solidFill>
                </a:rPr>
              </a:br>
              <a:r>
                <a:rPr lang="en-US" sz="2000" dirty="0">
                  <a:solidFill>
                    <a:schemeClr val="bg1"/>
                  </a:solidFill>
                </a:rPr>
                <a:t>(GOL)</a:t>
              </a:r>
            </a:p>
          </p:txBody>
        </p:sp>
      </p:grpSp>
    </p:spTree>
    <p:extLst>
      <p:ext uri="{BB962C8B-B14F-4D97-AF65-F5344CB8AC3E}">
        <p14:creationId xmlns:p14="http://schemas.microsoft.com/office/powerpoint/2010/main" val="332257891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Achieving economies through IT</a:t>
            </a:r>
            <a:br>
              <a:rPr lang="en-CA" dirty="0"/>
            </a:br>
            <a:r>
              <a:rPr lang="en-US" sz="2000" dirty="0" smtClean="0">
                <a:solidFill>
                  <a:srgbClr val="212165"/>
                </a:solidFill>
              </a:rPr>
              <a:t>Taming the back office “beast”</a:t>
            </a:r>
            <a:r>
              <a:rPr lang="is-IS" sz="2000" dirty="0" smtClean="0">
                <a:solidFill>
                  <a:srgbClr val="212165"/>
                </a:solidFill>
              </a:rPr>
              <a:t>…</a:t>
            </a:r>
            <a:endParaRPr lang="en-US" dirty="0"/>
          </a:p>
        </p:txBody>
      </p:sp>
      <p:sp>
        <p:nvSpPr>
          <p:cNvPr id="3" name="Slide Number Placeholder 2"/>
          <p:cNvSpPr>
            <a:spLocks noGrp="1"/>
          </p:cNvSpPr>
          <p:nvPr>
            <p:ph type="sldNum" sz="quarter" idx="12"/>
          </p:nvPr>
        </p:nvSpPr>
        <p:spPr/>
        <p:txBody>
          <a:bodyPr/>
          <a:lstStyle/>
          <a:p>
            <a:fld id="{60B17803-2800-4867-BEDA-65382B359458}" type="slidenum">
              <a:rPr lang="en-US" smtClean="0"/>
              <a:pPr/>
              <a:t>21</a:t>
            </a:fld>
            <a:endParaRPr lang="en-US"/>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201193" y="1528456"/>
            <a:ext cx="7177572" cy="4885288"/>
          </a:xfrm>
          <a:prstGeom prst="rect">
            <a:avLst/>
          </a:prstGeom>
          <a:noFill/>
        </p:spPr>
      </p:pic>
    </p:spTree>
    <p:extLst>
      <p:ext uri="{BB962C8B-B14F-4D97-AF65-F5344CB8AC3E}">
        <p14:creationId xmlns:p14="http://schemas.microsoft.com/office/powerpoint/2010/main" val="783210858"/>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2"/>
            <a:r>
              <a:rPr lang="en-CA" dirty="0"/>
              <a:t>Achieving economies through IT</a:t>
            </a:r>
            <a:br>
              <a:rPr lang="en-CA" dirty="0"/>
            </a:br>
            <a:r>
              <a:rPr lang="is-IS" sz="2000" dirty="0" smtClean="0">
                <a:solidFill>
                  <a:srgbClr val="212165"/>
                </a:solidFill>
              </a:rPr>
              <a:t>…and get an integrated enterprise perspective</a:t>
            </a:r>
            <a:endParaRPr lang="en-US" dirty="0"/>
          </a:p>
        </p:txBody>
      </p:sp>
      <p:sp>
        <p:nvSpPr>
          <p:cNvPr id="3" name="Slide Number Placeholder 2"/>
          <p:cNvSpPr>
            <a:spLocks noGrp="1"/>
          </p:cNvSpPr>
          <p:nvPr>
            <p:ph type="sldNum" sz="quarter" idx="12"/>
          </p:nvPr>
        </p:nvSpPr>
        <p:spPr/>
        <p:txBody>
          <a:bodyPr/>
          <a:lstStyle/>
          <a:p>
            <a:fld id="{60B17803-2800-4867-BEDA-65382B359458}" type="slidenum">
              <a:rPr lang="en-US" smtClean="0"/>
              <a:pPr/>
              <a:t>22</a:t>
            </a:fld>
            <a:endParaRPr lang="en-US"/>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3097493" y="2640416"/>
            <a:ext cx="5856911" cy="3948709"/>
          </a:xfrm>
          <a:prstGeom prst="rect">
            <a:avLst/>
          </a:prstGeom>
          <a:noFill/>
        </p:spPr>
      </p:pic>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325300" y="1379594"/>
            <a:ext cx="2699095" cy="2188701"/>
          </a:xfrm>
          <a:prstGeom prst="rect">
            <a:avLst/>
          </a:prstGeom>
          <a:noFill/>
        </p:spPr>
      </p:pic>
    </p:spTree>
    <p:extLst>
      <p:ext uri="{BB962C8B-B14F-4D97-AF65-F5344CB8AC3E}">
        <p14:creationId xmlns:p14="http://schemas.microsoft.com/office/powerpoint/2010/main" val="1900415884"/>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Financial Management Transformation</a:t>
            </a:r>
            <a:r>
              <a:rPr lang="en-CA" dirty="0"/>
              <a:t/>
            </a:r>
            <a:br>
              <a:rPr lang="en-CA" dirty="0"/>
            </a:br>
            <a:r>
              <a:rPr lang="en-US" sz="2000" dirty="0" smtClean="0">
                <a:solidFill>
                  <a:srgbClr val="212165"/>
                </a:solidFill>
              </a:rPr>
              <a:t>Problem and opportunity definition</a:t>
            </a:r>
            <a:endParaRPr lang="en-US" dirty="0">
              <a:solidFill>
                <a:srgbClr val="212165"/>
              </a:solidFill>
            </a:endParaRPr>
          </a:p>
        </p:txBody>
      </p:sp>
      <p:sp>
        <p:nvSpPr>
          <p:cNvPr id="3" name="Content Placeholder 2"/>
          <p:cNvSpPr>
            <a:spLocks noGrp="1"/>
          </p:cNvSpPr>
          <p:nvPr>
            <p:ph idx="1"/>
          </p:nvPr>
        </p:nvSpPr>
        <p:spPr/>
        <p:txBody>
          <a:bodyPr>
            <a:noAutofit/>
          </a:bodyPr>
          <a:lstStyle/>
          <a:p>
            <a:r>
              <a:rPr lang="en-CA" sz="1400" dirty="0"/>
              <a:t>The current decentralized, largely departmental model for financial management is ineffective and inefficient from an enterprise, GC-wide perspective:</a:t>
            </a:r>
          </a:p>
          <a:p>
            <a:pPr lvl="0"/>
            <a:r>
              <a:rPr lang="en-CA" sz="1400" dirty="0"/>
              <a:t>Business processes, information and financial management system configurations are customized by each department, despite a common legislative and policy framework.   It is very difficult, time consuming and costly to assemble useful government-wide information for decision-makers and enterprise management needs, and the cost of maintaining 50 different systems, spread across five different platforms (plus many other bolt-on applications) is much greater than necessary.</a:t>
            </a:r>
          </a:p>
          <a:p>
            <a:pPr lvl="0"/>
            <a:r>
              <a:rPr lang="en-CA" sz="1400" dirty="0"/>
              <a:t>While large departments as a group benefit from economies of scale, medium, small and very small departments do not.  Financial management business processes and services are too often burdened with manual processing, redundant activities, and over-reliance on the intervention of back office specialists in routine work.  Efficiencies and cost savings could be gained if all departments could achieve the same performance as the most efficient. </a:t>
            </a:r>
          </a:p>
          <a:p>
            <a:r>
              <a:rPr lang="en-CA" sz="1400" dirty="0"/>
              <a:t>Across government, significant amounts are expended by departments every year on projects related to financial management systems, many of which duplicate efforts of other departments.  These investments do not achieve near the value-for-money that could be realized in a more coordinated, enterprise approach. </a:t>
            </a:r>
            <a:endParaRPr lang="en-US" sz="1400" dirty="0"/>
          </a:p>
        </p:txBody>
      </p:sp>
      <p:sp>
        <p:nvSpPr>
          <p:cNvPr id="4" name="Slide Number Placeholder 3"/>
          <p:cNvSpPr>
            <a:spLocks noGrp="1"/>
          </p:cNvSpPr>
          <p:nvPr>
            <p:ph type="sldNum" sz="quarter" idx="12"/>
          </p:nvPr>
        </p:nvSpPr>
        <p:spPr/>
        <p:txBody>
          <a:bodyPr/>
          <a:lstStyle/>
          <a:p>
            <a:fld id="{FA83155D-84CD-48C0-9F06-F0DF4E61ABC8}" type="slidenum">
              <a:rPr lang="en-US" smtClean="0"/>
              <a:pPr/>
              <a:t>23</a:t>
            </a:fld>
            <a:endParaRPr lang="en-US"/>
          </a:p>
        </p:txBody>
      </p:sp>
    </p:spTree>
    <p:extLst>
      <p:ext uri="{BB962C8B-B14F-4D97-AF65-F5344CB8AC3E}">
        <p14:creationId xmlns:p14="http://schemas.microsoft.com/office/powerpoint/2010/main" val="146817611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Financial Management Transformation</a:t>
            </a:r>
            <a:r>
              <a:rPr lang="en-CA" dirty="0"/>
              <a:t/>
            </a:r>
            <a:br>
              <a:rPr lang="en-CA" dirty="0"/>
            </a:br>
            <a:r>
              <a:rPr lang="en-CA" sz="2000" dirty="0" smtClean="0">
                <a:solidFill>
                  <a:srgbClr val="212165"/>
                </a:solidFill>
              </a:rPr>
              <a:t>Analysis </a:t>
            </a:r>
            <a:r>
              <a:rPr lang="en-CA" sz="2000" dirty="0">
                <a:solidFill>
                  <a:srgbClr val="212165"/>
                </a:solidFill>
              </a:rPr>
              <a:t>of Efficiency Gains, Gartner Inc. </a:t>
            </a:r>
            <a:endParaRPr lang="en-US" sz="2000" dirty="0">
              <a:solidFill>
                <a:srgbClr val="212165"/>
              </a:solidFill>
            </a:endParaRPr>
          </a:p>
        </p:txBody>
      </p:sp>
      <p:sp>
        <p:nvSpPr>
          <p:cNvPr id="3" name="Slide Number Placeholder 2"/>
          <p:cNvSpPr>
            <a:spLocks noGrp="1"/>
          </p:cNvSpPr>
          <p:nvPr>
            <p:ph type="sldNum" sz="quarter" idx="12"/>
          </p:nvPr>
        </p:nvSpPr>
        <p:spPr/>
        <p:txBody>
          <a:bodyPr/>
          <a:lstStyle/>
          <a:p>
            <a:fld id="{60B17803-2800-4867-BEDA-65382B359458}" type="slidenum">
              <a:rPr lang="en-US" smtClean="0"/>
              <a:pPr/>
              <a:t>24</a:t>
            </a:fld>
            <a:endParaRPr lang="en-US"/>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2327688" y="2375462"/>
            <a:ext cx="6816312" cy="3170326"/>
          </a:xfrm>
          <a:prstGeom prst="rect">
            <a:avLst/>
          </a:prstGeom>
          <a:noFill/>
        </p:spPr>
      </p:pic>
      <p:sp>
        <p:nvSpPr>
          <p:cNvPr id="5" name="Rectangle 4"/>
          <p:cNvSpPr/>
          <p:nvPr/>
        </p:nvSpPr>
        <p:spPr>
          <a:xfrm>
            <a:off x="193593" y="1565522"/>
            <a:ext cx="2154654" cy="4708981"/>
          </a:xfrm>
          <a:prstGeom prst="rect">
            <a:avLst/>
          </a:prstGeom>
        </p:spPr>
        <p:txBody>
          <a:bodyPr wrap="square">
            <a:spAutoFit/>
          </a:bodyPr>
          <a:lstStyle/>
          <a:p>
            <a:r>
              <a:rPr lang="en-CA" sz="2000" dirty="0">
                <a:solidFill>
                  <a:srgbClr val="212165"/>
                </a:solidFill>
              </a:rPr>
              <a:t>Gartner estimated that if the GC could improve the aggregate GC ratio of Finance </a:t>
            </a:r>
            <a:r>
              <a:rPr lang="en-CA" sz="2000" dirty="0" smtClean="0">
                <a:solidFill>
                  <a:srgbClr val="212165"/>
                </a:solidFill>
              </a:rPr>
              <a:t>FTEs</a:t>
            </a:r>
            <a:r>
              <a:rPr lang="en-CA" sz="2000" dirty="0">
                <a:solidFill>
                  <a:srgbClr val="212165"/>
                </a:solidFill>
              </a:rPr>
              <a:t> </a:t>
            </a:r>
            <a:r>
              <a:rPr lang="en-CA" sz="2000" dirty="0" smtClean="0">
                <a:solidFill>
                  <a:srgbClr val="212165"/>
                </a:solidFill>
              </a:rPr>
              <a:t>to GC </a:t>
            </a:r>
            <a:r>
              <a:rPr lang="en-CA" sz="2000" dirty="0">
                <a:solidFill>
                  <a:srgbClr val="212165"/>
                </a:solidFill>
              </a:rPr>
              <a:t>FTEs </a:t>
            </a:r>
            <a:r>
              <a:rPr lang="en-CA" sz="2000" dirty="0" smtClean="0">
                <a:solidFill>
                  <a:srgbClr val="212165"/>
                </a:solidFill>
              </a:rPr>
              <a:t>to </a:t>
            </a:r>
            <a:r>
              <a:rPr lang="en-CA" sz="2000" dirty="0">
                <a:solidFill>
                  <a:srgbClr val="212165"/>
                </a:solidFill>
              </a:rPr>
              <a:t>match </a:t>
            </a:r>
            <a:r>
              <a:rPr lang="en-CA" sz="2000" dirty="0" smtClean="0">
                <a:solidFill>
                  <a:srgbClr val="212165"/>
                </a:solidFill>
              </a:rPr>
              <a:t>top </a:t>
            </a:r>
            <a:r>
              <a:rPr lang="en-CA" sz="2000" dirty="0">
                <a:solidFill>
                  <a:srgbClr val="212165"/>
                </a:solidFill>
              </a:rPr>
              <a:t>performers in the benchmark, potential efficiency gains could be in the range of $96M. </a:t>
            </a:r>
            <a:endParaRPr lang="en-US" sz="2000" dirty="0">
              <a:solidFill>
                <a:srgbClr val="212165"/>
              </a:solidFill>
            </a:endParaRPr>
          </a:p>
        </p:txBody>
      </p:sp>
    </p:spTree>
    <p:extLst>
      <p:ext uri="{BB962C8B-B14F-4D97-AF65-F5344CB8AC3E}">
        <p14:creationId xmlns:p14="http://schemas.microsoft.com/office/powerpoint/2010/main" val="2999934280"/>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Financial Management Transformation</a:t>
            </a:r>
            <a:r>
              <a:rPr lang="en-CA" dirty="0"/>
              <a:t/>
            </a:r>
            <a:br>
              <a:rPr lang="en-CA" dirty="0"/>
            </a:br>
            <a:r>
              <a:rPr lang="en-CA" sz="1800" dirty="0" smtClean="0">
                <a:solidFill>
                  <a:srgbClr val="212165"/>
                </a:solidFill>
              </a:rPr>
              <a:t>Potential Improvements </a:t>
            </a:r>
            <a:r>
              <a:rPr lang="en-CA" sz="1800" dirty="0">
                <a:solidFill>
                  <a:srgbClr val="212165"/>
                </a:solidFill>
              </a:rPr>
              <a:t>in Financial Management Cost Metrics </a:t>
            </a:r>
            <a:endParaRPr lang="en-US" sz="1800" dirty="0">
              <a:solidFill>
                <a:srgbClr val="212165"/>
              </a:solidFill>
            </a:endParaRPr>
          </a:p>
        </p:txBody>
      </p:sp>
      <p:sp>
        <p:nvSpPr>
          <p:cNvPr id="3" name="Slide Number Placeholder 2"/>
          <p:cNvSpPr>
            <a:spLocks noGrp="1"/>
          </p:cNvSpPr>
          <p:nvPr>
            <p:ph type="sldNum" sz="quarter" idx="12"/>
          </p:nvPr>
        </p:nvSpPr>
        <p:spPr/>
        <p:txBody>
          <a:bodyPr/>
          <a:lstStyle/>
          <a:p>
            <a:fld id="{60B17803-2800-4867-BEDA-65382B359458}" type="slidenum">
              <a:rPr lang="en-US" smtClean="0"/>
              <a:pPr/>
              <a:t>25</a:t>
            </a:fld>
            <a:endParaRPr lang="en-US"/>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886303" y="1626277"/>
            <a:ext cx="7607447" cy="4540783"/>
          </a:xfrm>
          <a:prstGeom prst="rect">
            <a:avLst/>
          </a:prstGeom>
          <a:noFill/>
        </p:spPr>
      </p:pic>
    </p:spTree>
    <p:extLst>
      <p:ext uri="{BB962C8B-B14F-4D97-AF65-F5344CB8AC3E}">
        <p14:creationId xmlns:p14="http://schemas.microsoft.com/office/powerpoint/2010/main" val="2827524681"/>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Financial Management </a:t>
            </a:r>
            <a:r>
              <a:rPr lang="en-US" dirty="0" smtClean="0"/>
              <a:t>Transformation</a:t>
            </a:r>
            <a:r>
              <a:rPr lang="en-CA" dirty="0" smtClean="0"/>
              <a:t/>
            </a:r>
            <a:br>
              <a:rPr lang="en-CA" dirty="0" smtClean="0"/>
            </a:br>
            <a:r>
              <a:rPr lang="en-CA" sz="1800" dirty="0" smtClean="0">
                <a:solidFill>
                  <a:srgbClr val="212165"/>
                </a:solidFill>
              </a:rPr>
              <a:t>Potential </a:t>
            </a:r>
            <a:r>
              <a:rPr lang="en-CA" sz="1800" dirty="0">
                <a:solidFill>
                  <a:srgbClr val="212165"/>
                </a:solidFill>
              </a:rPr>
              <a:t>Efficiency Gain from Financial Management Services </a:t>
            </a:r>
            <a:endParaRPr lang="en-US" dirty="0">
              <a:solidFill>
                <a:srgbClr val="212165"/>
              </a:solidFill>
            </a:endParaRPr>
          </a:p>
        </p:txBody>
      </p:sp>
      <p:sp>
        <p:nvSpPr>
          <p:cNvPr id="3" name="Slide Number Placeholder 2"/>
          <p:cNvSpPr>
            <a:spLocks noGrp="1"/>
          </p:cNvSpPr>
          <p:nvPr>
            <p:ph type="sldNum" sz="quarter" idx="12"/>
          </p:nvPr>
        </p:nvSpPr>
        <p:spPr/>
        <p:txBody>
          <a:bodyPr/>
          <a:lstStyle/>
          <a:p>
            <a:fld id="{60B17803-2800-4867-BEDA-65382B359458}" type="slidenum">
              <a:rPr lang="en-US" smtClean="0"/>
              <a:pPr/>
              <a:t>26</a:t>
            </a:fld>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3417652449"/>
              </p:ext>
            </p:extLst>
          </p:nvPr>
        </p:nvGraphicFramePr>
        <p:xfrm>
          <a:off x="890114" y="1909505"/>
          <a:ext cx="7470702" cy="4166192"/>
        </p:xfrm>
        <a:graphic>
          <a:graphicData uri="http://schemas.openxmlformats.org/presentationml/2006/ole">
            <mc:AlternateContent xmlns:mc="http://schemas.openxmlformats.org/markup-compatibility/2006">
              <mc:Choice xmlns:v="urn:schemas-microsoft-com:vml" Requires="v">
                <p:oleObj spid="_x0000_s21701" name="Document" r:id="rId3" imgW="5740400" imgH="3200400" progId="Word.Document.12">
                  <p:embed/>
                </p:oleObj>
              </mc:Choice>
              <mc:Fallback>
                <p:oleObj name="Document" r:id="rId3" imgW="5740400" imgH="3200400" progId="Word.Document.12">
                  <p:embed/>
                  <p:pic>
                    <p:nvPicPr>
                      <p:cNvPr id="0" name=""/>
                      <p:cNvPicPr/>
                      <p:nvPr/>
                    </p:nvPicPr>
                    <p:blipFill>
                      <a:blip r:embed="rId4"/>
                      <a:stretch>
                        <a:fillRect/>
                      </a:stretch>
                    </p:blipFill>
                    <p:spPr>
                      <a:xfrm>
                        <a:off x="890114" y="1909505"/>
                        <a:ext cx="7470702" cy="4166192"/>
                      </a:xfrm>
                      <a:prstGeom prst="rect">
                        <a:avLst/>
                      </a:prstGeom>
                    </p:spPr>
                  </p:pic>
                </p:oleObj>
              </mc:Fallback>
            </mc:AlternateContent>
          </a:graphicData>
        </a:graphic>
      </p:graphicFrame>
    </p:spTree>
    <p:extLst>
      <p:ext uri="{BB962C8B-B14F-4D97-AF65-F5344CB8AC3E}">
        <p14:creationId xmlns:p14="http://schemas.microsoft.com/office/powerpoint/2010/main" val="7800254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Financial Management Transformation</a:t>
            </a:r>
            <a:r>
              <a:rPr lang="en-CA" dirty="0" smtClean="0"/>
              <a:t/>
            </a:r>
            <a:br>
              <a:rPr lang="en-CA" dirty="0" smtClean="0"/>
            </a:br>
            <a:r>
              <a:rPr lang="en-CA" sz="2000" dirty="0" smtClean="0">
                <a:solidFill>
                  <a:srgbClr val="212165"/>
                </a:solidFill>
              </a:rPr>
              <a:t>The problem</a:t>
            </a:r>
            <a:endParaRPr lang="en-US" dirty="0">
              <a:solidFill>
                <a:srgbClr val="212165"/>
              </a:solidFill>
            </a:endParaRPr>
          </a:p>
        </p:txBody>
      </p:sp>
      <p:sp>
        <p:nvSpPr>
          <p:cNvPr id="8" name="Content Placeholder 7"/>
          <p:cNvSpPr>
            <a:spLocks noGrp="1"/>
          </p:cNvSpPr>
          <p:nvPr>
            <p:ph idx="1"/>
          </p:nvPr>
        </p:nvSpPr>
        <p:spPr>
          <a:xfrm>
            <a:off x="465995" y="1408146"/>
            <a:ext cx="3280235" cy="4754563"/>
          </a:xfrm>
        </p:spPr>
        <p:txBody>
          <a:bodyPr>
            <a:noAutofit/>
          </a:bodyPr>
          <a:lstStyle/>
          <a:p>
            <a:r>
              <a:rPr lang="en-CA" sz="1600" dirty="0" smtClean="0"/>
              <a:t>50 different system instances, 5 platforms. </a:t>
            </a:r>
          </a:p>
          <a:p>
            <a:r>
              <a:rPr lang="en-CA" sz="1600" dirty="0" smtClean="0"/>
              <a:t>More complex </a:t>
            </a:r>
            <a:r>
              <a:rPr lang="en-CA" sz="1600" dirty="0"/>
              <a:t>and customized than </a:t>
            </a:r>
            <a:r>
              <a:rPr lang="en-CA" sz="1600" dirty="0" smtClean="0"/>
              <a:t>industry.</a:t>
            </a:r>
          </a:p>
          <a:p>
            <a:r>
              <a:rPr lang="en-CA" sz="1600" dirty="0" smtClean="0"/>
              <a:t>Cost </a:t>
            </a:r>
            <a:r>
              <a:rPr lang="en-CA" sz="1600" dirty="0"/>
              <a:t>of steady-state support </a:t>
            </a:r>
            <a:r>
              <a:rPr lang="en-CA" sz="1600" dirty="0" smtClean="0"/>
              <a:t>is $150M </a:t>
            </a:r>
            <a:r>
              <a:rPr lang="en-CA" sz="1600" dirty="0"/>
              <a:t>per year.   </a:t>
            </a:r>
            <a:endParaRPr lang="en-CA" sz="1600" dirty="0" smtClean="0"/>
          </a:p>
          <a:p>
            <a:r>
              <a:rPr lang="en-CA" sz="1600" dirty="0" smtClean="0"/>
              <a:t>Benchmark analysis: this </a:t>
            </a:r>
            <a:r>
              <a:rPr lang="en-CA" sz="1600" dirty="0"/>
              <a:t>cost </a:t>
            </a:r>
            <a:r>
              <a:rPr lang="en-CA" sz="1600" dirty="0" smtClean="0"/>
              <a:t>can be reduced </a:t>
            </a:r>
            <a:r>
              <a:rPr lang="en-CA" sz="1600" dirty="0"/>
              <a:t>by 40-50% </a:t>
            </a:r>
            <a:endParaRPr lang="en-CA" sz="1600" dirty="0" smtClean="0"/>
          </a:p>
          <a:p>
            <a:pPr lvl="1"/>
            <a:r>
              <a:rPr lang="en-CA" sz="1200" dirty="0"/>
              <a:t>C</a:t>
            </a:r>
            <a:r>
              <a:rPr lang="en-CA" sz="1200" dirty="0" smtClean="0"/>
              <a:t>ommon </a:t>
            </a:r>
            <a:r>
              <a:rPr lang="en-CA" sz="1200" dirty="0"/>
              <a:t>business model </a:t>
            </a:r>
            <a:r>
              <a:rPr lang="en-CA" sz="1200" dirty="0" smtClean="0"/>
              <a:t>and platform, </a:t>
            </a:r>
          </a:p>
          <a:p>
            <a:pPr lvl="1"/>
            <a:r>
              <a:rPr lang="en-CA" sz="1200" dirty="0" smtClean="0"/>
              <a:t>Less customization</a:t>
            </a:r>
          </a:p>
          <a:p>
            <a:r>
              <a:rPr lang="en-CA" sz="1600" dirty="0" smtClean="0"/>
              <a:t>An additional $100M annually is spent on related projects</a:t>
            </a:r>
          </a:p>
          <a:p>
            <a:pPr lvl="1"/>
            <a:r>
              <a:rPr lang="en-CA" sz="1200" dirty="0" smtClean="0"/>
              <a:t>Enhancements;</a:t>
            </a:r>
          </a:p>
          <a:p>
            <a:pPr lvl="1"/>
            <a:r>
              <a:rPr lang="en-CA" sz="1200" dirty="0" smtClean="0"/>
              <a:t>Customizations;</a:t>
            </a:r>
          </a:p>
          <a:p>
            <a:pPr lvl="1"/>
            <a:r>
              <a:rPr lang="en-CA" sz="1200" dirty="0" smtClean="0"/>
              <a:t>Duplicate efforts</a:t>
            </a:r>
            <a:endParaRPr lang="en-US" sz="1200" dirty="0"/>
          </a:p>
        </p:txBody>
      </p:sp>
      <p:sp>
        <p:nvSpPr>
          <p:cNvPr id="4" name="Slide Number Placeholder 3"/>
          <p:cNvSpPr>
            <a:spLocks noGrp="1"/>
          </p:cNvSpPr>
          <p:nvPr>
            <p:ph type="sldNum" sz="quarter" idx="12"/>
          </p:nvPr>
        </p:nvSpPr>
        <p:spPr/>
        <p:txBody>
          <a:bodyPr/>
          <a:lstStyle/>
          <a:p>
            <a:fld id="{FA83155D-84CD-48C0-9F06-F0DF4E61ABC8}" type="slidenum">
              <a:rPr lang="en-US" smtClean="0"/>
              <a:pPr/>
              <a:t>27</a:t>
            </a:fld>
            <a:endParaRPr lang="en-US"/>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3865013" y="1869975"/>
            <a:ext cx="4938284" cy="4351905"/>
          </a:xfrm>
          <a:prstGeom prst="rect">
            <a:avLst/>
          </a:prstGeom>
          <a:noFill/>
        </p:spPr>
      </p:pic>
      <p:sp>
        <p:nvSpPr>
          <p:cNvPr id="9" name="Rectangle 8"/>
          <p:cNvSpPr/>
          <p:nvPr/>
        </p:nvSpPr>
        <p:spPr>
          <a:xfrm>
            <a:off x="3830178" y="1241043"/>
            <a:ext cx="4572000" cy="369332"/>
          </a:xfrm>
          <a:prstGeom prst="rect">
            <a:avLst/>
          </a:prstGeom>
        </p:spPr>
        <p:txBody>
          <a:bodyPr>
            <a:spAutoFit/>
          </a:bodyPr>
          <a:lstStyle/>
          <a:p>
            <a:r>
              <a:rPr lang="en-US" sz="1800" dirty="0">
                <a:solidFill>
                  <a:srgbClr val="212165"/>
                </a:solidFill>
              </a:rPr>
              <a:t>The GC Financial System Landscape</a:t>
            </a:r>
          </a:p>
        </p:txBody>
      </p:sp>
    </p:spTree>
    <p:extLst>
      <p:ext uri="{BB962C8B-B14F-4D97-AF65-F5344CB8AC3E}">
        <p14:creationId xmlns:p14="http://schemas.microsoft.com/office/powerpoint/2010/main" val="42865632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Financial Management </a:t>
            </a:r>
            <a:r>
              <a:rPr lang="en-CA" dirty="0" smtClean="0"/>
              <a:t>Transformation</a:t>
            </a:r>
            <a:br>
              <a:rPr lang="en-CA" dirty="0" smtClean="0"/>
            </a:br>
            <a:r>
              <a:rPr lang="en-CA" sz="2000" dirty="0" smtClean="0">
                <a:solidFill>
                  <a:srgbClr val="212165"/>
                </a:solidFill>
              </a:rPr>
              <a:t>The opportunity </a:t>
            </a:r>
            <a:endParaRPr lang="en-US" dirty="0">
              <a:solidFill>
                <a:srgbClr val="212165"/>
              </a:solidFill>
            </a:endParaRPr>
          </a:p>
        </p:txBody>
      </p:sp>
      <p:sp>
        <p:nvSpPr>
          <p:cNvPr id="3" name="Content Placeholder 2"/>
          <p:cNvSpPr>
            <a:spLocks noGrp="1"/>
          </p:cNvSpPr>
          <p:nvPr>
            <p:ph idx="1"/>
          </p:nvPr>
        </p:nvSpPr>
        <p:spPr>
          <a:xfrm>
            <a:off x="457200" y="1371600"/>
            <a:ext cx="8229600" cy="5215735"/>
          </a:xfrm>
        </p:spPr>
        <p:txBody>
          <a:bodyPr>
            <a:noAutofit/>
          </a:bodyPr>
          <a:lstStyle/>
          <a:p>
            <a:pPr lvl="0"/>
            <a:r>
              <a:rPr lang="en-CA" sz="1600" dirty="0"/>
              <a:t>Standardizing, and streamlining business processes across government.</a:t>
            </a:r>
          </a:p>
          <a:p>
            <a:pPr lvl="0"/>
            <a:r>
              <a:rPr lang="en-CA" sz="1600" dirty="0"/>
              <a:t>Using financial management systems as intended by their vendor to automate processes and introduce self-service capabilities, making services more responsive to the needs of program managers. </a:t>
            </a:r>
          </a:p>
          <a:p>
            <a:pPr lvl="0"/>
            <a:r>
              <a:rPr lang="en-CA" sz="1600" dirty="0"/>
              <a:t>Redirecting back office specialists away from routine administrative tasks towards higher-value financial and resource management disciplines such as costing and performance measurement. </a:t>
            </a:r>
          </a:p>
          <a:p>
            <a:pPr lvl="0"/>
            <a:r>
              <a:rPr lang="en-CA" sz="1600" dirty="0"/>
              <a:t>Standardizing and integrating data and information across processes, systems and departments, making it more useful, consistent and readily available to stakeholders at a departmental and enterprise level. </a:t>
            </a:r>
          </a:p>
          <a:p>
            <a:pPr lvl="0"/>
            <a:r>
              <a:rPr lang="en-CA" sz="1600" dirty="0"/>
              <a:t>Consolidating delivery of routine, transactional financial management services to enforce and maintain standardization, implement more modern service delivery strategies, and make service more responsive to the needs of managers and staff.</a:t>
            </a:r>
          </a:p>
          <a:p>
            <a:pPr lvl="0"/>
            <a:r>
              <a:rPr lang="en-CA" sz="1600" dirty="0"/>
              <a:t>Focusing and redirecting investments that will be made regardless towards a common financial management solutions and an enterprise model, instead of duplicative departmental projects</a:t>
            </a:r>
            <a:r>
              <a:rPr lang="en-CA" sz="1600" dirty="0" smtClean="0"/>
              <a:t>.</a:t>
            </a:r>
            <a:endParaRPr lang="en-CA" sz="1600" dirty="0"/>
          </a:p>
        </p:txBody>
      </p:sp>
      <p:sp>
        <p:nvSpPr>
          <p:cNvPr id="4" name="Slide Number Placeholder 3"/>
          <p:cNvSpPr>
            <a:spLocks noGrp="1"/>
          </p:cNvSpPr>
          <p:nvPr>
            <p:ph type="sldNum" sz="quarter" idx="12"/>
          </p:nvPr>
        </p:nvSpPr>
        <p:spPr/>
        <p:txBody>
          <a:bodyPr/>
          <a:lstStyle/>
          <a:p>
            <a:fld id="{FA83155D-84CD-48C0-9F06-F0DF4E61ABC8}" type="slidenum">
              <a:rPr lang="en-US" smtClean="0"/>
              <a:pPr/>
              <a:t>28</a:t>
            </a:fld>
            <a:endParaRPr lang="en-US"/>
          </a:p>
        </p:txBody>
      </p:sp>
    </p:spTree>
    <p:extLst>
      <p:ext uri="{BB962C8B-B14F-4D97-AF65-F5344CB8AC3E}">
        <p14:creationId xmlns:p14="http://schemas.microsoft.com/office/powerpoint/2010/main" val="34019544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2"/>
            <a:r>
              <a:rPr lang="en-US" dirty="0"/>
              <a:t>Financial Management Transformation</a:t>
            </a:r>
            <a:r>
              <a:rPr lang="en-CA" dirty="0"/>
              <a:t/>
            </a:r>
            <a:br>
              <a:rPr lang="en-CA" dirty="0"/>
            </a:br>
            <a:r>
              <a:rPr lang="en-CA" sz="2000" dirty="0">
                <a:solidFill>
                  <a:srgbClr val="212165"/>
                </a:solidFill>
              </a:rPr>
              <a:t>Financial Management Service Delivery </a:t>
            </a:r>
            <a:r>
              <a:rPr lang="en-CA" sz="2000" dirty="0" smtClean="0">
                <a:solidFill>
                  <a:srgbClr val="212165"/>
                </a:solidFill>
              </a:rPr>
              <a:t>Model</a:t>
            </a:r>
            <a:endParaRPr lang="en-US" sz="2000" dirty="0">
              <a:solidFill>
                <a:srgbClr val="212165"/>
              </a:solidFill>
            </a:endParaRPr>
          </a:p>
        </p:txBody>
      </p:sp>
      <p:sp>
        <p:nvSpPr>
          <p:cNvPr id="3" name="Slide Number Placeholder 2"/>
          <p:cNvSpPr>
            <a:spLocks noGrp="1"/>
          </p:cNvSpPr>
          <p:nvPr>
            <p:ph type="sldNum" sz="quarter" idx="12"/>
          </p:nvPr>
        </p:nvSpPr>
        <p:spPr/>
        <p:txBody>
          <a:bodyPr/>
          <a:lstStyle/>
          <a:p>
            <a:fld id="{60B17803-2800-4867-BEDA-65382B359458}" type="slidenum">
              <a:rPr lang="en-US" smtClean="0"/>
              <a:pPr/>
              <a:t>29</a:t>
            </a:fld>
            <a:endParaRPr lang="en-US"/>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032497" y="1856464"/>
            <a:ext cx="7309717" cy="4127868"/>
          </a:xfrm>
          <a:prstGeom prst="rect">
            <a:avLst/>
          </a:prstGeom>
          <a:noFill/>
        </p:spPr>
      </p:pic>
    </p:spTree>
    <p:extLst>
      <p:ext uri="{BB962C8B-B14F-4D97-AF65-F5344CB8AC3E}">
        <p14:creationId xmlns:p14="http://schemas.microsoft.com/office/powerpoint/2010/main" val="39227510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Spending effectiveness (spending review)</a:t>
            </a:r>
            <a:endParaRPr lang="en-US" dirty="0"/>
          </a:p>
        </p:txBody>
      </p:sp>
      <p:sp>
        <p:nvSpPr>
          <p:cNvPr id="3" name="Content Placeholder 2"/>
          <p:cNvSpPr>
            <a:spLocks noGrp="1"/>
          </p:cNvSpPr>
          <p:nvPr>
            <p:ph idx="1"/>
          </p:nvPr>
        </p:nvSpPr>
        <p:spPr/>
        <p:txBody>
          <a:bodyPr>
            <a:noAutofit/>
          </a:bodyPr>
          <a:lstStyle/>
          <a:p>
            <a:r>
              <a:rPr lang="en-US" sz="2000" dirty="0"/>
              <a:t>An assessment of public spending effectiveness (spending review) represents a new instrument for achieving a balanced GG budget and increase the value for money. </a:t>
            </a:r>
            <a:endParaRPr lang="en-US" sz="2000" dirty="0" smtClean="0"/>
          </a:p>
          <a:p>
            <a:r>
              <a:rPr lang="en-US" sz="2000" dirty="0" smtClean="0"/>
              <a:t>The </a:t>
            </a:r>
            <a:r>
              <a:rPr lang="en-US" sz="2000" dirty="0"/>
              <a:t>government will, under the leadership of the Ministry of Finance, and in close cooperation with the Government Office and all government departments, reform the rules, set up the processes and strengthen the institutions to support clear decision making process for every public decision and higher value for money in the Slovak public sector. </a:t>
            </a:r>
            <a:endParaRPr lang="en-US" sz="2000" dirty="0" smtClean="0"/>
          </a:p>
          <a:p>
            <a:r>
              <a:rPr lang="en-US" sz="2000" dirty="0" smtClean="0"/>
              <a:t>Decisions </a:t>
            </a:r>
            <a:r>
              <a:rPr lang="en-US" sz="2000" dirty="0"/>
              <a:t>on key investments, policies, regulations of public and business behaviour and operational expenditure of the state will undergo a complex economic assessment. </a:t>
            </a:r>
          </a:p>
          <a:p>
            <a:endParaRPr lang="en-US" sz="2000" dirty="0"/>
          </a:p>
        </p:txBody>
      </p:sp>
      <p:sp>
        <p:nvSpPr>
          <p:cNvPr id="4" name="Slide Number Placeholder 3"/>
          <p:cNvSpPr>
            <a:spLocks noGrp="1"/>
          </p:cNvSpPr>
          <p:nvPr>
            <p:ph type="sldNum" sz="quarter" idx="12"/>
          </p:nvPr>
        </p:nvSpPr>
        <p:spPr/>
        <p:txBody>
          <a:bodyPr/>
          <a:lstStyle/>
          <a:p>
            <a:fld id="{FA83155D-84CD-48C0-9F06-F0DF4E61ABC8}" type="slidenum">
              <a:rPr lang="en-US" smtClean="0"/>
              <a:pPr/>
              <a:t>3</a:t>
            </a:fld>
            <a:endParaRPr lang="en-US"/>
          </a:p>
        </p:txBody>
      </p:sp>
    </p:spTree>
    <p:extLst>
      <p:ext uri="{BB962C8B-B14F-4D97-AF65-F5344CB8AC3E}">
        <p14:creationId xmlns:p14="http://schemas.microsoft.com/office/powerpoint/2010/main" val="3388743230"/>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2"/>
            <a:r>
              <a:rPr lang="en-US" dirty="0"/>
              <a:t>Financial Management Transformation</a:t>
            </a:r>
            <a:r>
              <a:rPr lang="en-CA" dirty="0"/>
              <a:t/>
            </a:r>
            <a:br>
              <a:rPr lang="en-CA" dirty="0"/>
            </a:br>
            <a:r>
              <a:rPr lang="en-CA" sz="2000" dirty="0">
                <a:solidFill>
                  <a:srgbClr val="212165"/>
                </a:solidFill>
              </a:rPr>
              <a:t>Single GC Solution </a:t>
            </a:r>
            <a:r>
              <a:rPr lang="en-CA" sz="2000" dirty="0" smtClean="0">
                <a:solidFill>
                  <a:srgbClr val="212165"/>
                </a:solidFill>
              </a:rPr>
              <a:t>Model</a:t>
            </a:r>
            <a:endParaRPr lang="en-US" sz="2000" dirty="0">
              <a:solidFill>
                <a:srgbClr val="212165"/>
              </a:solidFill>
            </a:endParaRPr>
          </a:p>
        </p:txBody>
      </p:sp>
      <p:sp>
        <p:nvSpPr>
          <p:cNvPr id="3" name="Content Placeholder 2"/>
          <p:cNvSpPr>
            <a:spLocks noGrp="1"/>
          </p:cNvSpPr>
          <p:nvPr>
            <p:ph idx="1"/>
          </p:nvPr>
        </p:nvSpPr>
        <p:spPr>
          <a:xfrm>
            <a:off x="457199" y="1371600"/>
            <a:ext cx="8424107" cy="5124371"/>
          </a:xfrm>
        </p:spPr>
        <p:txBody>
          <a:bodyPr>
            <a:noAutofit/>
          </a:bodyPr>
          <a:lstStyle/>
          <a:p>
            <a:r>
              <a:rPr lang="en-US" sz="1400" dirty="0"/>
              <a:t>The foundation of the target-state enterprise model for financial management is a single GC solution for financial management, built around common business processes, data definitions and application configuration. </a:t>
            </a:r>
            <a:endParaRPr lang="en-CA" sz="1400" dirty="0"/>
          </a:p>
          <a:p>
            <a:r>
              <a:rPr lang="en-US" sz="1400" dirty="0"/>
              <a:t>The solution will adopt best practice business processes and application configuration, proven in industry and the public sector and already supported within the application platform as delivered by its vendor.  </a:t>
            </a:r>
            <a:endParaRPr lang="en-US" sz="1400" dirty="0" smtClean="0"/>
          </a:p>
          <a:p>
            <a:r>
              <a:rPr lang="en-US" sz="1400" dirty="0" smtClean="0"/>
              <a:t>Customization </a:t>
            </a:r>
            <a:r>
              <a:rPr lang="en-US" sz="1400" dirty="0"/>
              <a:t>will only be supported for truly unique GC requirements.  </a:t>
            </a:r>
            <a:endParaRPr lang="en-US" sz="1400" dirty="0" smtClean="0"/>
          </a:p>
          <a:p>
            <a:r>
              <a:rPr lang="en-US" sz="1400" dirty="0" smtClean="0"/>
              <a:t>Standardization </a:t>
            </a:r>
            <a:r>
              <a:rPr lang="en-US" sz="1400" dirty="0"/>
              <a:t>of processes and data will be enabled through use of the single solution, and enforced by enhanced GC-wide process and data standards that apply to all departments.</a:t>
            </a:r>
            <a:endParaRPr lang="en-CA" sz="1400" dirty="0"/>
          </a:p>
          <a:p>
            <a:r>
              <a:rPr lang="en-US" sz="1400" dirty="0"/>
              <a:t>Business needs and requirements for the single GC solution will be defined by the Office of the Comptroller General (as business owner), in collaboration with departments and common service providers.  </a:t>
            </a:r>
            <a:endParaRPr lang="en-US" sz="1400" dirty="0" smtClean="0"/>
          </a:p>
          <a:p>
            <a:r>
              <a:rPr lang="en-US" sz="1400" dirty="0" smtClean="0"/>
              <a:t>The </a:t>
            </a:r>
            <a:r>
              <a:rPr lang="en-US" sz="1400" dirty="0"/>
              <a:t>solution itself will be supported from a consolidated application management </a:t>
            </a:r>
            <a:r>
              <a:rPr lang="en-US" sz="1400" dirty="0" smtClean="0"/>
              <a:t>service</a:t>
            </a:r>
            <a:r>
              <a:rPr lang="en-US" sz="1400" dirty="0"/>
              <a:t> </a:t>
            </a:r>
            <a:r>
              <a:rPr lang="en-US" sz="1400" dirty="0" smtClean="0"/>
              <a:t>(Shared Services Canada)</a:t>
            </a:r>
          </a:p>
          <a:p>
            <a:r>
              <a:rPr lang="en-US" sz="1400" dirty="0"/>
              <a:t>The single GC solution for financial management will evolve through several versions.  The scope of the first version will be oriented to the business needs of smaller, less complex departments.  Subsequent versions will increase capability to address the full range of business needs met by current departmental systems, including those of larger, more complex departments.  To accelerate timelines and mitigate technical risk, elements of existing departmental solutions, including that being developed for Economic and Social Development Canada (</a:t>
            </a:r>
            <a:r>
              <a:rPr lang="en-US" sz="1400" dirty="0" smtClean="0"/>
              <a:t>ESDC</a:t>
            </a:r>
            <a:r>
              <a:rPr lang="en-US" sz="1400" dirty="0"/>
              <a:t>) will be harvested for the first version of the single GC solution. </a:t>
            </a:r>
            <a:endParaRPr lang="en-CA" sz="1400" dirty="0"/>
          </a:p>
        </p:txBody>
      </p:sp>
      <p:sp>
        <p:nvSpPr>
          <p:cNvPr id="4" name="Slide Number Placeholder 3"/>
          <p:cNvSpPr>
            <a:spLocks noGrp="1"/>
          </p:cNvSpPr>
          <p:nvPr>
            <p:ph type="sldNum" sz="quarter" idx="12"/>
          </p:nvPr>
        </p:nvSpPr>
        <p:spPr/>
        <p:txBody>
          <a:bodyPr/>
          <a:lstStyle/>
          <a:p>
            <a:fld id="{FA83155D-84CD-48C0-9F06-F0DF4E61ABC8}" type="slidenum">
              <a:rPr lang="en-US" smtClean="0"/>
              <a:pPr/>
              <a:t>30</a:t>
            </a:fld>
            <a:endParaRPr lang="en-US"/>
          </a:p>
        </p:txBody>
      </p:sp>
    </p:spTree>
    <p:extLst>
      <p:ext uri="{BB962C8B-B14F-4D97-AF65-F5344CB8AC3E}">
        <p14:creationId xmlns:p14="http://schemas.microsoft.com/office/powerpoint/2010/main" val="415620161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Financial Management Transformation</a:t>
            </a:r>
            <a:br>
              <a:rPr lang="en-US" dirty="0" smtClean="0"/>
            </a:br>
            <a:r>
              <a:rPr lang="en-US" sz="2000" dirty="0" smtClean="0">
                <a:solidFill>
                  <a:srgbClr val="212165"/>
                </a:solidFill>
              </a:rPr>
              <a:t>Options assessment and cost-benefit picture</a:t>
            </a:r>
            <a:endParaRPr lang="en-US" sz="2000" dirty="0">
              <a:solidFill>
                <a:srgbClr val="212165"/>
              </a:solidFill>
            </a:endParaRPr>
          </a:p>
        </p:txBody>
      </p:sp>
      <p:sp>
        <p:nvSpPr>
          <p:cNvPr id="9" name="Content Placeholder 8"/>
          <p:cNvSpPr>
            <a:spLocks noGrp="1"/>
          </p:cNvSpPr>
          <p:nvPr>
            <p:ph idx="1"/>
          </p:nvPr>
        </p:nvSpPr>
        <p:spPr>
          <a:xfrm>
            <a:off x="82235" y="1371600"/>
            <a:ext cx="2558402" cy="5261416"/>
          </a:xfrm>
        </p:spPr>
        <p:txBody>
          <a:bodyPr>
            <a:noAutofit/>
          </a:bodyPr>
          <a:lstStyle/>
          <a:p>
            <a:r>
              <a:rPr lang="en-CA" sz="900" dirty="0"/>
              <a:t>Business Need</a:t>
            </a:r>
          </a:p>
          <a:p>
            <a:pPr lvl="1"/>
            <a:r>
              <a:rPr lang="en-CA" sz="900" dirty="0"/>
              <a:t>Extent to which desired outcomes can be met and sustained.  </a:t>
            </a:r>
          </a:p>
          <a:p>
            <a:pPr lvl="1"/>
            <a:r>
              <a:rPr lang="en-CA" sz="900" dirty="0"/>
              <a:t>Extent to which requirements can be met and sustained.</a:t>
            </a:r>
          </a:p>
          <a:p>
            <a:pPr lvl="1"/>
            <a:r>
              <a:rPr lang="en-CA" sz="900" dirty="0"/>
              <a:t>Considers probability, timeline and scope or scale of outcomes, as well as stakeholder satisfaction.</a:t>
            </a:r>
          </a:p>
          <a:p>
            <a:r>
              <a:rPr lang="en-CA" sz="900" dirty="0"/>
              <a:t>Strategic Alignment</a:t>
            </a:r>
          </a:p>
          <a:p>
            <a:pPr lvl="1"/>
            <a:r>
              <a:rPr lang="en-CA" sz="900" dirty="0"/>
              <a:t>Consistency with Government policy direction and objectives.</a:t>
            </a:r>
          </a:p>
          <a:p>
            <a:pPr lvl="1"/>
            <a:r>
              <a:rPr lang="en-CA" sz="900" dirty="0"/>
              <a:t>Consistency with related initiatives and approaches adopted for other functional areas.</a:t>
            </a:r>
          </a:p>
          <a:p>
            <a:pPr lvl="1"/>
            <a:r>
              <a:rPr lang="en-CA" sz="900" dirty="0"/>
              <a:t>Consistency with solutions and approaches adopted by comparable jurisdictions.</a:t>
            </a:r>
          </a:p>
          <a:p>
            <a:r>
              <a:rPr lang="en-CA" sz="900" dirty="0"/>
              <a:t>Risk</a:t>
            </a:r>
          </a:p>
          <a:p>
            <a:pPr lvl="1"/>
            <a:r>
              <a:rPr lang="en-CA" sz="900" dirty="0"/>
              <a:t>Project, implementation and financial risk</a:t>
            </a:r>
          </a:p>
          <a:p>
            <a:pPr lvl="1"/>
            <a:r>
              <a:rPr lang="en-CA" sz="900" dirty="0"/>
              <a:t>Risk to program operations of departments</a:t>
            </a:r>
          </a:p>
          <a:p>
            <a:pPr lvl="1"/>
            <a:r>
              <a:rPr lang="en-CA" sz="900" dirty="0"/>
              <a:t>Organizational capacity</a:t>
            </a:r>
          </a:p>
          <a:p>
            <a:pPr lvl="1"/>
            <a:r>
              <a:rPr lang="en-CA" sz="900" dirty="0"/>
              <a:t>Stakeholder commitment</a:t>
            </a:r>
          </a:p>
          <a:p>
            <a:r>
              <a:rPr lang="en-CA" sz="900" dirty="0"/>
              <a:t>Cost-Benefit</a:t>
            </a:r>
          </a:p>
          <a:p>
            <a:pPr lvl="1"/>
            <a:r>
              <a:rPr lang="en-CA" sz="900" dirty="0"/>
              <a:t>Size and timing of investment costs, and resulting quantitative benefits.</a:t>
            </a:r>
          </a:p>
          <a:p>
            <a:pPr lvl="1"/>
            <a:r>
              <a:rPr lang="en-CA" sz="900" dirty="0"/>
              <a:t>Net financial benefit (benefits less costs). </a:t>
            </a:r>
            <a:endParaRPr lang="en-US" sz="900" dirty="0"/>
          </a:p>
        </p:txBody>
      </p:sp>
      <p:sp>
        <p:nvSpPr>
          <p:cNvPr id="3" name="Slide Number Placeholder 2"/>
          <p:cNvSpPr>
            <a:spLocks noGrp="1"/>
          </p:cNvSpPr>
          <p:nvPr>
            <p:ph type="sldNum" sz="quarter" idx="12"/>
          </p:nvPr>
        </p:nvSpPr>
        <p:spPr/>
        <p:txBody>
          <a:bodyPr/>
          <a:lstStyle/>
          <a:p>
            <a:fld id="{60B17803-2800-4867-BEDA-65382B359458}" type="slidenum">
              <a:rPr lang="en-US" smtClean="0"/>
              <a:pPr/>
              <a:t>31</a:t>
            </a:fld>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3580988066"/>
              </p:ext>
            </p:extLst>
          </p:nvPr>
        </p:nvGraphicFramePr>
        <p:xfrm>
          <a:off x="2948568" y="1844004"/>
          <a:ext cx="5996699" cy="4359602"/>
        </p:xfrm>
        <a:graphic>
          <a:graphicData uri="http://schemas.openxmlformats.org/presentationml/2006/ole">
            <mc:AlternateContent xmlns:mc="http://schemas.openxmlformats.org/markup-compatibility/2006">
              <mc:Choice xmlns:v="urn:schemas-microsoft-com:vml" Requires="v">
                <p:oleObj spid="_x0000_s20687" name="Document" r:id="rId3" imgW="5676900" imgH="4546600" progId="Word.Document.12">
                  <p:embed/>
                </p:oleObj>
              </mc:Choice>
              <mc:Fallback>
                <p:oleObj name="Document" r:id="rId3" imgW="5676900" imgH="4546600" progId="Word.Document.12">
                  <p:embed/>
                  <p:pic>
                    <p:nvPicPr>
                      <p:cNvPr id="0" name=""/>
                      <p:cNvPicPr/>
                      <p:nvPr/>
                    </p:nvPicPr>
                    <p:blipFill>
                      <a:blip r:embed="rId4"/>
                      <a:stretch>
                        <a:fillRect/>
                      </a:stretch>
                    </p:blipFill>
                    <p:spPr>
                      <a:xfrm>
                        <a:off x="2948568" y="1844004"/>
                        <a:ext cx="5996699" cy="4359602"/>
                      </a:xfrm>
                      <a:prstGeom prst="rect">
                        <a:avLst/>
                      </a:prstGeom>
                    </p:spPr>
                  </p:pic>
                </p:oleObj>
              </mc:Fallback>
            </mc:AlternateContent>
          </a:graphicData>
        </a:graphic>
      </p:graphicFrame>
    </p:spTree>
    <p:extLst>
      <p:ext uri="{BB962C8B-B14F-4D97-AF65-F5344CB8AC3E}">
        <p14:creationId xmlns:p14="http://schemas.microsoft.com/office/powerpoint/2010/main" val="10802199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Financial Management </a:t>
            </a:r>
            <a:r>
              <a:rPr lang="en-US" dirty="0" smtClean="0"/>
              <a:t>Transformation</a:t>
            </a:r>
            <a:r>
              <a:rPr lang="en-CA" dirty="0" smtClean="0"/>
              <a:t> </a:t>
            </a:r>
            <a:r>
              <a:rPr lang="en-CA" sz="2400" dirty="0" smtClean="0"/>
              <a:t/>
            </a:r>
            <a:br>
              <a:rPr lang="en-CA" sz="2400" dirty="0" smtClean="0"/>
            </a:br>
            <a:r>
              <a:rPr lang="en-US" sz="2000" dirty="0" smtClean="0">
                <a:solidFill>
                  <a:srgbClr val="212165"/>
                </a:solidFill>
              </a:rPr>
              <a:t>The critical role of </a:t>
            </a:r>
            <a:r>
              <a:rPr lang="en-CA" sz="2000" dirty="0">
                <a:solidFill>
                  <a:srgbClr val="212165"/>
                </a:solidFill>
              </a:rPr>
              <a:t>Functional Policy </a:t>
            </a:r>
            <a:r>
              <a:rPr lang="en-CA" sz="2000" dirty="0" smtClean="0">
                <a:solidFill>
                  <a:srgbClr val="212165"/>
                </a:solidFill>
              </a:rPr>
              <a:t>Centres</a:t>
            </a:r>
            <a:endParaRPr lang="en-US" sz="2000" dirty="0">
              <a:solidFill>
                <a:srgbClr val="212165"/>
              </a:solidFill>
            </a:endParaRPr>
          </a:p>
        </p:txBody>
      </p:sp>
      <p:sp>
        <p:nvSpPr>
          <p:cNvPr id="3" name="Content Placeholder 2"/>
          <p:cNvSpPr>
            <a:spLocks noGrp="1"/>
          </p:cNvSpPr>
          <p:nvPr>
            <p:ph idx="1"/>
          </p:nvPr>
        </p:nvSpPr>
        <p:spPr>
          <a:xfrm>
            <a:off x="457200" y="1371600"/>
            <a:ext cx="8229600" cy="5087825"/>
          </a:xfrm>
        </p:spPr>
        <p:txBody>
          <a:bodyPr>
            <a:normAutofit fontScale="47500" lnSpcReduction="20000"/>
          </a:bodyPr>
          <a:lstStyle/>
          <a:p>
            <a:r>
              <a:rPr lang="en-CA" dirty="0" smtClean="0"/>
              <a:t>TBS </a:t>
            </a:r>
            <a:r>
              <a:rPr lang="en-CA" dirty="0"/>
              <a:t>functional policy centres are primary stakeholders.  The target state model and expected outcomes all depend on the adoption of common business processes, information and system configuration across government, as well as consistent implementation of a modernized and efficient service delivery model.  Functional policy centres must at a minimum facilitate, if not direct, the design of these common business models.</a:t>
            </a:r>
          </a:p>
          <a:p>
            <a:r>
              <a:rPr lang="en-CA" dirty="0"/>
              <a:t>As the policy centre for financial management and materiel management, the Office of the Comptroller General is most directly involved in designing the target state, as a business owner for these functions must play a lead role in directing and governing change.  </a:t>
            </a:r>
          </a:p>
          <a:p>
            <a:r>
              <a:rPr lang="en-CA" dirty="0"/>
              <a:t>Many financial management functions have linkages with HR management, particularly if viewed from the perspective of a program unit manager, and all financial management functions are reliant on the capabilities of supporting applications and systems.  Therefore the Office of the Chief Human Resources Office and the Chief Information Officer Branch will need to be engaged supporting and governing change.</a:t>
            </a:r>
          </a:p>
          <a:p>
            <a:r>
              <a:rPr lang="en-CA" dirty="0"/>
              <a:t>All of the functional policy centres will need to take on more directive roles than has been the case in the past.  In the past, policy centres have acted mostly through policy instruments prescribing minimum common requirements (without necessarily specifying how those requirements should be met).  To achieve a common business model across government, and to realized benefits that depend on operational, procedural changes, policy centres will need to provide much more prescriptive and detailed direction, and the will need to collaborate extensively to ensure that the business model and services truly support the needs of program unit managers and are integrated across functional silos. </a:t>
            </a:r>
            <a:endParaRPr lang="en-US" dirty="0"/>
          </a:p>
        </p:txBody>
      </p:sp>
      <p:sp>
        <p:nvSpPr>
          <p:cNvPr id="4" name="Slide Number Placeholder 3"/>
          <p:cNvSpPr>
            <a:spLocks noGrp="1"/>
          </p:cNvSpPr>
          <p:nvPr>
            <p:ph type="sldNum" sz="quarter" idx="12"/>
          </p:nvPr>
        </p:nvSpPr>
        <p:spPr/>
        <p:txBody>
          <a:bodyPr/>
          <a:lstStyle/>
          <a:p>
            <a:fld id="{FA83155D-84CD-48C0-9F06-F0DF4E61ABC8}" type="slidenum">
              <a:rPr lang="en-US" smtClean="0"/>
              <a:pPr/>
              <a:t>32</a:t>
            </a:fld>
            <a:endParaRPr lang="en-US"/>
          </a:p>
        </p:txBody>
      </p:sp>
    </p:spTree>
    <p:extLst>
      <p:ext uri="{BB962C8B-B14F-4D97-AF65-F5344CB8AC3E}">
        <p14:creationId xmlns:p14="http://schemas.microsoft.com/office/powerpoint/2010/main" val="28669809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Financial Management Transformation</a:t>
            </a:r>
            <a:r>
              <a:rPr lang="en-CA" dirty="0"/>
              <a:t/>
            </a:r>
            <a:br>
              <a:rPr lang="en-CA" dirty="0"/>
            </a:br>
            <a:r>
              <a:rPr lang="en-CA" sz="2000" dirty="0">
                <a:solidFill>
                  <a:srgbClr val="212165"/>
                </a:solidFill>
              </a:rPr>
              <a:t>Financial Management Policy Framework </a:t>
            </a:r>
            <a:endParaRPr lang="en-US" dirty="0">
              <a:solidFill>
                <a:srgbClr val="212165"/>
              </a:solidFill>
            </a:endParaRPr>
          </a:p>
        </p:txBody>
      </p:sp>
      <p:sp>
        <p:nvSpPr>
          <p:cNvPr id="3" name="Slide Number Placeholder 2"/>
          <p:cNvSpPr>
            <a:spLocks noGrp="1"/>
          </p:cNvSpPr>
          <p:nvPr>
            <p:ph type="sldNum" sz="quarter" idx="12"/>
          </p:nvPr>
        </p:nvSpPr>
        <p:spPr/>
        <p:txBody>
          <a:bodyPr/>
          <a:lstStyle/>
          <a:p>
            <a:fld id="{60B17803-2800-4867-BEDA-65382B359458}" type="slidenum">
              <a:rPr lang="en-US" smtClean="0"/>
              <a:pPr/>
              <a:t>33</a:t>
            </a:fld>
            <a:endParaRPr lang="en-US"/>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2668047" y="1574224"/>
            <a:ext cx="5902597" cy="4757291"/>
          </a:xfrm>
          <a:prstGeom prst="rect">
            <a:avLst/>
          </a:prstGeom>
          <a:noFill/>
        </p:spPr>
      </p:pic>
      <p:sp>
        <p:nvSpPr>
          <p:cNvPr id="5" name="Rectangle 4"/>
          <p:cNvSpPr/>
          <p:nvPr/>
        </p:nvSpPr>
        <p:spPr>
          <a:xfrm>
            <a:off x="129635" y="1699134"/>
            <a:ext cx="2428768" cy="4659737"/>
          </a:xfrm>
          <a:prstGeom prst="rect">
            <a:avLst/>
          </a:prstGeom>
        </p:spPr>
        <p:txBody>
          <a:bodyPr wrap="square">
            <a:spAutoFit/>
          </a:bodyPr>
          <a:lstStyle/>
          <a:p>
            <a:pPr marL="285750" indent="-285750">
              <a:buFont typeface="Arial"/>
              <a:buChar char="•"/>
            </a:pPr>
            <a:r>
              <a:rPr lang="en-CA" sz="1400" dirty="0">
                <a:solidFill>
                  <a:srgbClr val="212165"/>
                </a:solidFill>
              </a:rPr>
              <a:t>Horizontal accountability for financial management flows from the role of Treasury Board, which </a:t>
            </a:r>
            <a:r>
              <a:rPr lang="en-CA" sz="1400" i="1" dirty="0">
                <a:solidFill>
                  <a:srgbClr val="212165"/>
                </a:solidFill>
              </a:rPr>
              <a:t>“has the authority to ensure that the government as a whole is managed in a coherent and effective manner.” </a:t>
            </a:r>
            <a:endParaRPr lang="en-CA" sz="1400" i="1" dirty="0" smtClean="0">
              <a:solidFill>
                <a:srgbClr val="212165"/>
              </a:solidFill>
            </a:endParaRPr>
          </a:p>
          <a:p>
            <a:pPr marL="285750" indent="-285750">
              <a:buFont typeface="Arial"/>
              <a:buChar char="•"/>
            </a:pPr>
            <a:r>
              <a:rPr lang="en-CA" sz="1400" dirty="0" smtClean="0">
                <a:solidFill>
                  <a:srgbClr val="212165"/>
                </a:solidFill>
              </a:rPr>
              <a:t>Much </a:t>
            </a:r>
            <a:r>
              <a:rPr lang="en-CA" sz="1400" dirty="0">
                <a:solidFill>
                  <a:srgbClr val="212165"/>
                </a:solidFill>
              </a:rPr>
              <a:t>of this authority is exercised through </a:t>
            </a:r>
            <a:r>
              <a:rPr lang="en-CA" sz="1400" dirty="0" smtClean="0">
                <a:solidFill>
                  <a:srgbClr val="212165"/>
                </a:solidFill>
              </a:rPr>
              <a:t>Treasury </a:t>
            </a:r>
            <a:r>
              <a:rPr lang="en-CA" sz="1400" dirty="0">
                <a:solidFill>
                  <a:srgbClr val="212165"/>
                </a:solidFill>
              </a:rPr>
              <a:t>Board policy instruments, which specify </a:t>
            </a:r>
            <a:r>
              <a:rPr lang="en-CA" sz="1400" dirty="0" smtClean="0">
                <a:solidFill>
                  <a:srgbClr val="212165"/>
                </a:solidFill>
              </a:rPr>
              <a:t>mandatory </a:t>
            </a:r>
            <a:r>
              <a:rPr lang="en-CA" sz="1400" dirty="0">
                <a:solidFill>
                  <a:srgbClr val="212165"/>
                </a:solidFill>
              </a:rPr>
              <a:t>requirements for financial management, as well as associated compliance measures and consequences. </a:t>
            </a:r>
          </a:p>
        </p:txBody>
      </p:sp>
    </p:spTree>
    <p:extLst>
      <p:ext uri="{BB962C8B-B14F-4D97-AF65-F5344CB8AC3E}">
        <p14:creationId xmlns:p14="http://schemas.microsoft.com/office/powerpoint/2010/main" val="33400616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37566" y="76200"/>
            <a:ext cx="7687234" cy="1066800"/>
          </a:xfrm>
        </p:spPr>
        <p:txBody>
          <a:bodyPr/>
          <a:lstStyle/>
          <a:p>
            <a:r>
              <a:rPr lang="en-US" dirty="0"/>
              <a:t>Financial Management Transformation</a:t>
            </a:r>
            <a:r>
              <a:rPr lang="en-CA" dirty="0"/>
              <a:t/>
            </a:r>
            <a:br>
              <a:rPr lang="en-CA" dirty="0"/>
            </a:br>
            <a:r>
              <a:rPr lang="en-US" sz="2000" dirty="0" smtClean="0">
                <a:solidFill>
                  <a:srgbClr val="212165"/>
                </a:solidFill>
              </a:rPr>
              <a:t>How </a:t>
            </a:r>
            <a:r>
              <a:rPr lang="en-US" sz="2000" dirty="0">
                <a:solidFill>
                  <a:srgbClr val="212165"/>
                </a:solidFill>
              </a:rPr>
              <a:t>is </a:t>
            </a:r>
            <a:r>
              <a:rPr lang="en-US" sz="2000" dirty="0" smtClean="0">
                <a:solidFill>
                  <a:srgbClr val="212165"/>
                </a:solidFill>
              </a:rPr>
              <a:t>the FMT solution constructed?</a:t>
            </a:r>
            <a:endParaRPr lang="en-US" sz="1400" dirty="0">
              <a:solidFill>
                <a:srgbClr val="212165"/>
              </a:solidFill>
            </a:endParaRPr>
          </a:p>
        </p:txBody>
      </p:sp>
      <p:sp>
        <p:nvSpPr>
          <p:cNvPr id="18" name="Slide Number Placeholder 1"/>
          <p:cNvSpPr>
            <a:spLocks noGrp="1"/>
          </p:cNvSpPr>
          <p:nvPr>
            <p:ph type="sldNum" sz="quarter" idx="12"/>
          </p:nvPr>
        </p:nvSpPr>
        <p:spPr/>
        <p:txBody>
          <a:bodyPr/>
          <a:lstStyle/>
          <a:p>
            <a:fld id="{32D4B517-E49B-41B6-9DBC-23634E0F1CDC}" type="slidenum">
              <a:rPr lang="en-CA" smtClean="0"/>
              <a:t>34</a:t>
            </a:fld>
            <a:endParaRPr lang="en-CA" dirty="0"/>
          </a:p>
        </p:txBody>
      </p:sp>
      <p:sp>
        <p:nvSpPr>
          <p:cNvPr id="30" name="Oval 3"/>
          <p:cNvSpPr/>
          <p:nvPr/>
        </p:nvSpPr>
        <p:spPr>
          <a:xfrm>
            <a:off x="2534581" y="1259198"/>
            <a:ext cx="2523617" cy="3326906"/>
          </a:xfrm>
          <a:custGeom>
            <a:avLst/>
            <a:gdLst/>
            <a:ahLst/>
            <a:cxnLst/>
            <a:rect l="l" t="t" r="r" b="b"/>
            <a:pathLst>
              <a:path w="3385138" h="4497416">
                <a:moveTo>
                  <a:pt x="2859410" y="0"/>
                </a:moveTo>
                <a:lnTo>
                  <a:pt x="3115153" y="0"/>
                </a:lnTo>
                <a:lnTo>
                  <a:pt x="3115153" y="718221"/>
                </a:lnTo>
                <a:cubicBezTo>
                  <a:pt x="3128644" y="715319"/>
                  <a:pt x="3142626" y="714004"/>
                  <a:pt x="3156915" y="714004"/>
                </a:cubicBezTo>
                <a:cubicBezTo>
                  <a:pt x="3282959" y="714004"/>
                  <a:pt x="3385138" y="816352"/>
                  <a:pt x="3385138" y="942604"/>
                </a:cubicBezTo>
                <a:cubicBezTo>
                  <a:pt x="3385138" y="1068856"/>
                  <a:pt x="3282959" y="1171204"/>
                  <a:pt x="3156915" y="1171204"/>
                </a:cubicBezTo>
                <a:lnTo>
                  <a:pt x="3115153" y="1166987"/>
                </a:lnTo>
                <a:lnTo>
                  <a:pt x="3115153" y="1454359"/>
                </a:lnTo>
                <a:lnTo>
                  <a:pt x="3095245" y="1453354"/>
                </a:lnTo>
                <a:cubicBezTo>
                  <a:pt x="2188455" y="1453354"/>
                  <a:pt x="1453356" y="2188453"/>
                  <a:pt x="1453356" y="3095243"/>
                </a:cubicBezTo>
                <a:cubicBezTo>
                  <a:pt x="1453356" y="3376865"/>
                  <a:pt x="1524259" y="3641927"/>
                  <a:pt x="1649392" y="3873441"/>
                </a:cubicBezTo>
                <a:lnTo>
                  <a:pt x="1383802" y="4020521"/>
                </a:lnTo>
                <a:cubicBezTo>
                  <a:pt x="1379985" y="3997989"/>
                  <a:pt x="1371623" y="3976062"/>
                  <a:pt x="1359605" y="3955245"/>
                </a:cubicBezTo>
                <a:cubicBezTo>
                  <a:pt x="1296583" y="3846088"/>
                  <a:pt x="1156857" y="3808772"/>
                  <a:pt x="1047520" y="3871898"/>
                </a:cubicBezTo>
                <a:cubicBezTo>
                  <a:pt x="938182" y="3935024"/>
                  <a:pt x="900636" y="4074688"/>
                  <a:pt x="963658" y="4183845"/>
                </a:cubicBezTo>
                <a:cubicBezTo>
                  <a:pt x="974396" y="4202444"/>
                  <a:pt x="987361" y="4218957"/>
                  <a:pt x="1004770" y="4230424"/>
                </a:cubicBezTo>
                <a:lnTo>
                  <a:pt x="544431" y="4485353"/>
                </a:lnTo>
                <a:lnTo>
                  <a:pt x="316736" y="4497416"/>
                </a:lnTo>
                <a:lnTo>
                  <a:pt x="160372" y="4087309"/>
                </a:lnTo>
                <a:lnTo>
                  <a:pt x="472893" y="3837189"/>
                </a:lnTo>
                <a:cubicBezTo>
                  <a:pt x="436932" y="3714581"/>
                  <a:pt x="409841" y="3588292"/>
                  <a:pt x="392432" y="3458998"/>
                </a:cubicBezTo>
                <a:lnTo>
                  <a:pt x="0" y="3324209"/>
                </a:lnTo>
                <a:lnTo>
                  <a:pt x="8733" y="2885421"/>
                </a:lnTo>
                <a:lnTo>
                  <a:pt x="386981" y="2772100"/>
                </a:lnTo>
                <a:cubicBezTo>
                  <a:pt x="401685" y="2642666"/>
                  <a:pt x="425466" y="2515991"/>
                  <a:pt x="459749" y="2393269"/>
                </a:cubicBezTo>
                <a:lnTo>
                  <a:pt x="153669" y="2118153"/>
                </a:lnTo>
                <a:lnTo>
                  <a:pt x="333247" y="1717657"/>
                </a:lnTo>
                <a:lnTo>
                  <a:pt x="714263" y="1759791"/>
                </a:lnTo>
                <a:cubicBezTo>
                  <a:pt x="777370" y="1646064"/>
                  <a:pt x="848423" y="1537371"/>
                  <a:pt x="929267" y="1436425"/>
                </a:cubicBezTo>
                <a:lnTo>
                  <a:pt x="734330" y="1085436"/>
                </a:lnTo>
                <a:lnTo>
                  <a:pt x="1034584" y="765193"/>
                </a:lnTo>
                <a:lnTo>
                  <a:pt x="1414685" y="944879"/>
                </a:lnTo>
                <a:cubicBezTo>
                  <a:pt x="1511937" y="866949"/>
                  <a:pt x="1614821" y="795856"/>
                  <a:pt x="1722882" y="732648"/>
                </a:cubicBezTo>
                <a:lnTo>
                  <a:pt x="1687154" y="327304"/>
                </a:lnTo>
                <a:lnTo>
                  <a:pt x="2091774" y="156807"/>
                </a:lnTo>
                <a:lnTo>
                  <a:pt x="2355076" y="462906"/>
                </a:lnTo>
                <a:cubicBezTo>
                  <a:pt x="2478470" y="427662"/>
                  <a:pt x="2605633" y="401519"/>
                  <a:pt x="2735688" y="384545"/>
                </a:cubicBezTo>
                <a:close/>
              </a:path>
            </a:pathLst>
          </a:custGeom>
          <a:solidFill>
            <a:srgbClr val="CA95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1" name="Oval 3"/>
          <p:cNvSpPr/>
          <p:nvPr/>
        </p:nvSpPr>
        <p:spPr>
          <a:xfrm>
            <a:off x="2913481" y="4100668"/>
            <a:ext cx="3770186" cy="1737863"/>
          </a:xfrm>
          <a:custGeom>
            <a:avLst/>
            <a:gdLst/>
            <a:ahLst/>
            <a:cxnLst/>
            <a:rect l="l" t="t" r="r" b="b"/>
            <a:pathLst>
              <a:path w="5057265" h="2349298">
                <a:moveTo>
                  <a:pt x="669447" y="558"/>
                </a:moveTo>
                <a:cubicBezTo>
                  <a:pt x="742615" y="5673"/>
                  <a:pt x="811966" y="45833"/>
                  <a:pt x="851355" y="114056"/>
                </a:cubicBezTo>
                <a:cubicBezTo>
                  <a:pt x="860284" y="129523"/>
                  <a:pt x="867195" y="145601"/>
                  <a:pt x="871669" y="162139"/>
                </a:cubicBezTo>
                <a:lnTo>
                  <a:pt x="1133764" y="16936"/>
                </a:lnTo>
                <a:cubicBezTo>
                  <a:pt x="1407736" y="539735"/>
                  <a:pt x="1955767" y="895943"/>
                  <a:pt x="2586995" y="895943"/>
                </a:cubicBezTo>
                <a:cubicBezTo>
                  <a:pt x="3216666" y="895943"/>
                  <a:pt x="3763549" y="541490"/>
                  <a:pt x="4038330" y="20872"/>
                </a:cubicBezTo>
                <a:lnTo>
                  <a:pt x="4317502" y="181889"/>
                </a:lnTo>
                <a:lnTo>
                  <a:pt x="4263899" y="242698"/>
                </a:lnTo>
                <a:cubicBezTo>
                  <a:pt x="4200773" y="352035"/>
                  <a:pt x="4238089" y="491761"/>
                  <a:pt x="4347246" y="554783"/>
                </a:cubicBezTo>
                <a:cubicBezTo>
                  <a:pt x="4456403" y="617805"/>
                  <a:pt x="4596067" y="580258"/>
                  <a:pt x="4659193" y="470921"/>
                </a:cubicBezTo>
                <a:cubicBezTo>
                  <a:pt x="4673249" y="446575"/>
                  <a:pt x="4682325" y="420723"/>
                  <a:pt x="4685990" y="394421"/>
                </a:cubicBezTo>
                <a:lnTo>
                  <a:pt x="5057265" y="608560"/>
                </a:lnTo>
                <a:lnTo>
                  <a:pt x="4938782" y="601703"/>
                </a:lnTo>
                <a:cubicBezTo>
                  <a:pt x="4879147" y="706466"/>
                  <a:pt x="4812733" y="806857"/>
                  <a:pt x="4739970" y="902161"/>
                </a:cubicBezTo>
                <a:lnTo>
                  <a:pt x="4922781" y="1276209"/>
                </a:lnTo>
                <a:lnTo>
                  <a:pt x="4606170" y="1580307"/>
                </a:lnTo>
                <a:lnTo>
                  <a:pt x="4257783" y="1392716"/>
                </a:lnTo>
                <a:cubicBezTo>
                  <a:pt x="4154652" y="1474119"/>
                  <a:pt x="4045462" y="1548202"/>
                  <a:pt x="3930217" y="1612835"/>
                </a:cubicBezTo>
                <a:lnTo>
                  <a:pt x="3965814" y="2016701"/>
                </a:lnTo>
                <a:lnTo>
                  <a:pt x="3561194" y="2187199"/>
                </a:lnTo>
                <a:lnTo>
                  <a:pt x="3295480" y="1878295"/>
                </a:lnTo>
                <a:cubicBezTo>
                  <a:pt x="3176683" y="1911590"/>
                  <a:pt x="3054535" y="1936718"/>
                  <a:pt x="2929635" y="1952897"/>
                </a:cubicBezTo>
                <a:lnTo>
                  <a:pt x="2801030" y="2349298"/>
                </a:lnTo>
                <a:lnTo>
                  <a:pt x="2361921" y="2348230"/>
                </a:lnTo>
                <a:lnTo>
                  <a:pt x="2236221" y="1954245"/>
                </a:lnTo>
                <a:cubicBezTo>
                  <a:pt x="2114266" y="1939554"/>
                  <a:pt x="1994796" y="1916814"/>
                  <a:pt x="1879069" y="1883819"/>
                </a:cubicBezTo>
                <a:lnTo>
                  <a:pt x="1609712" y="2193890"/>
                </a:lnTo>
                <a:lnTo>
                  <a:pt x="1205928" y="2021424"/>
                </a:lnTo>
                <a:lnTo>
                  <a:pt x="1242390" y="1629598"/>
                </a:lnTo>
                <a:cubicBezTo>
                  <a:pt x="1128867" y="1566700"/>
                  <a:pt x="1020338" y="1495914"/>
                  <a:pt x="918030" y="1417329"/>
                </a:cubicBezTo>
                <a:lnTo>
                  <a:pt x="574259" y="1608053"/>
                </a:lnTo>
                <a:lnTo>
                  <a:pt x="253845" y="1307960"/>
                </a:lnTo>
                <a:lnTo>
                  <a:pt x="428290" y="939340"/>
                </a:lnTo>
                <a:cubicBezTo>
                  <a:pt x="351645" y="842825"/>
                  <a:pt x="281423" y="740978"/>
                  <a:pt x="220032" y="633396"/>
                </a:cubicBezTo>
                <a:lnTo>
                  <a:pt x="0" y="645054"/>
                </a:lnTo>
                <a:lnTo>
                  <a:pt x="485104" y="376301"/>
                </a:lnTo>
                <a:cubicBezTo>
                  <a:pt x="471909" y="368196"/>
                  <a:pt x="463089" y="355960"/>
                  <a:pt x="455408" y="342656"/>
                </a:cubicBezTo>
                <a:cubicBezTo>
                  <a:pt x="392386" y="233499"/>
                  <a:pt x="429932" y="93835"/>
                  <a:pt x="539270" y="30709"/>
                </a:cubicBezTo>
                <a:cubicBezTo>
                  <a:pt x="580272" y="7037"/>
                  <a:pt x="625546" y="-2511"/>
                  <a:pt x="669447" y="558"/>
                </a:cubicBezTo>
                <a:close/>
              </a:path>
            </a:pathLst>
          </a:custGeom>
          <a:solidFill>
            <a:srgbClr val="008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
          <p:cNvSpPr/>
          <p:nvPr/>
        </p:nvSpPr>
        <p:spPr>
          <a:xfrm>
            <a:off x="4846566" y="1259197"/>
            <a:ext cx="2303018" cy="3304291"/>
          </a:xfrm>
          <a:custGeom>
            <a:avLst/>
            <a:gdLst/>
            <a:ahLst/>
            <a:cxnLst/>
            <a:rect l="l" t="t" r="r" b="b"/>
            <a:pathLst>
              <a:path w="3089231" h="4466845">
                <a:moveTo>
                  <a:pt x="0" y="0"/>
                </a:moveTo>
                <a:lnTo>
                  <a:pt x="197263" y="0"/>
                </a:lnTo>
                <a:lnTo>
                  <a:pt x="318984" y="378322"/>
                </a:lnTo>
                <a:cubicBezTo>
                  <a:pt x="449999" y="393526"/>
                  <a:pt x="578177" y="418011"/>
                  <a:pt x="702105" y="453880"/>
                </a:cubicBezTo>
                <a:lnTo>
                  <a:pt x="974493" y="143638"/>
                </a:lnTo>
                <a:lnTo>
                  <a:pt x="1377363" y="318228"/>
                </a:lnTo>
                <a:lnTo>
                  <a:pt x="1338563" y="712627"/>
                </a:lnTo>
                <a:cubicBezTo>
                  <a:pt x="1450001" y="775139"/>
                  <a:pt x="1556562" y="845279"/>
                  <a:pt x="1657110" y="922911"/>
                </a:cubicBezTo>
                <a:lnTo>
                  <a:pt x="2012301" y="741761"/>
                </a:lnTo>
                <a:lnTo>
                  <a:pt x="2322041" y="1052847"/>
                </a:lnTo>
                <a:lnTo>
                  <a:pt x="2142942" y="1399456"/>
                </a:lnTo>
                <a:cubicBezTo>
                  <a:pt x="2226419" y="1505008"/>
                  <a:pt x="2302228" y="1616907"/>
                  <a:pt x="2368365" y="1734980"/>
                </a:cubicBezTo>
                <a:lnTo>
                  <a:pt x="2755916" y="1700858"/>
                </a:lnTo>
                <a:lnTo>
                  <a:pt x="2926505" y="2105261"/>
                </a:lnTo>
                <a:lnTo>
                  <a:pt x="2629328" y="2360614"/>
                </a:lnTo>
                <a:cubicBezTo>
                  <a:pt x="2664059" y="2483807"/>
                  <a:pt x="2689980" y="2610614"/>
                  <a:pt x="2705908" y="2740405"/>
                </a:cubicBezTo>
                <a:lnTo>
                  <a:pt x="3089231" y="2872066"/>
                </a:lnTo>
                <a:lnTo>
                  <a:pt x="3080498" y="3310854"/>
                </a:lnTo>
                <a:lnTo>
                  <a:pt x="2706014" y="3423048"/>
                </a:lnTo>
                <a:cubicBezTo>
                  <a:pt x="2690114" y="3554551"/>
                  <a:pt x="2664841" y="3683163"/>
                  <a:pt x="2628142" y="3807453"/>
                </a:cubicBezTo>
                <a:lnTo>
                  <a:pt x="2937474" y="4057504"/>
                </a:lnTo>
                <a:lnTo>
                  <a:pt x="2779113" y="4466845"/>
                </a:lnTo>
                <a:lnTo>
                  <a:pt x="2445933" y="4447566"/>
                </a:lnTo>
                <a:lnTo>
                  <a:pt x="2091320" y="4242940"/>
                </a:lnTo>
                <a:cubicBezTo>
                  <a:pt x="2087557" y="4266787"/>
                  <a:pt x="2078913" y="4290066"/>
                  <a:pt x="2066185" y="4312111"/>
                </a:cubicBezTo>
                <a:cubicBezTo>
                  <a:pt x="2003059" y="4421448"/>
                  <a:pt x="1863395" y="4458995"/>
                  <a:pt x="1754238" y="4395973"/>
                </a:cubicBezTo>
                <a:cubicBezTo>
                  <a:pt x="1645081" y="4332951"/>
                  <a:pt x="1607765" y="4193225"/>
                  <a:pt x="1670891" y="4083888"/>
                </a:cubicBezTo>
                <a:lnTo>
                  <a:pt x="1719710" y="4028506"/>
                </a:lnTo>
                <a:lnTo>
                  <a:pt x="1442265" y="3868409"/>
                </a:lnTo>
                <a:cubicBezTo>
                  <a:pt x="1565972" y="3638179"/>
                  <a:pt x="1635876" y="3374875"/>
                  <a:pt x="1635876" y="3095244"/>
                </a:cubicBezTo>
                <a:cubicBezTo>
                  <a:pt x="1635876" y="2190460"/>
                  <a:pt x="904025" y="1456607"/>
                  <a:pt x="0" y="1453659"/>
                </a:cubicBezTo>
                <a:lnTo>
                  <a:pt x="0" y="1163556"/>
                </a:lnTo>
                <a:cubicBezTo>
                  <a:pt x="17682" y="1168814"/>
                  <a:pt x="36391" y="1171205"/>
                  <a:pt x="55658" y="1171205"/>
                </a:cubicBezTo>
                <a:cubicBezTo>
                  <a:pt x="181702" y="1171205"/>
                  <a:pt x="283881" y="1068857"/>
                  <a:pt x="283881" y="942605"/>
                </a:cubicBezTo>
                <a:cubicBezTo>
                  <a:pt x="283881" y="816353"/>
                  <a:pt x="181702" y="714005"/>
                  <a:pt x="55658" y="714005"/>
                </a:cubicBezTo>
                <a:cubicBezTo>
                  <a:pt x="36391" y="714005"/>
                  <a:pt x="17682" y="716397"/>
                  <a:pt x="0" y="721654"/>
                </a:cubicBezTo>
                <a:close/>
              </a:path>
            </a:pathLst>
          </a:custGeom>
          <a:solidFill>
            <a:srgbClr val="CA95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1" name="TextBox 20"/>
          <p:cNvSpPr txBox="1"/>
          <p:nvPr/>
        </p:nvSpPr>
        <p:spPr>
          <a:xfrm>
            <a:off x="3554350" y="2961432"/>
            <a:ext cx="2613224" cy="2027033"/>
          </a:xfrm>
          <a:prstGeom prst="rect">
            <a:avLst/>
          </a:prstGeom>
          <a:noFill/>
        </p:spPr>
        <p:txBody>
          <a:bodyPr wrap="square" rtlCol="0">
            <a:prstTxWarp prst="textArchDown">
              <a:avLst/>
            </a:prstTxWarp>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smtClean="0">
                <a:ln>
                  <a:noFill/>
                </a:ln>
                <a:solidFill>
                  <a:srgbClr val="FFFFFF"/>
                </a:solidFill>
                <a:effectLst/>
                <a:uLnTx/>
                <a:uFillTx/>
              </a:rPr>
              <a:t>Cluster </a:t>
            </a:r>
            <a:br>
              <a:rPr kumimoji="0" lang="en-US" sz="2000" b="1" i="0" u="none" strike="noStrike" kern="0" cap="none" spc="0" normalizeH="0" baseline="0" noProof="0" dirty="0" smtClean="0">
                <a:ln>
                  <a:noFill/>
                </a:ln>
                <a:solidFill>
                  <a:srgbClr val="FFFFFF"/>
                </a:solidFill>
                <a:effectLst/>
                <a:uLnTx/>
                <a:uFillTx/>
              </a:rPr>
            </a:br>
            <a:r>
              <a:rPr kumimoji="0" lang="en-US" sz="2000" b="1" i="0" u="none" strike="noStrike" kern="0" cap="none" spc="0" normalizeH="0" baseline="0" noProof="0" dirty="0" smtClean="0">
                <a:ln>
                  <a:noFill/>
                </a:ln>
                <a:solidFill>
                  <a:srgbClr val="FFFFFF"/>
                </a:solidFill>
                <a:effectLst/>
                <a:uLnTx/>
                <a:uFillTx/>
              </a:rPr>
              <a:t>Commonalities</a:t>
            </a:r>
            <a:endParaRPr kumimoji="0" lang="en-US" sz="2000" b="1" i="0" u="none" strike="noStrike" kern="0" cap="none" spc="0" normalizeH="0" baseline="0" noProof="0" dirty="0">
              <a:ln>
                <a:noFill/>
              </a:ln>
              <a:solidFill>
                <a:srgbClr val="FFFFFF"/>
              </a:solidFill>
              <a:effectLst/>
              <a:uLnTx/>
              <a:uFillTx/>
            </a:endParaRPr>
          </a:p>
        </p:txBody>
      </p:sp>
      <p:sp>
        <p:nvSpPr>
          <p:cNvPr id="22" name="TextBox 21"/>
          <p:cNvSpPr txBox="1"/>
          <p:nvPr/>
        </p:nvSpPr>
        <p:spPr>
          <a:xfrm>
            <a:off x="3481254" y="2011631"/>
            <a:ext cx="2717858" cy="1990105"/>
          </a:xfrm>
          <a:prstGeom prst="rect">
            <a:avLst/>
          </a:prstGeom>
          <a:noFill/>
        </p:spPr>
        <p:txBody>
          <a:bodyPr wrap="square" rtlCol="0">
            <a:prstTxWarp prst="textArchUp">
              <a:avLst/>
            </a:prstTxWarp>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smtClean="0">
                <a:ln>
                  <a:noFill/>
                </a:ln>
                <a:solidFill>
                  <a:srgbClr val="000000"/>
                </a:solidFill>
                <a:effectLst/>
                <a:uLnTx/>
                <a:uFillTx/>
              </a:rPr>
              <a:t>Department-specific</a:t>
            </a:r>
            <a:endParaRPr kumimoji="0" lang="en-US" sz="2800" b="1" i="0" u="none" strike="noStrike" kern="0" cap="none" spc="0" normalizeH="0" baseline="0" noProof="0" dirty="0">
              <a:ln>
                <a:noFill/>
              </a:ln>
              <a:solidFill>
                <a:srgbClr val="000000"/>
              </a:solidFill>
              <a:effectLst/>
              <a:uLnTx/>
              <a:uFillTx/>
            </a:endParaRPr>
          </a:p>
        </p:txBody>
      </p:sp>
      <p:sp>
        <p:nvSpPr>
          <p:cNvPr id="33" name="Donut 32"/>
          <p:cNvSpPr/>
          <p:nvPr/>
        </p:nvSpPr>
        <p:spPr>
          <a:xfrm>
            <a:off x="3681433" y="2386994"/>
            <a:ext cx="2322134" cy="2321933"/>
          </a:xfrm>
          <a:prstGeom prst="donut">
            <a:avLst>
              <a:gd name="adj" fmla="val 24610"/>
            </a:avLst>
          </a:prstGeom>
          <a:solidFill>
            <a:srgbClr val="FB3C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35" name="Rectangle 34"/>
          <p:cNvSpPr/>
          <p:nvPr/>
        </p:nvSpPr>
        <p:spPr>
          <a:xfrm>
            <a:off x="3899428" y="2756608"/>
            <a:ext cx="1867186" cy="2767367"/>
          </a:xfrm>
          <a:prstGeom prst="rect">
            <a:avLst/>
          </a:prstGeom>
          <a:noFill/>
        </p:spPr>
        <p:txBody>
          <a:bodyPr wrap="none" lIns="91440" tIns="45720" rIns="91440" bIns="45720">
            <a:prstTxWarp prst="textArchUp">
              <a:avLst>
                <a:gd name="adj" fmla="val 11026960"/>
              </a:avLst>
            </a:prstTxWarp>
            <a:spAutoFit/>
          </a:bodyPr>
          <a:lstStyle/>
          <a:p>
            <a:pPr algn="ctr"/>
            <a:r>
              <a:rPr lang="en-US" b="1" cap="none" spc="0" dirty="0" smtClean="0">
                <a:ln w="12700">
                  <a:noFill/>
                  <a:prstDash val="solid"/>
                </a:ln>
                <a:solidFill>
                  <a:srgbClr val="FFFFFF"/>
                </a:solidFill>
              </a:rPr>
              <a:t>FM Core</a:t>
            </a:r>
            <a:endParaRPr lang="en-US" b="1" cap="none" spc="0" dirty="0">
              <a:ln w="12700">
                <a:noFill/>
                <a:prstDash val="solid"/>
              </a:ln>
              <a:solidFill>
                <a:srgbClr val="FFFFFF"/>
              </a:solidFill>
            </a:endParaRPr>
          </a:p>
        </p:txBody>
      </p:sp>
      <p:sp>
        <p:nvSpPr>
          <p:cNvPr id="36" name="Line Callout 1 35"/>
          <p:cNvSpPr/>
          <p:nvPr/>
        </p:nvSpPr>
        <p:spPr>
          <a:xfrm>
            <a:off x="7293270" y="4161977"/>
            <a:ext cx="1725094" cy="1036628"/>
          </a:xfrm>
          <a:prstGeom prst="borderCallout1">
            <a:avLst>
              <a:gd name="adj1" fmla="val 15761"/>
              <a:gd name="adj2" fmla="val -5371"/>
              <a:gd name="adj3" fmla="val -23212"/>
              <a:gd name="adj4" fmla="val -98052"/>
            </a:avLst>
          </a:prstGeom>
          <a:solidFill>
            <a:srgbClr val="247087"/>
          </a:solidFill>
          <a:ln w="28575" cmpd="sng">
            <a:solidFill>
              <a:srgbClr val="FFFF00"/>
            </a:solidFill>
            <a:tailEnd type="ova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bg1"/>
                </a:solidFill>
              </a:rPr>
              <a:t>GC-wide FM functions, rules, controls, reporting, interfaces to other GC systems</a:t>
            </a:r>
            <a:endParaRPr lang="en-US" sz="1100" dirty="0">
              <a:solidFill>
                <a:schemeClr val="bg1"/>
              </a:solidFill>
            </a:endParaRPr>
          </a:p>
        </p:txBody>
      </p:sp>
      <p:sp>
        <p:nvSpPr>
          <p:cNvPr id="37" name="Line Callout 1 36"/>
          <p:cNvSpPr/>
          <p:nvPr/>
        </p:nvSpPr>
        <p:spPr>
          <a:xfrm>
            <a:off x="487311" y="4482238"/>
            <a:ext cx="1848981" cy="1165706"/>
          </a:xfrm>
          <a:prstGeom prst="borderCallout1">
            <a:avLst>
              <a:gd name="adj1" fmla="val 16996"/>
              <a:gd name="adj2" fmla="val 102576"/>
              <a:gd name="adj3" fmla="val 16815"/>
              <a:gd name="adj4" fmla="val 164830"/>
            </a:avLst>
          </a:prstGeom>
          <a:solidFill>
            <a:srgbClr val="247087"/>
          </a:solidFill>
          <a:ln w="28575" cmpd="sng">
            <a:solidFill>
              <a:srgbClr val="FFFF00"/>
            </a:solidFill>
            <a:tailEnd type="ova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bg1"/>
                </a:solidFill>
              </a:rPr>
              <a:t>Common functionality specific to a cluster of departments</a:t>
            </a:r>
            <a:endParaRPr lang="en-US" sz="1100" dirty="0">
              <a:solidFill>
                <a:schemeClr val="bg1"/>
              </a:solidFill>
            </a:endParaRPr>
          </a:p>
        </p:txBody>
      </p:sp>
      <p:sp>
        <p:nvSpPr>
          <p:cNvPr id="39" name="Line Callout 1 38"/>
          <p:cNvSpPr/>
          <p:nvPr/>
        </p:nvSpPr>
        <p:spPr>
          <a:xfrm>
            <a:off x="7010280" y="1477459"/>
            <a:ext cx="1888394" cy="971826"/>
          </a:xfrm>
          <a:prstGeom prst="borderCallout1">
            <a:avLst>
              <a:gd name="adj1" fmla="val 16056"/>
              <a:gd name="adj2" fmla="val -3389"/>
              <a:gd name="adj3" fmla="val 56324"/>
              <a:gd name="adj4" fmla="val -44737"/>
            </a:avLst>
          </a:prstGeom>
          <a:solidFill>
            <a:srgbClr val="247087"/>
          </a:solidFill>
          <a:ln w="28575" cmpd="sng">
            <a:solidFill>
              <a:srgbClr val="FFFF00"/>
            </a:solidFill>
            <a:tailEnd type="ova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bg1"/>
                </a:solidFill>
              </a:rPr>
              <a:t>Unique department-specific functionality</a:t>
            </a:r>
            <a:endParaRPr lang="en-US" sz="1100" dirty="0">
              <a:solidFill>
                <a:schemeClr val="bg1"/>
              </a:solidFill>
            </a:endParaRPr>
          </a:p>
        </p:txBody>
      </p:sp>
      <p:sp>
        <p:nvSpPr>
          <p:cNvPr id="2" name="TextBox 1"/>
          <p:cNvSpPr txBox="1"/>
          <p:nvPr/>
        </p:nvSpPr>
        <p:spPr>
          <a:xfrm>
            <a:off x="919016" y="5811560"/>
            <a:ext cx="7932884" cy="1037207"/>
          </a:xfrm>
          <a:prstGeom prst="rect">
            <a:avLst/>
          </a:prstGeom>
          <a:noFill/>
        </p:spPr>
        <p:txBody>
          <a:bodyPr wrap="square" rtlCol="0">
            <a:spAutoFit/>
          </a:bodyPr>
          <a:lstStyle/>
          <a:p>
            <a:r>
              <a:rPr lang="en-CA" sz="1100" dirty="0" smtClean="0">
                <a:solidFill>
                  <a:srgbClr val="004D71"/>
                </a:solidFill>
              </a:rPr>
              <a:t>Solution is built using:</a:t>
            </a:r>
          </a:p>
          <a:p>
            <a:pPr marL="285750" indent="-285750">
              <a:buFont typeface="Wingdings" charset="2"/>
              <a:buChar char="ü"/>
            </a:pPr>
            <a:r>
              <a:rPr lang="en-CA" sz="1050" dirty="0">
                <a:solidFill>
                  <a:srgbClr val="004D71"/>
                </a:solidFill>
              </a:rPr>
              <a:t>C</a:t>
            </a:r>
            <a:r>
              <a:rPr lang="en-CA" sz="1050" dirty="0" smtClean="0">
                <a:solidFill>
                  <a:srgbClr val="004D71"/>
                </a:solidFill>
              </a:rPr>
              <a:t>ommon GC functional and information architectures;</a:t>
            </a:r>
          </a:p>
          <a:p>
            <a:pPr marL="285750" indent="-285750">
              <a:buFont typeface="Wingdings" charset="2"/>
              <a:buChar char="ü"/>
            </a:pPr>
            <a:r>
              <a:rPr lang="en-CA" sz="1050" dirty="0" smtClean="0">
                <a:solidFill>
                  <a:srgbClr val="004D71"/>
                </a:solidFill>
              </a:rPr>
              <a:t>Commercial off-the-shelf software (SAP);</a:t>
            </a:r>
          </a:p>
          <a:p>
            <a:pPr marL="285750" indent="-285750">
              <a:buFont typeface="Wingdings" charset="2"/>
              <a:buChar char="ü"/>
            </a:pPr>
            <a:r>
              <a:rPr lang="en-CA" sz="1050" dirty="0" smtClean="0">
                <a:solidFill>
                  <a:srgbClr val="004D71"/>
                </a:solidFill>
              </a:rPr>
              <a:t>Common </a:t>
            </a:r>
            <a:r>
              <a:rPr lang="en-CA" sz="1050" dirty="0">
                <a:solidFill>
                  <a:srgbClr val="004D71"/>
                </a:solidFill>
              </a:rPr>
              <a:t>r</a:t>
            </a:r>
            <a:r>
              <a:rPr lang="en-CA" sz="1050" dirty="0" smtClean="0">
                <a:solidFill>
                  <a:srgbClr val="004D71"/>
                </a:solidFill>
              </a:rPr>
              <a:t>epository of reusable components/modules; and</a:t>
            </a:r>
          </a:p>
          <a:p>
            <a:pPr marL="285750" indent="-285750">
              <a:buFont typeface="Wingdings" charset="2"/>
              <a:buChar char="ü"/>
            </a:pPr>
            <a:r>
              <a:rPr lang="en-CA" sz="1050" dirty="0" smtClean="0">
                <a:solidFill>
                  <a:srgbClr val="004D71"/>
                </a:solidFill>
              </a:rPr>
              <a:t>Configurable components/modules to address cluster and departmental distinctions.</a:t>
            </a:r>
          </a:p>
        </p:txBody>
      </p:sp>
      <p:sp>
        <p:nvSpPr>
          <p:cNvPr id="3" name="Oval 2"/>
          <p:cNvSpPr/>
          <p:nvPr/>
        </p:nvSpPr>
        <p:spPr>
          <a:xfrm>
            <a:off x="4368800" y="3060700"/>
            <a:ext cx="965200" cy="965200"/>
          </a:xfrm>
          <a:prstGeom prst="ellipse">
            <a:avLst/>
          </a:prstGeom>
          <a:solidFill>
            <a:srgbClr val="FB3C46"/>
          </a:solidFill>
          <a:ln>
            <a:solidFill>
              <a:srgbClr val="8CB2B5"/>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sz="1100" b="1" dirty="0" smtClean="0">
                <a:solidFill>
                  <a:schemeClr val="bg1"/>
                </a:solidFill>
                <a:latin typeface="Arial"/>
                <a:cs typeface="Arial"/>
              </a:rPr>
              <a:t>Common </a:t>
            </a:r>
            <a:br>
              <a:rPr lang="en-US" sz="1100" b="1" dirty="0" smtClean="0">
                <a:solidFill>
                  <a:schemeClr val="bg1"/>
                </a:solidFill>
                <a:latin typeface="Arial"/>
                <a:cs typeface="Arial"/>
              </a:rPr>
            </a:br>
            <a:r>
              <a:rPr lang="en-US" sz="1100" b="1" dirty="0" smtClean="0">
                <a:solidFill>
                  <a:schemeClr val="bg1"/>
                </a:solidFill>
                <a:latin typeface="Arial"/>
                <a:cs typeface="Arial"/>
              </a:rPr>
              <a:t>FM</a:t>
            </a:r>
            <a:br>
              <a:rPr lang="en-US" sz="1100" b="1" dirty="0" smtClean="0">
                <a:solidFill>
                  <a:schemeClr val="bg1"/>
                </a:solidFill>
                <a:latin typeface="Arial"/>
                <a:cs typeface="Arial"/>
              </a:rPr>
            </a:br>
            <a:r>
              <a:rPr lang="en-US" sz="1100" b="1" dirty="0" smtClean="0">
                <a:solidFill>
                  <a:schemeClr val="bg1"/>
                </a:solidFill>
                <a:latin typeface="Arial"/>
                <a:cs typeface="Arial"/>
              </a:rPr>
              <a:t>Business </a:t>
            </a:r>
            <a:br>
              <a:rPr lang="en-US" sz="1100" b="1" dirty="0" smtClean="0">
                <a:solidFill>
                  <a:schemeClr val="bg1"/>
                </a:solidFill>
                <a:latin typeface="Arial"/>
                <a:cs typeface="Arial"/>
              </a:rPr>
            </a:br>
            <a:r>
              <a:rPr lang="en-US" sz="1100" b="1" dirty="0" smtClean="0">
                <a:solidFill>
                  <a:schemeClr val="bg1"/>
                </a:solidFill>
                <a:latin typeface="Arial"/>
                <a:cs typeface="Arial"/>
              </a:rPr>
              <a:t>Model </a:t>
            </a:r>
            <a:endParaRPr lang="en-US" sz="1100" b="1" dirty="0">
              <a:solidFill>
                <a:schemeClr val="bg1"/>
              </a:solidFill>
              <a:latin typeface="Arial"/>
              <a:cs typeface="Arial"/>
            </a:endParaRPr>
          </a:p>
        </p:txBody>
      </p:sp>
      <p:sp>
        <p:nvSpPr>
          <p:cNvPr id="19" name="Line Callout 1 18"/>
          <p:cNvSpPr/>
          <p:nvPr/>
        </p:nvSpPr>
        <p:spPr>
          <a:xfrm>
            <a:off x="519075" y="2179635"/>
            <a:ext cx="1826862" cy="971826"/>
          </a:xfrm>
          <a:prstGeom prst="borderCallout1">
            <a:avLst>
              <a:gd name="adj1" fmla="val 44089"/>
              <a:gd name="adj2" fmla="val 102954"/>
              <a:gd name="adj3" fmla="val 124666"/>
              <a:gd name="adj4" fmla="val 217627"/>
            </a:avLst>
          </a:prstGeom>
          <a:solidFill>
            <a:srgbClr val="247087"/>
          </a:solidFill>
          <a:ln w="28575" cmpd="sng">
            <a:solidFill>
              <a:srgbClr val="FFFF00"/>
            </a:solidFill>
            <a:tailEnd type="ova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solidFill>
                  <a:schemeClr val="bg1"/>
                </a:solidFill>
              </a:rPr>
              <a:t>Common </a:t>
            </a:r>
            <a:r>
              <a:rPr lang="en-US" sz="1100" dirty="0" smtClean="0">
                <a:solidFill>
                  <a:schemeClr val="bg1"/>
                </a:solidFill>
              </a:rPr>
              <a:t>FM Business Process, Information, and Data Models</a:t>
            </a:r>
            <a:endParaRPr lang="en-US" sz="1100" dirty="0">
              <a:solidFill>
                <a:schemeClr val="bg1"/>
              </a:solidFill>
            </a:endParaRPr>
          </a:p>
        </p:txBody>
      </p:sp>
    </p:spTree>
    <p:extLst>
      <p:ext uri="{BB962C8B-B14F-4D97-AF65-F5344CB8AC3E}">
        <p14:creationId xmlns:p14="http://schemas.microsoft.com/office/powerpoint/2010/main" val="37971354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Financial Management Transformation</a:t>
            </a:r>
            <a:r>
              <a:rPr lang="en-CA" dirty="0"/>
              <a:t/>
            </a:r>
            <a:br>
              <a:rPr lang="en-CA" dirty="0"/>
            </a:br>
            <a:r>
              <a:rPr lang="en-US" sz="2000" dirty="0" smtClean="0">
                <a:solidFill>
                  <a:srgbClr val="212165"/>
                </a:solidFill>
              </a:rPr>
              <a:t>FMT build-and-implement strategy</a:t>
            </a:r>
            <a:endParaRPr lang="en-US" dirty="0">
              <a:solidFill>
                <a:srgbClr val="212165"/>
              </a:solidFill>
            </a:endParaRPr>
          </a:p>
        </p:txBody>
      </p:sp>
      <p:sp>
        <p:nvSpPr>
          <p:cNvPr id="2" name="Slide Number Placeholder 1"/>
          <p:cNvSpPr>
            <a:spLocks noGrp="1"/>
          </p:cNvSpPr>
          <p:nvPr>
            <p:ph type="sldNum" sz="quarter" idx="12"/>
          </p:nvPr>
        </p:nvSpPr>
        <p:spPr/>
        <p:txBody>
          <a:bodyPr/>
          <a:lstStyle/>
          <a:p>
            <a:fld id="{32D4B517-E49B-41B6-9DBC-23634E0F1CDC}" type="slidenum">
              <a:rPr lang="en-CA" smtClean="0"/>
              <a:t>35</a:t>
            </a:fld>
            <a:endParaRPr lang="en-CA"/>
          </a:p>
        </p:txBody>
      </p:sp>
      <p:sp>
        <p:nvSpPr>
          <p:cNvPr id="148" name="TextBox 147"/>
          <p:cNvSpPr txBox="1"/>
          <p:nvPr/>
        </p:nvSpPr>
        <p:spPr>
          <a:xfrm>
            <a:off x="3132281" y="1916115"/>
            <a:ext cx="1518528" cy="430887"/>
          </a:xfrm>
          <a:prstGeom prst="rect">
            <a:avLst/>
          </a:prstGeom>
          <a:noFill/>
        </p:spPr>
        <p:txBody>
          <a:bodyPr wrap="square" rtlCol="0">
            <a:spAutoFit/>
          </a:bodyPr>
          <a:lstStyle/>
          <a:p>
            <a:pPr algn="ctr"/>
            <a:r>
              <a:rPr lang="en-US" sz="1100" b="1" dirty="0" smtClean="0">
                <a:solidFill>
                  <a:srgbClr val="247087"/>
                </a:solidFill>
              </a:rPr>
              <a:t>Wave 1 departments</a:t>
            </a:r>
            <a:endParaRPr lang="en-US" sz="1100" b="1" dirty="0">
              <a:solidFill>
                <a:srgbClr val="247087"/>
              </a:solidFill>
            </a:endParaRPr>
          </a:p>
        </p:txBody>
      </p:sp>
      <p:sp>
        <p:nvSpPr>
          <p:cNvPr id="161" name="Up Arrow Callout 160"/>
          <p:cNvSpPr/>
          <p:nvPr/>
        </p:nvSpPr>
        <p:spPr>
          <a:xfrm>
            <a:off x="2056169" y="6164671"/>
            <a:ext cx="853405" cy="445447"/>
          </a:xfrm>
          <a:prstGeom prst="upArrowCallout">
            <a:avLst/>
          </a:prstGeom>
          <a:solidFill>
            <a:srgbClr val="004D7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b="1" dirty="0" smtClean="0">
                <a:solidFill>
                  <a:schemeClr val="bg1"/>
                </a:solidFill>
              </a:rPr>
              <a:t>Year 0</a:t>
            </a:r>
          </a:p>
        </p:txBody>
      </p:sp>
      <p:sp>
        <p:nvSpPr>
          <p:cNvPr id="162" name="Up Arrow Callout 161"/>
          <p:cNvSpPr/>
          <p:nvPr/>
        </p:nvSpPr>
        <p:spPr>
          <a:xfrm>
            <a:off x="3496032" y="6164671"/>
            <a:ext cx="853405" cy="445447"/>
          </a:xfrm>
          <a:prstGeom prst="upArrowCallout">
            <a:avLst/>
          </a:prstGeom>
          <a:solidFill>
            <a:srgbClr val="004D7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b="1" dirty="0" smtClean="0">
                <a:solidFill>
                  <a:schemeClr val="bg1"/>
                </a:solidFill>
              </a:rPr>
              <a:t>Year </a:t>
            </a:r>
            <a:r>
              <a:rPr lang="en-US" sz="1050" b="1" dirty="0">
                <a:solidFill>
                  <a:schemeClr val="bg1"/>
                </a:solidFill>
              </a:rPr>
              <a:t>1</a:t>
            </a:r>
            <a:endParaRPr lang="en-US" sz="1050" b="1" dirty="0" smtClean="0">
              <a:solidFill>
                <a:schemeClr val="bg1"/>
              </a:solidFill>
            </a:endParaRPr>
          </a:p>
        </p:txBody>
      </p:sp>
      <p:sp>
        <p:nvSpPr>
          <p:cNvPr id="163" name="Up Arrow Callout 162"/>
          <p:cNvSpPr/>
          <p:nvPr/>
        </p:nvSpPr>
        <p:spPr>
          <a:xfrm>
            <a:off x="5321202" y="6164671"/>
            <a:ext cx="853405" cy="445447"/>
          </a:xfrm>
          <a:prstGeom prst="upArrowCallout">
            <a:avLst/>
          </a:prstGeom>
          <a:solidFill>
            <a:srgbClr val="004D7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b="1" dirty="0" smtClean="0">
                <a:solidFill>
                  <a:schemeClr val="bg1"/>
                </a:solidFill>
              </a:rPr>
              <a:t>Year 2</a:t>
            </a:r>
          </a:p>
        </p:txBody>
      </p:sp>
      <p:sp>
        <p:nvSpPr>
          <p:cNvPr id="164" name="Up Arrow Callout 163"/>
          <p:cNvSpPr/>
          <p:nvPr/>
        </p:nvSpPr>
        <p:spPr>
          <a:xfrm>
            <a:off x="7156532" y="6164671"/>
            <a:ext cx="853405" cy="445447"/>
          </a:xfrm>
          <a:prstGeom prst="upArrowCallout">
            <a:avLst/>
          </a:prstGeom>
          <a:solidFill>
            <a:srgbClr val="004D7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b="1" dirty="0" smtClean="0">
                <a:solidFill>
                  <a:schemeClr val="bg1"/>
                </a:solidFill>
              </a:rPr>
              <a:t>Year </a:t>
            </a:r>
            <a:r>
              <a:rPr lang="en-US" sz="1050" b="1" dirty="0">
                <a:solidFill>
                  <a:schemeClr val="bg1"/>
                </a:solidFill>
              </a:rPr>
              <a:t>3</a:t>
            </a:r>
            <a:endParaRPr lang="en-US" sz="1050" b="1" dirty="0" smtClean="0">
              <a:solidFill>
                <a:schemeClr val="bg1"/>
              </a:solidFill>
            </a:endParaRPr>
          </a:p>
        </p:txBody>
      </p:sp>
      <p:sp>
        <p:nvSpPr>
          <p:cNvPr id="166" name="Rectangle 165"/>
          <p:cNvSpPr/>
          <p:nvPr/>
        </p:nvSpPr>
        <p:spPr>
          <a:xfrm>
            <a:off x="0" y="5001502"/>
            <a:ext cx="1018041" cy="923330"/>
          </a:xfrm>
          <a:prstGeom prst="rect">
            <a:avLst/>
          </a:prstGeom>
        </p:spPr>
        <p:txBody>
          <a:bodyPr wrap="square">
            <a:spAutoFit/>
          </a:bodyPr>
          <a:lstStyle/>
          <a:p>
            <a:pPr algn="r"/>
            <a:r>
              <a:rPr lang="en-US" sz="900" b="1" dirty="0" smtClean="0">
                <a:solidFill>
                  <a:srgbClr val="247087"/>
                </a:solidFill>
              </a:rPr>
              <a:t>Manage reusable FMT </a:t>
            </a:r>
            <a:r>
              <a:rPr lang="en-US" sz="900" dirty="0" smtClean="0">
                <a:solidFill>
                  <a:srgbClr val="247087"/>
                </a:solidFill>
              </a:rPr>
              <a:t>solution </a:t>
            </a:r>
            <a:r>
              <a:rPr lang="en-US" sz="900" b="1" dirty="0" smtClean="0">
                <a:solidFill>
                  <a:srgbClr val="247087"/>
                </a:solidFill>
              </a:rPr>
              <a:t>components (Program Office)</a:t>
            </a:r>
            <a:endParaRPr lang="en-US" sz="900" b="1" dirty="0">
              <a:solidFill>
                <a:srgbClr val="247087"/>
              </a:solidFill>
            </a:endParaRPr>
          </a:p>
        </p:txBody>
      </p:sp>
      <p:sp>
        <p:nvSpPr>
          <p:cNvPr id="167" name="Rectangle 166"/>
          <p:cNvSpPr/>
          <p:nvPr/>
        </p:nvSpPr>
        <p:spPr>
          <a:xfrm>
            <a:off x="0" y="2647192"/>
            <a:ext cx="1032498" cy="923330"/>
          </a:xfrm>
          <a:prstGeom prst="rect">
            <a:avLst/>
          </a:prstGeom>
        </p:spPr>
        <p:txBody>
          <a:bodyPr wrap="square">
            <a:spAutoFit/>
          </a:bodyPr>
          <a:lstStyle/>
          <a:p>
            <a:pPr algn="r"/>
            <a:r>
              <a:rPr lang="en-US" sz="900" b="1" dirty="0">
                <a:solidFill>
                  <a:srgbClr val="247087"/>
                </a:solidFill>
              </a:rPr>
              <a:t>Manage </a:t>
            </a:r>
            <a:r>
              <a:rPr lang="en-US" sz="900" b="1" dirty="0" smtClean="0">
                <a:solidFill>
                  <a:srgbClr val="247087"/>
                </a:solidFill>
              </a:rPr>
              <a:t>local implementation </a:t>
            </a:r>
            <a:r>
              <a:rPr lang="en-US" sz="900" b="1" dirty="0">
                <a:solidFill>
                  <a:srgbClr val="247087"/>
                </a:solidFill>
              </a:rPr>
              <a:t>and deployment </a:t>
            </a:r>
            <a:r>
              <a:rPr lang="en-US" sz="900" b="1" dirty="0" smtClean="0">
                <a:solidFill>
                  <a:srgbClr val="247087"/>
                </a:solidFill>
              </a:rPr>
              <a:t>(</a:t>
            </a:r>
            <a:r>
              <a:rPr lang="en-US" sz="900" b="1" dirty="0">
                <a:solidFill>
                  <a:srgbClr val="247087"/>
                </a:solidFill>
              </a:rPr>
              <a:t>Departments owners)</a:t>
            </a:r>
          </a:p>
        </p:txBody>
      </p:sp>
      <p:sp>
        <p:nvSpPr>
          <p:cNvPr id="143" name="Trapezoid 142"/>
          <p:cNvSpPr/>
          <p:nvPr/>
        </p:nvSpPr>
        <p:spPr>
          <a:xfrm rot="16200000">
            <a:off x="3771500" y="-556066"/>
            <a:ext cx="1815995" cy="7261952"/>
          </a:xfrm>
          <a:prstGeom prst="trapezoid">
            <a:avLst>
              <a:gd name="adj" fmla="val 21567"/>
            </a:avLst>
          </a:prstGeom>
          <a:solidFill>
            <a:srgbClr val="DBC86C">
              <a:alpha val="63000"/>
            </a:srgbClr>
          </a:solidFill>
          <a:ln w="38100" cmpd="sng">
            <a:no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sp>
        <p:nvSpPr>
          <p:cNvPr id="5" name="Trapezoid 4"/>
          <p:cNvSpPr/>
          <p:nvPr/>
        </p:nvSpPr>
        <p:spPr>
          <a:xfrm rot="16200000">
            <a:off x="4079070" y="1788289"/>
            <a:ext cx="1220273" cy="7281370"/>
          </a:xfrm>
          <a:prstGeom prst="trapezoid">
            <a:avLst>
              <a:gd name="adj" fmla="val 30195"/>
            </a:avLst>
          </a:prstGeom>
          <a:solidFill>
            <a:srgbClr val="AEDBAE">
              <a:alpha val="63000"/>
            </a:srgbClr>
          </a:solidFill>
          <a:ln w="38100" cmpd="sng">
            <a:no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cxnSp>
        <p:nvCxnSpPr>
          <p:cNvPr id="132" name="Straight Arrow Connector 131"/>
          <p:cNvCxnSpPr>
            <a:stCxn id="138" idx="6"/>
            <a:endCxn id="183" idx="2"/>
          </p:cNvCxnSpPr>
          <p:nvPr/>
        </p:nvCxnSpPr>
        <p:spPr>
          <a:xfrm flipV="1">
            <a:off x="1536294" y="5420598"/>
            <a:ext cx="609440" cy="1"/>
          </a:xfrm>
          <a:prstGeom prst="straightConnector1">
            <a:avLst/>
          </a:prstGeom>
          <a:ln>
            <a:prstDash val="sysDash"/>
            <a:tailEnd type="arrow"/>
          </a:ln>
        </p:spPr>
        <p:style>
          <a:lnRef idx="2">
            <a:schemeClr val="accent1"/>
          </a:lnRef>
          <a:fillRef idx="0">
            <a:schemeClr val="accent1"/>
          </a:fillRef>
          <a:effectRef idx="1">
            <a:schemeClr val="accent1"/>
          </a:effectRef>
          <a:fontRef idx="minor">
            <a:schemeClr val="tx1"/>
          </a:fontRef>
        </p:style>
      </p:cxnSp>
      <p:cxnSp>
        <p:nvCxnSpPr>
          <p:cNvPr id="133" name="Straight Arrow Connector 132"/>
          <p:cNvCxnSpPr>
            <a:stCxn id="183" idx="6"/>
            <a:endCxn id="203" idx="2"/>
          </p:cNvCxnSpPr>
          <p:nvPr/>
        </p:nvCxnSpPr>
        <p:spPr>
          <a:xfrm>
            <a:off x="2682033" y="5420598"/>
            <a:ext cx="907195"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4" name="Straight Arrow Connector 133"/>
          <p:cNvCxnSpPr>
            <a:stCxn id="203" idx="6"/>
            <a:endCxn id="232" idx="2"/>
          </p:cNvCxnSpPr>
          <p:nvPr/>
        </p:nvCxnSpPr>
        <p:spPr>
          <a:xfrm flipV="1">
            <a:off x="4302414" y="5420598"/>
            <a:ext cx="998012"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5" name="Straight Arrow Connector 134"/>
          <p:cNvCxnSpPr>
            <a:stCxn id="232" idx="6"/>
            <a:endCxn id="270" idx="2"/>
          </p:cNvCxnSpPr>
          <p:nvPr/>
        </p:nvCxnSpPr>
        <p:spPr>
          <a:xfrm>
            <a:off x="6130666" y="5420598"/>
            <a:ext cx="914987"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36" name="TextBox 135"/>
          <p:cNvSpPr txBox="1"/>
          <p:nvPr/>
        </p:nvSpPr>
        <p:spPr>
          <a:xfrm>
            <a:off x="1454550" y="5193087"/>
            <a:ext cx="729962" cy="230832"/>
          </a:xfrm>
          <a:prstGeom prst="rect">
            <a:avLst/>
          </a:prstGeom>
          <a:noFill/>
        </p:spPr>
        <p:txBody>
          <a:bodyPr wrap="none" rtlCol="0">
            <a:spAutoFit/>
          </a:bodyPr>
          <a:lstStyle/>
          <a:p>
            <a:pPr algn="ctr"/>
            <a:r>
              <a:rPr lang="en-US" sz="900" b="1" dirty="0" smtClean="0">
                <a:solidFill>
                  <a:srgbClr val="247087"/>
                </a:solidFill>
              </a:rPr>
              <a:t>Assemble</a:t>
            </a:r>
            <a:endParaRPr lang="en-US" sz="900" b="1" dirty="0">
              <a:solidFill>
                <a:srgbClr val="247087"/>
              </a:solidFill>
            </a:endParaRPr>
          </a:p>
        </p:txBody>
      </p:sp>
      <p:sp>
        <p:nvSpPr>
          <p:cNvPr id="137" name="TextBox 136"/>
          <p:cNvSpPr txBox="1"/>
          <p:nvPr/>
        </p:nvSpPr>
        <p:spPr>
          <a:xfrm>
            <a:off x="2514501" y="5185404"/>
            <a:ext cx="1213562" cy="232439"/>
          </a:xfrm>
          <a:prstGeom prst="rect">
            <a:avLst/>
          </a:prstGeom>
          <a:noFill/>
        </p:spPr>
        <p:txBody>
          <a:bodyPr wrap="square" rtlCol="0">
            <a:spAutoFit/>
          </a:bodyPr>
          <a:lstStyle/>
          <a:p>
            <a:pPr algn="ctr"/>
            <a:r>
              <a:rPr lang="en-US" sz="900" b="1" dirty="0" smtClean="0">
                <a:solidFill>
                  <a:srgbClr val="247087"/>
                </a:solidFill>
              </a:rPr>
              <a:t>Evolve/Mature</a:t>
            </a:r>
            <a:endParaRPr lang="en-US" sz="900" b="1" dirty="0">
              <a:solidFill>
                <a:srgbClr val="247087"/>
              </a:solidFill>
            </a:endParaRPr>
          </a:p>
        </p:txBody>
      </p:sp>
      <p:sp>
        <p:nvSpPr>
          <p:cNvPr id="138" name="Oval 137"/>
          <p:cNvSpPr/>
          <p:nvPr/>
        </p:nvSpPr>
        <p:spPr>
          <a:xfrm>
            <a:off x="1093487" y="5202692"/>
            <a:ext cx="442807" cy="435813"/>
          </a:xfrm>
          <a:prstGeom prst="ellipse">
            <a:avLst/>
          </a:prstGeom>
          <a:solidFill>
            <a:srgbClr val="003366"/>
          </a:solidFill>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sz="500" dirty="0" smtClean="0">
                <a:solidFill>
                  <a:schemeClr val="bg1"/>
                </a:solidFill>
              </a:rPr>
              <a:t>Out of the </a:t>
            </a:r>
            <a:br>
              <a:rPr lang="en-US" sz="500" dirty="0" smtClean="0">
                <a:solidFill>
                  <a:schemeClr val="bg1"/>
                </a:solidFill>
              </a:rPr>
            </a:br>
            <a:r>
              <a:rPr lang="en-US" sz="500" dirty="0" smtClean="0">
                <a:solidFill>
                  <a:schemeClr val="bg1"/>
                </a:solidFill>
              </a:rPr>
              <a:t>Box Functional </a:t>
            </a:r>
            <a:br>
              <a:rPr lang="en-US" sz="500" dirty="0" smtClean="0">
                <a:solidFill>
                  <a:schemeClr val="bg1"/>
                </a:solidFill>
              </a:rPr>
            </a:br>
            <a:r>
              <a:rPr lang="en-US" sz="500" dirty="0" smtClean="0">
                <a:solidFill>
                  <a:schemeClr val="bg1"/>
                </a:solidFill>
              </a:rPr>
              <a:t>Components</a:t>
            </a:r>
            <a:endParaRPr lang="en-US" sz="500" dirty="0">
              <a:solidFill>
                <a:schemeClr val="bg1"/>
              </a:solidFill>
            </a:endParaRPr>
          </a:p>
        </p:txBody>
      </p:sp>
      <p:sp>
        <p:nvSpPr>
          <p:cNvPr id="147" name="TextBox 146"/>
          <p:cNvSpPr txBox="1"/>
          <p:nvPr/>
        </p:nvSpPr>
        <p:spPr>
          <a:xfrm>
            <a:off x="1630934" y="2049263"/>
            <a:ext cx="1464363" cy="430887"/>
          </a:xfrm>
          <a:prstGeom prst="rect">
            <a:avLst/>
          </a:prstGeom>
          <a:noFill/>
        </p:spPr>
        <p:txBody>
          <a:bodyPr wrap="square" rtlCol="0">
            <a:spAutoFit/>
          </a:bodyPr>
          <a:lstStyle/>
          <a:p>
            <a:pPr algn="ctr"/>
            <a:r>
              <a:rPr lang="en-US" sz="1100" b="1" dirty="0" smtClean="0">
                <a:solidFill>
                  <a:srgbClr val="247087"/>
                </a:solidFill>
              </a:rPr>
              <a:t>Wave 0 – </a:t>
            </a:r>
            <a:br>
              <a:rPr lang="en-US" sz="1100" b="1" dirty="0" smtClean="0">
                <a:solidFill>
                  <a:srgbClr val="247087"/>
                </a:solidFill>
              </a:rPr>
            </a:br>
            <a:r>
              <a:rPr lang="en-US" sz="1100" b="1" dirty="0" smtClean="0">
                <a:solidFill>
                  <a:srgbClr val="247087"/>
                </a:solidFill>
              </a:rPr>
              <a:t>Initial build</a:t>
            </a:r>
            <a:endParaRPr lang="en-US" sz="1100" b="1" dirty="0">
              <a:solidFill>
                <a:srgbClr val="247087"/>
              </a:solidFill>
            </a:endParaRPr>
          </a:p>
        </p:txBody>
      </p:sp>
      <p:sp>
        <p:nvSpPr>
          <p:cNvPr id="153" name="Up-Down Arrow 152"/>
          <p:cNvSpPr/>
          <p:nvPr/>
        </p:nvSpPr>
        <p:spPr>
          <a:xfrm>
            <a:off x="2262082" y="3752303"/>
            <a:ext cx="310672" cy="1277923"/>
          </a:xfrm>
          <a:prstGeom prst="upDownArrow">
            <a:avLst/>
          </a:prstGeom>
          <a:solidFill>
            <a:srgbClr val="004D71"/>
          </a:solidFill>
          <a:ln>
            <a:solidFill>
              <a:srgbClr val="8CB2B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sp>
        <p:nvSpPr>
          <p:cNvPr id="154" name="Up-Down Arrow 153"/>
          <p:cNvSpPr/>
          <p:nvPr/>
        </p:nvSpPr>
        <p:spPr>
          <a:xfrm>
            <a:off x="3781664" y="3838779"/>
            <a:ext cx="310672" cy="1133797"/>
          </a:xfrm>
          <a:prstGeom prst="upDownArrow">
            <a:avLst/>
          </a:prstGeom>
          <a:solidFill>
            <a:srgbClr val="004D71"/>
          </a:solidFill>
          <a:ln>
            <a:solidFill>
              <a:srgbClr val="8CB2B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sp>
        <p:nvSpPr>
          <p:cNvPr id="155" name="Up-Down Arrow 154"/>
          <p:cNvSpPr/>
          <p:nvPr/>
        </p:nvSpPr>
        <p:spPr>
          <a:xfrm>
            <a:off x="5563375" y="3954082"/>
            <a:ext cx="310672" cy="903193"/>
          </a:xfrm>
          <a:prstGeom prst="upDownArrow">
            <a:avLst/>
          </a:prstGeom>
          <a:solidFill>
            <a:srgbClr val="004D71"/>
          </a:solidFill>
          <a:ln>
            <a:solidFill>
              <a:srgbClr val="8CB2B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sp>
        <p:nvSpPr>
          <p:cNvPr id="156" name="Up-Down Arrow 155"/>
          <p:cNvSpPr/>
          <p:nvPr/>
        </p:nvSpPr>
        <p:spPr>
          <a:xfrm>
            <a:off x="7364501" y="4040555"/>
            <a:ext cx="310672" cy="701416"/>
          </a:xfrm>
          <a:prstGeom prst="upDownArrow">
            <a:avLst/>
          </a:prstGeom>
          <a:solidFill>
            <a:srgbClr val="004D71"/>
          </a:solidFill>
          <a:ln>
            <a:solidFill>
              <a:srgbClr val="8CB2B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sp>
        <p:nvSpPr>
          <p:cNvPr id="157" name="TextBox 156"/>
          <p:cNvSpPr txBox="1"/>
          <p:nvPr/>
        </p:nvSpPr>
        <p:spPr>
          <a:xfrm>
            <a:off x="2482695" y="4209135"/>
            <a:ext cx="728368" cy="380353"/>
          </a:xfrm>
          <a:prstGeom prst="rect">
            <a:avLst/>
          </a:prstGeom>
          <a:noFill/>
        </p:spPr>
        <p:txBody>
          <a:bodyPr wrap="none" rtlCol="0">
            <a:spAutoFit/>
          </a:bodyPr>
          <a:lstStyle/>
          <a:p>
            <a:r>
              <a:rPr lang="en-US" sz="1000" b="1" dirty="0" smtClean="0">
                <a:solidFill>
                  <a:srgbClr val="247087"/>
                </a:solidFill>
              </a:rPr>
              <a:t>Use/</a:t>
            </a:r>
            <a:br>
              <a:rPr lang="en-US" sz="1000" b="1" dirty="0" smtClean="0">
                <a:solidFill>
                  <a:srgbClr val="247087"/>
                </a:solidFill>
              </a:rPr>
            </a:br>
            <a:r>
              <a:rPr lang="en-US" sz="1000" b="1" dirty="0" smtClean="0">
                <a:solidFill>
                  <a:srgbClr val="247087"/>
                </a:solidFill>
              </a:rPr>
              <a:t>Contribute</a:t>
            </a:r>
            <a:endParaRPr lang="en-US" sz="1000" b="1" dirty="0">
              <a:solidFill>
                <a:srgbClr val="247087"/>
              </a:solidFill>
            </a:endParaRPr>
          </a:p>
        </p:txBody>
      </p:sp>
      <p:cxnSp>
        <p:nvCxnSpPr>
          <p:cNvPr id="160" name="Straight Arrow Connector 159"/>
          <p:cNvCxnSpPr/>
          <p:nvPr/>
        </p:nvCxnSpPr>
        <p:spPr>
          <a:xfrm flipV="1">
            <a:off x="1058229" y="6119152"/>
            <a:ext cx="7760651" cy="6441"/>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sp>
        <p:nvSpPr>
          <p:cNvPr id="168" name="Rounded Rectangular Callout 167"/>
          <p:cNvSpPr/>
          <p:nvPr/>
        </p:nvSpPr>
        <p:spPr>
          <a:xfrm>
            <a:off x="6003105" y="4192311"/>
            <a:ext cx="1145747" cy="668248"/>
          </a:xfrm>
          <a:prstGeom prst="wedgeRoundRectCallout">
            <a:avLst>
              <a:gd name="adj1" fmla="val 66821"/>
              <a:gd name="adj2" fmla="val 55147"/>
              <a:gd name="adj3" fmla="val 16667"/>
            </a:avLst>
          </a:prstGeom>
          <a:solidFill>
            <a:srgbClr val="004D71"/>
          </a:solidFill>
          <a:ln>
            <a:solidFill>
              <a:srgbClr val="8CB2B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 dirty="0" smtClean="0">
                <a:solidFill>
                  <a:schemeClr val="bg1"/>
                </a:solidFill>
              </a:rPr>
              <a:t>Increasingly functionally-complete Repository of Reusable Components</a:t>
            </a:r>
            <a:endParaRPr lang="en-US" sz="700" dirty="0">
              <a:solidFill>
                <a:schemeClr val="bg1"/>
              </a:solidFill>
            </a:endParaRPr>
          </a:p>
        </p:txBody>
      </p:sp>
      <p:sp>
        <p:nvSpPr>
          <p:cNvPr id="177" name="TextBox 176"/>
          <p:cNvSpPr txBox="1"/>
          <p:nvPr/>
        </p:nvSpPr>
        <p:spPr>
          <a:xfrm>
            <a:off x="4866640" y="1857924"/>
            <a:ext cx="1511090" cy="430887"/>
          </a:xfrm>
          <a:prstGeom prst="rect">
            <a:avLst/>
          </a:prstGeom>
          <a:noFill/>
        </p:spPr>
        <p:txBody>
          <a:bodyPr wrap="square" rtlCol="0">
            <a:spAutoFit/>
          </a:bodyPr>
          <a:lstStyle/>
          <a:p>
            <a:pPr algn="ctr"/>
            <a:r>
              <a:rPr lang="en-US" sz="1100" b="1" dirty="0" smtClean="0">
                <a:solidFill>
                  <a:srgbClr val="247087"/>
                </a:solidFill>
              </a:rPr>
              <a:t>Wave 2 departments</a:t>
            </a:r>
            <a:endParaRPr lang="en-US" sz="1100" b="1" dirty="0">
              <a:solidFill>
                <a:srgbClr val="247087"/>
              </a:solidFill>
            </a:endParaRPr>
          </a:p>
        </p:txBody>
      </p:sp>
      <p:sp>
        <p:nvSpPr>
          <p:cNvPr id="178" name="TextBox 177"/>
          <p:cNvSpPr txBox="1"/>
          <p:nvPr/>
        </p:nvSpPr>
        <p:spPr>
          <a:xfrm>
            <a:off x="6766560" y="1723342"/>
            <a:ext cx="1466010" cy="430887"/>
          </a:xfrm>
          <a:prstGeom prst="rect">
            <a:avLst/>
          </a:prstGeom>
          <a:noFill/>
        </p:spPr>
        <p:txBody>
          <a:bodyPr wrap="square" rtlCol="0">
            <a:spAutoFit/>
          </a:bodyPr>
          <a:lstStyle/>
          <a:p>
            <a:pPr algn="ctr"/>
            <a:r>
              <a:rPr lang="en-US" sz="1100" b="1" dirty="0" smtClean="0">
                <a:solidFill>
                  <a:srgbClr val="247087"/>
                </a:solidFill>
              </a:rPr>
              <a:t>Wave 3 departments</a:t>
            </a:r>
            <a:endParaRPr lang="en-US" sz="1100" b="1" dirty="0">
              <a:solidFill>
                <a:srgbClr val="247087"/>
              </a:solidFill>
            </a:endParaRPr>
          </a:p>
        </p:txBody>
      </p:sp>
      <p:sp>
        <p:nvSpPr>
          <p:cNvPr id="4" name="TextBox 3"/>
          <p:cNvSpPr txBox="1"/>
          <p:nvPr/>
        </p:nvSpPr>
        <p:spPr>
          <a:xfrm>
            <a:off x="1058229" y="1323632"/>
            <a:ext cx="7232331" cy="307777"/>
          </a:xfrm>
          <a:prstGeom prst="rect">
            <a:avLst/>
          </a:prstGeom>
          <a:solidFill>
            <a:srgbClr val="004D71"/>
          </a:solidFill>
        </p:spPr>
        <p:txBody>
          <a:bodyPr wrap="square" rtlCol="0">
            <a:spAutoFit/>
          </a:bodyPr>
          <a:lstStyle/>
          <a:p>
            <a:pPr algn="ctr"/>
            <a:r>
              <a:rPr lang="en-US" sz="1400" dirty="0" smtClean="0">
                <a:solidFill>
                  <a:srgbClr val="FFFFFF"/>
                </a:solidFill>
              </a:rPr>
              <a:t>Departmental implementation of the common FMT solution</a:t>
            </a:r>
            <a:endParaRPr lang="en-US" sz="1400" dirty="0">
              <a:solidFill>
                <a:srgbClr val="FFFFFF"/>
              </a:solidFill>
            </a:endParaRPr>
          </a:p>
        </p:txBody>
      </p:sp>
      <p:grpSp>
        <p:nvGrpSpPr>
          <p:cNvPr id="172" name="Group 171"/>
          <p:cNvGrpSpPr/>
          <p:nvPr/>
        </p:nvGrpSpPr>
        <p:grpSpPr>
          <a:xfrm>
            <a:off x="2145734" y="5145547"/>
            <a:ext cx="536299" cy="550102"/>
            <a:chOff x="1758056" y="4541050"/>
            <a:chExt cx="573653" cy="565035"/>
          </a:xfrm>
        </p:grpSpPr>
        <p:grpSp>
          <p:nvGrpSpPr>
            <p:cNvPr id="173" name="Group 172"/>
            <p:cNvGrpSpPr/>
            <p:nvPr/>
          </p:nvGrpSpPr>
          <p:grpSpPr>
            <a:xfrm>
              <a:off x="1907687" y="4802613"/>
              <a:ext cx="169672" cy="161529"/>
              <a:chOff x="1941489" y="795953"/>
              <a:chExt cx="5261024" cy="5266097"/>
            </a:xfrm>
            <a:solidFill>
              <a:srgbClr val="FB3C46"/>
            </a:solidFill>
          </p:grpSpPr>
          <p:sp>
            <p:nvSpPr>
              <p:cNvPr id="194" name="Donut 193"/>
              <p:cNvSpPr/>
              <p:nvPr/>
            </p:nvSpPr>
            <p:spPr>
              <a:xfrm>
                <a:off x="2882256" y="1738368"/>
                <a:ext cx="3379489" cy="3381270"/>
              </a:xfrm>
              <a:prstGeom prst="donut">
                <a:avLst>
                  <a:gd name="adj" fmla="val 2828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sp>
            <p:nvSpPr>
              <p:cNvPr id="195" name="Freeform 194"/>
              <p:cNvSpPr/>
              <p:nvPr/>
            </p:nvSpPr>
            <p:spPr>
              <a:xfrm>
                <a:off x="1941489" y="795953"/>
                <a:ext cx="5261024" cy="5266097"/>
              </a:xfrm>
              <a:custGeom>
                <a:avLst/>
                <a:gdLst>
                  <a:gd name="connsiteX0" fmla="*/ 2699604 w 5261024"/>
                  <a:gd name="connsiteY0" fmla="*/ 0 h 5266097"/>
                  <a:gd name="connsiteX1" fmla="*/ 2975635 w 5261024"/>
                  <a:gd name="connsiteY1" fmla="*/ 22137 h 5266097"/>
                  <a:gd name="connsiteX2" fmla="*/ 3020095 w 5261024"/>
                  <a:gd name="connsiteY2" fmla="*/ 30384 h 5266097"/>
                  <a:gd name="connsiteX3" fmla="*/ 2999736 w 5261024"/>
                  <a:gd name="connsiteY3" fmla="*/ 64762 h 5266097"/>
                  <a:gd name="connsiteX4" fmla="*/ 2983724 w 5261024"/>
                  <a:gd name="connsiteY4" fmla="*/ 110867 h 5266097"/>
                  <a:gd name="connsiteX5" fmla="*/ 3162165 w 5261024"/>
                  <a:gd name="connsiteY5" fmla="*/ 401071 h 5266097"/>
                  <a:gd name="connsiteX6" fmla="*/ 3452273 w 5261024"/>
                  <a:gd name="connsiteY6" fmla="*/ 222475 h 5266097"/>
                  <a:gd name="connsiteX7" fmla="*/ 3458765 w 5261024"/>
                  <a:gd name="connsiteY7" fmla="*/ 174102 h 5266097"/>
                  <a:gd name="connsiteX8" fmla="*/ 3456091 w 5261024"/>
                  <a:gd name="connsiteY8" fmla="*/ 134237 h 5266097"/>
                  <a:gd name="connsiteX9" fmla="*/ 3499492 w 5261024"/>
                  <a:gd name="connsiteY9" fmla="*/ 146919 h 5266097"/>
                  <a:gd name="connsiteX10" fmla="*/ 3729708 w 5261024"/>
                  <a:gd name="connsiteY10" fmla="*/ 239447 h 5266097"/>
                  <a:gd name="connsiteX11" fmla="*/ 3886868 w 5261024"/>
                  <a:gd name="connsiteY11" fmla="*/ 320504 h 5266097"/>
                  <a:gd name="connsiteX12" fmla="*/ 3855876 w 5261024"/>
                  <a:gd name="connsiteY12" fmla="*/ 345930 h 5266097"/>
                  <a:gd name="connsiteX13" fmla="*/ 3825060 w 5261024"/>
                  <a:gd name="connsiteY13" fmla="*/ 383779 h 5266097"/>
                  <a:gd name="connsiteX14" fmla="*/ 3893485 w 5261024"/>
                  <a:gd name="connsiteY14" fmla="*/ 717511 h 5266097"/>
                  <a:gd name="connsiteX15" fmla="*/ 4227180 w 5261024"/>
                  <a:gd name="connsiteY15" fmla="*/ 648908 h 5266097"/>
                  <a:gd name="connsiteX16" fmla="*/ 4249826 w 5261024"/>
                  <a:gd name="connsiteY16" fmla="*/ 605673 h 5266097"/>
                  <a:gd name="connsiteX17" fmla="*/ 4260863 w 5261024"/>
                  <a:gd name="connsiteY17" fmla="*/ 567587 h 5266097"/>
                  <a:gd name="connsiteX18" fmla="*/ 4340221 w 5261024"/>
                  <a:gd name="connsiteY18" fmla="*/ 629356 h 5266097"/>
                  <a:gd name="connsiteX19" fmla="*/ 4595402 w 5261024"/>
                  <a:gd name="connsiteY19" fmla="*/ 879365 h 5266097"/>
                  <a:gd name="connsiteX20" fmla="*/ 4603537 w 5261024"/>
                  <a:gd name="connsiteY20" fmla="*/ 889139 h 5266097"/>
                  <a:gd name="connsiteX21" fmla="*/ 4564217 w 5261024"/>
                  <a:gd name="connsiteY21" fmla="*/ 902959 h 5266097"/>
                  <a:gd name="connsiteX22" fmla="*/ 4522315 w 5261024"/>
                  <a:gd name="connsiteY22" fmla="*/ 927986 h 5266097"/>
                  <a:gd name="connsiteX23" fmla="*/ 4472470 w 5261024"/>
                  <a:gd name="connsiteY23" fmla="*/ 1264993 h 5266097"/>
                  <a:gd name="connsiteX24" fmla="*/ 4809505 w 5261024"/>
                  <a:gd name="connsiteY24" fmla="*/ 1314658 h 5266097"/>
                  <a:gd name="connsiteX25" fmla="*/ 4845572 w 5261024"/>
                  <a:gd name="connsiteY25" fmla="*/ 1281775 h 5266097"/>
                  <a:gd name="connsiteX26" fmla="*/ 4869367 w 5261024"/>
                  <a:gd name="connsiteY26" fmla="*/ 1249219 h 5266097"/>
                  <a:gd name="connsiteX27" fmla="*/ 4907907 w 5261024"/>
                  <a:gd name="connsiteY27" fmla="*/ 1310723 h 5266097"/>
                  <a:gd name="connsiteX28" fmla="*/ 5020778 w 5261024"/>
                  <a:gd name="connsiteY28" fmla="*/ 1527485 h 5266097"/>
                  <a:gd name="connsiteX29" fmla="*/ 5078585 w 5261024"/>
                  <a:gd name="connsiteY29" fmla="*/ 1669097 h 5266097"/>
                  <a:gd name="connsiteX30" fmla="*/ 5039327 w 5261024"/>
                  <a:gd name="connsiteY30" fmla="*/ 1668661 h 5266097"/>
                  <a:gd name="connsiteX31" fmla="*/ 4991392 w 5261024"/>
                  <a:gd name="connsiteY31" fmla="*/ 1677848 h 5266097"/>
                  <a:gd name="connsiteX32" fmla="*/ 4829289 w 5261024"/>
                  <a:gd name="connsiteY32" fmla="*/ 1977484 h 5266097"/>
                  <a:gd name="connsiteX33" fmla="*/ 5129012 w 5261024"/>
                  <a:gd name="connsiteY33" fmla="*/ 2139427 h 5266097"/>
                  <a:gd name="connsiteX34" fmla="*/ 5174151 w 5261024"/>
                  <a:gd name="connsiteY34" fmla="*/ 2120863 h 5266097"/>
                  <a:gd name="connsiteX35" fmla="*/ 5206918 w 5261024"/>
                  <a:gd name="connsiteY35" fmla="*/ 2098895 h 5266097"/>
                  <a:gd name="connsiteX36" fmla="*/ 5233934 w 5261024"/>
                  <a:gd name="connsiteY36" fmla="*/ 2231821 h 5266097"/>
                  <a:gd name="connsiteX37" fmla="*/ 5260212 w 5261024"/>
                  <a:gd name="connsiteY37" fmla="*/ 2479813 h 5266097"/>
                  <a:gd name="connsiteX38" fmla="*/ 5261024 w 5261024"/>
                  <a:gd name="connsiteY38" fmla="*/ 2564666 h 5266097"/>
                  <a:gd name="connsiteX39" fmla="*/ 5223898 w 5261024"/>
                  <a:gd name="connsiteY39" fmla="*/ 2550684 h 5266097"/>
                  <a:gd name="connsiteX40" fmla="*/ 5175711 w 5261024"/>
                  <a:gd name="connsiteY40" fmla="*/ 2542921 h 5266097"/>
                  <a:gd name="connsiteX41" fmla="*/ 4920903 w 5261024"/>
                  <a:gd name="connsiteY41" fmla="*/ 2769046 h 5266097"/>
                  <a:gd name="connsiteX42" fmla="*/ 5147162 w 5261024"/>
                  <a:gd name="connsiteY42" fmla="*/ 3023733 h 5266097"/>
                  <a:gd name="connsiteX43" fmla="*/ 5195928 w 5261024"/>
                  <a:gd name="connsiteY43" fmla="*/ 3021727 h 5266097"/>
                  <a:gd name="connsiteX44" fmla="*/ 5235611 w 5261024"/>
                  <a:gd name="connsiteY44" fmla="*/ 3011951 h 5266097"/>
                  <a:gd name="connsiteX45" fmla="*/ 5192310 w 5261024"/>
                  <a:gd name="connsiteY45" fmla="*/ 3243262 h 5266097"/>
                  <a:gd name="connsiteX46" fmla="*/ 5126971 w 5261024"/>
                  <a:gd name="connsiteY46" fmla="*/ 3469505 h 5266097"/>
                  <a:gd name="connsiteX47" fmla="*/ 5095667 w 5261024"/>
                  <a:gd name="connsiteY47" fmla="*/ 3442641 h 5266097"/>
                  <a:gd name="connsiteX48" fmla="*/ 5053042 w 5261024"/>
                  <a:gd name="connsiteY48" fmla="*/ 3418866 h 5266097"/>
                  <a:gd name="connsiteX49" fmla="*/ 4736261 w 5261024"/>
                  <a:gd name="connsiteY49" fmla="*/ 3544203 h 5266097"/>
                  <a:gd name="connsiteX50" fmla="*/ 4861767 w 5261024"/>
                  <a:gd name="connsiteY50" fmla="*/ 3860917 h 5266097"/>
                  <a:gd name="connsiteX51" fmla="*/ 4908278 w 5261024"/>
                  <a:gd name="connsiteY51" fmla="*/ 3875711 h 5266097"/>
                  <a:gd name="connsiteX52" fmla="*/ 4948303 w 5261024"/>
                  <a:gd name="connsiteY52" fmla="*/ 3880032 h 5266097"/>
                  <a:gd name="connsiteX53" fmla="*/ 4920099 w 5261024"/>
                  <a:gd name="connsiteY53" fmla="*/ 3935562 h 5266097"/>
                  <a:gd name="connsiteX54" fmla="*/ 4701355 w 5261024"/>
                  <a:gd name="connsiteY54" fmla="*/ 4260953 h 5266097"/>
                  <a:gd name="connsiteX55" fmla="*/ 4690683 w 5261024"/>
                  <a:gd name="connsiteY55" fmla="*/ 4273524 h 5266097"/>
                  <a:gd name="connsiteX56" fmla="*/ 4670103 w 5261024"/>
                  <a:gd name="connsiteY56" fmla="*/ 4236951 h 5266097"/>
                  <a:gd name="connsiteX57" fmla="*/ 4638180 w 5261024"/>
                  <a:gd name="connsiteY57" fmla="*/ 4200031 h 5266097"/>
                  <a:gd name="connsiteX58" fmla="*/ 4297636 w 5261024"/>
                  <a:gd name="connsiteY58" fmla="*/ 4209463 h 5266097"/>
                  <a:gd name="connsiteX59" fmla="*/ 4307251 w 5261024"/>
                  <a:gd name="connsiteY59" fmla="*/ 4550002 h 5266097"/>
                  <a:gd name="connsiteX60" fmla="*/ 4345897 w 5261024"/>
                  <a:gd name="connsiteY60" fmla="*/ 4579812 h 5266097"/>
                  <a:gd name="connsiteX61" fmla="*/ 4382079 w 5261024"/>
                  <a:gd name="connsiteY61" fmla="*/ 4597585 h 5266097"/>
                  <a:gd name="connsiteX62" fmla="*/ 4294613 w 5261024"/>
                  <a:gd name="connsiteY62" fmla="*/ 4674261 h 5266097"/>
                  <a:gd name="connsiteX63" fmla="*/ 4081162 w 5261024"/>
                  <a:gd name="connsiteY63" fmla="*/ 4830933 h 5266097"/>
                  <a:gd name="connsiteX64" fmla="*/ 4004830 w 5261024"/>
                  <a:gd name="connsiteY64" fmla="*/ 4875987 h 5266097"/>
                  <a:gd name="connsiteX65" fmla="*/ 3998534 w 5261024"/>
                  <a:gd name="connsiteY65" fmla="*/ 4837804 h 5266097"/>
                  <a:gd name="connsiteX66" fmla="*/ 3981163 w 5261024"/>
                  <a:gd name="connsiteY66" fmla="*/ 4792192 h 5266097"/>
                  <a:gd name="connsiteX67" fmla="*/ 3657930 w 5261024"/>
                  <a:gd name="connsiteY67" fmla="*/ 4684583 h 5266097"/>
                  <a:gd name="connsiteX68" fmla="*/ 3550494 w 5261024"/>
                  <a:gd name="connsiteY68" fmla="*/ 5007873 h 5266097"/>
                  <a:gd name="connsiteX69" fmla="*/ 3576614 w 5261024"/>
                  <a:gd name="connsiteY69" fmla="*/ 5049102 h 5266097"/>
                  <a:gd name="connsiteX70" fmla="*/ 3605495 w 5261024"/>
                  <a:gd name="connsiteY70" fmla="*/ 5079179 h 5266097"/>
                  <a:gd name="connsiteX71" fmla="*/ 3361520 w 5261024"/>
                  <a:gd name="connsiteY71" fmla="*/ 5163465 h 5266097"/>
                  <a:gd name="connsiteX72" fmla="*/ 3154552 w 5261024"/>
                  <a:gd name="connsiteY72" fmla="*/ 5212189 h 5266097"/>
                  <a:gd name="connsiteX73" fmla="*/ 3161961 w 5261024"/>
                  <a:gd name="connsiteY73" fmla="*/ 5172732 h 5266097"/>
                  <a:gd name="connsiteX74" fmla="*/ 3161239 w 5261024"/>
                  <a:gd name="connsiteY74" fmla="*/ 5123930 h 5266097"/>
                  <a:gd name="connsiteX75" fmla="*/ 2894303 w 5261024"/>
                  <a:gd name="connsiteY75" fmla="*/ 4912259 h 5266097"/>
                  <a:gd name="connsiteX76" fmla="*/ 2682774 w 5261024"/>
                  <a:gd name="connsiteY76" fmla="*/ 5179307 h 5266097"/>
                  <a:gd name="connsiteX77" fmla="*/ 2693218 w 5261024"/>
                  <a:gd name="connsiteY77" fmla="*/ 5226984 h 5266097"/>
                  <a:gd name="connsiteX78" fmla="*/ 2708878 w 5261024"/>
                  <a:gd name="connsiteY78" fmla="*/ 5262425 h 5266097"/>
                  <a:gd name="connsiteX79" fmla="*/ 2561420 w 5261024"/>
                  <a:gd name="connsiteY79" fmla="*/ 5266097 h 5266097"/>
                  <a:gd name="connsiteX80" fmla="*/ 2285388 w 5261024"/>
                  <a:gd name="connsiteY80" fmla="*/ 5243959 h 5266097"/>
                  <a:gd name="connsiteX81" fmla="*/ 2240930 w 5261024"/>
                  <a:gd name="connsiteY81" fmla="*/ 5235714 h 5266097"/>
                  <a:gd name="connsiteX82" fmla="*/ 2261288 w 5261024"/>
                  <a:gd name="connsiteY82" fmla="*/ 5201337 h 5266097"/>
                  <a:gd name="connsiteX83" fmla="*/ 2277301 w 5261024"/>
                  <a:gd name="connsiteY83" fmla="*/ 5155230 h 5266097"/>
                  <a:gd name="connsiteX84" fmla="*/ 2098860 w 5261024"/>
                  <a:gd name="connsiteY84" fmla="*/ 4865027 h 5266097"/>
                  <a:gd name="connsiteX85" fmla="*/ 1808751 w 5261024"/>
                  <a:gd name="connsiteY85" fmla="*/ 5043623 h 5266097"/>
                  <a:gd name="connsiteX86" fmla="*/ 1802259 w 5261024"/>
                  <a:gd name="connsiteY86" fmla="*/ 5091997 h 5266097"/>
                  <a:gd name="connsiteX87" fmla="*/ 1804934 w 5261024"/>
                  <a:gd name="connsiteY87" fmla="*/ 5131861 h 5266097"/>
                  <a:gd name="connsiteX88" fmla="*/ 1761530 w 5261024"/>
                  <a:gd name="connsiteY88" fmla="*/ 5119177 h 5266097"/>
                  <a:gd name="connsiteX89" fmla="*/ 1531316 w 5261024"/>
                  <a:gd name="connsiteY89" fmla="*/ 5026649 h 5266097"/>
                  <a:gd name="connsiteX90" fmla="*/ 1374157 w 5261024"/>
                  <a:gd name="connsiteY90" fmla="*/ 4945594 h 5266097"/>
                  <a:gd name="connsiteX91" fmla="*/ 1405149 w 5261024"/>
                  <a:gd name="connsiteY91" fmla="*/ 4920168 h 5266097"/>
                  <a:gd name="connsiteX92" fmla="*/ 1435964 w 5261024"/>
                  <a:gd name="connsiteY92" fmla="*/ 4882320 h 5266097"/>
                  <a:gd name="connsiteX93" fmla="*/ 1367541 w 5261024"/>
                  <a:gd name="connsiteY93" fmla="*/ 4548587 h 5266097"/>
                  <a:gd name="connsiteX94" fmla="*/ 1033844 w 5261024"/>
                  <a:gd name="connsiteY94" fmla="*/ 4617189 h 5266097"/>
                  <a:gd name="connsiteX95" fmla="*/ 1011199 w 5261024"/>
                  <a:gd name="connsiteY95" fmla="*/ 4660425 h 5266097"/>
                  <a:gd name="connsiteX96" fmla="*/ 1000161 w 5261024"/>
                  <a:gd name="connsiteY96" fmla="*/ 4698511 h 5266097"/>
                  <a:gd name="connsiteX97" fmla="*/ 920802 w 5261024"/>
                  <a:gd name="connsiteY97" fmla="*/ 4636740 h 5266097"/>
                  <a:gd name="connsiteX98" fmla="*/ 665621 w 5261024"/>
                  <a:gd name="connsiteY98" fmla="*/ 4386731 h 5266097"/>
                  <a:gd name="connsiteX99" fmla="*/ 657487 w 5261024"/>
                  <a:gd name="connsiteY99" fmla="*/ 4376959 h 5266097"/>
                  <a:gd name="connsiteX100" fmla="*/ 696807 w 5261024"/>
                  <a:gd name="connsiteY100" fmla="*/ 4363138 h 5266097"/>
                  <a:gd name="connsiteX101" fmla="*/ 738709 w 5261024"/>
                  <a:gd name="connsiteY101" fmla="*/ 4338112 h 5266097"/>
                  <a:gd name="connsiteX102" fmla="*/ 788555 w 5261024"/>
                  <a:gd name="connsiteY102" fmla="*/ 4001104 h 5266097"/>
                  <a:gd name="connsiteX103" fmla="*/ 451519 w 5261024"/>
                  <a:gd name="connsiteY103" fmla="*/ 3951439 h 5266097"/>
                  <a:gd name="connsiteX104" fmla="*/ 415452 w 5261024"/>
                  <a:gd name="connsiteY104" fmla="*/ 3984321 h 5266097"/>
                  <a:gd name="connsiteX105" fmla="*/ 391658 w 5261024"/>
                  <a:gd name="connsiteY105" fmla="*/ 4016878 h 5266097"/>
                  <a:gd name="connsiteX106" fmla="*/ 353117 w 5261024"/>
                  <a:gd name="connsiteY106" fmla="*/ 3955371 h 5266097"/>
                  <a:gd name="connsiteX107" fmla="*/ 240245 w 5261024"/>
                  <a:gd name="connsiteY107" fmla="*/ 3738610 h 5266097"/>
                  <a:gd name="connsiteX108" fmla="*/ 182439 w 5261024"/>
                  <a:gd name="connsiteY108" fmla="*/ 3597001 h 5266097"/>
                  <a:gd name="connsiteX109" fmla="*/ 221697 w 5261024"/>
                  <a:gd name="connsiteY109" fmla="*/ 3597436 h 5266097"/>
                  <a:gd name="connsiteX110" fmla="*/ 269631 w 5261024"/>
                  <a:gd name="connsiteY110" fmla="*/ 3588250 h 5266097"/>
                  <a:gd name="connsiteX111" fmla="*/ 431735 w 5261024"/>
                  <a:gd name="connsiteY111" fmla="*/ 3288614 h 5266097"/>
                  <a:gd name="connsiteX112" fmla="*/ 132011 w 5261024"/>
                  <a:gd name="connsiteY112" fmla="*/ 3126671 h 5266097"/>
                  <a:gd name="connsiteX113" fmla="*/ 86872 w 5261024"/>
                  <a:gd name="connsiteY113" fmla="*/ 3145235 h 5266097"/>
                  <a:gd name="connsiteX114" fmla="*/ 54105 w 5261024"/>
                  <a:gd name="connsiteY114" fmla="*/ 3167203 h 5266097"/>
                  <a:gd name="connsiteX115" fmla="*/ 27088 w 5261024"/>
                  <a:gd name="connsiteY115" fmla="*/ 3034275 h 5266097"/>
                  <a:gd name="connsiteX116" fmla="*/ 811 w 5261024"/>
                  <a:gd name="connsiteY116" fmla="*/ 2786282 h 5266097"/>
                  <a:gd name="connsiteX117" fmla="*/ 0 w 5261024"/>
                  <a:gd name="connsiteY117" fmla="*/ 2701432 h 5266097"/>
                  <a:gd name="connsiteX118" fmla="*/ 37127 w 5261024"/>
                  <a:gd name="connsiteY118" fmla="*/ 2715413 h 5266097"/>
                  <a:gd name="connsiteX119" fmla="*/ 85312 w 5261024"/>
                  <a:gd name="connsiteY119" fmla="*/ 2723175 h 5266097"/>
                  <a:gd name="connsiteX120" fmla="*/ 340122 w 5261024"/>
                  <a:gd name="connsiteY120" fmla="*/ 2497052 h 5266097"/>
                  <a:gd name="connsiteX121" fmla="*/ 113862 w 5261024"/>
                  <a:gd name="connsiteY121" fmla="*/ 2242364 h 5266097"/>
                  <a:gd name="connsiteX122" fmla="*/ 65096 w 5261024"/>
                  <a:gd name="connsiteY122" fmla="*/ 2244369 h 5266097"/>
                  <a:gd name="connsiteX123" fmla="*/ 25412 w 5261024"/>
                  <a:gd name="connsiteY123" fmla="*/ 2254145 h 5266097"/>
                  <a:gd name="connsiteX124" fmla="*/ 68713 w 5261024"/>
                  <a:gd name="connsiteY124" fmla="*/ 2022832 h 5266097"/>
                  <a:gd name="connsiteX125" fmla="*/ 134052 w 5261024"/>
                  <a:gd name="connsiteY125" fmla="*/ 1796592 h 5266097"/>
                  <a:gd name="connsiteX126" fmla="*/ 165357 w 5261024"/>
                  <a:gd name="connsiteY126" fmla="*/ 1823456 h 5266097"/>
                  <a:gd name="connsiteX127" fmla="*/ 207982 w 5261024"/>
                  <a:gd name="connsiteY127" fmla="*/ 1847230 h 5266097"/>
                  <a:gd name="connsiteX128" fmla="*/ 524763 w 5261024"/>
                  <a:gd name="connsiteY128" fmla="*/ 1721894 h 5266097"/>
                  <a:gd name="connsiteX129" fmla="*/ 399256 w 5261024"/>
                  <a:gd name="connsiteY129" fmla="*/ 1405180 h 5266097"/>
                  <a:gd name="connsiteX130" fmla="*/ 352745 w 5261024"/>
                  <a:gd name="connsiteY130" fmla="*/ 1390386 h 5266097"/>
                  <a:gd name="connsiteX131" fmla="*/ 312719 w 5261024"/>
                  <a:gd name="connsiteY131" fmla="*/ 1386066 h 5266097"/>
                  <a:gd name="connsiteX132" fmla="*/ 340923 w 5261024"/>
                  <a:gd name="connsiteY132" fmla="*/ 1330533 h 5266097"/>
                  <a:gd name="connsiteX133" fmla="*/ 559668 w 5261024"/>
                  <a:gd name="connsiteY133" fmla="*/ 1005143 h 5266097"/>
                  <a:gd name="connsiteX134" fmla="*/ 570341 w 5261024"/>
                  <a:gd name="connsiteY134" fmla="*/ 992572 h 5266097"/>
                  <a:gd name="connsiteX135" fmla="*/ 590920 w 5261024"/>
                  <a:gd name="connsiteY135" fmla="*/ 1029147 h 5266097"/>
                  <a:gd name="connsiteX136" fmla="*/ 622843 w 5261024"/>
                  <a:gd name="connsiteY136" fmla="*/ 1066067 h 5266097"/>
                  <a:gd name="connsiteX137" fmla="*/ 963387 w 5261024"/>
                  <a:gd name="connsiteY137" fmla="*/ 1056634 h 5266097"/>
                  <a:gd name="connsiteX138" fmla="*/ 953773 w 5261024"/>
                  <a:gd name="connsiteY138" fmla="*/ 716095 h 5266097"/>
                  <a:gd name="connsiteX139" fmla="*/ 915126 w 5261024"/>
                  <a:gd name="connsiteY139" fmla="*/ 686285 h 5266097"/>
                  <a:gd name="connsiteX140" fmla="*/ 878943 w 5261024"/>
                  <a:gd name="connsiteY140" fmla="*/ 668511 h 5266097"/>
                  <a:gd name="connsiteX141" fmla="*/ 966411 w 5261024"/>
                  <a:gd name="connsiteY141" fmla="*/ 591835 h 5266097"/>
                  <a:gd name="connsiteX142" fmla="*/ 1179862 w 5261024"/>
                  <a:gd name="connsiteY142" fmla="*/ 435162 h 5266097"/>
                  <a:gd name="connsiteX143" fmla="*/ 1256192 w 5261024"/>
                  <a:gd name="connsiteY143" fmla="*/ 390108 h 5266097"/>
                  <a:gd name="connsiteX144" fmla="*/ 1262490 w 5261024"/>
                  <a:gd name="connsiteY144" fmla="*/ 428293 h 5266097"/>
                  <a:gd name="connsiteX145" fmla="*/ 1279861 w 5261024"/>
                  <a:gd name="connsiteY145" fmla="*/ 473904 h 5266097"/>
                  <a:gd name="connsiteX146" fmla="*/ 1603093 w 5261024"/>
                  <a:gd name="connsiteY146" fmla="*/ 581514 h 5266097"/>
                  <a:gd name="connsiteX147" fmla="*/ 1710529 w 5261024"/>
                  <a:gd name="connsiteY147" fmla="*/ 258223 h 5266097"/>
                  <a:gd name="connsiteX148" fmla="*/ 1684409 w 5261024"/>
                  <a:gd name="connsiteY148" fmla="*/ 216994 h 5266097"/>
                  <a:gd name="connsiteX149" fmla="*/ 1655527 w 5261024"/>
                  <a:gd name="connsiteY149" fmla="*/ 186916 h 5266097"/>
                  <a:gd name="connsiteX150" fmla="*/ 1899503 w 5261024"/>
                  <a:gd name="connsiteY150" fmla="*/ 102632 h 5266097"/>
                  <a:gd name="connsiteX151" fmla="*/ 2106471 w 5261024"/>
                  <a:gd name="connsiteY151" fmla="*/ 53906 h 5266097"/>
                  <a:gd name="connsiteX152" fmla="*/ 2099062 w 5261024"/>
                  <a:gd name="connsiteY152" fmla="*/ 93364 h 5266097"/>
                  <a:gd name="connsiteX153" fmla="*/ 2099785 w 5261024"/>
                  <a:gd name="connsiteY153" fmla="*/ 142166 h 5266097"/>
                  <a:gd name="connsiteX154" fmla="*/ 2366720 w 5261024"/>
                  <a:gd name="connsiteY154" fmla="*/ 353838 h 5266097"/>
                  <a:gd name="connsiteX155" fmla="*/ 2578250 w 5261024"/>
                  <a:gd name="connsiteY155" fmla="*/ 86789 h 5266097"/>
                  <a:gd name="connsiteX156" fmla="*/ 2567806 w 5261024"/>
                  <a:gd name="connsiteY156" fmla="*/ 39113 h 5266097"/>
                  <a:gd name="connsiteX157" fmla="*/ 2552146 w 5261024"/>
                  <a:gd name="connsiteY157" fmla="*/ 3672 h 5266097"/>
                  <a:gd name="connsiteX158" fmla="*/ 2699604 w 5261024"/>
                  <a:gd name="connsiteY158" fmla="*/ 0 h 5266097"/>
                  <a:gd name="connsiteX159" fmla="*/ 2685916 w 5261024"/>
                  <a:gd name="connsiteY159" fmla="*/ 849851 h 5266097"/>
                  <a:gd name="connsiteX160" fmla="*/ 896230 w 5261024"/>
                  <a:gd name="connsiteY160" fmla="*/ 2219946 h 5266097"/>
                  <a:gd name="connsiteX161" fmla="*/ 2217191 w 5261024"/>
                  <a:gd name="connsiteY161" fmla="*/ 4368244 h 5266097"/>
                  <a:gd name="connsiteX162" fmla="*/ 4364793 w 5261024"/>
                  <a:gd name="connsiteY162" fmla="*/ 3046150 h 5266097"/>
                  <a:gd name="connsiteX163" fmla="*/ 3043832 w 5261024"/>
                  <a:gd name="connsiteY163" fmla="*/ 897852 h 5266097"/>
                  <a:gd name="connsiteX164" fmla="*/ 2685916 w 5261024"/>
                  <a:gd name="connsiteY164" fmla="*/ 849851 h 5266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5261024" h="5266097">
                    <a:moveTo>
                      <a:pt x="2699604" y="0"/>
                    </a:moveTo>
                    <a:cubicBezTo>
                      <a:pt x="2791142" y="2496"/>
                      <a:pt x="2883255" y="9812"/>
                      <a:pt x="2975635" y="22137"/>
                    </a:cubicBezTo>
                    <a:lnTo>
                      <a:pt x="3020095" y="30384"/>
                    </a:lnTo>
                    <a:lnTo>
                      <a:pt x="2999736" y="64762"/>
                    </a:lnTo>
                    <a:cubicBezTo>
                      <a:pt x="2992981" y="79277"/>
                      <a:pt x="2987578" y="94685"/>
                      <a:pt x="2983724" y="110867"/>
                    </a:cubicBezTo>
                    <a:cubicBezTo>
                      <a:pt x="2952888" y="240322"/>
                      <a:pt x="3032779" y="370252"/>
                      <a:pt x="3162165" y="401071"/>
                    </a:cubicBezTo>
                    <a:cubicBezTo>
                      <a:pt x="3291551" y="431891"/>
                      <a:pt x="3421437" y="351930"/>
                      <a:pt x="3452273" y="222475"/>
                    </a:cubicBezTo>
                    <a:cubicBezTo>
                      <a:pt x="3456127" y="206292"/>
                      <a:pt x="3458252" y="190104"/>
                      <a:pt x="3458765" y="174102"/>
                    </a:cubicBezTo>
                    <a:lnTo>
                      <a:pt x="3456091" y="134237"/>
                    </a:lnTo>
                    <a:lnTo>
                      <a:pt x="3499492" y="146919"/>
                    </a:lnTo>
                    <a:cubicBezTo>
                      <a:pt x="3578278" y="174349"/>
                      <a:pt x="3655061" y="205265"/>
                      <a:pt x="3729708" y="239447"/>
                    </a:cubicBezTo>
                    <a:lnTo>
                      <a:pt x="3886868" y="320504"/>
                    </a:lnTo>
                    <a:lnTo>
                      <a:pt x="3855876" y="345930"/>
                    </a:lnTo>
                    <a:cubicBezTo>
                      <a:pt x="3844563" y="357260"/>
                      <a:pt x="3834216" y="369891"/>
                      <a:pt x="3825060" y="383779"/>
                    </a:cubicBezTo>
                    <a:cubicBezTo>
                      <a:pt x="3751808" y="494880"/>
                      <a:pt x="3782442" y="644297"/>
                      <a:pt x="3893485" y="717511"/>
                    </a:cubicBezTo>
                    <a:cubicBezTo>
                      <a:pt x="4004526" y="790725"/>
                      <a:pt x="4153927" y="760009"/>
                      <a:pt x="4227180" y="648908"/>
                    </a:cubicBezTo>
                    <a:cubicBezTo>
                      <a:pt x="4236337" y="635021"/>
                      <a:pt x="4243870" y="620534"/>
                      <a:pt x="4249826" y="605673"/>
                    </a:cubicBezTo>
                    <a:lnTo>
                      <a:pt x="4260863" y="567587"/>
                    </a:lnTo>
                    <a:lnTo>
                      <a:pt x="4340221" y="629356"/>
                    </a:lnTo>
                    <a:cubicBezTo>
                      <a:pt x="4431148" y="707069"/>
                      <a:pt x="4516361" y="790651"/>
                      <a:pt x="4595402" y="879365"/>
                    </a:cubicBezTo>
                    <a:lnTo>
                      <a:pt x="4603537" y="889139"/>
                    </a:lnTo>
                    <a:lnTo>
                      <a:pt x="4564217" y="902959"/>
                    </a:lnTo>
                    <a:cubicBezTo>
                      <a:pt x="4549712" y="909737"/>
                      <a:pt x="4535670" y="918068"/>
                      <a:pt x="4522315" y="927986"/>
                    </a:cubicBezTo>
                    <a:cubicBezTo>
                      <a:pt x="4415481" y="1007334"/>
                      <a:pt x="4393165" y="1158216"/>
                      <a:pt x="4472470" y="1264993"/>
                    </a:cubicBezTo>
                    <a:cubicBezTo>
                      <a:pt x="4551775" y="1371771"/>
                      <a:pt x="4702672" y="1394006"/>
                      <a:pt x="4809505" y="1314658"/>
                    </a:cubicBezTo>
                    <a:cubicBezTo>
                      <a:pt x="4822859" y="1304740"/>
                      <a:pt x="4834893" y="1293703"/>
                      <a:pt x="4845572" y="1281775"/>
                    </a:cubicBezTo>
                    <a:lnTo>
                      <a:pt x="4869367" y="1249219"/>
                    </a:lnTo>
                    <a:lnTo>
                      <a:pt x="4907907" y="1310723"/>
                    </a:lnTo>
                    <a:cubicBezTo>
                      <a:pt x="4948818" y="1381156"/>
                      <a:pt x="4986492" y="1453490"/>
                      <a:pt x="5020778" y="1527485"/>
                    </a:cubicBezTo>
                    <a:lnTo>
                      <a:pt x="5078585" y="1669097"/>
                    </a:lnTo>
                    <a:lnTo>
                      <a:pt x="5039327" y="1668661"/>
                    </a:lnTo>
                    <a:cubicBezTo>
                      <a:pt x="5023379" y="1670069"/>
                      <a:pt x="5007333" y="1673094"/>
                      <a:pt x="4991392" y="1677848"/>
                    </a:cubicBezTo>
                    <a:cubicBezTo>
                      <a:pt x="4863863" y="1715870"/>
                      <a:pt x="4791287" y="1850022"/>
                      <a:pt x="4829289" y="1977484"/>
                    </a:cubicBezTo>
                    <a:cubicBezTo>
                      <a:pt x="4867292" y="2104945"/>
                      <a:pt x="5001483" y="2177449"/>
                      <a:pt x="5129012" y="2139427"/>
                    </a:cubicBezTo>
                    <a:cubicBezTo>
                      <a:pt x="5144953" y="2134673"/>
                      <a:pt x="5160036" y="2128419"/>
                      <a:pt x="5174151" y="2120863"/>
                    </a:cubicBezTo>
                    <a:lnTo>
                      <a:pt x="5206918" y="2098895"/>
                    </a:lnTo>
                    <a:lnTo>
                      <a:pt x="5233934" y="2231821"/>
                    </a:lnTo>
                    <a:cubicBezTo>
                      <a:pt x="5246572" y="2313623"/>
                      <a:pt x="5255381" y="2396367"/>
                      <a:pt x="5260212" y="2479813"/>
                    </a:cubicBezTo>
                    <a:lnTo>
                      <a:pt x="5261024" y="2564666"/>
                    </a:lnTo>
                    <a:lnTo>
                      <a:pt x="5223898" y="2550684"/>
                    </a:lnTo>
                    <a:cubicBezTo>
                      <a:pt x="5208429" y="2546552"/>
                      <a:pt x="5192316" y="2543908"/>
                      <a:pt x="5175711" y="2542921"/>
                    </a:cubicBezTo>
                    <a:cubicBezTo>
                      <a:pt x="5042868" y="2535034"/>
                      <a:pt x="4928786" y="2636273"/>
                      <a:pt x="4920903" y="2769046"/>
                    </a:cubicBezTo>
                    <a:cubicBezTo>
                      <a:pt x="4913019" y="2901817"/>
                      <a:pt x="5014319" y="3015845"/>
                      <a:pt x="5147162" y="3023733"/>
                    </a:cubicBezTo>
                    <a:cubicBezTo>
                      <a:pt x="5163767" y="3024719"/>
                      <a:pt x="5180080" y="3024000"/>
                      <a:pt x="5195928" y="3021727"/>
                    </a:cubicBezTo>
                    <a:lnTo>
                      <a:pt x="5235611" y="3011951"/>
                    </a:lnTo>
                    <a:lnTo>
                      <a:pt x="5192310" y="3243262"/>
                    </a:lnTo>
                    <a:lnTo>
                      <a:pt x="5126971" y="3469505"/>
                    </a:lnTo>
                    <a:lnTo>
                      <a:pt x="5095667" y="3442641"/>
                    </a:lnTo>
                    <a:cubicBezTo>
                      <a:pt x="5082545" y="3433468"/>
                      <a:pt x="5068309" y="3425472"/>
                      <a:pt x="5053042" y="3418866"/>
                    </a:cubicBezTo>
                    <a:cubicBezTo>
                      <a:pt x="4930908" y="3366020"/>
                      <a:pt x="4789081" y="3422134"/>
                      <a:pt x="4736261" y="3544203"/>
                    </a:cubicBezTo>
                    <a:cubicBezTo>
                      <a:pt x="4683442" y="3666272"/>
                      <a:pt x="4739634" y="3808069"/>
                      <a:pt x="4861767" y="3860917"/>
                    </a:cubicBezTo>
                    <a:cubicBezTo>
                      <a:pt x="4877034" y="3867523"/>
                      <a:pt x="4892609" y="3872427"/>
                      <a:pt x="4908278" y="3875711"/>
                    </a:cubicBezTo>
                    <a:lnTo>
                      <a:pt x="4948303" y="3880032"/>
                    </a:lnTo>
                    <a:lnTo>
                      <a:pt x="4920099" y="3935562"/>
                    </a:lnTo>
                    <a:cubicBezTo>
                      <a:pt x="4854957" y="4050190"/>
                      <a:pt x="4781729" y="4158847"/>
                      <a:pt x="4701355" y="4260953"/>
                    </a:cubicBezTo>
                    <a:lnTo>
                      <a:pt x="4690683" y="4273524"/>
                    </a:lnTo>
                    <a:lnTo>
                      <a:pt x="4670103" y="4236951"/>
                    </a:lnTo>
                    <a:cubicBezTo>
                      <a:pt x="4660910" y="4223843"/>
                      <a:pt x="4650267" y="4211460"/>
                      <a:pt x="4638180" y="4200031"/>
                    </a:cubicBezTo>
                    <a:cubicBezTo>
                      <a:pt x="4541487" y="4108598"/>
                      <a:pt x="4389020" y="4112821"/>
                      <a:pt x="4297636" y="4209463"/>
                    </a:cubicBezTo>
                    <a:cubicBezTo>
                      <a:pt x="4206253" y="4306105"/>
                      <a:pt x="4210558" y="4458570"/>
                      <a:pt x="4307251" y="4550002"/>
                    </a:cubicBezTo>
                    <a:cubicBezTo>
                      <a:pt x="4319338" y="4561431"/>
                      <a:pt x="4332296" y="4571366"/>
                      <a:pt x="4345897" y="4579812"/>
                    </a:cubicBezTo>
                    <a:lnTo>
                      <a:pt x="4382079" y="4597585"/>
                    </a:lnTo>
                    <a:lnTo>
                      <a:pt x="4294613" y="4674261"/>
                    </a:lnTo>
                    <a:cubicBezTo>
                      <a:pt x="4226072" y="4730053"/>
                      <a:pt x="4154820" y="4782340"/>
                      <a:pt x="4081162" y="4830933"/>
                    </a:cubicBezTo>
                    <a:lnTo>
                      <a:pt x="4004830" y="4875987"/>
                    </a:lnTo>
                    <a:lnTo>
                      <a:pt x="3998534" y="4837804"/>
                    </a:lnTo>
                    <a:cubicBezTo>
                      <a:pt x="3994378" y="4822342"/>
                      <a:pt x="3988612" y="4807066"/>
                      <a:pt x="3981163" y="4792192"/>
                    </a:cubicBezTo>
                    <a:cubicBezTo>
                      <a:pt x="3921573" y="4673203"/>
                      <a:pt x="3776856" y="4625024"/>
                      <a:pt x="3657930" y="4684583"/>
                    </a:cubicBezTo>
                    <a:cubicBezTo>
                      <a:pt x="3539004" y="4744142"/>
                      <a:pt x="3490903" y="4888884"/>
                      <a:pt x="3550494" y="5007873"/>
                    </a:cubicBezTo>
                    <a:cubicBezTo>
                      <a:pt x="3557942" y="5022747"/>
                      <a:pt x="3566721" y="5036514"/>
                      <a:pt x="3576614" y="5049102"/>
                    </a:cubicBezTo>
                    <a:lnTo>
                      <a:pt x="3605495" y="5079179"/>
                    </a:lnTo>
                    <a:lnTo>
                      <a:pt x="3361520" y="5163465"/>
                    </a:lnTo>
                    <a:lnTo>
                      <a:pt x="3154552" y="5212189"/>
                    </a:lnTo>
                    <a:lnTo>
                      <a:pt x="3161961" y="5172732"/>
                    </a:lnTo>
                    <a:cubicBezTo>
                      <a:pt x="3163345" y="5156782"/>
                      <a:pt x="3163151" y="5140455"/>
                      <a:pt x="3161239" y="5123930"/>
                    </a:cubicBezTo>
                    <a:cubicBezTo>
                      <a:pt x="3145938" y="4991736"/>
                      <a:pt x="3026428" y="4896967"/>
                      <a:pt x="2894303" y="4912259"/>
                    </a:cubicBezTo>
                    <a:cubicBezTo>
                      <a:pt x="2762179" y="4927551"/>
                      <a:pt x="2667474" y="5047112"/>
                      <a:pt x="2682774" y="5179307"/>
                    </a:cubicBezTo>
                    <a:cubicBezTo>
                      <a:pt x="2684687" y="5195831"/>
                      <a:pt x="2688228" y="5211770"/>
                      <a:pt x="2693218" y="5226984"/>
                    </a:cubicBezTo>
                    <a:lnTo>
                      <a:pt x="2708878" y="5262425"/>
                    </a:lnTo>
                    <a:lnTo>
                      <a:pt x="2561420" y="5266097"/>
                    </a:lnTo>
                    <a:cubicBezTo>
                      <a:pt x="2469881" y="5263601"/>
                      <a:pt x="2377769" y="5256285"/>
                      <a:pt x="2285388" y="5243959"/>
                    </a:cubicBezTo>
                    <a:lnTo>
                      <a:pt x="2240930" y="5235714"/>
                    </a:lnTo>
                    <a:lnTo>
                      <a:pt x="2261288" y="5201337"/>
                    </a:lnTo>
                    <a:cubicBezTo>
                      <a:pt x="2268045" y="5186822"/>
                      <a:pt x="2273446" y="5171413"/>
                      <a:pt x="2277301" y="5155230"/>
                    </a:cubicBezTo>
                    <a:cubicBezTo>
                      <a:pt x="2308137" y="5025775"/>
                      <a:pt x="2228246" y="4895846"/>
                      <a:pt x="2098860" y="4865027"/>
                    </a:cubicBezTo>
                    <a:cubicBezTo>
                      <a:pt x="1969474" y="4834207"/>
                      <a:pt x="1839587" y="4914168"/>
                      <a:pt x="1808751" y="5043623"/>
                    </a:cubicBezTo>
                    <a:cubicBezTo>
                      <a:pt x="1804897" y="5059805"/>
                      <a:pt x="1802773" y="5075995"/>
                      <a:pt x="1802259" y="5091997"/>
                    </a:cubicBezTo>
                    <a:lnTo>
                      <a:pt x="1804934" y="5131861"/>
                    </a:lnTo>
                    <a:lnTo>
                      <a:pt x="1761530" y="5119177"/>
                    </a:lnTo>
                    <a:cubicBezTo>
                      <a:pt x="1682746" y="5091747"/>
                      <a:pt x="1605963" y="5060831"/>
                      <a:pt x="1531316" y="5026649"/>
                    </a:cubicBezTo>
                    <a:lnTo>
                      <a:pt x="1374157" y="4945594"/>
                    </a:lnTo>
                    <a:lnTo>
                      <a:pt x="1405149" y="4920168"/>
                    </a:lnTo>
                    <a:cubicBezTo>
                      <a:pt x="1416461" y="4908838"/>
                      <a:pt x="1426808" y="4896207"/>
                      <a:pt x="1435964" y="4882320"/>
                    </a:cubicBezTo>
                    <a:cubicBezTo>
                      <a:pt x="1509217" y="4771217"/>
                      <a:pt x="1478582" y="4621800"/>
                      <a:pt x="1367541" y="4548587"/>
                    </a:cubicBezTo>
                    <a:cubicBezTo>
                      <a:pt x="1256498" y="4475373"/>
                      <a:pt x="1107097" y="4506088"/>
                      <a:pt x="1033844" y="4617189"/>
                    </a:cubicBezTo>
                    <a:cubicBezTo>
                      <a:pt x="1024688" y="4631078"/>
                      <a:pt x="1017155" y="4645563"/>
                      <a:pt x="1011199" y="4660425"/>
                    </a:cubicBezTo>
                    <a:lnTo>
                      <a:pt x="1000161" y="4698511"/>
                    </a:lnTo>
                    <a:lnTo>
                      <a:pt x="920802" y="4636740"/>
                    </a:lnTo>
                    <a:cubicBezTo>
                      <a:pt x="829875" y="4559028"/>
                      <a:pt x="744663" y="4475445"/>
                      <a:pt x="665621" y="4386731"/>
                    </a:cubicBezTo>
                    <a:lnTo>
                      <a:pt x="657487" y="4376959"/>
                    </a:lnTo>
                    <a:lnTo>
                      <a:pt x="696807" y="4363138"/>
                    </a:lnTo>
                    <a:cubicBezTo>
                      <a:pt x="711312" y="4356361"/>
                      <a:pt x="725355" y="4348030"/>
                      <a:pt x="738709" y="4338112"/>
                    </a:cubicBezTo>
                    <a:cubicBezTo>
                      <a:pt x="845543" y="4258765"/>
                      <a:pt x="867859" y="4107881"/>
                      <a:pt x="788555" y="4001104"/>
                    </a:cubicBezTo>
                    <a:cubicBezTo>
                      <a:pt x="709249" y="3894326"/>
                      <a:pt x="558354" y="3872091"/>
                      <a:pt x="451519" y="3951439"/>
                    </a:cubicBezTo>
                    <a:cubicBezTo>
                      <a:pt x="438165" y="3961357"/>
                      <a:pt x="426132" y="3972393"/>
                      <a:pt x="415452" y="3984321"/>
                    </a:cubicBezTo>
                    <a:lnTo>
                      <a:pt x="391658" y="4016878"/>
                    </a:lnTo>
                    <a:lnTo>
                      <a:pt x="353117" y="3955371"/>
                    </a:lnTo>
                    <a:cubicBezTo>
                      <a:pt x="312204" y="3884939"/>
                      <a:pt x="274531" y="3812605"/>
                      <a:pt x="240245" y="3738610"/>
                    </a:cubicBezTo>
                    <a:lnTo>
                      <a:pt x="182439" y="3597001"/>
                    </a:lnTo>
                    <a:lnTo>
                      <a:pt x="221697" y="3597436"/>
                    </a:lnTo>
                    <a:cubicBezTo>
                      <a:pt x="237645" y="3596029"/>
                      <a:pt x="253690" y="3593002"/>
                      <a:pt x="269631" y="3588250"/>
                    </a:cubicBezTo>
                    <a:cubicBezTo>
                      <a:pt x="397161" y="3550226"/>
                      <a:pt x="469738" y="3416075"/>
                      <a:pt x="431735" y="3288614"/>
                    </a:cubicBezTo>
                    <a:cubicBezTo>
                      <a:pt x="393733" y="3161152"/>
                      <a:pt x="259541" y="3088647"/>
                      <a:pt x="132011" y="3126671"/>
                    </a:cubicBezTo>
                    <a:cubicBezTo>
                      <a:pt x="116070" y="3131423"/>
                      <a:pt x="100988" y="3137679"/>
                      <a:pt x="86872" y="3145235"/>
                    </a:cubicBezTo>
                    <a:lnTo>
                      <a:pt x="54105" y="3167203"/>
                    </a:lnTo>
                    <a:lnTo>
                      <a:pt x="27088" y="3034275"/>
                    </a:lnTo>
                    <a:cubicBezTo>
                      <a:pt x="14450" y="2952472"/>
                      <a:pt x="5642" y="2869727"/>
                      <a:pt x="811" y="2786282"/>
                    </a:cubicBezTo>
                    <a:lnTo>
                      <a:pt x="0" y="2701432"/>
                    </a:lnTo>
                    <a:lnTo>
                      <a:pt x="37127" y="2715413"/>
                    </a:lnTo>
                    <a:cubicBezTo>
                      <a:pt x="52595" y="2719545"/>
                      <a:pt x="68707" y="2722190"/>
                      <a:pt x="85312" y="2723175"/>
                    </a:cubicBezTo>
                    <a:cubicBezTo>
                      <a:pt x="218155" y="2731063"/>
                      <a:pt x="332238" y="2629824"/>
                      <a:pt x="340122" y="2497052"/>
                    </a:cubicBezTo>
                    <a:cubicBezTo>
                      <a:pt x="348006" y="2364279"/>
                      <a:pt x="246705" y="2250252"/>
                      <a:pt x="113862" y="2242364"/>
                    </a:cubicBezTo>
                    <a:cubicBezTo>
                      <a:pt x="97256" y="2241378"/>
                      <a:pt x="80945" y="2242097"/>
                      <a:pt x="65096" y="2244369"/>
                    </a:cubicBezTo>
                    <a:lnTo>
                      <a:pt x="25412" y="2254145"/>
                    </a:lnTo>
                    <a:lnTo>
                      <a:pt x="68713" y="2022832"/>
                    </a:lnTo>
                    <a:lnTo>
                      <a:pt x="134052" y="1796592"/>
                    </a:lnTo>
                    <a:lnTo>
                      <a:pt x="165357" y="1823456"/>
                    </a:lnTo>
                    <a:cubicBezTo>
                      <a:pt x="178479" y="1832629"/>
                      <a:pt x="192715" y="1840624"/>
                      <a:pt x="207982" y="1847230"/>
                    </a:cubicBezTo>
                    <a:cubicBezTo>
                      <a:pt x="330115" y="1900077"/>
                      <a:pt x="471944" y="1843963"/>
                      <a:pt x="524763" y="1721894"/>
                    </a:cubicBezTo>
                    <a:cubicBezTo>
                      <a:pt x="577582" y="1599825"/>
                      <a:pt x="521390" y="1458027"/>
                      <a:pt x="399256" y="1405180"/>
                    </a:cubicBezTo>
                    <a:cubicBezTo>
                      <a:pt x="383989" y="1398574"/>
                      <a:pt x="368416" y="1393671"/>
                      <a:pt x="352745" y="1390386"/>
                    </a:cubicBezTo>
                    <a:lnTo>
                      <a:pt x="312719" y="1386066"/>
                    </a:lnTo>
                    <a:lnTo>
                      <a:pt x="340923" y="1330533"/>
                    </a:lnTo>
                    <a:cubicBezTo>
                      <a:pt x="406067" y="1215904"/>
                      <a:pt x="479295" y="1107248"/>
                      <a:pt x="559668" y="1005143"/>
                    </a:cubicBezTo>
                    <a:lnTo>
                      <a:pt x="570341" y="992572"/>
                    </a:lnTo>
                    <a:lnTo>
                      <a:pt x="590920" y="1029147"/>
                    </a:lnTo>
                    <a:cubicBezTo>
                      <a:pt x="600113" y="1042255"/>
                      <a:pt x="610757" y="1054637"/>
                      <a:pt x="622843" y="1066067"/>
                    </a:cubicBezTo>
                    <a:cubicBezTo>
                      <a:pt x="719537" y="1157498"/>
                      <a:pt x="872004" y="1153275"/>
                      <a:pt x="963387" y="1056634"/>
                    </a:cubicBezTo>
                    <a:cubicBezTo>
                      <a:pt x="1054771" y="959992"/>
                      <a:pt x="1050466" y="807527"/>
                      <a:pt x="953773" y="716095"/>
                    </a:cubicBezTo>
                    <a:cubicBezTo>
                      <a:pt x="941686" y="704665"/>
                      <a:pt x="928728" y="694731"/>
                      <a:pt x="915126" y="686285"/>
                    </a:cubicBezTo>
                    <a:lnTo>
                      <a:pt x="878943" y="668511"/>
                    </a:lnTo>
                    <a:lnTo>
                      <a:pt x="966411" y="591835"/>
                    </a:lnTo>
                    <a:cubicBezTo>
                      <a:pt x="1034952" y="536042"/>
                      <a:pt x="1106204" y="483755"/>
                      <a:pt x="1179862" y="435162"/>
                    </a:cubicBezTo>
                    <a:lnTo>
                      <a:pt x="1256192" y="390108"/>
                    </a:lnTo>
                    <a:lnTo>
                      <a:pt x="1262490" y="428293"/>
                    </a:lnTo>
                    <a:cubicBezTo>
                      <a:pt x="1266645" y="443754"/>
                      <a:pt x="1272411" y="459031"/>
                      <a:pt x="1279861" y="473904"/>
                    </a:cubicBezTo>
                    <a:cubicBezTo>
                      <a:pt x="1339451" y="592893"/>
                      <a:pt x="1484168" y="641073"/>
                      <a:pt x="1603093" y="581514"/>
                    </a:cubicBezTo>
                    <a:cubicBezTo>
                      <a:pt x="1722020" y="521955"/>
                      <a:pt x="1770120" y="377212"/>
                      <a:pt x="1710529" y="258223"/>
                    </a:cubicBezTo>
                    <a:cubicBezTo>
                      <a:pt x="1703080" y="243350"/>
                      <a:pt x="1694301" y="229582"/>
                      <a:pt x="1684409" y="216994"/>
                    </a:cubicBezTo>
                    <a:lnTo>
                      <a:pt x="1655527" y="186916"/>
                    </a:lnTo>
                    <a:lnTo>
                      <a:pt x="1899503" y="102632"/>
                    </a:lnTo>
                    <a:lnTo>
                      <a:pt x="2106471" y="53906"/>
                    </a:lnTo>
                    <a:lnTo>
                      <a:pt x="2099062" y="93364"/>
                    </a:lnTo>
                    <a:cubicBezTo>
                      <a:pt x="2097679" y="109315"/>
                      <a:pt x="2097873" y="125641"/>
                      <a:pt x="2099785" y="142166"/>
                    </a:cubicBezTo>
                    <a:cubicBezTo>
                      <a:pt x="2115085" y="274360"/>
                      <a:pt x="2234596" y="369129"/>
                      <a:pt x="2366720" y="353838"/>
                    </a:cubicBezTo>
                    <a:cubicBezTo>
                      <a:pt x="2498845" y="338546"/>
                      <a:pt x="2593550" y="218984"/>
                      <a:pt x="2578250" y="86789"/>
                    </a:cubicBezTo>
                    <a:cubicBezTo>
                      <a:pt x="2576337" y="70264"/>
                      <a:pt x="2572796" y="54325"/>
                      <a:pt x="2567806" y="39113"/>
                    </a:cubicBezTo>
                    <a:lnTo>
                      <a:pt x="2552146" y="3672"/>
                    </a:lnTo>
                    <a:lnTo>
                      <a:pt x="2699604" y="0"/>
                    </a:lnTo>
                    <a:close/>
                    <a:moveTo>
                      <a:pt x="2685916" y="849851"/>
                    </a:moveTo>
                    <a:cubicBezTo>
                      <a:pt x="1857093" y="823407"/>
                      <a:pt x="1095966" y="1381414"/>
                      <a:pt x="896230" y="2219946"/>
                    </a:cubicBezTo>
                    <a:cubicBezTo>
                      <a:pt x="667959" y="3178268"/>
                      <a:pt x="1259374" y="4140094"/>
                      <a:pt x="2217191" y="4368244"/>
                    </a:cubicBezTo>
                    <a:cubicBezTo>
                      <a:pt x="3175009" y="4596395"/>
                      <a:pt x="4136523" y="4004473"/>
                      <a:pt x="4364793" y="3046150"/>
                    </a:cubicBezTo>
                    <a:cubicBezTo>
                      <a:pt x="4593063" y="2087828"/>
                      <a:pt x="4001649" y="1126002"/>
                      <a:pt x="3043832" y="897852"/>
                    </a:cubicBezTo>
                    <a:cubicBezTo>
                      <a:pt x="2924105" y="869333"/>
                      <a:pt x="2804320" y="853628"/>
                      <a:pt x="2685916" y="849851"/>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grpSp>
        <p:grpSp>
          <p:nvGrpSpPr>
            <p:cNvPr id="175" name="Group 174"/>
            <p:cNvGrpSpPr/>
            <p:nvPr/>
          </p:nvGrpSpPr>
          <p:grpSpPr>
            <a:xfrm>
              <a:off x="1838117" y="4922534"/>
              <a:ext cx="122593" cy="117421"/>
              <a:chOff x="1941489" y="795953"/>
              <a:chExt cx="5261024" cy="5266097"/>
            </a:xfrm>
            <a:solidFill>
              <a:srgbClr val="FB3C46"/>
            </a:solidFill>
          </p:grpSpPr>
          <p:sp>
            <p:nvSpPr>
              <p:cNvPr id="192" name="Donut 191"/>
              <p:cNvSpPr/>
              <p:nvPr/>
            </p:nvSpPr>
            <p:spPr>
              <a:xfrm>
                <a:off x="2882256" y="1738368"/>
                <a:ext cx="3379489" cy="3381270"/>
              </a:xfrm>
              <a:prstGeom prst="donut">
                <a:avLst>
                  <a:gd name="adj" fmla="val 2828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sp>
            <p:nvSpPr>
              <p:cNvPr id="193" name="Freeform 192"/>
              <p:cNvSpPr/>
              <p:nvPr/>
            </p:nvSpPr>
            <p:spPr>
              <a:xfrm>
                <a:off x="1941489" y="795953"/>
                <a:ext cx="5261024" cy="5266097"/>
              </a:xfrm>
              <a:custGeom>
                <a:avLst/>
                <a:gdLst>
                  <a:gd name="connsiteX0" fmla="*/ 2699604 w 5261024"/>
                  <a:gd name="connsiteY0" fmla="*/ 0 h 5266097"/>
                  <a:gd name="connsiteX1" fmla="*/ 2975635 w 5261024"/>
                  <a:gd name="connsiteY1" fmla="*/ 22137 h 5266097"/>
                  <a:gd name="connsiteX2" fmla="*/ 3020095 w 5261024"/>
                  <a:gd name="connsiteY2" fmla="*/ 30384 h 5266097"/>
                  <a:gd name="connsiteX3" fmla="*/ 2999736 w 5261024"/>
                  <a:gd name="connsiteY3" fmla="*/ 64762 h 5266097"/>
                  <a:gd name="connsiteX4" fmla="*/ 2983724 w 5261024"/>
                  <a:gd name="connsiteY4" fmla="*/ 110867 h 5266097"/>
                  <a:gd name="connsiteX5" fmla="*/ 3162165 w 5261024"/>
                  <a:gd name="connsiteY5" fmla="*/ 401071 h 5266097"/>
                  <a:gd name="connsiteX6" fmla="*/ 3452273 w 5261024"/>
                  <a:gd name="connsiteY6" fmla="*/ 222475 h 5266097"/>
                  <a:gd name="connsiteX7" fmla="*/ 3458765 w 5261024"/>
                  <a:gd name="connsiteY7" fmla="*/ 174102 h 5266097"/>
                  <a:gd name="connsiteX8" fmla="*/ 3456091 w 5261024"/>
                  <a:gd name="connsiteY8" fmla="*/ 134237 h 5266097"/>
                  <a:gd name="connsiteX9" fmla="*/ 3499492 w 5261024"/>
                  <a:gd name="connsiteY9" fmla="*/ 146919 h 5266097"/>
                  <a:gd name="connsiteX10" fmla="*/ 3729708 w 5261024"/>
                  <a:gd name="connsiteY10" fmla="*/ 239447 h 5266097"/>
                  <a:gd name="connsiteX11" fmla="*/ 3886868 w 5261024"/>
                  <a:gd name="connsiteY11" fmla="*/ 320504 h 5266097"/>
                  <a:gd name="connsiteX12" fmla="*/ 3855876 w 5261024"/>
                  <a:gd name="connsiteY12" fmla="*/ 345930 h 5266097"/>
                  <a:gd name="connsiteX13" fmla="*/ 3825060 w 5261024"/>
                  <a:gd name="connsiteY13" fmla="*/ 383779 h 5266097"/>
                  <a:gd name="connsiteX14" fmla="*/ 3893485 w 5261024"/>
                  <a:gd name="connsiteY14" fmla="*/ 717511 h 5266097"/>
                  <a:gd name="connsiteX15" fmla="*/ 4227180 w 5261024"/>
                  <a:gd name="connsiteY15" fmla="*/ 648908 h 5266097"/>
                  <a:gd name="connsiteX16" fmla="*/ 4249826 w 5261024"/>
                  <a:gd name="connsiteY16" fmla="*/ 605673 h 5266097"/>
                  <a:gd name="connsiteX17" fmla="*/ 4260863 w 5261024"/>
                  <a:gd name="connsiteY17" fmla="*/ 567587 h 5266097"/>
                  <a:gd name="connsiteX18" fmla="*/ 4340221 w 5261024"/>
                  <a:gd name="connsiteY18" fmla="*/ 629356 h 5266097"/>
                  <a:gd name="connsiteX19" fmla="*/ 4595402 w 5261024"/>
                  <a:gd name="connsiteY19" fmla="*/ 879365 h 5266097"/>
                  <a:gd name="connsiteX20" fmla="*/ 4603537 w 5261024"/>
                  <a:gd name="connsiteY20" fmla="*/ 889139 h 5266097"/>
                  <a:gd name="connsiteX21" fmla="*/ 4564217 w 5261024"/>
                  <a:gd name="connsiteY21" fmla="*/ 902959 h 5266097"/>
                  <a:gd name="connsiteX22" fmla="*/ 4522315 w 5261024"/>
                  <a:gd name="connsiteY22" fmla="*/ 927986 h 5266097"/>
                  <a:gd name="connsiteX23" fmla="*/ 4472470 w 5261024"/>
                  <a:gd name="connsiteY23" fmla="*/ 1264993 h 5266097"/>
                  <a:gd name="connsiteX24" fmla="*/ 4809505 w 5261024"/>
                  <a:gd name="connsiteY24" fmla="*/ 1314658 h 5266097"/>
                  <a:gd name="connsiteX25" fmla="*/ 4845572 w 5261024"/>
                  <a:gd name="connsiteY25" fmla="*/ 1281775 h 5266097"/>
                  <a:gd name="connsiteX26" fmla="*/ 4869367 w 5261024"/>
                  <a:gd name="connsiteY26" fmla="*/ 1249219 h 5266097"/>
                  <a:gd name="connsiteX27" fmla="*/ 4907907 w 5261024"/>
                  <a:gd name="connsiteY27" fmla="*/ 1310723 h 5266097"/>
                  <a:gd name="connsiteX28" fmla="*/ 5020778 w 5261024"/>
                  <a:gd name="connsiteY28" fmla="*/ 1527485 h 5266097"/>
                  <a:gd name="connsiteX29" fmla="*/ 5078585 w 5261024"/>
                  <a:gd name="connsiteY29" fmla="*/ 1669097 h 5266097"/>
                  <a:gd name="connsiteX30" fmla="*/ 5039327 w 5261024"/>
                  <a:gd name="connsiteY30" fmla="*/ 1668661 h 5266097"/>
                  <a:gd name="connsiteX31" fmla="*/ 4991392 w 5261024"/>
                  <a:gd name="connsiteY31" fmla="*/ 1677848 h 5266097"/>
                  <a:gd name="connsiteX32" fmla="*/ 4829289 w 5261024"/>
                  <a:gd name="connsiteY32" fmla="*/ 1977484 h 5266097"/>
                  <a:gd name="connsiteX33" fmla="*/ 5129012 w 5261024"/>
                  <a:gd name="connsiteY33" fmla="*/ 2139427 h 5266097"/>
                  <a:gd name="connsiteX34" fmla="*/ 5174151 w 5261024"/>
                  <a:gd name="connsiteY34" fmla="*/ 2120863 h 5266097"/>
                  <a:gd name="connsiteX35" fmla="*/ 5206918 w 5261024"/>
                  <a:gd name="connsiteY35" fmla="*/ 2098895 h 5266097"/>
                  <a:gd name="connsiteX36" fmla="*/ 5233934 w 5261024"/>
                  <a:gd name="connsiteY36" fmla="*/ 2231821 h 5266097"/>
                  <a:gd name="connsiteX37" fmla="*/ 5260212 w 5261024"/>
                  <a:gd name="connsiteY37" fmla="*/ 2479813 h 5266097"/>
                  <a:gd name="connsiteX38" fmla="*/ 5261024 w 5261024"/>
                  <a:gd name="connsiteY38" fmla="*/ 2564666 h 5266097"/>
                  <a:gd name="connsiteX39" fmla="*/ 5223898 w 5261024"/>
                  <a:gd name="connsiteY39" fmla="*/ 2550684 h 5266097"/>
                  <a:gd name="connsiteX40" fmla="*/ 5175711 w 5261024"/>
                  <a:gd name="connsiteY40" fmla="*/ 2542921 h 5266097"/>
                  <a:gd name="connsiteX41" fmla="*/ 4920903 w 5261024"/>
                  <a:gd name="connsiteY41" fmla="*/ 2769046 h 5266097"/>
                  <a:gd name="connsiteX42" fmla="*/ 5147162 w 5261024"/>
                  <a:gd name="connsiteY42" fmla="*/ 3023733 h 5266097"/>
                  <a:gd name="connsiteX43" fmla="*/ 5195928 w 5261024"/>
                  <a:gd name="connsiteY43" fmla="*/ 3021727 h 5266097"/>
                  <a:gd name="connsiteX44" fmla="*/ 5235611 w 5261024"/>
                  <a:gd name="connsiteY44" fmla="*/ 3011951 h 5266097"/>
                  <a:gd name="connsiteX45" fmla="*/ 5192310 w 5261024"/>
                  <a:gd name="connsiteY45" fmla="*/ 3243262 h 5266097"/>
                  <a:gd name="connsiteX46" fmla="*/ 5126971 w 5261024"/>
                  <a:gd name="connsiteY46" fmla="*/ 3469505 h 5266097"/>
                  <a:gd name="connsiteX47" fmla="*/ 5095667 w 5261024"/>
                  <a:gd name="connsiteY47" fmla="*/ 3442641 h 5266097"/>
                  <a:gd name="connsiteX48" fmla="*/ 5053042 w 5261024"/>
                  <a:gd name="connsiteY48" fmla="*/ 3418866 h 5266097"/>
                  <a:gd name="connsiteX49" fmla="*/ 4736261 w 5261024"/>
                  <a:gd name="connsiteY49" fmla="*/ 3544203 h 5266097"/>
                  <a:gd name="connsiteX50" fmla="*/ 4861767 w 5261024"/>
                  <a:gd name="connsiteY50" fmla="*/ 3860917 h 5266097"/>
                  <a:gd name="connsiteX51" fmla="*/ 4908278 w 5261024"/>
                  <a:gd name="connsiteY51" fmla="*/ 3875711 h 5266097"/>
                  <a:gd name="connsiteX52" fmla="*/ 4948303 w 5261024"/>
                  <a:gd name="connsiteY52" fmla="*/ 3880032 h 5266097"/>
                  <a:gd name="connsiteX53" fmla="*/ 4920099 w 5261024"/>
                  <a:gd name="connsiteY53" fmla="*/ 3935562 h 5266097"/>
                  <a:gd name="connsiteX54" fmla="*/ 4701355 w 5261024"/>
                  <a:gd name="connsiteY54" fmla="*/ 4260953 h 5266097"/>
                  <a:gd name="connsiteX55" fmla="*/ 4690683 w 5261024"/>
                  <a:gd name="connsiteY55" fmla="*/ 4273524 h 5266097"/>
                  <a:gd name="connsiteX56" fmla="*/ 4670103 w 5261024"/>
                  <a:gd name="connsiteY56" fmla="*/ 4236951 h 5266097"/>
                  <a:gd name="connsiteX57" fmla="*/ 4638180 w 5261024"/>
                  <a:gd name="connsiteY57" fmla="*/ 4200031 h 5266097"/>
                  <a:gd name="connsiteX58" fmla="*/ 4297636 w 5261024"/>
                  <a:gd name="connsiteY58" fmla="*/ 4209463 h 5266097"/>
                  <a:gd name="connsiteX59" fmla="*/ 4307251 w 5261024"/>
                  <a:gd name="connsiteY59" fmla="*/ 4550002 h 5266097"/>
                  <a:gd name="connsiteX60" fmla="*/ 4345897 w 5261024"/>
                  <a:gd name="connsiteY60" fmla="*/ 4579812 h 5266097"/>
                  <a:gd name="connsiteX61" fmla="*/ 4382079 w 5261024"/>
                  <a:gd name="connsiteY61" fmla="*/ 4597585 h 5266097"/>
                  <a:gd name="connsiteX62" fmla="*/ 4294613 w 5261024"/>
                  <a:gd name="connsiteY62" fmla="*/ 4674261 h 5266097"/>
                  <a:gd name="connsiteX63" fmla="*/ 4081162 w 5261024"/>
                  <a:gd name="connsiteY63" fmla="*/ 4830933 h 5266097"/>
                  <a:gd name="connsiteX64" fmla="*/ 4004830 w 5261024"/>
                  <a:gd name="connsiteY64" fmla="*/ 4875987 h 5266097"/>
                  <a:gd name="connsiteX65" fmla="*/ 3998534 w 5261024"/>
                  <a:gd name="connsiteY65" fmla="*/ 4837804 h 5266097"/>
                  <a:gd name="connsiteX66" fmla="*/ 3981163 w 5261024"/>
                  <a:gd name="connsiteY66" fmla="*/ 4792192 h 5266097"/>
                  <a:gd name="connsiteX67" fmla="*/ 3657930 w 5261024"/>
                  <a:gd name="connsiteY67" fmla="*/ 4684583 h 5266097"/>
                  <a:gd name="connsiteX68" fmla="*/ 3550494 w 5261024"/>
                  <a:gd name="connsiteY68" fmla="*/ 5007873 h 5266097"/>
                  <a:gd name="connsiteX69" fmla="*/ 3576614 w 5261024"/>
                  <a:gd name="connsiteY69" fmla="*/ 5049102 h 5266097"/>
                  <a:gd name="connsiteX70" fmla="*/ 3605495 w 5261024"/>
                  <a:gd name="connsiteY70" fmla="*/ 5079179 h 5266097"/>
                  <a:gd name="connsiteX71" fmla="*/ 3361520 w 5261024"/>
                  <a:gd name="connsiteY71" fmla="*/ 5163465 h 5266097"/>
                  <a:gd name="connsiteX72" fmla="*/ 3154552 w 5261024"/>
                  <a:gd name="connsiteY72" fmla="*/ 5212189 h 5266097"/>
                  <a:gd name="connsiteX73" fmla="*/ 3161961 w 5261024"/>
                  <a:gd name="connsiteY73" fmla="*/ 5172732 h 5266097"/>
                  <a:gd name="connsiteX74" fmla="*/ 3161239 w 5261024"/>
                  <a:gd name="connsiteY74" fmla="*/ 5123930 h 5266097"/>
                  <a:gd name="connsiteX75" fmla="*/ 2894303 w 5261024"/>
                  <a:gd name="connsiteY75" fmla="*/ 4912259 h 5266097"/>
                  <a:gd name="connsiteX76" fmla="*/ 2682774 w 5261024"/>
                  <a:gd name="connsiteY76" fmla="*/ 5179307 h 5266097"/>
                  <a:gd name="connsiteX77" fmla="*/ 2693218 w 5261024"/>
                  <a:gd name="connsiteY77" fmla="*/ 5226984 h 5266097"/>
                  <a:gd name="connsiteX78" fmla="*/ 2708878 w 5261024"/>
                  <a:gd name="connsiteY78" fmla="*/ 5262425 h 5266097"/>
                  <a:gd name="connsiteX79" fmla="*/ 2561420 w 5261024"/>
                  <a:gd name="connsiteY79" fmla="*/ 5266097 h 5266097"/>
                  <a:gd name="connsiteX80" fmla="*/ 2285388 w 5261024"/>
                  <a:gd name="connsiteY80" fmla="*/ 5243959 h 5266097"/>
                  <a:gd name="connsiteX81" fmla="*/ 2240930 w 5261024"/>
                  <a:gd name="connsiteY81" fmla="*/ 5235714 h 5266097"/>
                  <a:gd name="connsiteX82" fmla="*/ 2261288 w 5261024"/>
                  <a:gd name="connsiteY82" fmla="*/ 5201337 h 5266097"/>
                  <a:gd name="connsiteX83" fmla="*/ 2277301 w 5261024"/>
                  <a:gd name="connsiteY83" fmla="*/ 5155230 h 5266097"/>
                  <a:gd name="connsiteX84" fmla="*/ 2098860 w 5261024"/>
                  <a:gd name="connsiteY84" fmla="*/ 4865027 h 5266097"/>
                  <a:gd name="connsiteX85" fmla="*/ 1808751 w 5261024"/>
                  <a:gd name="connsiteY85" fmla="*/ 5043623 h 5266097"/>
                  <a:gd name="connsiteX86" fmla="*/ 1802259 w 5261024"/>
                  <a:gd name="connsiteY86" fmla="*/ 5091997 h 5266097"/>
                  <a:gd name="connsiteX87" fmla="*/ 1804934 w 5261024"/>
                  <a:gd name="connsiteY87" fmla="*/ 5131861 h 5266097"/>
                  <a:gd name="connsiteX88" fmla="*/ 1761530 w 5261024"/>
                  <a:gd name="connsiteY88" fmla="*/ 5119177 h 5266097"/>
                  <a:gd name="connsiteX89" fmla="*/ 1531316 w 5261024"/>
                  <a:gd name="connsiteY89" fmla="*/ 5026649 h 5266097"/>
                  <a:gd name="connsiteX90" fmla="*/ 1374157 w 5261024"/>
                  <a:gd name="connsiteY90" fmla="*/ 4945594 h 5266097"/>
                  <a:gd name="connsiteX91" fmla="*/ 1405149 w 5261024"/>
                  <a:gd name="connsiteY91" fmla="*/ 4920168 h 5266097"/>
                  <a:gd name="connsiteX92" fmla="*/ 1435964 w 5261024"/>
                  <a:gd name="connsiteY92" fmla="*/ 4882320 h 5266097"/>
                  <a:gd name="connsiteX93" fmla="*/ 1367541 w 5261024"/>
                  <a:gd name="connsiteY93" fmla="*/ 4548587 h 5266097"/>
                  <a:gd name="connsiteX94" fmla="*/ 1033844 w 5261024"/>
                  <a:gd name="connsiteY94" fmla="*/ 4617189 h 5266097"/>
                  <a:gd name="connsiteX95" fmla="*/ 1011199 w 5261024"/>
                  <a:gd name="connsiteY95" fmla="*/ 4660425 h 5266097"/>
                  <a:gd name="connsiteX96" fmla="*/ 1000161 w 5261024"/>
                  <a:gd name="connsiteY96" fmla="*/ 4698511 h 5266097"/>
                  <a:gd name="connsiteX97" fmla="*/ 920802 w 5261024"/>
                  <a:gd name="connsiteY97" fmla="*/ 4636740 h 5266097"/>
                  <a:gd name="connsiteX98" fmla="*/ 665621 w 5261024"/>
                  <a:gd name="connsiteY98" fmla="*/ 4386731 h 5266097"/>
                  <a:gd name="connsiteX99" fmla="*/ 657487 w 5261024"/>
                  <a:gd name="connsiteY99" fmla="*/ 4376959 h 5266097"/>
                  <a:gd name="connsiteX100" fmla="*/ 696807 w 5261024"/>
                  <a:gd name="connsiteY100" fmla="*/ 4363138 h 5266097"/>
                  <a:gd name="connsiteX101" fmla="*/ 738709 w 5261024"/>
                  <a:gd name="connsiteY101" fmla="*/ 4338112 h 5266097"/>
                  <a:gd name="connsiteX102" fmla="*/ 788555 w 5261024"/>
                  <a:gd name="connsiteY102" fmla="*/ 4001104 h 5266097"/>
                  <a:gd name="connsiteX103" fmla="*/ 451519 w 5261024"/>
                  <a:gd name="connsiteY103" fmla="*/ 3951439 h 5266097"/>
                  <a:gd name="connsiteX104" fmla="*/ 415452 w 5261024"/>
                  <a:gd name="connsiteY104" fmla="*/ 3984321 h 5266097"/>
                  <a:gd name="connsiteX105" fmla="*/ 391658 w 5261024"/>
                  <a:gd name="connsiteY105" fmla="*/ 4016878 h 5266097"/>
                  <a:gd name="connsiteX106" fmla="*/ 353117 w 5261024"/>
                  <a:gd name="connsiteY106" fmla="*/ 3955371 h 5266097"/>
                  <a:gd name="connsiteX107" fmla="*/ 240245 w 5261024"/>
                  <a:gd name="connsiteY107" fmla="*/ 3738610 h 5266097"/>
                  <a:gd name="connsiteX108" fmla="*/ 182439 w 5261024"/>
                  <a:gd name="connsiteY108" fmla="*/ 3597001 h 5266097"/>
                  <a:gd name="connsiteX109" fmla="*/ 221697 w 5261024"/>
                  <a:gd name="connsiteY109" fmla="*/ 3597436 h 5266097"/>
                  <a:gd name="connsiteX110" fmla="*/ 269631 w 5261024"/>
                  <a:gd name="connsiteY110" fmla="*/ 3588250 h 5266097"/>
                  <a:gd name="connsiteX111" fmla="*/ 431735 w 5261024"/>
                  <a:gd name="connsiteY111" fmla="*/ 3288614 h 5266097"/>
                  <a:gd name="connsiteX112" fmla="*/ 132011 w 5261024"/>
                  <a:gd name="connsiteY112" fmla="*/ 3126671 h 5266097"/>
                  <a:gd name="connsiteX113" fmla="*/ 86872 w 5261024"/>
                  <a:gd name="connsiteY113" fmla="*/ 3145235 h 5266097"/>
                  <a:gd name="connsiteX114" fmla="*/ 54105 w 5261024"/>
                  <a:gd name="connsiteY114" fmla="*/ 3167203 h 5266097"/>
                  <a:gd name="connsiteX115" fmla="*/ 27088 w 5261024"/>
                  <a:gd name="connsiteY115" fmla="*/ 3034275 h 5266097"/>
                  <a:gd name="connsiteX116" fmla="*/ 811 w 5261024"/>
                  <a:gd name="connsiteY116" fmla="*/ 2786282 h 5266097"/>
                  <a:gd name="connsiteX117" fmla="*/ 0 w 5261024"/>
                  <a:gd name="connsiteY117" fmla="*/ 2701432 h 5266097"/>
                  <a:gd name="connsiteX118" fmla="*/ 37127 w 5261024"/>
                  <a:gd name="connsiteY118" fmla="*/ 2715413 h 5266097"/>
                  <a:gd name="connsiteX119" fmla="*/ 85312 w 5261024"/>
                  <a:gd name="connsiteY119" fmla="*/ 2723175 h 5266097"/>
                  <a:gd name="connsiteX120" fmla="*/ 340122 w 5261024"/>
                  <a:gd name="connsiteY120" fmla="*/ 2497052 h 5266097"/>
                  <a:gd name="connsiteX121" fmla="*/ 113862 w 5261024"/>
                  <a:gd name="connsiteY121" fmla="*/ 2242364 h 5266097"/>
                  <a:gd name="connsiteX122" fmla="*/ 65096 w 5261024"/>
                  <a:gd name="connsiteY122" fmla="*/ 2244369 h 5266097"/>
                  <a:gd name="connsiteX123" fmla="*/ 25412 w 5261024"/>
                  <a:gd name="connsiteY123" fmla="*/ 2254145 h 5266097"/>
                  <a:gd name="connsiteX124" fmla="*/ 68713 w 5261024"/>
                  <a:gd name="connsiteY124" fmla="*/ 2022832 h 5266097"/>
                  <a:gd name="connsiteX125" fmla="*/ 134052 w 5261024"/>
                  <a:gd name="connsiteY125" fmla="*/ 1796592 h 5266097"/>
                  <a:gd name="connsiteX126" fmla="*/ 165357 w 5261024"/>
                  <a:gd name="connsiteY126" fmla="*/ 1823456 h 5266097"/>
                  <a:gd name="connsiteX127" fmla="*/ 207982 w 5261024"/>
                  <a:gd name="connsiteY127" fmla="*/ 1847230 h 5266097"/>
                  <a:gd name="connsiteX128" fmla="*/ 524763 w 5261024"/>
                  <a:gd name="connsiteY128" fmla="*/ 1721894 h 5266097"/>
                  <a:gd name="connsiteX129" fmla="*/ 399256 w 5261024"/>
                  <a:gd name="connsiteY129" fmla="*/ 1405180 h 5266097"/>
                  <a:gd name="connsiteX130" fmla="*/ 352745 w 5261024"/>
                  <a:gd name="connsiteY130" fmla="*/ 1390386 h 5266097"/>
                  <a:gd name="connsiteX131" fmla="*/ 312719 w 5261024"/>
                  <a:gd name="connsiteY131" fmla="*/ 1386066 h 5266097"/>
                  <a:gd name="connsiteX132" fmla="*/ 340923 w 5261024"/>
                  <a:gd name="connsiteY132" fmla="*/ 1330533 h 5266097"/>
                  <a:gd name="connsiteX133" fmla="*/ 559668 w 5261024"/>
                  <a:gd name="connsiteY133" fmla="*/ 1005143 h 5266097"/>
                  <a:gd name="connsiteX134" fmla="*/ 570341 w 5261024"/>
                  <a:gd name="connsiteY134" fmla="*/ 992572 h 5266097"/>
                  <a:gd name="connsiteX135" fmla="*/ 590920 w 5261024"/>
                  <a:gd name="connsiteY135" fmla="*/ 1029147 h 5266097"/>
                  <a:gd name="connsiteX136" fmla="*/ 622843 w 5261024"/>
                  <a:gd name="connsiteY136" fmla="*/ 1066067 h 5266097"/>
                  <a:gd name="connsiteX137" fmla="*/ 963387 w 5261024"/>
                  <a:gd name="connsiteY137" fmla="*/ 1056634 h 5266097"/>
                  <a:gd name="connsiteX138" fmla="*/ 953773 w 5261024"/>
                  <a:gd name="connsiteY138" fmla="*/ 716095 h 5266097"/>
                  <a:gd name="connsiteX139" fmla="*/ 915126 w 5261024"/>
                  <a:gd name="connsiteY139" fmla="*/ 686285 h 5266097"/>
                  <a:gd name="connsiteX140" fmla="*/ 878943 w 5261024"/>
                  <a:gd name="connsiteY140" fmla="*/ 668511 h 5266097"/>
                  <a:gd name="connsiteX141" fmla="*/ 966411 w 5261024"/>
                  <a:gd name="connsiteY141" fmla="*/ 591835 h 5266097"/>
                  <a:gd name="connsiteX142" fmla="*/ 1179862 w 5261024"/>
                  <a:gd name="connsiteY142" fmla="*/ 435162 h 5266097"/>
                  <a:gd name="connsiteX143" fmla="*/ 1256192 w 5261024"/>
                  <a:gd name="connsiteY143" fmla="*/ 390108 h 5266097"/>
                  <a:gd name="connsiteX144" fmla="*/ 1262490 w 5261024"/>
                  <a:gd name="connsiteY144" fmla="*/ 428293 h 5266097"/>
                  <a:gd name="connsiteX145" fmla="*/ 1279861 w 5261024"/>
                  <a:gd name="connsiteY145" fmla="*/ 473904 h 5266097"/>
                  <a:gd name="connsiteX146" fmla="*/ 1603093 w 5261024"/>
                  <a:gd name="connsiteY146" fmla="*/ 581514 h 5266097"/>
                  <a:gd name="connsiteX147" fmla="*/ 1710529 w 5261024"/>
                  <a:gd name="connsiteY147" fmla="*/ 258223 h 5266097"/>
                  <a:gd name="connsiteX148" fmla="*/ 1684409 w 5261024"/>
                  <a:gd name="connsiteY148" fmla="*/ 216994 h 5266097"/>
                  <a:gd name="connsiteX149" fmla="*/ 1655527 w 5261024"/>
                  <a:gd name="connsiteY149" fmla="*/ 186916 h 5266097"/>
                  <a:gd name="connsiteX150" fmla="*/ 1899503 w 5261024"/>
                  <a:gd name="connsiteY150" fmla="*/ 102632 h 5266097"/>
                  <a:gd name="connsiteX151" fmla="*/ 2106471 w 5261024"/>
                  <a:gd name="connsiteY151" fmla="*/ 53906 h 5266097"/>
                  <a:gd name="connsiteX152" fmla="*/ 2099062 w 5261024"/>
                  <a:gd name="connsiteY152" fmla="*/ 93364 h 5266097"/>
                  <a:gd name="connsiteX153" fmla="*/ 2099785 w 5261024"/>
                  <a:gd name="connsiteY153" fmla="*/ 142166 h 5266097"/>
                  <a:gd name="connsiteX154" fmla="*/ 2366720 w 5261024"/>
                  <a:gd name="connsiteY154" fmla="*/ 353838 h 5266097"/>
                  <a:gd name="connsiteX155" fmla="*/ 2578250 w 5261024"/>
                  <a:gd name="connsiteY155" fmla="*/ 86789 h 5266097"/>
                  <a:gd name="connsiteX156" fmla="*/ 2567806 w 5261024"/>
                  <a:gd name="connsiteY156" fmla="*/ 39113 h 5266097"/>
                  <a:gd name="connsiteX157" fmla="*/ 2552146 w 5261024"/>
                  <a:gd name="connsiteY157" fmla="*/ 3672 h 5266097"/>
                  <a:gd name="connsiteX158" fmla="*/ 2699604 w 5261024"/>
                  <a:gd name="connsiteY158" fmla="*/ 0 h 5266097"/>
                  <a:gd name="connsiteX159" fmla="*/ 2685916 w 5261024"/>
                  <a:gd name="connsiteY159" fmla="*/ 849851 h 5266097"/>
                  <a:gd name="connsiteX160" fmla="*/ 896230 w 5261024"/>
                  <a:gd name="connsiteY160" fmla="*/ 2219946 h 5266097"/>
                  <a:gd name="connsiteX161" fmla="*/ 2217191 w 5261024"/>
                  <a:gd name="connsiteY161" fmla="*/ 4368244 h 5266097"/>
                  <a:gd name="connsiteX162" fmla="*/ 4364793 w 5261024"/>
                  <a:gd name="connsiteY162" fmla="*/ 3046150 h 5266097"/>
                  <a:gd name="connsiteX163" fmla="*/ 3043832 w 5261024"/>
                  <a:gd name="connsiteY163" fmla="*/ 897852 h 5266097"/>
                  <a:gd name="connsiteX164" fmla="*/ 2685916 w 5261024"/>
                  <a:gd name="connsiteY164" fmla="*/ 849851 h 5266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5261024" h="5266097">
                    <a:moveTo>
                      <a:pt x="2699604" y="0"/>
                    </a:moveTo>
                    <a:cubicBezTo>
                      <a:pt x="2791142" y="2496"/>
                      <a:pt x="2883255" y="9812"/>
                      <a:pt x="2975635" y="22137"/>
                    </a:cubicBezTo>
                    <a:lnTo>
                      <a:pt x="3020095" y="30384"/>
                    </a:lnTo>
                    <a:lnTo>
                      <a:pt x="2999736" y="64762"/>
                    </a:lnTo>
                    <a:cubicBezTo>
                      <a:pt x="2992981" y="79277"/>
                      <a:pt x="2987578" y="94685"/>
                      <a:pt x="2983724" y="110867"/>
                    </a:cubicBezTo>
                    <a:cubicBezTo>
                      <a:pt x="2952888" y="240322"/>
                      <a:pt x="3032779" y="370252"/>
                      <a:pt x="3162165" y="401071"/>
                    </a:cubicBezTo>
                    <a:cubicBezTo>
                      <a:pt x="3291551" y="431891"/>
                      <a:pt x="3421437" y="351930"/>
                      <a:pt x="3452273" y="222475"/>
                    </a:cubicBezTo>
                    <a:cubicBezTo>
                      <a:pt x="3456127" y="206292"/>
                      <a:pt x="3458252" y="190104"/>
                      <a:pt x="3458765" y="174102"/>
                    </a:cubicBezTo>
                    <a:lnTo>
                      <a:pt x="3456091" y="134237"/>
                    </a:lnTo>
                    <a:lnTo>
                      <a:pt x="3499492" y="146919"/>
                    </a:lnTo>
                    <a:cubicBezTo>
                      <a:pt x="3578278" y="174349"/>
                      <a:pt x="3655061" y="205265"/>
                      <a:pt x="3729708" y="239447"/>
                    </a:cubicBezTo>
                    <a:lnTo>
                      <a:pt x="3886868" y="320504"/>
                    </a:lnTo>
                    <a:lnTo>
                      <a:pt x="3855876" y="345930"/>
                    </a:lnTo>
                    <a:cubicBezTo>
                      <a:pt x="3844563" y="357260"/>
                      <a:pt x="3834216" y="369891"/>
                      <a:pt x="3825060" y="383779"/>
                    </a:cubicBezTo>
                    <a:cubicBezTo>
                      <a:pt x="3751808" y="494880"/>
                      <a:pt x="3782442" y="644297"/>
                      <a:pt x="3893485" y="717511"/>
                    </a:cubicBezTo>
                    <a:cubicBezTo>
                      <a:pt x="4004526" y="790725"/>
                      <a:pt x="4153927" y="760009"/>
                      <a:pt x="4227180" y="648908"/>
                    </a:cubicBezTo>
                    <a:cubicBezTo>
                      <a:pt x="4236337" y="635021"/>
                      <a:pt x="4243870" y="620534"/>
                      <a:pt x="4249826" y="605673"/>
                    </a:cubicBezTo>
                    <a:lnTo>
                      <a:pt x="4260863" y="567587"/>
                    </a:lnTo>
                    <a:lnTo>
                      <a:pt x="4340221" y="629356"/>
                    </a:lnTo>
                    <a:cubicBezTo>
                      <a:pt x="4431148" y="707069"/>
                      <a:pt x="4516361" y="790651"/>
                      <a:pt x="4595402" y="879365"/>
                    </a:cubicBezTo>
                    <a:lnTo>
                      <a:pt x="4603537" y="889139"/>
                    </a:lnTo>
                    <a:lnTo>
                      <a:pt x="4564217" y="902959"/>
                    </a:lnTo>
                    <a:cubicBezTo>
                      <a:pt x="4549712" y="909737"/>
                      <a:pt x="4535670" y="918068"/>
                      <a:pt x="4522315" y="927986"/>
                    </a:cubicBezTo>
                    <a:cubicBezTo>
                      <a:pt x="4415481" y="1007334"/>
                      <a:pt x="4393165" y="1158216"/>
                      <a:pt x="4472470" y="1264993"/>
                    </a:cubicBezTo>
                    <a:cubicBezTo>
                      <a:pt x="4551775" y="1371771"/>
                      <a:pt x="4702672" y="1394006"/>
                      <a:pt x="4809505" y="1314658"/>
                    </a:cubicBezTo>
                    <a:cubicBezTo>
                      <a:pt x="4822859" y="1304740"/>
                      <a:pt x="4834893" y="1293703"/>
                      <a:pt x="4845572" y="1281775"/>
                    </a:cubicBezTo>
                    <a:lnTo>
                      <a:pt x="4869367" y="1249219"/>
                    </a:lnTo>
                    <a:lnTo>
                      <a:pt x="4907907" y="1310723"/>
                    </a:lnTo>
                    <a:cubicBezTo>
                      <a:pt x="4948818" y="1381156"/>
                      <a:pt x="4986492" y="1453490"/>
                      <a:pt x="5020778" y="1527485"/>
                    </a:cubicBezTo>
                    <a:lnTo>
                      <a:pt x="5078585" y="1669097"/>
                    </a:lnTo>
                    <a:lnTo>
                      <a:pt x="5039327" y="1668661"/>
                    </a:lnTo>
                    <a:cubicBezTo>
                      <a:pt x="5023379" y="1670069"/>
                      <a:pt x="5007333" y="1673094"/>
                      <a:pt x="4991392" y="1677848"/>
                    </a:cubicBezTo>
                    <a:cubicBezTo>
                      <a:pt x="4863863" y="1715870"/>
                      <a:pt x="4791287" y="1850022"/>
                      <a:pt x="4829289" y="1977484"/>
                    </a:cubicBezTo>
                    <a:cubicBezTo>
                      <a:pt x="4867292" y="2104945"/>
                      <a:pt x="5001483" y="2177449"/>
                      <a:pt x="5129012" y="2139427"/>
                    </a:cubicBezTo>
                    <a:cubicBezTo>
                      <a:pt x="5144953" y="2134673"/>
                      <a:pt x="5160036" y="2128419"/>
                      <a:pt x="5174151" y="2120863"/>
                    </a:cubicBezTo>
                    <a:lnTo>
                      <a:pt x="5206918" y="2098895"/>
                    </a:lnTo>
                    <a:lnTo>
                      <a:pt x="5233934" y="2231821"/>
                    </a:lnTo>
                    <a:cubicBezTo>
                      <a:pt x="5246572" y="2313623"/>
                      <a:pt x="5255381" y="2396367"/>
                      <a:pt x="5260212" y="2479813"/>
                    </a:cubicBezTo>
                    <a:lnTo>
                      <a:pt x="5261024" y="2564666"/>
                    </a:lnTo>
                    <a:lnTo>
                      <a:pt x="5223898" y="2550684"/>
                    </a:lnTo>
                    <a:cubicBezTo>
                      <a:pt x="5208429" y="2546552"/>
                      <a:pt x="5192316" y="2543908"/>
                      <a:pt x="5175711" y="2542921"/>
                    </a:cubicBezTo>
                    <a:cubicBezTo>
                      <a:pt x="5042868" y="2535034"/>
                      <a:pt x="4928786" y="2636273"/>
                      <a:pt x="4920903" y="2769046"/>
                    </a:cubicBezTo>
                    <a:cubicBezTo>
                      <a:pt x="4913019" y="2901817"/>
                      <a:pt x="5014319" y="3015845"/>
                      <a:pt x="5147162" y="3023733"/>
                    </a:cubicBezTo>
                    <a:cubicBezTo>
                      <a:pt x="5163767" y="3024719"/>
                      <a:pt x="5180080" y="3024000"/>
                      <a:pt x="5195928" y="3021727"/>
                    </a:cubicBezTo>
                    <a:lnTo>
                      <a:pt x="5235611" y="3011951"/>
                    </a:lnTo>
                    <a:lnTo>
                      <a:pt x="5192310" y="3243262"/>
                    </a:lnTo>
                    <a:lnTo>
                      <a:pt x="5126971" y="3469505"/>
                    </a:lnTo>
                    <a:lnTo>
                      <a:pt x="5095667" y="3442641"/>
                    </a:lnTo>
                    <a:cubicBezTo>
                      <a:pt x="5082545" y="3433468"/>
                      <a:pt x="5068309" y="3425472"/>
                      <a:pt x="5053042" y="3418866"/>
                    </a:cubicBezTo>
                    <a:cubicBezTo>
                      <a:pt x="4930908" y="3366020"/>
                      <a:pt x="4789081" y="3422134"/>
                      <a:pt x="4736261" y="3544203"/>
                    </a:cubicBezTo>
                    <a:cubicBezTo>
                      <a:pt x="4683442" y="3666272"/>
                      <a:pt x="4739634" y="3808069"/>
                      <a:pt x="4861767" y="3860917"/>
                    </a:cubicBezTo>
                    <a:cubicBezTo>
                      <a:pt x="4877034" y="3867523"/>
                      <a:pt x="4892609" y="3872427"/>
                      <a:pt x="4908278" y="3875711"/>
                    </a:cubicBezTo>
                    <a:lnTo>
                      <a:pt x="4948303" y="3880032"/>
                    </a:lnTo>
                    <a:lnTo>
                      <a:pt x="4920099" y="3935562"/>
                    </a:lnTo>
                    <a:cubicBezTo>
                      <a:pt x="4854957" y="4050190"/>
                      <a:pt x="4781729" y="4158847"/>
                      <a:pt x="4701355" y="4260953"/>
                    </a:cubicBezTo>
                    <a:lnTo>
                      <a:pt x="4690683" y="4273524"/>
                    </a:lnTo>
                    <a:lnTo>
                      <a:pt x="4670103" y="4236951"/>
                    </a:lnTo>
                    <a:cubicBezTo>
                      <a:pt x="4660910" y="4223843"/>
                      <a:pt x="4650267" y="4211460"/>
                      <a:pt x="4638180" y="4200031"/>
                    </a:cubicBezTo>
                    <a:cubicBezTo>
                      <a:pt x="4541487" y="4108598"/>
                      <a:pt x="4389020" y="4112821"/>
                      <a:pt x="4297636" y="4209463"/>
                    </a:cubicBezTo>
                    <a:cubicBezTo>
                      <a:pt x="4206253" y="4306105"/>
                      <a:pt x="4210558" y="4458570"/>
                      <a:pt x="4307251" y="4550002"/>
                    </a:cubicBezTo>
                    <a:cubicBezTo>
                      <a:pt x="4319338" y="4561431"/>
                      <a:pt x="4332296" y="4571366"/>
                      <a:pt x="4345897" y="4579812"/>
                    </a:cubicBezTo>
                    <a:lnTo>
                      <a:pt x="4382079" y="4597585"/>
                    </a:lnTo>
                    <a:lnTo>
                      <a:pt x="4294613" y="4674261"/>
                    </a:lnTo>
                    <a:cubicBezTo>
                      <a:pt x="4226072" y="4730053"/>
                      <a:pt x="4154820" y="4782340"/>
                      <a:pt x="4081162" y="4830933"/>
                    </a:cubicBezTo>
                    <a:lnTo>
                      <a:pt x="4004830" y="4875987"/>
                    </a:lnTo>
                    <a:lnTo>
                      <a:pt x="3998534" y="4837804"/>
                    </a:lnTo>
                    <a:cubicBezTo>
                      <a:pt x="3994378" y="4822342"/>
                      <a:pt x="3988612" y="4807066"/>
                      <a:pt x="3981163" y="4792192"/>
                    </a:cubicBezTo>
                    <a:cubicBezTo>
                      <a:pt x="3921573" y="4673203"/>
                      <a:pt x="3776856" y="4625024"/>
                      <a:pt x="3657930" y="4684583"/>
                    </a:cubicBezTo>
                    <a:cubicBezTo>
                      <a:pt x="3539004" y="4744142"/>
                      <a:pt x="3490903" y="4888884"/>
                      <a:pt x="3550494" y="5007873"/>
                    </a:cubicBezTo>
                    <a:cubicBezTo>
                      <a:pt x="3557942" y="5022747"/>
                      <a:pt x="3566721" y="5036514"/>
                      <a:pt x="3576614" y="5049102"/>
                    </a:cubicBezTo>
                    <a:lnTo>
                      <a:pt x="3605495" y="5079179"/>
                    </a:lnTo>
                    <a:lnTo>
                      <a:pt x="3361520" y="5163465"/>
                    </a:lnTo>
                    <a:lnTo>
                      <a:pt x="3154552" y="5212189"/>
                    </a:lnTo>
                    <a:lnTo>
                      <a:pt x="3161961" y="5172732"/>
                    </a:lnTo>
                    <a:cubicBezTo>
                      <a:pt x="3163345" y="5156782"/>
                      <a:pt x="3163151" y="5140455"/>
                      <a:pt x="3161239" y="5123930"/>
                    </a:cubicBezTo>
                    <a:cubicBezTo>
                      <a:pt x="3145938" y="4991736"/>
                      <a:pt x="3026428" y="4896967"/>
                      <a:pt x="2894303" y="4912259"/>
                    </a:cubicBezTo>
                    <a:cubicBezTo>
                      <a:pt x="2762179" y="4927551"/>
                      <a:pt x="2667474" y="5047112"/>
                      <a:pt x="2682774" y="5179307"/>
                    </a:cubicBezTo>
                    <a:cubicBezTo>
                      <a:pt x="2684687" y="5195831"/>
                      <a:pt x="2688228" y="5211770"/>
                      <a:pt x="2693218" y="5226984"/>
                    </a:cubicBezTo>
                    <a:lnTo>
                      <a:pt x="2708878" y="5262425"/>
                    </a:lnTo>
                    <a:lnTo>
                      <a:pt x="2561420" y="5266097"/>
                    </a:lnTo>
                    <a:cubicBezTo>
                      <a:pt x="2469881" y="5263601"/>
                      <a:pt x="2377769" y="5256285"/>
                      <a:pt x="2285388" y="5243959"/>
                    </a:cubicBezTo>
                    <a:lnTo>
                      <a:pt x="2240930" y="5235714"/>
                    </a:lnTo>
                    <a:lnTo>
                      <a:pt x="2261288" y="5201337"/>
                    </a:lnTo>
                    <a:cubicBezTo>
                      <a:pt x="2268045" y="5186822"/>
                      <a:pt x="2273446" y="5171413"/>
                      <a:pt x="2277301" y="5155230"/>
                    </a:cubicBezTo>
                    <a:cubicBezTo>
                      <a:pt x="2308137" y="5025775"/>
                      <a:pt x="2228246" y="4895846"/>
                      <a:pt x="2098860" y="4865027"/>
                    </a:cubicBezTo>
                    <a:cubicBezTo>
                      <a:pt x="1969474" y="4834207"/>
                      <a:pt x="1839587" y="4914168"/>
                      <a:pt x="1808751" y="5043623"/>
                    </a:cubicBezTo>
                    <a:cubicBezTo>
                      <a:pt x="1804897" y="5059805"/>
                      <a:pt x="1802773" y="5075995"/>
                      <a:pt x="1802259" y="5091997"/>
                    </a:cubicBezTo>
                    <a:lnTo>
                      <a:pt x="1804934" y="5131861"/>
                    </a:lnTo>
                    <a:lnTo>
                      <a:pt x="1761530" y="5119177"/>
                    </a:lnTo>
                    <a:cubicBezTo>
                      <a:pt x="1682746" y="5091747"/>
                      <a:pt x="1605963" y="5060831"/>
                      <a:pt x="1531316" y="5026649"/>
                    </a:cubicBezTo>
                    <a:lnTo>
                      <a:pt x="1374157" y="4945594"/>
                    </a:lnTo>
                    <a:lnTo>
                      <a:pt x="1405149" y="4920168"/>
                    </a:lnTo>
                    <a:cubicBezTo>
                      <a:pt x="1416461" y="4908838"/>
                      <a:pt x="1426808" y="4896207"/>
                      <a:pt x="1435964" y="4882320"/>
                    </a:cubicBezTo>
                    <a:cubicBezTo>
                      <a:pt x="1509217" y="4771217"/>
                      <a:pt x="1478582" y="4621800"/>
                      <a:pt x="1367541" y="4548587"/>
                    </a:cubicBezTo>
                    <a:cubicBezTo>
                      <a:pt x="1256498" y="4475373"/>
                      <a:pt x="1107097" y="4506088"/>
                      <a:pt x="1033844" y="4617189"/>
                    </a:cubicBezTo>
                    <a:cubicBezTo>
                      <a:pt x="1024688" y="4631078"/>
                      <a:pt x="1017155" y="4645563"/>
                      <a:pt x="1011199" y="4660425"/>
                    </a:cubicBezTo>
                    <a:lnTo>
                      <a:pt x="1000161" y="4698511"/>
                    </a:lnTo>
                    <a:lnTo>
                      <a:pt x="920802" y="4636740"/>
                    </a:lnTo>
                    <a:cubicBezTo>
                      <a:pt x="829875" y="4559028"/>
                      <a:pt x="744663" y="4475445"/>
                      <a:pt x="665621" y="4386731"/>
                    </a:cubicBezTo>
                    <a:lnTo>
                      <a:pt x="657487" y="4376959"/>
                    </a:lnTo>
                    <a:lnTo>
                      <a:pt x="696807" y="4363138"/>
                    </a:lnTo>
                    <a:cubicBezTo>
                      <a:pt x="711312" y="4356361"/>
                      <a:pt x="725355" y="4348030"/>
                      <a:pt x="738709" y="4338112"/>
                    </a:cubicBezTo>
                    <a:cubicBezTo>
                      <a:pt x="845543" y="4258765"/>
                      <a:pt x="867859" y="4107881"/>
                      <a:pt x="788555" y="4001104"/>
                    </a:cubicBezTo>
                    <a:cubicBezTo>
                      <a:pt x="709249" y="3894326"/>
                      <a:pt x="558354" y="3872091"/>
                      <a:pt x="451519" y="3951439"/>
                    </a:cubicBezTo>
                    <a:cubicBezTo>
                      <a:pt x="438165" y="3961357"/>
                      <a:pt x="426132" y="3972393"/>
                      <a:pt x="415452" y="3984321"/>
                    </a:cubicBezTo>
                    <a:lnTo>
                      <a:pt x="391658" y="4016878"/>
                    </a:lnTo>
                    <a:lnTo>
                      <a:pt x="353117" y="3955371"/>
                    </a:lnTo>
                    <a:cubicBezTo>
                      <a:pt x="312204" y="3884939"/>
                      <a:pt x="274531" y="3812605"/>
                      <a:pt x="240245" y="3738610"/>
                    </a:cubicBezTo>
                    <a:lnTo>
                      <a:pt x="182439" y="3597001"/>
                    </a:lnTo>
                    <a:lnTo>
                      <a:pt x="221697" y="3597436"/>
                    </a:lnTo>
                    <a:cubicBezTo>
                      <a:pt x="237645" y="3596029"/>
                      <a:pt x="253690" y="3593002"/>
                      <a:pt x="269631" y="3588250"/>
                    </a:cubicBezTo>
                    <a:cubicBezTo>
                      <a:pt x="397161" y="3550226"/>
                      <a:pt x="469738" y="3416075"/>
                      <a:pt x="431735" y="3288614"/>
                    </a:cubicBezTo>
                    <a:cubicBezTo>
                      <a:pt x="393733" y="3161152"/>
                      <a:pt x="259541" y="3088647"/>
                      <a:pt x="132011" y="3126671"/>
                    </a:cubicBezTo>
                    <a:cubicBezTo>
                      <a:pt x="116070" y="3131423"/>
                      <a:pt x="100988" y="3137679"/>
                      <a:pt x="86872" y="3145235"/>
                    </a:cubicBezTo>
                    <a:lnTo>
                      <a:pt x="54105" y="3167203"/>
                    </a:lnTo>
                    <a:lnTo>
                      <a:pt x="27088" y="3034275"/>
                    </a:lnTo>
                    <a:cubicBezTo>
                      <a:pt x="14450" y="2952472"/>
                      <a:pt x="5642" y="2869727"/>
                      <a:pt x="811" y="2786282"/>
                    </a:cubicBezTo>
                    <a:lnTo>
                      <a:pt x="0" y="2701432"/>
                    </a:lnTo>
                    <a:lnTo>
                      <a:pt x="37127" y="2715413"/>
                    </a:lnTo>
                    <a:cubicBezTo>
                      <a:pt x="52595" y="2719545"/>
                      <a:pt x="68707" y="2722190"/>
                      <a:pt x="85312" y="2723175"/>
                    </a:cubicBezTo>
                    <a:cubicBezTo>
                      <a:pt x="218155" y="2731063"/>
                      <a:pt x="332238" y="2629824"/>
                      <a:pt x="340122" y="2497052"/>
                    </a:cubicBezTo>
                    <a:cubicBezTo>
                      <a:pt x="348006" y="2364279"/>
                      <a:pt x="246705" y="2250252"/>
                      <a:pt x="113862" y="2242364"/>
                    </a:cubicBezTo>
                    <a:cubicBezTo>
                      <a:pt x="97256" y="2241378"/>
                      <a:pt x="80945" y="2242097"/>
                      <a:pt x="65096" y="2244369"/>
                    </a:cubicBezTo>
                    <a:lnTo>
                      <a:pt x="25412" y="2254145"/>
                    </a:lnTo>
                    <a:lnTo>
                      <a:pt x="68713" y="2022832"/>
                    </a:lnTo>
                    <a:lnTo>
                      <a:pt x="134052" y="1796592"/>
                    </a:lnTo>
                    <a:lnTo>
                      <a:pt x="165357" y="1823456"/>
                    </a:lnTo>
                    <a:cubicBezTo>
                      <a:pt x="178479" y="1832629"/>
                      <a:pt x="192715" y="1840624"/>
                      <a:pt x="207982" y="1847230"/>
                    </a:cubicBezTo>
                    <a:cubicBezTo>
                      <a:pt x="330115" y="1900077"/>
                      <a:pt x="471944" y="1843963"/>
                      <a:pt x="524763" y="1721894"/>
                    </a:cubicBezTo>
                    <a:cubicBezTo>
                      <a:pt x="577582" y="1599825"/>
                      <a:pt x="521390" y="1458027"/>
                      <a:pt x="399256" y="1405180"/>
                    </a:cubicBezTo>
                    <a:cubicBezTo>
                      <a:pt x="383989" y="1398574"/>
                      <a:pt x="368416" y="1393671"/>
                      <a:pt x="352745" y="1390386"/>
                    </a:cubicBezTo>
                    <a:lnTo>
                      <a:pt x="312719" y="1386066"/>
                    </a:lnTo>
                    <a:lnTo>
                      <a:pt x="340923" y="1330533"/>
                    </a:lnTo>
                    <a:cubicBezTo>
                      <a:pt x="406067" y="1215904"/>
                      <a:pt x="479295" y="1107248"/>
                      <a:pt x="559668" y="1005143"/>
                    </a:cubicBezTo>
                    <a:lnTo>
                      <a:pt x="570341" y="992572"/>
                    </a:lnTo>
                    <a:lnTo>
                      <a:pt x="590920" y="1029147"/>
                    </a:lnTo>
                    <a:cubicBezTo>
                      <a:pt x="600113" y="1042255"/>
                      <a:pt x="610757" y="1054637"/>
                      <a:pt x="622843" y="1066067"/>
                    </a:cubicBezTo>
                    <a:cubicBezTo>
                      <a:pt x="719537" y="1157498"/>
                      <a:pt x="872004" y="1153275"/>
                      <a:pt x="963387" y="1056634"/>
                    </a:cubicBezTo>
                    <a:cubicBezTo>
                      <a:pt x="1054771" y="959992"/>
                      <a:pt x="1050466" y="807527"/>
                      <a:pt x="953773" y="716095"/>
                    </a:cubicBezTo>
                    <a:cubicBezTo>
                      <a:pt x="941686" y="704665"/>
                      <a:pt x="928728" y="694731"/>
                      <a:pt x="915126" y="686285"/>
                    </a:cubicBezTo>
                    <a:lnTo>
                      <a:pt x="878943" y="668511"/>
                    </a:lnTo>
                    <a:lnTo>
                      <a:pt x="966411" y="591835"/>
                    </a:lnTo>
                    <a:cubicBezTo>
                      <a:pt x="1034952" y="536042"/>
                      <a:pt x="1106204" y="483755"/>
                      <a:pt x="1179862" y="435162"/>
                    </a:cubicBezTo>
                    <a:lnTo>
                      <a:pt x="1256192" y="390108"/>
                    </a:lnTo>
                    <a:lnTo>
                      <a:pt x="1262490" y="428293"/>
                    </a:lnTo>
                    <a:cubicBezTo>
                      <a:pt x="1266645" y="443754"/>
                      <a:pt x="1272411" y="459031"/>
                      <a:pt x="1279861" y="473904"/>
                    </a:cubicBezTo>
                    <a:cubicBezTo>
                      <a:pt x="1339451" y="592893"/>
                      <a:pt x="1484168" y="641073"/>
                      <a:pt x="1603093" y="581514"/>
                    </a:cubicBezTo>
                    <a:cubicBezTo>
                      <a:pt x="1722020" y="521955"/>
                      <a:pt x="1770120" y="377212"/>
                      <a:pt x="1710529" y="258223"/>
                    </a:cubicBezTo>
                    <a:cubicBezTo>
                      <a:pt x="1703080" y="243350"/>
                      <a:pt x="1694301" y="229582"/>
                      <a:pt x="1684409" y="216994"/>
                    </a:cubicBezTo>
                    <a:lnTo>
                      <a:pt x="1655527" y="186916"/>
                    </a:lnTo>
                    <a:lnTo>
                      <a:pt x="1899503" y="102632"/>
                    </a:lnTo>
                    <a:lnTo>
                      <a:pt x="2106471" y="53906"/>
                    </a:lnTo>
                    <a:lnTo>
                      <a:pt x="2099062" y="93364"/>
                    </a:lnTo>
                    <a:cubicBezTo>
                      <a:pt x="2097679" y="109315"/>
                      <a:pt x="2097873" y="125641"/>
                      <a:pt x="2099785" y="142166"/>
                    </a:cubicBezTo>
                    <a:cubicBezTo>
                      <a:pt x="2115085" y="274360"/>
                      <a:pt x="2234596" y="369129"/>
                      <a:pt x="2366720" y="353838"/>
                    </a:cubicBezTo>
                    <a:cubicBezTo>
                      <a:pt x="2498845" y="338546"/>
                      <a:pt x="2593550" y="218984"/>
                      <a:pt x="2578250" y="86789"/>
                    </a:cubicBezTo>
                    <a:cubicBezTo>
                      <a:pt x="2576337" y="70264"/>
                      <a:pt x="2572796" y="54325"/>
                      <a:pt x="2567806" y="39113"/>
                    </a:cubicBezTo>
                    <a:lnTo>
                      <a:pt x="2552146" y="3672"/>
                    </a:lnTo>
                    <a:lnTo>
                      <a:pt x="2699604" y="0"/>
                    </a:lnTo>
                    <a:close/>
                    <a:moveTo>
                      <a:pt x="2685916" y="849851"/>
                    </a:moveTo>
                    <a:cubicBezTo>
                      <a:pt x="1857093" y="823407"/>
                      <a:pt x="1095966" y="1381414"/>
                      <a:pt x="896230" y="2219946"/>
                    </a:cubicBezTo>
                    <a:cubicBezTo>
                      <a:pt x="667959" y="3178268"/>
                      <a:pt x="1259374" y="4140094"/>
                      <a:pt x="2217191" y="4368244"/>
                    </a:cubicBezTo>
                    <a:cubicBezTo>
                      <a:pt x="3175009" y="4596395"/>
                      <a:pt x="4136523" y="4004473"/>
                      <a:pt x="4364793" y="3046150"/>
                    </a:cubicBezTo>
                    <a:cubicBezTo>
                      <a:pt x="4593063" y="2087828"/>
                      <a:pt x="4001649" y="1126002"/>
                      <a:pt x="3043832" y="897852"/>
                    </a:cubicBezTo>
                    <a:cubicBezTo>
                      <a:pt x="2924105" y="869333"/>
                      <a:pt x="2804320" y="853628"/>
                      <a:pt x="2685916" y="849851"/>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grpSp>
        <p:grpSp>
          <p:nvGrpSpPr>
            <p:cNvPr id="176" name="Group 175"/>
            <p:cNvGrpSpPr/>
            <p:nvPr/>
          </p:nvGrpSpPr>
          <p:grpSpPr>
            <a:xfrm>
              <a:off x="1976185" y="4947518"/>
              <a:ext cx="122593" cy="117421"/>
              <a:chOff x="1941489" y="795953"/>
              <a:chExt cx="5261024" cy="5266097"/>
            </a:xfrm>
            <a:solidFill>
              <a:srgbClr val="FB3C46"/>
            </a:solidFill>
          </p:grpSpPr>
          <p:sp>
            <p:nvSpPr>
              <p:cNvPr id="190" name="Donut 189"/>
              <p:cNvSpPr/>
              <p:nvPr/>
            </p:nvSpPr>
            <p:spPr>
              <a:xfrm>
                <a:off x="2882256" y="1738368"/>
                <a:ext cx="3379489" cy="3381270"/>
              </a:xfrm>
              <a:prstGeom prst="donut">
                <a:avLst>
                  <a:gd name="adj" fmla="val 2828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sp>
            <p:nvSpPr>
              <p:cNvPr id="191" name="Freeform 190"/>
              <p:cNvSpPr/>
              <p:nvPr/>
            </p:nvSpPr>
            <p:spPr>
              <a:xfrm>
                <a:off x="1941489" y="795953"/>
                <a:ext cx="5261024" cy="5266097"/>
              </a:xfrm>
              <a:custGeom>
                <a:avLst/>
                <a:gdLst>
                  <a:gd name="connsiteX0" fmla="*/ 2699604 w 5261024"/>
                  <a:gd name="connsiteY0" fmla="*/ 0 h 5266097"/>
                  <a:gd name="connsiteX1" fmla="*/ 2975635 w 5261024"/>
                  <a:gd name="connsiteY1" fmla="*/ 22137 h 5266097"/>
                  <a:gd name="connsiteX2" fmla="*/ 3020095 w 5261024"/>
                  <a:gd name="connsiteY2" fmla="*/ 30384 h 5266097"/>
                  <a:gd name="connsiteX3" fmla="*/ 2999736 w 5261024"/>
                  <a:gd name="connsiteY3" fmla="*/ 64762 h 5266097"/>
                  <a:gd name="connsiteX4" fmla="*/ 2983724 w 5261024"/>
                  <a:gd name="connsiteY4" fmla="*/ 110867 h 5266097"/>
                  <a:gd name="connsiteX5" fmla="*/ 3162165 w 5261024"/>
                  <a:gd name="connsiteY5" fmla="*/ 401071 h 5266097"/>
                  <a:gd name="connsiteX6" fmla="*/ 3452273 w 5261024"/>
                  <a:gd name="connsiteY6" fmla="*/ 222475 h 5266097"/>
                  <a:gd name="connsiteX7" fmla="*/ 3458765 w 5261024"/>
                  <a:gd name="connsiteY7" fmla="*/ 174102 h 5266097"/>
                  <a:gd name="connsiteX8" fmla="*/ 3456091 w 5261024"/>
                  <a:gd name="connsiteY8" fmla="*/ 134237 h 5266097"/>
                  <a:gd name="connsiteX9" fmla="*/ 3499492 w 5261024"/>
                  <a:gd name="connsiteY9" fmla="*/ 146919 h 5266097"/>
                  <a:gd name="connsiteX10" fmla="*/ 3729708 w 5261024"/>
                  <a:gd name="connsiteY10" fmla="*/ 239447 h 5266097"/>
                  <a:gd name="connsiteX11" fmla="*/ 3886868 w 5261024"/>
                  <a:gd name="connsiteY11" fmla="*/ 320504 h 5266097"/>
                  <a:gd name="connsiteX12" fmla="*/ 3855876 w 5261024"/>
                  <a:gd name="connsiteY12" fmla="*/ 345930 h 5266097"/>
                  <a:gd name="connsiteX13" fmla="*/ 3825060 w 5261024"/>
                  <a:gd name="connsiteY13" fmla="*/ 383779 h 5266097"/>
                  <a:gd name="connsiteX14" fmla="*/ 3893485 w 5261024"/>
                  <a:gd name="connsiteY14" fmla="*/ 717511 h 5266097"/>
                  <a:gd name="connsiteX15" fmla="*/ 4227180 w 5261024"/>
                  <a:gd name="connsiteY15" fmla="*/ 648908 h 5266097"/>
                  <a:gd name="connsiteX16" fmla="*/ 4249826 w 5261024"/>
                  <a:gd name="connsiteY16" fmla="*/ 605673 h 5266097"/>
                  <a:gd name="connsiteX17" fmla="*/ 4260863 w 5261024"/>
                  <a:gd name="connsiteY17" fmla="*/ 567587 h 5266097"/>
                  <a:gd name="connsiteX18" fmla="*/ 4340221 w 5261024"/>
                  <a:gd name="connsiteY18" fmla="*/ 629356 h 5266097"/>
                  <a:gd name="connsiteX19" fmla="*/ 4595402 w 5261024"/>
                  <a:gd name="connsiteY19" fmla="*/ 879365 h 5266097"/>
                  <a:gd name="connsiteX20" fmla="*/ 4603537 w 5261024"/>
                  <a:gd name="connsiteY20" fmla="*/ 889139 h 5266097"/>
                  <a:gd name="connsiteX21" fmla="*/ 4564217 w 5261024"/>
                  <a:gd name="connsiteY21" fmla="*/ 902959 h 5266097"/>
                  <a:gd name="connsiteX22" fmla="*/ 4522315 w 5261024"/>
                  <a:gd name="connsiteY22" fmla="*/ 927986 h 5266097"/>
                  <a:gd name="connsiteX23" fmla="*/ 4472470 w 5261024"/>
                  <a:gd name="connsiteY23" fmla="*/ 1264993 h 5266097"/>
                  <a:gd name="connsiteX24" fmla="*/ 4809505 w 5261024"/>
                  <a:gd name="connsiteY24" fmla="*/ 1314658 h 5266097"/>
                  <a:gd name="connsiteX25" fmla="*/ 4845572 w 5261024"/>
                  <a:gd name="connsiteY25" fmla="*/ 1281775 h 5266097"/>
                  <a:gd name="connsiteX26" fmla="*/ 4869367 w 5261024"/>
                  <a:gd name="connsiteY26" fmla="*/ 1249219 h 5266097"/>
                  <a:gd name="connsiteX27" fmla="*/ 4907907 w 5261024"/>
                  <a:gd name="connsiteY27" fmla="*/ 1310723 h 5266097"/>
                  <a:gd name="connsiteX28" fmla="*/ 5020778 w 5261024"/>
                  <a:gd name="connsiteY28" fmla="*/ 1527485 h 5266097"/>
                  <a:gd name="connsiteX29" fmla="*/ 5078585 w 5261024"/>
                  <a:gd name="connsiteY29" fmla="*/ 1669097 h 5266097"/>
                  <a:gd name="connsiteX30" fmla="*/ 5039327 w 5261024"/>
                  <a:gd name="connsiteY30" fmla="*/ 1668661 h 5266097"/>
                  <a:gd name="connsiteX31" fmla="*/ 4991392 w 5261024"/>
                  <a:gd name="connsiteY31" fmla="*/ 1677848 h 5266097"/>
                  <a:gd name="connsiteX32" fmla="*/ 4829289 w 5261024"/>
                  <a:gd name="connsiteY32" fmla="*/ 1977484 h 5266097"/>
                  <a:gd name="connsiteX33" fmla="*/ 5129012 w 5261024"/>
                  <a:gd name="connsiteY33" fmla="*/ 2139427 h 5266097"/>
                  <a:gd name="connsiteX34" fmla="*/ 5174151 w 5261024"/>
                  <a:gd name="connsiteY34" fmla="*/ 2120863 h 5266097"/>
                  <a:gd name="connsiteX35" fmla="*/ 5206918 w 5261024"/>
                  <a:gd name="connsiteY35" fmla="*/ 2098895 h 5266097"/>
                  <a:gd name="connsiteX36" fmla="*/ 5233934 w 5261024"/>
                  <a:gd name="connsiteY36" fmla="*/ 2231821 h 5266097"/>
                  <a:gd name="connsiteX37" fmla="*/ 5260212 w 5261024"/>
                  <a:gd name="connsiteY37" fmla="*/ 2479813 h 5266097"/>
                  <a:gd name="connsiteX38" fmla="*/ 5261024 w 5261024"/>
                  <a:gd name="connsiteY38" fmla="*/ 2564666 h 5266097"/>
                  <a:gd name="connsiteX39" fmla="*/ 5223898 w 5261024"/>
                  <a:gd name="connsiteY39" fmla="*/ 2550684 h 5266097"/>
                  <a:gd name="connsiteX40" fmla="*/ 5175711 w 5261024"/>
                  <a:gd name="connsiteY40" fmla="*/ 2542921 h 5266097"/>
                  <a:gd name="connsiteX41" fmla="*/ 4920903 w 5261024"/>
                  <a:gd name="connsiteY41" fmla="*/ 2769046 h 5266097"/>
                  <a:gd name="connsiteX42" fmla="*/ 5147162 w 5261024"/>
                  <a:gd name="connsiteY42" fmla="*/ 3023733 h 5266097"/>
                  <a:gd name="connsiteX43" fmla="*/ 5195928 w 5261024"/>
                  <a:gd name="connsiteY43" fmla="*/ 3021727 h 5266097"/>
                  <a:gd name="connsiteX44" fmla="*/ 5235611 w 5261024"/>
                  <a:gd name="connsiteY44" fmla="*/ 3011951 h 5266097"/>
                  <a:gd name="connsiteX45" fmla="*/ 5192310 w 5261024"/>
                  <a:gd name="connsiteY45" fmla="*/ 3243262 h 5266097"/>
                  <a:gd name="connsiteX46" fmla="*/ 5126971 w 5261024"/>
                  <a:gd name="connsiteY46" fmla="*/ 3469505 h 5266097"/>
                  <a:gd name="connsiteX47" fmla="*/ 5095667 w 5261024"/>
                  <a:gd name="connsiteY47" fmla="*/ 3442641 h 5266097"/>
                  <a:gd name="connsiteX48" fmla="*/ 5053042 w 5261024"/>
                  <a:gd name="connsiteY48" fmla="*/ 3418866 h 5266097"/>
                  <a:gd name="connsiteX49" fmla="*/ 4736261 w 5261024"/>
                  <a:gd name="connsiteY49" fmla="*/ 3544203 h 5266097"/>
                  <a:gd name="connsiteX50" fmla="*/ 4861767 w 5261024"/>
                  <a:gd name="connsiteY50" fmla="*/ 3860917 h 5266097"/>
                  <a:gd name="connsiteX51" fmla="*/ 4908278 w 5261024"/>
                  <a:gd name="connsiteY51" fmla="*/ 3875711 h 5266097"/>
                  <a:gd name="connsiteX52" fmla="*/ 4948303 w 5261024"/>
                  <a:gd name="connsiteY52" fmla="*/ 3880032 h 5266097"/>
                  <a:gd name="connsiteX53" fmla="*/ 4920099 w 5261024"/>
                  <a:gd name="connsiteY53" fmla="*/ 3935562 h 5266097"/>
                  <a:gd name="connsiteX54" fmla="*/ 4701355 w 5261024"/>
                  <a:gd name="connsiteY54" fmla="*/ 4260953 h 5266097"/>
                  <a:gd name="connsiteX55" fmla="*/ 4690683 w 5261024"/>
                  <a:gd name="connsiteY55" fmla="*/ 4273524 h 5266097"/>
                  <a:gd name="connsiteX56" fmla="*/ 4670103 w 5261024"/>
                  <a:gd name="connsiteY56" fmla="*/ 4236951 h 5266097"/>
                  <a:gd name="connsiteX57" fmla="*/ 4638180 w 5261024"/>
                  <a:gd name="connsiteY57" fmla="*/ 4200031 h 5266097"/>
                  <a:gd name="connsiteX58" fmla="*/ 4297636 w 5261024"/>
                  <a:gd name="connsiteY58" fmla="*/ 4209463 h 5266097"/>
                  <a:gd name="connsiteX59" fmla="*/ 4307251 w 5261024"/>
                  <a:gd name="connsiteY59" fmla="*/ 4550002 h 5266097"/>
                  <a:gd name="connsiteX60" fmla="*/ 4345897 w 5261024"/>
                  <a:gd name="connsiteY60" fmla="*/ 4579812 h 5266097"/>
                  <a:gd name="connsiteX61" fmla="*/ 4382079 w 5261024"/>
                  <a:gd name="connsiteY61" fmla="*/ 4597585 h 5266097"/>
                  <a:gd name="connsiteX62" fmla="*/ 4294613 w 5261024"/>
                  <a:gd name="connsiteY62" fmla="*/ 4674261 h 5266097"/>
                  <a:gd name="connsiteX63" fmla="*/ 4081162 w 5261024"/>
                  <a:gd name="connsiteY63" fmla="*/ 4830933 h 5266097"/>
                  <a:gd name="connsiteX64" fmla="*/ 4004830 w 5261024"/>
                  <a:gd name="connsiteY64" fmla="*/ 4875987 h 5266097"/>
                  <a:gd name="connsiteX65" fmla="*/ 3998534 w 5261024"/>
                  <a:gd name="connsiteY65" fmla="*/ 4837804 h 5266097"/>
                  <a:gd name="connsiteX66" fmla="*/ 3981163 w 5261024"/>
                  <a:gd name="connsiteY66" fmla="*/ 4792192 h 5266097"/>
                  <a:gd name="connsiteX67" fmla="*/ 3657930 w 5261024"/>
                  <a:gd name="connsiteY67" fmla="*/ 4684583 h 5266097"/>
                  <a:gd name="connsiteX68" fmla="*/ 3550494 w 5261024"/>
                  <a:gd name="connsiteY68" fmla="*/ 5007873 h 5266097"/>
                  <a:gd name="connsiteX69" fmla="*/ 3576614 w 5261024"/>
                  <a:gd name="connsiteY69" fmla="*/ 5049102 h 5266097"/>
                  <a:gd name="connsiteX70" fmla="*/ 3605495 w 5261024"/>
                  <a:gd name="connsiteY70" fmla="*/ 5079179 h 5266097"/>
                  <a:gd name="connsiteX71" fmla="*/ 3361520 w 5261024"/>
                  <a:gd name="connsiteY71" fmla="*/ 5163465 h 5266097"/>
                  <a:gd name="connsiteX72" fmla="*/ 3154552 w 5261024"/>
                  <a:gd name="connsiteY72" fmla="*/ 5212189 h 5266097"/>
                  <a:gd name="connsiteX73" fmla="*/ 3161961 w 5261024"/>
                  <a:gd name="connsiteY73" fmla="*/ 5172732 h 5266097"/>
                  <a:gd name="connsiteX74" fmla="*/ 3161239 w 5261024"/>
                  <a:gd name="connsiteY74" fmla="*/ 5123930 h 5266097"/>
                  <a:gd name="connsiteX75" fmla="*/ 2894303 w 5261024"/>
                  <a:gd name="connsiteY75" fmla="*/ 4912259 h 5266097"/>
                  <a:gd name="connsiteX76" fmla="*/ 2682774 w 5261024"/>
                  <a:gd name="connsiteY76" fmla="*/ 5179307 h 5266097"/>
                  <a:gd name="connsiteX77" fmla="*/ 2693218 w 5261024"/>
                  <a:gd name="connsiteY77" fmla="*/ 5226984 h 5266097"/>
                  <a:gd name="connsiteX78" fmla="*/ 2708878 w 5261024"/>
                  <a:gd name="connsiteY78" fmla="*/ 5262425 h 5266097"/>
                  <a:gd name="connsiteX79" fmla="*/ 2561420 w 5261024"/>
                  <a:gd name="connsiteY79" fmla="*/ 5266097 h 5266097"/>
                  <a:gd name="connsiteX80" fmla="*/ 2285388 w 5261024"/>
                  <a:gd name="connsiteY80" fmla="*/ 5243959 h 5266097"/>
                  <a:gd name="connsiteX81" fmla="*/ 2240930 w 5261024"/>
                  <a:gd name="connsiteY81" fmla="*/ 5235714 h 5266097"/>
                  <a:gd name="connsiteX82" fmla="*/ 2261288 w 5261024"/>
                  <a:gd name="connsiteY82" fmla="*/ 5201337 h 5266097"/>
                  <a:gd name="connsiteX83" fmla="*/ 2277301 w 5261024"/>
                  <a:gd name="connsiteY83" fmla="*/ 5155230 h 5266097"/>
                  <a:gd name="connsiteX84" fmla="*/ 2098860 w 5261024"/>
                  <a:gd name="connsiteY84" fmla="*/ 4865027 h 5266097"/>
                  <a:gd name="connsiteX85" fmla="*/ 1808751 w 5261024"/>
                  <a:gd name="connsiteY85" fmla="*/ 5043623 h 5266097"/>
                  <a:gd name="connsiteX86" fmla="*/ 1802259 w 5261024"/>
                  <a:gd name="connsiteY86" fmla="*/ 5091997 h 5266097"/>
                  <a:gd name="connsiteX87" fmla="*/ 1804934 w 5261024"/>
                  <a:gd name="connsiteY87" fmla="*/ 5131861 h 5266097"/>
                  <a:gd name="connsiteX88" fmla="*/ 1761530 w 5261024"/>
                  <a:gd name="connsiteY88" fmla="*/ 5119177 h 5266097"/>
                  <a:gd name="connsiteX89" fmla="*/ 1531316 w 5261024"/>
                  <a:gd name="connsiteY89" fmla="*/ 5026649 h 5266097"/>
                  <a:gd name="connsiteX90" fmla="*/ 1374157 w 5261024"/>
                  <a:gd name="connsiteY90" fmla="*/ 4945594 h 5266097"/>
                  <a:gd name="connsiteX91" fmla="*/ 1405149 w 5261024"/>
                  <a:gd name="connsiteY91" fmla="*/ 4920168 h 5266097"/>
                  <a:gd name="connsiteX92" fmla="*/ 1435964 w 5261024"/>
                  <a:gd name="connsiteY92" fmla="*/ 4882320 h 5266097"/>
                  <a:gd name="connsiteX93" fmla="*/ 1367541 w 5261024"/>
                  <a:gd name="connsiteY93" fmla="*/ 4548587 h 5266097"/>
                  <a:gd name="connsiteX94" fmla="*/ 1033844 w 5261024"/>
                  <a:gd name="connsiteY94" fmla="*/ 4617189 h 5266097"/>
                  <a:gd name="connsiteX95" fmla="*/ 1011199 w 5261024"/>
                  <a:gd name="connsiteY95" fmla="*/ 4660425 h 5266097"/>
                  <a:gd name="connsiteX96" fmla="*/ 1000161 w 5261024"/>
                  <a:gd name="connsiteY96" fmla="*/ 4698511 h 5266097"/>
                  <a:gd name="connsiteX97" fmla="*/ 920802 w 5261024"/>
                  <a:gd name="connsiteY97" fmla="*/ 4636740 h 5266097"/>
                  <a:gd name="connsiteX98" fmla="*/ 665621 w 5261024"/>
                  <a:gd name="connsiteY98" fmla="*/ 4386731 h 5266097"/>
                  <a:gd name="connsiteX99" fmla="*/ 657487 w 5261024"/>
                  <a:gd name="connsiteY99" fmla="*/ 4376959 h 5266097"/>
                  <a:gd name="connsiteX100" fmla="*/ 696807 w 5261024"/>
                  <a:gd name="connsiteY100" fmla="*/ 4363138 h 5266097"/>
                  <a:gd name="connsiteX101" fmla="*/ 738709 w 5261024"/>
                  <a:gd name="connsiteY101" fmla="*/ 4338112 h 5266097"/>
                  <a:gd name="connsiteX102" fmla="*/ 788555 w 5261024"/>
                  <a:gd name="connsiteY102" fmla="*/ 4001104 h 5266097"/>
                  <a:gd name="connsiteX103" fmla="*/ 451519 w 5261024"/>
                  <a:gd name="connsiteY103" fmla="*/ 3951439 h 5266097"/>
                  <a:gd name="connsiteX104" fmla="*/ 415452 w 5261024"/>
                  <a:gd name="connsiteY104" fmla="*/ 3984321 h 5266097"/>
                  <a:gd name="connsiteX105" fmla="*/ 391658 w 5261024"/>
                  <a:gd name="connsiteY105" fmla="*/ 4016878 h 5266097"/>
                  <a:gd name="connsiteX106" fmla="*/ 353117 w 5261024"/>
                  <a:gd name="connsiteY106" fmla="*/ 3955371 h 5266097"/>
                  <a:gd name="connsiteX107" fmla="*/ 240245 w 5261024"/>
                  <a:gd name="connsiteY107" fmla="*/ 3738610 h 5266097"/>
                  <a:gd name="connsiteX108" fmla="*/ 182439 w 5261024"/>
                  <a:gd name="connsiteY108" fmla="*/ 3597001 h 5266097"/>
                  <a:gd name="connsiteX109" fmla="*/ 221697 w 5261024"/>
                  <a:gd name="connsiteY109" fmla="*/ 3597436 h 5266097"/>
                  <a:gd name="connsiteX110" fmla="*/ 269631 w 5261024"/>
                  <a:gd name="connsiteY110" fmla="*/ 3588250 h 5266097"/>
                  <a:gd name="connsiteX111" fmla="*/ 431735 w 5261024"/>
                  <a:gd name="connsiteY111" fmla="*/ 3288614 h 5266097"/>
                  <a:gd name="connsiteX112" fmla="*/ 132011 w 5261024"/>
                  <a:gd name="connsiteY112" fmla="*/ 3126671 h 5266097"/>
                  <a:gd name="connsiteX113" fmla="*/ 86872 w 5261024"/>
                  <a:gd name="connsiteY113" fmla="*/ 3145235 h 5266097"/>
                  <a:gd name="connsiteX114" fmla="*/ 54105 w 5261024"/>
                  <a:gd name="connsiteY114" fmla="*/ 3167203 h 5266097"/>
                  <a:gd name="connsiteX115" fmla="*/ 27088 w 5261024"/>
                  <a:gd name="connsiteY115" fmla="*/ 3034275 h 5266097"/>
                  <a:gd name="connsiteX116" fmla="*/ 811 w 5261024"/>
                  <a:gd name="connsiteY116" fmla="*/ 2786282 h 5266097"/>
                  <a:gd name="connsiteX117" fmla="*/ 0 w 5261024"/>
                  <a:gd name="connsiteY117" fmla="*/ 2701432 h 5266097"/>
                  <a:gd name="connsiteX118" fmla="*/ 37127 w 5261024"/>
                  <a:gd name="connsiteY118" fmla="*/ 2715413 h 5266097"/>
                  <a:gd name="connsiteX119" fmla="*/ 85312 w 5261024"/>
                  <a:gd name="connsiteY119" fmla="*/ 2723175 h 5266097"/>
                  <a:gd name="connsiteX120" fmla="*/ 340122 w 5261024"/>
                  <a:gd name="connsiteY120" fmla="*/ 2497052 h 5266097"/>
                  <a:gd name="connsiteX121" fmla="*/ 113862 w 5261024"/>
                  <a:gd name="connsiteY121" fmla="*/ 2242364 h 5266097"/>
                  <a:gd name="connsiteX122" fmla="*/ 65096 w 5261024"/>
                  <a:gd name="connsiteY122" fmla="*/ 2244369 h 5266097"/>
                  <a:gd name="connsiteX123" fmla="*/ 25412 w 5261024"/>
                  <a:gd name="connsiteY123" fmla="*/ 2254145 h 5266097"/>
                  <a:gd name="connsiteX124" fmla="*/ 68713 w 5261024"/>
                  <a:gd name="connsiteY124" fmla="*/ 2022832 h 5266097"/>
                  <a:gd name="connsiteX125" fmla="*/ 134052 w 5261024"/>
                  <a:gd name="connsiteY125" fmla="*/ 1796592 h 5266097"/>
                  <a:gd name="connsiteX126" fmla="*/ 165357 w 5261024"/>
                  <a:gd name="connsiteY126" fmla="*/ 1823456 h 5266097"/>
                  <a:gd name="connsiteX127" fmla="*/ 207982 w 5261024"/>
                  <a:gd name="connsiteY127" fmla="*/ 1847230 h 5266097"/>
                  <a:gd name="connsiteX128" fmla="*/ 524763 w 5261024"/>
                  <a:gd name="connsiteY128" fmla="*/ 1721894 h 5266097"/>
                  <a:gd name="connsiteX129" fmla="*/ 399256 w 5261024"/>
                  <a:gd name="connsiteY129" fmla="*/ 1405180 h 5266097"/>
                  <a:gd name="connsiteX130" fmla="*/ 352745 w 5261024"/>
                  <a:gd name="connsiteY130" fmla="*/ 1390386 h 5266097"/>
                  <a:gd name="connsiteX131" fmla="*/ 312719 w 5261024"/>
                  <a:gd name="connsiteY131" fmla="*/ 1386066 h 5266097"/>
                  <a:gd name="connsiteX132" fmla="*/ 340923 w 5261024"/>
                  <a:gd name="connsiteY132" fmla="*/ 1330533 h 5266097"/>
                  <a:gd name="connsiteX133" fmla="*/ 559668 w 5261024"/>
                  <a:gd name="connsiteY133" fmla="*/ 1005143 h 5266097"/>
                  <a:gd name="connsiteX134" fmla="*/ 570341 w 5261024"/>
                  <a:gd name="connsiteY134" fmla="*/ 992572 h 5266097"/>
                  <a:gd name="connsiteX135" fmla="*/ 590920 w 5261024"/>
                  <a:gd name="connsiteY135" fmla="*/ 1029147 h 5266097"/>
                  <a:gd name="connsiteX136" fmla="*/ 622843 w 5261024"/>
                  <a:gd name="connsiteY136" fmla="*/ 1066067 h 5266097"/>
                  <a:gd name="connsiteX137" fmla="*/ 963387 w 5261024"/>
                  <a:gd name="connsiteY137" fmla="*/ 1056634 h 5266097"/>
                  <a:gd name="connsiteX138" fmla="*/ 953773 w 5261024"/>
                  <a:gd name="connsiteY138" fmla="*/ 716095 h 5266097"/>
                  <a:gd name="connsiteX139" fmla="*/ 915126 w 5261024"/>
                  <a:gd name="connsiteY139" fmla="*/ 686285 h 5266097"/>
                  <a:gd name="connsiteX140" fmla="*/ 878943 w 5261024"/>
                  <a:gd name="connsiteY140" fmla="*/ 668511 h 5266097"/>
                  <a:gd name="connsiteX141" fmla="*/ 966411 w 5261024"/>
                  <a:gd name="connsiteY141" fmla="*/ 591835 h 5266097"/>
                  <a:gd name="connsiteX142" fmla="*/ 1179862 w 5261024"/>
                  <a:gd name="connsiteY142" fmla="*/ 435162 h 5266097"/>
                  <a:gd name="connsiteX143" fmla="*/ 1256192 w 5261024"/>
                  <a:gd name="connsiteY143" fmla="*/ 390108 h 5266097"/>
                  <a:gd name="connsiteX144" fmla="*/ 1262490 w 5261024"/>
                  <a:gd name="connsiteY144" fmla="*/ 428293 h 5266097"/>
                  <a:gd name="connsiteX145" fmla="*/ 1279861 w 5261024"/>
                  <a:gd name="connsiteY145" fmla="*/ 473904 h 5266097"/>
                  <a:gd name="connsiteX146" fmla="*/ 1603093 w 5261024"/>
                  <a:gd name="connsiteY146" fmla="*/ 581514 h 5266097"/>
                  <a:gd name="connsiteX147" fmla="*/ 1710529 w 5261024"/>
                  <a:gd name="connsiteY147" fmla="*/ 258223 h 5266097"/>
                  <a:gd name="connsiteX148" fmla="*/ 1684409 w 5261024"/>
                  <a:gd name="connsiteY148" fmla="*/ 216994 h 5266097"/>
                  <a:gd name="connsiteX149" fmla="*/ 1655527 w 5261024"/>
                  <a:gd name="connsiteY149" fmla="*/ 186916 h 5266097"/>
                  <a:gd name="connsiteX150" fmla="*/ 1899503 w 5261024"/>
                  <a:gd name="connsiteY150" fmla="*/ 102632 h 5266097"/>
                  <a:gd name="connsiteX151" fmla="*/ 2106471 w 5261024"/>
                  <a:gd name="connsiteY151" fmla="*/ 53906 h 5266097"/>
                  <a:gd name="connsiteX152" fmla="*/ 2099062 w 5261024"/>
                  <a:gd name="connsiteY152" fmla="*/ 93364 h 5266097"/>
                  <a:gd name="connsiteX153" fmla="*/ 2099785 w 5261024"/>
                  <a:gd name="connsiteY153" fmla="*/ 142166 h 5266097"/>
                  <a:gd name="connsiteX154" fmla="*/ 2366720 w 5261024"/>
                  <a:gd name="connsiteY154" fmla="*/ 353838 h 5266097"/>
                  <a:gd name="connsiteX155" fmla="*/ 2578250 w 5261024"/>
                  <a:gd name="connsiteY155" fmla="*/ 86789 h 5266097"/>
                  <a:gd name="connsiteX156" fmla="*/ 2567806 w 5261024"/>
                  <a:gd name="connsiteY156" fmla="*/ 39113 h 5266097"/>
                  <a:gd name="connsiteX157" fmla="*/ 2552146 w 5261024"/>
                  <a:gd name="connsiteY157" fmla="*/ 3672 h 5266097"/>
                  <a:gd name="connsiteX158" fmla="*/ 2699604 w 5261024"/>
                  <a:gd name="connsiteY158" fmla="*/ 0 h 5266097"/>
                  <a:gd name="connsiteX159" fmla="*/ 2685916 w 5261024"/>
                  <a:gd name="connsiteY159" fmla="*/ 849851 h 5266097"/>
                  <a:gd name="connsiteX160" fmla="*/ 896230 w 5261024"/>
                  <a:gd name="connsiteY160" fmla="*/ 2219946 h 5266097"/>
                  <a:gd name="connsiteX161" fmla="*/ 2217191 w 5261024"/>
                  <a:gd name="connsiteY161" fmla="*/ 4368244 h 5266097"/>
                  <a:gd name="connsiteX162" fmla="*/ 4364793 w 5261024"/>
                  <a:gd name="connsiteY162" fmla="*/ 3046150 h 5266097"/>
                  <a:gd name="connsiteX163" fmla="*/ 3043832 w 5261024"/>
                  <a:gd name="connsiteY163" fmla="*/ 897852 h 5266097"/>
                  <a:gd name="connsiteX164" fmla="*/ 2685916 w 5261024"/>
                  <a:gd name="connsiteY164" fmla="*/ 849851 h 5266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5261024" h="5266097">
                    <a:moveTo>
                      <a:pt x="2699604" y="0"/>
                    </a:moveTo>
                    <a:cubicBezTo>
                      <a:pt x="2791142" y="2496"/>
                      <a:pt x="2883255" y="9812"/>
                      <a:pt x="2975635" y="22137"/>
                    </a:cubicBezTo>
                    <a:lnTo>
                      <a:pt x="3020095" y="30384"/>
                    </a:lnTo>
                    <a:lnTo>
                      <a:pt x="2999736" y="64762"/>
                    </a:lnTo>
                    <a:cubicBezTo>
                      <a:pt x="2992981" y="79277"/>
                      <a:pt x="2987578" y="94685"/>
                      <a:pt x="2983724" y="110867"/>
                    </a:cubicBezTo>
                    <a:cubicBezTo>
                      <a:pt x="2952888" y="240322"/>
                      <a:pt x="3032779" y="370252"/>
                      <a:pt x="3162165" y="401071"/>
                    </a:cubicBezTo>
                    <a:cubicBezTo>
                      <a:pt x="3291551" y="431891"/>
                      <a:pt x="3421437" y="351930"/>
                      <a:pt x="3452273" y="222475"/>
                    </a:cubicBezTo>
                    <a:cubicBezTo>
                      <a:pt x="3456127" y="206292"/>
                      <a:pt x="3458252" y="190104"/>
                      <a:pt x="3458765" y="174102"/>
                    </a:cubicBezTo>
                    <a:lnTo>
                      <a:pt x="3456091" y="134237"/>
                    </a:lnTo>
                    <a:lnTo>
                      <a:pt x="3499492" y="146919"/>
                    </a:lnTo>
                    <a:cubicBezTo>
                      <a:pt x="3578278" y="174349"/>
                      <a:pt x="3655061" y="205265"/>
                      <a:pt x="3729708" y="239447"/>
                    </a:cubicBezTo>
                    <a:lnTo>
                      <a:pt x="3886868" y="320504"/>
                    </a:lnTo>
                    <a:lnTo>
                      <a:pt x="3855876" y="345930"/>
                    </a:lnTo>
                    <a:cubicBezTo>
                      <a:pt x="3844563" y="357260"/>
                      <a:pt x="3834216" y="369891"/>
                      <a:pt x="3825060" y="383779"/>
                    </a:cubicBezTo>
                    <a:cubicBezTo>
                      <a:pt x="3751808" y="494880"/>
                      <a:pt x="3782442" y="644297"/>
                      <a:pt x="3893485" y="717511"/>
                    </a:cubicBezTo>
                    <a:cubicBezTo>
                      <a:pt x="4004526" y="790725"/>
                      <a:pt x="4153927" y="760009"/>
                      <a:pt x="4227180" y="648908"/>
                    </a:cubicBezTo>
                    <a:cubicBezTo>
                      <a:pt x="4236337" y="635021"/>
                      <a:pt x="4243870" y="620534"/>
                      <a:pt x="4249826" y="605673"/>
                    </a:cubicBezTo>
                    <a:lnTo>
                      <a:pt x="4260863" y="567587"/>
                    </a:lnTo>
                    <a:lnTo>
                      <a:pt x="4340221" y="629356"/>
                    </a:lnTo>
                    <a:cubicBezTo>
                      <a:pt x="4431148" y="707069"/>
                      <a:pt x="4516361" y="790651"/>
                      <a:pt x="4595402" y="879365"/>
                    </a:cubicBezTo>
                    <a:lnTo>
                      <a:pt x="4603537" y="889139"/>
                    </a:lnTo>
                    <a:lnTo>
                      <a:pt x="4564217" y="902959"/>
                    </a:lnTo>
                    <a:cubicBezTo>
                      <a:pt x="4549712" y="909737"/>
                      <a:pt x="4535670" y="918068"/>
                      <a:pt x="4522315" y="927986"/>
                    </a:cubicBezTo>
                    <a:cubicBezTo>
                      <a:pt x="4415481" y="1007334"/>
                      <a:pt x="4393165" y="1158216"/>
                      <a:pt x="4472470" y="1264993"/>
                    </a:cubicBezTo>
                    <a:cubicBezTo>
                      <a:pt x="4551775" y="1371771"/>
                      <a:pt x="4702672" y="1394006"/>
                      <a:pt x="4809505" y="1314658"/>
                    </a:cubicBezTo>
                    <a:cubicBezTo>
                      <a:pt x="4822859" y="1304740"/>
                      <a:pt x="4834893" y="1293703"/>
                      <a:pt x="4845572" y="1281775"/>
                    </a:cubicBezTo>
                    <a:lnTo>
                      <a:pt x="4869367" y="1249219"/>
                    </a:lnTo>
                    <a:lnTo>
                      <a:pt x="4907907" y="1310723"/>
                    </a:lnTo>
                    <a:cubicBezTo>
                      <a:pt x="4948818" y="1381156"/>
                      <a:pt x="4986492" y="1453490"/>
                      <a:pt x="5020778" y="1527485"/>
                    </a:cubicBezTo>
                    <a:lnTo>
                      <a:pt x="5078585" y="1669097"/>
                    </a:lnTo>
                    <a:lnTo>
                      <a:pt x="5039327" y="1668661"/>
                    </a:lnTo>
                    <a:cubicBezTo>
                      <a:pt x="5023379" y="1670069"/>
                      <a:pt x="5007333" y="1673094"/>
                      <a:pt x="4991392" y="1677848"/>
                    </a:cubicBezTo>
                    <a:cubicBezTo>
                      <a:pt x="4863863" y="1715870"/>
                      <a:pt x="4791287" y="1850022"/>
                      <a:pt x="4829289" y="1977484"/>
                    </a:cubicBezTo>
                    <a:cubicBezTo>
                      <a:pt x="4867292" y="2104945"/>
                      <a:pt x="5001483" y="2177449"/>
                      <a:pt x="5129012" y="2139427"/>
                    </a:cubicBezTo>
                    <a:cubicBezTo>
                      <a:pt x="5144953" y="2134673"/>
                      <a:pt x="5160036" y="2128419"/>
                      <a:pt x="5174151" y="2120863"/>
                    </a:cubicBezTo>
                    <a:lnTo>
                      <a:pt x="5206918" y="2098895"/>
                    </a:lnTo>
                    <a:lnTo>
                      <a:pt x="5233934" y="2231821"/>
                    </a:lnTo>
                    <a:cubicBezTo>
                      <a:pt x="5246572" y="2313623"/>
                      <a:pt x="5255381" y="2396367"/>
                      <a:pt x="5260212" y="2479813"/>
                    </a:cubicBezTo>
                    <a:lnTo>
                      <a:pt x="5261024" y="2564666"/>
                    </a:lnTo>
                    <a:lnTo>
                      <a:pt x="5223898" y="2550684"/>
                    </a:lnTo>
                    <a:cubicBezTo>
                      <a:pt x="5208429" y="2546552"/>
                      <a:pt x="5192316" y="2543908"/>
                      <a:pt x="5175711" y="2542921"/>
                    </a:cubicBezTo>
                    <a:cubicBezTo>
                      <a:pt x="5042868" y="2535034"/>
                      <a:pt x="4928786" y="2636273"/>
                      <a:pt x="4920903" y="2769046"/>
                    </a:cubicBezTo>
                    <a:cubicBezTo>
                      <a:pt x="4913019" y="2901817"/>
                      <a:pt x="5014319" y="3015845"/>
                      <a:pt x="5147162" y="3023733"/>
                    </a:cubicBezTo>
                    <a:cubicBezTo>
                      <a:pt x="5163767" y="3024719"/>
                      <a:pt x="5180080" y="3024000"/>
                      <a:pt x="5195928" y="3021727"/>
                    </a:cubicBezTo>
                    <a:lnTo>
                      <a:pt x="5235611" y="3011951"/>
                    </a:lnTo>
                    <a:lnTo>
                      <a:pt x="5192310" y="3243262"/>
                    </a:lnTo>
                    <a:lnTo>
                      <a:pt x="5126971" y="3469505"/>
                    </a:lnTo>
                    <a:lnTo>
                      <a:pt x="5095667" y="3442641"/>
                    </a:lnTo>
                    <a:cubicBezTo>
                      <a:pt x="5082545" y="3433468"/>
                      <a:pt x="5068309" y="3425472"/>
                      <a:pt x="5053042" y="3418866"/>
                    </a:cubicBezTo>
                    <a:cubicBezTo>
                      <a:pt x="4930908" y="3366020"/>
                      <a:pt x="4789081" y="3422134"/>
                      <a:pt x="4736261" y="3544203"/>
                    </a:cubicBezTo>
                    <a:cubicBezTo>
                      <a:pt x="4683442" y="3666272"/>
                      <a:pt x="4739634" y="3808069"/>
                      <a:pt x="4861767" y="3860917"/>
                    </a:cubicBezTo>
                    <a:cubicBezTo>
                      <a:pt x="4877034" y="3867523"/>
                      <a:pt x="4892609" y="3872427"/>
                      <a:pt x="4908278" y="3875711"/>
                    </a:cubicBezTo>
                    <a:lnTo>
                      <a:pt x="4948303" y="3880032"/>
                    </a:lnTo>
                    <a:lnTo>
                      <a:pt x="4920099" y="3935562"/>
                    </a:lnTo>
                    <a:cubicBezTo>
                      <a:pt x="4854957" y="4050190"/>
                      <a:pt x="4781729" y="4158847"/>
                      <a:pt x="4701355" y="4260953"/>
                    </a:cubicBezTo>
                    <a:lnTo>
                      <a:pt x="4690683" y="4273524"/>
                    </a:lnTo>
                    <a:lnTo>
                      <a:pt x="4670103" y="4236951"/>
                    </a:lnTo>
                    <a:cubicBezTo>
                      <a:pt x="4660910" y="4223843"/>
                      <a:pt x="4650267" y="4211460"/>
                      <a:pt x="4638180" y="4200031"/>
                    </a:cubicBezTo>
                    <a:cubicBezTo>
                      <a:pt x="4541487" y="4108598"/>
                      <a:pt x="4389020" y="4112821"/>
                      <a:pt x="4297636" y="4209463"/>
                    </a:cubicBezTo>
                    <a:cubicBezTo>
                      <a:pt x="4206253" y="4306105"/>
                      <a:pt x="4210558" y="4458570"/>
                      <a:pt x="4307251" y="4550002"/>
                    </a:cubicBezTo>
                    <a:cubicBezTo>
                      <a:pt x="4319338" y="4561431"/>
                      <a:pt x="4332296" y="4571366"/>
                      <a:pt x="4345897" y="4579812"/>
                    </a:cubicBezTo>
                    <a:lnTo>
                      <a:pt x="4382079" y="4597585"/>
                    </a:lnTo>
                    <a:lnTo>
                      <a:pt x="4294613" y="4674261"/>
                    </a:lnTo>
                    <a:cubicBezTo>
                      <a:pt x="4226072" y="4730053"/>
                      <a:pt x="4154820" y="4782340"/>
                      <a:pt x="4081162" y="4830933"/>
                    </a:cubicBezTo>
                    <a:lnTo>
                      <a:pt x="4004830" y="4875987"/>
                    </a:lnTo>
                    <a:lnTo>
                      <a:pt x="3998534" y="4837804"/>
                    </a:lnTo>
                    <a:cubicBezTo>
                      <a:pt x="3994378" y="4822342"/>
                      <a:pt x="3988612" y="4807066"/>
                      <a:pt x="3981163" y="4792192"/>
                    </a:cubicBezTo>
                    <a:cubicBezTo>
                      <a:pt x="3921573" y="4673203"/>
                      <a:pt x="3776856" y="4625024"/>
                      <a:pt x="3657930" y="4684583"/>
                    </a:cubicBezTo>
                    <a:cubicBezTo>
                      <a:pt x="3539004" y="4744142"/>
                      <a:pt x="3490903" y="4888884"/>
                      <a:pt x="3550494" y="5007873"/>
                    </a:cubicBezTo>
                    <a:cubicBezTo>
                      <a:pt x="3557942" y="5022747"/>
                      <a:pt x="3566721" y="5036514"/>
                      <a:pt x="3576614" y="5049102"/>
                    </a:cubicBezTo>
                    <a:lnTo>
                      <a:pt x="3605495" y="5079179"/>
                    </a:lnTo>
                    <a:lnTo>
                      <a:pt x="3361520" y="5163465"/>
                    </a:lnTo>
                    <a:lnTo>
                      <a:pt x="3154552" y="5212189"/>
                    </a:lnTo>
                    <a:lnTo>
                      <a:pt x="3161961" y="5172732"/>
                    </a:lnTo>
                    <a:cubicBezTo>
                      <a:pt x="3163345" y="5156782"/>
                      <a:pt x="3163151" y="5140455"/>
                      <a:pt x="3161239" y="5123930"/>
                    </a:cubicBezTo>
                    <a:cubicBezTo>
                      <a:pt x="3145938" y="4991736"/>
                      <a:pt x="3026428" y="4896967"/>
                      <a:pt x="2894303" y="4912259"/>
                    </a:cubicBezTo>
                    <a:cubicBezTo>
                      <a:pt x="2762179" y="4927551"/>
                      <a:pt x="2667474" y="5047112"/>
                      <a:pt x="2682774" y="5179307"/>
                    </a:cubicBezTo>
                    <a:cubicBezTo>
                      <a:pt x="2684687" y="5195831"/>
                      <a:pt x="2688228" y="5211770"/>
                      <a:pt x="2693218" y="5226984"/>
                    </a:cubicBezTo>
                    <a:lnTo>
                      <a:pt x="2708878" y="5262425"/>
                    </a:lnTo>
                    <a:lnTo>
                      <a:pt x="2561420" y="5266097"/>
                    </a:lnTo>
                    <a:cubicBezTo>
                      <a:pt x="2469881" y="5263601"/>
                      <a:pt x="2377769" y="5256285"/>
                      <a:pt x="2285388" y="5243959"/>
                    </a:cubicBezTo>
                    <a:lnTo>
                      <a:pt x="2240930" y="5235714"/>
                    </a:lnTo>
                    <a:lnTo>
                      <a:pt x="2261288" y="5201337"/>
                    </a:lnTo>
                    <a:cubicBezTo>
                      <a:pt x="2268045" y="5186822"/>
                      <a:pt x="2273446" y="5171413"/>
                      <a:pt x="2277301" y="5155230"/>
                    </a:cubicBezTo>
                    <a:cubicBezTo>
                      <a:pt x="2308137" y="5025775"/>
                      <a:pt x="2228246" y="4895846"/>
                      <a:pt x="2098860" y="4865027"/>
                    </a:cubicBezTo>
                    <a:cubicBezTo>
                      <a:pt x="1969474" y="4834207"/>
                      <a:pt x="1839587" y="4914168"/>
                      <a:pt x="1808751" y="5043623"/>
                    </a:cubicBezTo>
                    <a:cubicBezTo>
                      <a:pt x="1804897" y="5059805"/>
                      <a:pt x="1802773" y="5075995"/>
                      <a:pt x="1802259" y="5091997"/>
                    </a:cubicBezTo>
                    <a:lnTo>
                      <a:pt x="1804934" y="5131861"/>
                    </a:lnTo>
                    <a:lnTo>
                      <a:pt x="1761530" y="5119177"/>
                    </a:lnTo>
                    <a:cubicBezTo>
                      <a:pt x="1682746" y="5091747"/>
                      <a:pt x="1605963" y="5060831"/>
                      <a:pt x="1531316" y="5026649"/>
                    </a:cubicBezTo>
                    <a:lnTo>
                      <a:pt x="1374157" y="4945594"/>
                    </a:lnTo>
                    <a:lnTo>
                      <a:pt x="1405149" y="4920168"/>
                    </a:lnTo>
                    <a:cubicBezTo>
                      <a:pt x="1416461" y="4908838"/>
                      <a:pt x="1426808" y="4896207"/>
                      <a:pt x="1435964" y="4882320"/>
                    </a:cubicBezTo>
                    <a:cubicBezTo>
                      <a:pt x="1509217" y="4771217"/>
                      <a:pt x="1478582" y="4621800"/>
                      <a:pt x="1367541" y="4548587"/>
                    </a:cubicBezTo>
                    <a:cubicBezTo>
                      <a:pt x="1256498" y="4475373"/>
                      <a:pt x="1107097" y="4506088"/>
                      <a:pt x="1033844" y="4617189"/>
                    </a:cubicBezTo>
                    <a:cubicBezTo>
                      <a:pt x="1024688" y="4631078"/>
                      <a:pt x="1017155" y="4645563"/>
                      <a:pt x="1011199" y="4660425"/>
                    </a:cubicBezTo>
                    <a:lnTo>
                      <a:pt x="1000161" y="4698511"/>
                    </a:lnTo>
                    <a:lnTo>
                      <a:pt x="920802" y="4636740"/>
                    </a:lnTo>
                    <a:cubicBezTo>
                      <a:pt x="829875" y="4559028"/>
                      <a:pt x="744663" y="4475445"/>
                      <a:pt x="665621" y="4386731"/>
                    </a:cubicBezTo>
                    <a:lnTo>
                      <a:pt x="657487" y="4376959"/>
                    </a:lnTo>
                    <a:lnTo>
                      <a:pt x="696807" y="4363138"/>
                    </a:lnTo>
                    <a:cubicBezTo>
                      <a:pt x="711312" y="4356361"/>
                      <a:pt x="725355" y="4348030"/>
                      <a:pt x="738709" y="4338112"/>
                    </a:cubicBezTo>
                    <a:cubicBezTo>
                      <a:pt x="845543" y="4258765"/>
                      <a:pt x="867859" y="4107881"/>
                      <a:pt x="788555" y="4001104"/>
                    </a:cubicBezTo>
                    <a:cubicBezTo>
                      <a:pt x="709249" y="3894326"/>
                      <a:pt x="558354" y="3872091"/>
                      <a:pt x="451519" y="3951439"/>
                    </a:cubicBezTo>
                    <a:cubicBezTo>
                      <a:pt x="438165" y="3961357"/>
                      <a:pt x="426132" y="3972393"/>
                      <a:pt x="415452" y="3984321"/>
                    </a:cubicBezTo>
                    <a:lnTo>
                      <a:pt x="391658" y="4016878"/>
                    </a:lnTo>
                    <a:lnTo>
                      <a:pt x="353117" y="3955371"/>
                    </a:lnTo>
                    <a:cubicBezTo>
                      <a:pt x="312204" y="3884939"/>
                      <a:pt x="274531" y="3812605"/>
                      <a:pt x="240245" y="3738610"/>
                    </a:cubicBezTo>
                    <a:lnTo>
                      <a:pt x="182439" y="3597001"/>
                    </a:lnTo>
                    <a:lnTo>
                      <a:pt x="221697" y="3597436"/>
                    </a:lnTo>
                    <a:cubicBezTo>
                      <a:pt x="237645" y="3596029"/>
                      <a:pt x="253690" y="3593002"/>
                      <a:pt x="269631" y="3588250"/>
                    </a:cubicBezTo>
                    <a:cubicBezTo>
                      <a:pt x="397161" y="3550226"/>
                      <a:pt x="469738" y="3416075"/>
                      <a:pt x="431735" y="3288614"/>
                    </a:cubicBezTo>
                    <a:cubicBezTo>
                      <a:pt x="393733" y="3161152"/>
                      <a:pt x="259541" y="3088647"/>
                      <a:pt x="132011" y="3126671"/>
                    </a:cubicBezTo>
                    <a:cubicBezTo>
                      <a:pt x="116070" y="3131423"/>
                      <a:pt x="100988" y="3137679"/>
                      <a:pt x="86872" y="3145235"/>
                    </a:cubicBezTo>
                    <a:lnTo>
                      <a:pt x="54105" y="3167203"/>
                    </a:lnTo>
                    <a:lnTo>
                      <a:pt x="27088" y="3034275"/>
                    </a:lnTo>
                    <a:cubicBezTo>
                      <a:pt x="14450" y="2952472"/>
                      <a:pt x="5642" y="2869727"/>
                      <a:pt x="811" y="2786282"/>
                    </a:cubicBezTo>
                    <a:lnTo>
                      <a:pt x="0" y="2701432"/>
                    </a:lnTo>
                    <a:lnTo>
                      <a:pt x="37127" y="2715413"/>
                    </a:lnTo>
                    <a:cubicBezTo>
                      <a:pt x="52595" y="2719545"/>
                      <a:pt x="68707" y="2722190"/>
                      <a:pt x="85312" y="2723175"/>
                    </a:cubicBezTo>
                    <a:cubicBezTo>
                      <a:pt x="218155" y="2731063"/>
                      <a:pt x="332238" y="2629824"/>
                      <a:pt x="340122" y="2497052"/>
                    </a:cubicBezTo>
                    <a:cubicBezTo>
                      <a:pt x="348006" y="2364279"/>
                      <a:pt x="246705" y="2250252"/>
                      <a:pt x="113862" y="2242364"/>
                    </a:cubicBezTo>
                    <a:cubicBezTo>
                      <a:pt x="97256" y="2241378"/>
                      <a:pt x="80945" y="2242097"/>
                      <a:pt x="65096" y="2244369"/>
                    </a:cubicBezTo>
                    <a:lnTo>
                      <a:pt x="25412" y="2254145"/>
                    </a:lnTo>
                    <a:lnTo>
                      <a:pt x="68713" y="2022832"/>
                    </a:lnTo>
                    <a:lnTo>
                      <a:pt x="134052" y="1796592"/>
                    </a:lnTo>
                    <a:lnTo>
                      <a:pt x="165357" y="1823456"/>
                    </a:lnTo>
                    <a:cubicBezTo>
                      <a:pt x="178479" y="1832629"/>
                      <a:pt x="192715" y="1840624"/>
                      <a:pt x="207982" y="1847230"/>
                    </a:cubicBezTo>
                    <a:cubicBezTo>
                      <a:pt x="330115" y="1900077"/>
                      <a:pt x="471944" y="1843963"/>
                      <a:pt x="524763" y="1721894"/>
                    </a:cubicBezTo>
                    <a:cubicBezTo>
                      <a:pt x="577582" y="1599825"/>
                      <a:pt x="521390" y="1458027"/>
                      <a:pt x="399256" y="1405180"/>
                    </a:cubicBezTo>
                    <a:cubicBezTo>
                      <a:pt x="383989" y="1398574"/>
                      <a:pt x="368416" y="1393671"/>
                      <a:pt x="352745" y="1390386"/>
                    </a:cubicBezTo>
                    <a:lnTo>
                      <a:pt x="312719" y="1386066"/>
                    </a:lnTo>
                    <a:lnTo>
                      <a:pt x="340923" y="1330533"/>
                    </a:lnTo>
                    <a:cubicBezTo>
                      <a:pt x="406067" y="1215904"/>
                      <a:pt x="479295" y="1107248"/>
                      <a:pt x="559668" y="1005143"/>
                    </a:cubicBezTo>
                    <a:lnTo>
                      <a:pt x="570341" y="992572"/>
                    </a:lnTo>
                    <a:lnTo>
                      <a:pt x="590920" y="1029147"/>
                    </a:lnTo>
                    <a:cubicBezTo>
                      <a:pt x="600113" y="1042255"/>
                      <a:pt x="610757" y="1054637"/>
                      <a:pt x="622843" y="1066067"/>
                    </a:cubicBezTo>
                    <a:cubicBezTo>
                      <a:pt x="719537" y="1157498"/>
                      <a:pt x="872004" y="1153275"/>
                      <a:pt x="963387" y="1056634"/>
                    </a:cubicBezTo>
                    <a:cubicBezTo>
                      <a:pt x="1054771" y="959992"/>
                      <a:pt x="1050466" y="807527"/>
                      <a:pt x="953773" y="716095"/>
                    </a:cubicBezTo>
                    <a:cubicBezTo>
                      <a:pt x="941686" y="704665"/>
                      <a:pt x="928728" y="694731"/>
                      <a:pt x="915126" y="686285"/>
                    </a:cubicBezTo>
                    <a:lnTo>
                      <a:pt x="878943" y="668511"/>
                    </a:lnTo>
                    <a:lnTo>
                      <a:pt x="966411" y="591835"/>
                    </a:lnTo>
                    <a:cubicBezTo>
                      <a:pt x="1034952" y="536042"/>
                      <a:pt x="1106204" y="483755"/>
                      <a:pt x="1179862" y="435162"/>
                    </a:cubicBezTo>
                    <a:lnTo>
                      <a:pt x="1256192" y="390108"/>
                    </a:lnTo>
                    <a:lnTo>
                      <a:pt x="1262490" y="428293"/>
                    </a:lnTo>
                    <a:cubicBezTo>
                      <a:pt x="1266645" y="443754"/>
                      <a:pt x="1272411" y="459031"/>
                      <a:pt x="1279861" y="473904"/>
                    </a:cubicBezTo>
                    <a:cubicBezTo>
                      <a:pt x="1339451" y="592893"/>
                      <a:pt x="1484168" y="641073"/>
                      <a:pt x="1603093" y="581514"/>
                    </a:cubicBezTo>
                    <a:cubicBezTo>
                      <a:pt x="1722020" y="521955"/>
                      <a:pt x="1770120" y="377212"/>
                      <a:pt x="1710529" y="258223"/>
                    </a:cubicBezTo>
                    <a:cubicBezTo>
                      <a:pt x="1703080" y="243350"/>
                      <a:pt x="1694301" y="229582"/>
                      <a:pt x="1684409" y="216994"/>
                    </a:cubicBezTo>
                    <a:lnTo>
                      <a:pt x="1655527" y="186916"/>
                    </a:lnTo>
                    <a:lnTo>
                      <a:pt x="1899503" y="102632"/>
                    </a:lnTo>
                    <a:lnTo>
                      <a:pt x="2106471" y="53906"/>
                    </a:lnTo>
                    <a:lnTo>
                      <a:pt x="2099062" y="93364"/>
                    </a:lnTo>
                    <a:cubicBezTo>
                      <a:pt x="2097679" y="109315"/>
                      <a:pt x="2097873" y="125641"/>
                      <a:pt x="2099785" y="142166"/>
                    </a:cubicBezTo>
                    <a:cubicBezTo>
                      <a:pt x="2115085" y="274360"/>
                      <a:pt x="2234596" y="369129"/>
                      <a:pt x="2366720" y="353838"/>
                    </a:cubicBezTo>
                    <a:cubicBezTo>
                      <a:pt x="2498845" y="338546"/>
                      <a:pt x="2593550" y="218984"/>
                      <a:pt x="2578250" y="86789"/>
                    </a:cubicBezTo>
                    <a:cubicBezTo>
                      <a:pt x="2576337" y="70264"/>
                      <a:pt x="2572796" y="54325"/>
                      <a:pt x="2567806" y="39113"/>
                    </a:cubicBezTo>
                    <a:lnTo>
                      <a:pt x="2552146" y="3672"/>
                    </a:lnTo>
                    <a:lnTo>
                      <a:pt x="2699604" y="0"/>
                    </a:lnTo>
                    <a:close/>
                    <a:moveTo>
                      <a:pt x="2685916" y="849851"/>
                    </a:moveTo>
                    <a:cubicBezTo>
                      <a:pt x="1857093" y="823407"/>
                      <a:pt x="1095966" y="1381414"/>
                      <a:pt x="896230" y="2219946"/>
                    </a:cubicBezTo>
                    <a:cubicBezTo>
                      <a:pt x="667959" y="3178268"/>
                      <a:pt x="1259374" y="4140094"/>
                      <a:pt x="2217191" y="4368244"/>
                    </a:cubicBezTo>
                    <a:cubicBezTo>
                      <a:pt x="3175009" y="4596395"/>
                      <a:pt x="4136523" y="4004473"/>
                      <a:pt x="4364793" y="3046150"/>
                    </a:cubicBezTo>
                    <a:cubicBezTo>
                      <a:pt x="4593063" y="2087828"/>
                      <a:pt x="4001649" y="1126002"/>
                      <a:pt x="3043832" y="897852"/>
                    </a:cubicBezTo>
                    <a:cubicBezTo>
                      <a:pt x="2924105" y="869333"/>
                      <a:pt x="2804320" y="853628"/>
                      <a:pt x="2685916" y="849851"/>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grpSp>
        <p:grpSp>
          <p:nvGrpSpPr>
            <p:cNvPr id="180" name="Group 179"/>
            <p:cNvGrpSpPr/>
            <p:nvPr/>
          </p:nvGrpSpPr>
          <p:grpSpPr>
            <a:xfrm>
              <a:off x="2069185" y="4815307"/>
              <a:ext cx="207009" cy="197167"/>
              <a:chOff x="1941489" y="795953"/>
              <a:chExt cx="5261024" cy="5266097"/>
            </a:xfrm>
            <a:solidFill>
              <a:srgbClr val="FB3C46"/>
            </a:solidFill>
          </p:grpSpPr>
          <p:sp>
            <p:nvSpPr>
              <p:cNvPr id="188" name="Donut 187"/>
              <p:cNvSpPr/>
              <p:nvPr/>
            </p:nvSpPr>
            <p:spPr>
              <a:xfrm>
                <a:off x="2882256" y="1738368"/>
                <a:ext cx="3379489" cy="3381270"/>
              </a:xfrm>
              <a:prstGeom prst="donut">
                <a:avLst>
                  <a:gd name="adj" fmla="val 2828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sp>
            <p:nvSpPr>
              <p:cNvPr id="189" name="Freeform 188"/>
              <p:cNvSpPr/>
              <p:nvPr/>
            </p:nvSpPr>
            <p:spPr>
              <a:xfrm>
                <a:off x="1941489" y="795953"/>
                <a:ext cx="5261024" cy="5266097"/>
              </a:xfrm>
              <a:custGeom>
                <a:avLst/>
                <a:gdLst>
                  <a:gd name="connsiteX0" fmla="*/ 2699604 w 5261024"/>
                  <a:gd name="connsiteY0" fmla="*/ 0 h 5266097"/>
                  <a:gd name="connsiteX1" fmla="*/ 2975635 w 5261024"/>
                  <a:gd name="connsiteY1" fmla="*/ 22137 h 5266097"/>
                  <a:gd name="connsiteX2" fmla="*/ 3020095 w 5261024"/>
                  <a:gd name="connsiteY2" fmla="*/ 30384 h 5266097"/>
                  <a:gd name="connsiteX3" fmla="*/ 2999736 w 5261024"/>
                  <a:gd name="connsiteY3" fmla="*/ 64762 h 5266097"/>
                  <a:gd name="connsiteX4" fmla="*/ 2983724 w 5261024"/>
                  <a:gd name="connsiteY4" fmla="*/ 110867 h 5266097"/>
                  <a:gd name="connsiteX5" fmla="*/ 3162165 w 5261024"/>
                  <a:gd name="connsiteY5" fmla="*/ 401071 h 5266097"/>
                  <a:gd name="connsiteX6" fmla="*/ 3452273 w 5261024"/>
                  <a:gd name="connsiteY6" fmla="*/ 222475 h 5266097"/>
                  <a:gd name="connsiteX7" fmla="*/ 3458765 w 5261024"/>
                  <a:gd name="connsiteY7" fmla="*/ 174102 h 5266097"/>
                  <a:gd name="connsiteX8" fmla="*/ 3456091 w 5261024"/>
                  <a:gd name="connsiteY8" fmla="*/ 134237 h 5266097"/>
                  <a:gd name="connsiteX9" fmla="*/ 3499492 w 5261024"/>
                  <a:gd name="connsiteY9" fmla="*/ 146919 h 5266097"/>
                  <a:gd name="connsiteX10" fmla="*/ 3729708 w 5261024"/>
                  <a:gd name="connsiteY10" fmla="*/ 239447 h 5266097"/>
                  <a:gd name="connsiteX11" fmla="*/ 3886868 w 5261024"/>
                  <a:gd name="connsiteY11" fmla="*/ 320504 h 5266097"/>
                  <a:gd name="connsiteX12" fmla="*/ 3855876 w 5261024"/>
                  <a:gd name="connsiteY12" fmla="*/ 345930 h 5266097"/>
                  <a:gd name="connsiteX13" fmla="*/ 3825060 w 5261024"/>
                  <a:gd name="connsiteY13" fmla="*/ 383779 h 5266097"/>
                  <a:gd name="connsiteX14" fmla="*/ 3893485 w 5261024"/>
                  <a:gd name="connsiteY14" fmla="*/ 717511 h 5266097"/>
                  <a:gd name="connsiteX15" fmla="*/ 4227180 w 5261024"/>
                  <a:gd name="connsiteY15" fmla="*/ 648908 h 5266097"/>
                  <a:gd name="connsiteX16" fmla="*/ 4249826 w 5261024"/>
                  <a:gd name="connsiteY16" fmla="*/ 605673 h 5266097"/>
                  <a:gd name="connsiteX17" fmla="*/ 4260863 w 5261024"/>
                  <a:gd name="connsiteY17" fmla="*/ 567587 h 5266097"/>
                  <a:gd name="connsiteX18" fmla="*/ 4340221 w 5261024"/>
                  <a:gd name="connsiteY18" fmla="*/ 629356 h 5266097"/>
                  <a:gd name="connsiteX19" fmla="*/ 4595402 w 5261024"/>
                  <a:gd name="connsiteY19" fmla="*/ 879365 h 5266097"/>
                  <a:gd name="connsiteX20" fmla="*/ 4603537 w 5261024"/>
                  <a:gd name="connsiteY20" fmla="*/ 889139 h 5266097"/>
                  <a:gd name="connsiteX21" fmla="*/ 4564217 w 5261024"/>
                  <a:gd name="connsiteY21" fmla="*/ 902959 h 5266097"/>
                  <a:gd name="connsiteX22" fmla="*/ 4522315 w 5261024"/>
                  <a:gd name="connsiteY22" fmla="*/ 927986 h 5266097"/>
                  <a:gd name="connsiteX23" fmla="*/ 4472470 w 5261024"/>
                  <a:gd name="connsiteY23" fmla="*/ 1264993 h 5266097"/>
                  <a:gd name="connsiteX24" fmla="*/ 4809505 w 5261024"/>
                  <a:gd name="connsiteY24" fmla="*/ 1314658 h 5266097"/>
                  <a:gd name="connsiteX25" fmla="*/ 4845572 w 5261024"/>
                  <a:gd name="connsiteY25" fmla="*/ 1281775 h 5266097"/>
                  <a:gd name="connsiteX26" fmla="*/ 4869367 w 5261024"/>
                  <a:gd name="connsiteY26" fmla="*/ 1249219 h 5266097"/>
                  <a:gd name="connsiteX27" fmla="*/ 4907907 w 5261024"/>
                  <a:gd name="connsiteY27" fmla="*/ 1310723 h 5266097"/>
                  <a:gd name="connsiteX28" fmla="*/ 5020778 w 5261024"/>
                  <a:gd name="connsiteY28" fmla="*/ 1527485 h 5266097"/>
                  <a:gd name="connsiteX29" fmla="*/ 5078585 w 5261024"/>
                  <a:gd name="connsiteY29" fmla="*/ 1669097 h 5266097"/>
                  <a:gd name="connsiteX30" fmla="*/ 5039327 w 5261024"/>
                  <a:gd name="connsiteY30" fmla="*/ 1668661 h 5266097"/>
                  <a:gd name="connsiteX31" fmla="*/ 4991392 w 5261024"/>
                  <a:gd name="connsiteY31" fmla="*/ 1677848 h 5266097"/>
                  <a:gd name="connsiteX32" fmla="*/ 4829289 w 5261024"/>
                  <a:gd name="connsiteY32" fmla="*/ 1977484 h 5266097"/>
                  <a:gd name="connsiteX33" fmla="*/ 5129012 w 5261024"/>
                  <a:gd name="connsiteY33" fmla="*/ 2139427 h 5266097"/>
                  <a:gd name="connsiteX34" fmla="*/ 5174151 w 5261024"/>
                  <a:gd name="connsiteY34" fmla="*/ 2120863 h 5266097"/>
                  <a:gd name="connsiteX35" fmla="*/ 5206918 w 5261024"/>
                  <a:gd name="connsiteY35" fmla="*/ 2098895 h 5266097"/>
                  <a:gd name="connsiteX36" fmla="*/ 5233934 w 5261024"/>
                  <a:gd name="connsiteY36" fmla="*/ 2231821 h 5266097"/>
                  <a:gd name="connsiteX37" fmla="*/ 5260212 w 5261024"/>
                  <a:gd name="connsiteY37" fmla="*/ 2479813 h 5266097"/>
                  <a:gd name="connsiteX38" fmla="*/ 5261024 w 5261024"/>
                  <a:gd name="connsiteY38" fmla="*/ 2564666 h 5266097"/>
                  <a:gd name="connsiteX39" fmla="*/ 5223898 w 5261024"/>
                  <a:gd name="connsiteY39" fmla="*/ 2550684 h 5266097"/>
                  <a:gd name="connsiteX40" fmla="*/ 5175711 w 5261024"/>
                  <a:gd name="connsiteY40" fmla="*/ 2542921 h 5266097"/>
                  <a:gd name="connsiteX41" fmla="*/ 4920903 w 5261024"/>
                  <a:gd name="connsiteY41" fmla="*/ 2769046 h 5266097"/>
                  <a:gd name="connsiteX42" fmla="*/ 5147162 w 5261024"/>
                  <a:gd name="connsiteY42" fmla="*/ 3023733 h 5266097"/>
                  <a:gd name="connsiteX43" fmla="*/ 5195928 w 5261024"/>
                  <a:gd name="connsiteY43" fmla="*/ 3021727 h 5266097"/>
                  <a:gd name="connsiteX44" fmla="*/ 5235611 w 5261024"/>
                  <a:gd name="connsiteY44" fmla="*/ 3011951 h 5266097"/>
                  <a:gd name="connsiteX45" fmla="*/ 5192310 w 5261024"/>
                  <a:gd name="connsiteY45" fmla="*/ 3243262 h 5266097"/>
                  <a:gd name="connsiteX46" fmla="*/ 5126971 w 5261024"/>
                  <a:gd name="connsiteY46" fmla="*/ 3469505 h 5266097"/>
                  <a:gd name="connsiteX47" fmla="*/ 5095667 w 5261024"/>
                  <a:gd name="connsiteY47" fmla="*/ 3442641 h 5266097"/>
                  <a:gd name="connsiteX48" fmla="*/ 5053042 w 5261024"/>
                  <a:gd name="connsiteY48" fmla="*/ 3418866 h 5266097"/>
                  <a:gd name="connsiteX49" fmla="*/ 4736261 w 5261024"/>
                  <a:gd name="connsiteY49" fmla="*/ 3544203 h 5266097"/>
                  <a:gd name="connsiteX50" fmla="*/ 4861767 w 5261024"/>
                  <a:gd name="connsiteY50" fmla="*/ 3860917 h 5266097"/>
                  <a:gd name="connsiteX51" fmla="*/ 4908278 w 5261024"/>
                  <a:gd name="connsiteY51" fmla="*/ 3875711 h 5266097"/>
                  <a:gd name="connsiteX52" fmla="*/ 4948303 w 5261024"/>
                  <a:gd name="connsiteY52" fmla="*/ 3880032 h 5266097"/>
                  <a:gd name="connsiteX53" fmla="*/ 4920099 w 5261024"/>
                  <a:gd name="connsiteY53" fmla="*/ 3935562 h 5266097"/>
                  <a:gd name="connsiteX54" fmla="*/ 4701355 w 5261024"/>
                  <a:gd name="connsiteY54" fmla="*/ 4260953 h 5266097"/>
                  <a:gd name="connsiteX55" fmla="*/ 4690683 w 5261024"/>
                  <a:gd name="connsiteY55" fmla="*/ 4273524 h 5266097"/>
                  <a:gd name="connsiteX56" fmla="*/ 4670103 w 5261024"/>
                  <a:gd name="connsiteY56" fmla="*/ 4236951 h 5266097"/>
                  <a:gd name="connsiteX57" fmla="*/ 4638180 w 5261024"/>
                  <a:gd name="connsiteY57" fmla="*/ 4200031 h 5266097"/>
                  <a:gd name="connsiteX58" fmla="*/ 4297636 w 5261024"/>
                  <a:gd name="connsiteY58" fmla="*/ 4209463 h 5266097"/>
                  <a:gd name="connsiteX59" fmla="*/ 4307251 w 5261024"/>
                  <a:gd name="connsiteY59" fmla="*/ 4550002 h 5266097"/>
                  <a:gd name="connsiteX60" fmla="*/ 4345897 w 5261024"/>
                  <a:gd name="connsiteY60" fmla="*/ 4579812 h 5266097"/>
                  <a:gd name="connsiteX61" fmla="*/ 4382079 w 5261024"/>
                  <a:gd name="connsiteY61" fmla="*/ 4597585 h 5266097"/>
                  <a:gd name="connsiteX62" fmla="*/ 4294613 w 5261024"/>
                  <a:gd name="connsiteY62" fmla="*/ 4674261 h 5266097"/>
                  <a:gd name="connsiteX63" fmla="*/ 4081162 w 5261024"/>
                  <a:gd name="connsiteY63" fmla="*/ 4830933 h 5266097"/>
                  <a:gd name="connsiteX64" fmla="*/ 4004830 w 5261024"/>
                  <a:gd name="connsiteY64" fmla="*/ 4875987 h 5266097"/>
                  <a:gd name="connsiteX65" fmla="*/ 3998534 w 5261024"/>
                  <a:gd name="connsiteY65" fmla="*/ 4837804 h 5266097"/>
                  <a:gd name="connsiteX66" fmla="*/ 3981163 w 5261024"/>
                  <a:gd name="connsiteY66" fmla="*/ 4792192 h 5266097"/>
                  <a:gd name="connsiteX67" fmla="*/ 3657930 w 5261024"/>
                  <a:gd name="connsiteY67" fmla="*/ 4684583 h 5266097"/>
                  <a:gd name="connsiteX68" fmla="*/ 3550494 w 5261024"/>
                  <a:gd name="connsiteY68" fmla="*/ 5007873 h 5266097"/>
                  <a:gd name="connsiteX69" fmla="*/ 3576614 w 5261024"/>
                  <a:gd name="connsiteY69" fmla="*/ 5049102 h 5266097"/>
                  <a:gd name="connsiteX70" fmla="*/ 3605495 w 5261024"/>
                  <a:gd name="connsiteY70" fmla="*/ 5079179 h 5266097"/>
                  <a:gd name="connsiteX71" fmla="*/ 3361520 w 5261024"/>
                  <a:gd name="connsiteY71" fmla="*/ 5163465 h 5266097"/>
                  <a:gd name="connsiteX72" fmla="*/ 3154552 w 5261024"/>
                  <a:gd name="connsiteY72" fmla="*/ 5212189 h 5266097"/>
                  <a:gd name="connsiteX73" fmla="*/ 3161961 w 5261024"/>
                  <a:gd name="connsiteY73" fmla="*/ 5172732 h 5266097"/>
                  <a:gd name="connsiteX74" fmla="*/ 3161239 w 5261024"/>
                  <a:gd name="connsiteY74" fmla="*/ 5123930 h 5266097"/>
                  <a:gd name="connsiteX75" fmla="*/ 2894303 w 5261024"/>
                  <a:gd name="connsiteY75" fmla="*/ 4912259 h 5266097"/>
                  <a:gd name="connsiteX76" fmla="*/ 2682774 w 5261024"/>
                  <a:gd name="connsiteY76" fmla="*/ 5179307 h 5266097"/>
                  <a:gd name="connsiteX77" fmla="*/ 2693218 w 5261024"/>
                  <a:gd name="connsiteY77" fmla="*/ 5226984 h 5266097"/>
                  <a:gd name="connsiteX78" fmla="*/ 2708878 w 5261024"/>
                  <a:gd name="connsiteY78" fmla="*/ 5262425 h 5266097"/>
                  <a:gd name="connsiteX79" fmla="*/ 2561420 w 5261024"/>
                  <a:gd name="connsiteY79" fmla="*/ 5266097 h 5266097"/>
                  <a:gd name="connsiteX80" fmla="*/ 2285388 w 5261024"/>
                  <a:gd name="connsiteY80" fmla="*/ 5243959 h 5266097"/>
                  <a:gd name="connsiteX81" fmla="*/ 2240930 w 5261024"/>
                  <a:gd name="connsiteY81" fmla="*/ 5235714 h 5266097"/>
                  <a:gd name="connsiteX82" fmla="*/ 2261288 w 5261024"/>
                  <a:gd name="connsiteY82" fmla="*/ 5201337 h 5266097"/>
                  <a:gd name="connsiteX83" fmla="*/ 2277301 w 5261024"/>
                  <a:gd name="connsiteY83" fmla="*/ 5155230 h 5266097"/>
                  <a:gd name="connsiteX84" fmla="*/ 2098860 w 5261024"/>
                  <a:gd name="connsiteY84" fmla="*/ 4865027 h 5266097"/>
                  <a:gd name="connsiteX85" fmla="*/ 1808751 w 5261024"/>
                  <a:gd name="connsiteY85" fmla="*/ 5043623 h 5266097"/>
                  <a:gd name="connsiteX86" fmla="*/ 1802259 w 5261024"/>
                  <a:gd name="connsiteY86" fmla="*/ 5091997 h 5266097"/>
                  <a:gd name="connsiteX87" fmla="*/ 1804934 w 5261024"/>
                  <a:gd name="connsiteY87" fmla="*/ 5131861 h 5266097"/>
                  <a:gd name="connsiteX88" fmla="*/ 1761530 w 5261024"/>
                  <a:gd name="connsiteY88" fmla="*/ 5119177 h 5266097"/>
                  <a:gd name="connsiteX89" fmla="*/ 1531316 w 5261024"/>
                  <a:gd name="connsiteY89" fmla="*/ 5026649 h 5266097"/>
                  <a:gd name="connsiteX90" fmla="*/ 1374157 w 5261024"/>
                  <a:gd name="connsiteY90" fmla="*/ 4945594 h 5266097"/>
                  <a:gd name="connsiteX91" fmla="*/ 1405149 w 5261024"/>
                  <a:gd name="connsiteY91" fmla="*/ 4920168 h 5266097"/>
                  <a:gd name="connsiteX92" fmla="*/ 1435964 w 5261024"/>
                  <a:gd name="connsiteY92" fmla="*/ 4882320 h 5266097"/>
                  <a:gd name="connsiteX93" fmla="*/ 1367541 w 5261024"/>
                  <a:gd name="connsiteY93" fmla="*/ 4548587 h 5266097"/>
                  <a:gd name="connsiteX94" fmla="*/ 1033844 w 5261024"/>
                  <a:gd name="connsiteY94" fmla="*/ 4617189 h 5266097"/>
                  <a:gd name="connsiteX95" fmla="*/ 1011199 w 5261024"/>
                  <a:gd name="connsiteY95" fmla="*/ 4660425 h 5266097"/>
                  <a:gd name="connsiteX96" fmla="*/ 1000161 w 5261024"/>
                  <a:gd name="connsiteY96" fmla="*/ 4698511 h 5266097"/>
                  <a:gd name="connsiteX97" fmla="*/ 920802 w 5261024"/>
                  <a:gd name="connsiteY97" fmla="*/ 4636740 h 5266097"/>
                  <a:gd name="connsiteX98" fmla="*/ 665621 w 5261024"/>
                  <a:gd name="connsiteY98" fmla="*/ 4386731 h 5266097"/>
                  <a:gd name="connsiteX99" fmla="*/ 657487 w 5261024"/>
                  <a:gd name="connsiteY99" fmla="*/ 4376959 h 5266097"/>
                  <a:gd name="connsiteX100" fmla="*/ 696807 w 5261024"/>
                  <a:gd name="connsiteY100" fmla="*/ 4363138 h 5266097"/>
                  <a:gd name="connsiteX101" fmla="*/ 738709 w 5261024"/>
                  <a:gd name="connsiteY101" fmla="*/ 4338112 h 5266097"/>
                  <a:gd name="connsiteX102" fmla="*/ 788555 w 5261024"/>
                  <a:gd name="connsiteY102" fmla="*/ 4001104 h 5266097"/>
                  <a:gd name="connsiteX103" fmla="*/ 451519 w 5261024"/>
                  <a:gd name="connsiteY103" fmla="*/ 3951439 h 5266097"/>
                  <a:gd name="connsiteX104" fmla="*/ 415452 w 5261024"/>
                  <a:gd name="connsiteY104" fmla="*/ 3984321 h 5266097"/>
                  <a:gd name="connsiteX105" fmla="*/ 391658 w 5261024"/>
                  <a:gd name="connsiteY105" fmla="*/ 4016878 h 5266097"/>
                  <a:gd name="connsiteX106" fmla="*/ 353117 w 5261024"/>
                  <a:gd name="connsiteY106" fmla="*/ 3955371 h 5266097"/>
                  <a:gd name="connsiteX107" fmla="*/ 240245 w 5261024"/>
                  <a:gd name="connsiteY107" fmla="*/ 3738610 h 5266097"/>
                  <a:gd name="connsiteX108" fmla="*/ 182439 w 5261024"/>
                  <a:gd name="connsiteY108" fmla="*/ 3597001 h 5266097"/>
                  <a:gd name="connsiteX109" fmla="*/ 221697 w 5261024"/>
                  <a:gd name="connsiteY109" fmla="*/ 3597436 h 5266097"/>
                  <a:gd name="connsiteX110" fmla="*/ 269631 w 5261024"/>
                  <a:gd name="connsiteY110" fmla="*/ 3588250 h 5266097"/>
                  <a:gd name="connsiteX111" fmla="*/ 431735 w 5261024"/>
                  <a:gd name="connsiteY111" fmla="*/ 3288614 h 5266097"/>
                  <a:gd name="connsiteX112" fmla="*/ 132011 w 5261024"/>
                  <a:gd name="connsiteY112" fmla="*/ 3126671 h 5266097"/>
                  <a:gd name="connsiteX113" fmla="*/ 86872 w 5261024"/>
                  <a:gd name="connsiteY113" fmla="*/ 3145235 h 5266097"/>
                  <a:gd name="connsiteX114" fmla="*/ 54105 w 5261024"/>
                  <a:gd name="connsiteY114" fmla="*/ 3167203 h 5266097"/>
                  <a:gd name="connsiteX115" fmla="*/ 27088 w 5261024"/>
                  <a:gd name="connsiteY115" fmla="*/ 3034275 h 5266097"/>
                  <a:gd name="connsiteX116" fmla="*/ 811 w 5261024"/>
                  <a:gd name="connsiteY116" fmla="*/ 2786282 h 5266097"/>
                  <a:gd name="connsiteX117" fmla="*/ 0 w 5261024"/>
                  <a:gd name="connsiteY117" fmla="*/ 2701432 h 5266097"/>
                  <a:gd name="connsiteX118" fmla="*/ 37127 w 5261024"/>
                  <a:gd name="connsiteY118" fmla="*/ 2715413 h 5266097"/>
                  <a:gd name="connsiteX119" fmla="*/ 85312 w 5261024"/>
                  <a:gd name="connsiteY119" fmla="*/ 2723175 h 5266097"/>
                  <a:gd name="connsiteX120" fmla="*/ 340122 w 5261024"/>
                  <a:gd name="connsiteY120" fmla="*/ 2497052 h 5266097"/>
                  <a:gd name="connsiteX121" fmla="*/ 113862 w 5261024"/>
                  <a:gd name="connsiteY121" fmla="*/ 2242364 h 5266097"/>
                  <a:gd name="connsiteX122" fmla="*/ 65096 w 5261024"/>
                  <a:gd name="connsiteY122" fmla="*/ 2244369 h 5266097"/>
                  <a:gd name="connsiteX123" fmla="*/ 25412 w 5261024"/>
                  <a:gd name="connsiteY123" fmla="*/ 2254145 h 5266097"/>
                  <a:gd name="connsiteX124" fmla="*/ 68713 w 5261024"/>
                  <a:gd name="connsiteY124" fmla="*/ 2022832 h 5266097"/>
                  <a:gd name="connsiteX125" fmla="*/ 134052 w 5261024"/>
                  <a:gd name="connsiteY125" fmla="*/ 1796592 h 5266097"/>
                  <a:gd name="connsiteX126" fmla="*/ 165357 w 5261024"/>
                  <a:gd name="connsiteY126" fmla="*/ 1823456 h 5266097"/>
                  <a:gd name="connsiteX127" fmla="*/ 207982 w 5261024"/>
                  <a:gd name="connsiteY127" fmla="*/ 1847230 h 5266097"/>
                  <a:gd name="connsiteX128" fmla="*/ 524763 w 5261024"/>
                  <a:gd name="connsiteY128" fmla="*/ 1721894 h 5266097"/>
                  <a:gd name="connsiteX129" fmla="*/ 399256 w 5261024"/>
                  <a:gd name="connsiteY129" fmla="*/ 1405180 h 5266097"/>
                  <a:gd name="connsiteX130" fmla="*/ 352745 w 5261024"/>
                  <a:gd name="connsiteY130" fmla="*/ 1390386 h 5266097"/>
                  <a:gd name="connsiteX131" fmla="*/ 312719 w 5261024"/>
                  <a:gd name="connsiteY131" fmla="*/ 1386066 h 5266097"/>
                  <a:gd name="connsiteX132" fmla="*/ 340923 w 5261024"/>
                  <a:gd name="connsiteY132" fmla="*/ 1330533 h 5266097"/>
                  <a:gd name="connsiteX133" fmla="*/ 559668 w 5261024"/>
                  <a:gd name="connsiteY133" fmla="*/ 1005143 h 5266097"/>
                  <a:gd name="connsiteX134" fmla="*/ 570341 w 5261024"/>
                  <a:gd name="connsiteY134" fmla="*/ 992572 h 5266097"/>
                  <a:gd name="connsiteX135" fmla="*/ 590920 w 5261024"/>
                  <a:gd name="connsiteY135" fmla="*/ 1029147 h 5266097"/>
                  <a:gd name="connsiteX136" fmla="*/ 622843 w 5261024"/>
                  <a:gd name="connsiteY136" fmla="*/ 1066067 h 5266097"/>
                  <a:gd name="connsiteX137" fmla="*/ 963387 w 5261024"/>
                  <a:gd name="connsiteY137" fmla="*/ 1056634 h 5266097"/>
                  <a:gd name="connsiteX138" fmla="*/ 953773 w 5261024"/>
                  <a:gd name="connsiteY138" fmla="*/ 716095 h 5266097"/>
                  <a:gd name="connsiteX139" fmla="*/ 915126 w 5261024"/>
                  <a:gd name="connsiteY139" fmla="*/ 686285 h 5266097"/>
                  <a:gd name="connsiteX140" fmla="*/ 878943 w 5261024"/>
                  <a:gd name="connsiteY140" fmla="*/ 668511 h 5266097"/>
                  <a:gd name="connsiteX141" fmla="*/ 966411 w 5261024"/>
                  <a:gd name="connsiteY141" fmla="*/ 591835 h 5266097"/>
                  <a:gd name="connsiteX142" fmla="*/ 1179862 w 5261024"/>
                  <a:gd name="connsiteY142" fmla="*/ 435162 h 5266097"/>
                  <a:gd name="connsiteX143" fmla="*/ 1256192 w 5261024"/>
                  <a:gd name="connsiteY143" fmla="*/ 390108 h 5266097"/>
                  <a:gd name="connsiteX144" fmla="*/ 1262490 w 5261024"/>
                  <a:gd name="connsiteY144" fmla="*/ 428293 h 5266097"/>
                  <a:gd name="connsiteX145" fmla="*/ 1279861 w 5261024"/>
                  <a:gd name="connsiteY145" fmla="*/ 473904 h 5266097"/>
                  <a:gd name="connsiteX146" fmla="*/ 1603093 w 5261024"/>
                  <a:gd name="connsiteY146" fmla="*/ 581514 h 5266097"/>
                  <a:gd name="connsiteX147" fmla="*/ 1710529 w 5261024"/>
                  <a:gd name="connsiteY147" fmla="*/ 258223 h 5266097"/>
                  <a:gd name="connsiteX148" fmla="*/ 1684409 w 5261024"/>
                  <a:gd name="connsiteY148" fmla="*/ 216994 h 5266097"/>
                  <a:gd name="connsiteX149" fmla="*/ 1655527 w 5261024"/>
                  <a:gd name="connsiteY149" fmla="*/ 186916 h 5266097"/>
                  <a:gd name="connsiteX150" fmla="*/ 1899503 w 5261024"/>
                  <a:gd name="connsiteY150" fmla="*/ 102632 h 5266097"/>
                  <a:gd name="connsiteX151" fmla="*/ 2106471 w 5261024"/>
                  <a:gd name="connsiteY151" fmla="*/ 53906 h 5266097"/>
                  <a:gd name="connsiteX152" fmla="*/ 2099062 w 5261024"/>
                  <a:gd name="connsiteY152" fmla="*/ 93364 h 5266097"/>
                  <a:gd name="connsiteX153" fmla="*/ 2099785 w 5261024"/>
                  <a:gd name="connsiteY153" fmla="*/ 142166 h 5266097"/>
                  <a:gd name="connsiteX154" fmla="*/ 2366720 w 5261024"/>
                  <a:gd name="connsiteY154" fmla="*/ 353838 h 5266097"/>
                  <a:gd name="connsiteX155" fmla="*/ 2578250 w 5261024"/>
                  <a:gd name="connsiteY155" fmla="*/ 86789 h 5266097"/>
                  <a:gd name="connsiteX156" fmla="*/ 2567806 w 5261024"/>
                  <a:gd name="connsiteY156" fmla="*/ 39113 h 5266097"/>
                  <a:gd name="connsiteX157" fmla="*/ 2552146 w 5261024"/>
                  <a:gd name="connsiteY157" fmla="*/ 3672 h 5266097"/>
                  <a:gd name="connsiteX158" fmla="*/ 2699604 w 5261024"/>
                  <a:gd name="connsiteY158" fmla="*/ 0 h 5266097"/>
                  <a:gd name="connsiteX159" fmla="*/ 2685916 w 5261024"/>
                  <a:gd name="connsiteY159" fmla="*/ 849851 h 5266097"/>
                  <a:gd name="connsiteX160" fmla="*/ 896230 w 5261024"/>
                  <a:gd name="connsiteY160" fmla="*/ 2219946 h 5266097"/>
                  <a:gd name="connsiteX161" fmla="*/ 2217191 w 5261024"/>
                  <a:gd name="connsiteY161" fmla="*/ 4368244 h 5266097"/>
                  <a:gd name="connsiteX162" fmla="*/ 4364793 w 5261024"/>
                  <a:gd name="connsiteY162" fmla="*/ 3046150 h 5266097"/>
                  <a:gd name="connsiteX163" fmla="*/ 3043832 w 5261024"/>
                  <a:gd name="connsiteY163" fmla="*/ 897852 h 5266097"/>
                  <a:gd name="connsiteX164" fmla="*/ 2685916 w 5261024"/>
                  <a:gd name="connsiteY164" fmla="*/ 849851 h 5266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5261024" h="5266097">
                    <a:moveTo>
                      <a:pt x="2699604" y="0"/>
                    </a:moveTo>
                    <a:cubicBezTo>
                      <a:pt x="2791142" y="2496"/>
                      <a:pt x="2883255" y="9812"/>
                      <a:pt x="2975635" y="22137"/>
                    </a:cubicBezTo>
                    <a:lnTo>
                      <a:pt x="3020095" y="30384"/>
                    </a:lnTo>
                    <a:lnTo>
                      <a:pt x="2999736" y="64762"/>
                    </a:lnTo>
                    <a:cubicBezTo>
                      <a:pt x="2992981" y="79277"/>
                      <a:pt x="2987578" y="94685"/>
                      <a:pt x="2983724" y="110867"/>
                    </a:cubicBezTo>
                    <a:cubicBezTo>
                      <a:pt x="2952888" y="240322"/>
                      <a:pt x="3032779" y="370252"/>
                      <a:pt x="3162165" y="401071"/>
                    </a:cubicBezTo>
                    <a:cubicBezTo>
                      <a:pt x="3291551" y="431891"/>
                      <a:pt x="3421437" y="351930"/>
                      <a:pt x="3452273" y="222475"/>
                    </a:cubicBezTo>
                    <a:cubicBezTo>
                      <a:pt x="3456127" y="206292"/>
                      <a:pt x="3458252" y="190104"/>
                      <a:pt x="3458765" y="174102"/>
                    </a:cubicBezTo>
                    <a:lnTo>
                      <a:pt x="3456091" y="134237"/>
                    </a:lnTo>
                    <a:lnTo>
                      <a:pt x="3499492" y="146919"/>
                    </a:lnTo>
                    <a:cubicBezTo>
                      <a:pt x="3578278" y="174349"/>
                      <a:pt x="3655061" y="205265"/>
                      <a:pt x="3729708" y="239447"/>
                    </a:cubicBezTo>
                    <a:lnTo>
                      <a:pt x="3886868" y="320504"/>
                    </a:lnTo>
                    <a:lnTo>
                      <a:pt x="3855876" y="345930"/>
                    </a:lnTo>
                    <a:cubicBezTo>
                      <a:pt x="3844563" y="357260"/>
                      <a:pt x="3834216" y="369891"/>
                      <a:pt x="3825060" y="383779"/>
                    </a:cubicBezTo>
                    <a:cubicBezTo>
                      <a:pt x="3751808" y="494880"/>
                      <a:pt x="3782442" y="644297"/>
                      <a:pt x="3893485" y="717511"/>
                    </a:cubicBezTo>
                    <a:cubicBezTo>
                      <a:pt x="4004526" y="790725"/>
                      <a:pt x="4153927" y="760009"/>
                      <a:pt x="4227180" y="648908"/>
                    </a:cubicBezTo>
                    <a:cubicBezTo>
                      <a:pt x="4236337" y="635021"/>
                      <a:pt x="4243870" y="620534"/>
                      <a:pt x="4249826" y="605673"/>
                    </a:cubicBezTo>
                    <a:lnTo>
                      <a:pt x="4260863" y="567587"/>
                    </a:lnTo>
                    <a:lnTo>
                      <a:pt x="4340221" y="629356"/>
                    </a:lnTo>
                    <a:cubicBezTo>
                      <a:pt x="4431148" y="707069"/>
                      <a:pt x="4516361" y="790651"/>
                      <a:pt x="4595402" y="879365"/>
                    </a:cubicBezTo>
                    <a:lnTo>
                      <a:pt x="4603537" y="889139"/>
                    </a:lnTo>
                    <a:lnTo>
                      <a:pt x="4564217" y="902959"/>
                    </a:lnTo>
                    <a:cubicBezTo>
                      <a:pt x="4549712" y="909737"/>
                      <a:pt x="4535670" y="918068"/>
                      <a:pt x="4522315" y="927986"/>
                    </a:cubicBezTo>
                    <a:cubicBezTo>
                      <a:pt x="4415481" y="1007334"/>
                      <a:pt x="4393165" y="1158216"/>
                      <a:pt x="4472470" y="1264993"/>
                    </a:cubicBezTo>
                    <a:cubicBezTo>
                      <a:pt x="4551775" y="1371771"/>
                      <a:pt x="4702672" y="1394006"/>
                      <a:pt x="4809505" y="1314658"/>
                    </a:cubicBezTo>
                    <a:cubicBezTo>
                      <a:pt x="4822859" y="1304740"/>
                      <a:pt x="4834893" y="1293703"/>
                      <a:pt x="4845572" y="1281775"/>
                    </a:cubicBezTo>
                    <a:lnTo>
                      <a:pt x="4869367" y="1249219"/>
                    </a:lnTo>
                    <a:lnTo>
                      <a:pt x="4907907" y="1310723"/>
                    </a:lnTo>
                    <a:cubicBezTo>
                      <a:pt x="4948818" y="1381156"/>
                      <a:pt x="4986492" y="1453490"/>
                      <a:pt x="5020778" y="1527485"/>
                    </a:cubicBezTo>
                    <a:lnTo>
                      <a:pt x="5078585" y="1669097"/>
                    </a:lnTo>
                    <a:lnTo>
                      <a:pt x="5039327" y="1668661"/>
                    </a:lnTo>
                    <a:cubicBezTo>
                      <a:pt x="5023379" y="1670069"/>
                      <a:pt x="5007333" y="1673094"/>
                      <a:pt x="4991392" y="1677848"/>
                    </a:cubicBezTo>
                    <a:cubicBezTo>
                      <a:pt x="4863863" y="1715870"/>
                      <a:pt x="4791287" y="1850022"/>
                      <a:pt x="4829289" y="1977484"/>
                    </a:cubicBezTo>
                    <a:cubicBezTo>
                      <a:pt x="4867292" y="2104945"/>
                      <a:pt x="5001483" y="2177449"/>
                      <a:pt x="5129012" y="2139427"/>
                    </a:cubicBezTo>
                    <a:cubicBezTo>
                      <a:pt x="5144953" y="2134673"/>
                      <a:pt x="5160036" y="2128419"/>
                      <a:pt x="5174151" y="2120863"/>
                    </a:cubicBezTo>
                    <a:lnTo>
                      <a:pt x="5206918" y="2098895"/>
                    </a:lnTo>
                    <a:lnTo>
                      <a:pt x="5233934" y="2231821"/>
                    </a:lnTo>
                    <a:cubicBezTo>
                      <a:pt x="5246572" y="2313623"/>
                      <a:pt x="5255381" y="2396367"/>
                      <a:pt x="5260212" y="2479813"/>
                    </a:cubicBezTo>
                    <a:lnTo>
                      <a:pt x="5261024" y="2564666"/>
                    </a:lnTo>
                    <a:lnTo>
                      <a:pt x="5223898" y="2550684"/>
                    </a:lnTo>
                    <a:cubicBezTo>
                      <a:pt x="5208429" y="2546552"/>
                      <a:pt x="5192316" y="2543908"/>
                      <a:pt x="5175711" y="2542921"/>
                    </a:cubicBezTo>
                    <a:cubicBezTo>
                      <a:pt x="5042868" y="2535034"/>
                      <a:pt x="4928786" y="2636273"/>
                      <a:pt x="4920903" y="2769046"/>
                    </a:cubicBezTo>
                    <a:cubicBezTo>
                      <a:pt x="4913019" y="2901817"/>
                      <a:pt x="5014319" y="3015845"/>
                      <a:pt x="5147162" y="3023733"/>
                    </a:cubicBezTo>
                    <a:cubicBezTo>
                      <a:pt x="5163767" y="3024719"/>
                      <a:pt x="5180080" y="3024000"/>
                      <a:pt x="5195928" y="3021727"/>
                    </a:cubicBezTo>
                    <a:lnTo>
                      <a:pt x="5235611" y="3011951"/>
                    </a:lnTo>
                    <a:lnTo>
                      <a:pt x="5192310" y="3243262"/>
                    </a:lnTo>
                    <a:lnTo>
                      <a:pt x="5126971" y="3469505"/>
                    </a:lnTo>
                    <a:lnTo>
                      <a:pt x="5095667" y="3442641"/>
                    </a:lnTo>
                    <a:cubicBezTo>
                      <a:pt x="5082545" y="3433468"/>
                      <a:pt x="5068309" y="3425472"/>
                      <a:pt x="5053042" y="3418866"/>
                    </a:cubicBezTo>
                    <a:cubicBezTo>
                      <a:pt x="4930908" y="3366020"/>
                      <a:pt x="4789081" y="3422134"/>
                      <a:pt x="4736261" y="3544203"/>
                    </a:cubicBezTo>
                    <a:cubicBezTo>
                      <a:pt x="4683442" y="3666272"/>
                      <a:pt x="4739634" y="3808069"/>
                      <a:pt x="4861767" y="3860917"/>
                    </a:cubicBezTo>
                    <a:cubicBezTo>
                      <a:pt x="4877034" y="3867523"/>
                      <a:pt x="4892609" y="3872427"/>
                      <a:pt x="4908278" y="3875711"/>
                    </a:cubicBezTo>
                    <a:lnTo>
                      <a:pt x="4948303" y="3880032"/>
                    </a:lnTo>
                    <a:lnTo>
                      <a:pt x="4920099" y="3935562"/>
                    </a:lnTo>
                    <a:cubicBezTo>
                      <a:pt x="4854957" y="4050190"/>
                      <a:pt x="4781729" y="4158847"/>
                      <a:pt x="4701355" y="4260953"/>
                    </a:cubicBezTo>
                    <a:lnTo>
                      <a:pt x="4690683" y="4273524"/>
                    </a:lnTo>
                    <a:lnTo>
                      <a:pt x="4670103" y="4236951"/>
                    </a:lnTo>
                    <a:cubicBezTo>
                      <a:pt x="4660910" y="4223843"/>
                      <a:pt x="4650267" y="4211460"/>
                      <a:pt x="4638180" y="4200031"/>
                    </a:cubicBezTo>
                    <a:cubicBezTo>
                      <a:pt x="4541487" y="4108598"/>
                      <a:pt x="4389020" y="4112821"/>
                      <a:pt x="4297636" y="4209463"/>
                    </a:cubicBezTo>
                    <a:cubicBezTo>
                      <a:pt x="4206253" y="4306105"/>
                      <a:pt x="4210558" y="4458570"/>
                      <a:pt x="4307251" y="4550002"/>
                    </a:cubicBezTo>
                    <a:cubicBezTo>
                      <a:pt x="4319338" y="4561431"/>
                      <a:pt x="4332296" y="4571366"/>
                      <a:pt x="4345897" y="4579812"/>
                    </a:cubicBezTo>
                    <a:lnTo>
                      <a:pt x="4382079" y="4597585"/>
                    </a:lnTo>
                    <a:lnTo>
                      <a:pt x="4294613" y="4674261"/>
                    </a:lnTo>
                    <a:cubicBezTo>
                      <a:pt x="4226072" y="4730053"/>
                      <a:pt x="4154820" y="4782340"/>
                      <a:pt x="4081162" y="4830933"/>
                    </a:cubicBezTo>
                    <a:lnTo>
                      <a:pt x="4004830" y="4875987"/>
                    </a:lnTo>
                    <a:lnTo>
                      <a:pt x="3998534" y="4837804"/>
                    </a:lnTo>
                    <a:cubicBezTo>
                      <a:pt x="3994378" y="4822342"/>
                      <a:pt x="3988612" y="4807066"/>
                      <a:pt x="3981163" y="4792192"/>
                    </a:cubicBezTo>
                    <a:cubicBezTo>
                      <a:pt x="3921573" y="4673203"/>
                      <a:pt x="3776856" y="4625024"/>
                      <a:pt x="3657930" y="4684583"/>
                    </a:cubicBezTo>
                    <a:cubicBezTo>
                      <a:pt x="3539004" y="4744142"/>
                      <a:pt x="3490903" y="4888884"/>
                      <a:pt x="3550494" y="5007873"/>
                    </a:cubicBezTo>
                    <a:cubicBezTo>
                      <a:pt x="3557942" y="5022747"/>
                      <a:pt x="3566721" y="5036514"/>
                      <a:pt x="3576614" y="5049102"/>
                    </a:cubicBezTo>
                    <a:lnTo>
                      <a:pt x="3605495" y="5079179"/>
                    </a:lnTo>
                    <a:lnTo>
                      <a:pt x="3361520" y="5163465"/>
                    </a:lnTo>
                    <a:lnTo>
                      <a:pt x="3154552" y="5212189"/>
                    </a:lnTo>
                    <a:lnTo>
                      <a:pt x="3161961" y="5172732"/>
                    </a:lnTo>
                    <a:cubicBezTo>
                      <a:pt x="3163345" y="5156782"/>
                      <a:pt x="3163151" y="5140455"/>
                      <a:pt x="3161239" y="5123930"/>
                    </a:cubicBezTo>
                    <a:cubicBezTo>
                      <a:pt x="3145938" y="4991736"/>
                      <a:pt x="3026428" y="4896967"/>
                      <a:pt x="2894303" y="4912259"/>
                    </a:cubicBezTo>
                    <a:cubicBezTo>
                      <a:pt x="2762179" y="4927551"/>
                      <a:pt x="2667474" y="5047112"/>
                      <a:pt x="2682774" y="5179307"/>
                    </a:cubicBezTo>
                    <a:cubicBezTo>
                      <a:pt x="2684687" y="5195831"/>
                      <a:pt x="2688228" y="5211770"/>
                      <a:pt x="2693218" y="5226984"/>
                    </a:cubicBezTo>
                    <a:lnTo>
                      <a:pt x="2708878" y="5262425"/>
                    </a:lnTo>
                    <a:lnTo>
                      <a:pt x="2561420" y="5266097"/>
                    </a:lnTo>
                    <a:cubicBezTo>
                      <a:pt x="2469881" y="5263601"/>
                      <a:pt x="2377769" y="5256285"/>
                      <a:pt x="2285388" y="5243959"/>
                    </a:cubicBezTo>
                    <a:lnTo>
                      <a:pt x="2240930" y="5235714"/>
                    </a:lnTo>
                    <a:lnTo>
                      <a:pt x="2261288" y="5201337"/>
                    </a:lnTo>
                    <a:cubicBezTo>
                      <a:pt x="2268045" y="5186822"/>
                      <a:pt x="2273446" y="5171413"/>
                      <a:pt x="2277301" y="5155230"/>
                    </a:cubicBezTo>
                    <a:cubicBezTo>
                      <a:pt x="2308137" y="5025775"/>
                      <a:pt x="2228246" y="4895846"/>
                      <a:pt x="2098860" y="4865027"/>
                    </a:cubicBezTo>
                    <a:cubicBezTo>
                      <a:pt x="1969474" y="4834207"/>
                      <a:pt x="1839587" y="4914168"/>
                      <a:pt x="1808751" y="5043623"/>
                    </a:cubicBezTo>
                    <a:cubicBezTo>
                      <a:pt x="1804897" y="5059805"/>
                      <a:pt x="1802773" y="5075995"/>
                      <a:pt x="1802259" y="5091997"/>
                    </a:cubicBezTo>
                    <a:lnTo>
                      <a:pt x="1804934" y="5131861"/>
                    </a:lnTo>
                    <a:lnTo>
                      <a:pt x="1761530" y="5119177"/>
                    </a:lnTo>
                    <a:cubicBezTo>
                      <a:pt x="1682746" y="5091747"/>
                      <a:pt x="1605963" y="5060831"/>
                      <a:pt x="1531316" y="5026649"/>
                    </a:cubicBezTo>
                    <a:lnTo>
                      <a:pt x="1374157" y="4945594"/>
                    </a:lnTo>
                    <a:lnTo>
                      <a:pt x="1405149" y="4920168"/>
                    </a:lnTo>
                    <a:cubicBezTo>
                      <a:pt x="1416461" y="4908838"/>
                      <a:pt x="1426808" y="4896207"/>
                      <a:pt x="1435964" y="4882320"/>
                    </a:cubicBezTo>
                    <a:cubicBezTo>
                      <a:pt x="1509217" y="4771217"/>
                      <a:pt x="1478582" y="4621800"/>
                      <a:pt x="1367541" y="4548587"/>
                    </a:cubicBezTo>
                    <a:cubicBezTo>
                      <a:pt x="1256498" y="4475373"/>
                      <a:pt x="1107097" y="4506088"/>
                      <a:pt x="1033844" y="4617189"/>
                    </a:cubicBezTo>
                    <a:cubicBezTo>
                      <a:pt x="1024688" y="4631078"/>
                      <a:pt x="1017155" y="4645563"/>
                      <a:pt x="1011199" y="4660425"/>
                    </a:cubicBezTo>
                    <a:lnTo>
                      <a:pt x="1000161" y="4698511"/>
                    </a:lnTo>
                    <a:lnTo>
                      <a:pt x="920802" y="4636740"/>
                    </a:lnTo>
                    <a:cubicBezTo>
                      <a:pt x="829875" y="4559028"/>
                      <a:pt x="744663" y="4475445"/>
                      <a:pt x="665621" y="4386731"/>
                    </a:cubicBezTo>
                    <a:lnTo>
                      <a:pt x="657487" y="4376959"/>
                    </a:lnTo>
                    <a:lnTo>
                      <a:pt x="696807" y="4363138"/>
                    </a:lnTo>
                    <a:cubicBezTo>
                      <a:pt x="711312" y="4356361"/>
                      <a:pt x="725355" y="4348030"/>
                      <a:pt x="738709" y="4338112"/>
                    </a:cubicBezTo>
                    <a:cubicBezTo>
                      <a:pt x="845543" y="4258765"/>
                      <a:pt x="867859" y="4107881"/>
                      <a:pt x="788555" y="4001104"/>
                    </a:cubicBezTo>
                    <a:cubicBezTo>
                      <a:pt x="709249" y="3894326"/>
                      <a:pt x="558354" y="3872091"/>
                      <a:pt x="451519" y="3951439"/>
                    </a:cubicBezTo>
                    <a:cubicBezTo>
                      <a:pt x="438165" y="3961357"/>
                      <a:pt x="426132" y="3972393"/>
                      <a:pt x="415452" y="3984321"/>
                    </a:cubicBezTo>
                    <a:lnTo>
                      <a:pt x="391658" y="4016878"/>
                    </a:lnTo>
                    <a:lnTo>
                      <a:pt x="353117" y="3955371"/>
                    </a:lnTo>
                    <a:cubicBezTo>
                      <a:pt x="312204" y="3884939"/>
                      <a:pt x="274531" y="3812605"/>
                      <a:pt x="240245" y="3738610"/>
                    </a:cubicBezTo>
                    <a:lnTo>
                      <a:pt x="182439" y="3597001"/>
                    </a:lnTo>
                    <a:lnTo>
                      <a:pt x="221697" y="3597436"/>
                    </a:lnTo>
                    <a:cubicBezTo>
                      <a:pt x="237645" y="3596029"/>
                      <a:pt x="253690" y="3593002"/>
                      <a:pt x="269631" y="3588250"/>
                    </a:cubicBezTo>
                    <a:cubicBezTo>
                      <a:pt x="397161" y="3550226"/>
                      <a:pt x="469738" y="3416075"/>
                      <a:pt x="431735" y="3288614"/>
                    </a:cubicBezTo>
                    <a:cubicBezTo>
                      <a:pt x="393733" y="3161152"/>
                      <a:pt x="259541" y="3088647"/>
                      <a:pt x="132011" y="3126671"/>
                    </a:cubicBezTo>
                    <a:cubicBezTo>
                      <a:pt x="116070" y="3131423"/>
                      <a:pt x="100988" y="3137679"/>
                      <a:pt x="86872" y="3145235"/>
                    </a:cubicBezTo>
                    <a:lnTo>
                      <a:pt x="54105" y="3167203"/>
                    </a:lnTo>
                    <a:lnTo>
                      <a:pt x="27088" y="3034275"/>
                    </a:lnTo>
                    <a:cubicBezTo>
                      <a:pt x="14450" y="2952472"/>
                      <a:pt x="5642" y="2869727"/>
                      <a:pt x="811" y="2786282"/>
                    </a:cubicBezTo>
                    <a:lnTo>
                      <a:pt x="0" y="2701432"/>
                    </a:lnTo>
                    <a:lnTo>
                      <a:pt x="37127" y="2715413"/>
                    </a:lnTo>
                    <a:cubicBezTo>
                      <a:pt x="52595" y="2719545"/>
                      <a:pt x="68707" y="2722190"/>
                      <a:pt x="85312" y="2723175"/>
                    </a:cubicBezTo>
                    <a:cubicBezTo>
                      <a:pt x="218155" y="2731063"/>
                      <a:pt x="332238" y="2629824"/>
                      <a:pt x="340122" y="2497052"/>
                    </a:cubicBezTo>
                    <a:cubicBezTo>
                      <a:pt x="348006" y="2364279"/>
                      <a:pt x="246705" y="2250252"/>
                      <a:pt x="113862" y="2242364"/>
                    </a:cubicBezTo>
                    <a:cubicBezTo>
                      <a:pt x="97256" y="2241378"/>
                      <a:pt x="80945" y="2242097"/>
                      <a:pt x="65096" y="2244369"/>
                    </a:cubicBezTo>
                    <a:lnTo>
                      <a:pt x="25412" y="2254145"/>
                    </a:lnTo>
                    <a:lnTo>
                      <a:pt x="68713" y="2022832"/>
                    </a:lnTo>
                    <a:lnTo>
                      <a:pt x="134052" y="1796592"/>
                    </a:lnTo>
                    <a:lnTo>
                      <a:pt x="165357" y="1823456"/>
                    </a:lnTo>
                    <a:cubicBezTo>
                      <a:pt x="178479" y="1832629"/>
                      <a:pt x="192715" y="1840624"/>
                      <a:pt x="207982" y="1847230"/>
                    </a:cubicBezTo>
                    <a:cubicBezTo>
                      <a:pt x="330115" y="1900077"/>
                      <a:pt x="471944" y="1843963"/>
                      <a:pt x="524763" y="1721894"/>
                    </a:cubicBezTo>
                    <a:cubicBezTo>
                      <a:pt x="577582" y="1599825"/>
                      <a:pt x="521390" y="1458027"/>
                      <a:pt x="399256" y="1405180"/>
                    </a:cubicBezTo>
                    <a:cubicBezTo>
                      <a:pt x="383989" y="1398574"/>
                      <a:pt x="368416" y="1393671"/>
                      <a:pt x="352745" y="1390386"/>
                    </a:cubicBezTo>
                    <a:lnTo>
                      <a:pt x="312719" y="1386066"/>
                    </a:lnTo>
                    <a:lnTo>
                      <a:pt x="340923" y="1330533"/>
                    </a:lnTo>
                    <a:cubicBezTo>
                      <a:pt x="406067" y="1215904"/>
                      <a:pt x="479295" y="1107248"/>
                      <a:pt x="559668" y="1005143"/>
                    </a:cubicBezTo>
                    <a:lnTo>
                      <a:pt x="570341" y="992572"/>
                    </a:lnTo>
                    <a:lnTo>
                      <a:pt x="590920" y="1029147"/>
                    </a:lnTo>
                    <a:cubicBezTo>
                      <a:pt x="600113" y="1042255"/>
                      <a:pt x="610757" y="1054637"/>
                      <a:pt x="622843" y="1066067"/>
                    </a:cubicBezTo>
                    <a:cubicBezTo>
                      <a:pt x="719537" y="1157498"/>
                      <a:pt x="872004" y="1153275"/>
                      <a:pt x="963387" y="1056634"/>
                    </a:cubicBezTo>
                    <a:cubicBezTo>
                      <a:pt x="1054771" y="959992"/>
                      <a:pt x="1050466" y="807527"/>
                      <a:pt x="953773" y="716095"/>
                    </a:cubicBezTo>
                    <a:cubicBezTo>
                      <a:pt x="941686" y="704665"/>
                      <a:pt x="928728" y="694731"/>
                      <a:pt x="915126" y="686285"/>
                    </a:cubicBezTo>
                    <a:lnTo>
                      <a:pt x="878943" y="668511"/>
                    </a:lnTo>
                    <a:lnTo>
                      <a:pt x="966411" y="591835"/>
                    </a:lnTo>
                    <a:cubicBezTo>
                      <a:pt x="1034952" y="536042"/>
                      <a:pt x="1106204" y="483755"/>
                      <a:pt x="1179862" y="435162"/>
                    </a:cubicBezTo>
                    <a:lnTo>
                      <a:pt x="1256192" y="390108"/>
                    </a:lnTo>
                    <a:lnTo>
                      <a:pt x="1262490" y="428293"/>
                    </a:lnTo>
                    <a:cubicBezTo>
                      <a:pt x="1266645" y="443754"/>
                      <a:pt x="1272411" y="459031"/>
                      <a:pt x="1279861" y="473904"/>
                    </a:cubicBezTo>
                    <a:cubicBezTo>
                      <a:pt x="1339451" y="592893"/>
                      <a:pt x="1484168" y="641073"/>
                      <a:pt x="1603093" y="581514"/>
                    </a:cubicBezTo>
                    <a:cubicBezTo>
                      <a:pt x="1722020" y="521955"/>
                      <a:pt x="1770120" y="377212"/>
                      <a:pt x="1710529" y="258223"/>
                    </a:cubicBezTo>
                    <a:cubicBezTo>
                      <a:pt x="1703080" y="243350"/>
                      <a:pt x="1694301" y="229582"/>
                      <a:pt x="1684409" y="216994"/>
                    </a:cubicBezTo>
                    <a:lnTo>
                      <a:pt x="1655527" y="186916"/>
                    </a:lnTo>
                    <a:lnTo>
                      <a:pt x="1899503" y="102632"/>
                    </a:lnTo>
                    <a:lnTo>
                      <a:pt x="2106471" y="53906"/>
                    </a:lnTo>
                    <a:lnTo>
                      <a:pt x="2099062" y="93364"/>
                    </a:lnTo>
                    <a:cubicBezTo>
                      <a:pt x="2097679" y="109315"/>
                      <a:pt x="2097873" y="125641"/>
                      <a:pt x="2099785" y="142166"/>
                    </a:cubicBezTo>
                    <a:cubicBezTo>
                      <a:pt x="2115085" y="274360"/>
                      <a:pt x="2234596" y="369129"/>
                      <a:pt x="2366720" y="353838"/>
                    </a:cubicBezTo>
                    <a:cubicBezTo>
                      <a:pt x="2498845" y="338546"/>
                      <a:pt x="2593550" y="218984"/>
                      <a:pt x="2578250" y="86789"/>
                    </a:cubicBezTo>
                    <a:cubicBezTo>
                      <a:pt x="2576337" y="70264"/>
                      <a:pt x="2572796" y="54325"/>
                      <a:pt x="2567806" y="39113"/>
                    </a:cubicBezTo>
                    <a:lnTo>
                      <a:pt x="2552146" y="3672"/>
                    </a:lnTo>
                    <a:lnTo>
                      <a:pt x="2699604" y="0"/>
                    </a:lnTo>
                    <a:close/>
                    <a:moveTo>
                      <a:pt x="2685916" y="849851"/>
                    </a:moveTo>
                    <a:cubicBezTo>
                      <a:pt x="1857093" y="823407"/>
                      <a:pt x="1095966" y="1381414"/>
                      <a:pt x="896230" y="2219946"/>
                    </a:cubicBezTo>
                    <a:cubicBezTo>
                      <a:pt x="667959" y="3178268"/>
                      <a:pt x="1259374" y="4140094"/>
                      <a:pt x="2217191" y="4368244"/>
                    </a:cubicBezTo>
                    <a:cubicBezTo>
                      <a:pt x="3175009" y="4596395"/>
                      <a:pt x="4136523" y="4004473"/>
                      <a:pt x="4364793" y="3046150"/>
                    </a:cubicBezTo>
                    <a:cubicBezTo>
                      <a:pt x="4593063" y="2087828"/>
                      <a:pt x="4001649" y="1126002"/>
                      <a:pt x="3043832" y="897852"/>
                    </a:cubicBezTo>
                    <a:cubicBezTo>
                      <a:pt x="2924105" y="869333"/>
                      <a:pt x="2804320" y="853628"/>
                      <a:pt x="2685916" y="849851"/>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grpSp>
        <p:grpSp>
          <p:nvGrpSpPr>
            <p:cNvPr id="181" name="Group 180"/>
            <p:cNvGrpSpPr/>
            <p:nvPr/>
          </p:nvGrpSpPr>
          <p:grpSpPr>
            <a:xfrm>
              <a:off x="1971314" y="4592753"/>
              <a:ext cx="251857" cy="242540"/>
              <a:chOff x="1941489" y="795953"/>
              <a:chExt cx="5261024" cy="5266097"/>
            </a:xfrm>
            <a:solidFill>
              <a:srgbClr val="FB3C46"/>
            </a:solidFill>
          </p:grpSpPr>
          <p:sp>
            <p:nvSpPr>
              <p:cNvPr id="186" name="Donut 185"/>
              <p:cNvSpPr/>
              <p:nvPr/>
            </p:nvSpPr>
            <p:spPr>
              <a:xfrm>
                <a:off x="2882256" y="1738368"/>
                <a:ext cx="3379489" cy="3381270"/>
              </a:xfrm>
              <a:prstGeom prst="donut">
                <a:avLst>
                  <a:gd name="adj" fmla="val 2828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sp>
            <p:nvSpPr>
              <p:cNvPr id="187" name="Freeform 186"/>
              <p:cNvSpPr/>
              <p:nvPr/>
            </p:nvSpPr>
            <p:spPr>
              <a:xfrm>
                <a:off x="1941489" y="795953"/>
                <a:ext cx="5261024" cy="5266097"/>
              </a:xfrm>
              <a:custGeom>
                <a:avLst/>
                <a:gdLst>
                  <a:gd name="connsiteX0" fmla="*/ 2699604 w 5261024"/>
                  <a:gd name="connsiteY0" fmla="*/ 0 h 5266097"/>
                  <a:gd name="connsiteX1" fmla="*/ 2975635 w 5261024"/>
                  <a:gd name="connsiteY1" fmla="*/ 22137 h 5266097"/>
                  <a:gd name="connsiteX2" fmla="*/ 3020095 w 5261024"/>
                  <a:gd name="connsiteY2" fmla="*/ 30384 h 5266097"/>
                  <a:gd name="connsiteX3" fmla="*/ 2999736 w 5261024"/>
                  <a:gd name="connsiteY3" fmla="*/ 64762 h 5266097"/>
                  <a:gd name="connsiteX4" fmla="*/ 2983724 w 5261024"/>
                  <a:gd name="connsiteY4" fmla="*/ 110867 h 5266097"/>
                  <a:gd name="connsiteX5" fmla="*/ 3162165 w 5261024"/>
                  <a:gd name="connsiteY5" fmla="*/ 401071 h 5266097"/>
                  <a:gd name="connsiteX6" fmla="*/ 3452273 w 5261024"/>
                  <a:gd name="connsiteY6" fmla="*/ 222475 h 5266097"/>
                  <a:gd name="connsiteX7" fmla="*/ 3458765 w 5261024"/>
                  <a:gd name="connsiteY7" fmla="*/ 174102 h 5266097"/>
                  <a:gd name="connsiteX8" fmla="*/ 3456091 w 5261024"/>
                  <a:gd name="connsiteY8" fmla="*/ 134237 h 5266097"/>
                  <a:gd name="connsiteX9" fmla="*/ 3499492 w 5261024"/>
                  <a:gd name="connsiteY9" fmla="*/ 146919 h 5266097"/>
                  <a:gd name="connsiteX10" fmla="*/ 3729708 w 5261024"/>
                  <a:gd name="connsiteY10" fmla="*/ 239447 h 5266097"/>
                  <a:gd name="connsiteX11" fmla="*/ 3886868 w 5261024"/>
                  <a:gd name="connsiteY11" fmla="*/ 320504 h 5266097"/>
                  <a:gd name="connsiteX12" fmla="*/ 3855876 w 5261024"/>
                  <a:gd name="connsiteY12" fmla="*/ 345930 h 5266097"/>
                  <a:gd name="connsiteX13" fmla="*/ 3825060 w 5261024"/>
                  <a:gd name="connsiteY13" fmla="*/ 383779 h 5266097"/>
                  <a:gd name="connsiteX14" fmla="*/ 3893485 w 5261024"/>
                  <a:gd name="connsiteY14" fmla="*/ 717511 h 5266097"/>
                  <a:gd name="connsiteX15" fmla="*/ 4227180 w 5261024"/>
                  <a:gd name="connsiteY15" fmla="*/ 648908 h 5266097"/>
                  <a:gd name="connsiteX16" fmla="*/ 4249826 w 5261024"/>
                  <a:gd name="connsiteY16" fmla="*/ 605673 h 5266097"/>
                  <a:gd name="connsiteX17" fmla="*/ 4260863 w 5261024"/>
                  <a:gd name="connsiteY17" fmla="*/ 567587 h 5266097"/>
                  <a:gd name="connsiteX18" fmla="*/ 4340221 w 5261024"/>
                  <a:gd name="connsiteY18" fmla="*/ 629356 h 5266097"/>
                  <a:gd name="connsiteX19" fmla="*/ 4595402 w 5261024"/>
                  <a:gd name="connsiteY19" fmla="*/ 879365 h 5266097"/>
                  <a:gd name="connsiteX20" fmla="*/ 4603537 w 5261024"/>
                  <a:gd name="connsiteY20" fmla="*/ 889139 h 5266097"/>
                  <a:gd name="connsiteX21" fmla="*/ 4564217 w 5261024"/>
                  <a:gd name="connsiteY21" fmla="*/ 902959 h 5266097"/>
                  <a:gd name="connsiteX22" fmla="*/ 4522315 w 5261024"/>
                  <a:gd name="connsiteY22" fmla="*/ 927986 h 5266097"/>
                  <a:gd name="connsiteX23" fmla="*/ 4472470 w 5261024"/>
                  <a:gd name="connsiteY23" fmla="*/ 1264993 h 5266097"/>
                  <a:gd name="connsiteX24" fmla="*/ 4809505 w 5261024"/>
                  <a:gd name="connsiteY24" fmla="*/ 1314658 h 5266097"/>
                  <a:gd name="connsiteX25" fmla="*/ 4845572 w 5261024"/>
                  <a:gd name="connsiteY25" fmla="*/ 1281775 h 5266097"/>
                  <a:gd name="connsiteX26" fmla="*/ 4869367 w 5261024"/>
                  <a:gd name="connsiteY26" fmla="*/ 1249219 h 5266097"/>
                  <a:gd name="connsiteX27" fmla="*/ 4907907 w 5261024"/>
                  <a:gd name="connsiteY27" fmla="*/ 1310723 h 5266097"/>
                  <a:gd name="connsiteX28" fmla="*/ 5020778 w 5261024"/>
                  <a:gd name="connsiteY28" fmla="*/ 1527485 h 5266097"/>
                  <a:gd name="connsiteX29" fmla="*/ 5078585 w 5261024"/>
                  <a:gd name="connsiteY29" fmla="*/ 1669097 h 5266097"/>
                  <a:gd name="connsiteX30" fmla="*/ 5039327 w 5261024"/>
                  <a:gd name="connsiteY30" fmla="*/ 1668661 h 5266097"/>
                  <a:gd name="connsiteX31" fmla="*/ 4991392 w 5261024"/>
                  <a:gd name="connsiteY31" fmla="*/ 1677848 h 5266097"/>
                  <a:gd name="connsiteX32" fmla="*/ 4829289 w 5261024"/>
                  <a:gd name="connsiteY32" fmla="*/ 1977484 h 5266097"/>
                  <a:gd name="connsiteX33" fmla="*/ 5129012 w 5261024"/>
                  <a:gd name="connsiteY33" fmla="*/ 2139427 h 5266097"/>
                  <a:gd name="connsiteX34" fmla="*/ 5174151 w 5261024"/>
                  <a:gd name="connsiteY34" fmla="*/ 2120863 h 5266097"/>
                  <a:gd name="connsiteX35" fmla="*/ 5206918 w 5261024"/>
                  <a:gd name="connsiteY35" fmla="*/ 2098895 h 5266097"/>
                  <a:gd name="connsiteX36" fmla="*/ 5233934 w 5261024"/>
                  <a:gd name="connsiteY36" fmla="*/ 2231821 h 5266097"/>
                  <a:gd name="connsiteX37" fmla="*/ 5260212 w 5261024"/>
                  <a:gd name="connsiteY37" fmla="*/ 2479813 h 5266097"/>
                  <a:gd name="connsiteX38" fmla="*/ 5261024 w 5261024"/>
                  <a:gd name="connsiteY38" fmla="*/ 2564666 h 5266097"/>
                  <a:gd name="connsiteX39" fmla="*/ 5223898 w 5261024"/>
                  <a:gd name="connsiteY39" fmla="*/ 2550684 h 5266097"/>
                  <a:gd name="connsiteX40" fmla="*/ 5175711 w 5261024"/>
                  <a:gd name="connsiteY40" fmla="*/ 2542921 h 5266097"/>
                  <a:gd name="connsiteX41" fmla="*/ 4920903 w 5261024"/>
                  <a:gd name="connsiteY41" fmla="*/ 2769046 h 5266097"/>
                  <a:gd name="connsiteX42" fmla="*/ 5147162 w 5261024"/>
                  <a:gd name="connsiteY42" fmla="*/ 3023733 h 5266097"/>
                  <a:gd name="connsiteX43" fmla="*/ 5195928 w 5261024"/>
                  <a:gd name="connsiteY43" fmla="*/ 3021727 h 5266097"/>
                  <a:gd name="connsiteX44" fmla="*/ 5235611 w 5261024"/>
                  <a:gd name="connsiteY44" fmla="*/ 3011951 h 5266097"/>
                  <a:gd name="connsiteX45" fmla="*/ 5192310 w 5261024"/>
                  <a:gd name="connsiteY45" fmla="*/ 3243262 h 5266097"/>
                  <a:gd name="connsiteX46" fmla="*/ 5126971 w 5261024"/>
                  <a:gd name="connsiteY46" fmla="*/ 3469505 h 5266097"/>
                  <a:gd name="connsiteX47" fmla="*/ 5095667 w 5261024"/>
                  <a:gd name="connsiteY47" fmla="*/ 3442641 h 5266097"/>
                  <a:gd name="connsiteX48" fmla="*/ 5053042 w 5261024"/>
                  <a:gd name="connsiteY48" fmla="*/ 3418866 h 5266097"/>
                  <a:gd name="connsiteX49" fmla="*/ 4736261 w 5261024"/>
                  <a:gd name="connsiteY49" fmla="*/ 3544203 h 5266097"/>
                  <a:gd name="connsiteX50" fmla="*/ 4861767 w 5261024"/>
                  <a:gd name="connsiteY50" fmla="*/ 3860917 h 5266097"/>
                  <a:gd name="connsiteX51" fmla="*/ 4908278 w 5261024"/>
                  <a:gd name="connsiteY51" fmla="*/ 3875711 h 5266097"/>
                  <a:gd name="connsiteX52" fmla="*/ 4948303 w 5261024"/>
                  <a:gd name="connsiteY52" fmla="*/ 3880032 h 5266097"/>
                  <a:gd name="connsiteX53" fmla="*/ 4920099 w 5261024"/>
                  <a:gd name="connsiteY53" fmla="*/ 3935562 h 5266097"/>
                  <a:gd name="connsiteX54" fmla="*/ 4701355 w 5261024"/>
                  <a:gd name="connsiteY54" fmla="*/ 4260953 h 5266097"/>
                  <a:gd name="connsiteX55" fmla="*/ 4690683 w 5261024"/>
                  <a:gd name="connsiteY55" fmla="*/ 4273524 h 5266097"/>
                  <a:gd name="connsiteX56" fmla="*/ 4670103 w 5261024"/>
                  <a:gd name="connsiteY56" fmla="*/ 4236951 h 5266097"/>
                  <a:gd name="connsiteX57" fmla="*/ 4638180 w 5261024"/>
                  <a:gd name="connsiteY57" fmla="*/ 4200031 h 5266097"/>
                  <a:gd name="connsiteX58" fmla="*/ 4297636 w 5261024"/>
                  <a:gd name="connsiteY58" fmla="*/ 4209463 h 5266097"/>
                  <a:gd name="connsiteX59" fmla="*/ 4307251 w 5261024"/>
                  <a:gd name="connsiteY59" fmla="*/ 4550002 h 5266097"/>
                  <a:gd name="connsiteX60" fmla="*/ 4345897 w 5261024"/>
                  <a:gd name="connsiteY60" fmla="*/ 4579812 h 5266097"/>
                  <a:gd name="connsiteX61" fmla="*/ 4382079 w 5261024"/>
                  <a:gd name="connsiteY61" fmla="*/ 4597585 h 5266097"/>
                  <a:gd name="connsiteX62" fmla="*/ 4294613 w 5261024"/>
                  <a:gd name="connsiteY62" fmla="*/ 4674261 h 5266097"/>
                  <a:gd name="connsiteX63" fmla="*/ 4081162 w 5261024"/>
                  <a:gd name="connsiteY63" fmla="*/ 4830933 h 5266097"/>
                  <a:gd name="connsiteX64" fmla="*/ 4004830 w 5261024"/>
                  <a:gd name="connsiteY64" fmla="*/ 4875987 h 5266097"/>
                  <a:gd name="connsiteX65" fmla="*/ 3998534 w 5261024"/>
                  <a:gd name="connsiteY65" fmla="*/ 4837804 h 5266097"/>
                  <a:gd name="connsiteX66" fmla="*/ 3981163 w 5261024"/>
                  <a:gd name="connsiteY66" fmla="*/ 4792192 h 5266097"/>
                  <a:gd name="connsiteX67" fmla="*/ 3657930 w 5261024"/>
                  <a:gd name="connsiteY67" fmla="*/ 4684583 h 5266097"/>
                  <a:gd name="connsiteX68" fmla="*/ 3550494 w 5261024"/>
                  <a:gd name="connsiteY68" fmla="*/ 5007873 h 5266097"/>
                  <a:gd name="connsiteX69" fmla="*/ 3576614 w 5261024"/>
                  <a:gd name="connsiteY69" fmla="*/ 5049102 h 5266097"/>
                  <a:gd name="connsiteX70" fmla="*/ 3605495 w 5261024"/>
                  <a:gd name="connsiteY70" fmla="*/ 5079179 h 5266097"/>
                  <a:gd name="connsiteX71" fmla="*/ 3361520 w 5261024"/>
                  <a:gd name="connsiteY71" fmla="*/ 5163465 h 5266097"/>
                  <a:gd name="connsiteX72" fmla="*/ 3154552 w 5261024"/>
                  <a:gd name="connsiteY72" fmla="*/ 5212189 h 5266097"/>
                  <a:gd name="connsiteX73" fmla="*/ 3161961 w 5261024"/>
                  <a:gd name="connsiteY73" fmla="*/ 5172732 h 5266097"/>
                  <a:gd name="connsiteX74" fmla="*/ 3161239 w 5261024"/>
                  <a:gd name="connsiteY74" fmla="*/ 5123930 h 5266097"/>
                  <a:gd name="connsiteX75" fmla="*/ 2894303 w 5261024"/>
                  <a:gd name="connsiteY75" fmla="*/ 4912259 h 5266097"/>
                  <a:gd name="connsiteX76" fmla="*/ 2682774 w 5261024"/>
                  <a:gd name="connsiteY76" fmla="*/ 5179307 h 5266097"/>
                  <a:gd name="connsiteX77" fmla="*/ 2693218 w 5261024"/>
                  <a:gd name="connsiteY77" fmla="*/ 5226984 h 5266097"/>
                  <a:gd name="connsiteX78" fmla="*/ 2708878 w 5261024"/>
                  <a:gd name="connsiteY78" fmla="*/ 5262425 h 5266097"/>
                  <a:gd name="connsiteX79" fmla="*/ 2561420 w 5261024"/>
                  <a:gd name="connsiteY79" fmla="*/ 5266097 h 5266097"/>
                  <a:gd name="connsiteX80" fmla="*/ 2285388 w 5261024"/>
                  <a:gd name="connsiteY80" fmla="*/ 5243959 h 5266097"/>
                  <a:gd name="connsiteX81" fmla="*/ 2240930 w 5261024"/>
                  <a:gd name="connsiteY81" fmla="*/ 5235714 h 5266097"/>
                  <a:gd name="connsiteX82" fmla="*/ 2261288 w 5261024"/>
                  <a:gd name="connsiteY82" fmla="*/ 5201337 h 5266097"/>
                  <a:gd name="connsiteX83" fmla="*/ 2277301 w 5261024"/>
                  <a:gd name="connsiteY83" fmla="*/ 5155230 h 5266097"/>
                  <a:gd name="connsiteX84" fmla="*/ 2098860 w 5261024"/>
                  <a:gd name="connsiteY84" fmla="*/ 4865027 h 5266097"/>
                  <a:gd name="connsiteX85" fmla="*/ 1808751 w 5261024"/>
                  <a:gd name="connsiteY85" fmla="*/ 5043623 h 5266097"/>
                  <a:gd name="connsiteX86" fmla="*/ 1802259 w 5261024"/>
                  <a:gd name="connsiteY86" fmla="*/ 5091997 h 5266097"/>
                  <a:gd name="connsiteX87" fmla="*/ 1804934 w 5261024"/>
                  <a:gd name="connsiteY87" fmla="*/ 5131861 h 5266097"/>
                  <a:gd name="connsiteX88" fmla="*/ 1761530 w 5261024"/>
                  <a:gd name="connsiteY88" fmla="*/ 5119177 h 5266097"/>
                  <a:gd name="connsiteX89" fmla="*/ 1531316 w 5261024"/>
                  <a:gd name="connsiteY89" fmla="*/ 5026649 h 5266097"/>
                  <a:gd name="connsiteX90" fmla="*/ 1374157 w 5261024"/>
                  <a:gd name="connsiteY90" fmla="*/ 4945594 h 5266097"/>
                  <a:gd name="connsiteX91" fmla="*/ 1405149 w 5261024"/>
                  <a:gd name="connsiteY91" fmla="*/ 4920168 h 5266097"/>
                  <a:gd name="connsiteX92" fmla="*/ 1435964 w 5261024"/>
                  <a:gd name="connsiteY92" fmla="*/ 4882320 h 5266097"/>
                  <a:gd name="connsiteX93" fmla="*/ 1367541 w 5261024"/>
                  <a:gd name="connsiteY93" fmla="*/ 4548587 h 5266097"/>
                  <a:gd name="connsiteX94" fmla="*/ 1033844 w 5261024"/>
                  <a:gd name="connsiteY94" fmla="*/ 4617189 h 5266097"/>
                  <a:gd name="connsiteX95" fmla="*/ 1011199 w 5261024"/>
                  <a:gd name="connsiteY95" fmla="*/ 4660425 h 5266097"/>
                  <a:gd name="connsiteX96" fmla="*/ 1000161 w 5261024"/>
                  <a:gd name="connsiteY96" fmla="*/ 4698511 h 5266097"/>
                  <a:gd name="connsiteX97" fmla="*/ 920802 w 5261024"/>
                  <a:gd name="connsiteY97" fmla="*/ 4636740 h 5266097"/>
                  <a:gd name="connsiteX98" fmla="*/ 665621 w 5261024"/>
                  <a:gd name="connsiteY98" fmla="*/ 4386731 h 5266097"/>
                  <a:gd name="connsiteX99" fmla="*/ 657487 w 5261024"/>
                  <a:gd name="connsiteY99" fmla="*/ 4376959 h 5266097"/>
                  <a:gd name="connsiteX100" fmla="*/ 696807 w 5261024"/>
                  <a:gd name="connsiteY100" fmla="*/ 4363138 h 5266097"/>
                  <a:gd name="connsiteX101" fmla="*/ 738709 w 5261024"/>
                  <a:gd name="connsiteY101" fmla="*/ 4338112 h 5266097"/>
                  <a:gd name="connsiteX102" fmla="*/ 788555 w 5261024"/>
                  <a:gd name="connsiteY102" fmla="*/ 4001104 h 5266097"/>
                  <a:gd name="connsiteX103" fmla="*/ 451519 w 5261024"/>
                  <a:gd name="connsiteY103" fmla="*/ 3951439 h 5266097"/>
                  <a:gd name="connsiteX104" fmla="*/ 415452 w 5261024"/>
                  <a:gd name="connsiteY104" fmla="*/ 3984321 h 5266097"/>
                  <a:gd name="connsiteX105" fmla="*/ 391658 w 5261024"/>
                  <a:gd name="connsiteY105" fmla="*/ 4016878 h 5266097"/>
                  <a:gd name="connsiteX106" fmla="*/ 353117 w 5261024"/>
                  <a:gd name="connsiteY106" fmla="*/ 3955371 h 5266097"/>
                  <a:gd name="connsiteX107" fmla="*/ 240245 w 5261024"/>
                  <a:gd name="connsiteY107" fmla="*/ 3738610 h 5266097"/>
                  <a:gd name="connsiteX108" fmla="*/ 182439 w 5261024"/>
                  <a:gd name="connsiteY108" fmla="*/ 3597001 h 5266097"/>
                  <a:gd name="connsiteX109" fmla="*/ 221697 w 5261024"/>
                  <a:gd name="connsiteY109" fmla="*/ 3597436 h 5266097"/>
                  <a:gd name="connsiteX110" fmla="*/ 269631 w 5261024"/>
                  <a:gd name="connsiteY110" fmla="*/ 3588250 h 5266097"/>
                  <a:gd name="connsiteX111" fmla="*/ 431735 w 5261024"/>
                  <a:gd name="connsiteY111" fmla="*/ 3288614 h 5266097"/>
                  <a:gd name="connsiteX112" fmla="*/ 132011 w 5261024"/>
                  <a:gd name="connsiteY112" fmla="*/ 3126671 h 5266097"/>
                  <a:gd name="connsiteX113" fmla="*/ 86872 w 5261024"/>
                  <a:gd name="connsiteY113" fmla="*/ 3145235 h 5266097"/>
                  <a:gd name="connsiteX114" fmla="*/ 54105 w 5261024"/>
                  <a:gd name="connsiteY114" fmla="*/ 3167203 h 5266097"/>
                  <a:gd name="connsiteX115" fmla="*/ 27088 w 5261024"/>
                  <a:gd name="connsiteY115" fmla="*/ 3034275 h 5266097"/>
                  <a:gd name="connsiteX116" fmla="*/ 811 w 5261024"/>
                  <a:gd name="connsiteY116" fmla="*/ 2786282 h 5266097"/>
                  <a:gd name="connsiteX117" fmla="*/ 0 w 5261024"/>
                  <a:gd name="connsiteY117" fmla="*/ 2701432 h 5266097"/>
                  <a:gd name="connsiteX118" fmla="*/ 37127 w 5261024"/>
                  <a:gd name="connsiteY118" fmla="*/ 2715413 h 5266097"/>
                  <a:gd name="connsiteX119" fmla="*/ 85312 w 5261024"/>
                  <a:gd name="connsiteY119" fmla="*/ 2723175 h 5266097"/>
                  <a:gd name="connsiteX120" fmla="*/ 340122 w 5261024"/>
                  <a:gd name="connsiteY120" fmla="*/ 2497052 h 5266097"/>
                  <a:gd name="connsiteX121" fmla="*/ 113862 w 5261024"/>
                  <a:gd name="connsiteY121" fmla="*/ 2242364 h 5266097"/>
                  <a:gd name="connsiteX122" fmla="*/ 65096 w 5261024"/>
                  <a:gd name="connsiteY122" fmla="*/ 2244369 h 5266097"/>
                  <a:gd name="connsiteX123" fmla="*/ 25412 w 5261024"/>
                  <a:gd name="connsiteY123" fmla="*/ 2254145 h 5266097"/>
                  <a:gd name="connsiteX124" fmla="*/ 68713 w 5261024"/>
                  <a:gd name="connsiteY124" fmla="*/ 2022832 h 5266097"/>
                  <a:gd name="connsiteX125" fmla="*/ 134052 w 5261024"/>
                  <a:gd name="connsiteY125" fmla="*/ 1796592 h 5266097"/>
                  <a:gd name="connsiteX126" fmla="*/ 165357 w 5261024"/>
                  <a:gd name="connsiteY126" fmla="*/ 1823456 h 5266097"/>
                  <a:gd name="connsiteX127" fmla="*/ 207982 w 5261024"/>
                  <a:gd name="connsiteY127" fmla="*/ 1847230 h 5266097"/>
                  <a:gd name="connsiteX128" fmla="*/ 524763 w 5261024"/>
                  <a:gd name="connsiteY128" fmla="*/ 1721894 h 5266097"/>
                  <a:gd name="connsiteX129" fmla="*/ 399256 w 5261024"/>
                  <a:gd name="connsiteY129" fmla="*/ 1405180 h 5266097"/>
                  <a:gd name="connsiteX130" fmla="*/ 352745 w 5261024"/>
                  <a:gd name="connsiteY130" fmla="*/ 1390386 h 5266097"/>
                  <a:gd name="connsiteX131" fmla="*/ 312719 w 5261024"/>
                  <a:gd name="connsiteY131" fmla="*/ 1386066 h 5266097"/>
                  <a:gd name="connsiteX132" fmla="*/ 340923 w 5261024"/>
                  <a:gd name="connsiteY132" fmla="*/ 1330533 h 5266097"/>
                  <a:gd name="connsiteX133" fmla="*/ 559668 w 5261024"/>
                  <a:gd name="connsiteY133" fmla="*/ 1005143 h 5266097"/>
                  <a:gd name="connsiteX134" fmla="*/ 570341 w 5261024"/>
                  <a:gd name="connsiteY134" fmla="*/ 992572 h 5266097"/>
                  <a:gd name="connsiteX135" fmla="*/ 590920 w 5261024"/>
                  <a:gd name="connsiteY135" fmla="*/ 1029147 h 5266097"/>
                  <a:gd name="connsiteX136" fmla="*/ 622843 w 5261024"/>
                  <a:gd name="connsiteY136" fmla="*/ 1066067 h 5266097"/>
                  <a:gd name="connsiteX137" fmla="*/ 963387 w 5261024"/>
                  <a:gd name="connsiteY137" fmla="*/ 1056634 h 5266097"/>
                  <a:gd name="connsiteX138" fmla="*/ 953773 w 5261024"/>
                  <a:gd name="connsiteY138" fmla="*/ 716095 h 5266097"/>
                  <a:gd name="connsiteX139" fmla="*/ 915126 w 5261024"/>
                  <a:gd name="connsiteY139" fmla="*/ 686285 h 5266097"/>
                  <a:gd name="connsiteX140" fmla="*/ 878943 w 5261024"/>
                  <a:gd name="connsiteY140" fmla="*/ 668511 h 5266097"/>
                  <a:gd name="connsiteX141" fmla="*/ 966411 w 5261024"/>
                  <a:gd name="connsiteY141" fmla="*/ 591835 h 5266097"/>
                  <a:gd name="connsiteX142" fmla="*/ 1179862 w 5261024"/>
                  <a:gd name="connsiteY142" fmla="*/ 435162 h 5266097"/>
                  <a:gd name="connsiteX143" fmla="*/ 1256192 w 5261024"/>
                  <a:gd name="connsiteY143" fmla="*/ 390108 h 5266097"/>
                  <a:gd name="connsiteX144" fmla="*/ 1262490 w 5261024"/>
                  <a:gd name="connsiteY144" fmla="*/ 428293 h 5266097"/>
                  <a:gd name="connsiteX145" fmla="*/ 1279861 w 5261024"/>
                  <a:gd name="connsiteY145" fmla="*/ 473904 h 5266097"/>
                  <a:gd name="connsiteX146" fmla="*/ 1603093 w 5261024"/>
                  <a:gd name="connsiteY146" fmla="*/ 581514 h 5266097"/>
                  <a:gd name="connsiteX147" fmla="*/ 1710529 w 5261024"/>
                  <a:gd name="connsiteY147" fmla="*/ 258223 h 5266097"/>
                  <a:gd name="connsiteX148" fmla="*/ 1684409 w 5261024"/>
                  <a:gd name="connsiteY148" fmla="*/ 216994 h 5266097"/>
                  <a:gd name="connsiteX149" fmla="*/ 1655527 w 5261024"/>
                  <a:gd name="connsiteY149" fmla="*/ 186916 h 5266097"/>
                  <a:gd name="connsiteX150" fmla="*/ 1899503 w 5261024"/>
                  <a:gd name="connsiteY150" fmla="*/ 102632 h 5266097"/>
                  <a:gd name="connsiteX151" fmla="*/ 2106471 w 5261024"/>
                  <a:gd name="connsiteY151" fmla="*/ 53906 h 5266097"/>
                  <a:gd name="connsiteX152" fmla="*/ 2099062 w 5261024"/>
                  <a:gd name="connsiteY152" fmla="*/ 93364 h 5266097"/>
                  <a:gd name="connsiteX153" fmla="*/ 2099785 w 5261024"/>
                  <a:gd name="connsiteY153" fmla="*/ 142166 h 5266097"/>
                  <a:gd name="connsiteX154" fmla="*/ 2366720 w 5261024"/>
                  <a:gd name="connsiteY154" fmla="*/ 353838 h 5266097"/>
                  <a:gd name="connsiteX155" fmla="*/ 2578250 w 5261024"/>
                  <a:gd name="connsiteY155" fmla="*/ 86789 h 5266097"/>
                  <a:gd name="connsiteX156" fmla="*/ 2567806 w 5261024"/>
                  <a:gd name="connsiteY156" fmla="*/ 39113 h 5266097"/>
                  <a:gd name="connsiteX157" fmla="*/ 2552146 w 5261024"/>
                  <a:gd name="connsiteY157" fmla="*/ 3672 h 5266097"/>
                  <a:gd name="connsiteX158" fmla="*/ 2699604 w 5261024"/>
                  <a:gd name="connsiteY158" fmla="*/ 0 h 5266097"/>
                  <a:gd name="connsiteX159" fmla="*/ 2685916 w 5261024"/>
                  <a:gd name="connsiteY159" fmla="*/ 849851 h 5266097"/>
                  <a:gd name="connsiteX160" fmla="*/ 896230 w 5261024"/>
                  <a:gd name="connsiteY160" fmla="*/ 2219946 h 5266097"/>
                  <a:gd name="connsiteX161" fmla="*/ 2217191 w 5261024"/>
                  <a:gd name="connsiteY161" fmla="*/ 4368244 h 5266097"/>
                  <a:gd name="connsiteX162" fmla="*/ 4364793 w 5261024"/>
                  <a:gd name="connsiteY162" fmla="*/ 3046150 h 5266097"/>
                  <a:gd name="connsiteX163" fmla="*/ 3043832 w 5261024"/>
                  <a:gd name="connsiteY163" fmla="*/ 897852 h 5266097"/>
                  <a:gd name="connsiteX164" fmla="*/ 2685916 w 5261024"/>
                  <a:gd name="connsiteY164" fmla="*/ 849851 h 5266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5261024" h="5266097">
                    <a:moveTo>
                      <a:pt x="2699604" y="0"/>
                    </a:moveTo>
                    <a:cubicBezTo>
                      <a:pt x="2791142" y="2496"/>
                      <a:pt x="2883255" y="9812"/>
                      <a:pt x="2975635" y="22137"/>
                    </a:cubicBezTo>
                    <a:lnTo>
                      <a:pt x="3020095" y="30384"/>
                    </a:lnTo>
                    <a:lnTo>
                      <a:pt x="2999736" y="64762"/>
                    </a:lnTo>
                    <a:cubicBezTo>
                      <a:pt x="2992981" y="79277"/>
                      <a:pt x="2987578" y="94685"/>
                      <a:pt x="2983724" y="110867"/>
                    </a:cubicBezTo>
                    <a:cubicBezTo>
                      <a:pt x="2952888" y="240322"/>
                      <a:pt x="3032779" y="370252"/>
                      <a:pt x="3162165" y="401071"/>
                    </a:cubicBezTo>
                    <a:cubicBezTo>
                      <a:pt x="3291551" y="431891"/>
                      <a:pt x="3421437" y="351930"/>
                      <a:pt x="3452273" y="222475"/>
                    </a:cubicBezTo>
                    <a:cubicBezTo>
                      <a:pt x="3456127" y="206292"/>
                      <a:pt x="3458252" y="190104"/>
                      <a:pt x="3458765" y="174102"/>
                    </a:cubicBezTo>
                    <a:lnTo>
                      <a:pt x="3456091" y="134237"/>
                    </a:lnTo>
                    <a:lnTo>
                      <a:pt x="3499492" y="146919"/>
                    </a:lnTo>
                    <a:cubicBezTo>
                      <a:pt x="3578278" y="174349"/>
                      <a:pt x="3655061" y="205265"/>
                      <a:pt x="3729708" y="239447"/>
                    </a:cubicBezTo>
                    <a:lnTo>
                      <a:pt x="3886868" y="320504"/>
                    </a:lnTo>
                    <a:lnTo>
                      <a:pt x="3855876" y="345930"/>
                    </a:lnTo>
                    <a:cubicBezTo>
                      <a:pt x="3844563" y="357260"/>
                      <a:pt x="3834216" y="369891"/>
                      <a:pt x="3825060" y="383779"/>
                    </a:cubicBezTo>
                    <a:cubicBezTo>
                      <a:pt x="3751808" y="494880"/>
                      <a:pt x="3782442" y="644297"/>
                      <a:pt x="3893485" y="717511"/>
                    </a:cubicBezTo>
                    <a:cubicBezTo>
                      <a:pt x="4004526" y="790725"/>
                      <a:pt x="4153927" y="760009"/>
                      <a:pt x="4227180" y="648908"/>
                    </a:cubicBezTo>
                    <a:cubicBezTo>
                      <a:pt x="4236337" y="635021"/>
                      <a:pt x="4243870" y="620534"/>
                      <a:pt x="4249826" y="605673"/>
                    </a:cubicBezTo>
                    <a:lnTo>
                      <a:pt x="4260863" y="567587"/>
                    </a:lnTo>
                    <a:lnTo>
                      <a:pt x="4340221" y="629356"/>
                    </a:lnTo>
                    <a:cubicBezTo>
                      <a:pt x="4431148" y="707069"/>
                      <a:pt x="4516361" y="790651"/>
                      <a:pt x="4595402" y="879365"/>
                    </a:cubicBezTo>
                    <a:lnTo>
                      <a:pt x="4603537" y="889139"/>
                    </a:lnTo>
                    <a:lnTo>
                      <a:pt x="4564217" y="902959"/>
                    </a:lnTo>
                    <a:cubicBezTo>
                      <a:pt x="4549712" y="909737"/>
                      <a:pt x="4535670" y="918068"/>
                      <a:pt x="4522315" y="927986"/>
                    </a:cubicBezTo>
                    <a:cubicBezTo>
                      <a:pt x="4415481" y="1007334"/>
                      <a:pt x="4393165" y="1158216"/>
                      <a:pt x="4472470" y="1264993"/>
                    </a:cubicBezTo>
                    <a:cubicBezTo>
                      <a:pt x="4551775" y="1371771"/>
                      <a:pt x="4702672" y="1394006"/>
                      <a:pt x="4809505" y="1314658"/>
                    </a:cubicBezTo>
                    <a:cubicBezTo>
                      <a:pt x="4822859" y="1304740"/>
                      <a:pt x="4834893" y="1293703"/>
                      <a:pt x="4845572" y="1281775"/>
                    </a:cubicBezTo>
                    <a:lnTo>
                      <a:pt x="4869367" y="1249219"/>
                    </a:lnTo>
                    <a:lnTo>
                      <a:pt x="4907907" y="1310723"/>
                    </a:lnTo>
                    <a:cubicBezTo>
                      <a:pt x="4948818" y="1381156"/>
                      <a:pt x="4986492" y="1453490"/>
                      <a:pt x="5020778" y="1527485"/>
                    </a:cubicBezTo>
                    <a:lnTo>
                      <a:pt x="5078585" y="1669097"/>
                    </a:lnTo>
                    <a:lnTo>
                      <a:pt x="5039327" y="1668661"/>
                    </a:lnTo>
                    <a:cubicBezTo>
                      <a:pt x="5023379" y="1670069"/>
                      <a:pt x="5007333" y="1673094"/>
                      <a:pt x="4991392" y="1677848"/>
                    </a:cubicBezTo>
                    <a:cubicBezTo>
                      <a:pt x="4863863" y="1715870"/>
                      <a:pt x="4791287" y="1850022"/>
                      <a:pt x="4829289" y="1977484"/>
                    </a:cubicBezTo>
                    <a:cubicBezTo>
                      <a:pt x="4867292" y="2104945"/>
                      <a:pt x="5001483" y="2177449"/>
                      <a:pt x="5129012" y="2139427"/>
                    </a:cubicBezTo>
                    <a:cubicBezTo>
                      <a:pt x="5144953" y="2134673"/>
                      <a:pt x="5160036" y="2128419"/>
                      <a:pt x="5174151" y="2120863"/>
                    </a:cubicBezTo>
                    <a:lnTo>
                      <a:pt x="5206918" y="2098895"/>
                    </a:lnTo>
                    <a:lnTo>
                      <a:pt x="5233934" y="2231821"/>
                    </a:lnTo>
                    <a:cubicBezTo>
                      <a:pt x="5246572" y="2313623"/>
                      <a:pt x="5255381" y="2396367"/>
                      <a:pt x="5260212" y="2479813"/>
                    </a:cubicBezTo>
                    <a:lnTo>
                      <a:pt x="5261024" y="2564666"/>
                    </a:lnTo>
                    <a:lnTo>
                      <a:pt x="5223898" y="2550684"/>
                    </a:lnTo>
                    <a:cubicBezTo>
                      <a:pt x="5208429" y="2546552"/>
                      <a:pt x="5192316" y="2543908"/>
                      <a:pt x="5175711" y="2542921"/>
                    </a:cubicBezTo>
                    <a:cubicBezTo>
                      <a:pt x="5042868" y="2535034"/>
                      <a:pt x="4928786" y="2636273"/>
                      <a:pt x="4920903" y="2769046"/>
                    </a:cubicBezTo>
                    <a:cubicBezTo>
                      <a:pt x="4913019" y="2901817"/>
                      <a:pt x="5014319" y="3015845"/>
                      <a:pt x="5147162" y="3023733"/>
                    </a:cubicBezTo>
                    <a:cubicBezTo>
                      <a:pt x="5163767" y="3024719"/>
                      <a:pt x="5180080" y="3024000"/>
                      <a:pt x="5195928" y="3021727"/>
                    </a:cubicBezTo>
                    <a:lnTo>
                      <a:pt x="5235611" y="3011951"/>
                    </a:lnTo>
                    <a:lnTo>
                      <a:pt x="5192310" y="3243262"/>
                    </a:lnTo>
                    <a:lnTo>
                      <a:pt x="5126971" y="3469505"/>
                    </a:lnTo>
                    <a:lnTo>
                      <a:pt x="5095667" y="3442641"/>
                    </a:lnTo>
                    <a:cubicBezTo>
                      <a:pt x="5082545" y="3433468"/>
                      <a:pt x="5068309" y="3425472"/>
                      <a:pt x="5053042" y="3418866"/>
                    </a:cubicBezTo>
                    <a:cubicBezTo>
                      <a:pt x="4930908" y="3366020"/>
                      <a:pt x="4789081" y="3422134"/>
                      <a:pt x="4736261" y="3544203"/>
                    </a:cubicBezTo>
                    <a:cubicBezTo>
                      <a:pt x="4683442" y="3666272"/>
                      <a:pt x="4739634" y="3808069"/>
                      <a:pt x="4861767" y="3860917"/>
                    </a:cubicBezTo>
                    <a:cubicBezTo>
                      <a:pt x="4877034" y="3867523"/>
                      <a:pt x="4892609" y="3872427"/>
                      <a:pt x="4908278" y="3875711"/>
                    </a:cubicBezTo>
                    <a:lnTo>
                      <a:pt x="4948303" y="3880032"/>
                    </a:lnTo>
                    <a:lnTo>
                      <a:pt x="4920099" y="3935562"/>
                    </a:lnTo>
                    <a:cubicBezTo>
                      <a:pt x="4854957" y="4050190"/>
                      <a:pt x="4781729" y="4158847"/>
                      <a:pt x="4701355" y="4260953"/>
                    </a:cubicBezTo>
                    <a:lnTo>
                      <a:pt x="4690683" y="4273524"/>
                    </a:lnTo>
                    <a:lnTo>
                      <a:pt x="4670103" y="4236951"/>
                    </a:lnTo>
                    <a:cubicBezTo>
                      <a:pt x="4660910" y="4223843"/>
                      <a:pt x="4650267" y="4211460"/>
                      <a:pt x="4638180" y="4200031"/>
                    </a:cubicBezTo>
                    <a:cubicBezTo>
                      <a:pt x="4541487" y="4108598"/>
                      <a:pt x="4389020" y="4112821"/>
                      <a:pt x="4297636" y="4209463"/>
                    </a:cubicBezTo>
                    <a:cubicBezTo>
                      <a:pt x="4206253" y="4306105"/>
                      <a:pt x="4210558" y="4458570"/>
                      <a:pt x="4307251" y="4550002"/>
                    </a:cubicBezTo>
                    <a:cubicBezTo>
                      <a:pt x="4319338" y="4561431"/>
                      <a:pt x="4332296" y="4571366"/>
                      <a:pt x="4345897" y="4579812"/>
                    </a:cubicBezTo>
                    <a:lnTo>
                      <a:pt x="4382079" y="4597585"/>
                    </a:lnTo>
                    <a:lnTo>
                      <a:pt x="4294613" y="4674261"/>
                    </a:lnTo>
                    <a:cubicBezTo>
                      <a:pt x="4226072" y="4730053"/>
                      <a:pt x="4154820" y="4782340"/>
                      <a:pt x="4081162" y="4830933"/>
                    </a:cubicBezTo>
                    <a:lnTo>
                      <a:pt x="4004830" y="4875987"/>
                    </a:lnTo>
                    <a:lnTo>
                      <a:pt x="3998534" y="4837804"/>
                    </a:lnTo>
                    <a:cubicBezTo>
                      <a:pt x="3994378" y="4822342"/>
                      <a:pt x="3988612" y="4807066"/>
                      <a:pt x="3981163" y="4792192"/>
                    </a:cubicBezTo>
                    <a:cubicBezTo>
                      <a:pt x="3921573" y="4673203"/>
                      <a:pt x="3776856" y="4625024"/>
                      <a:pt x="3657930" y="4684583"/>
                    </a:cubicBezTo>
                    <a:cubicBezTo>
                      <a:pt x="3539004" y="4744142"/>
                      <a:pt x="3490903" y="4888884"/>
                      <a:pt x="3550494" y="5007873"/>
                    </a:cubicBezTo>
                    <a:cubicBezTo>
                      <a:pt x="3557942" y="5022747"/>
                      <a:pt x="3566721" y="5036514"/>
                      <a:pt x="3576614" y="5049102"/>
                    </a:cubicBezTo>
                    <a:lnTo>
                      <a:pt x="3605495" y="5079179"/>
                    </a:lnTo>
                    <a:lnTo>
                      <a:pt x="3361520" y="5163465"/>
                    </a:lnTo>
                    <a:lnTo>
                      <a:pt x="3154552" y="5212189"/>
                    </a:lnTo>
                    <a:lnTo>
                      <a:pt x="3161961" y="5172732"/>
                    </a:lnTo>
                    <a:cubicBezTo>
                      <a:pt x="3163345" y="5156782"/>
                      <a:pt x="3163151" y="5140455"/>
                      <a:pt x="3161239" y="5123930"/>
                    </a:cubicBezTo>
                    <a:cubicBezTo>
                      <a:pt x="3145938" y="4991736"/>
                      <a:pt x="3026428" y="4896967"/>
                      <a:pt x="2894303" y="4912259"/>
                    </a:cubicBezTo>
                    <a:cubicBezTo>
                      <a:pt x="2762179" y="4927551"/>
                      <a:pt x="2667474" y="5047112"/>
                      <a:pt x="2682774" y="5179307"/>
                    </a:cubicBezTo>
                    <a:cubicBezTo>
                      <a:pt x="2684687" y="5195831"/>
                      <a:pt x="2688228" y="5211770"/>
                      <a:pt x="2693218" y="5226984"/>
                    </a:cubicBezTo>
                    <a:lnTo>
                      <a:pt x="2708878" y="5262425"/>
                    </a:lnTo>
                    <a:lnTo>
                      <a:pt x="2561420" y="5266097"/>
                    </a:lnTo>
                    <a:cubicBezTo>
                      <a:pt x="2469881" y="5263601"/>
                      <a:pt x="2377769" y="5256285"/>
                      <a:pt x="2285388" y="5243959"/>
                    </a:cubicBezTo>
                    <a:lnTo>
                      <a:pt x="2240930" y="5235714"/>
                    </a:lnTo>
                    <a:lnTo>
                      <a:pt x="2261288" y="5201337"/>
                    </a:lnTo>
                    <a:cubicBezTo>
                      <a:pt x="2268045" y="5186822"/>
                      <a:pt x="2273446" y="5171413"/>
                      <a:pt x="2277301" y="5155230"/>
                    </a:cubicBezTo>
                    <a:cubicBezTo>
                      <a:pt x="2308137" y="5025775"/>
                      <a:pt x="2228246" y="4895846"/>
                      <a:pt x="2098860" y="4865027"/>
                    </a:cubicBezTo>
                    <a:cubicBezTo>
                      <a:pt x="1969474" y="4834207"/>
                      <a:pt x="1839587" y="4914168"/>
                      <a:pt x="1808751" y="5043623"/>
                    </a:cubicBezTo>
                    <a:cubicBezTo>
                      <a:pt x="1804897" y="5059805"/>
                      <a:pt x="1802773" y="5075995"/>
                      <a:pt x="1802259" y="5091997"/>
                    </a:cubicBezTo>
                    <a:lnTo>
                      <a:pt x="1804934" y="5131861"/>
                    </a:lnTo>
                    <a:lnTo>
                      <a:pt x="1761530" y="5119177"/>
                    </a:lnTo>
                    <a:cubicBezTo>
                      <a:pt x="1682746" y="5091747"/>
                      <a:pt x="1605963" y="5060831"/>
                      <a:pt x="1531316" y="5026649"/>
                    </a:cubicBezTo>
                    <a:lnTo>
                      <a:pt x="1374157" y="4945594"/>
                    </a:lnTo>
                    <a:lnTo>
                      <a:pt x="1405149" y="4920168"/>
                    </a:lnTo>
                    <a:cubicBezTo>
                      <a:pt x="1416461" y="4908838"/>
                      <a:pt x="1426808" y="4896207"/>
                      <a:pt x="1435964" y="4882320"/>
                    </a:cubicBezTo>
                    <a:cubicBezTo>
                      <a:pt x="1509217" y="4771217"/>
                      <a:pt x="1478582" y="4621800"/>
                      <a:pt x="1367541" y="4548587"/>
                    </a:cubicBezTo>
                    <a:cubicBezTo>
                      <a:pt x="1256498" y="4475373"/>
                      <a:pt x="1107097" y="4506088"/>
                      <a:pt x="1033844" y="4617189"/>
                    </a:cubicBezTo>
                    <a:cubicBezTo>
                      <a:pt x="1024688" y="4631078"/>
                      <a:pt x="1017155" y="4645563"/>
                      <a:pt x="1011199" y="4660425"/>
                    </a:cubicBezTo>
                    <a:lnTo>
                      <a:pt x="1000161" y="4698511"/>
                    </a:lnTo>
                    <a:lnTo>
                      <a:pt x="920802" y="4636740"/>
                    </a:lnTo>
                    <a:cubicBezTo>
                      <a:pt x="829875" y="4559028"/>
                      <a:pt x="744663" y="4475445"/>
                      <a:pt x="665621" y="4386731"/>
                    </a:cubicBezTo>
                    <a:lnTo>
                      <a:pt x="657487" y="4376959"/>
                    </a:lnTo>
                    <a:lnTo>
                      <a:pt x="696807" y="4363138"/>
                    </a:lnTo>
                    <a:cubicBezTo>
                      <a:pt x="711312" y="4356361"/>
                      <a:pt x="725355" y="4348030"/>
                      <a:pt x="738709" y="4338112"/>
                    </a:cubicBezTo>
                    <a:cubicBezTo>
                      <a:pt x="845543" y="4258765"/>
                      <a:pt x="867859" y="4107881"/>
                      <a:pt x="788555" y="4001104"/>
                    </a:cubicBezTo>
                    <a:cubicBezTo>
                      <a:pt x="709249" y="3894326"/>
                      <a:pt x="558354" y="3872091"/>
                      <a:pt x="451519" y="3951439"/>
                    </a:cubicBezTo>
                    <a:cubicBezTo>
                      <a:pt x="438165" y="3961357"/>
                      <a:pt x="426132" y="3972393"/>
                      <a:pt x="415452" y="3984321"/>
                    </a:cubicBezTo>
                    <a:lnTo>
                      <a:pt x="391658" y="4016878"/>
                    </a:lnTo>
                    <a:lnTo>
                      <a:pt x="353117" y="3955371"/>
                    </a:lnTo>
                    <a:cubicBezTo>
                      <a:pt x="312204" y="3884939"/>
                      <a:pt x="274531" y="3812605"/>
                      <a:pt x="240245" y="3738610"/>
                    </a:cubicBezTo>
                    <a:lnTo>
                      <a:pt x="182439" y="3597001"/>
                    </a:lnTo>
                    <a:lnTo>
                      <a:pt x="221697" y="3597436"/>
                    </a:lnTo>
                    <a:cubicBezTo>
                      <a:pt x="237645" y="3596029"/>
                      <a:pt x="253690" y="3593002"/>
                      <a:pt x="269631" y="3588250"/>
                    </a:cubicBezTo>
                    <a:cubicBezTo>
                      <a:pt x="397161" y="3550226"/>
                      <a:pt x="469738" y="3416075"/>
                      <a:pt x="431735" y="3288614"/>
                    </a:cubicBezTo>
                    <a:cubicBezTo>
                      <a:pt x="393733" y="3161152"/>
                      <a:pt x="259541" y="3088647"/>
                      <a:pt x="132011" y="3126671"/>
                    </a:cubicBezTo>
                    <a:cubicBezTo>
                      <a:pt x="116070" y="3131423"/>
                      <a:pt x="100988" y="3137679"/>
                      <a:pt x="86872" y="3145235"/>
                    </a:cubicBezTo>
                    <a:lnTo>
                      <a:pt x="54105" y="3167203"/>
                    </a:lnTo>
                    <a:lnTo>
                      <a:pt x="27088" y="3034275"/>
                    </a:lnTo>
                    <a:cubicBezTo>
                      <a:pt x="14450" y="2952472"/>
                      <a:pt x="5642" y="2869727"/>
                      <a:pt x="811" y="2786282"/>
                    </a:cubicBezTo>
                    <a:lnTo>
                      <a:pt x="0" y="2701432"/>
                    </a:lnTo>
                    <a:lnTo>
                      <a:pt x="37127" y="2715413"/>
                    </a:lnTo>
                    <a:cubicBezTo>
                      <a:pt x="52595" y="2719545"/>
                      <a:pt x="68707" y="2722190"/>
                      <a:pt x="85312" y="2723175"/>
                    </a:cubicBezTo>
                    <a:cubicBezTo>
                      <a:pt x="218155" y="2731063"/>
                      <a:pt x="332238" y="2629824"/>
                      <a:pt x="340122" y="2497052"/>
                    </a:cubicBezTo>
                    <a:cubicBezTo>
                      <a:pt x="348006" y="2364279"/>
                      <a:pt x="246705" y="2250252"/>
                      <a:pt x="113862" y="2242364"/>
                    </a:cubicBezTo>
                    <a:cubicBezTo>
                      <a:pt x="97256" y="2241378"/>
                      <a:pt x="80945" y="2242097"/>
                      <a:pt x="65096" y="2244369"/>
                    </a:cubicBezTo>
                    <a:lnTo>
                      <a:pt x="25412" y="2254145"/>
                    </a:lnTo>
                    <a:lnTo>
                      <a:pt x="68713" y="2022832"/>
                    </a:lnTo>
                    <a:lnTo>
                      <a:pt x="134052" y="1796592"/>
                    </a:lnTo>
                    <a:lnTo>
                      <a:pt x="165357" y="1823456"/>
                    </a:lnTo>
                    <a:cubicBezTo>
                      <a:pt x="178479" y="1832629"/>
                      <a:pt x="192715" y="1840624"/>
                      <a:pt x="207982" y="1847230"/>
                    </a:cubicBezTo>
                    <a:cubicBezTo>
                      <a:pt x="330115" y="1900077"/>
                      <a:pt x="471944" y="1843963"/>
                      <a:pt x="524763" y="1721894"/>
                    </a:cubicBezTo>
                    <a:cubicBezTo>
                      <a:pt x="577582" y="1599825"/>
                      <a:pt x="521390" y="1458027"/>
                      <a:pt x="399256" y="1405180"/>
                    </a:cubicBezTo>
                    <a:cubicBezTo>
                      <a:pt x="383989" y="1398574"/>
                      <a:pt x="368416" y="1393671"/>
                      <a:pt x="352745" y="1390386"/>
                    </a:cubicBezTo>
                    <a:lnTo>
                      <a:pt x="312719" y="1386066"/>
                    </a:lnTo>
                    <a:lnTo>
                      <a:pt x="340923" y="1330533"/>
                    </a:lnTo>
                    <a:cubicBezTo>
                      <a:pt x="406067" y="1215904"/>
                      <a:pt x="479295" y="1107248"/>
                      <a:pt x="559668" y="1005143"/>
                    </a:cubicBezTo>
                    <a:lnTo>
                      <a:pt x="570341" y="992572"/>
                    </a:lnTo>
                    <a:lnTo>
                      <a:pt x="590920" y="1029147"/>
                    </a:lnTo>
                    <a:cubicBezTo>
                      <a:pt x="600113" y="1042255"/>
                      <a:pt x="610757" y="1054637"/>
                      <a:pt x="622843" y="1066067"/>
                    </a:cubicBezTo>
                    <a:cubicBezTo>
                      <a:pt x="719537" y="1157498"/>
                      <a:pt x="872004" y="1153275"/>
                      <a:pt x="963387" y="1056634"/>
                    </a:cubicBezTo>
                    <a:cubicBezTo>
                      <a:pt x="1054771" y="959992"/>
                      <a:pt x="1050466" y="807527"/>
                      <a:pt x="953773" y="716095"/>
                    </a:cubicBezTo>
                    <a:cubicBezTo>
                      <a:pt x="941686" y="704665"/>
                      <a:pt x="928728" y="694731"/>
                      <a:pt x="915126" y="686285"/>
                    </a:cubicBezTo>
                    <a:lnTo>
                      <a:pt x="878943" y="668511"/>
                    </a:lnTo>
                    <a:lnTo>
                      <a:pt x="966411" y="591835"/>
                    </a:lnTo>
                    <a:cubicBezTo>
                      <a:pt x="1034952" y="536042"/>
                      <a:pt x="1106204" y="483755"/>
                      <a:pt x="1179862" y="435162"/>
                    </a:cubicBezTo>
                    <a:lnTo>
                      <a:pt x="1256192" y="390108"/>
                    </a:lnTo>
                    <a:lnTo>
                      <a:pt x="1262490" y="428293"/>
                    </a:lnTo>
                    <a:cubicBezTo>
                      <a:pt x="1266645" y="443754"/>
                      <a:pt x="1272411" y="459031"/>
                      <a:pt x="1279861" y="473904"/>
                    </a:cubicBezTo>
                    <a:cubicBezTo>
                      <a:pt x="1339451" y="592893"/>
                      <a:pt x="1484168" y="641073"/>
                      <a:pt x="1603093" y="581514"/>
                    </a:cubicBezTo>
                    <a:cubicBezTo>
                      <a:pt x="1722020" y="521955"/>
                      <a:pt x="1770120" y="377212"/>
                      <a:pt x="1710529" y="258223"/>
                    </a:cubicBezTo>
                    <a:cubicBezTo>
                      <a:pt x="1703080" y="243350"/>
                      <a:pt x="1694301" y="229582"/>
                      <a:pt x="1684409" y="216994"/>
                    </a:cubicBezTo>
                    <a:lnTo>
                      <a:pt x="1655527" y="186916"/>
                    </a:lnTo>
                    <a:lnTo>
                      <a:pt x="1899503" y="102632"/>
                    </a:lnTo>
                    <a:lnTo>
                      <a:pt x="2106471" y="53906"/>
                    </a:lnTo>
                    <a:lnTo>
                      <a:pt x="2099062" y="93364"/>
                    </a:lnTo>
                    <a:cubicBezTo>
                      <a:pt x="2097679" y="109315"/>
                      <a:pt x="2097873" y="125641"/>
                      <a:pt x="2099785" y="142166"/>
                    </a:cubicBezTo>
                    <a:cubicBezTo>
                      <a:pt x="2115085" y="274360"/>
                      <a:pt x="2234596" y="369129"/>
                      <a:pt x="2366720" y="353838"/>
                    </a:cubicBezTo>
                    <a:cubicBezTo>
                      <a:pt x="2498845" y="338546"/>
                      <a:pt x="2593550" y="218984"/>
                      <a:pt x="2578250" y="86789"/>
                    </a:cubicBezTo>
                    <a:cubicBezTo>
                      <a:pt x="2576337" y="70264"/>
                      <a:pt x="2572796" y="54325"/>
                      <a:pt x="2567806" y="39113"/>
                    </a:cubicBezTo>
                    <a:lnTo>
                      <a:pt x="2552146" y="3672"/>
                    </a:lnTo>
                    <a:lnTo>
                      <a:pt x="2699604" y="0"/>
                    </a:lnTo>
                    <a:close/>
                    <a:moveTo>
                      <a:pt x="2685916" y="849851"/>
                    </a:moveTo>
                    <a:cubicBezTo>
                      <a:pt x="1857093" y="823407"/>
                      <a:pt x="1095966" y="1381414"/>
                      <a:pt x="896230" y="2219946"/>
                    </a:cubicBezTo>
                    <a:cubicBezTo>
                      <a:pt x="667959" y="3178268"/>
                      <a:pt x="1259374" y="4140094"/>
                      <a:pt x="2217191" y="4368244"/>
                    </a:cubicBezTo>
                    <a:cubicBezTo>
                      <a:pt x="3175009" y="4596395"/>
                      <a:pt x="4136523" y="4004473"/>
                      <a:pt x="4364793" y="3046150"/>
                    </a:cubicBezTo>
                    <a:cubicBezTo>
                      <a:pt x="4593063" y="2087828"/>
                      <a:pt x="4001649" y="1126002"/>
                      <a:pt x="3043832" y="897852"/>
                    </a:cubicBezTo>
                    <a:cubicBezTo>
                      <a:pt x="2924105" y="869333"/>
                      <a:pt x="2804320" y="853628"/>
                      <a:pt x="2685916" y="849851"/>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grpSp>
        <p:grpSp>
          <p:nvGrpSpPr>
            <p:cNvPr id="182" name="Group 181"/>
            <p:cNvGrpSpPr/>
            <p:nvPr/>
          </p:nvGrpSpPr>
          <p:grpSpPr>
            <a:xfrm>
              <a:off x="1820200" y="4680195"/>
              <a:ext cx="170092" cy="167389"/>
              <a:chOff x="1941489" y="795953"/>
              <a:chExt cx="5261024" cy="5266097"/>
            </a:xfrm>
            <a:solidFill>
              <a:srgbClr val="FB3C46"/>
            </a:solidFill>
          </p:grpSpPr>
          <p:sp>
            <p:nvSpPr>
              <p:cNvPr id="184" name="Donut 183"/>
              <p:cNvSpPr/>
              <p:nvPr/>
            </p:nvSpPr>
            <p:spPr>
              <a:xfrm>
                <a:off x="2882256" y="1738368"/>
                <a:ext cx="3379489" cy="3381270"/>
              </a:xfrm>
              <a:prstGeom prst="donut">
                <a:avLst>
                  <a:gd name="adj" fmla="val 2828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sp>
            <p:nvSpPr>
              <p:cNvPr id="185" name="Freeform 184"/>
              <p:cNvSpPr/>
              <p:nvPr/>
            </p:nvSpPr>
            <p:spPr>
              <a:xfrm>
                <a:off x="1941489" y="795953"/>
                <a:ext cx="5261024" cy="5266097"/>
              </a:xfrm>
              <a:custGeom>
                <a:avLst/>
                <a:gdLst>
                  <a:gd name="connsiteX0" fmla="*/ 2699604 w 5261024"/>
                  <a:gd name="connsiteY0" fmla="*/ 0 h 5266097"/>
                  <a:gd name="connsiteX1" fmla="*/ 2975635 w 5261024"/>
                  <a:gd name="connsiteY1" fmla="*/ 22137 h 5266097"/>
                  <a:gd name="connsiteX2" fmla="*/ 3020095 w 5261024"/>
                  <a:gd name="connsiteY2" fmla="*/ 30384 h 5266097"/>
                  <a:gd name="connsiteX3" fmla="*/ 2999736 w 5261024"/>
                  <a:gd name="connsiteY3" fmla="*/ 64762 h 5266097"/>
                  <a:gd name="connsiteX4" fmla="*/ 2983724 w 5261024"/>
                  <a:gd name="connsiteY4" fmla="*/ 110867 h 5266097"/>
                  <a:gd name="connsiteX5" fmla="*/ 3162165 w 5261024"/>
                  <a:gd name="connsiteY5" fmla="*/ 401071 h 5266097"/>
                  <a:gd name="connsiteX6" fmla="*/ 3452273 w 5261024"/>
                  <a:gd name="connsiteY6" fmla="*/ 222475 h 5266097"/>
                  <a:gd name="connsiteX7" fmla="*/ 3458765 w 5261024"/>
                  <a:gd name="connsiteY7" fmla="*/ 174102 h 5266097"/>
                  <a:gd name="connsiteX8" fmla="*/ 3456091 w 5261024"/>
                  <a:gd name="connsiteY8" fmla="*/ 134237 h 5266097"/>
                  <a:gd name="connsiteX9" fmla="*/ 3499492 w 5261024"/>
                  <a:gd name="connsiteY9" fmla="*/ 146919 h 5266097"/>
                  <a:gd name="connsiteX10" fmla="*/ 3729708 w 5261024"/>
                  <a:gd name="connsiteY10" fmla="*/ 239447 h 5266097"/>
                  <a:gd name="connsiteX11" fmla="*/ 3886868 w 5261024"/>
                  <a:gd name="connsiteY11" fmla="*/ 320504 h 5266097"/>
                  <a:gd name="connsiteX12" fmla="*/ 3855876 w 5261024"/>
                  <a:gd name="connsiteY12" fmla="*/ 345930 h 5266097"/>
                  <a:gd name="connsiteX13" fmla="*/ 3825060 w 5261024"/>
                  <a:gd name="connsiteY13" fmla="*/ 383779 h 5266097"/>
                  <a:gd name="connsiteX14" fmla="*/ 3893485 w 5261024"/>
                  <a:gd name="connsiteY14" fmla="*/ 717511 h 5266097"/>
                  <a:gd name="connsiteX15" fmla="*/ 4227180 w 5261024"/>
                  <a:gd name="connsiteY15" fmla="*/ 648908 h 5266097"/>
                  <a:gd name="connsiteX16" fmla="*/ 4249826 w 5261024"/>
                  <a:gd name="connsiteY16" fmla="*/ 605673 h 5266097"/>
                  <a:gd name="connsiteX17" fmla="*/ 4260863 w 5261024"/>
                  <a:gd name="connsiteY17" fmla="*/ 567587 h 5266097"/>
                  <a:gd name="connsiteX18" fmla="*/ 4340221 w 5261024"/>
                  <a:gd name="connsiteY18" fmla="*/ 629356 h 5266097"/>
                  <a:gd name="connsiteX19" fmla="*/ 4595402 w 5261024"/>
                  <a:gd name="connsiteY19" fmla="*/ 879365 h 5266097"/>
                  <a:gd name="connsiteX20" fmla="*/ 4603537 w 5261024"/>
                  <a:gd name="connsiteY20" fmla="*/ 889139 h 5266097"/>
                  <a:gd name="connsiteX21" fmla="*/ 4564217 w 5261024"/>
                  <a:gd name="connsiteY21" fmla="*/ 902959 h 5266097"/>
                  <a:gd name="connsiteX22" fmla="*/ 4522315 w 5261024"/>
                  <a:gd name="connsiteY22" fmla="*/ 927986 h 5266097"/>
                  <a:gd name="connsiteX23" fmla="*/ 4472470 w 5261024"/>
                  <a:gd name="connsiteY23" fmla="*/ 1264993 h 5266097"/>
                  <a:gd name="connsiteX24" fmla="*/ 4809505 w 5261024"/>
                  <a:gd name="connsiteY24" fmla="*/ 1314658 h 5266097"/>
                  <a:gd name="connsiteX25" fmla="*/ 4845572 w 5261024"/>
                  <a:gd name="connsiteY25" fmla="*/ 1281775 h 5266097"/>
                  <a:gd name="connsiteX26" fmla="*/ 4869367 w 5261024"/>
                  <a:gd name="connsiteY26" fmla="*/ 1249219 h 5266097"/>
                  <a:gd name="connsiteX27" fmla="*/ 4907907 w 5261024"/>
                  <a:gd name="connsiteY27" fmla="*/ 1310723 h 5266097"/>
                  <a:gd name="connsiteX28" fmla="*/ 5020778 w 5261024"/>
                  <a:gd name="connsiteY28" fmla="*/ 1527485 h 5266097"/>
                  <a:gd name="connsiteX29" fmla="*/ 5078585 w 5261024"/>
                  <a:gd name="connsiteY29" fmla="*/ 1669097 h 5266097"/>
                  <a:gd name="connsiteX30" fmla="*/ 5039327 w 5261024"/>
                  <a:gd name="connsiteY30" fmla="*/ 1668661 h 5266097"/>
                  <a:gd name="connsiteX31" fmla="*/ 4991392 w 5261024"/>
                  <a:gd name="connsiteY31" fmla="*/ 1677848 h 5266097"/>
                  <a:gd name="connsiteX32" fmla="*/ 4829289 w 5261024"/>
                  <a:gd name="connsiteY32" fmla="*/ 1977484 h 5266097"/>
                  <a:gd name="connsiteX33" fmla="*/ 5129012 w 5261024"/>
                  <a:gd name="connsiteY33" fmla="*/ 2139427 h 5266097"/>
                  <a:gd name="connsiteX34" fmla="*/ 5174151 w 5261024"/>
                  <a:gd name="connsiteY34" fmla="*/ 2120863 h 5266097"/>
                  <a:gd name="connsiteX35" fmla="*/ 5206918 w 5261024"/>
                  <a:gd name="connsiteY35" fmla="*/ 2098895 h 5266097"/>
                  <a:gd name="connsiteX36" fmla="*/ 5233934 w 5261024"/>
                  <a:gd name="connsiteY36" fmla="*/ 2231821 h 5266097"/>
                  <a:gd name="connsiteX37" fmla="*/ 5260212 w 5261024"/>
                  <a:gd name="connsiteY37" fmla="*/ 2479813 h 5266097"/>
                  <a:gd name="connsiteX38" fmla="*/ 5261024 w 5261024"/>
                  <a:gd name="connsiteY38" fmla="*/ 2564666 h 5266097"/>
                  <a:gd name="connsiteX39" fmla="*/ 5223898 w 5261024"/>
                  <a:gd name="connsiteY39" fmla="*/ 2550684 h 5266097"/>
                  <a:gd name="connsiteX40" fmla="*/ 5175711 w 5261024"/>
                  <a:gd name="connsiteY40" fmla="*/ 2542921 h 5266097"/>
                  <a:gd name="connsiteX41" fmla="*/ 4920903 w 5261024"/>
                  <a:gd name="connsiteY41" fmla="*/ 2769046 h 5266097"/>
                  <a:gd name="connsiteX42" fmla="*/ 5147162 w 5261024"/>
                  <a:gd name="connsiteY42" fmla="*/ 3023733 h 5266097"/>
                  <a:gd name="connsiteX43" fmla="*/ 5195928 w 5261024"/>
                  <a:gd name="connsiteY43" fmla="*/ 3021727 h 5266097"/>
                  <a:gd name="connsiteX44" fmla="*/ 5235611 w 5261024"/>
                  <a:gd name="connsiteY44" fmla="*/ 3011951 h 5266097"/>
                  <a:gd name="connsiteX45" fmla="*/ 5192310 w 5261024"/>
                  <a:gd name="connsiteY45" fmla="*/ 3243262 h 5266097"/>
                  <a:gd name="connsiteX46" fmla="*/ 5126971 w 5261024"/>
                  <a:gd name="connsiteY46" fmla="*/ 3469505 h 5266097"/>
                  <a:gd name="connsiteX47" fmla="*/ 5095667 w 5261024"/>
                  <a:gd name="connsiteY47" fmla="*/ 3442641 h 5266097"/>
                  <a:gd name="connsiteX48" fmla="*/ 5053042 w 5261024"/>
                  <a:gd name="connsiteY48" fmla="*/ 3418866 h 5266097"/>
                  <a:gd name="connsiteX49" fmla="*/ 4736261 w 5261024"/>
                  <a:gd name="connsiteY49" fmla="*/ 3544203 h 5266097"/>
                  <a:gd name="connsiteX50" fmla="*/ 4861767 w 5261024"/>
                  <a:gd name="connsiteY50" fmla="*/ 3860917 h 5266097"/>
                  <a:gd name="connsiteX51" fmla="*/ 4908278 w 5261024"/>
                  <a:gd name="connsiteY51" fmla="*/ 3875711 h 5266097"/>
                  <a:gd name="connsiteX52" fmla="*/ 4948303 w 5261024"/>
                  <a:gd name="connsiteY52" fmla="*/ 3880032 h 5266097"/>
                  <a:gd name="connsiteX53" fmla="*/ 4920099 w 5261024"/>
                  <a:gd name="connsiteY53" fmla="*/ 3935562 h 5266097"/>
                  <a:gd name="connsiteX54" fmla="*/ 4701355 w 5261024"/>
                  <a:gd name="connsiteY54" fmla="*/ 4260953 h 5266097"/>
                  <a:gd name="connsiteX55" fmla="*/ 4690683 w 5261024"/>
                  <a:gd name="connsiteY55" fmla="*/ 4273524 h 5266097"/>
                  <a:gd name="connsiteX56" fmla="*/ 4670103 w 5261024"/>
                  <a:gd name="connsiteY56" fmla="*/ 4236951 h 5266097"/>
                  <a:gd name="connsiteX57" fmla="*/ 4638180 w 5261024"/>
                  <a:gd name="connsiteY57" fmla="*/ 4200031 h 5266097"/>
                  <a:gd name="connsiteX58" fmla="*/ 4297636 w 5261024"/>
                  <a:gd name="connsiteY58" fmla="*/ 4209463 h 5266097"/>
                  <a:gd name="connsiteX59" fmla="*/ 4307251 w 5261024"/>
                  <a:gd name="connsiteY59" fmla="*/ 4550002 h 5266097"/>
                  <a:gd name="connsiteX60" fmla="*/ 4345897 w 5261024"/>
                  <a:gd name="connsiteY60" fmla="*/ 4579812 h 5266097"/>
                  <a:gd name="connsiteX61" fmla="*/ 4382079 w 5261024"/>
                  <a:gd name="connsiteY61" fmla="*/ 4597585 h 5266097"/>
                  <a:gd name="connsiteX62" fmla="*/ 4294613 w 5261024"/>
                  <a:gd name="connsiteY62" fmla="*/ 4674261 h 5266097"/>
                  <a:gd name="connsiteX63" fmla="*/ 4081162 w 5261024"/>
                  <a:gd name="connsiteY63" fmla="*/ 4830933 h 5266097"/>
                  <a:gd name="connsiteX64" fmla="*/ 4004830 w 5261024"/>
                  <a:gd name="connsiteY64" fmla="*/ 4875987 h 5266097"/>
                  <a:gd name="connsiteX65" fmla="*/ 3998534 w 5261024"/>
                  <a:gd name="connsiteY65" fmla="*/ 4837804 h 5266097"/>
                  <a:gd name="connsiteX66" fmla="*/ 3981163 w 5261024"/>
                  <a:gd name="connsiteY66" fmla="*/ 4792192 h 5266097"/>
                  <a:gd name="connsiteX67" fmla="*/ 3657930 w 5261024"/>
                  <a:gd name="connsiteY67" fmla="*/ 4684583 h 5266097"/>
                  <a:gd name="connsiteX68" fmla="*/ 3550494 w 5261024"/>
                  <a:gd name="connsiteY68" fmla="*/ 5007873 h 5266097"/>
                  <a:gd name="connsiteX69" fmla="*/ 3576614 w 5261024"/>
                  <a:gd name="connsiteY69" fmla="*/ 5049102 h 5266097"/>
                  <a:gd name="connsiteX70" fmla="*/ 3605495 w 5261024"/>
                  <a:gd name="connsiteY70" fmla="*/ 5079179 h 5266097"/>
                  <a:gd name="connsiteX71" fmla="*/ 3361520 w 5261024"/>
                  <a:gd name="connsiteY71" fmla="*/ 5163465 h 5266097"/>
                  <a:gd name="connsiteX72" fmla="*/ 3154552 w 5261024"/>
                  <a:gd name="connsiteY72" fmla="*/ 5212189 h 5266097"/>
                  <a:gd name="connsiteX73" fmla="*/ 3161961 w 5261024"/>
                  <a:gd name="connsiteY73" fmla="*/ 5172732 h 5266097"/>
                  <a:gd name="connsiteX74" fmla="*/ 3161239 w 5261024"/>
                  <a:gd name="connsiteY74" fmla="*/ 5123930 h 5266097"/>
                  <a:gd name="connsiteX75" fmla="*/ 2894303 w 5261024"/>
                  <a:gd name="connsiteY75" fmla="*/ 4912259 h 5266097"/>
                  <a:gd name="connsiteX76" fmla="*/ 2682774 w 5261024"/>
                  <a:gd name="connsiteY76" fmla="*/ 5179307 h 5266097"/>
                  <a:gd name="connsiteX77" fmla="*/ 2693218 w 5261024"/>
                  <a:gd name="connsiteY77" fmla="*/ 5226984 h 5266097"/>
                  <a:gd name="connsiteX78" fmla="*/ 2708878 w 5261024"/>
                  <a:gd name="connsiteY78" fmla="*/ 5262425 h 5266097"/>
                  <a:gd name="connsiteX79" fmla="*/ 2561420 w 5261024"/>
                  <a:gd name="connsiteY79" fmla="*/ 5266097 h 5266097"/>
                  <a:gd name="connsiteX80" fmla="*/ 2285388 w 5261024"/>
                  <a:gd name="connsiteY80" fmla="*/ 5243959 h 5266097"/>
                  <a:gd name="connsiteX81" fmla="*/ 2240930 w 5261024"/>
                  <a:gd name="connsiteY81" fmla="*/ 5235714 h 5266097"/>
                  <a:gd name="connsiteX82" fmla="*/ 2261288 w 5261024"/>
                  <a:gd name="connsiteY82" fmla="*/ 5201337 h 5266097"/>
                  <a:gd name="connsiteX83" fmla="*/ 2277301 w 5261024"/>
                  <a:gd name="connsiteY83" fmla="*/ 5155230 h 5266097"/>
                  <a:gd name="connsiteX84" fmla="*/ 2098860 w 5261024"/>
                  <a:gd name="connsiteY84" fmla="*/ 4865027 h 5266097"/>
                  <a:gd name="connsiteX85" fmla="*/ 1808751 w 5261024"/>
                  <a:gd name="connsiteY85" fmla="*/ 5043623 h 5266097"/>
                  <a:gd name="connsiteX86" fmla="*/ 1802259 w 5261024"/>
                  <a:gd name="connsiteY86" fmla="*/ 5091997 h 5266097"/>
                  <a:gd name="connsiteX87" fmla="*/ 1804934 w 5261024"/>
                  <a:gd name="connsiteY87" fmla="*/ 5131861 h 5266097"/>
                  <a:gd name="connsiteX88" fmla="*/ 1761530 w 5261024"/>
                  <a:gd name="connsiteY88" fmla="*/ 5119177 h 5266097"/>
                  <a:gd name="connsiteX89" fmla="*/ 1531316 w 5261024"/>
                  <a:gd name="connsiteY89" fmla="*/ 5026649 h 5266097"/>
                  <a:gd name="connsiteX90" fmla="*/ 1374157 w 5261024"/>
                  <a:gd name="connsiteY90" fmla="*/ 4945594 h 5266097"/>
                  <a:gd name="connsiteX91" fmla="*/ 1405149 w 5261024"/>
                  <a:gd name="connsiteY91" fmla="*/ 4920168 h 5266097"/>
                  <a:gd name="connsiteX92" fmla="*/ 1435964 w 5261024"/>
                  <a:gd name="connsiteY92" fmla="*/ 4882320 h 5266097"/>
                  <a:gd name="connsiteX93" fmla="*/ 1367541 w 5261024"/>
                  <a:gd name="connsiteY93" fmla="*/ 4548587 h 5266097"/>
                  <a:gd name="connsiteX94" fmla="*/ 1033844 w 5261024"/>
                  <a:gd name="connsiteY94" fmla="*/ 4617189 h 5266097"/>
                  <a:gd name="connsiteX95" fmla="*/ 1011199 w 5261024"/>
                  <a:gd name="connsiteY95" fmla="*/ 4660425 h 5266097"/>
                  <a:gd name="connsiteX96" fmla="*/ 1000161 w 5261024"/>
                  <a:gd name="connsiteY96" fmla="*/ 4698511 h 5266097"/>
                  <a:gd name="connsiteX97" fmla="*/ 920802 w 5261024"/>
                  <a:gd name="connsiteY97" fmla="*/ 4636740 h 5266097"/>
                  <a:gd name="connsiteX98" fmla="*/ 665621 w 5261024"/>
                  <a:gd name="connsiteY98" fmla="*/ 4386731 h 5266097"/>
                  <a:gd name="connsiteX99" fmla="*/ 657487 w 5261024"/>
                  <a:gd name="connsiteY99" fmla="*/ 4376959 h 5266097"/>
                  <a:gd name="connsiteX100" fmla="*/ 696807 w 5261024"/>
                  <a:gd name="connsiteY100" fmla="*/ 4363138 h 5266097"/>
                  <a:gd name="connsiteX101" fmla="*/ 738709 w 5261024"/>
                  <a:gd name="connsiteY101" fmla="*/ 4338112 h 5266097"/>
                  <a:gd name="connsiteX102" fmla="*/ 788555 w 5261024"/>
                  <a:gd name="connsiteY102" fmla="*/ 4001104 h 5266097"/>
                  <a:gd name="connsiteX103" fmla="*/ 451519 w 5261024"/>
                  <a:gd name="connsiteY103" fmla="*/ 3951439 h 5266097"/>
                  <a:gd name="connsiteX104" fmla="*/ 415452 w 5261024"/>
                  <a:gd name="connsiteY104" fmla="*/ 3984321 h 5266097"/>
                  <a:gd name="connsiteX105" fmla="*/ 391658 w 5261024"/>
                  <a:gd name="connsiteY105" fmla="*/ 4016878 h 5266097"/>
                  <a:gd name="connsiteX106" fmla="*/ 353117 w 5261024"/>
                  <a:gd name="connsiteY106" fmla="*/ 3955371 h 5266097"/>
                  <a:gd name="connsiteX107" fmla="*/ 240245 w 5261024"/>
                  <a:gd name="connsiteY107" fmla="*/ 3738610 h 5266097"/>
                  <a:gd name="connsiteX108" fmla="*/ 182439 w 5261024"/>
                  <a:gd name="connsiteY108" fmla="*/ 3597001 h 5266097"/>
                  <a:gd name="connsiteX109" fmla="*/ 221697 w 5261024"/>
                  <a:gd name="connsiteY109" fmla="*/ 3597436 h 5266097"/>
                  <a:gd name="connsiteX110" fmla="*/ 269631 w 5261024"/>
                  <a:gd name="connsiteY110" fmla="*/ 3588250 h 5266097"/>
                  <a:gd name="connsiteX111" fmla="*/ 431735 w 5261024"/>
                  <a:gd name="connsiteY111" fmla="*/ 3288614 h 5266097"/>
                  <a:gd name="connsiteX112" fmla="*/ 132011 w 5261024"/>
                  <a:gd name="connsiteY112" fmla="*/ 3126671 h 5266097"/>
                  <a:gd name="connsiteX113" fmla="*/ 86872 w 5261024"/>
                  <a:gd name="connsiteY113" fmla="*/ 3145235 h 5266097"/>
                  <a:gd name="connsiteX114" fmla="*/ 54105 w 5261024"/>
                  <a:gd name="connsiteY114" fmla="*/ 3167203 h 5266097"/>
                  <a:gd name="connsiteX115" fmla="*/ 27088 w 5261024"/>
                  <a:gd name="connsiteY115" fmla="*/ 3034275 h 5266097"/>
                  <a:gd name="connsiteX116" fmla="*/ 811 w 5261024"/>
                  <a:gd name="connsiteY116" fmla="*/ 2786282 h 5266097"/>
                  <a:gd name="connsiteX117" fmla="*/ 0 w 5261024"/>
                  <a:gd name="connsiteY117" fmla="*/ 2701432 h 5266097"/>
                  <a:gd name="connsiteX118" fmla="*/ 37127 w 5261024"/>
                  <a:gd name="connsiteY118" fmla="*/ 2715413 h 5266097"/>
                  <a:gd name="connsiteX119" fmla="*/ 85312 w 5261024"/>
                  <a:gd name="connsiteY119" fmla="*/ 2723175 h 5266097"/>
                  <a:gd name="connsiteX120" fmla="*/ 340122 w 5261024"/>
                  <a:gd name="connsiteY120" fmla="*/ 2497052 h 5266097"/>
                  <a:gd name="connsiteX121" fmla="*/ 113862 w 5261024"/>
                  <a:gd name="connsiteY121" fmla="*/ 2242364 h 5266097"/>
                  <a:gd name="connsiteX122" fmla="*/ 65096 w 5261024"/>
                  <a:gd name="connsiteY122" fmla="*/ 2244369 h 5266097"/>
                  <a:gd name="connsiteX123" fmla="*/ 25412 w 5261024"/>
                  <a:gd name="connsiteY123" fmla="*/ 2254145 h 5266097"/>
                  <a:gd name="connsiteX124" fmla="*/ 68713 w 5261024"/>
                  <a:gd name="connsiteY124" fmla="*/ 2022832 h 5266097"/>
                  <a:gd name="connsiteX125" fmla="*/ 134052 w 5261024"/>
                  <a:gd name="connsiteY125" fmla="*/ 1796592 h 5266097"/>
                  <a:gd name="connsiteX126" fmla="*/ 165357 w 5261024"/>
                  <a:gd name="connsiteY126" fmla="*/ 1823456 h 5266097"/>
                  <a:gd name="connsiteX127" fmla="*/ 207982 w 5261024"/>
                  <a:gd name="connsiteY127" fmla="*/ 1847230 h 5266097"/>
                  <a:gd name="connsiteX128" fmla="*/ 524763 w 5261024"/>
                  <a:gd name="connsiteY128" fmla="*/ 1721894 h 5266097"/>
                  <a:gd name="connsiteX129" fmla="*/ 399256 w 5261024"/>
                  <a:gd name="connsiteY129" fmla="*/ 1405180 h 5266097"/>
                  <a:gd name="connsiteX130" fmla="*/ 352745 w 5261024"/>
                  <a:gd name="connsiteY130" fmla="*/ 1390386 h 5266097"/>
                  <a:gd name="connsiteX131" fmla="*/ 312719 w 5261024"/>
                  <a:gd name="connsiteY131" fmla="*/ 1386066 h 5266097"/>
                  <a:gd name="connsiteX132" fmla="*/ 340923 w 5261024"/>
                  <a:gd name="connsiteY132" fmla="*/ 1330533 h 5266097"/>
                  <a:gd name="connsiteX133" fmla="*/ 559668 w 5261024"/>
                  <a:gd name="connsiteY133" fmla="*/ 1005143 h 5266097"/>
                  <a:gd name="connsiteX134" fmla="*/ 570341 w 5261024"/>
                  <a:gd name="connsiteY134" fmla="*/ 992572 h 5266097"/>
                  <a:gd name="connsiteX135" fmla="*/ 590920 w 5261024"/>
                  <a:gd name="connsiteY135" fmla="*/ 1029147 h 5266097"/>
                  <a:gd name="connsiteX136" fmla="*/ 622843 w 5261024"/>
                  <a:gd name="connsiteY136" fmla="*/ 1066067 h 5266097"/>
                  <a:gd name="connsiteX137" fmla="*/ 963387 w 5261024"/>
                  <a:gd name="connsiteY137" fmla="*/ 1056634 h 5266097"/>
                  <a:gd name="connsiteX138" fmla="*/ 953773 w 5261024"/>
                  <a:gd name="connsiteY138" fmla="*/ 716095 h 5266097"/>
                  <a:gd name="connsiteX139" fmla="*/ 915126 w 5261024"/>
                  <a:gd name="connsiteY139" fmla="*/ 686285 h 5266097"/>
                  <a:gd name="connsiteX140" fmla="*/ 878943 w 5261024"/>
                  <a:gd name="connsiteY140" fmla="*/ 668511 h 5266097"/>
                  <a:gd name="connsiteX141" fmla="*/ 966411 w 5261024"/>
                  <a:gd name="connsiteY141" fmla="*/ 591835 h 5266097"/>
                  <a:gd name="connsiteX142" fmla="*/ 1179862 w 5261024"/>
                  <a:gd name="connsiteY142" fmla="*/ 435162 h 5266097"/>
                  <a:gd name="connsiteX143" fmla="*/ 1256192 w 5261024"/>
                  <a:gd name="connsiteY143" fmla="*/ 390108 h 5266097"/>
                  <a:gd name="connsiteX144" fmla="*/ 1262490 w 5261024"/>
                  <a:gd name="connsiteY144" fmla="*/ 428293 h 5266097"/>
                  <a:gd name="connsiteX145" fmla="*/ 1279861 w 5261024"/>
                  <a:gd name="connsiteY145" fmla="*/ 473904 h 5266097"/>
                  <a:gd name="connsiteX146" fmla="*/ 1603093 w 5261024"/>
                  <a:gd name="connsiteY146" fmla="*/ 581514 h 5266097"/>
                  <a:gd name="connsiteX147" fmla="*/ 1710529 w 5261024"/>
                  <a:gd name="connsiteY147" fmla="*/ 258223 h 5266097"/>
                  <a:gd name="connsiteX148" fmla="*/ 1684409 w 5261024"/>
                  <a:gd name="connsiteY148" fmla="*/ 216994 h 5266097"/>
                  <a:gd name="connsiteX149" fmla="*/ 1655527 w 5261024"/>
                  <a:gd name="connsiteY149" fmla="*/ 186916 h 5266097"/>
                  <a:gd name="connsiteX150" fmla="*/ 1899503 w 5261024"/>
                  <a:gd name="connsiteY150" fmla="*/ 102632 h 5266097"/>
                  <a:gd name="connsiteX151" fmla="*/ 2106471 w 5261024"/>
                  <a:gd name="connsiteY151" fmla="*/ 53906 h 5266097"/>
                  <a:gd name="connsiteX152" fmla="*/ 2099062 w 5261024"/>
                  <a:gd name="connsiteY152" fmla="*/ 93364 h 5266097"/>
                  <a:gd name="connsiteX153" fmla="*/ 2099785 w 5261024"/>
                  <a:gd name="connsiteY153" fmla="*/ 142166 h 5266097"/>
                  <a:gd name="connsiteX154" fmla="*/ 2366720 w 5261024"/>
                  <a:gd name="connsiteY154" fmla="*/ 353838 h 5266097"/>
                  <a:gd name="connsiteX155" fmla="*/ 2578250 w 5261024"/>
                  <a:gd name="connsiteY155" fmla="*/ 86789 h 5266097"/>
                  <a:gd name="connsiteX156" fmla="*/ 2567806 w 5261024"/>
                  <a:gd name="connsiteY156" fmla="*/ 39113 h 5266097"/>
                  <a:gd name="connsiteX157" fmla="*/ 2552146 w 5261024"/>
                  <a:gd name="connsiteY157" fmla="*/ 3672 h 5266097"/>
                  <a:gd name="connsiteX158" fmla="*/ 2699604 w 5261024"/>
                  <a:gd name="connsiteY158" fmla="*/ 0 h 5266097"/>
                  <a:gd name="connsiteX159" fmla="*/ 2685916 w 5261024"/>
                  <a:gd name="connsiteY159" fmla="*/ 849851 h 5266097"/>
                  <a:gd name="connsiteX160" fmla="*/ 896230 w 5261024"/>
                  <a:gd name="connsiteY160" fmla="*/ 2219946 h 5266097"/>
                  <a:gd name="connsiteX161" fmla="*/ 2217191 w 5261024"/>
                  <a:gd name="connsiteY161" fmla="*/ 4368244 h 5266097"/>
                  <a:gd name="connsiteX162" fmla="*/ 4364793 w 5261024"/>
                  <a:gd name="connsiteY162" fmla="*/ 3046150 h 5266097"/>
                  <a:gd name="connsiteX163" fmla="*/ 3043832 w 5261024"/>
                  <a:gd name="connsiteY163" fmla="*/ 897852 h 5266097"/>
                  <a:gd name="connsiteX164" fmla="*/ 2685916 w 5261024"/>
                  <a:gd name="connsiteY164" fmla="*/ 849851 h 5266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5261024" h="5266097">
                    <a:moveTo>
                      <a:pt x="2699604" y="0"/>
                    </a:moveTo>
                    <a:cubicBezTo>
                      <a:pt x="2791142" y="2496"/>
                      <a:pt x="2883255" y="9812"/>
                      <a:pt x="2975635" y="22137"/>
                    </a:cubicBezTo>
                    <a:lnTo>
                      <a:pt x="3020095" y="30384"/>
                    </a:lnTo>
                    <a:lnTo>
                      <a:pt x="2999736" y="64762"/>
                    </a:lnTo>
                    <a:cubicBezTo>
                      <a:pt x="2992981" y="79277"/>
                      <a:pt x="2987578" y="94685"/>
                      <a:pt x="2983724" y="110867"/>
                    </a:cubicBezTo>
                    <a:cubicBezTo>
                      <a:pt x="2952888" y="240322"/>
                      <a:pt x="3032779" y="370252"/>
                      <a:pt x="3162165" y="401071"/>
                    </a:cubicBezTo>
                    <a:cubicBezTo>
                      <a:pt x="3291551" y="431891"/>
                      <a:pt x="3421437" y="351930"/>
                      <a:pt x="3452273" y="222475"/>
                    </a:cubicBezTo>
                    <a:cubicBezTo>
                      <a:pt x="3456127" y="206292"/>
                      <a:pt x="3458252" y="190104"/>
                      <a:pt x="3458765" y="174102"/>
                    </a:cubicBezTo>
                    <a:lnTo>
                      <a:pt x="3456091" y="134237"/>
                    </a:lnTo>
                    <a:lnTo>
                      <a:pt x="3499492" y="146919"/>
                    </a:lnTo>
                    <a:cubicBezTo>
                      <a:pt x="3578278" y="174349"/>
                      <a:pt x="3655061" y="205265"/>
                      <a:pt x="3729708" y="239447"/>
                    </a:cubicBezTo>
                    <a:lnTo>
                      <a:pt x="3886868" y="320504"/>
                    </a:lnTo>
                    <a:lnTo>
                      <a:pt x="3855876" y="345930"/>
                    </a:lnTo>
                    <a:cubicBezTo>
                      <a:pt x="3844563" y="357260"/>
                      <a:pt x="3834216" y="369891"/>
                      <a:pt x="3825060" y="383779"/>
                    </a:cubicBezTo>
                    <a:cubicBezTo>
                      <a:pt x="3751808" y="494880"/>
                      <a:pt x="3782442" y="644297"/>
                      <a:pt x="3893485" y="717511"/>
                    </a:cubicBezTo>
                    <a:cubicBezTo>
                      <a:pt x="4004526" y="790725"/>
                      <a:pt x="4153927" y="760009"/>
                      <a:pt x="4227180" y="648908"/>
                    </a:cubicBezTo>
                    <a:cubicBezTo>
                      <a:pt x="4236337" y="635021"/>
                      <a:pt x="4243870" y="620534"/>
                      <a:pt x="4249826" y="605673"/>
                    </a:cubicBezTo>
                    <a:lnTo>
                      <a:pt x="4260863" y="567587"/>
                    </a:lnTo>
                    <a:lnTo>
                      <a:pt x="4340221" y="629356"/>
                    </a:lnTo>
                    <a:cubicBezTo>
                      <a:pt x="4431148" y="707069"/>
                      <a:pt x="4516361" y="790651"/>
                      <a:pt x="4595402" y="879365"/>
                    </a:cubicBezTo>
                    <a:lnTo>
                      <a:pt x="4603537" y="889139"/>
                    </a:lnTo>
                    <a:lnTo>
                      <a:pt x="4564217" y="902959"/>
                    </a:lnTo>
                    <a:cubicBezTo>
                      <a:pt x="4549712" y="909737"/>
                      <a:pt x="4535670" y="918068"/>
                      <a:pt x="4522315" y="927986"/>
                    </a:cubicBezTo>
                    <a:cubicBezTo>
                      <a:pt x="4415481" y="1007334"/>
                      <a:pt x="4393165" y="1158216"/>
                      <a:pt x="4472470" y="1264993"/>
                    </a:cubicBezTo>
                    <a:cubicBezTo>
                      <a:pt x="4551775" y="1371771"/>
                      <a:pt x="4702672" y="1394006"/>
                      <a:pt x="4809505" y="1314658"/>
                    </a:cubicBezTo>
                    <a:cubicBezTo>
                      <a:pt x="4822859" y="1304740"/>
                      <a:pt x="4834893" y="1293703"/>
                      <a:pt x="4845572" y="1281775"/>
                    </a:cubicBezTo>
                    <a:lnTo>
                      <a:pt x="4869367" y="1249219"/>
                    </a:lnTo>
                    <a:lnTo>
                      <a:pt x="4907907" y="1310723"/>
                    </a:lnTo>
                    <a:cubicBezTo>
                      <a:pt x="4948818" y="1381156"/>
                      <a:pt x="4986492" y="1453490"/>
                      <a:pt x="5020778" y="1527485"/>
                    </a:cubicBezTo>
                    <a:lnTo>
                      <a:pt x="5078585" y="1669097"/>
                    </a:lnTo>
                    <a:lnTo>
                      <a:pt x="5039327" y="1668661"/>
                    </a:lnTo>
                    <a:cubicBezTo>
                      <a:pt x="5023379" y="1670069"/>
                      <a:pt x="5007333" y="1673094"/>
                      <a:pt x="4991392" y="1677848"/>
                    </a:cubicBezTo>
                    <a:cubicBezTo>
                      <a:pt x="4863863" y="1715870"/>
                      <a:pt x="4791287" y="1850022"/>
                      <a:pt x="4829289" y="1977484"/>
                    </a:cubicBezTo>
                    <a:cubicBezTo>
                      <a:pt x="4867292" y="2104945"/>
                      <a:pt x="5001483" y="2177449"/>
                      <a:pt x="5129012" y="2139427"/>
                    </a:cubicBezTo>
                    <a:cubicBezTo>
                      <a:pt x="5144953" y="2134673"/>
                      <a:pt x="5160036" y="2128419"/>
                      <a:pt x="5174151" y="2120863"/>
                    </a:cubicBezTo>
                    <a:lnTo>
                      <a:pt x="5206918" y="2098895"/>
                    </a:lnTo>
                    <a:lnTo>
                      <a:pt x="5233934" y="2231821"/>
                    </a:lnTo>
                    <a:cubicBezTo>
                      <a:pt x="5246572" y="2313623"/>
                      <a:pt x="5255381" y="2396367"/>
                      <a:pt x="5260212" y="2479813"/>
                    </a:cubicBezTo>
                    <a:lnTo>
                      <a:pt x="5261024" y="2564666"/>
                    </a:lnTo>
                    <a:lnTo>
                      <a:pt x="5223898" y="2550684"/>
                    </a:lnTo>
                    <a:cubicBezTo>
                      <a:pt x="5208429" y="2546552"/>
                      <a:pt x="5192316" y="2543908"/>
                      <a:pt x="5175711" y="2542921"/>
                    </a:cubicBezTo>
                    <a:cubicBezTo>
                      <a:pt x="5042868" y="2535034"/>
                      <a:pt x="4928786" y="2636273"/>
                      <a:pt x="4920903" y="2769046"/>
                    </a:cubicBezTo>
                    <a:cubicBezTo>
                      <a:pt x="4913019" y="2901817"/>
                      <a:pt x="5014319" y="3015845"/>
                      <a:pt x="5147162" y="3023733"/>
                    </a:cubicBezTo>
                    <a:cubicBezTo>
                      <a:pt x="5163767" y="3024719"/>
                      <a:pt x="5180080" y="3024000"/>
                      <a:pt x="5195928" y="3021727"/>
                    </a:cubicBezTo>
                    <a:lnTo>
                      <a:pt x="5235611" y="3011951"/>
                    </a:lnTo>
                    <a:lnTo>
                      <a:pt x="5192310" y="3243262"/>
                    </a:lnTo>
                    <a:lnTo>
                      <a:pt x="5126971" y="3469505"/>
                    </a:lnTo>
                    <a:lnTo>
                      <a:pt x="5095667" y="3442641"/>
                    </a:lnTo>
                    <a:cubicBezTo>
                      <a:pt x="5082545" y="3433468"/>
                      <a:pt x="5068309" y="3425472"/>
                      <a:pt x="5053042" y="3418866"/>
                    </a:cubicBezTo>
                    <a:cubicBezTo>
                      <a:pt x="4930908" y="3366020"/>
                      <a:pt x="4789081" y="3422134"/>
                      <a:pt x="4736261" y="3544203"/>
                    </a:cubicBezTo>
                    <a:cubicBezTo>
                      <a:pt x="4683442" y="3666272"/>
                      <a:pt x="4739634" y="3808069"/>
                      <a:pt x="4861767" y="3860917"/>
                    </a:cubicBezTo>
                    <a:cubicBezTo>
                      <a:pt x="4877034" y="3867523"/>
                      <a:pt x="4892609" y="3872427"/>
                      <a:pt x="4908278" y="3875711"/>
                    </a:cubicBezTo>
                    <a:lnTo>
                      <a:pt x="4948303" y="3880032"/>
                    </a:lnTo>
                    <a:lnTo>
                      <a:pt x="4920099" y="3935562"/>
                    </a:lnTo>
                    <a:cubicBezTo>
                      <a:pt x="4854957" y="4050190"/>
                      <a:pt x="4781729" y="4158847"/>
                      <a:pt x="4701355" y="4260953"/>
                    </a:cubicBezTo>
                    <a:lnTo>
                      <a:pt x="4690683" y="4273524"/>
                    </a:lnTo>
                    <a:lnTo>
                      <a:pt x="4670103" y="4236951"/>
                    </a:lnTo>
                    <a:cubicBezTo>
                      <a:pt x="4660910" y="4223843"/>
                      <a:pt x="4650267" y="4211460"/>
                      <a:pt x="4638180" y="4200031"/>
                    </a:cubicBezTo>
                    <a:cubicBezTo>
                      <a:pt x="4541487" y="4108598"/>
                      <a:pt x="4389020" y="4112821"/>
                      <a:pt x="4297636" y="4209463"/>
                    </a:cubicBezTo>
                    <a:cubicBezTo>
                      <a:pt x="4206253" y="4306105"/>
                      <a:pt x="4210558" y="4458570"/>
                      <a:pt x="4307251" y="4550002"/>
                    </a:cubicBezTo>
                    <a:cubicBezTo>
                      <a:pt x="4319338" y="4561431"/>
                      <a:pt x="4332296" y="4571366"/>
                      <a:pt x="4345897" y="4579812"/>
                    </a:cubicBezTo>
                    <a:lnTo>
                      <a:pt x="4382079" y="4597585"/>
                    </a:lnTo>
                    <a:lnTo>
                      <a:pt x="4294613" y="4674261"/>
                    </a:lnTo>
                    <a:cubicBezTo>
                      <a:pt x="4226072" y="4730053"/>
                      <a:pt x="4154820" y="4782340"/>
                      <a:pt x="4081162" y="4830933"/>
                    </a:cubicBezTo>
                    <a:lnTo>
                      <a:pt x="4004830" y="4875987"/>
                    </a:lnTo>
                    <a:lnTo>
                      <a:pt x="3998534" y="4837804"/>
                    </a:lnTo>
                    <a:cubicBezTo>
                      <a:pt x="3994378" y="4822342"/>
                      <a:pt x="3988612" y="4807066"/>
                      <a:pt x="3981163" y="4792192"/>
                    </a:cubicBezTo>
                    <a:cubicBezTo>
                      <a:pt x="3921573" y="4673203"/>
                      <a:pt x="3776856" y="4625024"/>
                      <a:pt x="3657930" y="4684583"/>
                    </a:cubicBezTo>
                    <a:cubicBezTo>
                      <a:pt x="3539004" y="4744142"/>
                      <a:pt x="3490903" y="4888884"/>
                      <a:pt x="3550494" y="5007873"/>
                    </a:cubicBezTo>
                    <a:cubicBezTo>
                      <a:pt x="3557942" y="5022747"/>
                      <a:pt x="3566721" y="5036514"/>
                      <a:pt x="3576614" y="5049102"/>
                    </a:cubicBezTo>
                    <a:lnTo>
                      <a:pt x="3605495" y="5079179"/>
                    </a:lnTo>
                    <a:lnTo>
                      <a:pt x="3361520" y="5163465"/>
                    </a:lnTo>
                    <a:lnTo>
                      <a:pt x="3154552" y="5212189"/>
                    </a:lnTo>
                    <a:lnTo>
                      <a:pt x="3161961" y="5172732"/>
                    </a:lnTo>
                    <a:cubicBezTo>
                      <a:pt x="3163345" y="5156782"/>
                      <a:pt x="3163151" y="5140455"/>
                      <a:pt x="3161239" y="5123930"/>
                    </a:cubicBezTo>
                    <a:cubicBezTo>
                      <a:pt x="3145938" y="4991736"/>
                      <a:pt x="3026428" y="4896967"/>
                      <a:pt x="2894303" y="4912259"/>
                    </a:cubicBezTo>
                    <a:cubicBezTo>
                      <a:pt x="2762179" y="4927551"/>
                      <a:pt x="2667474" y="5047112"/>
                      <a:pt x="2682774" y="5179307"/>
                    </a:cubicBezTo>
                    <a:cubicBezTo>
                      <a:pt x="2684687" y="5195831"/>
                      <a:pt x="2688228" y="5211770"/>
                      <a:pt x="2693218" y="5226984"/>
                    </a:cubicBezTo>
                    <a:lnTo>
                      <a:pt x="2708878" y="5262425"/>
                    </a:lnTo>
                    <a:lnTo>
                      <a:pt x="2561420" y="5266097"/>
                    </a:lnTo>
                    <a:cubicBezTo>
                      <a:pt x="2469881" y="5263601"/>
                      <a:pt x="2377769" y="5256285"/>
                      <a:pt x="2285388" y="5243959"/>
                    </a:cubicBezTo>
                    <a:lnTo>
                      <a:pt x="2240930" y="5235714"/>
                    </a:lnTo>
                    <a:lnTo>
                      <a:pt x="2261288" y="5201337"/>
                    </a:lnTo>
                    <a:cubicBezTo>
                      <a:pt x="2268045" y="5186822"/>
                      <a:pt x="2273446" y="5171413"/>
                      <a:pt x="2277301" y="5155230"/>
                    </a:cubicBezTo>
                    <a:cubicBezTo>
                      <a:pt x="2308137" y="5025775"/>
                      <a:pt x="2228246" y="4895846"/>
                      <a:pt x="2098860" y="4865027"/>
                    </a:cubicBezTo>
                    <a:cubicBezTo>
                      <a:pt x="1969474" y="4834207"/>
                      <a:pt x="1839587" y="4914168"/>
                      <a:pt x="1808751" y="5043623"/>
                    </a:cubicBezTo>
                    <a:cubicBezTo>
                      <a:pt x="1804897" y="5059805"/>
                      <a:pt x="1802773" y="5075995"/>
                      <a:pt x="1802259" y="5091997"/>
                    </a:cubicBezTo>
                    <a:lnTo>
                      <a:pt x="1804934" y="5131861"/>
                    </a:lnTo>
                    <a:lnTo>
                      <a:pt x="1761530" y="5119177"/>
                    </a:lnTo>
                    <a:cubicBezTo>
                      <a:pt x="1682746" y="5091747"/>
                      <a:pt x="1605963" y="5060831"/>
                      <a:pt x="1531316" y="5026649"/>
                    </a:cubicBezTo>
                    <a:lnTo>
                      <a:pt x="1374157" y="4945594"/>
                    </a:lnTo>
                    <a:lnTo>
                      <a:pt x="1405149" y="4920168"/>
                    </a:lnTo>
                    <a:cubicBezTo>
                      <a:pt x="1416461" y="4908838"/>
                      <a:pt x="1426808" y="4896207"/>
                      <a:pt x="1435964" y="4882320"/>
                    </a:cubicBezTo>
                    <a:cubicBezTo>
                      <a:pt x="1509217" y="4771217"/>
                      <a:pt x="1478582" y="4621800"/>
                      <a:pt x="1367541" y="4548587"/>
                    </a:cubicBezTo>
                    <a:cubicBezTo>
                      <a:pt x="1256498" y="4475373"/>
                      <a:pt x="1107097" y="4506088"/>
                      <a:pt x="1033844" y="4617189"/>
                    </a:cubicBezTo>
                    <a:cubicBezTo>
                      <a:pt x="1024688" y="4631078"/>
                      <a:pt x="1017155" y="4645563"/>
                      <a:pt x="1011199" y="4660425"/>
                    </a:cubicBezTo>
                    <a:lnTo>
                      <a:pt x="1000161" y="4698511"/>
                    </a:lnTo>
                    <a:lnTo>
                      <a:pt x="920802" y="4636740"/>
                    </a:lnTo>
                    <a:cubicBezTo>
                      <a:pt x="829875" y="4559028"/>
                      <a:pt x="744663" y="4475445"/>
                      <a:pt x="665621" y="4386731"/>
                    </a:cubicBezTo>
                    <a:lnTo>
                      <a:pt x="657487" y="4376959"/>
                    </a:lnTo>
                    <a:lnTo>
                      <a:pt x="696807" y="4363138"/>
                    </a:lnTo>
                    <a:cubicBezTo>
                      <a:pt x="711312" y="4356361"/>
                      <a:pt x="725355" y="4348030"/>
                      <a:pt x="738709" y="4338112"/>
                    </a:cubicBezTo>
                    <a:cubicBezTo>
                      <a:pt x="845543" y="4258765"/>
                      <a:pt x="867859" y="4107881"/>
                      <a:pt x="788555" y="4001104"/>
                    </a:cubicBezTo>
                    <a:cubicBezTo>
                      <a:pt x="709249" y="3894326"/>
                      <a:pt x="558354" y="3872091"/>
                      <a:pt x="451519" y="3951439"/>
                    </a:cubicBezTo>
                    <a:cubicBezTo>
                      <a:pt x="438165" y="3961357"/>
                      <a:pt x="426132" y="3972393"/>
                      <a:pt x="415452" y="3984321"/>
                    </a:cubicBezTo>
                    <a:lnTo>
                      <a:pt x="391658" y="4016878"/>
                    </a:lnTo>
                    <a:lnTo>
                      <a:pt x="353117" y="3955371"/>
                    </a:lnTo>
                    <a:cubicBezTo>
                      <a:pt x="312204" y="3884939"/>
                      <a:pt x="274531" y="3812605"/>
                      <a:pt x="240245" y="3738610"/>
                    </a:cubicBezTo>
                    <a:lnTo>
                      <a:pt x="182439" y="3597001"/>
                    </a:lnTo>
                    <a:lnTo>
                      <a:pt x="221697" y="3597436"/>
                    </a:lnTo>
                    <a:cubicBezTo>
                      <a:pt x="237645" y="3596029"/>
                      <a:pt x="253690" y="3593002"/>
                      <a:pt x="269631" y="3588250"/>
                    </a:cubicBezTo>
                    <a:cubicBezTo>
                      <a:pt x="397161" y="3550226"/>
                      <a:pt x="469738" y="3416075"/>
                      <a:pt x="431735" y="3288614"/>
                    </a:cubicBezTo>
                    <a:cubicBezTo>
                      <a:pt x="393733" y="3161152"/>
                      <a:pt x="259541" y="3088647"/>
                      <a:pt x="132011" y="3126671"/>
                    </a:cubicBezTo>
                    <a:cubicBezTo>
                      <a:pt x="116070" y="3131423"/>
                      <a:pt x="100988" y="3137679"/>
                      <a:pt x="86872" y="3145235"/>
                    </a:cubicBezTo>
                    <a:lnTo>
                      <a:pt x="54105" y="3167203"/>
                    </a:lnTo>
                    <a:lnTo>
                      <a:pt x="27088" y="3034275"/>
                    </a:lnTo>
                    <a:cubicBezTo>
                      <a:pt x="14450" y="2952472"/>
                      <a:pt x="5642" y="2869727"/>
                      <a:pt x="811" y="2786282"/>
                    </a:cubicBezTo>
                    <a:lnTo>
                      <a:pt x="0" y="2701432"/>
                    </a:lnTo>
                    <a:lnTo>
                      <a:pt x="37127" y="2715413"/>
                    </a:lnTo>
                    <a:cubicBezTo>
                      <a:pt x="52595" y="2719545"/>
                      <a:pt x="68707" y="2722190"/>
                      <a:pt x="85312" y="2723175"/>
                    </a:cubicBezTo>
                    <a:cubicBezTo>
                      <a:pt x="218155" y="2731063"/>
                      <a:pt x="332238" y="2629824"/>
                      <a:pt x="340122" y="2497052"/>
                    </a:cubicBezTo>
                    <a:cubicBezTo>
                      <a:pt x="348006" y="2364279"/>
                      <a:pt x="246705" y="2250252"/>
                      <a:pt x="113862" y="2242364"/>
                    </a:cubicBezTo>
                    <a:cubicBezTo>
                      <a:pt x="97256" y="2241378"/>
                      <a:pt x="80945" y="2242097"/>
                      <a:pt x="65096" y="2244369"/>
                    </a:cubicBezTo>
                    <a:lnTo>
                      <a:pt x="25412" y="2254145"/>
                    </a:lnTo>
                    <a:lnTo>
                      <a:pt x="68713" y="2022832"/>
                    </a:lnTo>
                    <a:lnTo>
                      <a:pt x="134052" y="1796592"/>
                    </a:lnTo>
                    <a:lnTo>
                      <a:pt x="165357" y="1823456"/>
                    </a:lnTo>
                    <a:cubicBezTo>
                      <a:pt x="178479" y="1832629"/>
                      <a:pt x="192715" y="1840624"/>
                      <a:pt x="207982" y="1847230"/>
                    </a:cubicBezTo>
                    <a:cubicBezTo>
                      <a:pt x="330115" y="1900077"/>
                      <a:pt x="471944" y="1843963"/>
                      <a:pt x="524763" y="1721894"/>
                    </a:cubicBezTo>
                    <a:cubicBezTo>
                      <a:pt x="577582" y="1599825"/>
                      <a:pt x="521390" y="1458027"/>
                      <a:pt x="399256" y="1405180"/>
                    </a:cubicBezTo>
                    <a:cubicBezTo>
                      <a:pt x="383989" y="1398574"/>
                      <a:pt x="368416" y="1393671"/>
                      <a:pt x="352745" y="1390386"/>
                    </a:cubicBezTo>
                    <a:lnTo>
                      <a:pt x="312719" y="1386066"/>
                    </a:lnTo>
                    <a:lnTo>
                      <a:pt x="340923" y="1330533"/>
                    </a:lnTo>
                    <a:cubicBezTo>
                      <a:pt x="406067" y="1215904"/>
                      <a:pt x="479295" y="1107248"/>
                      <a:pt x="559668" y="1005143"/>
                    </a:cubicBezTo>
                    <a:lnTo>
                      <a:pt x="570341" y="992572"/>
                    </a:lnTo>
                    <a:lnTo>
                      <a:pt x="590920" y="1029147"/>
                    </a:lnTo>
                    <a:cubicBezTo>
                      <a:pt x="600113" y="1042255"/>
                      <a:pt x="610757" y="1054637"/>
                      <a:pt x="622843" y="1066067"/>
                    </a:cubicBezTo>
                    <a:cubicBezTo>
                      <a:pt x="719537" y="1157498"/>
                      <a:pt x="872004" y="1153275"/>
                      <a:pt x="963387" y="1056634"/>
                    </a:cubicBezTo>
                    <a:cubicBezTo>
                      <a:pt x="1054771" y="959992"/>
                      <a:pt x="1050466" y="807527"/>
                      <a:pt x="953773" y="716095"/>
                    </a:cubicBezTo>
                    <a:cubicBezTo>
                      <a:pt x="941686" y="704665"/>
                      <a:pt x="928728" y="694731"/>
                      <a:pt x="915126" y="686285"/>
                    </a:cubicBezTo>
                    <a:lnTo>
                      <a:pt x="878943" y="668511"/>
                    </a:lnTo>
                    <a:lnTo>
                      <a:pt x="966411" y="591835"/>
                    </a:lnTo>
                    <a:cubicBezTo>
                      <a:pt x="1034952" y="536042"/>
                      <a:pt x="1106204" y="483755"/>
                      <a:pt x="1179862" y="435162"/>
                    </a:cubicBezTo>
                    <a:lnTo>
                      <a:pt x="1256192" y="390108"/>
                    </a:lnTo>
                    <a:lnTo>
                      <a:pt x="1262490" y="428293"/>
                    </a:lnTo>
                    <a:cubicBezTo>
                      <a:pt x="1266645" y="443754"/>
                      <a:pt x="1272411" y="459031"/>
                      <a:pt x="1279861" y="473904"/>
                    </a:cubicBezTo>
                    <a:cubicBezTo>
                      <a:pt x="1339451" y="592893"/>
                      <a:pt x="1484168" y="641073"/>
                      <a:pt x="1603093" y="581514"/>
                    </a:cubicBezTo>
                    <a:cubicBezTo>
                      <a:pt x="1722020" y="521955"/>
                      <a:pt x="1770120" y="377212"/>
                      <a:pt x="1710529" y="258223"/>
                    </a:cubicBezTo>
                    <a:cubicBezTo>
                      <a:pt x="1703080" y="243350"/>
                      <a:pt x="1694301" y="229582"/>
                      <a:pt x="1684409" y="216994"/>
                    </a:cubicBezTo>
                    <a:lnTo>
                      <a:pt x="1655527" y="186916"/>
                    </a:lnTo>
                    <a:lnTo>
                      <a:pt x="1899503" y="102632"/>
                    </a:lnTo>
                    <a:lnTo>
                      <a:pt x="2106471" y="53906"/>
                    </a:lnTo>
                    <a:lnTo>
                      <a:pt x="2099062" y="93364"/>
                    </a:lnTo>
                    <a:cubicBezTo>
                      <a:pt x="2097679" y="109315"/>
                      <a:pt x="2097873" y="125641"/>
                      <a:pt x="2099785" y="142166"/>
                    </a:cubicBezTo>
                    <a:cubicBezTo>
                      <a:pt x="2115085" y="274360"/>
                      <a:pt x="2234596" y="369129"/>
                      <a:pt x="2366720" y="353838"/>
                    </a:cubicBezTo>
                    <a:cubicBezTo>
                      <a:pt x="2498845" y="338546"/>
                      <a:pt x="2593550" y="218984"/>
                      <a:pt x="2578250" y="86789"/>
                    </a:cubicBezTo>
                    <a:cubicBezTo>
                      <a:pt x="2576337" y="70264"/>
                      <a:pt x="2572796" y="54325"/>
                      <a:pt x="2567806" y="39113"/>
                    </a:cubicBezTo>
                    <a:lnTo>
                      <a:pt x="2552146" y="3672"/>
                    </a:lnTo>
                    <a:lnTo>
                      <a:pt x="2699604" y="0"/>
                    </a:lnTo>
                    <a:close/>
                    <a:moveTo>
                      <a:pt x="2685916" y="849851"/>
                    </a:moveTo>
                    <a:cubicBezTo>
                      <a:pt x="1857093" y="823407"/>
                      <a:pt x="1095966" y="1381414"/>
                      <a:pt x="896230" y="2219946"/>
                    </a:cubicBezTo>
                    <a:cubicBezTo>
                      <a:pt x="667959" y="3178268"/>
                      <a:pt x="1259374" y="4140094"/>
                      <a:pt x="2217191" y="4368244"/>
                    </a:cubicBezTo>
                    <a:cubicBezTo>
                      <a:pt x="3175009" y="4596395"/>
                      <a:pt x="4136523" y="4004473"/>
                      <a:pt x="4364793" y="3046150"/>
                    </a:cubicBezTo>
                    <a:cubicBezTo>
                      <a:pt x="4593063" y="2087828"/>
                      <a:pt x="4001649" y="1126002"/>
                      <a:pt x="3043832" y="897852"/>
                    </a:cubicBezTo>
                    <a:cubicBezTo>
                      <a:pt x="2924105" y="869333"/>
                      <a:pt x="2804320" y="853628"/>
                      <a:pt x="2685916" y="849851"/>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grpSp>
        <p:sp>
          <p:nvSpPr>
            <p:cNvPr id="183" name="Oval 182"/>
            <p:cNvSpPr/>
            <p:nvPr/>
          </p:nvSpPr>
          <p:spPr>
            <a:xfrm>
              <a:off x="1758056" y="4541050"/>
              <a:ext cx="573653" cy="565035"/>
            </a:xfrm>
            <a:prstGeom prst="ellipse">
              <a:avLst/>
            </a:prstGeom>
            <a:noFill/>
            <a:ln w="38100" cmpd="sng">
              <a:solidFill>
                <a:srgbClr val="004D71"/>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96" name="Group 195"/>
          <p:cNvGrpSpPr/>
          <p:nvPr/>
        </p:nvGrpSpPr>
        <p:grpSpPr>
          <a:xfrm>
            <a:off x="3589228" y="5072143"/>
            <a:ext cx="713186" cy="696911"/>
            <a:chOff x="3238905" y="4470882"/>
            <a:chExt cx="692084" cy="705370"/>
          </a:xfrm>
        </p:grpSpPr>
        <p:grpSp>
          <p:nvGrpSpPr>
            <p:cNvPr id="197" name="Group 196"/>
            <p:cNvGrpSpPr/>
            <p:nvPr/>
          </p:nvGrpSpPr>
          <p:grpSpPr>
            <a:xfrm>
              <a:off x="3383944" y="4732555"/>
              <a:ext cx="164465" cy="161597"/>
              <a:chOff x="1941489" y="795953"/>
              <a:chExt cx="5261024" cy="5266097"/>
            </a:xfrm>
            <a:solidFill>
              <a:srgbClr val="FB3C46"/>
            </a:solidFill>
          </p:grpSpPr>
          <p:sp>
            <p:nvSpPr>
              <p:cNvPr id="223" name="Donut 222"/>
              <p:cNvSpPr/>
              <p:nvPr/>
            </p:nvSpPr>
            <p:spPr>
              <a:xfrm>
                <a:off x="2882256" y="1738368"/>
                <a:ext cx="3379489" cy="3381270"/>
              </a:xfrm>
              <a:prstGeom prst="donut">
                <a:avLst>
                  <a:gd name="adj" fmla="val 2828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sp>
            <p:nvSpPr>
              <p:cNvPr id="224" name="Freeform 223"/>
              <p:cNvSpPr/>
              <p:nvPr/>
            </p:nvSpPr>
            <p:spPr>
              <a:xfrm>
                <a:off x="1941489" y="795953"/>
                <a:ext cx="5261024" cy="5266097"/>
              </a:xfrm>
              <a:custGeom>
                <a:avLst/>
                <a:gdLst>
                  <a:gd name="connsiteX0" fmla="*/ 2699604 w 5261024"/>
                  <a:gd name="connsiteY0" fmla="*/ 0 h 5266097"/>
                  <a:gd name="connsiteX1" fmla="*/ 2975635 w 5261024"/>
                  <a:gd name="connsiteY1" fmla="*/ 22137 h 5266097"/>
                  <a:gd name="connsiteX2" fmla="*/ 3020095 w 5261024"/>
                  <a:gd name="connsiteY2" fmla="*/ 30384 h 5266097"/>
                  <a:gd name="connsiteX3" fmla="*/ 2999736 w 5261024"/>
                  <a:gd name="connsiteY3" fmla="*/ 64762 h 5266097"/>
                  <a:gd name="connsiteX4" fmla="*/ 2983724 w 5261024"/>
                  <a:gd name="connsiteY4" fmla="*/ 110867 h 5266097"/>
                  <a:gd name="connsiteX5" fmla="*/ 3162165 w 5261024"/>
                  <a:gd name="connsiteY5" fmla="*/ 401071 h 5266097"/>
                  <a:gd name="connsiteX6" fmla="*/ 3452273 w 5261024"/>
                  <a:gd name="connsiteY6" fmla="*/ 222475 h 5266097"/>
                  <a:gd name="connsiteX7" fmla="*/ 3458765 w 5261024"/>
                  <a:gd name="connsiteY7" fmla="*/ 174102 h 5266097"/>
                  <a:gd name="connsiteX8" fmla="*/ 3456091 w 5261024"/>
                  <a:gd name="connsiteY8" fmla="*/ 134237 h 5266097"/>
                  <a:gd name="connsiteX9" fmla="*/ 3499492 w 5261024"/>
                  <a:gd name="connsiteY9" fmla="*/ 146919 h 5266097"/>
                  <a:gd name="connsiteX10" fmla="*/ 3729708 w 5261024"/>
                  <a:gd name="connsiteY10" fmla="*/ 239447 h 5266097"/>
                  <a:gd name="connsiteX11" fmla="*/ 3886868 w 5261024"/>
                  <a:gd name="connsiteY11" fmla="*/ 320504 h 5266097"/>
                  <a:gd name="connsiteX12" fmla="*/ 3855876 w 5261024"/>
                  <a:gd name="connsiteY12" fmla="*/ 345930 h 5266097"/>
                  <a:gd name="connsiteX13" fmla="*/ 3825060 w 5261024"/>
                  <a:gd name="connsiteY13" fmla="*/ 383779 h 5266097"/>
                  <a:gd name="connsiteX14" fmla="*/ 3893485 w 5261024"/>
                  <a:gd name="connsiteY14" fmla="*/ 717511 h 5266097"/>
                  <a:gd name="connsiteX15" fmla="*/ 4227180 w 5261024"/>
                  <a:gd name="connsiteY15" fmla="*/ 648908 h 5266097"/>
                  <a:gd name="connsiteX16" fmla="*/ 4249826 w 5261024"/>
                  <a:gd name="connsiteY16" fmla="*/ 605673 h 5266097"/>
                  <a:gd name="connsiteX17" fmla="*/ 4260863 w 5261024"/>
                  <a:gd name="connsiteY17" fmla="*/ 567587 h 5266097"/>
                  <a:gd name="connsiteX18" fmla="*/ 4340221 w 5261024"/>
                  <a:gd name="connsiteY18" fmla="*/ 629356 h 5266097"/>
                  <a:gd name="connsiteX19" fmla="*/ 4595402 w 5261024"/>
                  <a:gd name="connsiteY19" fmla="*/ 879365 h 5266097"/>
                  <a:gd name="connsiteX20" fmla="*/ 4603537 w 5261024"/>
                  <a:gd name="connsiteY20" fmla="*/ 889139 h 5266097"/>
                  <a:gd name="connsiteX21" fmla="*/ 4564217 w 5261024"/>
                  <a:gd name="connsiteY21" fmla="*/ 902959 h 5266097"/>
                  <a:gd name="connsiteX22" fmla="*/ 4522315 w 5261024"/>
                  <a:gd name="connsiteY22" fmla="*/ 927986 h 5266097"/>
                  <a:gd name="connsiteX23" fmla="*/ 4472470 w 5261024"/>
                  <a:gd name="connsiteY23" fmla="*/ 1264993 h 5266097"/>
                  <a:gd name="connsiteX24" fmla="*/ 4809505 w 5261024"/>
                  <a:gd name="connsiteY24" fmla="*/ 1314658 h 5266097"/>
                  <a:gd name="connsiteX25" fmla="*/ 4845572 w 5261024"/>
                  <a:gd name="connsiteY25" fmla="*/ 1281775 h 5266097"/>
                  <a:gd name="connsiteX26" fmla="*/ 4869367 w 5261024"/>
                  <a:gd name="connsiteY26" fmla="*/ 1249219 h 5266097"/>
                  <a:gd name="connsiteX27" fmla="*/ 4907907 w 5261024"/>
                  <a:gd name="connsiteY27" fmla="*/ 1310723 h 5266097"/>
                  <a:gd name="connsiteX28" fmla="*/ 5020778 w 5261024"/>
                  <a:gd name="connsiteY28" fmla="*/ 1527485 h 5266097"/>
                  <a:gd name="connsiteX29" fmla="*/ 5078585 w 5261024"/>
                  <a:gd name="connsiteY29" fmla="*/ 1669097 h 5266097"/>
                  <a:gd name="connsiteX30" fmla="*/ 5039327 w 5261024"/>
                  <a:gd name="connsiteY30" fmla="*/ 1668661 h 5266097"/>
                  <a:gd name="connsiteX31" fmla="*/ 4991392 w 5261024"/>
                  <a:gd name="connsiteY31" fmla="*/ 1677848 h 5266097"/>
                  <a:gd name="connsiteX32" fmla="*/ 4829289 w 5261024"/>
                  <a:gd name="connsiteY32" fmla="*/ 1977484 h 5266097"/>
                  <a:gd name="connsiteX33" fmla="*/ 5129012 w 5261024"/>
                  <a:gd name="connsiteY33" fmla="*/ 2139427 h 5266097"/>
                  <a:gd name="connsiteX34" fmla="*/ 5174151 w 5261024"/>
                  <a:gd name="connsiteY34" fmla="*/ 2120863 h 5266097"/>
                  <a:gd name="connsiteX35" fmla="*/ 5206918 w 5261024"/>
                  <a:gd name="connsiteY35" fmla="*/ 2098895 h 5266097"/>
                  <a:gd name="connsiteX36" fmla="*/ 5233934 w 5261024"/>
                  <a:gd name="connsiteY36" fmla="*/ 2231821 h 5266097"/>
                  <a:gd name="connsiteX37" fmla="*/ 5260212 w 5261024"/>
                  <a:gd name="connsiteY37" fmla="*/ 2479813 h 5266097"/>
                  <a:gd name="connsiteX38" fmla="*/ 5261024 w 5261024"/>
                  <a:gd name="connsiteY38" fmla="*/ 2564666 h 5266097"/>
                  <a:gd name="connsiteX39" fmla="*/ 5223898 w 5261024"/>
                  <a:gd name="connsiteY39" fmla="*/ 2550684 h 5266097"/>
                  <a:gd name="connsiteX40" fmla="*/ 5175711 w 5261024"/>
                  <a:gd name="connsiteY40" fmla="*/ 2542921 h 5266097"/>
                  <a:gd name="connsiteX41" fmla="*/ 4920903 w 5261024"/>
                  <a:gd name="connsiteY41" fmla="*/ 2769046 h 5266097"/>
                  <a:gd name="connsiteX42" fmla="*/ 5147162 w 5261024"/>
                  <a:gd name="connsiteY42" fmla="*/ 3023733 h 5266097"/>
                  <a:gd name="connsiteX43" fmla="*/ 5195928 w 5261024"/>
                  <a:gd name="connsiteY43" fmla="*/ 3021727 h 5266097"/>
                  <a:gd name="connsiteX44" fmla="*/ 5235611 w 5261024"/>
                  <a:gd name="connsiteY44" fmla="*/ 3011951 h 5266097"/>
                  <a:gd name="connsiteX45" fmla="*/ 5192310 w 5261024"/>
                  <a:gd name="connsiteY45" fmla="*/ 3243262 h 5266097"/>
                  <a:gd name="connsiteX46" fmla="*/ 5126971 w 5261024"/>
                  <a:gd name="connsiteY46" fmla="*/ 3469505 h 5266097"/>
                  <a:gd name="connsiteX47" fmla="*/ 5095667 w 5261024"/>
                  <a:gd name="connsiteY47" fmla="*/ 3442641 h 5266097"/>
                  <a:gd name="connsiteX48" fmla="*/ 5053042 w 5261024"/>
                  <a:gd name="connsiteY48" fmla="*/ 3418866 h 5266097"/>
                  <a:gd name="connsiteX49" fmla="*/ 4736261 w 5261024"/>
                  <a:gd name="connsiteY49" fmla="*/ 3544203 h 5266097"/>
                  <a:gd name="connsiteX50" fmla="*/ 4861767 w 5261024"/>
                  <a:gd name="connsiteY50" fmla="*/ 3860917 h 5266097"/>
                  <a:gd name="connsiteX51" fmla="*/ 4908278 w 5261024"/>
                  <a:gd name="connsiteY51" fmla="*/ 3875711 h 5266097"/>
                  <a:gd name="connsiteX52" fmla="*/ 4948303 w 5261024"/>
                  <a:gd name="connsiteY52" fmla="*/ 3880032 h 5266097"/>
                  <a:gd name="connsiteX53" fmla="*/ 4920099 w 5261024"/>
                  <a:gd name="connsiteY53" fmla="*/ 3935562 h 5266097"/>
                  <a:gd name="connsiteX54" fmla="*/ 4701355 w 5261024"/>
                  <a:gd name="connsiteY54" fmla="*/ 4260953 h 5266097"/>
                  <a:gd name="connsiteX55" fmla="*/ 4690683 w 5261024"/>
                  <a:gd name="connsiteY55" fmla="*/ 4273524 h 5266097"/>
                  <a:gd name="connsiteX56" fmla="*/ 4670103 w 5261024"/>
                  <a:gd name="connsiteY56" fmla="*/ 4236951 h 5266097"/>
                  <a:gd name="connsiteX57" fmla="*/ 4638180 w 5261024"/>
                  <a:gd name="connsiteY57" fmla="*/ 4200031 h 5266097"/>
                  <a:gd name="connsiteX58" fmla="*/ 4297636 w 5261024"/>
                  <a:gd name="connsiteY58" fmla="*/ 4209463 h 5266097"/>
                  <a:gd name="connsiteX59" fmla="*/ 4307251 w 5261024"/>
                  <a:gd name="connsiteY59" fmla="*/ 4550002 h 5266097"/>
                  <a:gd name="connsiteX60" fmla="*/ 4345897 w 5261024"/>
                  <a:gd name="connsiteY60" fmla="*/ 4579812 h 5266097"/>
                  <a:gd name="connsiteX61" fmla="*/ 4382079 w 5261024"/>
                  <a:gd name="connsiteY61" fmla="*/ 4597585 h 5266097"/>
                  <a:gd name="connsiteX62" fmla="*/ 4294613 w 5261024"/>
                  <a:gd name="connsiteY62" fmla="*/ 4674261 h 5266097"/>
                  <a:gd name="connsiteX63" fmla="*/ 4081162 w 5261024"/>
                  <a:gd name="connsiteY63" fmla="*/ 4830933 h 5266097"/>
                  <a:gd name="connsiteX64" fmla="*/ 4004830 w 5261024"/>
                  <a:gd name="connsiteY64" fmla="*/ 4875987 h 5266097"/>
                  <a:gd name="connsiteX65" fmla="*/ 3998534 w 5261024"/>
                  <a:gd name="connsiteY65" fmla="*/ 4837804 h 5266097"/>
                  <a:gd name="connsiteX66" fmla="*/ 3981163 w 5261024"/>
                  <a:gd name="connsiteY66" fmla="*/ 4792192 h 5266097"/>
                  <a:gd name="connsiteX67" fmla="*/ 3657930 w 5261024"/>
                  <a:gd name="connsiteY67" fmla="*/ 4684583 h 5266097"/>
                  <a:gd name="connsiteX68" fmla="*/ 3550494 w 5261024"/>
                  <a:gd name="connsiteY68" fmla="*/ 5007873 h 5266097"/>
                  <a:gd name="connsiteX69" fmla="*/ 3576614 w 5261024"/>
                  <a:gd name="connsiteY69" fmla="*/ 5049102 h 5266097"/>
                  <a:gd name="connsiteX70" fmla="*/ 3605495 w 5261024"/>
                  <a:gd name="connsiteY70" fmla="*/ 5079179 h 5266097"/>
                  <a:gd name="connsiteX71" fmla="*/ 3361520 w 5261024"/>
                  <a:gd name="connsiteY71" fmla="*/ 5163465 h 5266097"/>
                  <a:gd name="connsiteX72" fmla="*/ 3154552 w 5261024"/>
                  <a:gd name="connsiteY72" fmla="*/ 5212189 h 5266097"/>
                  <a:gd name="connsiteX73" fmla="*/ 3161961 w 5261024"/>
                  <a:gd name="connsiteY73" fmla="*/ 5172732 h 5266097"/>
                  <a:gd name="connsiteX74" fmla="*/ 3161239 w 5261024"/>
                  <a:gd name="connsiteY74" fmla="*/ 5123930 h 5266097"/>
                  <a:gd name="connsiteX75" fmla="*/ 2894303 w 5261024"/>
                  <a:gd name="connsiteY75" fmla="*/ 4912259 h 5266097"/>
                  <a:gd name="connsiteX76" fmla="*/ 2682774 w 5261024"/>
                  <a:gd name="connsiteY76" fmla="*/ 5179307 h 5266097"/>
                  <a:gd name="connsiteX77" fmla="*/ 2693218 w 5261024"/>
                  <a:gd name="connsiteY77" fmla="*/ 5226984 h 5266097"/>
                  <a:gd name="connsiteX78" fmla="*/ 2708878 w 5261024"/>
                  <a:gd name="connsiteY78" fmla="*/ 5262425 h 5266097"/>
                  <a:gd name="connsiteX79" fmla="*/ 2561420 w 5261024"/>
                  <a:gd name="connsiteY79" fmla="*/ 5266097 h 5266097"/>
                  <a:gd name="connsiteX80" fmla="*/ 2285388 w 5261024"/>
                  <a:gd name="connsiteY80" fmla="*/ 5243959 h 5266097"/>
                  <a:gd name="connsiteX81" fmla="*/ 2240930 w 5261024"/>
                  <a:gd name="connsiteY81" fmla="*/ 5235714 h 5266097"/>
                  <a:gd name="connsiteX82" fmla="*/ 2261288 w 5261024"/>
                  <a:gd name="connsiteY82" fmla="*/ 5201337 h 5266097"/>
                  <a:gd name="connsiteX83" fmla="*/ 2277301 w 5261024"/>
                  <a:gd name="connsiteY83" fmla="*/ 5155230 h 5266097"/>
                  <a:gd name="connsiteX84" fmla="*/ 2098860 w 5261024"/>
                  <a:gd name="connsiteY84" fmla="*/ 4865027 h 5266097"/>
                  <a:gd name="connsiteX85" fmla="*/ 1808751 w 5261024"/>
                  <a:gd name="connsiteY85" fmla="*/ 5043623 h 5266097"/>
                  <a:gd name="connsiteX86" fmla="*/ 1802259 w 5261024"/>
                  <a:gd name="connsiteY86" fmla="*/ 5091997 h 5266097"/>
                  <a:gd name="connsiteX87" fmla="*/ 1804934 w 5261024"/>
                  <a:gd name="connsiteY87" fmla="*/ 5131861 h 5266097"/>
                  <a:gd name="connsiteX88" fmla="*/ 1761530 w 5261024"/>
                  <a:gd name="connsiteY88" fmla="*/ 5119177 h 5266097"/>
                  <a:gd name="connsiteX89" fmla="*/ 1531316 w 5261024"/>
                  <a:gd name="connsiteY89" fmla="*/ 5026649 h 5266097"/>
                  <a:gd name="connsiteX90" fmla="*/ 1374157 w 5261024"/>
                  <a:gd name="connsiteY90" fmla="*/ 4945594 h 5266097"/>
                  <a:gd name="connsiteX91" fmla="*/ 1405149 w 5261024"/>
                  <a:gd name="connsiteY91" fmla="*/ 4920168 h 5266097"/>
                  <a:gd name="connsiteX92" fmla="*/ 1435964 w 5261024"/>
                  <a:gd name="connsiteY92" fmla="*/ 4882320 h 5266097"/>
                  <a:gd name="connsiteX93" fmla="*/ 1367541 w 5261024"/>
                  <a:gd name="connsiteY93" fmla="*/ 4548587 h 5266097"/>
                  <a:gd name="connsiteX94" fmla="*/ 1033844 w 5261024"/>
                  <a:gd name="connsiteY94" fmla="*/ 4617189 h 5266097"/>
                  <a:gd name="connsiteX95" fmla="*/ 1011199 w 5261024"/>
                  <a:gd name="connsiteY95" fmla="*/ 4660425 h 5266097"/>
                  <a:gd name="connsiteX96" fmla="*/ 1000161 w 5261024"/>
                  <a:gd name="connsiteY96" fmla="*/ 4698511 h 5266097"/>
                  <a:gd name="connsiteX97" fmla="*/ 920802 w 5261024"/>
                  <a:gd name="connsiteY97" fmla="*/ 4636740 h 5266097"/>
                  <a:gd name="connsiteX98" fmla="*/ 665621 w 5261024"/>
                  <a:gd name="connsiteY98" fmla="*/ 4386731 h 5266097"/>
                  <a:gd name="connsiteX99" fmla="*/ 657487 w 5261024"/>
                  <a:gd name="connsiteY99" fmla="*/ 4376959 h 5266097"/>
                  <a:gd name="connsiteX100" fmla="*/ 696807 w 5261024"/>
                  <a:gd name="connsiteY100" fmla="*/ 4363138 h 5266097"/>
                  <a:gd name="connsiteX101" fmla="*/ 738709 w 5261024"/>
                  <a:gd name="connsiteY101" fmla="*/ 4338112 h 5266097"/>
                  <a:gd name="connsiteX102" fmla="*/ 788555 w 5261024"/>
                  <a:gd name="connsiteY102" fmla="*/ 4001104 h 5266097"/>
                  <a:gd name="connsiteX103" fmla="*/ 451519 w 5261024"/>
                  <a:gd name="connsiteY103" fmla="*/ 3951439 h 5266097"/>
                  <a:gd name="connsiteX104" fmla="*/ 415452 w 5261024"/>
                  <a:gd name="connsiteY104" fmla="*/ 3984321 h 5266097"/>
                  <a:gd name="connsiteX105" fmla="*/ 391658 w 5261024"/>
                  <a:gd name="connsiteY105" fmla="*/ 4016878 h 5266097"/>
                  <a:gd name="connsiteX106" fmla="*/ 353117 w 5261024"/>
                  <a:gd name="connsiteY106" fmla="*/ 3955371 h 5266097"/>
                  <a:gd name="connsiteX107" fmla="*/ 240245 w 5261024"/>
                  <a:gd name="connsiteY107" fmla="*/ 3738610 h 5266097"/>
                  <a:gd name="connsiteX108" fmla="*/ 182439 w 5261024"/>
                  <a:gd name="connsiteY108" fmla="*/ 3597001 h 5266097"/>
                  <a:gd name="connsiteX109" fmla="*/ 221697 w 5261024"/>
                  <a:gd name="connsiteY109" fmla="*/ 3597436 h 5266097"/>
                  <a:gd name="connsiteX110" fmla="*/ 269631 w 5261024"/>
                  <a:gd name="connsiteY110" fmla="*/ 3588250 h 5266097"/>
                  <a:gd name="connsiteX111" fmla="*/ 431735 w 5261024"/>
                  <a:gd name="connsiteY111" fmla="*/ 3288614 h 5266097"/>
                  <a:gd name="connsiteX112" fmla="*/ 132011 w 5261024"/>
                  <a:gd name="connsiteY112" fmla="*/ 3126671 h 5266097"/>
                  <a:gd name="connsiteX113" fmla="*/ 86872 w 5261024"/>
                  <a:gd name="connsiteY113" fmla="*/ 3145235 h 5266097"/>
                  <a:gd name="connsiteX114" fmla="*/ 54105 w 5261024"/>
                  <a:gd name="connsiteY114" fmla="*/ 3167203 h 5266097"/>
                  <a:gd name="connsiteX115" fmla="*/ 27088 w 5261024"/>
                  <a:gd name="connsiteY115" fmla="*/ 3034275 h 5266097"/>
                  <a:gd name="connsiteX116" fmla="*/ 811 w 5261024"/>
                  <a:gd name="connsiteY116" fmla="*/ 2786282 h 5266097"/>
                  <a:gd name="connsiteX117" fmla="*/ 0 w 5261024"/>
                  <a:gd name="connsiteY117" fmla="*/ 2701432 h 5266097"/>
                  <a:gd name="connsiteX118" fmla="*/ 37127 w 5261024"/>
                  <a:gd name="connsiteY118" fmla="*/ 2715413 h 5266097"/>
                  <a:gd name="connsiteX119" fmla="*/ 85312 w 5261024"/>
                  <a:gd name="connsiteY119" fmla="*/ 2723175 h 5266097"/>
                  <a:gd name="connsiteX120" fmla="*/ 340122 w 5261024"/>
                  <a:gd name="connsiteY120" fmla="*/ 2497052 h 5266097"/>
                  <a:gd name="connsiteX121" fmla="*/ 113862 w 5261024"/>
                  <a:gd name="connsiteY121" fmla="*/ 2242364 h 5266097"/>
                  <a:gd name="connsiteX122" fmla="*/ 65096 w 5261024"/>
                  <a:gd name="connsiteY122" fmla="*/ 2244369 h 5266097"/>
                  <a:gd name="connsiteX123" fmla="*/ 25412 w 5261024"/>
                  <a:gd name="connsiteY123" fmla="*/ 2254145 h 5266097"/>
                  <a:gd name="connsiteX124" fmla="*/ 68713 w 5261024"/>
                  <a:gd name="connsiteY124" fmla="*/ 2022832 h 5266097"/>
                  <a:gd name="connsiteX125" fmla="*/ 134052 w 5261024"/>
                  <a:gd name="connsiteY125" fmla="*/ 1796592 h 5266097"/>
                  <a:gd name="connsiteX126" fmla="*/ 165357 w 5261024"/>
                  <a:gd name="connsiteY126" fmla="*/ 1823456 h 5266097"/>
                  <a:gd name="connsiteX127" fmla="*/ 207982 w 5261024"/>
                  <a:gd name="connsiteY127" fmla="*/ 1847230 h 5266097"/>
                  <a:gd name="connsiteX128" fmla="*/ 524763 w 5261024"/>
                  <a:gd name="connsiteY128" fmla="*/ 1721894 h 5266097"/>
                  <a:gd name="connsiteX129" fmla="*/ 399256 w 5261024"/>
                  <a:gd name="connsiteY129" fmla="*/ 1405180 h 5266097"/>
                  <a:gd name="connsiteX130" fmla="*/ 352745 w 5261024"/>
                  <a:gd name="connsiteY130" fmla="*/ 1390386 h 5266097"/>
                  <a:gd name="connsiteX131" fmla="*/ 312719 w 5261024"/>
                  <a:gd name="connsiteY131" fmla="*/ 1386066 h 5266097"/>
                  <a:gd name="connsiteX132" fmla="*/ 340923 w 5261024"/>
                  <a:gd name="connsiteY132" fmla="*/ 1330533 h 5266097"/>
                  <a:gd name="connsiteX133" fmla="*/ 559668 w 5261024"/>
                  <a:gd name="connsiteY133" fmla="*/ 1005143 h 5266097"/>
                  <a:gd name="connsiteX134" fmla="*/ 570341 w 5261024"/>
                  <a:gd name="connsiteY134" fmla="*/ 992572 h 5266097"/>
                  <a:gd name="connsiteX135" fmla="*/ 590920 w 5261024"/>
                  <a:gd name="connsiteY135" fmla="*/ 1029147 h 5266097"/>
                  <a:gd name="connsiteX136" fmla="*/ 622843 w 5261024"/>
                  <a:gd name="connsiteY136" fmla="*/ 1066067 h 5266097"/>
                  <a:gd name="connsiteX137" fmla="*/ 963387 w 5261024"/>
                  <a:gd name="connsiteY137" fmla="*/ 1056634 h 5266097"/>
                  <a:gd name="connsiteX138" fmla="*/ 953773 w 5261024"/>
                  <a:gd name="connsiteY138" fmla="*/ 716095 h 5266097"/>
                  <a:gd name="connsiteX139" fmla="*/ 915126 w 5261024"/>
                  <a:gd name="connsiteY139" fmla="*/ 686285 h 5266097"/>
                  <a:gd name="connsiteX140" fmla="*/ 878943 w 5261024"/>
                  <a:gd name="connsiteY140" fmla="*/ 668511 h 5266097"/>
                  <a:gd name="connsiteX141" fmla="*/ 966411 w 5261024"/>
                  <a:gd name="connsiteY141" fmla="*/ 591835 h 5266097"/>
                  <a:gd name="connsiteX142" fmla="*/ 1179862 w 5261024"/>
                  <a:gd name="connsiteY142" fmla="*/ 435162 h 5266097"/>
                  <a:gd name="connsiteX143" fmla="*/ 1256192 w 5261024"/>
                  <a:gd name="connsiteY143" fmla="*/ 390108 h 5266097"/>
                  <a:gd name="connsiteX144" fmla="*/ 1262490 w 5261024"/>
                  <a:gd name="connsiteY144" fmla="*/ 428293 h 5266097"/>
                  <a:gd name="connsiteX145" fmla="*/ 1279861 w 5261024"/>
                  <a:gd name="connsiteY145" fmla="*/ 473904 h 5266097"/>
                  <a:gd name="connsiteX146" fmla="*/ 1603093 w 5261024"/>
                  <a:gd name="connsiteY146" fmla="*/ 581514 h 5266097"/>
                  <a:gd name="connsiteX147" fmla="*/ 1710529 w 5261024"/>
                  <a:gd name="connsiteY147" fmla="*/ 258223 h 5266097"/>
                  <a:gd name="connsiteX148" fmla="*/ 1684409 w 5261024"/>
                  <a:gd name="connsiteY148" fmla="*/ 216994 h 5266097"/>
                  <a:gd name="connsiteX149" fmla="*/ 1655527 w 5261024"/>
                  <a:gd name="connsiteY149" fmla="*/ 186916 h 5266097"/>
                  <a:gd name="connsiteX150" fmla="*/ 1899503 w 5261024"/>
                  <a:gd name="connsiteY150" fmla="*/ 102632 h 5266097"/>
                  <a:gd name="connsiteX151" fmla="*/ 2106471 w 5261024"/>
                  <a:gd name="connsiteY151" fmla="*/ 53906 h 5266097"/>
                  <a:gd name="connsiteX152" fmla="*/ 2099062 w 5261024"/>
                  <a:gd name="connsiteY152" fmla="*/ 93364 h 5266097"/>
                  <a:gd name="connsiteX153" fmla="*/ 2099785 w 5261024"/>
                  <a:gd name="connsiteY153" fmla="*/ 142166 h 5266097"/>
                  <a:gd name="connsiteX154" fmla="*/ 2366720 w 5261024"/>
                  <a:gd name="connsiteY154" fmla="*/ 353838 h 5266097"/>
                  <a:gd name="connsiteX155" fmla="*/ 2578250 w 5261024"/>
                  <a:gd name="connsiteY155" fmla="*/ 86789 h 5266097"/>
                  <a:gd name="connsiteX156" fmla="*/ 2567806 w 5261024"/>
                  <a:gd name="connsiteY156" fmla="*/ 39113 h 5266097"/>
                  <a:gd name="connsiteX157" fmla="*/ 2552146 w 5261024"/>
                  <a:gd name="connsiteY157" fmla="*/ 3672 h 5266097"/>
                  <a:gd name="connsiteX158" fmla="*/ 2699604 w 5261024"/>
                  <a:gd name="connsiteY158" fmla="*/ 0 h 5266097"/>
                  <a:gd name="connsiteX159" fmla="*/ 2685916 w 5261024"/>
                  <a:gd name="connsiteY159" fmla="*/ 849851 h 5266097"/>
                  <a:gd name="connsiteX160" fmla="*/ 896230 w 5261024"/>
                  <a:gd name="connsiteY160" fmla="*/ 2219946 h 5266097"/>
                  <a:gd name="connsiteX161" fmla="*/ 2217191 w 5261024"/>
                  <a:gd name="connsiteY161" fmla="*/ 4368244 h 5266097"/>
                  <a:gd name="connsiteX162" fmla="*/ 4364793 w 5261024"/>
                  <a:gd name="connsiteY162" fmla="*/ 3046150 h 5266097"/>
                  <a:gd name="connsiteX163" fmla="*/ 3043832 w 5261024"/>
                  <a:gd name="connsiteY163" fmla="*/ 897852 h 5266097"/>
                  <a:gd name="connsiteX164" fmla="*/ 2685916 w 5261024"/>
                  <a:gd name="connsiteY164" fmla="*/ 849851 h 5266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5261024" h="5266097">
                    <a:moveTo>
                      <a:pt x="2699604" y="0"/>
                    </a:moveTo>
                    <a:cubicBezTo>
                      <a:pt x="2791142" y="2496"/>
                      <a:pt x="2883255" y="9812"/>
                      <a:pt x="2975635" y="22137"/>
                    </a:cubicBezTo>
                    <a:lnTo>
                      <a:pt x="3020095" y="30384"/>
                    </a:lnTo>
                    <a:lnTo>
                      <a:pt x="2999736" y="64762"/>
                    </a:lnTo>
                    <a:cubicBezTo>
                      <a:pt x="2992981" y="79277"/>
                      <a:pt x="2987578" y="94685"/>
                      <a:pt x="2983724" y="110867"/>
                    </a:cubicBezTo>
                    <a:cubicBezTo>
                      <a:pt x="2952888" y="240322"/>
                      <a:pt x="3032779" y="370252"/>
                      <a:pt x="3162165" y="401071"/>
                    </a:cubicBezTo>
                    <a:cubicBezTo>
                      <a:pt x="3291551" y="431891"/>
                      <a:pt x="3421437" y="351930"/>
                      <a:pt x="3452273" y="222475"/>
                    </a:cubicBezTo>
                    <a:cubicBezTo>
                      <a:pt x="3456127" y="206292"/>
                      <a:pt x="3458252" y="190104"/>
                      <a:pt x="3458765" y="174102"/>
                    </a:cubicBezTo>
                    <a:lnTo>
                      <a:pt x="3456091" y="134237"/>
                    </a:lnTo>
                    <a:lnTo>
                      <a:pt x="3499492" y="146919"/>
                    </a:lnTo>
                    <a:cubicBezTo>
                      <a:pt x="3578278" y="174349"/>
                      <a:pt x="3655061" y="205265"/>
                      <a:pt x="3729708" y="239447"/>
                    </a:cubicBezTo>
                    <a:lnTo>
                      <a:pt x="3886868" y="320504"/>
                    </a:lnTo>
                    <a:lnTo>
                      <a:pt x="3855876" y="345930"/>
                    </a:lnTo>
                    <a:cubicBezTo>
                      <a:pt x="3844563" y="357260"/>
                      <a:pt x="3834216" y="369891"/>
                      <a:pt x="3825060" y="383779"/>
                    </a:cubicBezTo>
                    <a:cubicBezTo>
                      <a:pt x="3751808" y="494880"/>
                      <a:pt x="3782442" y="644297"/>
                      <a:pt x="3893485" y="717511"/>
                    </a:cubicBezTo>
                    <a:cubicBezTo>
                      <a:pt x="4004526" y="790725"/>
                      <a:pt x="4153927" y="760009"/>
                      <a:pt x="4227180" y="648908"/>
                    </a:cubicBezTo>
                    <a:cubicBezTo>
                      <a:pt x="4236337" y="635021"/>
                      <a:pt x="4243870" y="620534"/>
                      <a:pt x="4249826" y="605673"/>
                    </a:cubicBezTo>
                    <a:lnTo>
                      <a:pt x="4260863" y="567587"/>
                    </a:lnTo>
                    <a:lnTo>
                      <a:pt x="4340221" y="629356"/>
                    </a:lnTo>
                    <a:cubicBezTo>
                      <a:pt x="4431148" y="707069"/>
                      <a:pt x="4516361" y="790651"/>
                      <a:pt x="4595402" y="879365"/>
                    </a:cubicBezTo>
                    <a:lnTo>
                      <a:pt x="4603537" y="889139"/>
                    </a:lnTo>
                    <a:lnTo>
                      <a:pt x="4564217" y="902959"/>
                    </a:lnTo>
                    <a:cubicBezTo>
                      <a:pt x="4549712" y="909737"/>
                      <a:pt x="4535670" y="918068"/>
                      <a:pt x="4522315" y="927986"/>
                    </a:cubicBezTo>
                    <a:cubicBezTo>
                      <a:pt x="4415481" y="1007334"/>
                      <a:pt x="4393165" y="1158216"/>
                      <a:pt x="4472470" y="1264993"/>
                    </a:cubicBezTo>
                    <a:cubicBezTo>
                      <a:pt x="4551775" y="1371771"/>
                      <a:pt x="4702672" y="1394006"/>
                      <a:pt x="4809505" y="1314658"/>
                    </a:cubicBezTo>
                    <a:cubicBezTo>
                      <a:pt x="4822859" y="1304740"/>
                      <a:pt x="4834893" y="1293703"/>
                      <a:pt x="4845572" y="1281775"/>
                    </a:cubicBezTo>
                    <a:lnTo>
                      <a:pt x="4869367" y="1249219"/>
                    </a:lnTo>
                    <a:lnTo>
                      <a:pt x="4907907" y="1310723"/>
                    </a:lnTo>
                    <a:cubicBezTo>
                      <a:pt x="4948818" y="1381156"/>
                      <a:pt x="4986492" y="1453490"/>
                      <a:pt x="5020778" y="1527485"/>
                    </a:cubicBezTo>
                    <a:lnTo>
                      <a:pt x="5078585" y="1669097"/>
                    </a:lnTo>
                    <a:lnTo>
                      <a:pt x="5039327" y="1668661"/>
                    </a:lnTo>
                    <a:cubicBezTo>
                      <a:pt x="5023379" y="1670069"/>
                      <a:pt x="5007333" y="1673094"/>
                      <a:pt x="4991392" y="1677848"/>
                    </a:cubicBezTo>
                    <a:cubicBezTo>
                      <a:pt x="4863863" y="1715870"/>
                      <a:pt x="4791287" y="1850022"/>
                      <a:pt x="4829289" y="1977484"/>
                    </a:cubicBezTo>
                    <a:cubicBezTo>
                      <a:pt x="4867292" y="2104945"/>
                      <a:pt x="5001483" y="2177449"/>
                      <a:pt x="5129012" y="2139427"/>
                    </a:cubicBezTo>
                    <a:cubicBezTo>
                      <a:pt x="5144953" y="2134673"/>
                      <a:pt x="5160036" y="2128419"/>
                      <a:pt x="5174151" y="2120863"/>
                    </a:cubicBezTo>
                    <a:lnTo>
                      <a:pt x="5206918" y="2098895"/>
                    </a:lnTo>
                    <a:lnTo>
                      <a:pt x="5233934" y="2231821"/>
                    </a:lnTo>
                    <a:cubicBezTo>
                      <a:pt x="5246572" y="2313623"/>
                      <a:pt x="5255381" y="2396367"/>
                      <a:pt x="5260212" y="2479813"/>
                    </a:cubicBezTo>
                    <a:lnTo>
                      <a:pt x="5261024" y="2564666"/>
                    </a:lnTo>
                    <a:lnTo>
                      <a:pt x="5223898" y="2550684"/>
                    </a:lnTo>
                    <a:cubicBezTo>
                      <a:pt x="5208429" y="2546552"/>
                      <a:pt x="5192316" y="2543908"/>
                      <a:pt x="5175711" y="2542921"/>
                    </a:cubicBezTo>
                    <a:cubicBezTo>
                      <a:pt x="5042868" y="2535034"/>
                      <a:pt x="4928786" y="2636273"/>
                      <a:pt x="4920903" y="2769046"/>
                    </a:cubicBezTo>
                    <a:cubicBezTo>
                      <a:pt x="4913019" y="2901817"/>
                      <a:pt x="5014319" y="3015845"/>
                      <a:pt x="5147162" y="3023733"/>
                    </a:cubicBezTo>
                    <a:cubicBezTo>
                      <a:pt x="5163767" y="3024719"/>
                      <a:pt x="5180080" y="3024000"/>
                      <a:pt x="5195928" y="3021727"/>
                    </a:cubicBezTo>
                    <a:lnTo>
                      <a:pt x="5235611" y="3011951"/>
                    </a:lnTo>
                    <a:lnTo>
                      <a:pt x="5192310" y="3243262"/>
                    </a:lnTo>
                    <a:lnTo>
                      <a:pt x="5126971" y="3469505"/>
                    </a:lnTo>
                    <a:lnTo>
                      <a:pt x="5095667" y="3442641"/>
                    </a:lnTo>
                    <a:cubicBezTo>
                      <a:pt x="5082545" y="3433468"/>
                      <a:pt x="5068309" y="3425472"/>
                      <a:pt x="5053042" y="3418866"/>
                    </a:cubicBezTo>
                    <a:cubicBezTo>
                      <a:pt x="4930908" y="3366020"/>
                      <a:pt x="4789081" y="3422134"/>
                      <a:pt x="4736261" y="3544203"/>
                    </a:cubicBezTo>
                    <a:cubicBezTo>
                      <a:pt x="4683442" y="3666272"/>
                      <a:pt x="4739634" y="3808069"/>
                      <a:pt x="4861767" y="3860917"/>
                    </a:cubicBezTo>
                    <a:cubicBezTo>
                      <a:pt x="4877034" y="3867523"/>
                      <a:pt x="4892609" y="3872427"/>
                      <a:pt x="4908278" y="3875711"/>
                    </a:cubicBezTo>
                    <a:lnTo>
                      <a:pt x="4948303" y="3880032"/>
                    </a:lnTo>
                    <a:lnTo>
                      <a:pt x="4920099" y="3935562"/>
                    </a:lnTo>
                    <a:cubicBezTo>
                      <a:pt x="4854957" y="4050190"/>
                      <a:pt x="4781729" y="4158847"/>
                      <a:pt x="4701355" y="4260953"/>
                    </a:cubicBezTo>
                    <a:lnTo>
                      <a:pt x="4690683" y="4273524"/>
                    </a:lnTo>
                    <a:lnTo>
                      <a:pt x="4670103" y="4236951"/>
                    </a:lnTo>
                    <a:cubicBezTo>
                      <a:pt x="4660910" y="4223843"/>
                      <a:pt x="4650267" y="4211460"/>
                      <a:pt x="4638180" y="4200031"/>
                    </a:cubicBezTo>
                    <a:cubicBezTo>
                      <a:pt x="4541487" y="4108598"/>
                      <a:pt x="4389020" y="4112821"/>
                      <a:pt x="4297636" y="4209463"/>
                    </a:cubicBezTo>
                    <a:cubicBezTo>
                      <a:pt x="4206253" y="4306105"/>
                      <a:pt x="4210558" y="4458570"/>
                      <a:pt x="4307251" y="4550002"/>
                    </a:cubicBezTo>
                    <a:cubicBezTo>
                      <a:pt x="4319338" y="4561431"/>
                      <a:pt x="4332296" y="4571366"/>
                      <a:pt x="4345897" y="4579812"/>
                    </a:cubicBezTo>
                    <a:lnTo>
                      <a:pt x="4382079" y="4597585"/>
                    </a:lnTo>
                    <a:lnTo>
                      <a:pt x="4294613" y="4674261"/>
                    </a:lnTo>
                    <a:cubicBezTo>
                      <a:pt x="4226072" y="4730053"/>
                      <a:pt x="4154820" y="4782340"/>
                      <a:pt x="4081162" y="4830933"/>
                    </a:cubicBezTo>
                    <a:lnTo>
                      <a:pt x="4004830" y="4875987"/>
                    </a:lnTo>
                    <a:lnTo>
                      <a:pt x="3998534" y="4837804"/>
                    </a:lnTo>
                    <a:cubicBezTo>
                      <a:pt x="3994378" y="4822342"/>
                      <a:pt x="3988612" y="4807066"/>
                      <a:pt x="3981163" y="4792192"/>
                    </a:cubicBezTo>
                    <a:cubicBezTo>
                      <a:pt x="3921573" y="4673203"/>
                      <a:pt x="3776856" y="4625024"/>
                      <a:pt x="3657930" y="4684583"/>
                    </a:cubicBezTo>
                    <a:cubicBezTo>
                      <a:pt x="3539004" y="4744142"/>
                      <a:pt x="3490903" y="4888884"/>
                      <a:pt x="3550494" y="5007873"/>
                    </a:cubicBezTo>
                    <a:cubicBezTo>
                      <a:pt x="3557942" y="5022747"/>
                      <a:pt x="3566721" y="5036514"/>
                      <a:pt x="3576614" y="5049102"/>
                    </a:cubicBezTo>
                    <a:lnTo>
                      <a:pt x="3605495" y="5079179"/>
                    </a:lnTo>
                    <a:lnTo>
                      <a:pt x="3361520" y="5163465"/>
                    </a:lnTo>
                    <a:lnTo>
                      <a:pt x="3154552" y="5212189"/>
                    </a:lnTo>
                    <a:lnTo>
                      <a:pt x="3161961" y="5172732"/>
                    </a:lnTo>
                    <a:cubicBezTo>
                      <a:pt x="3163345" y="5156782"/>
                      <a:pt x="3163151" y="5140455"/>
                      <a:pt x="3161239" y="5123930"/>
                    </a:cubicBezTo>
                    <a:cubicBezTo>
                      <a:pt x="3145938" y="4991736"/>
                      <a:pt x="3026428" y="4896967"/>
                      <a:pt x="2894303" y="4912259"/>
                    </a:cubicBezTo>
                    <a:cubicBezTo>
                      <a:pt x="2762179" y="4927551"/>
                      <a:pt x="2667474" y="5047112"/>
                      <a:pt x="2682774" y="5179307"/>
                    </a:cubicBezTo>
                    <a:cubicBezTo>
                      <a:pt x="2684687" y="5195831"/>
                      <a:pt x="2688228" y="5211770"/>
                      <a:pt x="2693218" y="5226984"/>
                    </a:cubicBezTo>
                    <a:lnTo>
                      <a:pt x="2708878" y="5262425"/>
                    </a:lnTo>
                    <a:lnTo>
                      <a:pt x="2561420" y="5266097"/>
                    </a:lnTo>
                    <a:cubicBezTo>
                      <a:pt x="2469881" y="5263601"/>
                      <a:pt x="2377769" y="5256285"/>
                      <a:pt x="2285388" y="5243959"/>
                    </a:cubicBezTo>
                    <a:lnTo>
                      <a:pt x="2240930" y="5235714"/>
                    </a:lnTo>
                    <a:lnTo>
                      <a:pt x="2261288" y="5201337"/>
                    </a:lnTo>
                    <a:cubicBezTo>
                      <a:pt x="2268045" y="5186822"/>
                      <a:pt x="2273446" y="5171413"/>
                      <a:pt x="2277301" y="5155230"/>
                    </a:cubicBezTo>
                    <a:cubicBezTo>
                      <a:pt x="2308137" y="5025775"/>
                      <a:pt x="2228246" y="4895846"/>
                      <a:pt x="2098860" y="4865027"/>
                    </a:cubicBezTo>
                    <a:cubicBezTo>
                      <a:pt x="1969474" y="4834207"/>
                      <a:pt x="1839587" y="4914168"/>
                      <a:pt x="1808751" y="5043623"/>
                    </a:cubicBezTo>
                    <a:cubicBezTo>
                      <a:pt x="1804897" y="5059805"/>
                      <a:pt x="1802773" y="5075995"/>
                      <a:pt x="1802259" y="5091997"/>
                    </a:cubicBezTo>
                    <a:lnTo>
                      <a:pt x="1804934" y="5131861"/>
                    </a:lnTo>
                    <a:lnTo>
                      <a:pt x="1761530" y="5119177"/>
                    </a:lnTo>
                    <a:cubicBezTo>
                      <a:pt x="1682746" y="5091747"/>
                      <a:pt x="1605963" y="5060831"/>
                      <a:pt x="1531316" y="5026649"/>
                    </a:cubicBezTo>
                    <a:lnTo>
                      <a:pt x="1374157" y="4945594"/>
                    </a:lnTo>
                    <a:lnTo>
                      <a:pt x="1405149" y="4920168"/>
                    </a:lnTo>
                    <a:cubicBezTo>
                      <a:pt x="1416461" y="4908838"/>
                      <a:pt x="1426808" y="4896207"/>
                      <a:pt x="1435964" y="4882320"/>
                    </a:cubicBezTo>
                    <a:cubicBezTo>
                      <a:pt x="1509217" y="4771217"/>
                      <a:pt x="1478582" y="4621800"/>
                      <a:pt x="1367541" y="4548587"/>
                    </a:cubicBezTo>
                    <a:cubicBezTo>
                      <a:pt x="1256498" y="4475373"/>
                      <a:pt x="1107097" y="4506088"/>
                      <a:pt x="1033844" y="4617189"/>
                    </a:cubicBezTo>
                    <a:cubicBezTo>
                      <a:pt x="1024688" y="4631078"/>
                      <a:pt x="1017155" y="4645563"/>
                      <a:pt x="1011199" y="4660425"/>
                    </a:cubicBezTo>
                    <a:lnTo>
                      <a:pt x="1000161" y="4698511"/>
                    </a:lnTo>
                    <a:lnTo>
                      <a:pt x="920802" y="4636740"/>
                    </a:lnTo>
                    <a:cubicBezTo>
                      <a:pt x="829875" y="4559028"/>
                      <a:pt x="744663" y="4475445"/>
                      <a:pt x="665621" y="4386731"/>
                    </a:cubicBezTo>
                    <a:lnTo>
                      <a:pt x="657487" y="4376959"/>
                    </a:lnTo>
                    <a:lnTo>
                      <a:pt x="696807" y="4363138"/>
                    </a:lnTo>
                    <a:cubicBezTo>
                      <a:pt x="711312" y="4356361"/>
                      <a:pt x="725355" y="4348030"/>
                      <a:pt x="738709" y="4338112"/>
                    </a:cubicBezTo>
                    <a:cubicBezTo>
                      <a:pt x="845543" y="4258765"/>
                      <a:pt x="867859" y="4107881"/>
                      <a:pt x="788555" y="4001104"/>
                    </a:cubicBezTo>
                    <a:cubicBezTo>
                      <a:pt x="709249" y="3894326"/>
                      <a:pt x="558354" y="3872091"/>
                      <a:pt x="451519" y="3951439"/>
                    </a:cubicBezTo>
                    <a:cubicBezTo>
                      <a:pt x="438165" y="3961357"/>
                      <a:pt x="426132" y="3972393"/>
                      <a:pt x="415452" y="3984321"/>
                    </a:cubicBezTo>
                    <a:lnTo>
                      <a:pt x="391658" y="4016878"/>
                    </a:lnTo>
                    <a:lnTo>
                      <a:pt x="353117" y="3955371"/>
                    </a:lnTo>
                    <a:cubicBezTo>
                      <a:pt x="312204" y="3884939"/>
                      <a:pt x="274531" y="3812605"/>
                      <a:pt x="240245" y="3738610"/>
                    </a:cubicBezTo>
                    <a:lnTo>
                      <a:pt x="182439" y="3597001"/>
                    </a:lnTo>
                    <a:lnTo>
                      <a:pt x="221697" y="3597436"/>
                    </a:lnTo>
                    <a:cubicBezTo>
                      <a:pt x="237645" y="3596029"/>
                      <a:pt x="253690" y="3593002"/>
                      <a:pt x="269631" y="3588250"/>
                    </a:cubicBezTo>
                    <a:cubicBezTo>
                      <a:pt x="397161" y="3550226"/>
                      <a:pt x="469738" y="3416075"/>
                      <a:pt x="431735" y="3288614"/>
                    </a:cubicBezTo>
                    <a:cubicBezTo>
                      <a:pt x="393733" y="3161152"/>
                      <a:pt x="259541" y="3088647"/>
                      <a:pt x="132011" y="3126671"/>
                    </a:cubicBezTo>
                    <a:cubicBezTo>
                      <a:pt x="116070" y="3131423"/>
                      <a:pt x="100988" y="3137679"/>
                      <a:pt x="86872" y="3145235"/>
                    </a:cubicBezTo>
                    <a:lnTo>
                      <a:pt x="54105" y="3167203"/>
                    </a:lnTo>
                    <a:lnTo>
                      <a:pt x="27088" y="3034275"/>
                    </a:lnTo>
                    <a:cubicBezTo>
                      <a:pt x="14450" y="2952472"/>
                      <a:pt x="5642" y="2869727"/>
                      <a:pt x="811" y="2786282"/>
                    </a:cubicBezTo>
                    <a:lnTo>
                      <a:pt x="0" y="2701432"/>
                    </a:lnTo>
                    <a:lnTo>
                      <a:pt x="37127" y="2715413"/>
                    </a:lnTo>
                    <a:cubicBezTo>
                      <a:pt x="52595" y="2719545"/>
                      <a:pt x="68707" y="2722190"/>
                      <a:pt x="85312" y="2723175"/>
                    </a:cubicBezTo>
                    <a:cubicBezTo>
                      <a:pt x="218155" y="2731063"/>
                      <a:pt x="332238" y="2629824"/>
                      <a:pt x="340122" y="2497052"/>
                    </a:cubicBezTo>
                    <a:cubicBezTo>
                      <a:pt x="348006" y="2364279"/>
                      <a:pt x="246705" y="2250252"/>
                      <a:pt x="113862" y="2242364"/>
                    </a:cubicBezTo>
                    <a:cubicBezTo>
                      <a:pt x="97256" y="2241378"/>
                      <a:pt x="80945" y="2242097"/>
                      <a:pt x="65096" y="2244369"/>
                    </a:cubicBezTo>
                    <a:lnTo>
                      <a:pt x="25412" y="2254145"/>
                    </a:lnTo>
                    <a:lnTo>
                      <a:pt x="68713" y="2022832"/>
                    </a:lnTo>
                    <a:lnTo>
                      <a:pt x="134052" y="1796592"/>
                    </a:lnTo>
                    <a:lnTo>
                      <a:pt x="165357" y="1823456"/>
                    </a:lnTo>
                    <a:cubicBezTo>
                      <a:pt x="178479" y="1832629"/>
                      <a:pt x="192715" y="1840624"/>
                      <a:pt x="207982" y="1847230"/>
                    </a:cubicBezTo>
                    <a:cubicBezTo>
                      <a:pt x="330115" y="1900077"/>
                      <a:pt x="471944" y="1843963"/>
                      <a:pt x="524763" y="1721894"/>
                    </a:cubicBezTo>
                    <a:cubicBezTo>
                      <a:pt x="577582" y="1599825"/>
                      <a:pt x="521390" y="1458027"/>
                      <a:pt x="399256" y="1405180"/>
                    </a:cubicBezTo>
                    <a:cubicBezTo>
                      <a:pt x="383989" y="1398574"/>
                      <a:pt x="368416" y="1393671"/>
                      <a:pt x="352745" y="1390386"/>
                    </a:cubicBezTo>
                    <a:lnTo>
                      <a:pt x="312719" y="1386066"/>
                    </a:lnTo>
                    <a:lnTo>
                      <a:pt x="340923" y="1330533"/>
                    </a:lnTo>
                    <a:cubicBezTo>
                      <a:pt x="406067" y="1215904"/>
                      <a:pt x="479295" y="1107248"/>
                      <a:pt x="559668" y="1005143"/>
                    </a:cubicBezTo>
                    <a:lnTo>
                      <a:pt x="570341" y="992572"/>
                    </a:lnTo>
                    <a:lnTo>
                      <a:pt x="590920" y="1029147"/>
                    </a:lnTo>
                    <a:cubicBezTo>
                      <a:pt x="600113" y="1042255"/>
                      <a:pt x="610757" y="1054637"/>
                      <a:pt x="622843" y="1066067"/>
                    </a:cubicBezTo>
                    <a:cubicBezTo>
                      <a:pt x="719537" y="1157498"/>
                      <a:pt x="872004" y="1153275"/>
                      <a:pt x="963387" y="1056634"/>
                    </a:cubicBezTo>
                    <a:cubicBezTo>
                      <a:pt x="1054771" y="959992"/>
                      <a:pt x="1050466" y="807527"/>
                      <a:pt x="953773" y="716095"/>
                    </a:cubicBezTo>
                    <a:cubicBezTo>
                      <a:pt x="941686" y="704665"/>
                      <a:pt x="928728" y="694731"/>
                      <a:pt x="915126" y="686285"/>
                    </a:cubicBezTo>
                    <a:lnTo>
                      <a:pt x="878943" y="668511"/>
                    </a:lnTo>
                    <a:lnTo>
                      <a:pt x="966411" y="591835"/>
                    </a:lnTo>
                    <a:cubicBezTo>
                      <a:pt x="1034952" y="536042"/>
                      <a:pt x="1106204" y="483755"/>
                      <a:pt x="1179862" y="435162"/>
                    </a:cubicBezTo>
                    <a:lnTo>
                      <a:pt x="1256192" y="390108"/>
                    </a:lnTo>
                    <a:lnTo>
                      <a:pt x="1262490" y="428293"/>
                    </a:lnTo>
                    <a:cubicBezTo>
                      <a:pt x="1266645" y="443754"/>
                      <a:pt x="1272411" y="459031"/>
                      <a:pt x="1279861" y="473904"/>
                    </a:cubicBezTo>
                    <a:cubicBezTo>
                      <a:pt x="1339451" y="592893"/>
                      <a:pt x="1484168" y="641073"/>
                      <a:pt x="1603093" y="581514"/>
                    </a:cubicBezTo>
                    <a:cubicBezTo>
                      <a:pt x="1722020" y="521955"/>
                      <a:pt x="1770120" y="377212"/>
                      <a:pt x="1710529" y="258223"/>
                    </a:cubicBezTo>
                    <a:cubicBezTo>
                      <a:pt x="1703080" y="243350"/>
                      <a:pt x="1694301" y="229582"/>
                      <a:pt x="1684409" y="216994"/>
                    </a:cubicBezTo>
                    <a:lnTo>
                      <a:pt x="1655527" y="186916"/>
                    </a:lnTo>
                    <a:lnTo>
                      <a:pt x="1899503" y="102632"/>
                    </a:lnTo>
                    <a:lnTo>
                      <a:pt x="2106471" y="53906"/>
                    </a:lnTo>
                    <a:lnTo>
                      <a:pt x="2099062" y="93364"/>
                    </a:lnTo>
                    <a:cubicBezTo>
                      <a:pt x="2097679" y="109315"/>
                      <a:pt x="2097873" y="125641"/>
                      <a:pt x="2099785" y="142166"/>
                    </a:cubicBezTo>
                    <a:cubicBezTo>
                      <a:pt x="2115085" y="274360"/>
                      <a:pt x="2234596" y="369129"/>
                      <a:pt x="2366720" y="353838"/>
                    </a:cubicBezTo>
                    <a:cubicBezTo>
                      <a:pt x="2498845" y="338546"/>
                      <a:pt x="2593550" y="218984"/>
                      <a:pt x="2578250" y="86789"/>
                    </a:cubicBezTo>
                    <a:cubicBezTo>
                      <a:pt x="2576337" y="70264"/>
                      <a:pt x="2572796" y="54325"/>
                      <a:pt x="2567806" y="39113"/>
                    </a:cubicBezTo>
                    <a:lnTo>
                      <a:pt x="2552146" y="3672"/>
                    </a:lnTo>
                    <a:lnTo>
                      <a:pt x="2699604" y="0"/>
                    </a:lnTo>
                    <a:close/>
                    <a:moveTo>
                      <a:pt x="2685916" y="849851"/>
                    </a:moveTo>
                    <a:cubicBezTo>
                      <a:pt x="1857093" y="823407"/>
                      <a:pt x="1095966" y="1381414"/>
                      <a:pt x="896230" y="2219946"/>
                    </a:cubicBezTo>
                    <a:cubicBezTo>
                      <a:pt x="667959" y="3178268"/>
                      <a:pt x="1259374" y="4140094"/>
                      <a:pt x="2217191" y="4368244"/>
                    </a:cubicBezTo>
                    <a:cubicBezTo>
                      <a:pt x="3175009" y="4596395"/>
                      <a:pt x="4136523" y="4004473"/>
                      <a:pt x="4364793" y="3046150"/>
                    </a:cubicBezTo>
                    <a:cubicBezTo>
                      <a:pt x="4593063" y="2087828"/>
                      <a:pt x="4001649" y="1126002"/>
                      <a:pt x="3043832" y="897852"/>
                    </a:cubicBezTo>
                    <a:cubicBezTo>
                      <a:pt x="2924105" y="869333"/>
                      <a:pt x="2804320" y="853628"/>
                      <a:pt x="2685916" y="849851"/>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grpSp>
        <p:grpSp>
          <p:nvGrpSpPr>
            <p:cNvPr id="198" name="Group 197"/>
            <p:cNvGrpSpPr/>
            <p:nvPr/>
          </p:nvGrpSpPr>
          <p:grpSpPr>
            <a:xfrm>
              <a:off x="3316509" y="4852526"/>
              <a:ext cx="118831" cy="117471"/>
              <a:chOff x="1941489" y="795953"/>
              <a:chExt cx="5261024" cy="5266097"/>
            </a:xfrm>
            <a:solidFill>
              <a:srgbClr val="CA95FF"/>
            </a:solidFill>
          </p:grpSpPr>
          <p:sp>
            <p:nvSpPr>
              <p:cNvPr id="221" name="Donut 220"/>
              <p:cNvSpPr/>
              <p:nvPr/>
            </p:nvSpPr>
            <p:spPr>
              <a:xfrm>
                <a:off x="2882256" y="1738368"/>
                <a:ext cx="3379489" cy="3381270"/>
              </a:xfrm>
              <a:prstGeom prst="donut">
                <a:avLst>
                  <a:gd name="adj" fmla="val 2828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sp>
            <p:nvSpPr>
              <p:cNvPr id="222" name="Freeform 221"/>
              <p:cNvSpPr/>
              <p:nvPr/>
            </p:nvSpPr>
            <p:spPr>
              <a:xfrm>
                <a:off x="1941489" y="795953"/>
                <a:ext cx="5261024" cy="5266097"/>
              </a:xfrm>
              <a:custGeom>
                <a:avLst/>
                <a:gdLst>
                  <a:gd name="connsiteX0" fmla="*/ 2699604 w 5261024"/>
                  <a:gd name="connsiteY0" fmla="*/ 0 h 5266097"/>
                  <a:gd name="connsiteX1" fmla="*/ 2975635 w 5261024"/>
                  <a:gd name="connsiteY1" fmla="*/ 22137 h 5266097"/>
                  <a:gd name="connsiteX2" fmla="*/ 3020095 w 5261024"/>
                  <a:gd name="connsiteY2" fmla="*/ 30384 h 5266097"/>
                  <a:gd name="connsiteX3" fmla="*/ 2999736 w 5261024"/>
                  <a:gd name="connsiteY3" fmla="*/ 64762 h 5266097"/>
                  <a:gd name="connsiteX4" fmla="*/ 2983724 w 5261024"/>
                  <a:gd name="connsiteY4" fmla="*/ 110867 h 5266097"/>
                  <a:gd name="connsiteX5" fmla="*/ 3162165 w 5261024"/>
                  <a:gd name="connsiteY5" fmla="*/ 401071 h 5266097"/>
                  <a:gd name="connsiteX6" fmla="*/ 3452273 w 5261024"/>
                  <a:gd name="connsiteY6" fmla="*/ 222475 h 5266097"/>
                  <a:gd name="connsiteX7" fmla="*/ 3458765 w 5261024"/>
                  <a:gd name="connsiteY7" fmla="*/ 174102 h 5266097"/>
                  <a:gd name="connsiteX8" fmla="*/ 3456091 w 5261024"/>
                  <a:gd name="connsiteY8" fmla="*/ 134237 h 5266097"/>
                  <a:gd name="connsiteX9" fmla="*/ 3499492 w 5261024"/>
                  <a:gd name="connsiteY9" fmla="*/ 146919 h 5266097"/>
                  <a:gd name="connsiteX10" fmla="*/ 3729708 w 5261024"/>
                  <a:gd name="connsiteY10" fmla="*/ 239447 h 5266097"/>
                  <a:gd name="connsiteX11" fmla="*/ 3886868 w 5261024"/>
                  <a:gd name="connsiteY11" fmla="*/ 320504 h 5266097"/>
                  <a:gd name="connsiteX12" fmla="*/ 3855876 w 5261024"/>
                  <a:gd name="connsiteY12" fmla="*/ 345930 h 5266097"/>
                  <a:gd name="connsiteX13" fmla="*/ 3825060 w 5261024"/>
                  <a:gd name="connsiteY13" fmla="*/ 383779 h 5266097"/>
                  <a:gd name="connsiteX14" fmla="*/ 3893485 w 5261024"/>
                  <a:gd name="connsiteY14" fmla="*/ 717511 h 5266097"/>
                  <a:gd name="connsiteX15" fmla="*/ 4227180 w 5261024"/>
                  <a:gd name="connsiteY15" fmla="*/ 648908 h 5266097"/>
                  <a:gd name="connsiteX16" fmla="*/ 4249826 w 5261024"/>
                  <a:gd name="connsiteY16" fmla="*/ 605673 h 5266097"/>
                  <a:gd name="connsiteX17" fmla="*/ 4260863 w 5261024"/>
                  <a:gd name="connsiteY17" fmla="*/ 567587 h 5266097"/>
                  <a:gd name="connsiteX18" fmla="*/ 4340221 w 5261024"/>
                  <a:gd name="connsiteY18" fmla="*/ 629356 h 5266097"/>
                  <a:gd name="connsiteX19" fmla="*/ 4595402 w 5261024"/>
                  <a:gd name="connsiteY19" fmla="*/ 879365 h 5266097"/>
                  <a:gd name="connsiteX20" fmla="*/ 4603537 w 5261024"/>
                  <a:gd name="connsiteY20" fmla="*/ 889139 h 5266097"/>
                  <a:gd name="connsiteX21" fmla="*/ 4564217 w 5261024"/>
                  <a:gd name="connsiteY21" fmla="*/ 902959 h 5266097"/>
                  <a:gd name="connsiteX22" fmla="*/ 4522315 w 5261024"/>
                  <a:gd name="connsiteY22" fmla="*/ 927986 h 5266097"/>
                  <a:gd name="connsiteX23" fmla="*/ 4472470 w 5261024"/>
                  <a:gd name="connsiteY23" fmla="*/ 1264993 h 5266097"/>
                  <a:gd name="connsiteX24" fmla="*/ 4809505 w 5261024"/>
                  <a:gd name="connsiteY24" fmla="*/ 1314658 h 5266097"/>
                  <a:gd name="connsiteX25" fmla="*/ 4845572 w 5261024"/>
                  <a:gd name="connsiteY25" fmla="*/ 1281775 h 5266097"/>
                  <a:gd name="connsiteX26" fmla="*/ 4869367 w 5261024"/>
                  <a:gd name="connsiteY26" fmla="*/ 1249219 h 5266097"/>
                  <a:gd name="connsiteX27" fmla="*/ 4907907 w 5261024"/>
                  <a:gd name="connsiteY27" fmla="*/ 1310723 h 5266097"/>
                  <a:gd name="connsiteX28" fmla="*/ 5020778 w 5261024"/>
                  <a:gd name="connsiteY28" fmla="*/ 1527485 h 5266097"/>
                  <a:gd name="connsiteX29" fmla="*/ 5078585 w 5261024"/>
                  <a:gd name="connsiteY29" fmla="*/ 1669097 h 5266097"/>
                  <a:gd name="connsiteX30" fmla="*/ 5039327 w 5261024"/>
                  <a:gd name="connsiteY30" fmla="*/ 1668661 h 5266097"/>
                  <a:gd name="connsiteX31" fmla="*/ 4991392 w 5261024"/>
                  <a:gd name="connsiteY31" fmla="*/ 1677848 h 5266097"/>
                  <a:gd name="connsiteX32" fmla="*/ 4829289 w 5261024"/>
                  <a:gd name="connsiteY32" fmla="*/ 1977484 h 5266097"/>
                  <a:gd name="connsiteX33" fmla="*/ 5129012 w 5261024"/>
                  <a:gd name="connsiteY33" fmla="*/ 2139427 h 5266097"/>
                  <a:gd name="connsiteX34" fmla="*/ 5174151 w 5261024"/>
                  <a:gd name="connsiteY34" fmla="*/ 2120863 h 5266097"/>
                  <a:gd name="connsiteX35" fmla="*/ 5206918 w 5261024"/>
                  <a:gd name="connsiteY35" fmla="*/ 2098895 h 5266097"/>
                  <a:gd name="connsiteX36" fmla="*/ 5233934 w 5261024"/>
                  <a:gd name="connsiteY36" fmla="*/ 2231821 h 5266097"/>
                  <a:gd name="connsiteX37" fmla="*/ 5260212 w 5261024"/>
                  <a:gd name="connsiteY37" fmla="*/ 2479813 h 5266097"/>
                  <a:gd name="connsiteX38" fmla="*/ 5261024 w 5261024"/>
                  <a:gd name="connsiteY38" fmla="*/ 2564666 h 5266097"/>
                  <a:gd name="connsiteX39" fmla="*/ 5223898 w 5261024"/>
                  <a:gd name="connsiteY39" fmla="*/ 2550684 h 5266097"/>
                  <a:gd name="connsiteX40" fmla="*/ 5175711 w 5261024"/>
                  <a:gd name="connsiteY40" fmla="*/ 2542921 h 5266097"/>
                  <a:gd name="connsiteX41" fmla="*/ 4920903 w 5261024"/>
                  <a:gd name="connsiteY41" fmla="*/ 2769046 h 5266097"/>
                  <a:gd name="connsiteX42" fmla="*/ 5147162 w 5261024"/>
                  <a:gd name="connsiteY42" fmla="*/ 3023733 h 5266097"/>
                  <a:gd name="connsiteX43" fmla="*/ 5195928 w 5261024"/>
                  <a:gd name="connsiteY43" fmla="*/ 3021727 h 5266097"/>
                  <a:gd name="connsiteX44" fmla="*/ 5235611 w 5261024"/>
                  <a:gd name="connsiteY44" fmla="*/ 3011951 h 5266097"/>
                  <a:gd name="connsiteX45" fmla="*/ 5192310 w 5261024"/>
                  <a:gd name="connsiteY45" fmla="*/ 3243262 h 5266097"/>
                  <a:gd name="connsiteX46" fmla="*/ 5126971 w 5261024"/>
                  <a:gd name="connsiteY46" fmla="*/ 3469505 h 5266097"/>
                  <a:gd name="connsiteX47" fmla="*/ 5095667 w 5261024"/>
                  <a:gd name="connsiteY47" fmla="*/ 3442641 h 5266097"/>
                  <a:gd name="connsiteX48" fmla="*/ 5053042 w 5261024"/>
                  <a:gd name="connsiteY48" fmla="*/ 3418866 h 5266097"/>
                  <a:gd name="connsiteX49" fmla="*/ 4736261 w 5261024"/>
                  <a:gd name="connsiteY49" fmla="*/ 3544203 h 5266097"/>
                  <a:gd name="connsiteX50" fmla="*/ 4861767 w 5261024"/>
                  <a:gd name="connsiteY50" fmla="*/ 3860917 h 5266097"/>
                  <a:gd name="connsiteX51" fmla="*/ 4908278 w 5261024"/>
                  <a:gd name="connsiteY51" fmla="*/ 3875711 h 5266097"/>
                  <a:gd name="connsiteX52" fmla="*/ 4948303 w 5261024"/>
                  <a:gd name="connsiteY52" fmla="*/ 3880032 h 5266097"/>
                  <a:gd name="connsiteX53" fmla="*/ 4920099 w 5261024"/>
                  <a:gd name="connsiteY53" fmla="*/ 3935562 h 5266097"/>
                  <a:gd name="connsiteX54" fmla="*/ 4701355 w 5261024"/>
                  <a:gd name="connsiteY54" fmla="*/ 4260953 h 5266097"/>
                  <a:gd name="connsiteX55" fmla="*/ 4690683 w 5261024"/>
                  <a:gd name="connsiteY55" fmla="*/ 4273524 h 5266097"/>
                  <a:gd name="connsiteX56" fmla="*/ 4670103 w 5261024"/>
                  <a:gd name="connsiteY56" fmla="*/ 4236951 h 5266097"/>
                  <a:gd name="connsiteX57" fmla="*/ 4638180 w 5261024"/>
                  <a:gd name="connsiteY57" fmla="*/ 4200031 h 5266097"/>
                  <a:gd name="connsiteX58" fmla="*/ 4297636 w 5261024"/>
                  <a:gd name="connsiteY58" fmla="*/ 4209463 h 5266097"/>
                  <a:gd name="connsiteX59" fmla="*/ 4307251 w 5261024"/>
                  <a:gd name="connsiteY59" fmla="*/ 4550002 h 5266097"/>
                  <a:gd name="connsiteX60" fmla="*/ 4345897 w 5261024"/>
                  <a:gd name="connsiteY60" fmla="*/ 4579812 h 5266097"/>
                  <a:gd name="connsiteX61" fmla="*/ 4382079 w 5261024"/>
                  <a:gd name="connsiteY61" fmla="*/ 4597585 h 5266097"/>
                  <a:gd name="connsiteX62" fmla="*/ 4294613 w 5261024"/>
                  <a:gd name="connsiteY62" fmla="*/ 4674261 h 5266097"/>
                  <a:gd name="connsiteX63" fmla="*/ 4081162 w 5261024"/>
                  <a:gd name="connsiteY63" fmla="*/ 4830933 h 5266097"/>
                  <a:gd name="connsiteX64" fmla="*/ 4004830 w 5261024"/>
                  <a:gd name="connsiteY64" fmla="*/ 4875987 h 5266097"/>
                  <a:gd name="connsiteX65" fmla="*/ 3998534 w 5261024"/>
                  <a:gd name="connsiteY65" fmla="*/ 4837804 h 5266097"/>
                  <a:gd name="connsiteX66" fmla="*/ 3981163 w 5261024"/>
                  <a:gd name="connsiteY66" fmla="*/ 4792192 h 5266097"/>
                  <a:gd name="connsiteX67" fmla="*/ 3657930 w 5261024"/>
                  <a:gd name="connsiteY67" fmla="*/ 4684583 h 5266097"/>
                  <a:gd name="connsiteX68" fmla="*/ 3550494 w 5261024"/>
                  <a:gd name="connsiteY68" fmla="*/ 5007873 h 5266097"/>
                  <a:gd name="connsiteX69" fmla="*/ 3576614 w 5261024"/>
                  <a:gd name="connsiteY69" fmla="*/ 5049102 h 5266097"/>
                  <a:gd name="connsiteX70" fmla="*/ 3605495 w 5261024"/>
                  <a:gd name="connsiteY70" fmla="*/ 5079179 h 5266097"/>
                  <a:gd name="connsiteX71" fmla="*/ 3361520 w 5261024"/>
                  <a:gd name="connsiteY71" fmla="*/ 5163465 h 5266097"/>
                  <a:gd name="connsiteX72" fmla="*/ 3154552 w 5261024"/>
                  <a:gd name="connsiteY72" fmla="*/ 5212189 h 5266097"/>
                  <a:gd name="connsiteX73" fmla="*/ 3161961 w 5261024"/>
                  <a:gd name="connsiteY73" fmla="*/ 5172732 h 5266097"/>
                  <a:gd name="connsiteX74" fmla="*/ 3161239 w 5261024"/>
                  <a:gd name="connsiteY74" fmla="*/ 5123930 h 5266097"/>
                  <a:gd name="connsiteX75" fmla="*/ 2894303 w 5261024"/>
                  <a:gd name="connsiteY75" fmla="*/ 4912259 h 5266097"/>
                  <a:gd name="connsiteX76" fmla="*/ 2682774 w 5261024"/>
                  <a:gd name="connsiteY76" fmla="*/ 5179307 h 5266097"/>
                  <a:gd name="connsiteX77" fmla="*/ 2693218 w 5261024"/>
                  <a:gd name="connsiteY77" fmla="*/ 5226984 h 5266097"/>
                  <a:gd name="connsiteX78" fmla="*/ 2708878 w 5261024"/>
                  <a:gd name="connsiteY78" fmla="*/ 5262425 h 5266097"/>
                  <a:gd name="connsiteX79" fmla="*/ 2561420 w 5261024"/>
                  <a:gd name="connsiteY79" fmla="*/ 5266097 h 5266097"/>
                  <a:gd name="connsiteX80" fmla="*/ 2285388 w 5261024"/>
                  <a:gd name="connsiteY80" fmla="*/ 5243959 h 5266097"/>
                  <a:gd name="connsiteX81" fmla="*/ 2240930 w 5261024"/>
                  <a:gd name="connsiteY81" fmla="*/ 5235714 h 5266097"/>
                  <a:gd name="connsiteX82" fmla="*/ 2261288 w 5261024"/>
                  <a:gd name="connsiteY82" fmla="*/ 5201337 h 5266097"/>
                  <a:gd name="connsiteX83" fmla="*/ 2277301 w 5261024"/>
                  <a:gd name="connsiteY83" fmla="*/ 5155230 h 5266097"/>
                  <a:gd name="connsiteX84" fmla="*/ 2098860 w 5261024"/>
                  <a:gd name="connsiteY84" fmla="*/ 4865027 h 5266097"/>
                  <a:gd name="connsiteX85" fmla="*/ 1808751 w 5261024"/>
                  <a:gd name="connsiteY85" fmla="*/ 5043623 h 5266097"/>
                  <a:gd name="connsiteX86" fmla="*/ 1802259 w 5261024"/>
                  <a:gd name="connsiteY86" fmla="*/ 5091997 h 5266097"/>
                  <a:gd name="connsiteX87" fmla="*/ 1804934 w 5261024"/>
                  <a:gd name="connsiteY87" fmla="*/ 5131861 h 5266097"/>
                  <a:gd name="connsiteX88" fmla="*/ 1761530 w 5261024"/>
                  <a:gd name="connsiteY88" fmla="*/ 5119177 h 5266097"/>
                  <a:gd name="connsiteX89" fmla="*/ 1531316 w 5261024"/>
                  <a:gd name="connsiteY89" fmla="*/ 5026649 h 5266097"/>
                  <a:gd name="connsiteX90" fmla="*/ 1374157 w 5261024"/>
                  <a:gd name="connsiteY90" fmla="*/ 4945594 h 5266097"/>
                  <a:gd name="connsiteX91" fmla="*/ 1405149 w 5261024"/>
                  <a:gd name="connsiteY91" fmla="*/ 4920168 h 5266097"/>
                  <a:gd name="connsiteX92" fmla="*/ 1435964 w 5261024"/>
                  <a:gd name="connsiteY92" fmla="*/ 4882320 h 5266097"/>
                  <a:gd name="connsiteX93" fmla="*/ 1367541 w 5261024"/>
                  <a:gd name="connsiteY93" fmla="*/ 4548587 h 5266097"/>
                  <a:gd name="connsiteX94" fmla="*/ 1033844 w 5261024"/>
                  <a:gd name="connsiteY94" fmla="*/ 4617189 h 5266097"/>
                  <a:gd name="connsiteX95" fmla="*/ 1011199 w 5261024"/>
                  <a:gd name="connsiteY95" fmla="*/ 4660425 h 5266097"/>
                  <a:gd name="connsiteX96" fmla="*/ 1000161 w 5261024"/>
                  <a:gd name="connsiteY96" fmla="*/ 4698511 h 5266097"/>
                  <a:gd name="connsiteX97" fmla="*/ 920802 w 5261024"/>
                  <a:gd name="connsiteY97" fmla="*/ 4636740 h 5266097"/>
                  <a:gd name="connsiteX98" fmla="*/ 665621 w 5261024"/>
                  <a:gd name="connsiteY98" fmla="*/ 4386731 h 5266097"/>
                  <a:gd name="connsiteX99" fmla="*/ 657487 w 5261024"/>
                  <a:gd name="connsiteY99" fmla="*/ 4376959 h 5266097"/>
                  <a:gd name="connsiteX100" fmla="*/ 696807 w 5261024"/>
                  <a:gd name="connsiteY100" fmla="*/ 4363138 h 5266097"/>
                  <a:gd name="connsiteX101" fmla="*/ 738709 w 5261024"/>
                  <a:gd name="connsiteY101" fmla="*/ 4338112 h 5266097"/>
                  <a:gd name="connsiteX102" fmla="*/ 788555 w 5261024"/>
                  <a:gd name="connsiteY102" fmla="*/ 4001104 h 5266097"/>
                  <a:gd name="connsiteX103" fmla="*/ 451519 w 5261024"/>
                  <a:gd name="connsiteY103" fmla="*/ 3951439 h 5266097"/>
                  <a:gd name="connsiteX104" fmla="*/ 415452 w 5261024"/>
                  <a:gd name="connsiteY104" fmla="*/ 3984321 h 5266097"/>
                  <a:gd name="connsiteX105" fmla="*/ 391658 w 5261024"/>
                  <a:gd name="connsiteY105" fmla="*/ 4016878 h 5266097"/>
                  <a:gd name="connsiteX106" fmla="*/ 353117 w 5261024"/>
                  <a:gd name="connsiteY106" fmla="*/ 3955371 h 5266097"/>
                  <a:gd name="connsiteX107" fmla="*/ 240245 w 5261024"/>
                  <a:gd name="connsiteY107" fmla="*/ 3738610 h 5266097"/>
                  <a:gd name="connsiteX108" fmla="*/ 182439 w 5261024"/>
                  <a:gd name="connsiteY108" fmla="*/ 3597001 h 5266097"/>
                  <a:gd name="connsiteX109" fmla="*/ 221697 w 5261024"/>
                  <a:gd name="connsiteY109" fmla="*/ 3597436 h 5266097"/>
                  <a:gd name="connsiteX110" fmla="*/ 269631 w 5261024"/>
                  <a:gd name="connsiteY110" fmla="*/ 3588250 h 5266097"/>
                  <a:gd name="connsiteX111" fmla="*/ 431735 w 5261024"/>
                  <a:gd name="connsiteY111" fmla="*/ 3288614 h 5266097"/>
                  <a:gd name="connsiteX112" fmla="*/ 132011 w 5261024"/>
                  <a:gd name="connsiteY112" fmla="*/ 3126671 h 5266097"/>
                  <a:gd name="connsiteX113" fmla="*/ 86872 w 5261024"/>
                  <a:gd name="connsiteY113" fmla="*/ 3145235 h 5266097"/>
                  <a:gd name="connsiteX114" fmla="*/ 54105 w 5261024"/>
                  <a:gd name="connsiteY114" fmla="*/ 3167203 h 5266097"/>
                  <a:gd name="connsiteX115" fmla="*/ 27088 w 5261024"/>
                  <a:gd name="connsiteY115" fmla="*/ 3034275 h 5266097"/>
                  <a:gd name="connsiteX116" fmla="*/ 811 w 5261024"/>
                  <a:gd name="connsiteY116" fmla="*/ 2786282 h 5266097"/>
                  <a:gd name="connsiteX117" fmla="*/ 0 w 5261024"/>
                  <a:gd name="connsiteY117" fmla="*/ 2701432 h 5266097"/>
                  <a:gd name="connsiteX118" fmla="*/ 37127 w 5261024"/>
                  <a:gd name="connsiteY118" fmla="*/ 2715413 h 5266097"/>
                  <a:gd name="connsiteX119" fmla="*/ 85312 w 5261024"/>
                  <a:gd name="connsiteY119" fmla="*/ 2723175 h 5266097"/>
                  <a:gd name="connsiteX120" fmla="*/ 340122 w 5261024"/>
                  <a:gd name="connsiteY120" fmla="*/ 2497052 h 5266097"/>
                  <a:gd name="connsiteX121" fmla="*/ 113862 w 5261024"/>
                  <a:gd name="connsiteY121" fmla="*/ 2242364 h 5266097"/>
                  <a:gd name="connsiteX122" fmla="*/ 65096 w 5261024"/>
                  <a:gd name="connsiteY122" fmla="*/ 2244369 h 5266097"/>
                  <a:gd name="connsiteX123" fmla="*/ 25412 w 5261024"/>
                  <a:gd name="connsiteY123" fmla="*/ 2254145 h 5266097"/>
                  <a:gd name="connsiteX124" fmla="*/ 68713 w 5261024"/>
                  <a:gd name="connsiteY124" fmla="*/ 2022832 h 5266097"/>
                  <a:gd name="connsiteX125" fmla="*/ 134052 w 5261024"/>
                  <a:gd name="connsiteY125" fmla="*/ 1796592 h 5266097"/>
                  <a:gd name="connsiteX126" fmla="*/ 165357 w 5261024"/>
                  <a:gd name="connsiteY126" fmla="*/ 1823456 h 5266097"/>
                  <a:gd name="connsiteX127" fmla="*/ 207982 w 5261024"/>
                  <a:gd name="connsiteY127" fmla="*/ 1847230 h 5266097"/>
                  <a:gd name="connsiteX128" fmla="*/ 524763 w 5261024"/>
                  <a:gd name="connsiteY128" fmla="*/ 1721894 h 5266097"/>
                  <a:gd name="connsiteX129" fmla="*/ 399256 w 5261024"/>
                  <a:gd name="connsiteY129" fmla="*/ 1405180 h 5266097"/>
                  <a:gd name="connsiteX130" fmla="*/ 352745 w 5261024"/>
                  <a:gd name="connsiteY130" fmla="*/ 1390386 h 5266097"/>
                  <a:gd name="connsiteX131" fmla="*/ 312719 w 5261024"/>
                  <a:gd name="connsiteY131" fmla="*/ 1386066 h 5266097"/>
                  <a:gd name="connsiteX132" fmla="*/ 340923 w 5261024"/>
                  <a:gd name="connsiteY132" fmla="*/ 1330533 h 5266097"/>
                  <a:gd name="connsiteX133" fmla="*/ 559668 w 5261024"/>
                  <a:gd name="connsiteY133" fmla="*/ 1005143 h 5266097"/>
                  <a:gd name="connsiteX134" fmla="*/ 570341 w 5261024"/>
                  <a:gd name="connsiteY134" fmla="*/ 992572 h 5266097"/>
                  <a:gd name="connsiteX135" fmla="*/ 590920 w 5261024"/>
                  <a:gd name="connsiteY135" fmla="*/ 1029147 h 5266097"/>
                  <a:gd name="connsiteX136" fmla="*/ 622843 w 5261024"/>
                  <a:gd name="connsiteY136" fmla="*/ 1066067 h 5266097"/>
                  <a:gd name="connsiteX137" fmla="*/ 963387 w 5261024"/>
                  <a:gd name="connsiteY137" fmla="*/ 1056634 h 5266097"/>
                  <a:gd name="connsiteX138" fmla="*/ 953773 w 5261024"/>
                  <a:gd name="connsiteY138" fmla="*/ 716095 h 5266097"/>
                  <a:gd name="connsiteX139" fmla="*/ 915126 w 5261024"/>
                  <a:gd name="connsiteY139" fmla="*/ 686285 h 5266097"/>
                  <a:gd name="connsiteX140" fmla="*/ 878943 w 5261024"/>
                  <a:gd name="connsiteY140" fmla="*/ 668511 h 5266097"/>
                  <a:gd name="connsiteX141" fmla="*/ 966411 w 5261024"/>
                  <a:gd name="connsiteY141" fmla="*/ 591835 h 5266097"/>
                  <a:gd name="connsiteX142" fmla="*/ 1179862 w 5261024"/>
                  <a:gd name="connsiteY142" fmla="*/ 435162 h 5266097"/>
                  <a:gd name="connsiteX143" fmla="*/ 1256192 w 5261024"/>
                  <a:gd name="connsiteY143" fmla="*/ 390108 h 5266097"/>
                  <a:gd name="connsiteX144" fmla="*/ 1262490 w 5261024"/>
                  <a:gd name="connsiteY144" fmla="*/ 428293 h 5266097"/>
                  <a:gd name="connsiteX145" fmla="*/ 1279861 w 5261024"/>
                  <a:gd name="connsiteY145" fmla="*/ 473904 h 5266097"/>
                  <a:gd name="connsiteX146" fmla="*/ 1603093 w 5261024"/>
                  <a:gd name="connsiteY146" fmla="*/ 581514 h 5266097"/>
                  <a:gd name="connsiteX147" fmla="*/ 1710529 w 5261024"/>
                  <a:gd name="connsiteY147" fmla="*/ 258223 h 5266097"/>
                  <a:gd name="connsiteX148" fmla="*/ 1684409 w 5261024"/>
                  <a:gd name="connsiteY148" fmla="*/ 216994 h 5266097"/>
                  <a:gd name="connsiteX149" fmla="*/ 1655527 w 5261024"/>
                  <a:gd name="connsiteY149" fmla="*/ 186916 h 5266097"/>
                  <a:gd name="connsiteX150" fmla="*/ 1899503 w 5261024"/>
                  <a:gd name="connsiteY150" fmla="*/ 102632 h 5266097"/>
                  <a:gd name="connsiteX151" fmla="*/ 2106471 w 5261024"/>
                  <a:gd name="connsiteY151" fmla="*/ 53906 h 5266097"/>
                  <a:gd name="connsiteX152" fmla="*/ 2099062 w 5261024"/>
                  <a:gd name="connsiteY152" fmla="*/ 93364 h 5266097"/>
                  <a:gd name="connsiteX153" fmla="*/ 2099785 w 5261024"/>
                  <a:gd name="connsiteY153" fmla="*/ 142166 h 5266097"/>
                  <a:gd name="connsiteX154" fmla="*/ 2366720 w 5261024"/>
                  <a:gd name="connsiteY154" fmla="*/ 353838 h 5266097"/>
                  <a:gd name="connsiteX155" fmla="*/ 2578250 w 5261024"/>
                  <a:gd name="connsiteY155" fmla="*/ 86789 h 5266097"/>
                  <a:gd name="connsiteX156" fmla="*/ 2567806 w 5261024"/>
                  <a:gd name="connsiteY156" fmla="*/ 39113 h 5266097"/>
                  <a:gd name="connsiteX157" fmla="*/ 2552146 w 5261024"/>
                  <a:gd name="connsiteY157" fmla="*/ 3672 h 5266097"/>
                  <a:gd name="connsiteX158" fmla="*/ 2699604 w 5261024"/>
                  <a:gd name="connsiteY158" fmla="*/ 0 h 5266097"/>
                  <a:gd name="connsiteX159" fmla="*/ 2685916 w 5261024"/>
                  <a:gd name="connsiteY159" fmla="*/ 849851 h 5266097"/>
                  <a:gd name="connsiteX160" fmla="*/ 896230 w 5261024"/>
                  <a:gd name="connsiteY160" fmla="*/ 2219946 h 5266097"/>
                  <a:gd name="connsiteX161" fmla="*/ 2217191 w 5261024"/>
                  <a:gd name="connsiteY161" fmla="*/ 4368244 h 5266097"/>
                  <a:gd name="connsiteX162" fmla="*/ 4364793 w 5261024"/>
                  <a:gd name="connsiteY162" fmla="*/ 3046150 h 5266097"/>
                  <a:gd name="connsiteX163" fmla="*/ 3043832 w 5261024"/>
                  <a:gd name="connsiteY163" fmla="*/ 897852 h 5266097"/>
                  <a:gd name="connsiteX164" fmla="*/ 2685916 w 5261024"/>
                  <a:gd name="connsiteY164" fmla="*/ 849851 h 5266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5261024" h="5266097">
                    <a:moveTo>
                      <a:pt x="2699604" y="0"/>
                    </a:moveTo>
                    <a:cubicBezTo>
                      <a:pt x="2791142" y="2496"/>
                      <a:pt x="2883255" y="9812"/>
                      <a:pt x="2975635" y="22137"/>
                    </a:cubicBezTo>
                    <a:lnTo>
                      <a:pt x="3020095" y="30384"/>
                    </a:lnTo>
                    <a:lnTo>
                      <a:pt x="2999736" y="64762"/>
                    </a:lnTo>
                    <a:cubicBezTo>
                      <a:pt x="2992981" y="79277"/>
                      <a:pt x="2987578" y="94685"/>
                      <a:pt x="2983724" y="110867"/>
                    </a:cubicBezTo>
                    <a:cubicBezTo>
                      <a:pt x="2952888" y="240322"/>
                      <a:pt x="3032779" y="370252"/>
                      <a:pt x="3162165" y="401071"/>
                    </a:cubicBezTo>
                    <a:cubicBezTo>
                      <a:pt x="3291551" y="431891"/>
                      <a:pt x="3421437" y="351930"/>
                      <a:pt x="3452273" y="222475"/>
                    </a:cubicBezTo>
                    <a:cubicBezTo>
                      <a:pt x="3456127" y="206292"/>
                      <a:pt x="3458252" y="190104"/>
                      <a:pt x="3458765" y="174102"/>
                    </a:cubicBezTo>
                    <a:lnTo>
                      <a:pt x="3456091" y="134237"/>
                    </a:lnTo>
                    <a:lnTo>
                      <a:pt x="3499492" y="146919"/>
                    </a:lnTo>
                    <a:cubicBezTo>
                      <a:pt x="3578278" y="174349"/>
                      <a:pt x="3655061" y="205265"/>
                      <a:pt x="3729708" y="239447"/>
                    </a:cubicBezTo>
                    <a:lnTo>
                      <a:pt x="3886868" y="320504"/>
                    </a:lnTo>
                    <a:lnTo>
                      <a:pt x="3855876" y="345930"/>
                    </a:lnTo>
                    <a:cubicBezTo>
                      <a:pt x="3844563" y="357260"/>
                      <a:pt x="3834216" y="369891"/>
                      <a:pt x="3825060" y="383779"/>
                    </a:cubicBezTo>
                    <a:cubicBezTo>
                      <a:pt x="3751808" y="494880"/>
                      <a:pt x="3782442" y="644297"/>
                      <a:pt x="3893485" y="717511"/>
                    </a:cubicBezTo>
                    <a:cubicBezTo>
                      <a:pt x="4004526" y="790725"/>
                      <a:pt x="4153927" y="760009"/>
                      <a:pt x="4227180" y="648908"/>
                    </a:cubicBezTo>
                    <a:cubicBezTo>
                      <a:pt x="4236337" y="635021"/>
                      <a:pt x="4243870" y="620534"/>
                      <a:pt x="4249826" y="605673"/>
                    </a:cubicBezTo>
                    <a:lnTo>
                      <a:pt x="4260863" y="567587"/>
                    </a:lnTo>
                    <a:lnTo>
                      <a:pt x="4340221" y="629356"/>
                    </a:lnTo>
                    <a:cubicBezTo>
                      <a:pt x="4431148" y="707069"/>
                      <a:pt x="4516361" y="790651"/>
                      <a:pt x="4595402" y="879365"/>
                    </a:cubicBezTo>
                    <a:lnTo>
                      <a:pt x="4603537" y="889139"/>
                    </a:lnTo>
                    <a:lnTo>
                      <a:pt x="4564217" y="902959"/>
                    </a:lnTo>
                    <a:cubicBezTo>
                      <a:pt x="4549712" y="909737"/>
                      <a:pt x="4535670" y="918068"/>
                      <a:pt x="4522315" y="927986"/>
                    </a:cubicBezTo>
                    <a:cubicBezTo>
                      <a:pt x="4415481" y="1007334"/>
                      <a:pt x="4393165" y="1158216"/>
                      <a:pt x="4472470" y="1264993"/>
                    </a:cubicBezTo>
                    <a:cubicBezTo>
                      <a:pt x="4551775" y="1371771"/>
                      <a:pt x="4702672" y="1394006"/>
                      <a:pt x="4809505" y="1314658"/>
                    </a:cubicBezTo>
                    <a:cubicBezTo>
                      <a:pt x="4822859" y="1304740"/>
                      <a:pt x="4834893" y="1293703"/>
                      <a:pt x="4845572" y="1281775"/>
                    </a:cubicBezTo>
                    <a:lnTo>
                      <a:pt x="4869367" y="1249219"/>
                    </a:lnTo>
                    <a:lnTo>
                      <a:pt x="4907907" y="1310723"/>
                    </a:lnTo>
                    <a:cubicBezTo>
                      <a:pt x="4948818" y="1381156"/>
                      <a:pt x="4986492" y="1453490"/>
                      <a:pt x="5020778" y="1527485"/>
                    </a:cubicBezTo>
                    <a:lnTo>
                      <a:pt x="5078585" y="1669097"/>
                    </a:lnTo>
                    <a:lnTo>
                      <a:pt x="5039327" y="1668661"/>
                    </a:lnTo>
                    <a:cubicBezTo>
                      <a:pt x="5023379" y="1670069"/>
                      <a:pt x="5007333" y="1673094"/>
                      <a:pt x="4991392" y="1677848"/>
                    </a:cubicBezTo>
                    <a:cubicBezTo>
                      <a:pt x="4863863" y="1715870"/>
                      <a:pt x="4791287" y="1850022"/>
                      <a:pt x="4829289" y="1977484"/>
                    </a:cubicBezTo>
                    <a:cubicBezTo>
                      <a:pt x="4867292" y="2104945"/>
                      <a:pt x="5001483" y="2177449"/>
                      <a:pt x="5129012" y="2139427"/>
                    </a:cubicBezTo>
                    <a:cubicBezTo>
                      <a:pt x="5144953" y="2134673"/>
                      <a:pt x="5160036" y="2128419"/>
                      <a:pt x="5174151" y="2120863"/>
                    </a:cubicBezTo>
                    <a:lnTo>
                      <a:pt x="5206918" y="2098895"/>
                    </a:lnTo>
                    <a:lnTo>
                      <a:pt x="5233934" y="2231821"/>
                    </a:lnTo>
                    <a:cubicBezTo>
                      <a:pt x="5246572" y="2313623"/>
                      <a:pt x="5255381" y="2396367"/>
                      <a:pt x="5260212" y="2479813"/>
                    </a:cubicBezTo>
                    <a:lnTo>
                      <a:pt x="5261024" y="2564666"/>
                    </a:lnTo>
                    <a:lnTo>
                      <a:pt x="5223898" y="2550684"/>
                    </a:lnTo>
                    <a:cubicBezTo>
                      <a:pt x="5208429" y="2546552"/>
                      <a:pt x="5192316" y="2543908"/>
                      <a:pt x="5175711" y="2542921"/>
                    </a:cubicBezTo>
                    <a:cubicBezTo>
                      <a:pt x="5042868" y="2535034"/>
                      <a:pt x="4928786" y="2636273"/>
                      <a:pt x="4920903" y="2769046"/>
                    </a:cubicBezTo>
                    <a:cubicBezTo>
                      <a:pt x="4913019" y="2901817"/>
                      <a:pt x="5014319" y="3015845"/>
                      <a:pt x="5147162" y="3023733"/>
                    </a:cubicBezTo>
                    <a:cubicBezTo>
                      <a:pt x="5163767" y="3024719"/>
                      <a:pt x="5180080" y="3024000"/>
                      <a:pt x="5195928" y="3021727"/>
                    </a:cubicBezTo>
                    <a:lnTo>
                      <a:pt x="5235611" y="3011951"/>
                    </a:lnTo>
                    <a:lnTo>
                      <a:pt x="5192310" y="3243262"/>
                    </a:lnTo>
                    <a:lnTo>
                      <a:pt x="5126971" y="3469505"/>
                    </a:lnTo>
                    <a:lnTo>
                      <a:pt x="5095667" y="3442641"/>
                    </a:lnTo>
                    <a:cubicBezTo>
                      <a:pt x="5082545" y="3433468"/>
                      <a:pt x="5068309" y="3425472"/>
                      <a:pt x="5053042" y="3418866"/>
                    </a:cubicBezTo>
                    <a:cubicBezTo>
                      <a:pt x="4930908" y="3366020"/>
                      <a:pt x="4789081" y="3422134"/>
                      <a:pt x="4736261" y="3544203"/>
                    </a:cubicBezTo>
                    <a:cubicBezTo>
                      <a:pt x="4683442" y="3666272"/>
                      <a:pt x="4739634" y="3808069"/>
                      <a:pt x="4861767" y="3860917"/>
                    </a:cubicBezTo>
                    <a:cubicBezTo>
                      <a:pt x="4877034" y="3867523"/>
                      <a:pt x="4892609" y="3872427"/>
                      <a:pt x="4908278" y="3875711"/>
                    </a:cubicBezTo>
                    <a:lnTo>
                      <a:pt x="4948303" y="3880032"/>
                    </a:lnTo>
                    <a:lnTo>
                      <a:pt x="4920099" y="3935562"/>
                    </a:lnTo>
                    <a:cubicBezTo>
                      <a:pt x="4854957" y="4050190"/>
                      <a:pt x="4781729" y="4158847"/>
                      <a:pt x="4701355" y="4260953"/>
                    </a:cubicBezTo>
                    <a:lnTo>
                      <a:pt x="4690683" y="4273524"/>
                    </a:lnTo>
                    <a:lnTo>
                      <a:pt x="4670103" y="4236951"/>
                    </a:lnTo>
                    <a:cubicBezTo>
                      <a:pt x="4660910" y="4223843"/>
                      <a:pt x="4650267" y="4211460"/>
                      <a:pt x="4638180" y="4200031"/>
                    </a:cubicBezTo>
                    <a:cubicBezTo>
                      <a:pt x="4541487" y="4108598"/>
                      <a:pt x="4389020" y="4112821"/>
                      <a:pt x="4297636" y="4209463"/>
                    </a:cubicBezTo>
                    <a:cubicBezTo>
                      <a:pt x="4206253" y="4306105"/>
                      <a:pt x="4210558" y="4458570"/>
                      <a:pt x="4307251" y="4550002"/>
                    </a:cubicBezTo>
                    <a:cubicBezTo>
                      <a:pt x="4319338" y="4561431"/>
                      <a:pt x="4332296" y="4571366"/>
                      <a:pt x="4345897" y="4579812"/>
                    </a:cubicBezTo>
                    <a:lnTo>
                      <a:pt x="4382079" y="4597585"/>
                    </a:lnTo>
                    <a:lnTo>
                      <a:pt x="4294613" y="4674261"/>
                    </a:lnTo>
                    <a:cubicBezTo>
                      <a:pt x="4226072" y="4730053"/>
                      <a:pt x="4154820" y="4782340"/>
                      <a:pt x="4081162" y="4830933"/>
                    </a:cubicBezTo>
                    <a:lnTo>
                      <a:pt x="4004830" y="4875987"/>
                    </a:lnTo>
                    <a:lnTo>
                      <a:pt x="3998534" y="4837804"/>
                    </a:lnTo>
                    <a:cubicBezTo>
                      <a:pt x="3994378" y="4822342"/>
                      <a:pt x="3988612" y="4807066"/>
                      <a:pt x="3981163" y="4792192"/>
                    </a:cubicBezTo>
                    <a:cubicBezTo>
                      <a:pt x="3921573" y="4673203"/>
                      <a:pt x="3776856" y="4625024"/>
                      <a:pt x="3657930" y="4684583"/>
                    </a:cubicBezTo>
                    <a:cubicBezTo>
                      <a:pt x="3539004" y="4744142"/>
                      <a:pt x="3490903" y="4888884"/>
                      <a:pt x="3550494" y="5007873"/>
                    </a:cubicBezTo>
                    <a:cubicBezTo>
                      <a:pt x="3557942" y="5022747"/>
                      <a:pt x="3566721" y="5036514"/>
                      <a:pt x="3576614" y="5049102"/>
                    </a:cubicBezTo>
                    <a:lnTo>
                      <a:pt x="3605495" y="5079179"/>
                    </a:lnTo>
                    <a:lnTo>
                      <a:pt x="3361520" y="5163465"/>
                    </a:lnTo>
                    <a:lnTo>
                      <a:pt x="3154552" y="5212189"/>
                    </a:lnTo>
                    <a:lnTo>
                      <a:pt x="3161961" y="5172732"/>
                    </a:lnTo>
                    <a:cubicBezTo>
                      <a:pt x="3163345" y="5156782"/>
                      <a:pt x="3163151" y="5140455"/>
                      <a:pt x="3161239" y="5123930"/>
                    </a:cubicBezTo>
                    <a:cubicBezTo>
                      <a:pt x="3145938" y="4991736"/>
                      <a:pt x="3026428" y="4896967"/>
                      <a:pt x="2894303" y="4912259"/>
                    </a:cubicBezTo>
                    <a:cubicBezTo>
                      <a:pt x="2762179" y="4927551"/>
                      <a:pt x="2667474" y="5047112"/>
                      <a:pt x="2682774" y="5179307"/>
                    </a:cubicBezTo>
                    <a:cubicBezTo>
                      <a:pt x="2684687" y="5195831"/>
                      <a:pt x="2688228" y="5211770"/>
                      <a:pt x="2693218" y="5226984"/>
                    </a:cubicBezTo>
                    <a:lnTo>
                      <a:pt x="2708878" y="5262425"/>
                    </a:lnTo>
                    <a:lnTo>
                      <a:pt x="2561420" y="5266097"/>
                    </a:lnTo>
                    <a:cubicBezTo>
                      <a:pt x="2469881" y="5263601"/>
                      <a:pt x="2377769" y="5256285"/>
                      <a:pt x="2285388" y="5243959"/>
                    </a:cubicBezTo>
                    <a:lnTo>
                      <a:pt x="2240930" y="5235714"/>
                    </a:lnTo>
                    <a:lnTo>
                      <a:pt x="2261288" y="5201337"/>
                    </a:lnTo>
                    <a:cubicBezTo>
                      <a:pt x="2268045" y="5186822"/>
                      <a:pt x="2273446" y="5171413"/>
                      <a:pt x="2277301" y="5155230"/>
                    </a:cubicBezTo>
                    <a:cubicBezTo>
                      <a:pt x="2308137" y="5025775"/>
                      <a:pt x="2228246" y="4895846"/>
                      <a:pt x="2098860" y="4865027"/>
                    </a:cubicBezTo>
                    <a:cubicBezTo>
                      <a:pt x="1969474" y="4834207"/>
                      <a:pt x="1839587" y="4914168"/>
                      <a:pt x="1808751" y="5043623"/>
                    </a:cubicBezTo>
                    <a:cubicBezTo>
                      <a:pt x="1804897" y="5059805"/>
                      <a:pt x="1802773" y="5075995"/>
                      <a:pt x="1802259" y="5091997"/>
                    </a:cubicBezTo>
                    <a:lnTo>
                      <a:pt x="1804934" y="5131861"/>
                    </a:lnTo>
                    <a:lnTo>
                      <a:pt x="1761530" y="5119177"/>
                    </a:lnTo>
                    <a:cubicBezTo>
                      <a:pt x="1682746" y="5091747"/>
                      <a:pt x="1605963" y="5060831"/>
                      <a:pt x="1531316" y="5026649"/>
                    </a:cubicBezTo>
                    <a:lnTo>
                      <a:pt x="1374157" y="4945594"/>
                    </a:lnTo>
                    <a:lnTo>
                      <a:pt x="1405149" y="4920168"/>
                    </a:lnTo>
                    <a:cubicBezTo>
                      <a:pt x="1416461" y="4908838"/>
                      <a:pt x="1426808" y="4896207"/>
                      <a:pt x="1435964" y="4882320"/>
                    </a:cubicBezTo>
                    <a:cubicBezTo>
                      <a:pt x="1509217" y="4771217"/>
                      <a:pt x="1478582" y="4621800"/>
                      <a:pt x="1367541" y="4548587"/>
                    </a:cubicBezTo>
                    <a:cubicBezTo>
                      <a:pt x="1256498" y="4475373"/>
                      <a:pt x="1107097" y="4506088"/>
                      <a:pt x="1033844" y="4617189"/>
                    </a:cubicBezTo>
                    <a:cubicBezTo>
                      <a:pt x="1024688" y="4631078"/>
                      <a:pt x="1017155" y="4645563"/>
                      <a:pt x="1011199" y="4660425"/>
                    </a:cubicBezTo>
                    <a:lnTo>
                      <a:pt x="1000161" y="4698511"/>
                    </a:lnTo>
                    <a:lnTo>
                      <a:pt x="920802" y="4636740"/>
                    </a:lnTo>
                    <a:cubicBezTo>
                      <a:pt x="829875" y="4559028"/>
                      <a:pt x="744663" y="4475445"/>
                      <a:pt x="665621" y="4386731"/>
                    </a:cubicBezTo>
                    <a:lnTo>
                      <a:pt x="657487" y="4376959"/>
                    </a:lnTo>
                    <a:lnTo>
                      <a:pt x="696807" y="4363138"/>
                    </a:lnTo>
                    <a:cubicBezTo>
                      <a:pt x="711312" y="4356361"/>
                      <a:pt x="725355" y="4348030"/>
                      <a:pt x="738709" y="4338112"/>
                    </a:cubicBezTo>
                    <a:cubicBezTo>
                      <a:pt x="845543" y="4258765"/>
                      <a:pt x="867859" y="4107881"/>
                      <a:pt x="788555" y="4001104"/>
                    </a:cubicBezTo>
                    <a:cubicBezTo>
                      <a:pt x="709249" y="3894326"/>
                      <a:pt x="558354" y="3872091"/>
                      <a:pt x="451519" y="3951439"/>
                    </a:cubicBezTo>
                    <a:cubicBezTo>
                      <a:pt x="438165" y="3961357"/>
                      <a:pt x="426132" y="3972393"/>
                      <a:pt x="415452" y="3984321"/>
                    </a:cubicBezTo>
                    <a:lnTo>
                      <a:pt x="391658" y="4016878"/>
                    </a:lnTo>
                    <a:lnTo>
                      <a:pt x="353117" y="3955371"/>
                    </a:lnTo>
                    <a:cubicBezTo>
                      <a:pt x="312204" y="3884939"/>
                      <a:pt x="274531" y="3812605"/>
                      <a:pt x="240245" y="3738610"/>
                    </a:cubicBezTo>
                    <a:lnTo>
                      <a:pt x="182439" y="3597001"/>
                    </a:lnTo>
                    <a:lnTo>
                      <a:pt x="221697" y="3597436"/>
                    </a:lnTo>
                    <a:cubicBezTo>
                      <a:pt x="237645" y="3596029"/>
                      <a:pt x="253690" y="3593002"/>
                      <a:pt x="269631" y="3588250"/>
                    </a:cubicBezTo>
                    <a:cubicBezTo>
                      <a:pt x="397161" y="3550226"/>
                      <a:pt x="469738" y="3416075"/>
                      <a:pt x="431735" y="3288614"/>
                    </a:cubicBezTo>
                    <a:cubicBezTo>
                      <a:pt x="393733" y="3161152"/>
                      <a:pt x="259541" y="3088647"/>
                      <a:pt x="132011" y="3126671"/>
                    </a:cubicBezTo>
                    <a:cubicBezTo>
                      <a:pt x="116070" y="3131423"/>
                      <a:pt x="100988" y="3137679"/>
                      <a:pt x="86872" y="3145235"/>
                    </a:cubicBezTo>
                    <a:lnTo>
                      <a:pt x="54105" y="3167203"/>
                    </a:lnTo>
                    <a:lnTo>
                      <a:pt x="27088" y="3034275"/>
                    </a:lnTo>
                    <a:cubicBezTo>
                      <a:pt x="14450" y="2952472"/>
                      <a:pt x="5642" y="2869727"/>
                      <a:pt x="811" y="2786282"/>
                    </a:cubicBezTo>
                    <a:lnTo>
                      <a:pt x="0" y="2701432"/>
                    </a:lnTo>
                    <a:lnTo>
                      <a:pt x="37127" y="2715413"/>
                    </a:lnTo>
                    <a:cubicBezTo>
                      <a:pt x="52595" y="2719545"/>
                      <a:pt x="68707" y="2722190"/>
                      <a:pt x="85312" y="2723175"/>
                    </a:cubicBezTo>
                    <a:cubicBezTo>
                      <a:pt x="218155" y="2731063"/>
                      <a:pt x="332238" y="2629824"/>
                      <a:pt x="340122" y="2497052"/>
                    </a:cubicBezTo>
                    <a:cubicBezTo>
                      <a:pt x="348006" y="2364279"/>
                      <a:pt x="246705" y="2250252"/>
                      <a:pt x="113862" y="2242364"/>
                    </a:cubicBezTo>
                    <a:cubicBezTo>
                      <a:pt x="97256" y="2241378"/>
                      <a:pt x="80945" y="2242097"/>
                      <a:pt x="65096" y="2244369"/>
                    </a:cubicBezTo>
                    <a:lnTo>
                      <a:pt x="25412" y="2254145"/>
                    </a:lnTo>
                    <a:lnTo>
                      <a:pt x="68713" y="2022832"/>
                    </a:lnTo>
                    <a:lnTo>
                      <a:pt x="134052" y="1796592"/>
                    </a:lnTo>
                    <a:lnTo>
                      <a:pt x="165357" y="1823456"/>
                    </a:lnTo>
                    <a:cubicBezTo>
                      <a:pt x="178479" y="1832629"/>
                      <a:pt x="192715" y="1840624"/>
                      <a:pt x="207982" y="1847230"/>
                    </a:cubicBezTo>
                    <a:cubicBezTo>
                      <a:pt x="330115" y="1900077"/>
                      <a:pt x="471944" y="1843963"/>
                      <a:pt x="524763" y="1721894"/>
                    </a:cubicBezTo>
                    <a:cubicBezTo>
                      <a:pt x="577582" y="1599825"/>
                      <a:pt x="521390" y="1458027"/>
                      <a:pt x="399256" y="1405180"/>
                    </a:cubicBezTo>
                    <a:cubicBezTo>
                      <a:pt x="383989" y="1398574"/>
                      <a:pt x="368416" y="1393671"/>
                      <a:pt x="352745" y="1390386"/>
                    </a:cubicBezTo>
                    <a:lnTo>
                      <a:pt x="312719" y="1386066"/>
                    </a:lnTo>
                    <a:lnTo>
                      <a:pt x="340923" y="1330533"/>
                    </a:lnTo>
                    <a:cubicBezTo>
                      <a:pt x="406067" y="1215904"/>
                      <a:pt x="479295" y="1107248"/>
                      <a:pt x="559668" y="1005143"/>
                    </a:cubicBezTo>
                    <a:lnTo>
                      <a:pt x="570341" y="992572"/>
                    </a:lnTo>
                    <a:lnTo>
                      <a:pt x="590920" y="1029147"/>
                    </a:lnTo>
                    <a:cubicBezTo>
                      <a:pt x="600113" y="1042255"/>
                      <a:pt x="610757" y="1054637"/>
                      <a:pt x="622843" y="1066067"/>
                    </a:cubicBezTo>
                    <a:cubicBezTo>
                      <a:pt x="719537" y="1157498"/>
                      <a:pt x="872004" y="1153275"/>
                      <a:pt x="963387" y="1056634"/>
                    </a:cubicBezTo>
                    <a:cubicBezTo>
                      <a:pt x="1054771" y="959992"/>
                      <a:pt x="1050466" y="807527"/>
                      <a:pt x="953773" y="716095"/>
                    </a:cubicBezTo>
                    <a:cubicBezTo>
                      <a:pt x="941686" y="704665"/>
                      <a:pt x="928728" y="694731"/>
                      <a:pt x="915126" y="686285"/>
                    </a:cubicBezTo>
                    <a:lnTo>
                      <a:pt x="878943" y="668511"/>
                    </a:lnTo>
                    <a:lnTo>
                      <a:pt x="966411" y="591835"/>
                    </a:lnTo>
                    <a:cubicBezTo>
                      <a:pt x="1034952" y="536042"/>
                      <a:pt x="1106204" y="483755"/>
                      <a:pt x="1179862" y="435162"/>
                    </a:cubicBezTo>
                    <a:lnTo>
                      <a:pt x="1256192" y="390108"/>
                    </a:lnTo>
                    <a:lnTo>
                      <a:pt x="1262490" y="428293"/>
                    </a:lnTo>
                    <a:cubicBezTo>
                      <a:pt x="1266645" y="443754"/>
                      <a:pt x="1272411" y="459031"/>
                      <a:pt x="1279861" y="473904"/>
                    </a:cubicBezTo>
                    <a:cubicBezTo>
                      <a:pt x="1339451" y="592893"/>
                      <a:pt x="1484168" y="641073"/>
                      <a:pt x="1603093" y="581514"/>
                    </a:cubicBezTo>
                    <a:cubicBezTo>
                      <a:pt x="1722020" y="521955"/>
                      <a:pt x="1770120" y="377212"/>
                      <a:pt x="1710529" y="258223"/>
                    </a:cubicBezTo>
                    <a:cubicBezTo>
                      <a:pt x="1703080" y="243350"/>
                      <a:pt x="1694301" y="229582"/>
                      <a:pt x="1684409" y="216994"/>
                    </a:cubicBezTo>
                    <a:lnTo>
                      <a:pt x="1655527" y="186916"/>
                    </a:lnTo>
                    <a:lnTo>
                      <a:pt x="1899503" y="102632"/>
                    </a:lnTo>
                    <a:lnTo>
                      <a:pt x="2106471" y="53906"/>
                    </a:lnTo>
                    <a:lnTo>
                      <a:pt x="2099062" y="93364"/>
                    </a:lnTo>
                    <a:cubicBezTo>
                      <a:pt x="2097679" y="109315"/>
                      <a:pt x="2097873" y="125641"/>
                      <a:pt x="2099785" y="142166"/>
                    </a:cubicBezTo>
                    <a:cubicBezTo>
                      <a:pt x="2115085" y="274360"/>
                      <a:pt x="2234596" y="369129"/>
                      <a:pt x="2366720" y="353838"/>
                    </a:cubicBezTo>
                    <a:cubicBezTo>
                      <a:pt x="2498845" y="338546"/>
                      <a:pt x="2593550" y="218984"/>
                      <a:pt x="2578250" y="86789"/>
                    </a:cubicBezTo>
                    <a:cubicBezTo>
                      <a:pt x="2576337" y="70264"/>
                      <a:pt x="2572796" y="54325"/>
                      <a:pt x="2567806" y="39113"/>
                    </a:cubicBezTo>
                    <a:lnTo>
                      <a:pt x="2552146" y="3672"/>
                    </a:lnTo>
                    <a:lnTo>
                      <a:pt x="2699604" y="0"/>
                    </a:lnTo>
                    <a:close/>
                    <a:moveTo>
                      <a:pt x="2685916" y="849851"/>
                    </a:moveTo>
                    <a:cubicBezTo>
                      <a:pt x="1857093" y="823407"/>
                      <a:pt x="1095966" y="1381414"/>
                      <a:pt x="896230" y="2219946"/>
                    </a:cubicBezTo>
                    <a:cubicBezTo>
                      <a:pt x="667959" y="3178268"/>
                      <a:pt x="1259374" y="4140094"/>
                      <a:pt x="2217191" y="4368244"/>
                    </a:cubicBezTo>
                    <a:cubicBezTo>
                      <a:pt x="3175009" y="4596395"/>
                      <a:pt x="4136523" y="4004473"/>
                      <a:pt x="4364793" y="3046150"/>
                    </a:cubicBezTo>
                    <a:cubicBezTo>
                      <a:pt x="4593063" y="2087828"/>
                      <a:pt x="4001649" y="1126002"/>
                      <a:pt x="3043832" y="897852"/>
                    </a:cubicBezTo>
                    <a:cubicBezTo>
                      <a:pt x="2924105" y="869333"/>
                      <a:pt x="2804320" y="853628"/>
                      <a:pt x="2685916" y="849851"/>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grpSp>
        <p:grpSp>
          <p:nvGrpSpPr>
            <p:cNvPr id="199" name="Group 198"/>
            <p:cNvGrpSpPr/>
            <p:nvPr/>
          </p:nvGrpSpPr>
          <p:grpSpPr>
            <a:xfrm>
              <a:off x="3450340" y="4877521"/>
              <a:ext cx="118831" cy="117471"/>
              <a:chOff x="1941489" y="795953"/>
              <a:chExt cx="5261024" cy="5266097"/>
            </a:xfrm>
            <a:solidFill>
              <a:srgbClr val="CA95FF"/>
            </a:solidFill>
          </p:grpSpPr>
          <p:sp>
            <p:nvSpPr>
              <p:cNvPr id="219" name="Donut 218"/>
              <p:cNvSpPr/>
              <p:nvPr/>
            </p:nvSpPr>
            <p:spPr>
              <a:xfrm>
                <a:off x="2882256" y="1738368"/>
                <a:ext cx="3379489" cy="3381270"/>
              </a:xfrm>
              <a:prstGeom prst="donut">
                <a:avLst>
                  <a:gd name="adj" fmla="val 2828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sp>
            <p:nvSpPr>
              <p:cNvPr id="220" name="Freeform 219"/>
              <p:cNvSpPr/>
              <p:nvPr/>
            </p:nvSpPr>
            <p:spPr>
              <a:xfrm>
                <a:off x="1941489" y="795953"/>
                <a:ext cx="5261024" cy="5266097"/>
              </a:xfrm>
              <a:custGeom>
                <a:avLst/>
                <a:gdLst>
                  <a:gd name="connsiteX0" fmla="*/ 2699604 w 5261024"/>
                  <a:gd name="connsiteY0" fmla="*/ 0 h 5266097"/>
                  <a:gd name="connsiteX1" fmla="*/ 2975635 w 5261024"/>
                  <a:gd name="connsiteY1" fmla="*/ 22137 h 5266097"/>
                  <a:gd name="connsiteX2" fmla="*/ 3020095 w 5261024"/>
                  <a:gd name="connsiteY2" fmla="*/ 30384 h 5266097"/>
                  <a:gd name="connsiteX3" fmla="*/ 2999736 w 5261024"/>
                  <a:gd name="connsiteY3" fmla="*/ 64762 h 5266097"/>
                  <a:gd name="connsiteX4" fmla="*/ 2983724 w 5261024"/>
                  <a:gd name="connsiteY4" fmla="*/ 110867 h 5266097"/>
                  <a:gd name="connsiteX5" fmla="*/ 3162165 w 5261024"/>
                  <a:gd name="connsiteY5" fmla="*/ 401071 h 5266097"/>
                  <a:gd name="connsiteX6" fmla="*/ 3452273 w 5261024"/>
                  <a:gd name="connsiteY6" fmla="*/ 222475 h 5266097"/>
                  <a:gd name="connsiteX7" fmla="*/ 3458765 w 5261024"/>
                  <a:gd name="connsiteY7" fmla="*/ 174102 h 5266097"/>
                  <a:gd name="connsiteX8" fmla="*/ 3456091 w 5261024"/>
                  <a:gd name="connsiteY8" fmla="*/ 134237 h 5266097"/>
                  <a:gd name="connsiteX9" fmla="*/ 3499492 w 5261024"/>
                  <a:gd name="connsiteY9" fmla="*/ 146919 h 5266097"/>
                  <a:gd name="connsiteX10" fmla="*/ 3729708 w 5261024"/>
                  <a:gd name="connsiteY10" fmla="*/ 239447 h 5266097"/>
                  <a:gd name="connsiteX11" fmla="*/ 3886868 w 5261024"/>
                  <a:gd name="connsiteY11" fmla="*/ 320504 h 5266097"/>
                  <a:gd name="connsiteX12" fmla="*/ 3855876 w 5261024"/>
                  <a:gd name="connsiteY12" fmla="*/ 345930 h 5266097"/>
                  <a:gd name="connsiteX13" fmla="*/ 3825060 w 5261024"/>
                  <a:gd name="connsiteY13" fmla="*/ 383779 h 5266097"/>
                  <a:gd name="connsiteX14" fmla="*/ 3893485 w 5261024"/>
                  <a:gd name="connsiteY14" fmla="*/ 717511 h 5266097"/>
                  <a:gd name="connsiteX15" fmla="*/ 4227180 w 5261024"/>
                  <a:gd name="connsiteY15" fmla="*/ 648908 h 5266097"/>
                  <a:gd name="connsiteX16" fmla="*/ 4249826 w 5261024"/>
                  <a:gd name="connsiteY16" fmla="*/ 605673 h 5266097"/>
                  <a:gd name="connsiteX17" fmla="*/ 4260863 w 5261024"/>
                  <a:gd name="connsiteY17" fmla="*/ 567587 h 5266097"/>
                  <a:gd name="connsiteX18" fmla="*/ 4340221 w 5261024"/>
                  <a:gd name="connsiteY18" fmla="*/ 629356 h 5266097"/>
                  <a:gd name="connsiteX19" fmla="*/ 4595402 w 5261024"/>
                  <a:gd name="connsiteY19" fmla="*/ 879365 h 5266097"/>
                  <a:gd name="connsiteX20" fmla="*/ 4603537 w 5261024"/>
                  <a:gd name="connsiteY20" fmla="*/ 889139 h 5266097"/>
                  <a:gd name="connsiteX21" fmla="*/ 4564217 w 5261024"/>
                  <a:gd name="connsiteY21" fmla="*/ 902959 h 5266097"/>
                  <a:gd name="connsiteX22" fmla="*/ 4522315 w 5261024"/>
                  <a:gd name="connsiteY22" fmla="*/ 927986 h 5266097"/>
                  <a:gd name="connsiteX23" fmla="*/ 4472470 w 5261024"/>
                  <a:gd name="connsiteY23" fmla="*/ 1264993 h 5266097"/>
                  <a:gd name="connsiteX24" fmla="*/ 4809505 w 5261024"/>
                  <a:gd name="connsiteY24" fmla="*/ 1314658 h 5266097"/>
                  <a:gd name="connsiteX25" fmla="*/ 4845572 w 5261024"/>
                  <a:gd name="connsiteY25" fmla="*/ 1281775 h 5266097"/>
                  <a:gd name="connsiteX26" fmla="*/ 4869367 w 5261024"/>
                  <a:gd name="connsiteY26" fmla="*/ 1249219 h 5266097"/>
                  <a:gd name="connsiteX27" fmla="*/ 4907907 w 5261024"/>
                  <a:gd name="connsiteY27" fmla="*/ 1310723 h 5266097"/>
                  <a:gd name="connsiteX28" fmla="*/ 5020778 w 5261024"/>
                  <a:gd name="connsiteY28" fmla="*/ 1527485 h 5266097"/>
                  <a:gd name="connsiteX29" fmla="*/ 5078585 w 5261024"/>
                  <a:gd name="connsiteY29" fmla="*/ 1669097 h 5266097"/>
                  <a:gd name="connsiteX30" fmla="*/ 5039327 w 5261024"/>
                  <a:gd name="connsiteY30" fmla="*/ 1668661 h 5266097"/>
                  <a:gd name="connsiteX31" fmla="*/ 4991392 w 5261024"/>
                  <a:gd name="connsiteY31" fmla="*/ 1677848 h 5266097"/>
                  <a:gd name="connsiteX32" fmla="*/ 4829289 w 5261024"/>
                  <a:gd name="connsiteY32" fmla="*/ 1977484 h 5266097"/>
                  <a:gd name="connsiteX33" fmla="*/ 5129012 w 5261024"/>
                  <a:gd name="connsiteY33" fmla="*/ 2139427 h 5266097"/>
                  <a:gd name="connsiteX34" fmla="*/ 5174151 w 5261024"/>
                  <a:gd name="connsiteY34" fmla="*/ 2120863 h 5266097"/>
                  <a:gd name="connsiteX35" fmla="*/ 5206918 w 5261024"/>
                  <a:gd name="connsiteY35" fmla="*/ 2098895 h 5266097"/>
                  <a:gd name="connsiteX36" fmla="*/ 5233934 w 5261024"/>
                  <a:gd name="connsiteY36" fmla="*/ 2231821 h 5266097"/>
                  <a:gd name="connsiteX37" fmla="*/ 5260212 w 5261024"/>
                  <a:gd name="connsiteY37" fmla="*/ 2479813 h 5266097"/>
                  <a:gd name="connsiteX38" fmla="*/ 5261024 w 5261024"/>
                  <a:gd name="connsiteY38" fmla="*/ 2564666 h 5266097"/>
                  <a:gd name="connsiteX39" fmla="*/ 5223898 w 5261024"/>
                  <a:gd name="connsiteY39" fmla="*/ 2550684 h 5266097"/>
                  <a:gd name="connsiteX40" fmla="*/ 5175711 w 5261024"/>
                  <a:gd name="connsiteY40" fmla="*/ 2542921 h 5266097"/>
                  <a:gd name="connsiteX41" fmla="*/ 4920903 w 5261024"/>
                  <a:gd name="connsiteY41" fmla="*/ 2769046 h 5266097"/>
                  <a:gd name="connsiteX42" fmla="*/ 5147162 w 5261024"/>
                  <a:gd name="connsiteY42" fmla="*/ 3023733 h 5266097"/>
                  <a:gd name="connsiteX43" fmla="*/ 5195928 w 5261024"/>
                  <a:gd name="connsiteY43" fmla="*/ 3021727 h 5266097"/>
                  <a:gd name="connsiteX44" fmla="*/ 5235611 w 5261024"/>
                  <a:gd name="connsiteY44" fmla="*/ 3011951 h 5266097"/>
                  <a:gd name="connsiteX45" fmla="*/ 5192310 w 5261024"/>
                  <a:gd name="connsiteY45" fmla="*/ 3243262 h 5266097"/>
                  <a:gd name="connsiteX46" fmla="*/ 5126971 w 5261024"/>
                  <a:gd name="connsiteY46" fmla="*/ 3469505 h 5266097"/>
                  <a:gd name="connsiteX47" fmla="*/ 5095667 w 5261024"/>
                  <a:gd name="connsiteY47" fmla="*/ 3442641 h 5266097"/>
                  <a:gd name="connsiteX48" fmla="*/ 5053042 w 5261024"/>
                  <a:gd name="connsiteY48" fmla="*/ 3418866 h 5266097"/>
                  <a:gd name="connsiteX49" fmla="*/ 4736261 w 5261024"/>
                  <a:gd name="connsiteY49" fmla="*/ 3544203 h 5266097"/>
                  <a:gd name="connsiteX50" fmla="*/ 4861767 w 5261024"/>
                  <a:gd name="connsiteY50" fmla="*/ 3860917 h 5266097"/>
                  <a:gd name="connsiteX51" fmla="*/ 4908278 w 5261024"/>
                  <a:gd name="connsiteY51" fmla="*/ 3875711 h 5266097"/>
                  <a:gd name="connsiteX52" fmla="*/ 4948303 w 5261024"/>
                  <a:gd name="connsiteY52" fmla="*/ 3880032 h 5266097"/>
                  <a:gd name="connsiteX53" fmla="*/ 4920099 w 5261024"/>
                  <a:gd name="connsiteY53" fmla="*/ 3935562 h 5266097"/>
                  <a:gd name="connsiteX54" fmla="*/ 4701355 w 5261024"/>
                  <a:gd name="connsiteY54" fmla="*/ 4260953 h 5266097"/>
                  <a:gd name="connsiteX55" fmla="*/ 4690683 w 5261024"/>
                  <a:gd name="connsiteY55" fmla="*/ 4273524 h 5266097"/>
                  <a:gd name="connsiteX56" fmla="*/ 4670103 w 5261024"/>
                  <a:gd name="connsiteY56" fmla="*/ 4236951 h 5266097"/>
                  <a:gd name="connsiteX57" fmla="*/ 4638180 w 5261024"/>
                  <a:gd name="connsiteY57" fmla="*/ 4200031 h 5266097"/>
                  <a:gd name="connsiteX58" fmla="*/ 4297636 w 5261024"/>
                  <a:gd name="connsiteY58" fmla="*/ 4209463 h 5266097"/>
                  <a:gd name="connsiteX59" fmla="*/ 4307251 w 5261024"/>
                  <a:gd name="connsiteY59" fmla="*/ 4550002 h 5266097"/>
                  <a:gd name="connsiteX60" fmla="*/ 4345897 w 5261024"/>
                  <a:gd name="connsiteY60" fmla="*/ 4579812 h 5266097"/>
                  <a:gd name="connsiteX61" fmla="*/ 4382079 w 5261024"/>
                  <a:gd name="connsiteY61" fmla="*/ 4597585 h 5266097"/>
                  <a:gd name="connsiteX62" fmla="*/ 4294613 w 5261024"/>
                  <a:gd name="connsiteY62" fmla="*/ 4674261 h 5266097"/>
                  <a:gd name="connsiteX63" fmla="*/ 4081162 w 5261024"/>
                  <a:gd name="connsiteY63" fmla="*/ 4830933 h 5266097"/>
                  <a:gd name="connsiteX64" fmla="*/ 4004830 w 5261024"/>
                  <a:gd name="connsiteY64" fmla="*/ 4875987 h 5266097"/>
                  <a:gd name="connsiteX65" fmla="*/ 3998534 w 5261024"/>
                  <a:gd name="connsiteY65" fmla="*/ 4837804 h 5266097"/>
                  <a:gd name="connsiteX66" fmla="*/ 3981163 w 5261024"/>
                  <a:gd name="connsiteY66" fmla="*/ 4792192 h 5266097"/>
                  <a:gd name="connsiteX67" fmla="*/ 3657930 w 5261024"/>
                  <a:gd name="connsiteY67" fmla="*/ 4684583 h 5266097"/>
                  <a:gd name="connsiteX68" fmla="*/ 3550494 w 5261024"/>
                  <a:gd name="connsiteY68" fmla="*/ 5007873 h 5266097"/>
                  <a:gd name="connsiteX69" fmla="*/ 3576614 w 5261024"/>
                  <a:gd name="connsiteY69" fmla="*/ 5049102 h 5266097"/>
                  <a:gd name="connsiteX70" fmla="*/ 3605495 w 5261024"/>
                  <a:gd name="connsiteY70" fmla="*/ 5079179 h 5266097"/>
                  <a:gd name="connsiteX71" fmla="*/ 3361520 w 5261024"/>
                  <a:gd name="connsiteY71" fmla="*/ 5163465 h 5266097"/>
                  <a:gd name="connsiteX72" fmla="*/ 3154552 w 5261024"/>
                  <a:gd name="connsiteY72" fmla="*/ 5212189 h 5266097"/>
                  <a:gd name="connsiteX73" fmla="*/ 3161961 w 5261024"/>
                  <a:gd name="connsiteY73" fmla="*/ 5172732 h 5266097"/>
                  <a:gd name="connsiteX74" fmla="*/ 3161239 w 5261024"/>
                  <a:gd name="connsiteY74" fmla="*/ 5123930 h 5266097"/>
                  <a:gd name="connsiteX75" fmla="*/ 2894303 w 5261024"/>
                  <a:gd name="connsiteY75" fmla="*/ 4912259 h 5266097"/>
                  <a:gd name="connsiteX76" fmla="*/ 2682774 w 5261024"/>
                  <a:gd name="connsiteY76" fmla="*/ 5179307 h 5266097"/>
                  <a:gd name="connsiteX77" fmla="*/ 2693218 w 5261024"/>
                  <a:gd name="connsiteY77" fmla="*/ 5226984 h 5266097"/>
                  <a:gd name="connsiteX78" fmla="*/ 2708878 w 5261024"/>
                  <a:gd name="connsiteY78" fmla="*/ 5262425 h 5266097"/>
                  <a:gd name="connsiteX79" fmla="*/ 2561420 w 5261024"/>
                  <a:gd name="connsiteY79" fmla="*/ 5266097 h 5266097"/>
                  <a:gd name="connsiteX80" fmla="*/ 2285388 w 5261024"/>
                  <a:gd name="connsiteY80" fmla="*/ 5243959 h 5266097"/>
                  <a:gd name="connsiteX81" fmla="*/ 2240930 w 5261024"/>
                  <a:gd name="connsiteY81" fmla="*/ 5235714 h 5266097"/>
                  <a:gd name="connsiteX82" fmla="*/ 2261288 w 5261024"/>
                  <a:gd name="connsiteY82" fmla="*/ 5201337 h 5266097"/>
                  <a:gd name="connsiteX83" fmla="*/ 2277301 w 5261024"/>
                  <a:gd name="connsiteY83" fmla="*/ 5155230 h 5266097"/>
                  <a:gd name="connsiteX84" fmla="*/ 2098860 w 5261024"/>
                  <a:gd name="connsiteY84" fmla="*/ 4865027 h 5266097"/>
                  <a:gd name="connsiteX85" fmla="*/ 1808751 w 5261024"/>
                  <a:gd name="connsiteY85" fmla="*/ 5043623 h 5266097"/>
                  <a:gd name="connsiteX86" fmla="*/ 1802259 w 5261024"/>
                  <a:gd name="connsiteY86" fmla="*/ 5091997 h 5266097"/>
                  <a:gd name="connsiteX87" fmla="*/ 1804934 w 5261024"/>
                  <a:gd name="connsiteY87" fmla="*/ 5131861 h 5266097"/>
                  <a:gd name="connsiteX88" fmla="*/ 1761530 w 5261024"/>
                  <a:gd name="connsiteY88" fmla="*/ 5119177 h 5266097"/>
                  <a:gd name="connsiteX89" fmla="*/ 1531316 w 5261024"/>
                  <a:gd name="connsiteY89" fmla="*/ 5026649 h 5266097"/>
                  <a:gd name="connsiteX90" fmla="*/ 1374157 w 5261024"/>
                  <a:gd name="connsiteY90" fmla="*/ 4945594 h 5266097"/>
                  <a:gd name="connsiteX91" fmla="*/ 1405149 w 5261024"/>
                  <a:gd name="connsiteY91" fmla="*/ 4920168 h 5266097"/>
                  <a:gd name="connsiteX92" fmla="*/ 1435964 w 5261024"/>
                  <a:gd name="connsiteY92" fmla="*/ 4882320 h 5266097"/>
                  <a:gd name="connsiteX93" fmla="*/ 1367541 w 5261024"/>
                  <a:gd name="connsiteY93" fmla="*/ 4548587 h 5266097"/>
                  <a:gd name="connsiteX94" fmla="*/ 1033844 w 5261024"/>
                  <a:gd name="connsiteY94" fmla="*/ 4617189 h 5266097"/>
                  <a:gd name="connsiteX95" fmla="*/ 1011199 w 5261024"/>
                  <a:gd name="connsiteY95" fmla="*/ 4660425 h 5266097"/>
                  <a:gd name="connsiteX96" fmla="*/ 1000161 w 5261024"/>
                  <a:gd name="connsiteY96" fmla="*/ 4698511 h 5266097"/>
                  <a:gd name="connsiteX97" fmla="*/ 920802 w 5261024"/>
                  <a:gd name="connsiteY97" fmla="*/ 4636740 h 5266097"/>
                  <a:gd name="connsiteX98" fmla="*/ 665621 w 5261024"/>
                  <a:gd name="connsiteY98" fmla="*/ 4386731 h 5266097"/>
                  <a:gd name="connsiteX99" fmla="*/ 657487 w 5261024"/>
                  <a:gd name="connsiteY99" fmla="*/ 4376959 h 5266097"/>
                  <a:gd name="connsiteX100" fmla="*/ 696807 w 5261024"/>
                  <a:gd name="connsiteY100" fmla="*/ 4363138 h 5266097"/>
                  <a:gd name="connsiteX101" fmla="*/ 738709 w 5261024"/>
                  <a:gd name="connsiteY101" fmla="*/ 4338112 h 5266097"/>
                  <a:gd name="connsiteX102" fmla="*/ 788555 w 5261024"/>
                  <a:gd name="connsiteY102" fmla="*/ 4001104 h 5266097"/>
                  <a:gd name="connsiteX103" fmla="*/ 451519 w 5261024"/>
                  <a:gd name="connsiteY103" fmla="*/ 3951439 h 5266097"/>
                  <a:gd name="connsiteX104" fmla="*/ 415452 w 5261024"/>
                  <a:gd name="connsiteY104" fmla="*/ 3984321 h 5266097"/>
                  <a:gd name="connsiteX105" fmla="*/ 391658 w 5261024"/>
                  <a:gd name="connsiteY105" fmla="*/ 4016878 h 5266097"/>
                  <a:gd name="connsiteX106" fmla="*/ 353117 w 5261024"/>
                  <a:gd name="connsiteY106" fmla="*/ 3955371 h 5266097"/>
                  <a:gd name="connsiteX107" fmla="*/ 240245 w 5261024"/>
                  <a:gd name="connsiteY107" fmla="*/ 3738610 h 5266097"/>
                  <a:gd name="connsiteX108" fmla="*/ 182439 w 5261024"/>
                  <a:gd name="connsiteY108" fmla="*/ 3597001 h 5266097"/>
                  <a:gd name="connsiteX109" fmla="*/ 221697 w 5261024"/>
                  <a:gd name="connsiteY109" fmla="*/ 3597436 h 5266097"/>
                  <a:gd name="connsiteX110" fmla="*/ 269631 w 5261024"/>
                  <a:gd name="connsiteY110" fmla="*/ 3588250 h 5266097"/>
                  <a:gd name="connsiteX111" fmla="*/ 431735 w 5261024"/>
                  <a:gd name="connsiteY111" fmla="*/ 3288614 h 5266097"/>
                  <a:gd name="connsiteX112" fmla="*/ 132011 w 5261024"/>
                  <a:gd name="connsiteY112" fmla="*/ 3126671 h 5266097"/>
                  <a:gd name="connsiteX113" fmla="*/ 86872 w 5261024"/>
                  <a:gd name="connsiteY113" fmla="*/ 3145235 h 5266097"/>
                  <a:gd name="connsiteX114" fmla="*/ 54105 w 5261024"/>
                  <a:gd name="connsiteY114" fmla="*/ 3167203 h 5266097"/>
                  <a:gd name="connsiteX115" fmla="*/ 27088 w 5261024"/>
                  <a:gd name="connsiteY115" fmla="*/ 3034275 h 5266097"/>
                  <a:gd name="connsiteX116" fmla="*/ 811 w 5261024"/>
                  <a:gd name="connsiteY116" fmla="*/ 2786282 h 5266097"/>
                  <a:gd name="connsiteX117" fmla="*/ 0 w 5261024"/>
                  <a:gd name="connsiteY117" fmla="*/ 2701432 h 5266097"/>
                  <a:gd name="connsiteX118" fmla="*/ 37127 w 5261024"/>
                  <a:gd name="connsiteY118" fmla="*/ 2715413 h 5266097"/>
                  <a:gd name="connsiteX119" fmla="*/ 85312 w 5261024"/>
                  <a:gd name="connsiteY119" fmla="*/ 2723175 h 5266097"/>
                  <a:gd name="connsiteX120" fmla="*/ 340122 w 5261024"/>
                  <a:gd name="connsiteY120" fmla="*/ 2497052 h 5266097"/>
                  <a:gd name="connsiteX121" fmla="*/ 113862 w 5261024"/>
                  <a:gd name="connsiteY121" fmla="*/ 2242364 h 5266097"/>
                  <a:gd name="connsiteX122" fmla="*/ 65096 w 5261024"/>
                  <a:gd name="connsiteY122" fmla="*/ 2244369 h 5266097"/>
                  <a:gd name="connsiteX123" fmla="*/ 25412 w 5261024"/>
                  <a:gd name="connsiteY123" fmla="*/ 2254145 h 5266097"/>
                  <a:gd name="connsiteX124" fmla="*/ 68713 w 5261024"/>
                  <a:gd name="connsiteY124" fmla="*/ 2022832 h 5266097"/>
                  <a:gd name="connsiteX125" fmla="*/ 134052 w 5261024"/>
                  <a:gd name="connsiteY125" fmla="*/ 1796592 h 5266097"/>
                  <a:gd name="connsiteX126" fmla="*/ 165357 w 5261024"/>
                  <a:gd name="connsiteY126" fmla="*/ 1823456 h 5266097"/>
                  <a:gd name="connsiteX127" fmla="*/ 207982 w 5261024"/>
                  <a:gd name="connsiteY127" fmla="*/ 1847230 h 5266097"/>
                  <a:gd name="connsiteX128" fmla="*/ 524763 w 5261024"/>
                  <a:gd name="connsiteY128" fmla="*/ 1721894 h 5266097"/>
                  <a:gd name="connsiteX129" fmla="*/ 399256 w 5261024"/>
                  <a:gd name="connsiteY129" fmla="*/ 1405180 h 5266097"/>
                  <a:gd name="connsiteX130" fmla="*/ 352745 w 5261024"/>
                  <a:gd name="connsiteY130" fmla="*/ 1390386 h 5266097"/>
                  <a:gd name="connsiteX131" fmla="*/ 312719 w 5261024"/>
                  <a:gd name="connsiteY131" fmla="*/ 1386066 h 5266097"/>
                  <a:gd name="connsiteX132" fmla="*/ 340923 w 5261024"/>
                  <a:gd name="connsiteY132" fmla="*/ 1330533 h 5266097"/>
                  <a:gd name="connsiteX133" fmla="*/ 559668 w 5261024"/>
                  <a:gd name="connsiteY133" fmla="*/ 1005143 h 5266097"/>
                  <a:gd name="connsiteX134" fmla="*/ 570341 w 5261024"/>
                  <a:gd name="connsiteY134" fmla="*/ 992572 h 5266097"/>
                  <a:gd name="connsiteX135" fmla="*/ 590920 w 5261024"/>
                  <a:gd name="connsiteY135" fmla="*/ 1029147 h 5266097"/>
                  <a:gd name="connsiteX136" fmla="*/ 622843 w 5261024"/>
                  <a:gd name="connsiteY136" fmla="*/ 1066067 h 5266097"/>
                  <a:gd name="connsiteX137" fmla="*/ 963387 w 5261024"/>
                  <a:gd name="connsiteY137" fmla="*/ 1056634 h 5266097"/>
                  <a:gd name="connsiteX138" fmla="*/ 953773 w 5261024"/>
                  <a:gd name="connsiteY138" fmla="*/ 716095 h 5266097"/>
                  <a:gd name="connsiteX139" fmla="*/ 915126 w 5261024"/>
                  <a:gd name="connsiteY139" fmla="*/ 686285 h 5266097"/>
                  <a:gd name="connsiteX140" fmla="*/ 878943 w 5261024"/>
                  <a:gd name="connsiteY140" fmla="*/ 668511 h 5266097"/>
                  <a:gd name="connsiteX141" fmla="*/ 966411 w 5261024"/>
                  <a:gd name="connsiteY141" fmla="*/ 591835 h 5266097"/>
                  <a:gd name="connsiteX142" fmla="*/ 1179862 w 5261024"/>
                  <a:gd name="connsiteY142" fmla="*/ 435162 h 5266097"/>
                  <a:gd name="connsiteX143" fmla="*/ 1256192 w 5261024"/>
                  <a:gd name="connsiteY143" fmla="*/ 390108 h 5266097"/>
                  <a:gd name="connsiteX144" fmla="*/ 1262490 w 5261024"/>
                  <a:gd name="connsiteY144" fmla="*/ 428293 h 5266097"/>
                  <a:gd name="connsiteX145" fmla="*/ 1279861 w 5261024"/>
                  <a:gd name="connsiteY145" fmla="*/ 473904 h 5266097"/>
                  <a:gd name="connsiteX146" fmla="*/ 1603093 w 5261024"/>
                  <a:gd name="connsiteY146" fmla="*/ 581514 h 5266097"/>
                  <a:gd name="connsiteX147" fmla="*/ 1710529 w 5261024"/>
                  <a:gd name="connsiteY147" fmla="*/ 258223 h 5266097"/>
                  <a:gd name="connsiteX148" fmla="*/ 1684409 w 5261024"/>
                  <a:gd name="connsiteY148" fmla="*/ 216994 h 5266097"/>
                  <a:gd name="connsiteX149" fmla="*/ 1655527 w 5261024"/>
                  <a:gd name="connsiteY149" fmla="*/ 186916 h 5266097"/>
                  <a:gd name="connsiteX150" fmla="*/ 1899503 w 5261024"/>
                  <a:gd name="connsiteY150" fmla="*/ 102632 h 5266097"/>
                  <a:gd name="connsiteX151" fmla="*/ 2106471 w 5261024"/>
                  <a:gd name="connsiteY151" fmla="*/ 53906 h 5266097"/>
                  <a:gd name="connsiteX152" fmla="*/ 2099062 w 5261024"/>
                  <a:gd name="connsiteY152" fmla="*/ 93364 h 5266097"/>
                  <a:gd name="connsiteX153" fmla="*/ 2099785 w 5261024"/>
                  <a:gd name="connsiteY153" fmla="*/ 142166 h 5266097"/>
                  <a:gd name="connsiteX154" fmla="*/ 2366720 w 5261024"/>
                  <a:gd name="connsiteY154" fmla="*/ 353838 h 5266097"/>
                  <a:gd name="connsiteX155" fmla="*/ 2578250 w 5261024"/>
                  <a:gd name="connsiteY155" fmla="*/ 86789 h 5266097"/>
                  <a:gd name="connsiteX156" fmla="*/ 2567806 w 5261024"/>
                  <a:gd name="connsiteY156" fmla="*/ 39113 h 5266097"/>
                  <a:gd name="connsiteX157" fmla="*/ 2552146 w 5261024"/>
                  <a:gd name="connsiteY157" fmla="*/ 3672 h 5266097"/>
                  <a:gd name="connsiteX158" fmla="*/ 2699604 w 5261024"/>
                  <a:gd name="connsiteY158" fmla="*/ 0 h 5266097"/>
                  <a:gd name="connsiteX159" fmla="*/ 2685916 w 5261024"/>
                  <a:gd name="connsiteY159" fmla="*/ 849851 h 5266097"/>
                  <a:gd name="connsiteX160" fmla="*/ 896230 w 5261024"/>
                  <a:gd name="connsiteY160" fmla="*/ 2219946 h 5266097"/>
                  <a:gd name="connsiteX161" fmla="*/ 2217191 w 5261024"/>
                  <a:gd name="connsiteY161" fmla="*/ 4368244 h 5266097"/>
                  <a:gd name="connsiteX162" fmla="*/ 4364793 w 5261024"/>
                  <a:gd name="connsiteY162" fmla="*/ 3046150 h 5266097"/>
                  <a:gd name="connsiteX163" fmla="*/ 3043832 w 5261024"/>
                  <a:gd name="connsiteY163" fmla="*/ 897852 h 5266097"/>
                  <a:gd name="connsiteX164" fmla="*/ 2685916 w 5261024"/>
                  <a:gd name="connsiteY164" fmla="*/ 849851 h 5266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5261024" h="5266097">
                    <a:moveTo>
                      <a:pt x="2699604" y="0"/>
                    </a:moveTo>
                    <a:cubicBezTo>
                      <a:pt x="2791142" y="2496"/>
                      <a:pt x="2883255" y="9812"/>
                      <a:pt x="2975635" y="22137"/>
                    </a:cubicBezTo>
                    <a:lnTo>
                      <a:pt x="3020095" y="30384"/>
                    </a:lnTo>
                    <a:lnTo>
                      <a:pt x="2999736" y="64762"/>
                    </a:lnTo>
                    <a:cubicBezTo>
                      <a:pt x="2992981" y="79277"/>
                      <a:pt x="2987578" y="94685"/>
                      <a:pt x="2983724" y="110867"/>
                    </a:cubicBezTo>
                    <a:cubicBezTo>
                      <a:pt x="2952888" y="240322"/>
                      <a:pt x="3032779" y="370252"/>
                      <a:pt x="3162165" y="401071"/>
                    </a:cubicBezTo>
                    <a:cubicBezTo>
                      <a:pt x="3291551" y="431891"/>
                      <a:pt x="3421437" y="351930"/>
                      <a:pt x="3452273" y="222475"/>
                    </a:cubicBezTo>
                    <a:cubicBezTo>
                      <a:pt x="3456127" y="206292"/>
                      <a:pt x="3458252" y="190104"/>
                      <a:pt x="3458765" y="174102"/>
                    </a:cubicBezTo>
                    <a:lnTo>
                      <a:pt x="3456091" y="134237"/>
                    </a:lnTo>
                    <a:lnTo>
                      <a:pt x="3499492" y="146919"/>
                    </a:lnTo>
                    <a:cubicBezTo>
                      <a:pt x="3578278" y="174349"/>
                      <a:pt x="3655061" y="205265"/>
                      <a:pt x="3729708" y="239447"/>
                    </a:cubicBezTo>
                    <a:lnTo>
                      <a:pt x="3886868" y="320504"/>
                    </a:lnTo>
                    <a:lnTo>
                      <a:pt x="3855876" y="345930"/>
                    </a:lnTo>
                    <a:cubicBezTo>
                      <a:pt x="3844563" y="357260"/>
                      <a:pt x="3834216" y="369891"/>
                      <a:pt x="3825060" y="383779"/>
                    </a:cubicBezTo>
                    <a:cubicBezTo>
                      <a:pt x="3751808" y="494880"/>
                      <a:pt x="3782442" y="644297"/>
                      <a:pt x="3893485" y="717511"/>
                    </a:cubicBezTo>
                    <a:cubicBezTo>
                      <a:pt x="4004526" y="790725"/>
                      <a:pt x="4153927" y="760009"/>
                      <a:pt x="4227180" y="648908"/>
                    </a:cubicBezTo>
                    <a:cubicBezTo>
                      <a:pt x="4236337" y="635021"/>
                      <a:pt x="4243870" y="620534"/>
                      <a:pt x="4249826" y="605673"/>
                    </a:cubicBezTo>
                    <a:lnTo>
                      <a:pt x="4260863" y="567587"/>
                    </a:lnTo>
                    <a:lnTo>
                      <a:pt x="4340221" y="629356"/>
                    </a:lnTo>
                    <a:cubicBezTo>
                      <a:pt x="4431148" y="707069"/>
                      <a:pt x="4516361" y="790651"/>
                      <a:pt x="4595402" y="879365"/>
                    </a:cubicBezTo>
                    <a:lnTo>
                      <a:pt x="4603537" y="889139"/>
                    </a:lnTo>
                    <a:lnTo>
                      <a:pt x="4564217" y="902959"/>
                    </a:lnTo>
                    <a:cubicBezTo>
                      <a:pt x="4549712" y="909737"/>
                      <a:pt x="4535670" y="918068"/>
                      <a:pt x="4522315" y="927986"/>
                    </a:cubicBezTo>
                    <a:cubicBezTo>
                      <a:pt x="4415481" y="1007334"/>
                      <a:pt x="4393165" y="1158216"/>
                      <a:pt x="4472470" y="1264993"/>
                    </a:cubicBezTo>
                    <a:cubicBezTo>
                      <a:pt x="4551775" y="1371771"/>
                      <a:pt x="4702672" y="1394006"/>
                      <a:pt x="4809505" y="1314658"/>
                    </a:cubicBezTo>
                    <a:cubicBezTo>
                      <a:pt x="4822859" y="1304740"/>
                      <a:pt x="4834893" y="1293703"/>
                      <a:pt x="4845572" y="1281775"/>
                    </a:cubicBezTo>
                    <a:lnTo>
                      <a:pt x="4869367" y="1249219"/>
                    </a:lnTo>
                    <a:lnTo>
                      <a:pt x="4907907" y="1310723"/>
                    </a:lnTo>
                    <a:cubicBezTo>
                      <a:pt x="4948818" y="1381156"/>
                      <a:pt x="4986492" y="1453490"/>
                      <a:pt x="5020778" y="1527485"/>
                    </a:cubicBezTo>
                    <a:lnTo>
                      <a:pt x="5078585" y="1669097"/>
                    </a:lnTo>
                    <a:lnTo>
                      <a:pt x="5039327" y="1668661"/>
                    </a:lnTo>
                    <a:cubicBezTo>
                      <a:pt x="5023379" y="1670069"/>
                      <a:pt x="5007333" y="1673094"/>
                      <a:pt x="4991392" y="1677848"/>
                    </a:cubicBezTo>
                    <a:cubicBezTo>
                      <a:pt x="4863863" y="1715870"/>
                      <a:pt x="4791287" y="1850022"/>
                      <a:pt x="4829289" y="1977484"/>
                    </a:cubicBezTo>
                    <a:cubicBezTo>
                      <a:pt x="4867292" y="2104945"/>
                      <a:pt x="5001483" y="2177449"/>
                      <a:pt x="5129012" y="2139427"/>
                    </a:cubicBezTo>
                    <a:cubicBezTo>
                      <a:pt x="5144953" y="2134673"/>
                      <a:pt x="5160036" y="2128419"/>
                      <a:pt x="5174151" y="2120863"/>
                    </a:cubicBezTo>
                    <a:lnTo>
                      <a:pt x="5206918" y="2098895"/>
                    </a:lnTo>
                    <a:lnTo>
                      <a:pt x="5233934" y="2231821"/>
                    </a:lnTo>
                    <a:cubicBezTo>
                      <a:pt x="5246572" y="2313623"/>
                      <a:pt x="5255381" y="2396367"/>
                      <a:pt x="5260212" y="2479813"/>
                    </a:cubicBezTo>
                    <a:lnTo>
                      <a:pt x="5261024" y="2564666"/>
                    </a:lnTo>
                    <a:lnTo>
                      <a:pt x="5223898" y="2550684"/>
                    </a:lnTo>
                    <a:cubicBezTo>
                      <a:pt x="5208429" y="2546552"/>
                      <a:pt x="5192316" y="2543908"/>
                      <a:pt x="5175711" y="2542921"/>
                    </a:cubicBezTo>
                    <a:cubicBezTo>
                      <a:pt x="5042868" y="2535034"/>
                      <a:pt x="4928786" y="2636273"/>
                      <a:pt x="4920903" y="2769046"/>
                    </a:cubicBezTo>
                    <a:cubicBezTo>
                      <a:pt x="4913019" y="2901817"/>
                      <a:pt x="5014319" y="3015845"/>
                      <a:pt x="5147162" y="3023733"/>
                    </a:cubicBezTo>
                    <a:cubicBezTo>
                      <a:pt x="5163767" y="3024719"/>
                      <a:pt x="5180080" y="3024000"/>
                      <a:pt x="5195928" y="3021727"/>
                    </a:cubicBezTo>
                    <a:lnTo>
                      <a:pt x="5235611" y="3011951"/>
                    </a:lnTo>
                    <a:lnTo>
                      <a:pt x="5192310" y="3243262"/>
                    </a:lnTo>
                    <a:lnTo>
                      <a:pt x="5126971" y="3469505"/>
                    </a:lnTo>
                    <a:lnTo>
                      <a:pt x="5095667" y="3442641"/>
                    </a:lnTo>
                    <a:cubicBezTo>
                      <a:pt x="5082545" y="3433468"/>
                      <a:pt x="5068309" y="3425472"/>
                      <a:pt x="5053042" y="3418866"/>
                    </a:cubicBezTo>
                    <a:cubicBezTo>
                      <a:pt x="4930908" y="3366020"/>
                      <a:pt x="4789081" y="3422134"/>
                      <a:pt x="4736261" y="3544203"/>
                    </a:cubicBezTo>
                    <a:cubicBezTo>
                      <a:pt x="4683442" y="3666272"/>
                      <a:pt x="4739634" y="3808069"/>
                      <a:pt x="4861767" y="3860917"/>
                    </a:cubicBezTo>
                    <a:cubicBezTo>
                      <a:pt x="4877034" y="3867523"/>
                      <a:pt x="4892609" y="3872427"/>
                      <a:pt x="4908278" y="3875711"/>
                    </a:cubicBezTo>
                    <a:lnTo>
                      <a:pt x="4948303" y="3880032"/>
                    </a:lnTo>
                    <a:lnTo>
                      <a:pt x="4920099" y="3935562"/>
                    </a:lnTo>
                    <a:cubicBezTo>
                      <a:pt x="4854957" y="4050190"/>
                      <a:pt x="4781729" y="4158847"/>
                      <a:pt x="4701355" y="4260953"/>
                    </a:cubicBezTo>
                    <a:lnTo>
                      <a:pt x="4690683" y="4273524"/>
                    </a:lnTo>
                    <a:lnTo>
                      <a:pt x="4670103" y="4236951"/>
                    </a:lnTo>
                    <a:cubicBezTo>
                      <a:pt x="4660910" y="4223843"/>
                      <a:pt x="4650267" y="4211460"/>
                      <a:pt x="4638180" y="4200031"/>
                    </a:cubicBezTo>
                    <a:cubicBezTo>
                      <a:pt x="4541487" y="4108598"/>
                      <a:pt x="4389020" y="4112821"/>
                      <a:pt x="4297636" y="4209463"/>
                    </a:cubicBezTo>
                    <a:cubicBezTo>
                      <a:pt x="4206253" y="4306105"/>
                      <a:pt x="4210558" y="4458570"/>
                      <a:pt x="4307251" y="4550002"/>
                    </a:cubicBezTo>
                    <a:cubicBezTo>
                      <a:pt x="4319338" y="4561431"/>
                      <a:pt x="4332296" y="4571366"/>
                      <a:pt x="4345897" y="4579812"/>
                    </a:cubicBezTo>
                    <a:lnTo>
                      <a:pt x="4382079" y="4597585"/>
                    </a:lnTo>
                    <a:lnTo>
                      <a:pt x="4294613" y="4674261"/>
                    </a:lnTo>
                    <a:cubicBezTo>
                      <a:pt x="4226072" y="4730053"/>
                      <a:pt x="4154820" y="4782340"/>
                      <a:pt x="4081162" y="4830933"/>
                    </a:cubicBezTo>
                    <a:lnTo>
                      <a:pt x="4004830" y="4875987"/>
                    </a:lnTo>
                    <a:lnTo>
                      <a:pt x="3998534" y="4837804"/>
                    </a:lnTo>
                    <a:cubicBezTo>
                      <a:pt x="3994378" y="4822342"/>
                      <a:pt x="3988612" y="4807066"/>
                      <a:pt x="3981163" y="4792192"/>
                    </a:cubicBezTo>
                    <a:cubicBezTo>
                      <a:pt x="3921573" y="4673203"/>
                      <a:pt x="3776856" y="4625024"/>
                      <a:pt x="3657930" y="4684583"/>
                    </a:cubicBezTo>
                    <a:cubicBezTo>
                      <a:pt x="3539004" y="4744142"/>
                      <a:pt x="3490903" y="4888884"/>
                      <a:pt x="3550494" y="5007873"/>
                    </a:cubicBezTo>
                    <a:cubicBezTo>
                      <a:pt x="3557942" y="5022747"/>
                      <a:pt x="3566721" y="5036514"/>
                      <a:pt x="3576614" y="5049102"/>
                    </a:cubicBezTo>
                    <a:lnTo>
                      <a:pt x="3605495" y="5079179"/>
                    </a:lnTo>
                    <a:lnTo>
                      <a:pt x="3361520" y="5163465"/>
                    </a:lnTo>
                    <a:lnTo>
                      <a:pt x="3154552" y="5212189"/>
                    </a:lnTo>
                    <a:lnTo>
                      <a:pt x="3161961" y="5172732"/>
                    </a:lnTo>
                    <a:cubicBezTo>
                      <a:pt x="3163345" y="5156782"/>
                      <a:pt x="3163151" y="5140455"/>
                      <a:pt x="3161239" y="5123930"/>
                    </a:cubicBezTo>
                    <a:cubicBezTo>
                      <a:pt x="3145938" y="4991736"/>
                      <a:pt x="3026428" y="4896967"/>
                      <a:pt x="2894303" y="4912259"/>
                    </a:cubicBezTo>
                    <a:cubicBezTo>
                      <a:pt x="2762179" y="4927551"/>
                      <a:pt x="2667474" y="5047112"/>
                      <a:pt x="2682774" y="5179307"/>
                    </a:cubicBezTo>
                    <a:cubicBezTo>
                      <a:pt x="2684687" y="5195831"/>
                      <a:pt x="2688228" y="5211770"/>
                      <a:pt x="2693218" y="5226984"/>
                    </a:cubicBezTo>
                    <a:lnTo>
                      <a:pt x="2708878" y="5262425"/>
                    </a:lnTo>
                    <a:lnTo>
                      <a:pt x="2561420" y="5266097"/>
                    </a:lnTo>
                    <a:cubicBezTo>
                      <a:pt x="2469881" y="5263601"/>
                      <a:pt x="2377769" y="5256285"/>
                      <a:pt x="2285388" y="5243959"/>
                    </a:cubicBezTo>
                    <a:lnTo>
                      <a:pt x="2240930" y="5235714"/>
                    </a:lnTo>
                    <a:lnTo>
                      <a:pt x="2261288" y="5201337"/>
                    </a:lnTo>
                    <a:cubicBezTo>
                      <a:pt x="2268045" y="5186822"/>
                      <a:pt x="2273446" y="5171413"/>
                      <a:pt x="2277301" y="5155230"/>
                    </a:cubicBezTo>
                    <a:cubicBezTo>
                      <a:pt x="2308137" y="5025775"/>
                      <a:pt x="2228246" y="4895846"/>
                      <a:pt x="2098860" y="4865027"/>
                    </a:cubicBezTo>
                    <a:cubicBezTo>
                      <a:pt x="1969474" y="4834207"/>
                      <a:pt x="1839587" y="4914168"/>
                      <a:pt x="1808751" y="5043623"/>
                    </a:cubicBezTo>
                    <a:cubicBezTo>
                      <a:pt x="1804897" y="5059805"/>
                      <a:pt x="1802773" y="5075995"/>
                      <a:pt x="1802259" y="5091997"/>
                    </a:cubicBezTo>
                    <a:lnTo>
                      <a:pt x="1804934" y="5131861"/>
                    </a:lnTo>
                    <a:lnTo>
                      <a:pt x="1761530" y="5119177"/>
                    </a:lnTo>
                    <a:cubicBezTo>
                      <a:pt x="1682746" y="5091747"/>
                      <a:pt x="1605963" y="5060831"/>
                      <a:pt x="1531316" y="5026649"/>
                    </a:cubicBezTo>
                    <a:lnTo>
                      <a:pt x="1374157" y="4945594"/>
                    </a:lnTo>
                    <a:lnTo>
                      <a:pt x="1405149" y="4920168"/>
                    </a:lnTo>
                    <a:cubicBezTo>
                      <a:pt x="1416461" y="4908838"/>
                      <a:pt x="1426808" y="4896207"/>
                      <a:pt x="1435964" y="4882320"/>
                    </a:cubicBezTo>
                    <a:cubicBezTo>
                      <a:pt x="1509217" y="4771217"/>
                      <a:pt x="1478582" y="4621800"/>
                      <a:pt x="1367541" y="4548587"/>
                    </a:cubicBezTo>
                    <a:cubicBezTo>
                      <a:pt x="1256498" y="4475373"/>
                      <a:pt x="1107097" y="4506088"/>
                      <a:pt x="1033844" y="4617189"/>
                    </a:cubicBezTo>
                    <a:cubicBezTo>
                      <a:pt x="1024688" y="4631078"/>
                      <a:pt x="1017155" y="4645563"/>
                      <a:pt x="1011199" y="4660425"/>
                    </a:cubicBezTo>
                    <a:lnTo>
                      <a:pt x="1000161" y="4698511"/>
                    </a:lnTo>
                    <a:lnTo>
                      <a:pt x="920802" y="4636740"/>
                    </a:lnTo>
                    <a:cubicBezTo>
                      <a:pt x="829875" y="4559028"/>
                      <a:pt x="744663" y="4475445"/>
                      <a:pt x="665621" y="4386731"/>
                    </a:cubicBezTo>
                    <a:lnTo>
                      <a:pt x="657487" y="4376959"/>
                    </a:lnTo>
                    <a:lnTo>
                      <a:pt x="696807" y="4363138"/>
                    </a:lnTo>
                    <a:cubicBezTo>
                      <a:pt x="711312" y="4356361"/>
                      <a:pt x="725355" y="4348030"/>
                      <a:pt x="738709" y="4338112"/>
                    </a:cubicBezTo>
                    <a:cubicBezTo>
                      <a:pt x="845543" y="4258765"/>
                      <a:pt x="867859" y="4107881"/>
                      <a:pt x="788555" y="4001104"/>
                    </a:cubicBezTo>
                    <a:cubicBezTo>
                      <a:pt x="709249" y="3894326"/>
                      <a:pt x="558354" y="3872091"/>
                      <a:pt x="451519" y="3951439"/>
                    </a:cubicBezTo>
                    <a:cubicBezTo>
                      <a:pt x="438165" y="3961357"/>
                      <a:pt x="426132" y="3972393"/>
                      <a:pt x="415452" y="3984321"/>
                    </a:cubicBezTo>
                    <a:lnTo>
                      <a:pt x="391658" y="4016878"/>
                    </a:lnTo>
                    <a:lnTo>
                      <a:pt x="353117" y="3955371"/>
                    </a:lnTo>
                    <a:cubicBezTo>
                      <a:pt x="312204" y="3884939"/>
                      <a:pt x="274531" y="3812605"/>
                      <a:pt x="240245" y="3738610"/>
                    </a:cubicBezTo>
                    <a:lnTo>
                      <a:pt x="182439" y="3597001"/>
                    </a:lnTo>
                    <a:lnTo>
                      <a:pt x="221697" y="3597436"/>
                    </a:lnTo>
                    <a:cubicBezTo>
                      <a:pt x="237645" y="3596029"/>
                      <a:pt x="253690" y="3593002"/>
                      <a:pt x="269631" y="3588250"/>
                    </a:cubicBezTo>
                    <a:cubicBezTo>
                      <a:pt x="397161" y="3550226"/>
                      <a:pt x="469738" y="3416075"/>
                      <a:pt x="431735" y="3288614"/>
                    </a:cubicBezTo>
                    <a:cubicBezTo>
                      <a:pt x="393733" y="3161152"/>
                      <a:pt x="259541" y="3088647"/>
                      <a:pt x="132011" y="3126671"/>
                    </a:cubicBezTo>
                    <a:cubicBezTo>
                      <a:pt x="116070" y="3131423"/>
                      <a:pt x="100988" y="3137679"/>
                      <a:pt x="86872" y="3145235"/>
                    </a:cubicBezTo>
                    <a:lnTo>
                      <a:pt x="54105" y="3167203"/>
                    </a:lnTo>
                    <a:lnTo>
                      <a:pt x="27088" y="3034275"/>
                    </a:lnTo>
                    <a:cubicBezTo>
                      <a:pt x="14450" y="2952472"/>
                      <a:pt x="5642" y="2869727"/>
                      <a:pt x="811" y="2786282"/>
                    </a:cubicBezTo>
                    <a:lnTo>
                      <a:pt x="0" y="2701432"/>
                    </a:lnTo>
                    <a:lnTo>
                      <a:pt x="37127" y="2715413"/>
                    </a:lnTo>
                    <a:cubicBezTo>
                      <a:pt x="52595" y="2719545"/>
                      <a:pt x="68707" y="2722190"/>
                      <a:pt x="85312" y="2723175"/>
                    </a:cubicBezTo>
                    <a:cubicBezTo>
                      <a:pt x="218155" y="2731063"/>
                      <a:pt x="332238" y="2629824"/>
                      <a:pt x="340122" y="2497052"/>
                    </a:cubicBezTo>
                    <a:cubicBezTo>
                      <a:pt x="348006" y="2364279"/>
                      <a:pt x="246705" y="2250252"/>
                      <a:pt x="113862" y="2242364"/>
                    </a:cubicBezTo>
                    <a:cubicBezTo>
                      <a:pt x="97256" y="2241378"/>
                      <a:pt x="80945" y="2242097"/>
                      <a:pt x="65096" y="2244369"/>
                    </a:cubicBezTo>
                    <a:lnTo>
                      <a:pt x="25412" y="2254145"/>
                    </a:lnTo>
                    <a:lnTo>
                      <a:pt x="68713" y="2022832"/>
                    </a:lnTo>
                    <a:lnTo>
                      <a:pt x="134052" y="1796592"/>
                    </a:lnTo>
                    <a:lnTo>
                      <a:pt x="165357" y="1823456"/>
                    </a:lnTo>
                    <a:cubicBezTo>
                      <a:pt x="178479" y="1832629"/>
                      <a:pt x="192715" y="1840624"/>
                      <a:pt x="207982" y="1847230"/>
                    </a:cubicBezTo>
                    <a:cubicBezTo>
                      <a:pt x="330115" y="1900077"/>
                      <a:pt x="471944" y="1843963"/>
                      <a:pt x="524763" y="1721894"/>
                    </a:cubicBezTo>
                    <a:cubicBezTo>
                      <a:pt x="577582" y="1599825"/>
                      <a:pt x="521390" y="1458027"/>
                      <a:pt x="399256" y="1405180"/>
                    </a:cubicBezTo>
                    <a:cubicBezTo>
                      <a:pt x="383989" y="1398574"/>
                      <a:pt x="368416" y="1393671"/>
                      <a:pt x="352745" y="1390386"/>
                    </a:cubicBezTo>
                    <a:lnTo>
                      <a:pt x="312719" y="1386066"/>
                    </a:lnTo>
                    <a:lnTo>
                      <a:pt x="340923" y="1330533"/>
                    </a:lnTo>
                    <a:cubicBezTo>
                      <a:pt x="406067" y="1215904"/>
                      <a:pt x="479295" y="1107248"/>
                      <a:pt x="559668" y="1005143"/>
                    </a:cubicBezTo>
                    <a:lnTo>
                      <a:pt x="570341" y="992572"/>
                    </a:lnTo>
                    <a:lnTo>
                      <a:pt x="590920" y="1029147"/>
                    </a:lnTo>
                    <a:cubicBezTo>
                      <a:pt x="600113" y="1042255"/>
                      <a:pt x="610757" y="1054637"/>
                      <a:pt x="622843" y="1066067"/>
                    </a:cubicBezTo>
                    <a:cubicBezTo>
                      <a:pt x="719537" y="1157498"/>
                      <a:pt x="872004" y="1153275"/>
                      <a:pt x="963387" y="1056634"/>
                    </a:cubicBezTo>
                    <a:cubicBezTo>
                      <a:pt x="1054771" y="959992"/>
                      <a:pt x="1050466" y="807527"/>
                      <a:pt x="953773" y="716095"/>
                    </a:cubicBezTo>
                    <a:cubicBezTo>
                      <a:pt x="941686" y="704665"/>
                      <a:pt x="928728" y="694731"/>
                      <a:pt x="915126" y="686285"/>
                    </a:cubicBezTo>
                    <a:lnTo>
                      <a:pt x="878943" y="668511"/>
                    </a:lnTo>
                    <a:lnTo>
                      <a:pt x="966411" y="591835"/>
                    </a:lnTo>
                    <a:cubicBezTo>
                      <a:pt x="1034952" y="536042"/>
                      <a:pt x="1106204" y="483755"/>
                      <a:pt x="1179862" y="435162"/>
                    </a:cubicBezTo>
                    <a:lnTo>
                      <a:pt x="1256192" y="390108"/>
                    </a:lnTo>
                    <a:lnTo>
                      <a:pt x="1262490" y="428293"/>
                    </a:lnTo>
                    <a:cubicBezTo>
                      <a:pt x="1266645" y="443754"/>
                      <a:pt x="1272411" y="459031"/>
                      <a:pt x="1279861" y="473904"/>
                    </a:cubicBezTo>
                    <a:cubicBezTo>
                      <a:pt x="1339451" y="592893"/>
                      <a:pt x="1484168" y="641073"/>
                      <a:pt x="1603093" y="581514"/>
                    </a:cubicBezTo>
                    <a:cubicBezTo>
                      <a:pt x="1722020" y="521955"/>
                      <a:pt x="1770120" y="377212"/>
                      <a:pt x="1710529" y="258223"/>
                    </a:cubicBezTo>
                    <a:cubicBezTo>
                      <a:pt x="1703080" y="243350"/>
                      <a:pt x="1694301" y="229582"/>
                      <a:pt x="1684409" y="216994"/>
                    </a:cubicBezTo>
                    <a:lnTo>
                      <a:pt x="1655527" y="186916"/>
                    </a:lnTo>
                    <a:lnTo>
                      <a:pt x="1899503" y="102632"/>
                    </a:lnTo>
                    <a:lnTo>
                      <a:pt x="2106471" y="53906"/>
                    </a:lnTo>
                    <a:lnTo>
                      <a:pt x="2099062" y="93364"/>
                    </a:lnTo>
                    <a:cubicBezTo>
                      <a:pt x="2097679" y="109315"/>
                      <a:pt x="2097873" y="125641"/>
                      <a:pt x="2099785" y="142166"/>
                    </a:cubicBezTo>
                    <a:cubicBezTo>
                      <a:pt x="2115085" y="274360"/>
                      <a:pt x="2234596" y="369129"/>
                      <a:pt x="2366720" y="353838"/>
                    </a:cubicBezTo>
                    <a:cubicBezTo>
                      <a:pt x="2498845" y="338546"/>
                      <a:pt x="2593550" y="218984"/>
                      <a:pt x="2578250" y="86789"/>
                    </a:cubicBezTo>
                    <a:cubicBezTo>
                      <a:pt x="2576337" y="70264"/>
                      <a:pt x="2572796" y="54325"/>
                      <a:pt x="2567806" y="39113"/>
                    </a:cubicBezTo>
                    <a:lnTo>
                      <a:pt x="2552146" y="3672"/>
                    </a:lnTo>
                    <a:lnTo>
                      <a:pt x="2699604" y="0"/>
                    </a:lnTo>
                    <a:close/>
                    <a:moveTo>
                      <a:pt x="2685916" y="849851"/>
                    </a:moveTo>
                    <a:cubicBezTo>
                      <a:pt x="1857093" y="823407"/>
                      <a:pt x="1095966" y="1381414"/>
                      <a:pt x="896230" y="2219946"/>
                    </a:cubicBezTo>
                    <a:cubicBezTo>
                      <a:pt x="667959" y="3178268"/>
                      <a:pt x="1259374" y="4140094"/>
                      <a:pt x="2217191" y="4368244"/>
                    </a:cubicBezTo>
                    <a:cubicBezTo>
                      <a:pt x="3175009" y="4596395"/>
                      <a:pt x="4136523" y="4004473"/>
                      <a:pt x="4364793" y="3046150"/>
                    </a:cubicBezTo>
                    <a:cubicBezTo>
                      <a:pt x="4593063" y="2087828"/>
                      <a:pt x="4001649" y="1126002"/>
                      <a:pt x="3043832" y="897852"/>
                    </a:cubicBezTo>
                    <a:cubicBezTo>
                      <a:pt x="2924105" y="869333"/>
                      <a:pt x="2804320" y="853628"/>
                      <a:pt x="2685916" y="849851"/>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grpSp>
        <p:grpSp>
          <p:nvGrpSpPr>
            <p:cNvPr id="200" name="Group 199"/>
            <p:cNvGrpSpPr/>
            <p:nvPr/>
          </p:nvGrpSpPr>
          <p:grpSpPr>
            <a:xfrm>
              <a:off x="3540485" y="4745254"/>
              <a:ext cx="200656" cy="197250"/>
              <a:chOff x="1941489" y="795953"/>
              <a:chExt cx="5261024" cy="5266097"/>
            </a:xfrm>
            <a:solidFill>
              <a:srgbClr val="008000"/>
            </a:solidFill>
          </p:grpSpPr>
          <p:sp>
            <p:nvSpPr>
              <p:cNvPr id="217" name="Donut 216"/>
              <p:cNvSpPr/>
              <p:nvPr/>
            </p:nvSpPr>
            <p:spPr>
              <a:xfrm>
                <a:off x="2882256" y="1738368"/>
                <a:ext cx="3379489" cy="3381270"/>
              </a:xfrm>
              <a:prstGeom prst="donut">
                <a:avLst>
                  <a:gd name="adj" fmla="val 2828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sp>
            <p:nvSpPr>
              <p:cNvPr id="218" name="Freeform 217"/>
              <p:cNvSpPr/>
              <p:nvPr/>
            </p:nvSpPr>
            <p:spPr>
              <a:xfrm>
                <a:off x="1941489" y="795953"/>
                <a:ext cx="5261024" cy="5266097"/>
              </a:xfrm>
              <a:custGeom>
                <a:avLst/>
                <a:gdLst>
                  <a:gd name="connsiteX0" fmla="*/ 2699604 w 5261024"/>
                  <a:gd name="connsiteY0" fmla="*/ 0 h 5266097"/>
                  <a:gd name="connsiteX1" fmla="*/ 2975635 w 5261024"/>
                  <a:gd name="connsiteY1" fmla="*/ 22137 h 5266097"/>
                  <a:gd name="connsiteX2" fmla="*/ 3020095 w 5261024"/>
                  <a:gd name="connsiteY2" fmla="*/ 30384 h 5266097"/>
                  <a:gd name="connsiteX3" fmla="*/ 2999736 w 5261024"/>
                  <a:gd name="connsiteY3" fmla="*/ 64762 h 5266097"/>
                  <a:gd name="connsiteX4" fmla="*/ 2983724 w 5261024"/>
                  <a:gd name="connsiteY4" fmla="*/ 110867 h 5266097"/>
                  <a:gd name="connsiteX5" fmla="*/ 3162165 w 5261024"/>
                  <a:gd name="connsiteY5" fmla="*/ 401071 h 5266097"/>
                  <a:gd name="connsiteX6" fmla="*/ 3452273 w 5261024"/>
                  <a:gd name="connsiteY6" fmla="*/ 222475 h 5266097"/>
                  <a:gd name="connsiteX7" fmla="*/ 3458765 w 5261024"/>
                  <a:gd name="connsiteY7" fmla="*/ 174102 h 5266097"/>
                  <a:gd name="connsiteX8" fmla="*/ 3456091 w 5261024"/>
                  <a:gd name="connsiteY8" fmla="*/ 134237 h 5266097"/>
                  <a:gd name="connsiteX9" fmla="*/ 3499492 w 5261024"/>
                  <a:gd name="connsiteY9" fmla="*/ 146919 h 5266097"/>
                  <a:gd name="connsiteX10" fmla="*/ 3729708 w 5261024"/>
                  <a:gd name="connsiteY10" fmla="*/ 239447 h 5266097"/>
                  <a:gd name="connsiteX11" fmla="*/ 3886868 w 5261024"/>
                  <a:gd name="connsiteY11" fmla="*/ 320504 h 5266097"/>
                  <a:gd name="connsiteX12" fmla="*/ 3855876 w 5261024"/>
                  <a:gd name="connsiteY12" fmla="*/ 345930 h 5266097"/>
                  <a:gd name="connsiteX13" fmla="*/ 3825060 w 5261024"/>
                  <a:gd name="connsiteY13" fmla="*/ 383779 h 5266097"/>
                  <a:gd name="connsiteX14" fmla="*/ 3893485 w 5261024"/>
                  <a:gd name="connsiteY14" fmla="*/ 717511 h 5266097"/>
                  <a:gd name="connsiteX15" fmla="*/ 4227180 w 5261024"/>
                  <a:gd name="connsiteY15" fmla="*/ 648908 h 5266097"/>
                  <a:gd name="connsiteX16" fmla="*/ 4249826 w 5261024"/>
                  <a:gd name="connsiteY16" fmla="*/ 605673 h 5266097"/>
                  <a:gd name="connsiteX17" fmla="*/ 4260863 w 5261024"/>
                  <a:gd name="connsiteY17" fmla="*/ 567587 h 5266097"/>
                  <a:gd name="connsiteX18" fmla="*/ 4340221 w 5261024"/>
                  <a:gd name="connsiteY18" fmla="*/ 629356 h 5266097"/>
                  <a:gd name="connsiteX19" fmla="*/ 4595402 w 5261024"/>
                  <a:gd name="connsiteY19" fmla="*/ 879365 h 5266097"/>
                  <a:gd name="connsiteX20" fmla="*/ 4603537 w 5261024"/>
                  <a:gd name="connsiteY20" fmla="*/ 889139 h 5266097"/>
                  <a:gd name="connsiteX21" fmla="*/ 4564217 w 5261024"/>
                  <a:gd name="connsiteY21" fmla="*/ 902959 h 5266097"/>
                  <a:gd name="connsiteX22" fmla="*/ 4522315 w 5261024"/>
                  <a:gd name="connsiteY22" fmla="*/ 927986 h 5266097"/>
                  <a:gd name="connsiteX23" fmla="*/ 4472470 w 5261024"/>
                  <a:gd name="connsiteY23" fmla="*/ 1264993 h 5266097"/>
                  <a:gd name="connsiteX24" fmla="*/ 4809505 w 5261024"/>
                  <a:gd name="connsiteY24" fmla="*/ 1314658 h 5266097"/>
                  <a:gd name="connsiteX25" fmla="*/ 4845572 w 5261024"/>
                  <a:gd name="connsiteY25" fmla="*/ 1281775 h 5266097"/>
                  <a:gd name="connsiteX26" fmla="*/ 4869367 w 5261024"/>
                  <a:gd name="connsiteY26" fmla="*/ 1249219 h 5266097"/>
                  <a:gd name="connsiteX27" fmla="*/ 4907907 w 5261024"/>
                  <a:gd name="connsiteY27" fmla="*/ 1310723 h 5266097"/>
                  <a:gd name="connsiteX28" fmla="*/ 5020778 w 5261024"/>
                  <a:gd name="connsiteY28" fmla="*/ 1527485 h 5266097"/>
                  <a:gd name="connsiteX29" fmla="*/ 5078585 w 5261024"/>
                  <a:gd name="connsiteY29" fmla="*/ 1669097 h 5266097"/>
                  <a:gd name="connsiteX30" fmla="*/ 5039327 w 5261024"/>
                  <a:gd name="connsiteY30" fmla="*/ 1668661 h 5266097"/>
                  <a:gd name="connsiteX31" fmla="*/ 4991392 w 5261024"/>
                  <a:gd name="connsiteY31" fmla="*/ 1677848 h 5266097"/>
                  <a:gd name="connsiteX32" fmla="*/ 4829289 w 5261024"/>
                  <a:gd name="connsiteY32" fmla="*/ 1977484 h 5266097"/>
                  <a:gd name="connsiteX33" fmla="*/ 5129012 w 5261024"/>
                  <a:gd name="connsiteY33" fmla="*/ 2139427 h 5266097"/>
                  <a:gd name="connsiteX34" fmla="*/ 5174151 w 5261024"/>
                  <a:gd name="connsiteY34" fmla="*/ 2120863 h 5266097"/>
                  <a:gd name="connsiteX35" fmla="*/ 5206918 w 5261024"/>
                  <a:gd name="connsiteY35" fmla="*/ 2098895 h 5266097"/>
                  <a:gd name="connsiteX36" fmla="*/ 5233934 w 5261024"/>
                  <a:gd name="connsiteY36" fmla="*/ 2231821 h 5266097"/>
                  <a:gd name="connsiteX37" fmla="*/ 5260212 w 5261024"/>
                  <a:gd name="connsiteY37" fmla="*/ 2479813 h 5266097"/>
                  <a:gd name="connsiteX38" fmla="*/ 5261024 w 5261024"/>
                  <a:gd name="connsiteY38" fmla="*/ 2564666 h 5266097"/>
                  <a:gd name="connsiteX39" fmla="*/ 5223898 w 5261024"/>
                  <a:gd name="connsiteY39" fmla="*/ 2550684 h 5266097"/>
                  <a:gd name="connsiteX40" fmla="*/ 5175711 w 5261024"/>
                  <a:gd name="connsiteY40" fmla="*/ 2542921 h 5266097"/>
                  <a:gd name="connsiteX41" fmla="*/ 4920903 w 5261024"/>
                  <a:gd name="connsiteY41" fmla="*/ 2769046 h 5266097"/>
                  <a:gd name="connsiteX42" fmla="*/ 5147162 w 5261024"/>
                  <a:gd name="connsiteY42" fmla="*/ 3023733 h 5266097"/>
                  <a:gd name="connsiteX43" fmla="*/ 5195928 w 5261024"/>
                  <a:gd name="connsiteY43" fmla="*/ 3021727 h 5266097"/>
                  <a:gd name="connsiteX44" fmla="*/ 5235611 w 5261024"/>
                  <a:gd name="connsiteY44" fmla="*/ 3011951 h 5266097"/>
                  <a:gd name="connsiteX45" fmla="*/ 5192310 w 5261024"/>
                  <a:gd name="connsiteY45" fmla="*/ 3243262 h 5266097"/>
                  <a:gd name="connsiteX46" fmla="*/ 5126971 w 5261024"/>
                  <a:gd name="connsiteY46" fmla="*/ 3469505 h 5266097"/>
                  <a:gd name="connsiteX47" fmla="*/ 5095667 w 5261024"/>
                  <a:gd name="connsiteY47" fmla="*/ 3442641 h 5266097"/>
                  <a:gd name="connsiteX48" fmla="*/ 5053042 w 5261024"/>
                  <a:gd name="connsiteY48" fmla="*/ 3418866 h 5266097"/>
                  <a:gd name="connsiteX49" fmla="*/ 4736261 w 5261024"/>
                  <a:gd name="connsiteY49" fmla="*/ 3544203 h 5266097"/>
                  <a:gd name="connsiteX50" fmla="*/ 4861767 w 5261024"/>
                  <a:gd name="connsiteY50" fmla="*/ 3860917 h 5266097"/>
                  <a:gd name="connsiteX51" fmla="*/ 4908278 w 5261024"/>
                  <a:gd name="connsiteY51" fmla="*/ 3875711 h 5266097"/>
                  <a:gd name="connsiteX52" fmla="*/ 4948303 w 5261024"/>
                  <a:gd name="connsiteY52" fmla="*/ 3880032 h 5266097"/>
                  <a:gd name="connsiteX53" fmla="*/ 4920099 w 5261024"/>
                  <a:gd name="connsiteY53" fmla="*/ 3935562 h 5266097"/>
                  <a:gd name="connsiteX54" fmla="*/ 4701355 w 5261024"/>
                  <a:gd name="connsiteY54" fmla="*/ 4260953 h 5266097"/>
                  <a:gd name="connsiteX55" fmla="*/ 4690683 w 5261024"/>
                  <a:gd name="connsiteY55" fmla="*/ 4273524 h 5266097"/>
                  <a:gd name="connsiteX56" fmla="*/ 4670103 w 5261024"/>
                  <a:gd name="connsiteY56" fmla="*/ 4236951 h 5266097"/>
                  <a:gd name="connsiteX57" fmla="*/ 4638180 w 5261024"/>
                  <a:gd name="connsiteY57" fmla="*/ 4200031 h 5266097"/>
                  <a:gd name="connsiteX58" fmla="*/ 4297636 w 5261024"/>
                  <a:gd name="connsiteY58" fmla="*/ 4209463 h 5266097"/>
                  <a:gd name="connsiteX59" fmla="*/ 4307251 w 5261024"/>
                  <a:gd name="connsiteY59" fmla="*/ 4550002 h 5266097"/>
                  <a:gd name="connsiteX60" fmla="*/ 4345897 w 5261024"/>
                  <a:gd name="connsiteY60" fmla="*/ 4579812 h 5266097"/>
                  <a:gd name="connsiteX61" fmla="*/ 4382079 w 5261024"/>
                  <a:gd name="connsiteY61" fmla="*/ 4597585 h 5266097"/>
                  <a:gd name="connsiteX62" fmla="*/ 4294613 w 5261024"/>
                  <a:gd name="connsiteY62" fmla="*/ 4674261 h 5266097"/>
                  <a:gd name="connsiteX63" fmla="*/ 4081162 w 5261024"/>
                  <a:gd name="connsiteY63" fmla="*/ 4830933 h 5266097"/>
                  <a:gd name="connsiteX64" fmla="*/ 4004830 w 5261024"/>
                  <a:gd name="connsiteY64" fmla="*/ 4875987 h 5266097"/>
                  <a:gd name="connsiteX65" fmla="*/ 3998534 w 5261024"/>
                  <a:gd name="connsiteY65" fmla="*/ 4837804 h 5266097"/>
                  <a:gd name="connsiteX66" fmla="*/ 3981163 w 5261024"/>
                  <a:gd name="connsiteY66" fmla="*/ 4792192 h 5266097"/>
                  <a:gd name="connsiteX67" fmla="*/ 3657930 w 5261024"/>
                  <a:gd name="connsiteY67" fmla="*/ 4684583 h 5266097"/>
                  <a:gd name="connsiteX68" fmla="*/ 3550494 w 5261024"/>
                  <a:gd name="connsiteY68" fmla="*/ 5007873 h 5266097"/>
                  <a:gd name="connsiteX69" fmla="*/ 3576614 w 5261024"/>
                  <a:gd name="connsiteY69" fmla="*/ 5049102 h 5266097"/>
                  <a:gd name="connsiteX70" fmla="*/ 3605495 w 5261024"/>
                  <a:gd name="connsiteY70" fmla="*/ 5079179 h 5266097"/>
                  <a:gd name="connsiteX71" fmla="*/ 3361520 w 5261024"/>
                  <a:gd name="connsiteY71" fmla="*/ 5163465 h 5266097"/>
                  <a:gd name="connsiteX72" fmla="*/ 3154552 w 5261024"/>
                  <a:gd name="connsiteY72" fmla="*/ 5212189 h 5266097"/>
                  <a:gd name="connsiteX73" fmla="*/ 3161961 w 5261024"/>
                  <a:gd name="connsiteY73" fmla="*/ 5172732 h 5266097"/>
                  <a:gd name="connsiteX74" fmla="*/ 3161239 w 5261024"/>
                  <a:gd name="connsiteY74" fmla="*/ 5123930 h 5266097"/>
                  <a:gd name="connsiteX75" fmla="*/ 2894303 w 5261024"/>
                  <a:gd name="connsiteY75" fmla="*/ 4912259 h 5266097"/>
                  <a:gd name="connsiteX76" fmla="*/ 2682774 w 5261024"/>
                  <a:gd name="connsiteY76" fmla="*/ 5179307 h 5266097"/>
                  <a:gd name="connsiteX77" fmla="*/ 2693218 w 5261024"/>
                  <a:gd name="connsiteY77" fmla="*/ 5226984 h 5266097"/>
                  <a:gd name="connsiteX78" fmla="*/ 2708878 w 5261024"/>
                  <a:gd name="connsiteY78" fmla="*/ 5262425 h 5266097"/>
                  <a:gd name="connsiteX79" fmla="*/ 2561420 w 5261024"/>
                  <a:gd name="connsiteY79" fmla="*/ 5266097 h 5266097"/>
                  <a:gd name="connsiteX80" fmla="*/ 2285388 w 5261024"/>
                  <a:gd name="connsiteY80" fmla="*/ 5243959 h 5266097"/>
                  <a:gd name="connsiteX81" fmla="*/ 2240930 w 5261024"/>
                  <a:gd name="connsiteY81" fmla="*/ 5235714 h 5266097"/>
                  <a:gd name="connsiteX82" fmla="*/ 2261288 w 5261024"/>
                  <a:gd name="connsiteY82" fmla="*/ 5201337 h 5266097"/>
                  <a:gd name="connsiteX83" fmla="*/ 2277301 w 5261024"/>
                  <a:gd name="connsiteY83" fmla="*/ 5155230 h 5266097"/>
                  <a:gd name="connsiteX84" fmla="*/ 2098860 w 5261024"/>
                  <a:gd name="connsiteY84" fmla="*/ 4865027 h 5266097"/>
                  <a:gd name="connsiteX85" fmla="*/ 1808751 w 5261024"/>
                  <a:gd name="connsiteY85" fmla="*/ 5043623 h 5266097"/>
                  <a:gd name="connsiteX86" fmla="*/ 1802259 w 5261024"/>
                  <a:gd name="connsiteY86" fmla="*/ 5091997 h 5266097"/>
                  <a:gd name="connsiteX87" fmla="*/ 1804934 w 5261024"/>
                  <a:gd name="connsiteY87" fmla="*/ 5131861 h 5266097"/>
                  <a:gd name="connsiteX88" fmla="*/ 1761530 w 5261024"/>
                  <a:gd name="connsiteY88" fmla="*/ 5119177 h 5266097"/>
                  <a:gd name="connsiteX89" fmla="*/ 1531316 w 5261024"/>
                  <a:gd name="connsiteY89" fmla="*/ 5026649 h 5266097"/>
                  <a:gd name="connsiteX90" fmla="*/ 1374157 w 5261024"/>
                  <a:gd name="connsiteY90" fmla="*/ 4945594 h 5266097"/>
                  <a:gd name="connsiteX91" fmla="*/ 1405149 w 5261024"/>
                  <a:gd name="connsiteY91" fmla="*/ 4920168 h 5266097"/>
                  <a:gd name="connsiteX92" fmla="*/ 1435964 w 5261024"/>
                  <a:gd name="connsiteY92" fmla="*/ 4882320 h 5266097"/>
                  <a:gd name="connsiteX93" fmla="*/ 1367541 w 5261024"/>
                  <a:gd name="connsiteY93" fmla="*/ 4548587 h 5266097"/>
                  <a:gd name="connsiteX94" fmla="*/ 1033844 w 5261024"/>
                  <a:gd name="connsiteY94" fmla="*/ 4617189 h 5266097"/>
                  <a:gd name="connsiteX95" fmla="*/ 1011199 w 5261024"/>
                  <a:gd name="connsiteY95" fmla="*/ 4660425 h 5266097"/>
                  <a:gd name="connsiteX96" fmla="*/ 1000161 w 5261024"/>
                  <a:gd name="connsiteY96" fmla="*/ 4698511 h 5266097"/>
                  <a:gd name="connsiteX97" fmla="*/ 920802 w 5261024"/>
                  <a:gd name="connsiteY97" fmla="*/ 4636740 h 5266097"/>
                  <a:gd name="connsiteX98" fmla="*/ 665621 w 5261024"/>
                  <a:gd name="connsiteY98" fmla="*/ 4386731 h 5266097"/>
                  <a:gd name="connsiteX99" fmla="*/ 657487 w 5261024"/>
                  <a:gd name="connsiteY99" fmla="*/ 4376959 h 5266097"/>
                  <a:gd name="connsiteX100" fmla="*/ 696807 w 5261024"/>
                  <a:gd name="connsiteY100" fmla="*/ 4363138 h 5266097"/>
                  <a:gd name="connsiteX101" fmla="*/ 738709 w 5261024"/>
                  <a:gd name="connsiteY101" fmla="*/ 4338112 h 5266097"/>
                  <a:gd name="connsiteX102" fmla="*/ 788555 w 5261024"/>
                  <a:gd name="connsiteY102" fmla="*/ 4001104 h 5266097"/>
                  <a:gd name="connsiteX103" fmla="*/ 451519 w 5261024"/>
                  <a:gd name="connsiteY103" fmla="*/ 3951439 h 5266097"/>
                  <a:gd name="connsiteX104" fmla="*/ 415452 w 5261024"/>
                  <a:gd name="connsiteY104" fmla="*/ 3984321 h 5266097"/>
                  <a:gd name="connsiteX105" fmla="*/ 391658 w 5261024"/>
                  <a:gd name="connsiteY105" fmla="*/ 4016878 h 5266097"/>
                  <a:gd name="connsiteX106" fmla="*/ 353117 w 5261024"/>
                  <a:gd name="connsiteY106" fmla="*/ 3955371 h 5266097"/>
                  <a:gd name="connsiteX107" fmla="*/ 240245 w 5261024"/>
                  <a:gd name="connsiteY107" fmla="*/ 3738610 h 5266097"/>
                  <a:gd name="connsiteX108" fmla="*/ 182439 w 5261024"/>
                  <a:gd name="connsiteY108" fmla="*/ 3597001 h 5266097"/>
                  <a:gd name="connsiteX109" fmla="*/ 221697 w 5261024"/>
                  <a:gd name="connsiteY109" fmla="*/ 3597436 h 5266097"/>
                  <a:gd name="connsiteX110" fmla="*/ 269631 w 5261024"/>
                  <a:gd name="connsiteY110" fmla="*/ 3588250 h 5266097"/>
                  <a:gd name="connsiteX111" fmla="*/ 431735 w 5261024"/>
                  <a:gd name="connsiteY111" fmla="*/ 3288614 h 5266097"/>
                  <a:gd name="connsiteX112" fmla="*/ 132011 w 5261024"/>
                  <a:gd name="connsiteY112" fmla="*/ 3126671 h 5266097"/>
                  <a:gd name="connsiteX113" fmla="*/ 86872 w 5261024"/>
                  <a:gd name="connsiteY113" fmla="*/ 3145235 h 5266097"/>
                  <a:gd name="connsiteX114" fmla="*/ 54105 w 5261024"/>
                  <a:gd name="connsiteY114" fmla="*/ 3167203 h 5266097"/>
                  <a:gd name="connsiteX115" fmla="*/ 27088 w 5261024"/>
                  <a:gd name="connsiteY115" fmla="*/ 3034275 h 5266097"/>
                  <a:gd name="connsiteX116" fmla="*/ 811 w 5261024"/>
                  <a:gd name="connsiteY116" fmla="*/ 2786282 h 5266097"/>
                  <a:gd name="connsiteX117" fmla="*/ 0 w 5261024"/>
                  <a:gd name="connsiteY117" fmla="*/ 2701432 h 5266097"/>
                  <a:gd name="connsiteX118" fmla="*/ 37127 w 5261024"/>
                  <a:gd name="connsiteY118" fmla="*/ 2715413 h 5266097"/>
                  <a:gd name="connsiteX119" fmla="*/ 85312 w 5261024"/>
                  <a:gd name="connsiteY119" fmla="*/ 2723175 h 5266097"/>
                  <a:gd name="connsiteX120" fmla="*/ 340122 w 5261024"/>
                  <a:gd name="connsiteY120" fmla="*/ 2497052 h 5266097"/>
                  <a:gd name="connsiteX121" fmla="*/ 113862 w 5261024"/>
                  <a:gd name="connsiteY121" fmla="*/ 2242364 h 5266097"/>
                  <a:gd name="connsiteX122" fmla="*/ 65096 w 5261024"/>
                  <a:gd name="connsiteY122" fmla="*/ 2244369 h 5266097"/>
                  <a:gd name="connsiteX123" fmla="*/ 25412 w 5261024"/>
                  <a:gd name="connsiteY123" fmla="*/ 2254145 h 5266097"/>
                  <a:gd name="connsiteX124" fmla="*/ 68713 w 5261024"/>
                  <a:gd name="connsiteY124" fmla="*/ 2022832 h 5266097"/>
                  <a:gd name="connsiteX125" fmla="*/ 134052 w 5261024"/>
                  <a:gd name="connsiteY125" fmla="*/ 1796592 h 5266097"/>
                  <a:gd name="connsiteX126" fmla="*/ 165357 w 5261024"/>
                  <a:gd name="connsiteY126" fmla="*/ 1823456 h 5266097"/>
                  <a:gd name="connsiteX127" fmla="*/ 207982 w 5261024"/>
                  <a:gd name="connsiteY127" fmla="*/ 1847230 h 5266097"/>
                  <a:gd name="connsiteX128" fmla="*/ 524763 w 5261024"/>
                  <a:gd name="connsiteY128" fmla="*/ 1721894 h 5266097"/>
                  <a:gd name="connsiteX129" fmla="*/ 399256 w 5261024"/>
                  <a:gd name="connsiteY129" fmla="*/ 1405180 h 5266097"/>
                  <a:gd name="connsiteX130" fmla="*/ 352745 w 5261024"/>
                  <a:gd name="connsiteY130" fmla="*/ 1390386 h 5266097"/>
                  <a:gd name="connsiteX131" fmla="*/ 312719 w 5261024"/>
                  <a:gd name="connsiteY131" fmla="*/ 1386066 h 5266097"/>
                  <a:gd name="connsiteX132" fmla="*/ 340923 w 5261024"/>
                  <a:gd name="connsiteY132" fmla="*/ 1330533 h 5266097"/>
                  <a:gd name="connsiteX133" fmla="*/ 559668 w 5261024"/>
                  <a:gd name="connsiteY133" fmla="*/ 1005143 h 5266097"/>
                  <a:gd name="connsiteX134" fmla="*/ 570341 w 5261024"/>
                  <a:gd name="connsiteY134" fmla="*/ 992572 h 5266097"/>
                  <a:gd name="connsiteX135" fmla="*/ 590920 w 5261024"/>
                  <a:gd name="connsiteY135" fmla="*/ 1029147 h 5266097"/>
                  <a:gd name="connsiteX136" fmla="*/ 622843 w 5261024"/>
                  <a:gd name="connsiteY136" fmla="*/ 1066067 h 5266097"/>
                  <a:gd name="connsiteX137" fmla="*/ 963387 w 5261024"/>
                  <a:gd name="connsiteY137" fmla="*/ 1056634 h 5266097"/>
                  <a:gd name="connsiteX138" fmla="*/ 953773 w 5261024"/>
                  <a:gd name="connsiteY138" fmla="*/ 716095 h 5266097"/>
                  <a:gd name="connsiteX139" fmla="*/ 915126 w 5261024"/>
                  <a:gd name="connsiteY139" fmla="*/ 686285 h 5266097"/>
                  <a:gd name="connsiteX140" fmla="*/ 878943 w 5261024"/>
                  <a:gd name="connsiteY140" fmla="*/ 668511 h 5266097"/>
                  <a:gd name="connsiteX141" fmla="*/ 966411 w 5261024"/>
                  <a:gd name="connsiteY141" fmla="*/ 591835 h 5266097"/>
                  <a:gd name="connsiteX142" fmla="*/ 1179862 w 5261024"/>
                  <a:gd name="connsiteY142" fmla="*/ 435162 h 5266097"/>
                  <a:gd name="connsiteX143" fmla="*/ 1256192 w 5261024"/>
                  <a:gd name="connsiteY143" fmla="*/ 390108 h 5266097"/>
                  <a:gd name="connsiteX144" fmla="*/ 1262490 w 5261024"/>
                  <a:gd name="connsiteY144" fmla="*/ 428293 h 5266097"/>
                  <a:gd name="connsiteX145" fmla="*/ 1279861 w 5261024"/>
                  <a:gd name="connsiteY145" fmla="*/ 473904 h 5266097"/>
                  <a:gd name="connsiteX146" fmla="*/ 1603093 w 5261024"/>
                  <a:gd name="connsiteY146" fmla="*/ 581514 h 5266097"/>
                  <a:gd name="connsiteX147" fmla="*/ 1710529 w 5261024"/>
                  <a:gd name="connsiteY147" fmla="*/ 258223 h 5266097"/>
                  <a:gd name="connsiteX148" fmla="*/ 1684409 w 5261024"/>
                  <a:gd name="connsiteY148" fmla="*/ 216994 h 5266097"/>
                  <a:gd name="connsiteX149" fmla="*/ 1655527 w 5261024"/>
                  <a:gd name="connsiteY149" fmla="*/ 186916 h 5266097"/>
                  <a:gd name="connsiteX150" fmla="*/ 1899503 w 5261024"/>
                  <a:gd name="connsiteY150" fmla="*/ 102632 h 5266097"/>
                  <a:gd name="connsiteX151" fmla="*/ 2106471 w 5261024"/>
                  <a:gd name="connsiteY151" fmla="*/ 53906 h 5266097"/>
                  <a:gd name="connsiteX152" fmla="*/ 2099062 w 5261024"/>
                  <a:gd name="connsiteY152" fmla="*/ 93364 h 5266097"/>
                  <a:gd name="connsiteX153" fmla="*/ 2099785 w 5261024"/>
                  <a:gd name="connsiteY153" fmla="*/ 142166 h 5266097"/>
                  <a:gd name="connsiteX154" fmla="*/ 2366720 w 5261024"/>
                  <a:gd name="connsiteY154" fmla="*/ 353838 h 5266097"/>
                  <a:gd name="connsiteX155" fmla="*/ 2578250 w 5261024"/>
                  <a:gd name="connsiteY155" fmla="*/ 86789 h 5266097"/>
                  <a:gd name="connsiteX156" fmla="*/ 2567806 w 5261024"/>
                  <a:gd name="connsiteY156" fmla="*/ 39113 h 5266097"/>
                  <a:gd name="connsiteX157" fmla="*/ 2552146 w 5261024"/>
                  <a:gd name="connsiteY157" fmla="*/ 3672 h 5266097"/>
                  <a:gd name="connsiteX158" fmla="*/ 2699604 w 5261024"/>
                  <a:gd name="connsiteY158" fmla="*/ 0 h 5266097"/>
                  <a:gd name="connsiteX159" fmla="*/ 2685916 w 5261024"/>
                  <a:gd name="connsiteY159" fmla="*/ 849851 h 5266097"/>
                  <a:gd name="connsiteX160" fmla="*/ 896230 w 5261024"/>
                  <a:gd name="connsiteY160" fmla="*/ 2219946 h 5266097"/>
                  <a:gd name="connsiteX161" fmla="*/ 2217191 w 5261024"/>
                  <a:gd name="connsiteY161" fmla="*/ 4368244 h 5266097"/>
                  <a:gd name="connsiteX162" fmla="*/ 4364793 w 5261024"/>
                  <a:gd name="connsiteY162" fmla="*/ 3046150 h 5266097"/>
                  <a:gd name="connsiteX163" fmla="*/ 3043832 w 5261024"/>
                  <a:gd name="connsiteY163" fmla="*/ 897852 h 5266097"/>
                  <a:gd name="connsiteX164" fmla="*/ 2685916 w 5261024"/>
                  <a:gd name="connsiteY164" fmla="*/ 849851 h 5266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5261024" h="5266097">
                    <a:moveTo>
                      <a:pt x="2699604" y="0"/>
                    </a:moveTo>
                    <a:cubicBezTo>
                      <a:pt x="2791142" y="2496"/>
                      <a:pt x="2883255" y="9812"/>
                      <a:pt x="2975635" y="22137"/>
                    </a:cubicBezTo>
                    <a:lnTo>
                      <a:pt x="3020095" y="30384"/>
                    </a:lnTo>
                    <a:lnTo>
                      <a:pt x="2999736" y="64762"/>
                    </a:lnTo>
                    <a:cubicBezTo>
                      <a:pt x="2992981" y="79277"/>
                      <a:pt x="2987578" y="94685"/>
                      <a:pt x="2983724" y="110867"/>
                    </a:cubicBezTo>
                    <a:cubicBezTo>
                      <a:pt x="2952888" y="240322"/>
                      <a:pt x="3032779" y="370252"/>
                      <a:pt x="3162165" y="401071"/>
                    </a:cubicBezTo>
                    <a:cubicBezTo>
                      <a:pt x="3291551" y="431891"/>
                      <a:pt x="3421437" y="351930"/>
                      <a:pt x="3452273" y="222475"/>
                    </a:cubicBezTo>
                    <a:cubicBezTo>
                      <a:pt x="3456127" y="206292"/>
                      <a:pt x="3458252" y="190104"/>
                      <a:pt x="3458765" y="174102"/>
                    </a:cubicBezTo>
                    <a:lnTo>
                      <a:pt x="3456091" y="134237"/>
                    </a:lnTo>
                    <a:lnTo>
                      <a:pt x="3499492" y="146919"/>
                    </a:lnTo>
                    <a:cubicBezTo>
                      <a:pt x="3578278" y="174349"/>
                      <a:pt x="3655061" y="205265"/>
                      <a:pt x="3729708" y="239447"/>
                    </a:cubicBezTo>
                    <a:lnTo>
                      <a:pt x="3886868" y="320504"/>
                    </a:lnTo>
                    <a:lnTo>
                      <a:pt x="3855876" y="345930"/>
                    </a:lnTo>
                    <a:cubicBezTo>
                      <a:pt x="3844563" y="357260"/>
                      <a:pt x="3834216" y="369891"/>
                      <a:pt x="3825060" y="383779"/>
                    </a:cubicBezTo>
                    <a:cubicBezTo>
                      <a:pt x="3751808" y="494880"/>
                      <a:pt x="3782442" y="644297"/>
                      <a:pt x="3893485" y="717511"/>
                    </a:cubicBezTo>
                    <a:cubicBezTo>
                      <a:pt x="4004526" y="790725"/>
                      <a:pt x="4153927" y="760009"/>
                      <a:pt x="4227180" y="648908"/>
                    </a:cubicBezTo>
                    <a:cubicBezTo>
                      <a:pt x="4236337" y="635021"/>
                      <a:pt x="4243870" y="620534"/>
                      <a:pt x="4249826" y="605673"/>
                    </a:cubicBezTo>
                    <a:lnTo>
                      <a:pt x="4260863" y="567587"/>
                    </a:lnTo>
                    <a:lnTo>
                      <a:pt x="4340221" y="629356"/>
                    </a:lnTo>
                    <a:cubicBezTo>
                      <a:pt x="4431148" y="707069"/>
                      <a:pt x="4516361" y="790651"/>
                      <a:pt x="4595402" y="879365"/>
                    </a:cubicBezTo>
                    <a:lnTo>
                      <a:pt x="4603537" y="889139"/>
                    </a:lnTo>
                    <a:lnTo>
                      <a:pt x="4564217" y="902959"/>
                    </a:lnTo>
                    <a:cubicBezTo>
                      <a:pt x="4549712" y="909737"/>
                      <a:pt x="4535670" y="918068"/>
                      <a:pt x="4522315" y="927986"/>
                    </a:cubicBezTo>
                    <a:cubicBezTo>
                      <a:pt x="4415481" y="1007334"/>
                      <a:pt x="4393165" y="1158216"/>
                      <a:pt x="4472470" y="1264993"/>
                    </a:cubicBezTo>
                    <a:cubicBezTo>
                      <a:pt x="4551775" y="1371771"/>
                      <a:pt x="4702672" y="1394006"/>
                      <a:pt x="4809505" y="1314658"/>
                    </a:cubicBezTo>
                    <a:cubicBezTo>
                      <a:pt x="4822859" y="1304740"/>
                      <a:pt x="4834893" y="1293703"/>
                      <a:pt x="4845572" y="1281775"/>
                    </a:cubicBezTo>
                    <a:lnTo>
                      <a:pt x="4869367" y="1249219"/>
                    </a:lnTo>
                    <a:lnTo>
                      <a:pt x="4907907" y="1310723"/>
                    </a:lnTo>
                    <a:cubicBezTo>
                      <a:pt x="4948818" y="1381156"/>
                      <a:pt x="4986492" y="1453490"/>
                      <a:pt x="5020778" y="1527485"/>
                    </a:cubicBezTo>
                    <a:lnTo>
                      <a:pt x="5078585" y="1669097"/>
                    </a:lnTo>
                    <a:lnTo>
                      <a:pt x="5039327" y="1668661"/>
                    </a:lnTo>
                    <a:cubicBezTo>
                      <a:pt x="5023379" y="1670069"/>
                      <a:pt x="5007333" y="1673094"/>
                      <a:pt x="4991392" y="1677848"/>
                    </a:cubicBezTo>
                    <a:cubicBezTo>
                      <a:pt x="4863863" y="1715870"/>
                      <a:pt x="4791287" y="1850022"/>
                      <a:pt x="4829289" y="1977484"/>
                    </a:cubicBezTo>
                    <a:cubicBezTo>
                      <a:pt x="4867292" y="2104945"/>
                      <a:pt x="5001483" y="2177449"/>
                      <a:pt x="5129012" y="2139427"/>
                    </a:cubicBezTo>
                    <a:cubicBezTo>
                      <a:pt x="5144953" y="2134673"/>
                      <a:pt x="5160036" y="2128419"/>
                      <a:pt x="5174151" y="2120863"/>
                    </a:cubicBezTo>
                    <a:lnTo>
                      <a:pt x="5206918" y="2098895"/>
                    </a:lnTo>
                    <a:lnTo>
                      <a:pt x="5233934" y="2231821"/>
                    </a:lnTo>
                    <a:cubicBezTo>
                      <a:pt x="5246572" y="2313623"/>
                      <a:pt x="5255381" y="2396367"/>
                      <a:pt x="5260212" y="2479813"/>
                    </a:cubicBezTo>
                    <a:lnTo>
                      <a:pt x="5261024" y="2564666"/>
                    </a:lnTo>
                    <a:lnTo>
                      <a:pt x="5223898" y="2550684"/>
                    </a:lnTo>
                    <a:cubicBezTo>
                      <a:pt x="5208429" y="2546552"/>
                      <a:pt x="5192316" y="2543908"/>
                      <a:pt x="5175711" y="2542921"/>
                    </a:cubicBezTo>
                    <a:cubicBezTo>
                      <a:pt x="5042868" y="2535034"/>
                      <a:pt x="4928786" y="2636273"/>
                      <a:pt x="4920903" y="2769046"/>
                    </a:cubicBezTo>
                    <a:cubicBezTo>
                      <a:pt x="4913019" y="2901817"/>
                      <a:pt x="5014319" y="3015845"/>
                      <a:pt x="5147162" y="3023733"/>
                    </a:cubicBezTo>
                    <a:cubicBezTo>
                      <a:pt x="5163767" y="3024719"/>
                      <a:pt x="5180080" y="3024000"/>
                      <a:pt x="5195928" y="3021727"/>
                    </a:cubicBezTo>
                    <a:lnTo>
                      <a:pt x="5235611" y="3011951"/>
                    </a:lnTo>
                    <a:lnTo>
                      <a:pt x="5192310" y="3243262"/>
                    </a:lnTo>
                    <a:lnTo>
                      <a:pt x="5126971" y="3469505"/>
                    </a:lnTo>
                    <a:lnTo>
                      <a:pt x="5095667" y="3442641"/>
                    </a:lnTo>
                    <a:cubicBezTo>
                      <a:pt x="5082545" y="3433468"/>
                      <a:pt x="5068309" y="3425472"/>
                      <a:pt x="5053042" y="3418866"/>
                    </a:cubicBezTo>
                    <a:cubicBezTo>
                      <a:pt x="4930908" y="3366020"/>
                      <a:pt x="4789081" y="3422134"/>
                      <a:pt x="4736261" y="3544203"/>
                    </a:cubicBezTo>
                    <a:cubicBezTo>
                      <a:pt x="4683442" y="3666272"/>
                      <a:pt x="4739634" y="3808069"/>
                      <a:pt x="4861767" y="3860917"/>
                    </a:cubicBezTo>
                    <a:cubicBezTo>
                      <a:pt x="4877034" y="3867523"/>
                      <a:pt x="4892609" y="3872427"/>
                      <a:pt x="4908278" y="3875711"/>
                    </a:cubicBezTo>
                    <a:lnTo>
                      <a:pt x="4948303" y="3880032"/>
                    </a:lnTo>
                    <a:lnTo>
                      <a:pt x="4920099" y="3935562"/>
                    </a:lnTo>
                    <a:cubicBezTo>
                      <a:pt x="4854957" y="4050190"/>
                      <a:pt x="4781729" y="4158847"/>
                      <a:pt x="4701355" y="4260953"/>
                    </a:cubicBezTo>
                    <a:lnTo>
                      <a:pt x="4690683" y="4273524"/>
                    </a:lnTo>
                    <a:lnTo>
                      <a:pt x="4670103" y="4236951"/>
                    </a:lnTo>
                    <a:cubicBezTo>
                      <a:pt x="4660910" y="4223843"/>
                      <a:pt x="4650267" y="4211460"/>
                      <a:pt x="4638180" y="4200031"/>
                    </a:cubicBezTo>
                    <a:cubicBezTo>
                      <a:pt x="4541487" y="4108598"/>
                      <a:pt x="4389020" y="4112821"/>
                      <a:pt x="4297636" y="4209463"/>
                    </a:cubicBezTo>
                    <a:cubicBezTo>
                      <a:pt x="4206253" y="4306105"/>
                      <a:pt x="4210558" y="4458570"/>
                      <a:pt x="4307251" y="4550002"/>
                    </a:cubicBezTo>
                    <a:cubicBezTo>
                      <a:pt x="4319338" y="4561431"/>
                      <a:pt x="4332296" y="4571366"/>
                      <a:pt x="4345897" y="4579812"/>
                    </a:cubicBezTo>
                    <a:lnTo>
                      <a:pt x="4382079" y="4597585"/>
                    </a:lnTo>
                    <a:lnTo>
                      <a:pt x="4294613" y="4674261"/>
                    </a:lnTo>
                    <a:cubicBezTo>
                      <a:pt x="4226072" y="4730053"/>
                      <a:pt x="4154820" y="4782340"/>
                      <a:pt x="4081162" y="4830933"/>
                    </a:cubicBezTo>
                    <a:lnTo>
                      <a:pt x="4004830" y="4875987"/>
                    </a:lnTo>
                    <a:lnTo>
                      <a:pt x="3998534" y="4837804"/>
                    </a:lnTo>
                    <a:cubicBezTo>
                      <a:pt x="3994378" y="4822342"/>
                      <a:pt x="3988612" y="4807066"/>
                      <a:pt x="3981163" y="4792192"/>
                    </a:cubicBezTo>
                    <a:cubicBezTo>
                      <a:pt x="3921573" y="4673203"/>
                      <a:pt x="3776856" y="4625024"/>
                      <a:pt x="3657930" y="4684583"/>
                    </a:cubicBezTo>
                    <a:cubicBezTo>
                      <a:pt x="3539004" y="4744142"/>
                      <a:pt x="3490903" y="4888884"/>
                      <a:pt x="3550494" y="5007873"/>
                    </a:cubicBezTo>
                    <a:cubicBezTo>
                      <a:pt x="3557942" y="5022747"/>
                      <a:pt x="3566721" y="5036514"/>
                      <a:pt x="3576614" y="5049102"/>
                    </a:cubicBezTo>
                    <a:lnTo>
                      <a:pt x="3605495" y="5079179"/>
                    </a:lnTo>
                    <a:lnTo>
                      <a:pt x="3361520" y="5163465"/>
                    </a:lnTo>
                    <a:lnTo>
                      <a:pt x="3154552" y="5212189"/>
                    </a:lnTo>
                    <a:lnTo>
                      <a:pt x="3161961" y="5172732"/>
                    </a:lnTo>
                    <a:cubicBezTo>
                      <a:pt x="3163345" y="5156782"/>
                      <a:pt x="3163151" y="5140455"/>
                      <a:pt x="3161239" y="5123930"/>
                    </a:cubicBezTo>
                    <a:cubicBezTo>
                      <a:pt x="3145938" y="4991736"/>
                      <a:pt x="3026428" y="4896967"/>
                      <a:pt x="2894303" y="4912259"/>
                    </a:cubicBezTo>
                    <a:cubicBezTo>
                      <a:pt x="2762179" y="4927551"/>
                      <a:pt x="2667474" y="5047112"/>
                      <a:pt x="2682774" y="5179307"/>
                    </a:cubicBezTo>
                    <a:cubicBezTo>
                      <a:pt x="2684687" y="5195831"/>
                      <a:pt x="2688228" y="5211770"/>
                      <a:pt x="2693218" y="5226984"/>
                    </a:cubicBezTo>
                    <a:lnTo>
                      <a:pt x="2708878" y="5262425"/>
                    </a:lnTo>
                    <a:lnTo>
                      <a:pt x="2561420" y="5266097"/>
                    </a:lnTo>
                    <a:cubicBezTo>
                      <a:pt x="2469881" y="5263601"/>
                      <a:pt x="2377769" y="5256285"/>
                      <a:pt x="2285388" y="5243959"/>
                    </a:cubicBezTo>
                    <a:lnTo>
                      <a:pt x="2240930" y="5235714"/>
                    </a:lnTo>
                    <a:lnTo>
                      <a:pt x="2261288" y="5201337"/>
                    </a:lnTo>
                    <a:cubicBezTo>
                      <a:pt x="2268045" y="5186822"/>
                      <a:pt x="2273446" y="5171413"/>
                      <a:pt x="2277301" y="5155230"/>
                    </a:cubicBezTo>
                    <a:cubicBezTo>
                      <a:pt x="2308137" y="5025775"/>
                      <a:pt x="2228246" y="4895846"/>
                      <a:pt x="2098860" y="4865027"/>
                    </a:cubicBezTo>
                    <a:cubicBezTo>
                      <a:pt x="1969474" y="4834207"/>
                      <a:pt x="1839587" y="4914168"/>
                      <a:pt x="1808751" y="5043623"/>
                    </a:cubicBezTo>
                    <a:cubicBezTo>
                      <a:pt x="1804897" y="5059805"/>
                      <a:pt x="1802773" y="5075995"/>
                      <a:pt x="1802259" y="5091997"/>
                    </a:cubicBezTo>
                    <a:lnTo>
                      <a:pt x="1804934" y="5131861"/>
                    </a:lnTo>
                    <a:lnTo>
                      <a:pt x="1761530" y="5119177"/>
                    </a:lnTo>
                    <a:cubicBezTo>
                      <a:pt x="1682746" y="5091747"/>
                      <a:pt x="1605963" y="5060831"/>
                      <a:pt x="1531316" y="5026649"/>
                    </a:cubicBezTo>
                    <a:lnTo>
                      <a:pt x="1374157" y="4945594"/>
                    </a:lnTo>
                    <a:lnTo>
                      <a:pt x="1405149" y="4920168"/>
                    </a:lnTo>
                    <a:cubicBezTo>
                      <a:pt x="1416461" y="4908838"/>
                      <a:pt x="1426808" y="4896207"/>
                      <a:pt x="1435964" y="4882320"/>
                    </a:cubicBezTo>
                    <a:cubicBezTo>
                      <a:pt x="1509217" y="4771217"/>
                      <a:pt x="1478582" y="4621800"/>
                      <a:pt x="1367541" y="4548587"/>
                    </a:cubicBezTo>
                    <a:cubicBezTo>
                      <a:pt x="1256498" y="4475373"/>
                      <a:pt x="1107097" y="4506088"/>
                      <a:pt x="1033844" y="4617189"/>
                    </a:cubicBezTo>
                    <a:cubicBezTo>
                      <a:pt x="1024688" y="4631078"/>
                      <a:pt x="1017155" y="4645563"/>
                      <a:pt x="1011199" y="4660425"/>
                    </a:cubicBezTo>
                    <a:lnTo>
                      <a:pt x="1000161" y="4698511"/>
                    </a:lnTo>
                    <a:lnTo>
                      <a:pt x="920802" y="4636740"/>
                    </a:lnTo>
                    <a:cubicBezTo>
                      <a:pt x="829875" y="4559028"/>
                      <a:pt x="744663" y="4475445"/>
                      <a:pt x="665621" y="4386731"/>
                    </a:cubicBezTo>
                    <a:lnTo>
                      <a:pt x="657487" y="4376959"/>
                    </a:lnTo>
                    <a:lnTo>
                      <a:pt x="696807" y="4363138"/>
                    </a:lnTo>
                    <a:cubicBezTo>
                      <a:pt x="711312" y="4356361"/>
                      <a:pt x="725355" y="4348030"/>
                      <a:pt x="738709" y="4338112"/>
                    </a:cubicBezTo>
                    <a:cubicBezTo>
                      <a:pt x="845543" y="4258765"/>
                      <a:pt x="867859" y="4107881"/>
                      <a:pt x="788555" y="4001104"/>
                    </a:cubicBezTo>
                    <a:cubicBezTo>
                      <a:pt x="709249" y="3894326"/>
                      <a:pt x="558354" y="3872091"/>
                      <a:pt x="451519" y="3951439"/>
                    </a:cubicBezTo>
                    <a:cubicBezTo>
                      <a:pt x="438165" y="3961357"/>
                      <a:pt x="426132" y="3972393"/>
                      <a:pt x="415452" y="3984321"/>
                    </a:cubicBezTo>
                    <a:lnTo>
                      <a:pt x="391658" y="4016878"/>
                    </a:lnTo>
                    <a:lnTo>
                      <a:pt x="353117" y="3955371"/>
                    </a:lnTo>
                    <a:cubicBezTo>
                      <a:pt x="312204" y="3884939"/>
                      <a:pt x="274531" y="3812605"/>
                      <a:pt x="240245" y="3738610"/>
                    </a:cubicBezTo>
                    <a:lnTo>
                      <a:pt x="182439" y="3597001"/>
                    </a:lnTo>
                    <a:lnTo>
                      <a:pt x="221697" y="3597436"/>
                    </a:lnTo>
                    <a:cubicBezTo>
                      <a:pt x="237645" y="3596029"/>
                      <a:pt x="253690" y="3593002"/>
                      <a:pt x="269631" y="3588250"/>
                    </a:cubicBezTo>
                    <a:cubicBezTo>
                      <a:pt x="397161" y="3550226"/>
                      <a:pt x="469738" y="3416075"/>
                      <a:pt x="431735" y="3288614"/>
                    </a:cubicBezTo>
                    <a:cubicBezTo>
                      <a:pt x="393733" y="3161152"/>
                      <a:pt x="259541" y="3088647"/>
                      <a:pt x="132011" y="3126671"/>
                    </a:cubicBezTo>
                    <a:cubicBezTo>
                      <a:pt x="116070" y="3131423"/>
                      <a:pt x="100988" y="3137679"/>
                      <a:pt x="86872" y="3145235"/>
                    </a:cubicBezTo>
                    <a:lnTo>
                      <a:pt x="54105" y="3167203"/>
                    </a:lnTo>
                    <a:lnTo>
                      <a:pt x="27088" y="3034275"/>
                    </a:lnTo>
                    <a:cubicBezTo>
                      <a:pt x="14450" y="2952472"/>
                      <a:pt x="5642" y="2869727"/>
                      <a:pt x="811" y="2786282"/>
                    </a:cubicBezTo>
                    <a:lnTo>
                      <a:pt x="0" y="2701432"/>
                    </a:lnTo>
                    <a:lnTo>
                      <a:pt x="37127" y="2715413"/>
                    </a:lnTo>
                    <a:cubicBezTo>
                      <a:pt x="52595" y="2719545"/>
                      <a:pt x="68707" y="2722190"/>
                      <a:pt x="85312" y="2723175"/>
                    </a:cubicBezTo>
                    <a:cubicBezTo>
                      <a:pt x="218155" y="2731063"/>
                      <a:pt x="332238" y="2629824"/>
                      <a:pt x="340122" y="2497052"/>
                    </a:cubicBezTo>
                    <a:cubicBezTo>
                      <a:pt x="348006" y="2364279"/>
                      <a:pt x="246705" y="2250252"/>
                      <a:pt x="113862" y="2242364"/>
                    </a:cubicBezTo>
                    <a:cubicBezTo>
                      <a:pt x="97256" y="2241378"/>
                      <a:pt x="80945" y="2242097"/>
                      <a:pt x="65096" y="2244369"/>
                    </a:cubicBezTo>
                    <a:lnTo>
                      <a:pt x="25412" y="2254145"/>
                    </a:lnTo>
                    <a:lnTo>
                      <a:pt x="68713" y="2022832"/>
                    </a:lnTo>
                    <a:lnTo>
                      <a:pt x="134052" y="1796592"/>
                    </a:lnTo>
                    <a:lnTo>
                      <a:pt x="165357" y="1823456"/>
                    </a:lnTo>
                    <a:cubicBezTo>
                      <a:pt x="178479" y="1832629"/>
                      <a:pt x="192715" y="1840624"/>
                      <a:pt x="207982" y="1847230"/>
                    </a:cubicBezTo>
                    <a:cubicBezTo>
                      <a:pt x="330115" y="1900077"/>
                      <a:pt x="471944" y="1843963"/>
                      <a:pt x="524763" y="1721894"/>
                    </a:cubicBezTo>
                    <a:cubicBezTo>
                      <a:pt x="577582" y="1599825"/>
                      <a:pt x="521390" y="1458027"/>
                      <a:pt x="399256" y="1405180"/>
                    </a:cubicBezTo>
                    <a:cubicBezTo>
                      <a:pt x="383989" y="1398574"/>
                      <a:pt x="368416" y="1393671"/>
                      <a:pt x="352745" y="1390386"/>
                    </a:cubicBezTo>
                    <a:lnTo>
                      <a:pt x="312719" y="1386066"/>
                    </a:lnTo>
                    <a:lnTo>
                      <a:pt x="340923" y="1330533"/>
                    </a:lnTo>
                    <a:cubicBezTo>
                      <a:pt x="406067" y="1215904"/>
                      <a:pt x="479295" y="1107248"/>
                      <a:pt x="559668" y="1005143"/>
                    </a:cubicBezTo>
                    <a:lnTo>
                      <a:pt x="570341" y="992572"/>
                    </a:lnTo>
                    <a:lnTo>
                      <a:pt x="590920" y="1029147"/>
                    </a:lnTo>
                    <a:cubicBezTo>
                      <a:pt x="600113" y="1042255"/>
                      <a:pt x="610757" y="1054637"/>
                      <a:pt x="622843" y="1066067"/>
                    </a:cubicBezTo>
                    <a:cubicBezTo>
                      <a:pt x="719537" y="1157498"/>
                      <a:pt x="872004" y="1153275"/>
                      <a:pt x="963387" y="1056634"/>
                    </a:cubicBezTo>
                    <a:cubicBezTo>
                      <a:pt x="1054771" y="959992"/>
                      <a:pt x="1050466" y="807527"/>
                      <a:pt x="953773" y="716095"/>
                    </a:cubicBezTo>
                    <a:cubicBezTo>
                      <a:pt x="941686" y="704665"/>
                      <a:pt x="928728" y="694731"/>
                      <a:pt x="915126" y="686285"/>
                    </a:cubicBezTo>
                    <a:lnTo>
                      <a:pt x="878943" y="668511"/>
                    </a:lnTo>
                    <a:lnTo>
                      <a:pt x="966411" y="591835"/>
                    </a:lnTo>
                    <a:cubicBezTo>
                      <a:pt x="1034952" y="536042"/>
                      <a:pt x="1106204" y="483755"/>
                      <a:pt x="1179862" y="435162"/>
                    </a:cubicBezTo>
                    <a:lnTo>
                      <a:pt x="1256192" y="390108"/>
                    </a:lnTo>
                    <a:lnTo>
                      <a:pt x="1262490" y="428293"/>
                    </a:lnTo>
                    <a:cubicBezTo>
                      <a:pt x="1266645" y="443754"/>
                      <a:pt x="1272411" y="459031"/>
                      <a:pt x="1279861" y="473904"/>
                    </a:cubicBezTo>
                    <a:cubicBezTo>
                      <a:pt x="1339451" y="592893"/>
                      <a:pt x="1484168" y="641073"/>
                      <a:pt x="1603093" y="581514"/>
                    </a:cubicBezTo>
                    <a:cubicBezTo>
                      <a:pt x="1722020" y="521955"/>
                      <a:pt x="1770120" y="377212"/>
                      <a:pt x="1710529" y="258223"/>
                    </a:cubicBezTo>
                    <a:cubicBezTo>
                      <a:pt x="1703080" y="243350"/>
                      <a:pt x="1694301" y="229582"/>
                      <a:pt x="1684409" y="216994"/>
                    </a:cubicBezTo>
                    <a:lnTo>
                      <a:pt x="1655527" y="186916"/>
                    </a:lnTo>
                    <a:lnTo>
                      <a:pt x="1899503" y="102632"/>
                    </a:lnTo>
                    <a:lnTo>
                      <a:pt x="2106471" y="53906"/>
                    </a:lnTo>
                    <a:lnTo>
                      <a:pt x="2099062" y="93364"/>
                    </a:lnTo>
                    <a:cubicBezTo>
                      <a:pt x="2097679" y="109315"/>
                      <a:pt x="2097873" y="125641"/>
                      <a:pt x="2099785" y="142166"/>
                    </a:cubicBezTo>
                    <a:cubicBezTo>
                      <a:pt x="2115085" y="274360"/>
                      <a:pt x="2234596" y="369129"/>
                      <a:pt x="2366720" y="353838"/>
                    </a:cubicBezTo>
                    <a:cubicBezTo>
                      <a:pt x="2498845" y="338546"/>
                      <a:pt x="2593550" y="218984"/>
                      <a:pt x="2578250" y="86789"/>
                    </a:cubicBezTo>
                    <a:cubicBezTo>
                      <a:pt x="2576337" y="70264"/>
                      <a:pt x="2572796" y="54325"/>
                      <a:pt x="2567806" y="39113"/>
                    </a:cubicBezTo>
                    <a:lnTo>
                      <a:pt x="2552146" y="3672"/>
                    </a:lnTo>
                    <a:lnTo>
                      <a:pt x="2699604" y="0"/>
                    </a:lnTo>
                    <a:close/>
                    <a:moveTo>
                      <a:pt x="2685916" y="849851"/>
                    </a:moveTo>
                    <a:cubicBezTo>
                      <a:pt x="1857093" y="823407"/>
                      <a:pt x="1095966" y="1381414"/>
                      <a:pt x="896230" y="2219946"/>
                    </a:cubicBezTo>
                    <a:cubicBezTo>
                      <a:pt x="667959" y="3178268"/>
                      <a:pt x="1259374" y="4140094"/>
                      <a:pt x="2217191" y="4368244"/>
                    </a:cubicBezTo>
                    <a:cubicBezTo>
                      <a:pt x="3175009" y="4596395"/>
                      <a:pt x="4136523" y="4004473"/>
                      <a:pt x="4364793" y="3046150"/>
                    </a:cubicBezTo>
                    <a:cubicBezTo>
                      <a:pt x="4593063" y="2087828"/>
                      <a:pt x="4001649" y="1126002"/>
                      <a:pt x="3043832" y="897852"/>
                    </a:cubicBezTo>
                    <a:cubicBezTo>
                      <a:pt x="2924105" y="869333"/>
                      <a:pt x="2804320" y="853628"/>
                      <a:pt x="2685916" y="849851"/>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grpSp>
        <p:grpSp>
          <p:nvGrpSpPr>
            <p:cNvPr id="201" name="Group 200"/>
            <p:cNvGrpSpPr/>
            <p:nvPr/>
          </p:nvGrpSpPr>
          <p:grpSpPr>
            <a:xfrm>
              <a:off x="3445618" y="4522607"/>
              <a:ext cx="244128" cy="242642"/>
              <a:chOff x="1941489" y="795953"/>
              <a:chExt cx="5261024" cy="5266097"/>
            </a:xfrm>
            <a:solidFill>
              <a:srgbClr val="FB3C46"/>
            </a:solidFill>
          </p:grpSpPr>
          <p:sp>
            <p:nvSpPr>
              <p:cNvPr id="215" name="Donut 214"/>
              <p:cNvSpPr/>
              <p:nvPr/>
            </p:nvSpPr>
            <p:spPr>
              <a:xfrm>
                <a:off x="2882256" y="1738368"/>
                <a:ext cx="3379489" cy="3381270"/>
              </a:xfrm>
              <a:prstGeom prst="donut">
                <a:avLst>
                  <a:gd name="adj" fmla="val 2828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sp>
            <p:nvSpPr>
              <p:cNvPr id="216" name="Freeform 215"/>
              <p:cNvSpPr/>
              <p:nvPr/>
            </p:nvSpPr>
            <p:spPr>
              <a:xfrm>
                <a:off x="1941489" y="795953"/>
                <a:ext cx="5261024" cy="5266097"/>
              </a:xfrm>
              <a:custGeom>
                <a:avLst/>
                <a:gdLst>
                  <a:gd name="connsiteX0" fmla="*/ 2699604 w 5261024"/>
                  <a:gd name="connsiteY0" fmla="*/ 0 h 5266097"/>
                  <a:gd name="connsiteX1" fmla="*/ 2975635 w 5261024"/>
                  <a:gd name="connsiteY1" fmla="*/ 22137 h 5266097"/>
                  <a:gd name="connsiteX2" fmla="*/ 3020095 w 5261024"/>
                  <a:gd name="connsiteY2" fmla="*/ 30384 h 5266097"/>
                  <a:gd name="connsiteX3" fmla="*/ 2999736 w 5261024"/>
                  <a:gd name="connsiteY3" fmla="*/ 64762 h 5266097"/>
                  <a:gd name="connsiteX4" fmla="*/ 2983724 w 5261024"/>
                  <a:gd name="connsiteY4" fmla="*/ 110867 h 5266097"/>
                  <a:gd name="connsiteX5" fmla="*/ 3162165 w 5261024"/>
                  <a:gd name="connsiteY5" fmla="*/ 401071 h 5266097"/>
                  <a:gd name="connsiteX6" fmla="*/ 3452273 w 5261024"/>
                  <a:gd name="connsiteY6" fmla="*/ 222475 h 5266097"/>
                  <a:gd name="connsiteX7" fmla="*/ 3458765 w 5261024"/>
                  <a:gd name="connsiteY7" fmla="*/ 174102 h 5266097"/>
                  <a:gd name="connsiteX8" fmla="*/ 3456091 w 5261024"/>
                  <a:gd name="connsiteY8" fmla="*/ 134237 h 5266097"/>
                  <a:gd name="connsiteX9" fmla="*/ 3499492 w 5261024"/>
                  <a:gd name="connsiteY9" fmla="*/ 146919 h 5266097"/>
                  <a:gd name="connsiteX10" fmla="*/ 3729708 w 5261024"/>
                  <a:gd name="connsiteY10" fmla="*/ 239447 h 5266097"/>
                  <a:gd name="connsiteX11" fmla="*/ 3886868 w 5261024"/>
                  <a:gd name="connsiteY11" fmla="*/ 320504 h 5266097"/>
                  <a:gd name="connsiteX12" fmla="*/ 3855876 w 5261024"/>
                  <a:gd name="connsiteY12" fmla="*/ 345930 h 5266097"/>
                  <a:gd name="connsiteX13" fmla="*/ 3825060 w 5261024"/>
                  <a:gd name="connsiteY13" fmla="*/ 383779 h 5266097"/>
                  <a:gd name="connsiteX14" fmla="*/ 3893485 w 5261024"/>
                  <a:gd name="connsiteY14" fmla="*/ 717511 h 5266097"/>
                  <a:gd name="connsiteX15" fmla="*/ 4227180 w 5261024"/>
                  <a:gd name="connsiteY15" fmla="*/ 648908 h 5266097"/>
                  <a:gd name="connsiteX16" fmla="*/ 4249826 w 5261024"/>
                  <a:gd name="connsiteY16" fmla="*/ 605673 h 5266097"/>
                  <a:gd name="connsiteX17" fmla="*/ 4260863 w 5261024"/>
                  <a:gd name="connsiteY17" fmla="*/ 567587 h 5266097"/>
                  <a:gd name="connsiteX18" fmla="*/ 4340221 w 5261024"/>
                  <a:gd name="connsiteY18" fmla="*/ 629356 h 5266097"/>
                  <a:gd name="connsiteX19" fmla="*/ 4595402 w 5261024"/>
                  <a:gd name="connsiteY19" fmla="*/ 879365 h 5266097"/>
                  <a:gd name="connsiteX20" fmla="*/ 4603537 w 5261024"/>
                  <a:gd name="connsiteY20" fmla="*/ 889139 h 5266097"/>
                  <a:gd name="connsiteX21" fmla="*/ 4564217 w 5261024"/>
                  <a:gd name="connsiteY21" fmla="*/ 902959 h 5266097"/>
                  <a:gd name="connsiteX22" fmla="*/ 4522315 w 5261024"/>
                  <a:gd name="connsiteY22" fmla="*/ 927986 h 5266097"/>
                  <a:gd name="connsiteX23" fmla="*/ 4472470 w 5261024"/>
                  <a:gd name="connsiteY23" fmla="*/ 1264993 h 5266097"/>
                  <a:gd name="connsiteX24" fmla="*/ 4809505 w 5261024"/>
                  <a:gd name="connsiteY24" fmla="*/ 1314658 h 5266097"/>
                  <a:gd name="connsiteX25" fmla="*/ 4845572 w 5261024"/>
                  <a:gd name="connsiteY25" fmla="*/ 1281775 h 5266097"/>
                  <a:gd name="connsiteX26" fmla="*/ 4869367 w 5261024"/>
                  <a:gd name="connsiteY26" fmla="*/ 1249219 h 5266097"/>
                  <a:gd name="connsiteX27" fmla="*/ 4907907 w 5261024"/>
                  <a:gd name="connsiteY27" fmla="*/ 1310723 h 5266097"/>
                  <a:gd name="connsiteX28" fmla="*/ 5020778 w 5261024"/>
                  <a:gd name="connsiteY28" fmla="*/ 1527485 h 5266097"/>
                  <a:gd name="connsiteX29" fmla="*/ 5078585 w 5261024"/>
                  <a:gd name="connsiteY29" fmla="*/ 1669097 h 5266097"/>
                  <a:gd name="connsiteX30" fmla="*/ 5039327 w 5261024"/>
                  <a:gd name="connsiteY30" fmla="*/ 1668661 h 5266097"/>
                  <a:gd name="connsiteX31" fmla="*/ 4991392 w 5261024"/>
                  <a:gd name="connsiteY31" fmla="*/ 1677848 h 5266097"/>
                  <a:gd name="connsiteX32" fmla="*/ 4829289 w 5261024"/>
                  <a:gd name="connsiteY32" fmla="*/ 1977484 h 5266097"/>
                  <a:gd name="connsiteX33" fmla="*/ 5129012 w 5261024"/>
                  <a:gd name="connsiteY33" fmla="*/ 2139427 h 5266097"/>
                  <a:gd name="connsiteX34" fmla="*/ 5174151 w 5261024"/>
                  <a:gd name="connsiteY34" fmla="*/ 2120863 h 5266097"/>
                  <a:gd name="connsiteX35" fmla="*/ 5206918 w 5261024"/>
                  <a:gd name="connsiteY35" fmla="*/ 2098895 h 5266097"/>
                  <a:gd name="connsiteX36" fmla="*/ 5233934 w 5261024"/>
                  <a:gd name="connsiteY36" fmla="*/ 2231821 h 5266097"/>
                  <a:gd name="connsiteX37" fmla="*/ 5260212 w 5261024"/>
                  <a:gd name="connsiteY37" fmla="*/ 2479813 h 5266097"/>
                  <a:gd name="connsiteX38" fmla="*/ 5261024 w 5261024"/>
                  <a:gd name="connsiteY38" fmla="*/ 2564666 h 5266097"/>
                  <a:gd name="connsiteX39" fmla="*/ 5223898 w 5261024"/>
                  <a:gd name="connsiteY39" fmla="*/ 2550684 h 5266097"/>
                  <a:gd name="connsiteX40" fmla="*/ 5175711 w 5261024"/>
                  <a:gd name="connsiteY40" fmla="*/ 2542921 h 5266097"/>
                  <a:gd name="connsiteX41" fmla="*/ 4920903 w 5261024"/>
                  <a:gd name="connsiteY41" fmla="*/ 2769046 h 5266097"/>
                  <a:gd name="connsiteX42" fmla="*/ 5147162 w 5261024"/>
                  <a:gd name="connsiteY42" fmla="*/ 3023733 h 5266097"/>
                  <a:gd name="connsiteX43" fmla="*/ 5195928 w 5261024"/>
                  <a:gd name="connsiteY43" fmla="*/ 3021727 h 5266097"/>
                  <a:gd name="connsiteX44" fmla="*/ 5235611 w 5261024"/>
                  <a:gd name="connsiteY44" fmla="*/ 3011951 h 5266097"/>
                  <a:gd name="connsiteX45" fmla="*/ 5192310 w 5261024"/>
                  <a:gd name="connsiteY45" fmla="*/ 3243262 h 5266097"/>
                  <a:gd name="connsiteX46" fmla="*/ 5126971 w 5261024"/>
                  <a:gd name="connsiteY46" fmla="*/ 3469505 h 5266097"/>
                  <a:gd name="connsiteX47" fmla="*/ 5095667 w 5261024"/>
                  <a:gd name="connsiteY47" fmla="*/ 3442641 h 5266097"/>
                  <a:gd name="connsiteX48" fmla="*/ 5053042 w 5261024"/>
                  <a:gd name="connsiteY48" fmla="*/ 3418866 h 5266097"/>
                  <a:gd name="connsiteX49" fmla="*/ 4736261 w 5261024"/>
                  <a:gd name="connsiteY49" fmla="*/ 3544203 h 5266097"/>
                  <a:gd name="connsiteX50" fmla="*/ 4861767 w 5261024"/>
                  <a:gd name="connsiteY50" fmla="*/ 3860917 h 5266097"/>
                  <a:gd name="connsiteX51" fmla="*/ 4908278 w 5261024"/>
                  <a:gd name="connsiteY51" fmla="*/ 3875711 h 5266097"/>
                  <a:gd name="connsiteX52" fmla="*/ 4948303 w 5261024"/>
                  <a:gd name="connsiteY52" fmla="*/ 3880032 h 5266097"/>
                  <a:gd name="connsiteX53" fmla="*/ 4920099 w 5261024"/>
                  <a:gd name="connsiteY53" fmla="*/ 3935562 h 5266097"/>
                  <a:gd name="connsiteX54" fmla="*/ 4701355 w 5261024"/>
                  <a:gd name="connsiteY54" fmla="*/ 4260953 h 5266097"/>
                  <a:gd name="connsiteX55" fmla="*/ 4690683 w 5261024"/>
                  <a:gd name="connsiteY55" fmla="*/ 4273524 h 5266097"/>
                  <a:gd name="connsiteX56" fmla="*/ 4670103 w 5261024"/>
                  <a:gd name="connsiteY56" fmla="*/ 4236951 h 5266097"/>
                  <a:gd name="connsiteX57" fmla="*/ 4638180 w 5261024"/>
                  <a:gd name="connsiteY57" fmla="*/ 4200031 h 5266097"/>
                  <a:gd name="connsiteX58" fmla="*/ 4297636 w 5261024"/>
                  <a:gd name="connsiteY58" fmla="*/ 4209463 h 5266097"/>
                  <a:gd name="connsiteX59" fmla="*/ 4307251 w 5261024"/>
                  <a:gd name="connsiteY59" fmla="*/ 4550002 h 5266097"/>
                  <a:gd name="connsiteX60" fmla="*/ 4345897 w 5261024"/>
                  <a:gd name="connsiteY60" fmla="*/ 4579812 h 5266097"/>
                  <a:gd name="connsiteX61" fmla="*/ 4382079 w 5261024"/>
                  <a:gd name="connsiteY61" fmla="*/ 4597585 h 5266097"/>
                  <a:gd name="connsiteX62" fmla="*/ 4294613 w 5261024"/>
                  <a:gd name="connsiteY62" fmla="*/ 4674261 h 5266097"/>
                  <a:gd name="connsiteX63" fmla="*/ 4081162 w 5261024"/>
                  <a:gd name="connsiteY63" fmla="*/ 4830933 h 5266097"/>
                  <a:gd name="connsiteX64" fmla="*/ 4004830 w 5261024"/>
                  <a:gd name="connsiteY64" fmla="*/ 4875987 h 5266097"/>
                  <a:gd name="connsiteX65" fmla="*/ 3998534 w 5261024"/>
                  <a:gd name="connsiteY65" fmla="*/ 4837804 h 5266097"/>
                  <a:gd name="connsiteX66" fmla="*/ 3981163 w 5261024"/>
                  <a:gd name="connsiteY66" fmla="*/ 4792192 h 5266097"/>
                  <a:gd name="connsiteX67" fmla="*/ 3657930 w 5261024"/>
                  <a:gd name="connsiteY67" fmla="*/ 4684583 h 5266097"/>
                  <a:gd name="connsiteX68" fmla="*/ 3550494 w 5261024"/>
                  <a:gd name="connsiteY68" fmla="*/ 5007873 h 5266097"/>
                  <a:gd name="connsiteX69" fmla="*/ 3576614 w 5261024"/>
                  <a:gd name="connsiteY69" fmla="*/ 5049102 h 5266097"/>
                  <a:gd name="connsiteX70" fmla="*/ 3605495 w 5261024"/>
                  <a:gd name="connsiteY70" fmla="*/ 5079179 h 5266097"/>
                  <a:gd name="connsiteX71" fmla="*/ 3361520 w 5261024"/>
                  <a:gd name="connsiteY71" fmla="*/ 5163465 h 5266097"/>
                  <a:gd name="connsiteX72" fmla="*/ 3154552 w 5261024"/>
                  <a:gd name="connsiteY72" fmla="*/ 5212189 h 5266097"/>
                  <a:gd name="connsiteX73" fmla="*/ 3161961 w 5261024"/>
                  <a:gd name="connsiteY73" fmla="*/ 5172732 h 5266097"/>
                  <a:gd name="connsiteX74" fmla="*/ 3161239 w 5261024"/>
                  <a:gd name="connsiteY74" fmla="*/ 5123930 h 5266097"/>
                  <a:gd name="connsiteX75" fmla="*/ 2894303 w 5261024"/>
                  <a:gd name="connsiteY75" fmla="*/ 4912259 h 5266097"/>
                  <a:gd name="connsiteX76" fmla="*/ 2682774 w 5261024"/>
                  <a:gd name="connsiteY76" fmla="*/ 5179307 h 5266097"/>
                  <a:gd name="connsiteX77" fmla="*/ 2693218 w 5261024"/>
                  <a:gd name="connsiteY77" fmla="*/ 5226984 h 5266097"/>
                  <a:gd name="connsiteX78" fmla="*/ 2708878 w 5261024"/>
                  <a:gd name="connsiteY78" fmla="*/ 5262425 h 5266097"/>
                  <a:gd name="connsiteX79" fmla="*/ 2561420 w 5261024"/>
                  <a:gd name="connsiteY79" fmla="*/ 5266097 h 5266097"/>
                  <a:gd name="connsiteX80" fmla="*/ 2285388 w 5261024"/>
                  <a:gd name="connsiteY80" fmla="*/ 5243959 h 5266097"/>
                  <a:gd name="connsiteX81" fmla="*/ 2240930 w 5261024"/>
                  <a:gd name="connsiteY81" fmla="*/ 5235714 h 5266097"/>
                  <a:gd name="connsiteX82" fmla="*/ 2261288 w 5261024"/>
                  <a:gd name="connsiteY82" fmla="*/ 5201337 h 5266097"/>
                  <a:gd name="connsiteX83" fmla="*/ 2277301 w 5261024"/>
                  <a:gd name="connsiteY83" fmla="*/ 5155230 h 5266097"/>
                  <a:gd name="connsiteX84" fmla="*/ 2098860 w 5261024"/>
                  <a:gd name="connsiteY84" fmla="*/ 4865027 h 5266097"/>
                  <a:gd name="connsiteX85" fmla="*/ 1808751 w 5261024"/>
                  <a:gd name="connsiteY85" fmla="*/ 5043623 h 5266097"/>
                  <a:gd name="connsiteX86" fmla="*/ 1802259 w 5261024"/>
                  <a:gd name="connsiteY86" fmla="*/ 5091997 h 5266097"/>
                  <a:gd name="connsiteX87" fmla="*/ 1804934 w 5261024"/>
                  <a:gd name="connsiteY87" fmla="*/ 5131861 h 5266097"/>
                  <a:gd name="connsiteX88" fmla="*/ 1761530 w 5261024"/>
                  <a:gd name="connsiteY88" fmla="*/ 5119177 h 5266097"/>
                  <a:gd name="connsiteX89" fmla="*/ 1531316 w 5261024"/>
                  <a:gd name="connsiteY89" fmla="*/ 5026649 h 5266097"/>
                  <a:gd name="connsiteX90" fmla="*/ 1374157 w 5261024"/>
                  <a:gd name="connsiteY90" fmla="*/ 4945594 h 5266097"/>
                  <a:gd name="connsiteX91" fmla="*/ 1405149 w 5261024"/>
                  <a:gd name="connsiteY91" fmla="*/ 4920168 h 5266097"/>
                  <a:gd name="connsiteX92" fmla="*/ 1435964 w 5261024"/>
                  <a:gd name="connsiteY92" fmla="*/ 4882320 h 5266097"/>
                  <a:gd name="connsiteX93" fmla="*/ 1367541 w 5261024"/>
                  <a:gd name="connsiteY93" fmla="*/ 4548587 h 5266097"/>
                  <a:gd name="connsiteX94" fmla="*/ 1033844 w 5261024"/>
                  <a:gd name="connsiteY94" fmla="*/ 4617189 h 5266097"/>
                  <a:gd name="connsiteX95" fmla="*/ 1011199 w 5261024"/>
                  <a:gd name="connsiteY95" fmla="*/ 4660425 h 5266097"/>
                  <a:gd name="connsiteX96" fmla="*/ 1000161 w 5261024"/>
                  <a:gd name="connsiteY96" fmla="*/ 4698511 h 5266097"/>
                  <a:gd name="connsiteX97" fmla="*/ 920802 w 5261024"/>
                  <a:gd name="connsiteY97" fmla="*/ 4636740 h 5266097"/>
                  <a:gd name="connsiteX98" fmla="*/ 665621 w 5261024"/>
                  <a:gd name="connsiteY98" fmla="*/ 4386731 h 5266097"/>
                  <a:gd name="connsiteX99" fmla="*/ 657487 w 5261024"/>
                  <a:gd name="connsiteY99" fmla="*/ 4376959 h 5266097"/>
                  <a:gd name="connsiteX100" fmla="*/ 696807 w 5261024"/>
                  <a:gd name="connsiteY100" fmla="*/ 4363138 h 5266097"/>
                  <a:gd name="connsiteX101" fmla="*/ 738709 w 5261024"/>
                  <a:gd name="connsiteY101" fmla="*/ 4338112 h 5266097"/>
                  <a:gd name="connsiteX102" fmla="*/ 788555 w 5261024"/>
                  <a:gd name="connsiteY102" fmla="*/ 4001104 h 5266097"/>
                  <a:gd name="connsiteX103" fmla="*/ 451519 w 5261024"/>
                  <a:gd name="connsiteY103" fmla="*/ 3951439 h 5266097"/>
                  <a:gd name="connsiteX104" fmla="*/ 415452 w 5261024"/>
                  <a:gd name="connsiteY104" fmla="*/ 3984321 h 5266097"/>
                  <a:gd name="connsiteX105" fmla="*/ 391658 w 5261024"/>
                  <a:gd name="connsiteY105" fmla="*/ 4016878 h 5266097"/>
                  <a:gd name="connsiteX106" fmla="*/ 353117 w 5261024"/>
                  <a:gd name="connsiteY106" fmla="*/ 3955371 h 5266097"/>
                  <a:gd name="connsiteX107" fmla="*/ 240245 w 5261024"/>
                  <a:gd name="connsiteY107" fmla="*/ 3738610 h 5266097"/>
                  <a:gd name="connsiteX108" fmla="*/ 182439 w 5261024"/>
                  <a:gd name="connsiteY108" fmla="*/ 3597001 h 5266097"/>
                  <a:gd name="connsiteX109" fmla="*/ 221697 w 5261024"/>
                  <a:gd name="connsiteY109" fmla="*/ 3597436 h 5266097"/>
                  <a:gd name="connsiteX110" fmla="*/ 269631 w 5261024"/>
                  <a:gd name="connsiteY110" fmla="*/ 3588250 h 5266097"/>
                  <a:gd name="connsiteX111" fmla="*/ 431735 w 5261024"/>
                  <a:gd name="connsiteY111" fmla="*/ 3288614 h 5266097"/>
                  <a:gd name="connsiteX112" fmla="*/ 132011 w 5261024"/>
                  <a:gd name="connsiteY112" fmla="*/ 3126671 h 5266097"/>
                  <a:gd name="connsiteX113" fmla="*/ 86872 w 5261024"/>
                  <a:gd name="connsiteY113" fmla="*/ 3145235 h 5266097"/>
                  <a:gd name="connsiteX114" fmla="*/ 54105 w 5261024"/>
                  <a:gd name="connsiteY114" fmla="*/ 3167203 h 5266097"/>
                  <a:gd name="connsiteX115" fmla="*/ 27088 w 5261024"/>
                  <a:gd name="connsiteY115" fmla="*/ 3034275 h 5266097"/>
                  <a:gd name="connsiteX116" fmla="*/ 811 w 5261024"/>
                  <a:gd name="connsiteY116" fmla="*/ 2786282 h 5266097"/>
                  <a:gd name="connsiteX117" fmla="*/ 0 w 5261024"/>
                  <a:gd name="connsiteY117" fmla="*/ 2701432 h 5266097"/>
                  <a:gd name="connsiteX118" fmla="*/ 37127 w 5261024"/>
                  <a:gd name="connsiteY118" fmla="*/ 2715413 h 5266097"/>
                  <a:gd name="connsiteX119" fmla="*/ 85312 w 5261024"/>
                  <a:gd name="connsiteY119" fmla="*/ 2723175 h 5266097"/>
                  <a:gd name="connsiteX120" fmla="*/ 340122 w 5261024"/>
                  <a:gd name="connsiteY120" fmla="*/ 2497052 h 5266097"/>
                  <a:gd name="connsiteX121" fmla="*/ 113862 w 5261024"/>
                  <a:gd name="connsiteY121" fmla="*/ 2242364 h 5266097"/>
                  <a:gd name="connsiteX122" fmla="*/ 65096 w 5261024"/>
                  <a:gd name="connsiteY122" fmla="*/ 2244369 h 5266097"/>
                  <a:gd name="connsiteX123" fmla="*/ 25412 w 5261024"/>
                  <a:gd name="connsiteY123" fmla="*/ 2254145 h 5266097"/>
                  <a:gd name="connsiteX124" fmla="*/ 68713 w 5261024"/>
                  <a:gd name="connsiteY124" fmla="*/ 2022832 h 5266097"/>
                  <a:gd name="connsiteX125" fmla="*/ 134052 w 5261024"/>
                  <a:gd name="connsiteY125" fmla="*/ 1796592 h 5266097"/>
                  <a:gd name="connsiteX126" fmla="*/ 165357 w 5261024"/>
                  <a:gd name="connsiteY126" fmla="*/ 1823456 h 5266097"/>
                  <a:gd name="connsiteX127" fmla="*/ 207982 w 5261024"/>
                  <a:gd name="connsiteY127" fmla="*/ 1847230 h 5266097"/>
                  <a:gd name="connsiteX128" fmla="*/ 524763 w 5261024"/>
                  <a:gd name="connsiteY128" fmla="*/ 1721894 h 5266097"/>
                  <a:gd name="connsiteX129" fmla="*/ 399256 w 5261024"/>
                  <a:gd name="connsiteY129" fmla="*/ 1405180 h 5266097"/>
                  <a:gd name="connsiteX130" fmla="*/ 352745 w 5261024"/>
                  <a:gd name="connsiteY130" fmla="*/ 1390386 h 5266097"/>
                  <a:gd name="connsiteX131" fmla="*/ 312719 w 5261024"/>
                  <a:gd name="connsiteY131" fmla="*/ 1386066 h 5266097"/>
                  <a:gd name="connsiteX132" fmla="*/ 340923 w 5261024"/>
                  <a:gd name="connsiteY132" fmla="*/ 1330533 h 5266097"/>
                  <a:gd name="connsiteX133" fmla="*/ 559668 w 5261024"/>
                  <a:gd name="connsiteY133" fmla="*/ 1005143 h 5266097"/>
                  <a:gd name="connsiteX134" fmla="*/ 570341 w 5261024"/>
                  <a:gd name="connsiteY134" fmla="*/ 992572 h 5266097"/>
                  <a:gd name="connsiteX135" fmla="*/ 590920 w 5261024"/>
                  <a:gd name="connsiteY135" fmla="*/ 1029147 h 5266097"/>
                  <a:gd name="connsiteX136" fmla="*/ 622843 w 5261024"/>
                  <a:gd name="connsiteY136" fmla="*/ 1066067 h 5266097"/>
                  <a:gd name="connsiteX137" fmla="*/ 963387 w 5261024"/>
                  <a:gd name="connsiteY137" fmla="*/ 1056634 h 5266097"/>
                  <a:gd name="connsiteX138" fmla="*/ 953773 w 5261024"/>
                  <a:gd name="connsiteY138" fmla="*/ 716095 h 5266097"/>
                  <a:gd name="connsiteX139" fmla="*/ 915126 w 5261024"/>
                  <a:gd name="connsiteY139" fmla="*/ 686285 h 5266097"/>
                  <a:gd name="connsiteX140" fmla="*/ 878943 w 5261024"/>
                  <a:gd name="connsiteY140" fmla="*/ 668511 h 5266097"/>
                  <a:gd name="connsiteX141" fmla="*/ 966411 w 5261024"/>
                  <a:gd name="connsiteY141" fmla="*/ 591835 h 5266097"/>
                  <a:gd name="connsiteX142" fmla="*/ 1179862 w 5261024"/>
                  <a:gd name="connsiteY142" fmla="*/ 435162 h 5266097"/>
                  <a:gd name="connsiteX143" fmla="*/ 1256192 w 5261024"/>
                  <a:gd name="connsiteY143" fmla="*/ 390108 h 5266097"/>
                  <a:gd name="connsiteX144" fmla="*/ 1262490 w 5261024"/>
                  <a:gd name="connsiteY144" fmla="*/ 428293 h 5266097"/>
                  <a:gd name="connsiteX145" fmla="*/ 1279861 w 5261024"/>
                  <a:gd name="connsiteY145" fmla="*/ 473904 h 5266097"/>
                  <a:gd name="connsiteX146" fmla="*/ 1603093 w 5261024"/>
                  <a:gd name="connsiteY146" fmla="*/ 581514 h 5266097"/>
                  <a:gd name="connsiteX147" fmla="*/ 1710529 w 5261024"/>
                  <a:gd name="connsiteY147" fmla="*/ 258223 h 5266097"/>
                  <a:gd name="connsiteX148" fmla="*/ 1684409 w 5261024"/>
                  <a:gd name="connsiteY148" fmla="*/ 216994 h 5266097"/>
                  <a:gd name="connsiteX149" fmla="*/ 1655527 w 5261024"/>
                  <a:gd name="connsiteY149" fmla="*/ 186916 h 5266097"/>
                  <a:gd name="connsiteX150" fmla="*/ 1899503 w 5261024"/>
                  <a:gd name="connsiteY150" fmla="*/ 102632 h 5266097"/>
                  <a:gd name="connsiteX151" fmla="*/ 2106471 w 5261024"/>
                  <a:gd name="connsiteY151" fmla="*/ 53906 h 5266097"/>
                  <a:gd name="connsiteX152" fmla="*/ 2099062 w 5261024"/>
                  <a:gd name="connsiteY152" fmla="*/ 93364 h 5266097"/>
                  <a:gd name="connsiteX153" fmla="*/ 2099785 w 5261024"/>
                  <a:gd name="connsiteY153" fmla="*/ 142166 h 5266097"/>
                  <a:gd name="connsiteX154" fmla="*/ 2366720 w 5261024"/>
                  <a:gd name="connsiteY154" fmla="*/ 353838 h 5266097"/>
                  <a:gd name="connsiteX155" fmla="*/ 2578250 w 5261024"/>
                  <a:gd name="connsiteY155" fmla="*/ 86789 h 5266097"/>
                  <a:gd name="connsiteX156" fmla="*/ 2567806 w 5261024"/>
                  <a:gd name="connsiteY156" fmla="*/ 39113 h 5266097"/>
                  <a:gd name="connsiteX157" fmla="*/ 2552146 w 5261024"/>
                  <a:gd name="connsiteY157" fmla="*/ 3672 h 5266097"/>
                  <a:gd name="connsiteX158" fmla="*/ 2699604 w 5261024"/>
                  <a:gd name="connsiteY158" fmla="*/ 0 h 5266097"/>
                  <a:gd name="connsiteX159" fmla="*/ 2685916 w 5261024"/>
                  <a:gd name="connsiteY159" fmla="*/ 849851 h 5266097"/>
                  <a:gd name="connsiteX160" fmla="*/ 896230 w 5261024"/>
                  <a:gd name="connsiteY160" fmla="*/ 2219946 h 5266097"/>
                  <a:gd name="connsiteX161" fmla="*/ 2217191 w 5261024"/>
                  <a:gd name="connsiteY161" fmla="*/ 4368244 h 5266097"/>
                  <a:gd name="connsiteX162" fmla="*/ 4364793 w 5261024"/>
                  <a:gd name="connsiteY162" fmla="*/ 3046150 h 5266097"/>
                  <a:gd name="connsiteX163" fmla="*/ 3043832 w 5261024"/>
                  <a:gd name="connsiteY163" fmla="*/ 897852 h 5266097"/>
                  <a:gd name="connsiteX164" fmla="*/ 2685916 w 5261024"/>
                  <a:gd name="connsiteY164" fmla="*/ 849851 h 5266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5261024" h="5266097">
                    <a:moveTo>
                      <a:pt x="2699604" y="0"/>
                    </a:moveTo>
                    <a:cubicBezTo>
                      <a:pt x="2791142" y="2496"/>
                      <a:pt x="2883255" y="9812"/>
                      <a:pt x="2975635" y="22137"/>
                    </a:cubicBezTo>
                    <a:lnTo>
                      <a:pt x="3020095" y="30384"/>
                    </a:lnTo>
                    <a:lnTo>
                      <a:pt x="2999736" y="64762"/>
                    </a:lnTo>
                    <a:cubicBezTo>
                      <a:pt x="2992981" y="79277"/>
                      <a:pt x="2987578" y="94685"/>
                      <a:pt x="2983724" y="110867"/>
                    </a:cubicBezTo>
                    <a:cubicBezTo>
                      <a:pt x="2952888" y="240322"/>
                      <a:pt x="3032779" y="370252"/>
                      <a:pt x="3162165" y="401071"/>
                    </a:cubicBezTo>
                    <a:cubicBezTo>
                      <a:pt x="3291551" y="431891"/>
                      <a:pt x="3421437" y="351930"/>
                      <a:pt x="3452273" y="222475"/>
                    </a:cubicBezTo>
                    <a:cubicBezTo>
                      <a:pt x="3456127" y="206292"/>
                      <a:pt x="3458252" y="190104"/>
                      <a:pt x="3458765" y="174102"/>
                    </a:cubicBezTo>
                    <a:lnTo>
                      <a:pt x="3456091" y="134237"/>
                    </a:lnTo>
                    <a:lnTo>
                      <a:pt x="3499492" y="146919"/>
                    </a:lnTo>
                    <a:cubicBezTo>
                      <a:pt x="3578278" y="174349"/>
                      <a:pt x="3655061" y="205265"/>
                      <a:pt x="3729708" y="239447"/>
                    </a:cubicBezTo>
                    <a:lnTo>
                      <a:pt x="3886868" y="320504"/>
                    </a:lnTo>
                    <a:lnTo>
                      <a:pt x="3855876" y="345930"/>
                    </a:lnTo>
                    <a:cubicBezTo>
                      <a:pt x="3844563" y="357260"/>
                      <a:pt x="3834216" y="369891"/>
                      <a:pt x="3825060" y="383779"/>
                    </a:cubicBezTo>
                    <a:cubicBezTo>
                      <a:pt x="3751808" y="494880"/>
                      <a:pt x="3782442" y="644297"/>
                      <a:pt x="3893485" y="717511"/>
                    </a:cubicBezTo>
                    <a:cubicBezTo>
                      <a:pt x="4004526" y="790725"/>
                      <a:pt x="4153927" y="760009"/>
                      <a:pt x="4227180" y="648908"/>
                    </a:cubicBezTo>
                    <a:cubicBezTo>
                      <a:pt x="4236337" y="635021"/>
                      <a:pt x="4243870" y="620534"/>
                      <a:pt x="4249826" y="605673"/>
                    </a:cubicBezTo>
                    <a:lnTo>
                      <a:pt x="4260863" y="567587"/>
                    </a:lnTo>
                    <a:lnTo>
                      <a:pt x="4340221" y="629356"/>
                    </a:lnTo>
                    <a:cubicBezTo>
                      <a:pt x="4431148" y="707069"/>
                      <a:pt x="4516361" y="790651"/>
                      <a:pt x="4595402" y="879365"/>
                    </a:cubicBezTo>
                    <a:lnTo>
                      <a:pt x="4603537" y="889139"/>
                    </a:lnTo>
                    <a:lnTo>
                      <a:pt x="4564217" y="902959"/>
                    </a:lnTo>
                    <a:cubicBezTo>
                      <a:pt x="4549712" y="909737"/>
                      <a:pt x="4535670" y="918068"/>
                      <a:pt x="4522315" y="927986"/>
                    </a:cubicBezTo>
                    <a:cubicBezTo>
                      <a:pt x="4415481" y="1007334"/>
                      <a:pt x="4393165" y="1158216"/>
                      <a:pt x="4472470" y="1264993"/>
                    </a:cubicBezTo>
                    <a:cubicBezTo>
                      <a:pt x="4551775" y="1371771"/>
                      <a:pt x="4702672" y="1394006"/>
                      <a:pt x="4809505" y="1314658"/>
                    </a:cubicBezTo>
                    <a:cubicBezTo>
                      <a:pt x="4822859" y="1304740"/>
                      <a:pt x="4834893" y="1293703"/>
                      <a:pt x="4845572" y="1281775"/>
                    </a:cubicBezTo>
                    <a:lnTo>
                      <a:pt x="4869367" y="1249219"/>
                    </a:lnTo>
                    <a:lnTo>
                      <a:pt x="4907907" y="1310723"/>
                    </a:lnTo>
                    <a:cubicBezTo>
                      <a:pt x="4948818" y="1381156"/>
                      <a:pt x="4986492" y="1453490"/>
                      <a:pt x="5020778" y="1527485"/>
                    </a:cubicBezTo>
                    <a:lnTo>
                      <a:pt x="5078585" y="1669097"/>
                    </a:lnTo>
                    <a:lnTo>
                      <a:pt x="5039327" y="1668661"/>
                    </a:lnTo>
                    <a:cubicBezTo>
                      <a:pt x="5023379" y="1670069"/>
                      <a:pt x="5007333" y="1673094"/>
                      <a:pt x="4991392" y="1677848"/>
                    </a:cubicBezTo>
                    <a:cubicBezTo>
                      <a:pt x="4863863" y="1715870"/>
                      <a:pt x="4791287" y="1850022"/>
                      <a:pt x="4829289" y="1977484"/>
                    </a:cubicBezTo>
                    <a:cubicBezTo>
                      <a:pt x="4867292" y="2104945"/>
                      <a:pt x="5001483" y="2177449"/>
                      <a:pt x="5129012" y="2139427"/>
                    </a:cubicBezTo>
                    <a:cubicBezTo>
                      <a:pt x="5144953" y="2134673"/>
                      <a:pt x="5160036" y="2128419"/>
                      <a:pt x="5174151" y="2120863"/>
                    </a:cubicBezTo>
                    <a:lnTo>
                      <a:pt x="5206918" y="2098895"/>
                    </a:lnTo>
                    <a:lnTo>
                      <a:pt x="5233934" y="2231821"/>
                    </a:lnTo>
                    <a:cubicBezTo>
                      <a:pt x="5246572" y="2313623"/>
                      <a:pt x="5255381" y="2396367"/>
                      <a:pt x="5260212" y="2479813"/>
                    </a:cubicBezTo>
                    <a:lnTo>
                      <a:pt x="5261024" y="2564666"/>
                    </a:lnTo>
                    <a:lnTo>
                      <a:pt x="5223898" y="2550684"/>
                    </a:lnTo>
                    <a:cubicBezTo>
                      <a:pt x="5208429" y="2546552"/>
                      <a:pt x="5192316" y="2543908"/>
                      <a:pt x="5175711" y="2542921"/>
                    </a:cubicBezTo>
                    <a:cubicBezTo>
                      <a:pt x="5042868" y="2535034"/>
                      <a:pt x="4928786" y="2636273"/>
                      <a:pt x="4920903" y="2769046"/>
                    </a:cubicBezTo>
                    <a:cubicBezTo>
                      <a:pt x="4913019" y="2901817"/>
                      <a:pt x="5014319" y="3015845"/>
                      <a:pt x="5147162" y="3023733"/>
                    </a:cubicBezTo>
                    <a:cubicBezTo>
                      <a:pt x="5163767" y="3024719"/>
                      <a:pt x="5180080" y="3024000"/>
                      <a:pt x="5195928" y="3021727"/>
                    </a:cubicBezTo>
                    <a:lnTo>
                      <a:pt x="5235611" y="3011951"/>
                    </a:lnTo>
                    <a:lnTo>
                      <a:pt x="5192310" y="3243262"/>
                    </a:lnTo>
                    <a:lnTo>
                      <a:pt x="5126971" y="3469505"/>
                    </a:lnTo>
                    <a:lnTo>
                      <a:pt x="5095667" y="3442641"/>
                    </a:lnTo>
                    <a:cubicBezTo>
                      <a:pt x="5082545" y="3433468"/>
                      <a:pt x="5068309" y="3425472"/>
                      <a:pt x="5053042" y="3418866"/>
                    </a:cubicBezTo>
                    <a:cubicBezTo>
                      <a:pt x="4930908" y="3366020"/>
                      <a:pt x="4789081" y="3422134"/>
                      <a:pt x="4736261" y="3544203"/>
                    </a:cubicBezTo>
                    <a:cubicBezTo>
                      <a:pt x="4683442" y="3666272"/>
                      <a:pt x="4739634" y="3808069"/>
                      <a:pt x="4861767" y="3860917"/>
                    </a:cubicBezTo>
                    <a:cubicBezTo>
                      <a:pt x="4877034" y="3867523"/>
                      <a:pt x="4892609" y="3872427"/>
                      <a:pt x="4908278" y="3875711"/>
                    </a:cubicBezTo>
                    <a:lnTo>
                      <a:pt x="4948303" y="3880032"/>
                    </a:lnTo>
                    <a:lnTo>
                      <a:pt x="4920099" y="3935562"/>
                    </a:lnTo>
                    <a:cubicBezTo>
                      <a:pt x="4854957" y="4050190"/>
                      <a:pt x="4781729" y="4158847"/>
                      <a:pt x="4701355" y="4260953"/>
                    </a:cubicBezTo>
                    <a:lnTo>
                      <a:pt x="4690683" y="4273524"/>
                    </a:lnTo>
                    <a:lnTo>
                      <a:pt x="4670103" y="4236951"/>
                    </a:lnTo>
                    <a:cubicBezTo>
                      <a:pt x="4660910" y="4223843"/>
                      <a:pt x="4650267" y="4211460"/>
                      <a:pt x="4638180" y="4200031"/>
                    </a:cubicBezTo>
                    <a:cubicBezTo>
                      <a:pt x="4541487" y="4108598"/>
                      <a:pt x="4389020" y="4112821"/>
                      <a:pt x="4297636" y="4209463"/>
                    </a:cubicBezTo>
                    <a:cubicBezTo>
                      <a:pt x="4206253" y="4306105"/>
                      <a:pt x="4210558" y="4458570"/>
                      <a:pt x="4307251" y="4550002"/>
                    </a:cubicBezTo>
                    <a:cubicBezTo>
                      <a:pt x="4319338" y="4561431"/>
                      <a:pt x="4332296" y="4571366"/>
                      <a:pt x="4345897" y="4579812"/>
                    </a:cubicBezTo>
                    <a:lnTo>
                      <a:pt x="4382079" y="4597585"/>
                    </a:lnTo>
                    <a:lnTo>
                      <a:pt x="4294613" y="4674261"/>
                    </a:lnTo>
                    <a:cubicBezTo>
                      <a:pt x="4226072" y="4730053"/>
                      <a:pt x="4154820" y="4782340"/>
                      <a:pt x="4081162" y="4830933"/>
                    </a:cubicBezTo>
                    <a:lnTo>
                      <a:pt x="4004830" y="4875987"/>
                    </a:lnTo>
                    <a:lnTo>
                      <a:pt x="3998534" y="4837804"/>
                    </a:lnTo>
                    <a:cubicBezTo>
                      <a:pt x="3994378" y="4822342"/>
                      <a:pt x="3988612" y="4807066"/>
                      <a:pt x="3981163" y="4792192"/>
                    </a:cubicBezTo>
                    <a:cubicBezTo>
                      <a:pt x="3921573" y="4673203"/>
                      <a:pt x="3776856" y="4625024"/>
                      <a:pt x="3657930" y="4684583"/>
                    </a:cubicBezTo>
                    <a:cubicBezTo>
                      <a:pt x="3539004" y="4744142"/>
                      <a:pt x="3490903" y="4888884"/>
                      <a:pt x="3550494" y="5007873"/>
                    </a:cubicBezTo>
                    <a:cubicBezTo>
                      <a:pt x="3557942" y="5022747"/>
                      <a:pt x="3566721" y="5036514"/>
                      <a:pt x="3576614" y="5049102"/>
                    </a:cubicBezTo>
                    <a:lnTo>
                      <a:pt x="3605495" y="5079179"/>
                    </a:lnTo>
                    <a:lnTo>
                      <a:pt x="3361520" y="5163465"/>
                    </a:lnTo>
                    <a:lnTo>
                      <a:pt x="3154552" y="5212189"/>
                    </a:lnTo>
                    <a:lnTo>
                      <a:pt x="3161961" y="5172732"/>
                    </a:lnTo>
                    <a:cubicBezTo>
                      <a:pt x="3163345" y="5156782"/>
                      <a:pt x="3163151" y="5140455"/>
                      <a:pt x="3161239" y="5123930"/>
                    </a:cubicBezTo>
                    <a:cubicBezTo>
                      <a:pt x="3145938" y="4991736"/>
                      <a:pt x="3026428" y="4896967"/>
                      <a:pt x="2894303" y="4912259"/>
                    </a:cubicBezTo>
                    <a:cubicBezTo>
                      <a:pt x="2762179" y="4927551"/>
                      <a:pt x="2667474" y="5047112"/>
                      <a:pt x="2682774" y="5179307"/>
                    </a:cubicBezTo>
                    <a:cubicBezTo>
                      <a:pt x="2684687" y="5195831"/>
                      <a:pt x="2688228" y="5211770"/>
                      <a:pt x="2693218" y="5226984"/>
                    </a:cubicBezTo>
                    <a:lnTo>
                      <a:pt x="2708878" y="5262425"/>
                    </a:lnTo>
                    <a:lnTo>
                      <a:pt x="2561420" y="5266097"/>
                    </a:lnTo>
                    <a:cubicBezTo>
                      <a:pt x="2469881" y="5263601"/>
                      <a:pt x="2377769" y="5256285"/>
                      <a:pt x="2285388" y="5243959"/>
                    </a:cubicBezTo>
                    <a:lnTo>
                      <a:pt x="2240930" y="5235714"/>
                    </a:lnTo>
                    <a:lnTo>
                      <a:pt x="2261288" y="5201337"/>
                    </a:lnTo>
                    <a:cubicBezTo>
                      <a:pt x="2268045" y="5186822"/>
                      <a:pt x="2273446" y="5171413"/>
                      <a:pt x="2277301" y="5155230"/>
                    </a:cubicBezTo>
                    <a:cubicBezTo>
                      <a:pt x="2308137" y="5025775"/>
                      <a:pt x="2228246" y="4895846"/>
                      <a:pt x="2098860" y="4865027"/>
                    </a:cubicBezTo>
                    <a:cubicBezTo>
                      <a:pt x="1969474" y="4834207"/>
                      <a:pt x="1839587" y="4914168"/>
                      <a:pt x="1808751" y="5043623"/>
                    </a:cubicBezTo>
                    <a:cubicBezTo>
                      <a:pt x="1804897" y="5059805"/>
                      <a:pt x="1802773" y="5075995"/>
                      <a:pt x="1802259" y="5091997"/>
                    </a:cubicBezTo>
                    <a:lnTo>
                      <a:pt x="1804934" y="5131861"/>
                    </a:lnTo>
                    <a:lnTo>
                      <a:pt x="1761530" y="5119177"/>
                    </a:lnTo>
                    <a:cubicBezTo>
                      <a:pt x="1682746" y="5091747"/>
                      <a:pt x="1605963" y="5060831"/>
                      <a:pt x="1531316" y="5026649"/>
                    </a:cubicBezTo>
                    <a:lnTo>
                      <a:pt x="1374157" y="4945594"/>
                    </a:lnTo>
                    <a:lnTo>
                      <a:pt x="1405149" y="4920168"/>
                    </a:lnTo>
                    <a:cubicBezTo>
                      <a:pt x="1416461" y="4908838"/>
                      <a:pt x="1426808" y="4896207"/>
                      <a:pt x="1435964" y="4882320"/>
                    </a:cubicBezTo>
                    <a:cubicBezTo>
                      <a:pt x="1509217" y="4771217"/>
                      <a:pt x="1478582" y="4621800"/>
                      <a:pt x="1367541" y="4548587"/>
                    </a:cubicBezTo>
                    <a:cubicBezTo>
                      <a:pt x="1256498" y="4475373"/>
                      <a:pt x="1107097" y="4506088"/>
                      <a:pt x="1033844" y="4617189"/>
                    </a:cubicBezTo>
                    <a:cubicBezTo>
                      <a:pt x="1024688" y="4631078"/>
                      <a:pt x="1017155" y="4645563"/>
                      <a:pt x="1011199" y="4660425"/>
                    </a:cubicBezTo>
                    <a:lnTo>
                      <a:pt x="1000161" y="4698511"/>
                    </a:lnTo>
                    <a:lnTo>
                      <a:pt x="920802" y="4636740"/>
                    </a:lnTo>
                    <a:cubicBezTo>
                      <a:pt x="829875" y="4559028"/>
                      <a:pt x="744663" y="4475445"/>
                      <a:pt x="665621" y="4386731"/>
                    </a:cubicBezTo>
                    <a:lnTo>
                      <a:pt x="657487" y="4376959"/>
                    </a:lnTo>
                    <a:lnTo>
                      <a:pt x="696807" y="4363138"/>
                    </a:lnTo>
                    <a:cubicBezTo>
                      <a:pt x="711312" y="4356361"/>
                      <a:pt x="725355" y="4348030"/>
                      <a:pt x="738709" y="4338112"/>
                    </a:cubicBezTo>
                    <a:cubicBezTo>
                      <a:pt x="845543" y="4258765"/>
                      <a:pt x="867859" y="4107881"/>
                      <a:pt x="788555" y="4001104"/>
                    </a:cubicBezTo>
                    <a:cubicBezTo>
                      <a:pt x="709249" y="3894326"/>
                      <a:pt x="558354" y="3872091"/>
                      <a:pt x="451519" y="3951439"/>
                    </a:cubicBezTo>
                    <a:cubicBezTo>
                      <a:pt x="438165" y="3961357"/>
                      <a:pt x="426132" y="3972393"/>
                      <a:pt x="415452" y="3984321"/>
                    </a:cubicBezTo>
                    <a:lnTo>
                      <a:pt x="391658" y="4016878"/>
                    </a:lnTo>
                    <a:lnTo>
                      <a:pt x="353117" y="3955371"/>
                    </a:lnTo>
                    <a:cubicBezTo>
                      <a:pt x="312204" y="3884939"/>
                      <a:pt x="274531" y="3812605"/>
                      <a:pt x="240245" y="3738610"/>
                    </a:cubicBezTo>
                    <a:lnTo>
                      <a:pt x="182439" y="3597001"/>
                    </a:lnTo>
                    <a:lnTo>
                      <a:pt x="221697" y="3597436"/>
                    </a:lnTo>
                    <a:cubicBezTo>
                      <a:pt x="237645" y="3596029"/>
                      <a:pt x="253690" y="3593002"/>
                      <a:pt x="269631" y="3588250"/>
                    </a:cubicBezTo>
                    <a:cubicBezTo>
                      <a:pt x="397161" y="3550226"/>
                      <a:pt x="469738" y="3416075"/>
                      <a:pt x="431735" y="3288614"/>
                    </a:cubicBezTo>
                    <a:cubicBezTo>
                      <a:pt x="393733" y="3161152"/>
                      <a:pt x="259541" y="3088647"/>
                      <a:pt x="132011" y="3126671"/>
                    </a:cubicBezTo>
                    <a:cubicBezTo>
                      <a:pt x="116070" y="3131423"/>
                      <a:pt x="100988" y="3137679"/>
                      <a:pt x="86872" y="3145235"/>
                    </a:cubicBezTo>
                    <a:lnTo>
                      <a:pt x="54105" y="3167203"/>
                    </a:lnTo>
                    <a:lnTo>
                      <a:pt x="27088" y="3034275"/>
                    </a:lnTo>
                    <a:cubicBezTo>
                      <a:pt x="14450" y="2952472"/>
                      <a:pt x="5642" y="2869727"/>
                      <a:pt x="811" y="2786282"/>
                    </a:cubicBezTo>
                    <a:lnTo>
                      <a:pt x="0" y="2701432"/>
                    </a:lnTo>
                    <a:lnTo>
                      <a:pt x="37127" y="2715413"/>
                    </a:lnTo>
                    <a:cubicBezTo>
                      <a:pt x="52595" y="2719545"/>
                      <a:pt x="68707" y="2722190"/>
                      <a:pt x="85312" y="2723175"/>
                    </a:cubicBezTo>
                    <a:cubicBezTo>
                      <a:pt x="218155" y="2731063"/>
                      <a:pt x="332238" y="2629824"/>
                      <a:pt x="340122" y="2497052"/>
                    </a:cubicBezTo>
                    <a:cubicBezTo>
                      <a:pt x="348006" y="2364279"/>
                      <a:pt x="246705" y="2250252"/>
                      <a:pt x="113862" y="2242364"/>
                    </a:cubicBezTo>
                    <a:cubicBezTo>
                      <a:pt x="97256" y="2241378"/>
                      <a:pt x="80945" y="2242097"/>
                      <a:pt x="65096" y="2244369"/>
                    </a:cubicBezTo>
                    <a:lnTo>
                      <a:pt x="25412" y="2254145"/>
                    </a:lnTo>
                    <a:lnTo>
                      <a:pt x="68713" y="2022832"/>
                    </a:lnTo>
                    <a:lnTo>
                      <a:pt x="134052" y="1796592"/>
                    </a:lnTo>
                    <a:lnTo>
                      <a:pt x="165357" y="1823456"/>
                    </a:lnTo>
                    <a:cubicBezTo>
                      <a:pt x="178479" y="1832629"/>
                      <a:pt x="192715" y="1840624"/>
                      <a:pt x="207982" y="1847230"/>
                    </a:cubicBezTo>
                    <a:cubicBezTo>
                      <a:pt x="330115" y="1900077"/>
                      <a:pt x="471944" y="1843963"/>
                      <a:pt x="524763" y="1721894"/>
                    </a:cubicBezTo>
                    <a:cubicBezTo>
                      <a:pt x="577582" y="1599825"/>
                      <a:pt x="521390" y="1458027"/>
                      <a:pt x="399256" y="1405180"/>
                    </a:cubicBezTo>
                    <a:cubicBezTo>
                      <a:pt x="383989" y="1398574"/>
                      <a:pt x="368416" y="1393671"/>
                      <a:pt x="352745" y="1390386"/>
                    </a:cubicBezTo>
                    <a:lnTo>
                      <a:pt x="312719" y="1386066"/>
                    </a:lnTo>
                    <a:lnTo>
                      <a:pt x="340923" y="1330533"/>
                    </a:lnTo>
                    <a:cubicBezTo>
                      <a:pt x="406067" y="1215904"/>
                      <a:pt x="479295" y="1107248"/>
                      <a:pt x="559668" y="1005143"/>
                    </a:cubicBezTo>
                    <a:lnTo>
                      <a:pt x="570341" y="992572"/>
                    </a:lnTo>
                    <a:lnTo>
                      <a:pt x="590920" y="1029147"/>
                    </a:lnTo>
                    <a:cubicBezTo>
                      <a:pt x="600113" y="1042255"/>
                      <a:pt x="610757" y="1054637"/>
                      <a:pt x="622843" y="1066067"/>
                    </a:cubicBezTo>
                    <a:cubicBezTo>
                      <a:pt x="719537" y="1157498"/>
                      <a:pt x="872004" y="1153275"/>
                      <a:pt x="963387" y="1056634"/>
                    </a:cubicBezTo>
                    <a:cubicBezTo>
                      <a:pt x="1054771" y="959992"/>
                      <a:pt x="1050466" y="807527"/>
                      <a:pt x="953773" y="716095"/>
                    </a:cubicBezTo>
                    <a:cubicBezTo>
                      <a:pt x="941686" y="704665"/>
                      <a:pt x="928728" y="694731"/>
                      <a:pt x="915126" y="686285"/>
                    </a:cubicBezTo>
                    <a:lnTo>
                      <a:pt x="878943" y="668511"/>
                    </a:lnTo>
                    <a:lnTo>
                      <a:pt x="966411" y="591835"/>
                    </a:lnTo>
                    <a:cubicBezTo>
                      <a:pt x="1034952" y="536042"/>
                      <a:pt x="1106204" y="483755"/>
                      <a:pt x="1179862" y="435162"/>
                    </a:cubicBezTo>
                    <a:lnTo>
                      <a:pt x="1256192" y="390108"/>
                    </a:lnTo>
                    <a:lnTo>
                      <a:pt x="1262490" y="428293"/>
                    </a:lnTo>
                    <a:cubicBezTo>
                      <a:pt x="1266645" y="443754"/>
                      <a:pt x="1272411" y="459031"/>
                      <a:pt x="1279861" y="473904"/>
                    </a:cubicBezTo>
                    <a:cubicBezTo>
                      <a:pt x="1339451" y="592893"/>
                      <a:pt x="1484168" y="641073"/>
                      <a:pt x="1603093" y="581514"/>
                    </a:cubicBezTo>
                    <a:cubicBezTo>
                      <a:pt x="1722020" y="521955"/>
                      <a:pt x="1770120" y="377212"/>
                      <a:pt x="1710529" y="258223"/>
                    </a:cubicBezTo>
                    <a:cubicBezTo>
                      <a:pt x="1703080" y="243350"/>
                      <a:pt x="1694301" y="229582"/>
                      <a:pt x="1684409" y="216994"/>
                    </a:cubicBezTo>
                    <a:lnTo>
                      <a:pt x="1655527" y="186916"/>
                    </a:lnTo>
                    <a:lnTo>
                      <a:pt x="1899503" y="102632"/>
                    </a:lnTo>
                    <a:lnTo>
                      <a:pt x="2106471" y="53906"/>
                    </a:lnTo>
                    <a:lnTo>
                      <a:pt x="2099062" y="93364"/>
                    </a:lnTo>
                    <a:cubicBezTo>
                      <a:pt x="2097679" y="109315"/>
                      <a:pt x="2097873" y="125641"/>
                      <a:pt x="2099785" y="142166"/>
                    </a:cubicBezTo>
                    <a:cubicBezTo>
                      <a:pt x="2115085" y="274360"/>
                      <a:pt x="2234596" y="369129"/>
                      <a:pt x="2366720" y="353838"/>
                    </a:cubicBezTo>
                    <a:cubicBezTo>
                      <a:pt x="2498845" y="338546"/>
                      <a:pt x="2593550" y="218984"/>
                      <a:pt x="2578250" y="86789"/>
                    </a:cubicBezTo>
                    <a:cubicBezTo>
                      <a:pt x="2576337" y="70264"/>
                      <a:pt x="2572796" y="54325"/>
                      <a:pt x="2567806" y="39113"/>
                    </a:cubicBezTo>
                    <a:lnTo>
                      <a:pt x="2552146" y="3672"/>
                    </a:lnTo>
                    <a:lnTo>
                      <a:pt x="2699604" y="0"/>
                    </a:lnTo>
                    <a:close/>
                    <a:moveTo>
                      <a:pt x="2685916" y="849851"/>
                    </a:moveTo>
                    <a:cubicBezTo>
                      <a:pt x="1857093" y="823407"/>
                      <a:pt x="1095966" y="1381414"/>
                      <a:pt x="896230" y="2219946"/>
                    </a:cubicBezTo>
                    <a:cubicBezTo>
                      <a:pt x="667959" y="3178268"/>
                      <a:pt x="1259374" y="4140094"/>
                      <a:pt x="2217191" y="4368244"/>
                    </a:cubicBezTo>
                    <a:cubicBezTo>
                      <a:pt x="3175009" y="4596395"/>
                      <a:pt x="4136523" y="4004473"/>
                      <a:pt x="4364793" y="3046150"/>
                    </a:cubicBezTo>
                    <a:cubicBezTo>
                      <a:pt x="4593063" y="2087828"/>
                      <a:pt x="4001649" y="1126002"/>
                      <a:pt x="3043832" y="897852"/>
                    </a:cubicBezTo>
                    <a:cubicBezTo>
                      <a:pt x="2924105" y="869333"/>
                      <a:pt x="2804320" y="853628"/>
                      <a:pt x="2685916" y="849851"/>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grpSp>
        <p:grpSp>
          <p:nvGrpSpPr>
            <p:cNvPr id="202" name="Group 201"/>
            <p:cNvGrpSpPr/>
            <p:nvPr/>
          </p:nvGrpSpPr>
          <p:grpSpPr>
            <a:xfrm>
              <a:off x="3299142" y="4610085"/>
              <a:ext cx="164872" cy="167459"/>
              <a:chOff x="1941489" y="795953"/>
              <a:chExt cx="5261024" cy="5266097"/>
            </a:xfrm>
            <a:solidFill>
              <a:srgbClr val="008000"/>
            </a:solidFill>
          </p:grpSpPr>
          <p:sp>
            <p:nvSpPr>
              <p:cNvPr id="213" name="Donut 212"/>
              <p:cNvSpPr/>
              <p:nvPr/>
            </p:nvSpPr>
            <p:spPr>
              <a:xfrm>
                <a:off x="2882256" y="1738368"/>
                <a:ext cx="3379489" cy="3381270"/>
              </a:xfrm>
              <a:prstGeom prst="donut">
                <a:avLst>
                  <a:gd name="adj" fmla="val 2828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sp>
            <p:nvSpPr>
              <p:cNvPr id="214" name="Freeform 213"/>
              <p:cNvSpPr/>
              <p:nvPr/>
            </p:nvSpPr>
            <p:spPr>
              <a:xfrm>
                <a:off x="1941489" y="795953"/>
                <a:ext cx="5261024" cy="5266097"/>
              </a:xfrm>
              <a:custGeom>
                <a:avLst/>
                <a:gdLst>
                  <a:gd name="connsiteX0" fmla="*/ 2699604 w 5261024"/>
                  <a:gd name="connsiteY0" fmla="*/ 0 h 5266097"/>
                  <a:gd name="connsiteX1" fmla="*/ 2975635 w 5261024"/>
                  <a:gd name="connsiteY1" fmla="*/ 22137 h 5266097"/>
                  <a:gd name="connsiteX2" fmla="*/ 3020095 w 5261024"/>
                  <a:gd name="connsiteY2" fmla="*/ 30384 h 5266097"/>
                  <a:gd name="connsiteX3" fmla="*/ 2999736 w 5261024"/>
                  <a:gd name="connsiteY3" fmla="*/ 64762 h 5266097"/>
                  <a:gd name="connsiteX4" fmla="*/ 2983724 w 5261024"/>
                  <a:gd name="connsiteY4" fmla="*/ 110867 h 5266097"/>
                  <a:gd name="connsiteX5" fmla="*/ 3162165 w 5261024"/>
                  <a:gd name="connsiteY5" fmla="*/ 401071 h 5266097"/>
                  <a:gd name="connsiteX6" fmla="*/ 3452273 w 5261024"/>
                  <a:gd name="connsiteY6" fmla="*/ 222475 h 5266097"/>
                  <a:gd name="connsiteX7" fmla="*/ 3458765 w 5261024"/>
                  <a:gd name="connsiteY7" fmla="*/ 174102 h 5266097"/>
                  <a:gd name="connsiteX8" fmla="*/ 3456091 w 5261024"/>
                  <a:gd name="connsiteY8" fmla="*/ 134237 h 5266097"/>
                  <a:gd name="connsiteX9" fmla="*/ 3499492 w 5261024"/>
                  <a:gd name="connsiteY9" fmla="*/ 146919 h 5266097"/>
                  <a:gd name="connsiteX10" fmla="*/ 3729708 w 5261024"/>
                  <a:gd name="connsiteY10" fmla="*/ 239447 h 5266097"/>
                  <a:gd name="connsiteX11" fmla="*/ 3886868 w 5261024"/>
                  <a:gd name="connsiteY11" fmla="*/ 320504 h 5266097"/>
                  <a:gd name="connsiteX12" fmla="*/ 3855876 w 5261024"/>
                  <a:gd name="connsiteY12" fmla="*/ 345930 h 5266097"/>
                  <a:gd name="connsiteX13" fmla="*/ 3825060 w 5261024"/>
                  <a:gd name="connsiteY13" fmla="*/ 383779 h 5266097"/>
                  <a:gd name="connsiteX14" fmla="*/ 3893485 w 5261024"/>
                  <a:gd name="connsiteY14" fmla="*/ 717511 h 5266097"/>
                  <a:gd name="connsiteX15" fmla="*/ 4227180 w 5261024"/>
                  <a:gd name="connsiteY15" fmla="*/ 648908 h 5266097"/>
                  <a:gd name="connsiteX16" fmla="*/ 4249826 w 5261024"/>
                  <a:gd name="connsiteY16" fmla="*/ 605673 h 5266097"/>
                  <a:gd name="connsiteX17" fmla="*/ 4260863 w 5261024"/>
                  <a:gd name="connsiteY17" fmla="*/ 567587 h 5266097"/>
                  <a:gd name="connsiteX18" fmla="*/ 4340221 w 5261024"/>
                  <a:gd name="connsiteY18" fmla="*/ 629356 h 5266097"/>
                  <a:gd name="connsiteX19" fmla="*/ 4595402 w 5261024"/>
                  <a:gd name="connsiteY19" fmla="*/ 879365 h 5266097"/>
                  <a:gd name="connsiteX20" fmla="*/ 4603537 w 5261024"/>
                  <a:gd name="connsiteY20" fmla="*/ 889139 h 5266097"/>
                  <a:gd name="connsiteX21" fmla="*/ 4564217 w 5261024"/>
                  <a:gd name="connsiteY21" fmla="*/ 902959 h 5266097"/>
                  <a:gd name="connsiteX22" fmla="*/ 4522315 w 5261024"/>
                  <a:gd name="connsiteY22" fmla="*/ 927986 h 5266097"/>
                  <a:gd name="connsiteX23" fmla="*/ 4472470 w 5261024"/>
                  <a:gd name="connsiteY23" fmla="*/ 1264993 h 5266097"/>
                  <a:gd name="connsiteX24" fmla="*/ 4809505 w 5261024"/>
                  <a:gd name="connsiteY24" fmla="*/ 1314658 h 5266097"/>
                  <a:gd name="connsiteX25" fmla="*/ 4845572 w 5261024"/>
                  <a:gd name="connsiteY25" fmla="*/ 1281775 h 5266097"/>
                  <a:gd name="connsiteX26" fmla="*/ 4869367 w 5261024"/>
                  <a:gd name="connsiteY26" fmla="*/ 1249219 h 5266097"/>
                  <a:gd name="connsiteX27" fmla="*/ 4907907 w 5261024"/>
                  <a:gd name="connsiteY27" fmla="*/ 1310723 h 5266097"/>
                  <a:gd name="connsiteX28" fmla="*/ 5020778 w 5261024"/>
                  <a:gd name="connsiteY28" fmla="*/ 1527485 h 5266097"/>
                  <a:gd name="connsiteX29" fmla="*/ 5078585 w 5261024"/>
                  <a:gd name="connsiteY29" fmla="*/ 1669097 h 5266097"/>
                  <a:gd name="connsiteX30" fmla="*/ 5039327 w 5261024"/>
                  <a:gd name="connsiteY30" fmla="*/ 1668661 h 5266097"/>
                  <a:gd name="connsiteX31" fmla="*/ 4991392 w 5261024"/>
                  <a:gd name="connsiteY31" fmla="*/ 1677848 h 5266097"/>
                  <a:gd name="connsiteX32" fmla="*/ 4829289 w 5261024"/>
                  <a:gd name="connsiteY32" fmla="*/ 1977484 h 5266097"/>
                  <a:gd name="connsiteX33" fmla="*/ 5129012 w 5261024"/>
                  <a:gd name="connsiteY33" fmla="*/ 2139427 h 5266097"/>
                  <a:gd name="connsiteX34" fmla="*/ 5174151 w 5261024"/>
                  <a:gd name="connsiteY34" fmla="*/ 2120863 h 5266097"/>
                  <a:gd name="connsiteX35" fmla="*/ 5206918 w 5261024"/>
                  <a:gd name="connsiteY35" fmla="*/ 2098895 h 5266097"/>
                  <a:gd name="connsiteX36" fmla="*/ 5233934 w 5261024"/>
                  <a:gd name="connsiteY36" fmla="*/ 2231821 h 5266097"/>
                  <a:gd name="connsiteX37" fmla="*/ 5260212 w 5261024"/>
                  <a:gd name="connsiteY37" fmla="*/ 2479813 h 5266097"/>
                  <a:gd name="connsiteX38" fmla="*/ 5261024 w 5261024"/>
                  <a:gd name="connsiteY38" fmla="*/ 2564666 h 5266097"/>
                  <a:gd name="connsiteX39" fmla="*/ 5223898 w 5261024"/>
                  <a:gd name="connsiteY39" fmla="*/ 2550684 h 5266097"/>
                  <a:gd name="connsiteX40" fmla="*/ 5175711 w 5261024"/>
                  <a:gd name="connsiteY40" fmla="*/ 2542921 h 5266097"/>
                  <a:gd name="connsiteX41" fmla="*/ 4920903 w 5261024"/>
                  <a:gd name="connsiteY41" fmla="*/ 2769046 h 5266097"/>
                  <a:gd name="connsiteX42" fmla="*/ 5147162 w 5261024"/>
                  <a:gd name="connsiteY42" fmla="*/ 3023733 h 5266097"/>
                  <a:gd name="connsiteX43" fmla="*/ 5195928 w 5261024"/>
                  <a:gd name="connsiteY43" fmla="*/ 3021727 h 5266097"/>
                  <a:gd name="connsiteX44" fmla="*/ 5235611 w 5261024"/>
                  <a:gd name="connsiteY44" fmla="*/ 3011951 h 5266097"/>
                  <a:gd name="connsiteX45" fmla="*/ 5192310 w 5261024"/>
                  <a:gd name="connsiteY45" fmla="*/ 3243262 h 5266097"/>
                  <a:gd name="connsiteX46" fmla="*/ 5126971 w 5261024"/>
                  <a:gd name="connsiteY46" fmla="*/ 3469505 h 5266097"/>
                  <a:gd name="connsiteX47" fmla="*/ 5095667 w 5261024"/>
                  <a:gd name="connsiteY47" fmla="*/ 3442641 h 5266097"/>
                  <a:gd name="connsiteX48" fmla="*/ 5053042 w 5261024"/>
                  <a:gd name="connsiteY48" fmla="*/ 3418866 h 5266097"/>
                  <a:gd name="connsiteX49" fmla="*/ 4736261 w 5261024"/>
                  <a:gd name="connsiteY49" fmla="*/ 3544203 h 5266097"/>
                  <a:gd name="connsiteX50" fmla="*/ 4861767 w 5261024"/>
                  <a:gd name="connsiteY50" fmla="*/ 3860917 h 5266097"/>
                  <a:gd name="connsiteX51" fmla="*/ 4908278 w 5261024"/>
                  <a:gd name="connsiteY51" fmla="*/ 3875711 h 5266097"/>
                  <a:gd name="connsiteX52" fmla="*/ 4948303 w 5261024"/>
                  <a:gd name="connsiteY52" fmla="*/ 3880032 h 5266097"/>
                  <a:gd name="connsiteX53" fmla="*/ 4920099 w 5261024"/>
                  <a:gd name="connsiteY53" fmla="*/ 3935562 h 5266097"/>
                  <a:gd name="connsiteX54" fmla="*/ 4701355 w 5261024"/>
                  <a:gd name="connsiteY54" fmla="*/ 4260953 h 5266097"/>
                  <a:gd name="connsiteX55" fmla="*/ 4690683 w 5261024"/>
                  <a:gd name="connsiteY55" fmla="*/ 4273524 h 5266097"/>
                  <a:gd name="connsiteX56" fmla="*/ 4670103 w 5261024"/>
                  <a:gd name="connsiteY56" fmla="*/ 4236951 h 5266097"/>
                  <a:gd name="connsiteX57" fmla="*/ 4638180 w 5261024"/>
                  <a:gd name="connsiteY57" fmla="*/ 4200031 h 5266097"/>
                  <a:gd name="connsiteX58" fmla="*/ 4297636 w 5261024"/>
                  <a:gd name="connsiteY58" fmla="*/ 4209463 h 5266097"/>
                  <a:gd name="connsiteX59" fmla="*/ 4307251 w 5261024"/>
                  <a:gd name="connsiteY59" fmla="*/ 4550002 h 5266097"/>
                  <a:gd name="connsiteX60" fmla="*/ 4345897 w 5261024"/>
                  <a:gd name="connsiteY60" fmla="*/ 4579812 h 5266097"/>
                  <a:gd name="connsiteX61" fmla="*/ 4382079 w 5261024"/>
                  <a:gd name="connsiteY61" fmla="*/ 4597585 h 5266097"/>
                  <a:gd name="connsiteX62" fmla="*/ 4294613 w 5261024"/>
                  <a:gd name="connsiteY62" fmla="*/ 4674261 h 5266097"/>
                  <a:gd name="connsiteX63" fmla="*/ 4081162 w 5261024"/>
                  <a:gd name="connsiteY63" fmla="*/ 4830933 h 5266097"/>
                  <a:gd name="connsiteX64" fmla="*/ 4004830 w 5261024"/>
                  <a:gd name="connsiteY64" fmla="*/ 4875987 h 5266097"/>
                  <a:gd name="connsiteX65" fmla="*/ 3998534 w 5261024"/>
                  <a:gd name="connsiteY65" fmla="*/ 4837804 h 5266097"/>
                  <a:gd name="connsiteX66" fmla="*/ 3981163 w 5261024"/>
                  <a:gd name="connsiteY66" fmla="*/ 4792192 h 5266097"/>
                  <a:gd name="connsiteX67" fmla="*/ 3657930 w 5261024"/>
                  <a:gd name="connsiteY67" fmla="*/ 4684583 h 5266097"/>
                  <a:gd name="connsiteX68" fmla="*/ 3550494 w 5261024"/>
                  <a:gd name="connsiteY68" fmla="*/ 5007873 h 5266097"/>
                  <a:gd name="connsiteX69" fmla="*/ 3576614 w 5261024"/>
                  <a:gd name="connsiteY69" fmla="*/ 5049102 h 5266097"/>
                  <a:gd name="connsiteX70" fmla="*/ 3605495 w 5261024"/>
                  <a:gd name="connsiteY70" fmla="*/ 5079179 h 5266097"/>
                  <a:gd name="connsiteX71" fmla="*/ 3361520 w 5261024"/>
                  <a:gd name="connsiteY71" fmla="*/ 5163465 h 5266097"/>
                  <a:gd name="connsiteX72" fmla="*/ 3154552 w 5261024"/>
                  <a:gd name="connsiteY72" fmla="*/ 5212189 h 5266097"/>
                  <a:gd name="connsiteX73" fmla="*/ 3161961 w 5261024"/>
                  <a:gd name="connsiteY73" fmla="*/ 5172732 h 5266097"/>
                  <a:gd name="connsiteX74" fmla="*/ 3161239 w 5261024"/>
                  <a:gd name="connsiteY74" fmla="*/ 5123930 h 5266097"/>
                  <a:gd name="connsiteX75" fmla="*/ 2894303 w 5261024"/>
                  <a:gd name="connsiteY75" fmla="*/ 4912259 h 5266097"/>
                  <a:gd name="connsiteX76" fmla="*/ 2682774 w 5261024"/>
                  <a:gd name="connsiteY76" fmla="*/ 5179307 h 5266097"/>
                  <a:gd name="connsiteX77" fmla="*/ 2693218 w 5261024"/>
                  <a:gd name="connsiteY77" fmla="*/ 5226984 h 5266097"/>
                  <a:gd name="connsiteX78" fmla="*/ 2708878 w 5261024"/>
                  <a:gd name="connsiteY78" fmla="*/ 5262425 h 5266097"/>
                  <a:gd name="connsiteX79" fmla="*/ 2561420 w 5261024"/>
                  <a:gd name="connsiteY79" fmla="*/ 5266097 h 5266097"/>
                  <a:gd name="connsiteX80" fmla="*/ 2285388 w 5261024"/>
                  <a:gd name="connsiteY80" fmla="*/ 5243959 h 5266097"/>
                  <a:gd name="connsiteX81" fmla="*/ 2240930 w 5261024"/>
                  <a:gd name="connsiteY81" fmla="*/ 5235714 h 5266097"/>
                  <a:gd name="connsiteX82" fmla="*/ 2261288 w 5261024"/>
                  <a:gd name="connsiteY82" fmla="*/ 5201337 h 5266097"/>
                  <a:gd name="connsiteX83" fmla="*/ 2277301 w 5261024"/>
                  <a:gd name="connsiteY83" fmla="*/ 5155230 h 5266097"/>
                  <a:gd name="connsiteX84" fmla="*/ 2098860 w 5261024"/>
                  <a:gd name="connsiteY84" fmla="*/ 4865027 h 5266097"/>
                  <a:gd name="connsiteX85" fmla="*/ 1808751 w 5261024"/>
                  <a:gd name="connsiteY85" fmla="*/ 5043623 h 5266097"/>
                  <a:gd name="connsiteX86" fmla="*/ 1802259 w 5261024"/>
                  <a:gd name="connsiteY86" fmla="*/ 5091997 h 5266097"/>
                  <a:gd name="connsiteX87" fmla="*/ 1804934 w 5261024"/>
                  <a:gd name="connsiteY87" fmla="*/ 5131861 h 5266097"/>
                  <a:gd name="connsiteX88" fmla="*/ 1761530 w 5261024"/>
                  <a:gd name="connsiteY88" fmla="*/ 5119177 h 5266097"/>
                  <a:gd name="connsiteX89" fmla="*/ 1531316 w 5261024"/>
                  <a:gd name="connsiteY89" fmla="*/ 5026649 h 5266097"/>
                  <a:gd name="connsiteX90" fmla="*/ 1374157 w 5261024"/>
                  <a:gd name="connsiteY90" fmla="*/ 4945594 h 5266097"/>
                  <a:gd name="connsiteX91" fmla="*/ 1405149 w 5261024"/>
                  <a:gd name="connsiteY91" fmla="*/ 4920168 h 5266097"/>
                  <a:gd name="connsiteX92" fmla="*/ 1435964 w 5261024"/>
                  <a:gd name="connsiteY92" fmla="*/ 4882320 h 5266097"/>
                  <a:gd name="connsiteX93" fmla="*/ 1367541 w 5261024"/>
                  <a:gd name="connsiteY93" fmla="*/ 4548587 h 5266097"/>
                  <a:gd name="connsiteX94" fmla="*/ 1033844 w 5261024"/>
                  <a:gd name="connsiteY94" fmla="*/ 4617189 h 5266097"/>
                  <a:gd name="connsiteX95" fmla="*/ 1011199 w 5261024"/>
                  <a:gd name="connsiteY95" fmla="*/ 4660425 h 5266097"/>
                  <a:gd name="connsiteX96" fmla="*/ 1000161 w 5261024"/>
                  <a:gd name="connsiteY96" fmla="*/ 4698511 h 5266097"/>
                  <a:gd name="connsiteX97" fmla="*/ 920802 w 5261024"/>
                  <a:gd name="connsiteY97" fmla="*/ 4636740 h 5266097"/>
                  <a:gd name="connsiteX98" fmla="*/ 665621 w 5261024"/>
                  <a:gd name="connsiteY98" fmla="*/ 4386731 h 5266097"/>
                  <a:gd name="connsiteX99" fmla="*/ 657487 w 5261024"/>
                  <a:gd name="connsiteY99" fmla="*/ 4376959 h 5266097"/>
                  <a:gd name="connsiteX100" fmla="*/ 696807 w 5261024"/>
                  <a:gd name="connsiteY100" fmla="*/ 4363138 h 5266097"/>
                  <a:gd name="connsiteX101" fmla="*/ 738709 w 5261024"/>
                  <a:gd name="connsiteY101" fmla="*/ 4338112 h 5266097"/>
                  <a:gd name="connsiteX102" fmla="*/ 788555 w 5261024"/>
                  <a:gd name="connsiteY102" fmla="*/ 4001104 h 5266097"/>
                  <a:gd name="connsiteX103" fmla="*/ 451519 w 5261024"/>
                  <a:gd name="connsiteY103" fmla="*/ 3951439 h 5266097"/>
                  <a:gd name="connsiteX104" fmla="*/ 415452 w 5261024"/>
                  <a:gd name="connsiteY104" fmla="*/ 3984321 h 5266097"/>
                  <a:gd name="connsiteX105" fmla="*/ 391658 w 5261024"/>
                  <a:gd name="connsiteY105" fmla="*/ 4016878 h 5266097"/>
                  <a:gd name="connsiteX106" fmla="*/ 353117 w 5261024"/>
                  <a:gd name="connsiteY106" fmla="*/ 3955371 h 5266097"/>
                  <a:gd name="connsiteX107" fmla="*/ 240245 w 5261024"/>
                  <a:gd name="connsiteY107" fmla="*/ 3738610 h 5266097"/>
                  <a:gd name="connsiteX108" fmla="*/ 182439 w 5261024"/>
                  <a:gd name="connsiteY108" fmla="*/ 3597001 h 5266097"/>
                  <a:gd name="connsiteX109" fmla="*/ 221697 w 5261024"/>
                  <a:gd name="connsiteY109" fmla="*/ 3597436 h 5266097"/>
                  <a:gd name="connsiteX110" fmla="*/ 269631 w 5261024"/>
                  <a:gd name="connsiteY110" fmla="*/ 3588250 h 5266097"/>
                  <a:gd name="connsiteX111" fmla="*/ 431735 w 5261024"/>
                  <a:gd name="connsiteY111" fmla="*/ 3288614 h 5266097"/>
                  <a:gd name="connsiteX112" fmla="*/ 132011 w 5261024"/>
                  <a:gd name="connsiteY112" fmla="*/ 3126671 h 5266097"/>
                  <a:gd name="connsiteX113" fmla="*/ 86872 w 5261024"/>
                  <a:gd name="connsiteY113" fmla="*/ 3145235 h 5266097"/>
                  <a:gd name="connsiteX114" fmla="*/ 54105 w 5261024"/>
                  <a:gd name="connsiteY114" fmla="*/ 3167203 h 5266097"/>
                  <a:gd name="connsiteX115" fmla="*/ 27088 w 5261024"/>
                  <a:gd name="connsiteY115" fmla="*/ 3034275 h 5266097"/>
                  <a:gd name="connsiteX116" fmla="*/ 811 w 5261024"/>
                  <a:gd name="connsiteY116" fmla="*/ 2786282 h 5266097"/>
                  <a:gd name="connsiteX117" fmla="*/ 0 w 5261024"/>
                  <a:gd name="connsiteY117" fmla="*/ 2701432 h 5266097"/>
                  <a:gd name="connsiteX118" fmla="*/ 37127 w 5261024"/>
                  <a:gd name="connsiteY118" fmla="*/ 2715413 h 5266097"/>
                  <a:gd name="connsiteX119" fmla="*/ 85312 w 5261024"/>
                  <a:gd name="connsiteY119" fmla="*/ 2723175 h 5266097"/>
                  <a:gd name="connsiteX120" fmla="*/ 340122 w 5261024"/>
                  <a:gd name="connsiteY120" fmla="*/ 2497052 h 5266097"/>
                  <a:gd name="connsiteX121" fmla="*/ 113862 w 5261024"/>
                  <a:gd name="connsiteY121" fmla="*/ 2242364 h 5266097"/>
                  <a:gd name="connsiteX122" fmla="*/ 65096 w 5261024"/>
                  <a:gd name="connsiteY122" fmla="*/ 2244369 h 5266097"/>
                  <a:gd name="connsiteX123" fmla="*/ 25412 w 5261024"/>
                  <a:gd name="connsiteY123" fmla="*/ 2254145 h 5266097"/>
                  <a:gd name="connsiteX124" fmla="*/ 68713 w 5261024"/>
                  <a:gd name="connsiteY124" fmla="*/ 2022832 h 5266097"/>
                  <a:gd name="connsiteX125" fmla="*/ 134052 w 5261024"/>
                  <a:gd name="connsiteY125" fmla="*/ 1796592 h 5266097"/>
                  <a:gd name="connsiteX126" fmla="*/ 165357 w 5261024"/>
                  <a:gd name="connsiteY126" fmla="*/ 1823456 h 5266097"/>
                  <a:gd name="connsiteX127" fmla="*/ 207982 w 5261024"/>
                  <a:gd name="connsiteY127" fmla="*/ 1847230 h 5266097"/>
                  <a:gd name="connsiteX128" fmla="*/ 524763 w 5261024"/>
                  <a:gd name="connsiteY128" fmla="*/ 1721894 h 5266097"/>
                  <a:gd name="connsiteX129" fmla="*/ 399256 w 5261024"/>
                  <a:gd name="connsiteY129" fmla="*/ 1405180 h 5266097"/>
                  <a:gd name="connsiteX130" fmla="*/ 352745 w 5261024"/>
                  <a:gd name="connsiteY130" fmla="*/ 1390386 h 5266097"/>
                  <a:gd name="connsiteX131" fmla="*/ 312719 w 5261024"/>
                  <a:gd name="connsiteY131" fmla="*/ 1386066 h 5266097"/>
                  <a:gd name="connsiteX132" fmla="*/ 340923 w 5261024"/>
                  <a:gd name="connsiteY132" fmla="*/ 1330533 h 5266097"/>
                  <a:gd name="connsiteX133" fmla="*/ 559668 w 5261024"/>
                  <a:gd name="connsiteY133" fmla="*/ 1005143 h 5266097"/>
                  <a:gd name="connsiteX134" fmla="*/ 570341 w 5261024"/>
                  <a:gd name="connsiteY134" fmla="*/ 992572 h 5266097"/>
                  <a:gd name="connsiteX135" fmla="*/ 590920 w 5261024"/>
                  <a:gd name="connsiteY135" fmla="*/ 1029147 h 5266097"/>
                  <a:gd name="connsiteX136" fmla="*/ 622843 w 5261024"/>
                  <a:gd name="connsiteY136" fmla="*/ 1066067 h 5266097"/>
                  <a:gd name="connsiteX137" fmla="*/ 963387 w 5261024"/>
                  <a:gd name="connsiteY137" fmla="*/ 1056634 h 5266097"/>
                  <a:gd name="connsiteX138" fmla="*/ 953773 w 5261024"/>
                  <a:gd name="connsiteY138" fmla="*/ 716095 h 5266097"/>
                  <a:gd name="connsiteX139" fmla="*/ 915126 w 5261024"/>
                  <a:gd name="connsiteY139" fmla="*/ 686285 h 5266097"/>
                  <a:gd name="connsiteX140" fmla="*/ 878943 w 5261024"/>
                  <a:gd name="connsiteY140" fmla="*/ 668511 h 5266097"/>
                  <a:gd name="connsiteX141" fmla="*/ 966411 w 5261024"/>
                  <a:gd name="connsiteY141" fmla="*/ 591835 h 5266097"/>
                  <a:gd name="connsiteX142" fmla="*/ 1179862 w 5261024"/>
                  <a:gd name="connsiteY142" fmla="*/ 435162 h 5266097"/>
                  <a:gd name="connsiteX143" fmla="*/ 1256192 w 5261024"/>
                  <a:gd name="connsiteY143" fmla="*/ 390108 h 5266097"/>
                  <a:gd name="connsiteX144" fmla="*/ 1262490 w 5261024"/>
                  <a:gd name="connsiteY144" fmla="*/ 428293 h 5266097"/>
                  <a:gd name="connsiteX145" fmla="*/ 1279861 w 5261024"/>
                  <a:gd name="connsiteY145" fmla="*/ 473904 h 5266097"/>
                  <a:gd name="connsiteX146" fmla="*/ 1603093 w 5261024"/>
                  <a:gd name="connsiteY146" fmla="*/ 581514 h 5266097"/>
                  <a:gd name="connsiteX147" fmla="*/ 1710529 w 5261024"/>
                  <a:gd name="connsiteY147" fmla="*/ 258223 h 5266097"/>
                  <a:gd name="connsiteX148" fmla="*/ 1684409 w 5261024"/>
                  <a:gd name="connsiteY148" fmla="*/ 216994 h 5266097"/>
                  <a:gd name="connsiteX149" fmla="*/ 1655527 w 5261024"/>
                  <a:gd name="connsiteY149" fmla="*/ 186916 h 5266097"/>
                  <a:gd name="connsiteX150" fmla="*/ 1899503 w 5261024"/>
                  <a:gd name="connsiteY150" fmla="*/ 102632 h 5266097"/>
                  <a:gd name="connsiteX151" fmla="*/ 2106471 w 5261024"/>
                  <a:gd name="connsiteY151" fmla="*/ 53906 h 5266097"/>
                  <a:gd name="connsiteX152" fmla="*/ 2099062 w 5261024"/>
                  <a:gd name="connsiteY152" fmla="*/ 93364 h 5266097"/>
                  <a:gd name="connsiteX153" fmla="*/ 2099785 w 5261024"/>
                  <a:gd name="connsiteY153" fmla="*/ 142166 h 5266097"/>
                  <a:gd name="connsiteX154" fmla="*/ 2366720 w 5261024"/>
                  <a:gd name="connsiteY154" fmla="*/ 353838 h 5266097"/>
                  <a:gd name="connsiteX155" fmla="*/ 2578250 w 5261024"/>
                  <a:gd name="connsiteY155" fmla="*/ 86789 h 5266097"/>
                  <a:gd name="connsiteX156" fmla="*/ 2567806 w 5261024"/>
                  <a:gd name="connsiteY156" fmla="*/ 39113 h 5266097"/>
                  <a:gd name="connsiteX157" fmla="*/ 2552146 w 5261024"/>
                  <a:gd name="connsiteY157" fmla="*/ 3672 h 5266097"/>
                  <a:gd name="connsiteX158" fmla="*/ 2699604 w 5261024"/>
                  <a:gd name="connsiteY158" fmla="*/ 0 h 5266097"/>
                  <a:gd name="connsiteX159" fmla="*/ 2685916 w 5261024"/>
                  <a:gd name="connsiteY159" fmla="*/ 849851 h 5266097"/>
                  <a:gd name="connsiteX160" fmla="*/ 896230 w 5261024"/>
                  <a:gd name="connsiteY160" fmla="*/ 2219946 h 5266097"/>
                  <a:gd name="connsiteX161" fmla="*/ 2217191 w 5261024"/>
                  <a:gd name="connsiteY161" fmla="*/ 4368244 h 5266097"/>
                  <a:gd name="connsiteX162" fmla="*/ 4364793 w 5261024"/>
                  <a:gd name="connsiteY162" fmla="*/ 3046150 h 5266097"/>
                  <a:gd name="connsiteX163" fmla="*/ 3043832 w 5261024"/>
                  <a:gd name="connsiteY163" fmla="*/ 897852 h 5266097"/>
                  <a:gd name="connsiteX164" fmla="*/ 2685916 w 5261024"/>
                  <a:gd name="connsiteY164" fmla="*/ 849851 h 5266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5261024" h="5266097">
                    <a:moveTo>
                      <a:pt x="2699604" y="0"/>
                    </a:moveTo>
                    <a:cubicBezTo>
                      <a:pt x="2791142" y="2496"/>
                      <a:pt x="2883255" y="9812"/>
                      <a:pt x="2975635" y="22137"/>
                    </a:cubicBezTo>
                    <a:lnTo>
                      <a:pt x="3020095" y="30384"/>
                    </a:lnTo>
                    <a:lnTo>
                      <a:pt x="2999736" y="64762"/>
                    </a:lnTo>
                    <a:cubicBezTo>
                      <a:pt x="2992981" y="79277"/>
                      <a:pt x="2987578" y="94685"/>
                      <a:pt x="2983724" y="110867"/>
                    </a:cubicBezTo>
                    <a:cubicBezTo>
                      <a:pt x="2952888" y="240322"/>
                      <a:pt x="3032779" y="370252"/>
                      <a:pt x="3162165" y="401071"/>
                    </a:cubicBezTo>
                    <a:cubicBezTo>
                      <a:pt x="3291551" y="431891"/>
                      <a:pt x="3421437" y="351930"/>
                      <a:pt x="3452273" y="222475"/>
                    </a:cubicBezTo>
                    <a:cubicBezTo>
                      <a:pt x="3456127" y="206292"/>
                      <a:pt x="3458252" y="190104"/>
                      <a:pt x="3458765" y="174102"/>
                    </a:cubicBezTo>
                    <a:lnTo>
                      <a:pt x="3456091" y="134237"/>
                    </a:lnTo>
                    <a:lnTo>
                      <a:pt x="3499492" y="146919"/>
                    </a:lnTo>
                    <a:cubicBezTo>
                      <a:pt x="3578278" y="174349"/>
                      <a:pt x="3655061" y="205265"/>
                      <a:pt x="3729708" y="239447"/>
                    </a:cubicBezTo>
                    <a:lnTo>
                      <a:pt x="3886868" y="320504"/>
                    </a:lnTo>
                    <a:lnTo>
                      <a:pt x="3855876" y="345930"/>
                    </a:lnTo>
                    <a:cubicBezTo>
                      <a:pt x="3844563" y="357260"/>
                      <a:pt x="3834216" y="369891"/>
                      <a:pt x="3825060" y="383779"/>
                    </a:cubicBezTo>
                    <a:cubicBezTo>
                      <a:pt x="3751808" y="494880"/>
                      <a:pt x="3782442" y="644297"/>
                      <a:pt x="3893485" y="717511"/>
                    </a:cubicBezTo>
                    <a:cubicBezTo>
                      <a:pt x="4004526" y="790725"/>
                      <a:pt x="4153927" y="760009"/>
                      <a:pt x="4227180" y="648908"/>
                    </a:cubicBezTo>
                    <a:cubicBezTo>
                      <a:pt x="4236337" y="635021"/>
                      <a:pt x="4243870" y="620534"/>
                      <a:pt x="4249826" y="605673"/>
                    </a:cubicBezTo>
                    <a:lnTo>
                      <a:pt x="4260863" y="567587"/>
                    </a:lnTo>
                    <a:lnTo>
                      <a:pt x="4340221" y="629356"/>
                    </a:lnTo>
                    <a:cubicBezTo>
                      <a:pt x="4431148" y="707069"/>
                      <a:pt x="4516361" y="790651"/>
                      <a:pt x="4595402" y="879365"/>
                    </a:cubicBezTo>
                    <a:lnTo>
                      <a:pt x="4603537" y="889139"/>
                    </a:lnTo>
                    <a:lnTo>
                      <a:pt x="4564217" y="902959"/>
                    </a:lnTo>
                    <a:cubicBezTo>
                      <a:pt x="4549712" y="909737"/>
                      <a:pt x="4535670" y="918068"/>
                      <a:pt x="4522315" y="927986"/>
                    </a:cubicBezTo>
                    <a:cubicBezTo>
                      <a:pt x="4415481" y="1007334"/>
                      <a:pt x="4393165" y="1158216"/>
                      <a:pt x="4472470" y="1264993"/>
                    </a:cubicBezTo>
                    <a:cubicBezTo>
                      <a:pt x="4551775" y="1371771"/>
                      <a:pt x="4702672" y="1394006"/>
                      <a:pt x="4809505" y="1314658"/>
                    </a:cubicBezTo>
                    <a:cubicBezTo>
                      <a:pt x="4822859" y="1304740"/>
                      <a:pt x="4834893" y="1293703"/>
                      <a:pt x="4845572" y="1281775"/>
                    </a:cubicBezTo>
                    <a:lnTo>
                      <a:pt x="4869367" y="1249219"/>
                    </a:lnTo>
                    <a:lnTo>
                      <a:pt x="4907907" y="1310723"/>
                    </a:lnTo>
                    <a:cubicBezTo>
                      <a:pt x="4948818" y="1381156"/>
                      <a:pt x="4986492" y="1453490"/>
                      <a:pt x="5020778" y="1527485"/>
                    </a:cubicBezTo>
                    <a:lnTo>
                      <a:pt x="5078585" y="1669097"/>
                    </a:lnTo>
                    <a:lnTo>
                      <a:pt x="5039327" y="1668661"/>
                    </a:lnTo>
                    <a:cubicBezTo>
                      <a:pt x="5023379" y="1670069"/>
                      <a:pt x="5007333" y="1673094"/>
                      <a:pt x="4991392" y="1677848"/>
                    </a:cubicBezTo>
                    <a:cubicBezTo>
                      <a:pt x="4863863" y="1715870"/>
                      <a:pt x="4791287" y="1850022"/>
                      <a:pt x="4829289" y="1977484"/>
                    </a:cubicBezTo>
                    <a:cubicBezTo>
                      <a:pt x="4867292" y="2104945"/>
                      <a:pt x="5001483" y="2177449"/>
                      <a:pt x="5129012" y="2139427"/>
                    </a:cubicBezTo>
                    <a:cubicBezTo>
                      <a:pt x="5144953" y="2134673"/>
                      <a:pt x="5160036" y="2128419"/>
                      <a:pt x="5174151" y="2120863"/>
                    </a:cubicBezTo>
                    <a:lnTo>
                      <a:pt x="5206918" y="2098895"/>
                    </a:lnTo>
                    <a:lnTo>
                      <a:pt x="5233934" y="2231821"/>
                    </a:lnTo>
                    <a:cubicBezTo>
                      <a:pt x="5246572" y="2313623"/>
                      <a:pt x="5255381" y="2396367"/>
                      <a:pt x="5260212" y="2479813"/>
                    </a:cubicBezTo>
                    <a:lnTo>
                      <a:pt x="5261024" y="2564666"/>
                    </a:lnTo>
                    <a:lnTo>
                      <a:pt x="5223898" y="2550684"/>
                    </a:lnTo>
                    <a:cubicBezTo>
                      <a:pt x="5208429" y="2546552"/>
                      <a:pt x="5192316" y="2543908"/>
                      <a:pt x="5175711" y="2542921"/>
                    </a:cubicBezTo>
                    <a:cubicBezTo>
                      <a:pt x="5042868" y="2535034"/>
                      <a:pt x="4928786" y="2636273"/>
                      <a:pt x="4920903" y="2769046"/>
                    </a:cubicBezTo>
                    <a:cubicBezTo>
                      <a:pt x="4913019" y="2901817"/>
                      <a:pt x="5014319" y="3015845"/>
                      <a:pt x="5147162" y="3023733"/>
                    </a:cubicBezTo>
                    <a:cubicBezTo>
                      <a:pt x="5163767" y="3024719"/>
                      <a:pt x="5180080" y="3024000"/>
                      <a:pt x="5195928" y="3021727"/>
                    </a:cubicBezTo>
                    <a:lnTo>
                      <a:pt x="5235611" y="3011951"/>
                    </a:lnTo>
                    <a:lnTo>
                      <a:pt x="5192310" y="3243262"/>
                    </a:lnTo>
                    <a:lnTo>
                      <a:pt x="5126971" y="3469505"/>
                    </a:lnTo>
                    <a:lnTo>
                      <a:pt x="5095667" y="3442641"/>
                    </a:lnTo>
                    <a:cubicBezTo>
                      <a:pt x="5082545" y="3433468"/>
                      <a:pt x="5068309" y="3425472"/>
                      <a:pt x="5053042" y="3418866"/>
                    </a:cubicBezTo>
                    <a:cubicBezTo>
                      <a:pt x="4930908" y="3366020"/>
                      <a:pt x="4789081" y="3422134"/>
                      <a:pt x="4736261" y="3544203"/>
                    </a:cubicBezTo>
                    <a:cubicBezTo>
                      <a:pt x="4683442" y="3666272"/>
                      <a:pt x="4739634" y="3808069"/>
                      <a:pt x="4861767" y="3860917"/>
                    </a:cubicBezTo>
                    <a:cubicBezTo>
                      <a:pt x="4877034" y="3867523"/>
                      <a:pt x="4892609" y="3872427"/>
                      <a:pt x="4908278" y="3875711"/>
                    </a:cubicBezTo>
                    <a:lnTo>
                      <a:pt x="4948303" y="3880032"/>
                    </a:lnTo>
                    <a:lnTo>
                      <a:pt x="4920099" y="3935562"/>
                    </a:lnTo>
                    <a:cubicBezTo>
                      <a:pt x="4854957" y="4050190"/>
                      <a:pt x="4781729" y="4158847"/>
                      <a:pt x="4701355" y="4260953"/>
                    </a:cubicBezTo>
                    <a:lnTo>
                      <a:pt x="4690683" y="4273524"/>
                    </a:lnTo>
                    <a:lnTo>
                      <a:pt x="4670103" y="4236951"/>
                    </a:lnTo>
                    <a:cubicBezTo>
                      <a:pt x="4660910" y="4223843"/>
                      <a:pt x="4650267" y="4211460"/>
                      <a:pt x="4638180" y="4200031"/>
                    </a:cubicBezTo>
                    <a:cubicBezTo>
                      <a:pt x="4541487" y="4108598"/>
                      <a:pt x="4389020" y="4112821"/>
                      <a:pt x="4297636" y="4209463"/>
                    </a:cubicBezTo>
                    <a:cubicBezTo>
                      <a:pt x="4206253" y="4306105"/>
                      <a:pt x="4210558" y="4458570"/>
                      <a:pt x="4307251" y="4550002"/>
                    </a:cubicBezTo>
                    <a:cubicBezTo>
                      <a:pt x="4319338" y="4561431"/>
                      <a:pt x="4332296" y="4571366"/>
                      <a:pt x="4345897" y="4579812"/>
                    </a:cubicBezTo>
                    <a:lnTo>
                      <a:pt x="4382079" y="4597585"/>
                    </a:lnTo>
                    <a:lnTo>
                      <a:pt x="4294613" y="4674261"/>
                    </a:lnTo>
                    <a:cubicBezTo>
                      <a:pt x="4226072" y="4730053"/>
                      <a:pt x="4154820" y="4782340"/>
                      <a:pt x="4081162" y="4830933"/>
                    </a:cubicBezTo>
                    <a:lnTo>
                      <a:pt x="4004830" y="4875987"/>
                    </a:lnTo>
                    <a:lnTo>
                      <a:pt x="3998534" y="4837804"/>
                    </a:lnTo>
                    <a:cubicBezTo>
                      <a:pt x="3994378" y="4822342"/>
                      <a:pt x="3988612" y="4807066"/>
                      <a:pt x="3981163" y="4792192"/>
                    </a:cubicBezTo>
                    <a:cubicBezTo>
                      <a:pt x="3921573" y="4673203"/>
                      <a:pt x="3776856" y="4625024"/>
                      <a:pt x="3657930" y="4684583"/>
                    </a:cubicBezTo>
                    <a:cubicBezTo>
                      <a:pt x="3539004" y="4744142"/>
                      <a:pt x="3490903" y="4888884"/>
                      <a:pt x="3550494" y="5007873"/>
                    </a:cubicBezTo>
                    <a:cubicBezTo>
                      <a:pt x="3557942" y="5022747"/>
                      <a:pt x="3566721" y="5036514"/>
                      <a:pt x="3576614" y="5049102"/>
                    </a:cubicBezTo>
                    <a:lnTo>
                      <a:pt x="3605495" y="5079179"/>
                    </a:lnTo>
                    <a:lnTo>
                      <a:pt x="3361520" y="5163465"/>
                    </a:lnTo>
                    <a:lnTo>
                      <a:pt x="3154552" y="5212189"/>
                    </a:lnTo>
                    <a:lnTo>
                      <a:pt x="3161961" y="5172732"/>
                    </a:lnTo>
                    <a:cubicBezTo>
                      <a:pt x="3163345" y="5156782"/>
                      <a:pt x="3163151" y="5140455"/>
                      <a:pt x="3161239" y="5123930"/>
                    </a:cubicBezTo>
                    <a:cubicBezTo>
                      <a:pt x="3145938" y="4991736"/>
                      <a:pt x="3026428" y="4896967"/>
                      <a:pt x="2894303" y="4912259"/>
                    </a:cubicBezTo>
                    <a:cubicBezTo>
                      <a:pt x="2762179" y="4927551"/>
                      <a:pt x="2667474" y="5047112"/>
                      <a:pt x="2682774" y="5179307"/>
                    </a:cubicBezTo>
                    <a:cubicBezTo>
                      <a:pt x="2684687" y="5195831"/>
                      <a:pt x="2688228" y="5211770"/>
                      <a:pt x="2693218" y="5226984"/>
                    </a:cubicBezTo>
                    <a:lnTo>
                      <a:pt x="2708878" y="5262425"/>
                    </a:lnTo>
                    <a:lnTo>
                      <a:pt x="2561420" y="5266097"/>
                    </a:lnTo>
                    <a:cubicBezTo>
                      <a:pt x="2469881" y="5263601"/>
                      <a:pt x="2377769" y="5256285"/>
                      <a:pt x="2285388" y="5243959"/>
                    </a:cubicBezTo>
                    <a:lnTo>
                      <a:pt x="2240930" y="5235714"/>
                    </a:lnTo>
                    <a:lnTo>
                      <a:pt x="2261288" y="5201337"/>
                    </a:lnTo>
                    <a:cubicBezTo>
                      <a:pt x="2268045" y="5186822"/>
                      <a:pt x="2273446" y="5171413"/>
                      <a:pt x="2277301" y="5155230"/>
                    </a:cubicBezTo>
                    <a:cubicBezTo>
                      <a:pt x="2308137" y="5025775"/>
                      <a:pt x="2228246" y="4895846"/>
                      <a:pt x="2098860" y="4865027"/>
                    </a:cubicBezTo>
                    <a:cubicBezTo>
                      <a:pt x="1969474" y="4834207"/>
                      <a:pt x="1839587" y="4914168"/>
                      <a:pt x="1808751" y="5043623"/>
                    </a:cubicBezTo>
                    <a:cubicBezTo>
                      <a:pt x="1804897" y="5059805"/>
                      <a:pt x="1802773" y="5075995"/>
                      <a:pt x="1802259" y="5091997"/>
                    </a:cubicBezTo>
                    <a:lnTo>
                      <a:pt x="1804934" y="5131861"/>
                    </a:lnTo>
                    <a:lnTo>
                      <a:pt x="1761530" y="5119177"/>
                    </a:lnTo>
                    <a:cubicBezTo>
                      <a:pt x="1682746" y="5091747"/>
                      <a:pt x="1605963" y="5060831"/>
                      <a:pt x="1531316" y="5026649"/>
                    </a:cubicBezTo>
                    <a:lnTo>
                      <a:pt x="1374157" y="4945594"/>
                    </a:lnTo>
                    <a:lnTo>
                      <a:pt x="1405149" y="4920168"/>
                    </a:lnTo>
                    <a:cubicBezTo>
                      <a:pt x="1416461" y="4908838"/>
                      <a:pt x="1426808" y="4896207"/>
                      <a:pt x="1435964" y="4882320"/>
                    </a:cubicBezTo>
                    <a:cubicBezTo>
                      <a:pt x="1509217" y="4771217"/>
                      <a:pt x="1478582" y="4621800"/>
                      <a:pt x="1367541" y="4548587"/>
                    </a:cubicBezTo>
                    <a:cubicBezTo>
                      <a:pt x="1256498" y="4475373"/>
                      <a:pt x="1107097" y="4506088"/>
                      <a:pt x="1033844" y="4617189"/>
                    </a:cubicBezTo>
                    <a:cubicBezTo>
                      <a:pt x="1024688" y="4631078"/>
                      <a:pt x="1017155" y="4645563"/>
                      <a:pt x="1011199" y="4660425"/>
                    </a:cubicBezTo>
                    <a:lnTo>
                      <a:pt x="1000161" y="4698511"/>
                    </a:lnTo>
                    <a:lnTo>
                      <a:pt x="920802" y="4636740"/>
                    </a:lnTo>
                    <a:cubicBezTo>
                      <a:pt x="829875" y="4559028"/>
                      <a:pt x="744663" y="4475445"/>
                      <a:pt x="665621" y="4386731"/>
                    </a:cubicBezTo>
                    <a:lnTo>
                      <a:pt x="657487" y="4376959"/>
                    </a:lnTo>
                    <a:lnTo>
                      <a:pt x="696807" y="4363138"/>
                    </a:lnTo>
                    <a:cubicBezTo>
                      <a:pt x="711312" y="4356361"/>
                      <a:pt x="725355" y="4348030"/>
                      <a:pt x="738709" y="4338112"/>
                    </a:cubicBezTo>
                    <a:cubicBezTo>
                      <a:pt x="845543" y="4258765"/>
                      <a:pt x="867859" y="4107881"/>
                      <a:pt x="788555" y="4001104"/>
                    </a:cubicBezTo>
                    <a:cubicBezTo>
                      <a:pt x="709249" y="3894326"/>
                      <a:pt x="558354" y="3872091"/>
                      <a:pt x="451519" y="3951439"/>
                    </a:cubicBezTo>
                    <a:cubicBezTo>
                      <a:pt x="438165" y="3961357"/>
                      <a:pt x="426132" y="3972393"/>
                      <a:pt x="415452" y="3984321"/>
                    </a:cubicBezTo>
                    <a:lnTo>
                      <a:pt x="391658" y="4016878"/>
                    </a:lnTo>
                    <a:lnTo>
                      <a:pt x="353117" y="3955371"/>
                    </a:lnTo>
                    <a:cubicBezTo>
                      <a:pt x="312204" y="3884939"/>
                      <a:pt x="274531" y="3812605"/>
                      <a:pt x="240245" y="3738610"/>
                    </a:cubicBezTo>
                    <a:lnTo>
                      <a:pt x="182439" y="3597001"/>
                    </a:lnTo>
                    <a:lnTo>
                      <a:pt x="221697" y="3597436"/>
                    </a:lnTo>
                    <a:cubicBezTo>
                      <a:pt x="237645" y="3596029"/>
                      <a:pt x="253690" y="3593002"/>
                      <a:pt x="269631" y="3588250"/>
                    </a:cubicBezTo>
                    <a:cubicBezTo>
                      <a:pt x="397161" y="3550226"/>
                      <a:pt x="469738" y="3416075"/>
                      <a:pt x="431735" y="3288614"/>
                    </a:cubicBezTo>
                    <a:cubicBezTo>
                      <a:pt x="393733" y="3161152"/>
                      <a:pt x="259541" y="3088647"/>
                      <a:pt x="132011" y="3126671"/>
                    </a:cubicBezTo>
                    <a:cubicBezTo>
                      <a:pt x="116070" y="3131423"/>
                      <a:pt x="100988" y="3137679"/>
                      <a:pt x="86872" y="3145235"/>
                    </a:cubicBezTo>
                    <a:lnTo>
                      <a:pt x="54105" y="3167203"/>
                    </a:lnTo>
                    <a:lnTo>
                      <a:pt x="27088" y="3034275"/>
                    </a:lnTo>
                    <a:cubicBezTo>
                      <a:pt x="14450" y="2952472"/>
                      <a:pt x="5642" y="2869727"/>
                      <a:pt x="811" y="2786282"/>
                    </a:cubicBezTo>
                    <a:lnTo>
                      <a:pt x="0" y="2701432"/>
                    </a:lnTo>
                    <a:lnTo>
                      <a:pt x="37127" y="2715413"/>
                    </a:lnTo>
                    <a:cubicBezTo>
                      <a:pt x="52595" y="2719545"/>
                      <a:pt x="68707" y="2722190"/>
                      <a:pt x="85312" y="2723175"/>
                    </a:cubicBezTo>
                    <a:cubicBezTo>
                      <a:pt x="218155" y="2731063"/>
                      <a:pt x="332238" y="2629824"/>
                      <a:pt x="340122" y="2497052"/>
                    </a:cubicBezTo>
                    <a:cubicBezTo>
                      <a:pt x="348006" y="2364279"/>
                      <a:pt x="246705" y="2250252"/>
                      <a:pt x="113862" y="2242364"/>
                    </a:cubicBezTo>
                    <a:cubicBezTo>
                      <a:pt x="97256" y="2241378"/>
                      <a:pt x="80945" y="2242097"/>
                      <a:pt x="65096" y="2244369"/>
                    </a:cubicBezTo>
                    <a:lnTo>
                      <a:pt x="25412" y="2254145"/>
                    </a:lnTo>
                    <a:lnTo>
                      <a:pt x="68713" y="2022832"/>
                    </a:lnTo>
                    <a:lnTo>
                      <a:pt x="134052" y="1796592"/>
                    </a:lnTo>
                    <a:lnTo>
                      <a:pt x="165357" y="1823456"/>
                    </a:lnTo>
                    <a:cubicBezTo>
                      <a:pt x="178479" y="1832629"/>
                      <a:pt x="192715" y="1840624"/>
                      <a:pt x="207982" y="1847230"/>
                    </a:cubicBezTo>
                    <a:cubicBezTo>
                      <a:pt x="330115" y="1900077"/>
                      <a:pt x="471944" y="1843963"/>
                      <a:pt x="524763" y="1721894"/>
                    </a:cubicBezTo>
                    <a:cubicBezTo>
                      <a:pt x="577582" y="1599825"/>
                      <a:pt x="521390" y="1458027"/>
                      <a:pt x="399256" y="1405180"/>
                    </a:cubicBezTo>
                    <a:cubicBezTo>
                      <a:pt x="383989" y="1398574"/>
                      <a:pt x="368416" y="1393671"/>
                      <a:pt x="352745" y="1390386"/>
                    </a:cubicBezTo>
                    <a:lnTo>
                      <a:pt x="312719" y="1386066"/>
                    </a:lnTo>
                    <a:lnTo>
                      <a:pt x="340923" y="1330533"/>
                    </a:lnTo>
                    <a:cubicBezTo>
                      <a:pt x="406067" y="1215904"/>
                      <a:pt x="479295" y="1107248"/>
                      <a:pt x="559668" y="1005143"/>
                    </a:cubicBezTo>
                    <a:lnTo>
                      <a:pt x="570341" y="992572"/>
                    </a:lnTo>
                    <a:lnTo>
                      <a:pt x="590920" y="1029147"/>
                    </a:lnTo>
                    <a:cubicBezTo>
                      <a:pt x="600113" y="1042255"/>
                      <a:pt x="610757" y="1054637"/>
                      <a:pt x="622843" y="1066067"/>
                    </a:cubicBezTo>
                    <a:cubicBezTo>
                      <a:pt x="719537" y="1157498"/>
                      <a:pt x="872004" y="1153275"/>
                      <a:pt x="963387" y="1056634"/>
                    </a:cubicBezTo>
                    <a:cubicBezTo>
                      <a:pt x="1054771" y="959992"/>
                      <a:pt x="1050466" y="807527"/>
                      <a:pt x="953773" y="716095"/>
                    </a:cubicBezTo>
                    <a:cubicBezTo>
                      <a:pt x="941686" y="704665"/>
                      <a:pt x="928728" y="694731"/>
                      <a:pt x="915126" y="686285"/>
                    </a:cubicBezTo>
                    <a:lnTo>
                      <a:pt x="878943" y="668511"/>
                    </a:lnTo>
                    <a:lnTo>
                      <a:pt x="966411" y="591835"/>
                    </a:lnTo>
                    <a:cubicBezTo>
                      <a:pt x="1034952" y="536042"/>
                      <a:pt x="1106204" y="483755"/>
                      <a:pt x="1179862" y="435162"/>
                    </a:cubicBezTo>
                    <a:lnTo>
                      <a:pt x="1256192" y="390108"/>
                    </a:lnTo>
                    <a:lnTo>
                      <a:pt x="1262490" y="428293"/>
                    </a:lnTo>
                    <a:cubicBezTo>
                      <a:pt x="1266645" y="443754"/>
                      <a:pt x="1272411" y="459031"/>
                      <a:pt x="1279861" y="473904"/>
                    </a:cubicBezTo>
                    <a:cubicBezTo>
                      <a:pt x="1339451" y="592893"/>
                      <a:pt x="1484168" y="641073"/>
                      <a:pt x="1603093" y="581514"/>
                    </a:cubicBezTo>
                    <a:cubicBezTo>
                      <a:pt x="1722020" y="521955"/>
                      <a:pt x="1770120" y="377212"/>
                      <a:pt x="1710529" y="258223"/>
                    </a:cubicBezTo>
                    <a:cubicBezTo>
                      <a:pt x="1703080" y="243350"/>
                      <a:pt x="1694301" y="229582"/>
                      <a:pt x="1684409" y="216994"/>
                    </a:cubicBezTo>
                    <a:lnTo>
                      <a:pt x="1655527" y="186916"/>
                    </a:lnTo>
                    <a:lnTo>
                      <a:pt x="1899503" y="102632"/>
                    </a:lnTo>
                    <a:lnTo>
                      <a:pt x="2106471" y="53906"/>
                    </a:lnTo>
                    <a:lnTo>
                      <a:pt x="2099062" y="93364"/>
                    </a:lnTo>
                    <a:cubicBezTo>
                      <a:pt x="2097679" y="109315"/>
                      <a:pt x="2097873" y="125641"/>
                      <a:pt x="2099785" y="142166"/>
                    </a:cubicBezTo>
                    <a:cubicBezTo>
                      <a:pt x="2115085" y="274360"/>
                      <a:pt x="2234596" y="369129"/>
                      <a:pt x="2366720" y="353838"/>
                    </a:cubicBezTo>
                    <a:cubicBezTo>
                      <a:pt x="2498845" y="338546"/>
                      <a:pt x="2593550" y="218984"/>
                      <a:pt x="2578250" y="86789"/>
                    </a:cubicBezTo>
                    <a:cubicBezTo>
                      <a:pt x="2576337" y="70264"/>
                      <a:pt x="2572796" y="54325"/>
                      <a:pt x="2567806" y="39113"/>
                    </a:cubicBezTo>
                    <a:lnTo>
                      <a:pt x="2552146" y="3672"/>
                    </a:lnTo>
                    <a:lnTo>
                      <a:pt x="2699604" y="0"/>
                    </a:lnTo>
                    <a:close/>
                    <a:moveTo>
                      <a:pt x="2685916" y="849851"/>
                    </a:moveTo>
                    <a:cubicBezTo>
                      <a:pt x="1857093" y="823407"/>
                      <a:pt x="1095966" y="1381414"/>
                      <a:pt x="896230" y="2219946"/>
                    </a:cubicBezTo>
                    <a:cubicBezTo>
                      <a:pt x="667959" y="3178268"/>
                      <a:pt x="1259374" y="4140094"/>
                      <a:pt x="2217191" y="4368244"/>
                    </a:cubicBezTo>
                    <a:cubicBezTo>
                      <a:pt x="3175009" y="4596395"/>
                      <a:pt x="4136523" y="4004473"/>
                      <a:pt x="4364793" y="3046150"/>
                    </a:cubicBezTo>
                    <a:cubicBezTo>
                      <a:pt x="4593063" y="2087828"/>
                      <a:pt x="4001649" y="1126002"/>
                      <a:pt x="3043832" y="897852"/>
                    </a:cubicBezTo>
                    <a:cubicBezTo>
                      <a:pt x="2924105" y="869333"/>
                      <a:pt x="2804320" y="853628"/>
                      <a:pt x="2685916" y="849851"/>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grpSp>
        <p:sp>
          <p:nvSpPr>
            <p:cNvPr id="203" name="Oval 202"/>
            <p:cNvSpPr/>
            <p:nvPr/>
          </p:nvSpPr>
          <p:spPr>
            <a:xfrm>
              <a:off x="3238905" y="4470882"/>
              <a:ext cx="692084" cy="705370"/>
            </a:xfrm>
            <a:prstGeom prst="ellipse">
              <a:avLst/>
            </a:prstGeom>
            <a:noFill/>
            <a:ln w="38100" cmpd="sng">
              <a:solidFill>
                <a:srgbClr val="004D71"/>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04" name="Group 203"/>
            <p:cNvGrpSpPr/>
            <p:nvPr/>
          </p:nvGrpSpPr>
          <p:grpSpPr>
            <a:xfrm>
              <a:off x="3506888" y="4921920"/>
              <a:ext cx="244128" cy="242642"/>
              <a:chOff x="1941489" y="795953"/>
              <a:chExt cx="5261024" cy="5266097"/>
            </a:xfrm>
            <a:solidFill>
              <a:srgbClr val="FB3C46"/>
            </a:solidFill>
          </p:grpSpPr>
          <p:sp>
            <p:nvSpPr>
              <p:cNvPr id="211" name="Donut 210"/>
              <p:cNvSpPr/>
              <p:nvPr/>
            </p:nvSpPr>
            <p:spPr>
              <a:xfrm>
                <a:off x="2882256" y="1738368"/>
                <a:ext cx="3379489" cy="3381270"/>
              </a:xfrm>
              <a:prstGeom prst="donut">
                <a:avLst>
                  <a:gd name="adj" fmla="val 2828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sp>
            <p:nvSpPr>
              <p:cNvPr id="212" name="Freeform 211"/>
              <p:cNvSpPr/>
              <p:nvPr/>
            </p:nvSpPr>
            <p:spPr>
              <a:xfrm>
                <a:off x="1941489" y="795953"/>
                <a:ext cx="5261024" cy="5266097"/>
              </a:xfrm>
              <a:custGeom>
                <a:avLst/>
                <a:gdLst>
                  <a:gd name="connsiteX0" fmla="*/ 2699604 w 5261024"/>
                  <a:gd name="connsiteY0" fmla="*/ 0 h 5266097"/>
                  <a:gd name="connsiteX1" fmla="*/ 2975635 w 5261024"/>
                  <a:gd name="connsiteY1" fmla="*/ 22137 h 5266097"/>
                  <a:gd name="connsiteX2" fmla="*/ 3020095 w 5261024"/>
                  <a:gd name="connsiteY2" fmla="*/ 30384 h 5266097"/>
                  <a:gd name="connsiteX3" fmla="*/ 2999736 w 5261024"/>
                  <a:gd name="connsiteY3" fmla="*/ 64762 h 5266097"/>
                  <a:gd name="connsiteX4" fmla="*/ 2983724 w 5261024"/>
                  <a:gd name="connsiteY4" fmla="*/ 110867 h 5266097"/>
                  <a:gd name="connsiteX5" fmla="*/ 3162165 w 5261024"/>
                  <a:gd name="connsiteY5" fmla="*/ 401071 h 5266097"/>
                  <a:gd name="connsiteX6" fmla="*/ 3452273 w 5261024"/>
                  <a:gd name="connsiteY6" fmla="*/ 222475 h 5266097"/>
                  <a:gd name="connsiteX7" fmla="*/ 3458765 w 5261024"/>
                  <a:gd name="connsiteY7" fmla="*/ 174102 h 5266097"/>
                  <a:gd name="connsiteX8" fmla="*/ 3456091 w 5261024"/>
                  <a:gd name="connsiteY8" fmla="*/ 134237 h 5266097"/>
                  <a:gd name="connsiteX9" fmla="*/ 3499492 w 5261024"/>
                  <a:gd name="connsiteY9" fmla="*/ 146919 h 5266097"/>
                  <a:gd name="connsiteX10" fmla="*/ 3729708 w 5261024"/>
                  <a:gd name="connsiteY10" fmla="*/ 239447 h 5266097"/>
                  <a:gd name="connsiteX11" fmla="*/ 3886868 w 5261024"/>
                  <a:gd name="connsiteY11" fmla="*/ 320504 h 5266097"/>
                  <a:gd name="connsiteX12" fmla="*/ 3855876 w 5261024"/>
                  <a:gd name="connsiteY12" fmla="*/ 345930 h 5266097"/>
                  <a:gd name="connsiteX13" fmla="*/ 3825060 w 5261024"/>
                  <a:gd name="connsiteY13" fmla="*/ 383779 h 5266097"/>
                  <a:gd name="connsiteX14" fmla="*/ 3893485 w 5261024"/>
                  <a:gd name="connsiteY14" fmla="*/ 717511 h 5266097"/>
                  <a:gd name="connsiteX15" fmla="*/ 4227180 w 5261024"/>
                  <a:gd name="connsiteY15" fmla="*/ 648908 h 5266097"/>
                  <a:gd name="connsiteX16" fmla="*/ 4249826 w 5261024"/>
                  <a:gd name="connsiteY16" fmla="*/ 605673 h 5266097"/>
                  <a:gd name="connsiteX17" fmla="*/ 4260863 w 5261024"/>
                  <a:gd name="connsiteY17" fmla="*/ 567587 h 5266097"/>
                  <a:gd name="connsiteX18" fmla="*/ 4340221 w 5261024"/>
                  <a:gd name="connsiteY18" fmla="*/ 629356 h 5266097"/>
                  <a:gd name="connsiteX19" fmla="*/ 4595402 w 5261024"/>
                  <a:gd name="connsiteY19" fmla="*/ 879365 h 5266097"/>
                  <a:gd name="connsiteX20" fmla="*/ 4603537 w 5261024"/>
                  <a:gd name="connsiteY20" fmla="*/ 889139 h 5266097"/>
                  <a:gd name="connsiteX21" fmla="*/ 4564217 w 5261024"/>
                  <a:gd name="connsiteY21" fmla="*/ 902959 h 5266097"/>
                  <a:gd name="connsiteX22" fmla="*/ 4522315 w 5261024"/>
                  <a:gd name="connsiteY22" fmla="*/ 927986 h 5266097"/>
                  <a:gd name="connsiteX23" fmla="*/ 4472470 w 5261024"/>
                  <a:gd name="connsiteY23" fmla="*/ 1264993 h 5266097"/>
                  <a:gd name="connsiteX24" fmla="*/ 4809505 w 5261024"/>
                  <a:gd name="connsiteY24" fmla="*/ 1314658 h 5266097"/>
                  <a:gd name="connsiteX25" fmla="*/ 4845572 w 5261024"/>
                  <a:gd name="connsiteY25" fmla="*/ 1281775 h 5266097"/>
                  <a:gd name="connsiteX26" fmla="*/ 4869367 w 5261024"/>
                  <a:gd name="connsiteY26" fmla="*/ 1249219 h 5266097"/>
                  <a:gd name="connsiteX27" fmla="*/ 4907907 w 5261024"/>
                  <a:gd name="connsiteY27" fmla="*/ 1310723 h 5266097"/>
                  <a:gd name="connsiteX28" fmla="*/ 5020778 w 5261024"/>
                  <a:gd name="connsiteY28" fmla="*/ 1527485 h 5266097"/>
                  <a:gd name="connsiteX29" fmla="*/ 5078585 w 5261024"/>
                  <a:gd name="connsiteY29" fmla="*/ 1669097 h 5266097"/>
                  <a:gd name="connsiteX30" fmla="*/ 5039327 w 5261024"/>
                  <a:gd name="connsiteY30" fmla="*/ 1668661 h 5266097"/>
                  <a:gd name="connsiteX31" fmla="*/ 4991392 w 5261024"/>
                  <a:gd name="connsiteY31" fmla="*/ 1677848 h 5266097"/>
                  <a:gd name="connsiteX32" fmla="*/ 4829289 w 5261024"/>
                  <a:gd name="connsiteY32" fmla="*/ 1977484 h 5266097"/>
                  <a:gd name="connsiteX33" fmla="*/ 5129012 w 5261024"/>
                  <a:gd name="connsiteY33" fmla="*/ 2139427 h 5266097"/>
                  <a:gd name="connsiteX34" fmla="*/ 5174151 w 5261024"/>
                  <a:gd name="connsiteY34" fmla="*/ 2120863 h 5266097"/>
                  <a:gd name="connsiteX35" fmla="*/ 5206918 w 5261024"/>
                  <a:gd name="connsiteY35" fmla="*/ 2098895 h 5266097"/>
                  <a:gd name="connsiteX36" fmla="*/ 5233934 w 5261024"/>
                  <a:gd name="connsiteY36" fmla="*/ 2231821 h 5266097"/>
                  <a:gd name="connsiteX37" fmla="*/ 5260212 w 5261024"/>
                  <a:gd name="connsiteY37" fmla="*/ 2479813 h 5266097"/>
                  <a:gd name="connsiteX38" fmla="*/ 5261024 w 5261024"/>
                  <a:gd name="connsiteY38" fmla="*/ 2564666 h 5266097"/>
                  <a:gd name="connsiteX39" fmla="*/ 5223898 w 5261024"/>
                  <a:gd name="connsiteY39" fmla="*/ 2550684 h 5266097"/>
                  <a:gd name="connsiteX40" fmla="*/ 5175711 w 5261024"/>
                  <a:gd name="connsiteY40" fmla="*/ 2542921 h 5266097"/>
                  <a:gd name="connsiteX41" fmla="*/ 4920903 w 5261024"/>
                  <a:gd name="connsiteY41" fmla="*/ 2769046 h 5266097"/>
                  <a:gd name="connsiteX42" fmla="*/ 5147162 w 5261024"/>
                  <a:gd name="connsiteY42" fmla="*/ 3023733 h 5266097"/>
                  <a:gd name="connsiteX43" fmla="*/ 5195928 w 5261024"/>
                  <a:gd name="connsiteY43" fmla="*/ 3021727 h 5266097"/>
                  <a:gd name="connsiteX44" fmla="*/ 5235611 w 5261024"/>
                  <a:gd name="connsiteY44" fmla="*/ 3011951 h 5266097"/>
                  <a:gd name="connsiteX45" fmla="*/ 5192310 w 5261024"/>
                  <a:gd name="connsiteY45" fmla="*/ 3243262 h 5266097"/>
                  <a:gd name="connsiteX46" fmla="*/ 5126971 w 5261024"/>
                  <a:gd name="connsiteY46" fmla="*/ 3469505 h 5266097"/>
                  <a:gd name="connsiteX47" fmla="*/ 5095667 w 5261024"/>
                  <a:gd name="connsiteY47" fmla="*/ 3442641 h 5266097"/>
                  <a:gd name="connsiteX48" fmla="*/ 5053042 w 5261024"/>
                  <a:gd name="connsiteY48" fmla="*/ 3418866 h 5266097"/>
                  <a:gd name="connsiteX49" fmla="*/ 4736261 w 5261024"/>
                  <a:gd name="connsiteY49" fmla="*/ 3544203 h 5266097"/>
                  <a:gd name="connsiteX50" fmla="*/ 4861767 w 5261024"/>
                  <a:gd name="connsiteY50" fmla="*/ 3860917 h 5266097"/>
                  <a:gd name="connsiteX51" fmla="*/ 4908278 w 5261024"/>
                  <a:gd name="connsiteY51" fmla="*/ 3875711 h 5266097"/>
                  <a:gd name="connsiteX52" fmla="*/ 4948303 w 5261024"/>
                  <a:gd name="connsiteY52" fmla="*/ 3880032 h 5266097"/>
                  <a:gd name="connsiteX53" fmla="*/ 4920099 w 5261024"/>
                  <a:gd name="connsiteY53" fmla="*/ 3935562 h 5266097"/>
                  <a:gd name="connsiteX54" fmla="*/ 4701355 w 5261024"/>
                  <a:gd name="connsiteY54" fmla="*/ 4260953 h 5266097"/>
                  <a:gd name="connsiteX55" fmla="*/ 4690683 w 5261024"/>
                  <a:gd name="connsiteY55" fmla="*/ 4273524 h 5266097"/>
                  <a:gd name="connsiteX56" fmla="*/ 4670103 w 5261024"/>
                  <a:gd name="connsiteY56" fmla="*/ 4236951 h 5266097"/>
                  <a:gd name="connsiteX57" fmla="*/ 4638180 w 5261024"/>
                  <a:gd name="connsiteY57" fmla="*/ 4200031 h 5266097"/>
                  <a:gd name="connsiteX58" fmla="*/ 4297636 w 5261024"/>
                  <a:gd name="connsiteY58" fmla="*/ 4209463 h 5266097"/>
                  <a:gd name="connsiteX59" fmla="*/ 4307251 w 5261024"/>
                  <a:gd name="connsiteY59" fmla="*/ 4550002 h 5266097"/>
                  <a:gd name="connsiteX60" fmla="*/ 4345897 w 5261024"/>
                  <a:gd name="connsiteY60" fmla="*/ 4579812 h 5266097"/>
                  <a:gd name="connsiteX61" fmla="*/ 4382079 w 5261024"/>
                  <a:gd name="connsiteY61" fmla="*/ 4597585 h 5266097"/>
                  <a:gd name="connsiteX62" fmla="*/ 4294613 w 5261024"/>
                  <a:gd name="connsiteY62" fmla="*/ 4674261 h 5266097"/>
                  <a:gd name="connsiteX63" fmla="*/ 4081162 w 5261024"/>
                  <a:gd name="connsiteY63" fmla="*/ 4830933 h 5266097"/>
                  <a:gd name="connsiteX64" fmla="*/ 4004830 w 5261024"/>
                  <a:gd name="connsiteY64" fmla="*/ 4875987 h 5266097"/>
                  <a:gd name="connsiteX65" fmla="*/ 3998534 w 5261024"/>
                  <a:gd name="connsiteY65" fmla="*/ 4837804 h 5266097"/>
                  <a:gd name="connsiteX66" fmla="*/ 3981163 w 5261024"/>
                  <a:gd name="connsiteY66" fmla="*/ 4792192 h 5266097"/>
                  <a:gd name="connsiteX67" fmla="*/ 3657930 w 5261024"/>
                  <a:gd name="connsiteY67" fmla="*/ 4684583 h 5266097"/>
                  <a:gd name="connsiteX68" fmla="*/ 3550494 w 5261024"/>
                  <a:gd name="connsiteY68" fmla="*/ 5007873 h 5266097"/>
                  <a:gd name="connsiteX69" fmla="*/ 3576614 w 5261024"/>
                  <a:gd name="connsiteY69" fmla="*/ 5049102 h 5266097"/>
                  <a:gd name="connsiteX70" fmla="*/ 3605495 w 5261024"/>
                  <a:gd name="connsiteY70" fmla="*/ 5079179 h 5266097"/>
                  <a:gd name="connsiteX71" fmla="*/ 3361520 w 5261024"/>
                  <a:gd name="connsiteY71" fmla="*/ 5163465 h 5266097"/>
                  <a:gd name="connsiteX72" fmla="*/ 3154552 w 5261024"/>
                  <a:gd name="connsiteY72" fmla="*/ 5212189 h 5266097"/>
                  <a:gd name="connsiteX73" fmla="*/ 3161961 w 5261024"/>
                  <a:gd name="connsiteY73" fmla="*/ 5172732 h 5266097"/>
                  <a:gd name="connsiteX74" fmla="*/ 3161239 w 5261024"/>
                  <a:gd name="connsiteY74" fmla="*/ 5123930 h 5266097"/>
                  <a:gd name="connsiteX75" fmla="*/ 2894303 w 5261024"/>
                  <a:gd name="connsiteY75" fmla="*/ 4912259 h 5266097"/>
                  <a:gd name="connsiteX76" fmla="*/ 2682774 w 5261024"/>
                  <a:gd name="connsiteY76" fmla="*/ 5179307 h 5266097"/>
                  <a:gd name="connsiteX77" fmla="*/ 2693218 w 5261024"/>
                  <a:gd name="connsiteY77" fmla="*/ 5226984 h 5266097"/>
                  <a:gd name="connsiteX78" fmla="*/ 2708878 w 5261024"/>
                  <a:gd name="connsiteY78" fmla="*/ 5262425 h 5266097"/>
                  <a:gd name="connsiteX79" fmla="*/ 2561420 w 5261024"/>
                  <a:gd name="connsiteY79" fmla="*/ 5266097 h 5266097"/>
                  <a:gd name="connsiteX80" fmla="*/ 2285388 w 5261024"/>
                  <a:gd name="connsiteY80" fmla="*/ 5243959 h 5266097"/>
                  <a:gd name="connsiteX81" fmla="*/ 2240930 w 5261024"/>
                  <a:gd name="connsiteY81" fmla="*/ 5235714 h 5266097"/>
                  <a:gd name="connsiteX82" fmla="*/ 2261288 w 5261024"/>
                  <a:gd name="connsiteY82" fmla="*/ 5201337 h 5266097"/>
                  <a:gd name="connsiteX83" fmla="*/ 2277301 w 5261024"/>
                  <a:gd name="connsiteY83" fmla="*/ 5155230 h 5266097"/>
                  <a:gd name="connsiteX84" fmla="*/ 2098860 w 5261024"/>
                  <a:gd name="connsiteY84" fmla="*/ 4865027 h 5266097"/>
                  <a:gd name="connsiteX85" fmla="*/ 1808751 w 5261024"/>
                  <a:gd name="connsiteY85" fmla="*/ 5043623 h 5266097"/>
                  <a:gd name="connsiteX86" fmla="*/ 1802259 w 5261024"/>
                  <a:gd name="connsiteY86" fmla="*/ 5091997 h 5266097"/>
                  <a:gd name="connsiteX87" fmla="*/ 1804934 w 5261024"/>
                  <a:gd name="connsiteY87" fmla="*/ 5131861 h 5266097"/>
                  <a:gd name="connsiteX88" fmla="*/ 1761530 w 5261024"/>
                  <a:gd name="connsiteY88" fmla="*/ 5119177 h 5266097"/>
                  <a:gd name="connsiteX89" fmla="*/ 1531316 w 5261024"/>
                  <a:gd name="connsiteY89" fmla="*/ 5026649 h 5266097"/>
                  <a:gd name="connsiteX90" fmla="*/ 1374157 w 5261024"/>
                  <a:gd name="connsiteY90" fmla="*/ 4945594 h 5266097"/>
                  <a:gd name="connsiteX91" fmla="*/ 1405149 w 5261024"/>
                  <a:gd name="connsiteY91" fmla="*/ 4920168 h 5266097"/>
                  <a:gd name="connsiteX92" fmla="*/ 1435964 w 5261024"/>
                  <a:gd name="connsiteY92" fmla="*/ 4882320 h 5266097"/>
                  <a:gd name="connsiteX93" fmla="*/ 1367541 w 5261024"/>
                  <a:gd name="connsiteY93" fmla="*/ 4548587 h 5266097"/>
                  <a:gd name="connsiteX94" fmla="*/ 1033844 w 5261024"/>
                  <a:gd name="connsiteY94" fmla="*/ 4617189 h 5266097"/>
                  <a:gd name="connsiteX95" fmla="*/ 1011199 w 5261024"/>
                  <a:gd name="connsiteY95" fmla="*/ 4660425 h 5266097"/>
                  <a:gd name="connsiteX96" fmla="*/ 1000161 w 5261024"/>
                  <a:gd name="connsiteY96" fmla="*/ 4698511 h 5266097"/>
                  <a:gd name="connsiteX97" fmla="*/ 920802 w 5261024"/>
                  <a:gd name="connsiteY97" fmla="*/ 4636740 h 5266097"/>
                  <a:gd name="connsiteX98" fmla="*/ 665621 w 5261024"/>
                  <a:gd name="connsiteY98" fmla="*/ 4386731 h 5266097"/>
                  <a:gd name="connsiteX99" fmla="*/ 657487 w 5261024"/>
                  <a:gd name="connsiteY99" fmla="*/ 4376959 h 5266097"/>
                  <a:gd name="connsiteX100" fmla="*/ 696807 w 5261024"/>
                  <a:gd name="connsiteY100" fmla="*/ 4363138 h 5266097"/>
                  <a:gd name="connsiteX101" fmla="*/ 738709 w 5261024"/>
                  <a:gd name="connsiteY101" fmla="*/ 4338112 h 5266097"/>
                  <a:gd name="connsiteX102" fmla="*/ 788555 w 5261024"/>
                  <a:gd name="connsiteY102" fmla="*/ 4001104 h 5266097"/>
                  <a:gd name="connsiteX103" fmla="*/ 451519 w 5261024"/>
                  <a:gd name="connsiteY103" fmla="*/ 3951439 h 5266097"/>
                  <a:gd name="connsiteX104" fmla="*/ 415452 w 5261024"/>
                  <a:gd name="connsiteY104" fmla="*/ 3984321 h 5266097"/>
                  <a:gd name="connsiteX105" fmla="*/ 391658 w 5261024"/>
                  <a:gd name="connsiteY105" fmla="*/ 4016878 h 5266097"/>
                  <a:gd name="connsiteX106" fmla="*/ 353117 w 5261024"/>
                  <a:gd name="connsiteY106" fmla="*/ 3955371 h 5266097"/>
                  <a:gd name="connsiteX107" fmla="*/ 240245 w 5261024"/>
                  <a:gd name="connsiteY107" fmla="*/ 3738610 h 5266097"/>
                  <a:gd name="connsiteX108" fmla="*/ 182439 w 5261024"/>
                  <a:gd name="connsiteY108" fmla="*/ 3597001 h 5266097"/>
                  <a:gd name="connsiteX109" fmla="*/ 221697 w 5261024"/>
                  <a:gd name="connsiteY109" fmla="*/ 3597436 h 5266097"/>
                  <a:gd name="connsiteX110" fmla="*/ 269631 w 5261024"/>
                  <a:gd name="connsiteY110" fmla="*/ 3588250 h 5266097"/>
                  <a:gd name="connsiteX111" fmla="*/ 431735 w 5261024"/>
                  <a:gd name="connsiteY111" fmla="*/ 3288614 h 5266097"/>
                  <a:gd name="connsiteX112" fmla="*/ 132011 w 5261024"/>
                  <a:gd name="connsiteY112" fmla="*/ 3126671 h 5266097"/>
                  <a:gd name="connsiteX113" fmla="*/ 86872 w 5261024"/>
                  <a:gd name="connsiteY113" fmla="*/ 3145235 h 5266097"/>
                  <a:gd name="connsiteX114" fmla="*/ 54105 w 5261024"/>
                  <a:gd name="connsiteY114" fmla="*/ 3167203 h 5266097"/>
                  <a:gd name="connsiteX115" fmla="*/ 27088 w 5261024"/>
                  <a:gd name="connsiteY115" fmla="*/ 3034275 h 5266097"/>
                  <a:gd name="connsiteX116" fmla="*/ 811 w 5261024"/>
                  <a:gd name="connsiteY116" fmla="*/ 2786282 h 5266097"/>
                  <a:gd name="connsiteX117" fmla="*/ 0 w 5261024"/>
                  <a:gd name="connsiteY117" fmla="*/ 2701432 h 5266097"/>
                  <a:gd name="connsiteX118" fmla="*/ 37127 w 5261024"/>
                  <a:gd name="connsiteY118" fmla="*/ 2715413 h 5266097"/>
                  <a:gd name="connsiteX119" fmla="*/ 85312 w 5261024"/>
                  <a:gd name="connsiteY119" fmla="*/ 2723175 h 5266097"/>
                  <a:gd name="connsiteX120" fmla="*/ 340122 w 5261024"/>
                  <a:gd name="connsiteY120" fmla="*/ 2497052 h 5266097"/>
                  <a:gd name="connsiteX121" fmla="*/ 113862 w 5261024"/>
                  <a:gd name="connsiteY121" fmla="*/ 2242364 h 5266097"/>
                  <a:gd name="connsiteX122" fmla="*/ 65096 w 5261024"/>
                  <a:gd name="connsiteY122" fmla="*/ 2244369 h 5266097"/>
                  <a:gd name="connsiteX123" fmla="*/ 25412 w 5261024"/>
                  <a:gd name="connsiteY123" fmla="*/ 2254145 h 5266097"/>
                  <a:gd name="connsiteX124" fmla="*/ 68713 w 5261024"/>
                  <a:gd name="connsiteY124" fmla="*/ 2022832 h 5266097"/>
                  <a:gd name="connsiteX125" fmla="*/ 134052 w 5261024"/>
                  <a:gd name="connsiteY125" fmla="*/ 1796592 h 5266097"/>
                  <a:gd name="connsiteX126" fmla="*/ 165357 w 5261024"/>
                  <a:gd name="connsiteY126" fmla="*/ 1823456 h 5266097"/>
                  <a:gd name="connsiteX127" fmla="*/ 207982 w 5261024"/>
                  <a:gd name="connsiteY127" fmla="*/ 1847230 h 5266097"/>
                  <a:gd name="connsiteX128" fmla="*/ 524763 w 5261024"/>
                  <a:gd name="connsiteY128" fmla="*/ 1721894 h 5266097"/>
                  <a:gd name="connsiteX129" fmla="*/ 399256 w 5261024"/>
                  <a:gd name="connsiteY129" fmla="*/ 1405180 h 5266097"/>
                  <a:gd name="connsiteX130" fmla="*/ 352745 w 5261024"/>
                  <a:gd name="connsiteY130" fmla="*/ 1390386 h 5266097"/>
                  <a:gd name="connsiteX131" fmla="*/ 312719 w 5261024"/>
                  <a:gd name="connsiteY131" fmla="*/ 1386066 h 5266097"/>
                  <a:gd name="connsiteX132" fmla="*/ 340923 w 5261024"/>
                  <a:gd name="connsiteY132" fmla="*/ 1330533 h 5266097"/>
                  <a:gd name="connsiteX133" fmla="*/ 559668 w 5261024"/>
                  <a:gd name="connsiteY133" fmla="*/ 1005143 h 5266097"/>
                  <a:gd name="connsiteX134" fmla="*/ 570341 w 5261024"/>
                  <a:gd name="connsiteY134" fmla="*/ 992572 h 5266097"/>
                  <a:gd name="connsiteX135" fmla="*/ 590920 w 5261024"/>
                  <a:gd name="connsiteY135" fmla="*/ 1029147 h 5266097"/>
                  <a:gd name="connsiteX136" fmla="*/ 622843 w 5261024"/>
                  <a:gd name="connsiteY136" fmla="*/ 1066067 h 5266097"/>
                  <a:gd name="connsiteX137" fmla="*/ 963387 w 5261024"/>
                  <a:gd name="connsiteY137" fmla="*/ 1056634 h 5266097"/>
                  <a:gd name="connsiteX138" fmla="*/ 953773 w 5261024"/>
                  <a:gd name="connsiteY138" fmla="*/ 716095 h 5266097"/>
                  <a:gd name="connsiteX139" fmla="*/ 915126 w 5261024"/>
                  <a:gd name="connsiteY139" fmla="*/ 686285 h 5266097"/>
                  <a:gd name="connsiteX140" fmla="*/ 878943 w 5261024"/>
                  <a:gd name="connsiteY140" fmla="*/ 668511 h 5266097"/>
                  <a:gd name="connsiteX141" fmla="*/ 966411 w 5261024"/>
                  <a:gd name="connsiteY141" fmla="*/ 591835 h 5266097"/>
                  <a:gd name="connsiteX142" fmla="*/ 1179862 w 5261024"/>
                  <a:gd name="connsiteY142" fmla="*/ 435162 h 5266097"/>
                  <a:gd name="connsiteX143" fmla="*/ 1256192 w 5261024"/>
                  <a:gd name="connsiteY143" fmla="*/ 390108 h 5266097"/>
                  <a:gd name="connsiteX144" fmla="*/ 1262490 w 5261024"/>
                  <a:gd name="connsiteY144" fmla="*/ 428293 h 5266097"/>
                  <a:gd name="connsiteX145" fmla="*/ 1279861 w 5261024"/>
                  <a:gd name="connsiteY145" fmla="*/ 473904 h 5266097"/>
                  <a:gd name="connsiteX146" fmla="*/ 1603093 w 5261024"/>
                  <a:gd name="connsiteY146" fmla="*/ 581514 h 5266097"/>
                  <a:gd name="connsiteX147" fmla="*/ 1710529 w 5261024"/>
                  <a:gd name="connsiteY147" fmla="*/ 258223 h 5266097"/>
                  <a:gd name="connsiteX148" fmla="*/ 1684409 w 5261024"/>
                  <a:gd name="connsiteY148" fmla="*/ 216994 h 5266097"/>
                  <a:gd name="connsiteX149" fmla="*/ 1655527 w 5261024"/>
                  <a:gd name="connsiteY149" fmla="*/ 186916 h 5266097"/>
                  <a:gd name="connsiteX150" fmla="*/ 1899503 w 5261024"/>
                  <a:gd name="connsiteY150" fmla="*/ 102632 h 5266097"/>
                  <a:gd name="connsiteX151" fmla="*/ 2106471 w 5261024"/>
                  <a:gd name="connsiteY151" fmla="*/ 53906 h 5266097"/>
                  <a:gd name="connsiteX152" fmla="*/ 2099062 w 5261024"/>
                  <a:gd name="connsiteY152" fmla="*/ 93364 h 5266097"/>
                  <a:gd name="connsiteX153" fmla="*/ 2099785 w 5261024"/>
                  <a:gd name="connsiteY153" fmla="*/ 142166 h 5266097"/>
                  <a:gd name="connsiteX154" fmla="*/ 2366720 w 5261024"/>
                  <a:gd name="connsiteY154" fmla="*/ 353838 h 5266097"/>
                  <a:gd name="connsiteX155" fmla="*/ 2578250 w 5261024"/>
                  <a:gd name="connsiteY155" fmla="*/ 86789 h 5266097"/>
                  <a:gd name="connsiteX156" fmla="*/ 2567806 w 5261024"/>
                  <a:gd name="connsiteY156" fmla="*/ 39113 h 5266097"/>
                  <a:gd name="connsiteX157" fmla="*/ 2552146 w 5261024"/>
                  <a:gd name="connsiteY157" fmla="*/ 3672 h 5266097"/>
                  <a:gd name="connsiteX158" fmla="*/ 2699604 w 5261024"/>
                  <a:gd name="connsiteY158" fmla="*/ 0 h 5266097"/>
                  <a:gd name="connsiteX159" fmla="*/ 2685916 w 5261024"/>
                  <a:gd name="connsiteY159" fmla="*/ 849851 h 5266097"/>
                  <a:gd name="connsiteX160" fmla="*/ 896230 w 5261024"/>
                  <a:gd name="connsiteY160" fmla="*/ 2219946 h 5266097"/>
                  <a:gd name="connsiteX161" fmla="*/ 2217191 w 5261024"/>
                  <a:gd name="connsiteY161" fmla="*/ 4368244 h 5266097"/>
                  <a:gd name="connsiteX162" fmla="*/ 4364793 w 5261024"/>
                  <a:gd name="connsiteY162" fmla="*/ 3046150 h 5266097"/>
                  <a:gd name="connsiteX163" fmla="*/ 3043832 w 5261024"/>
                  <a:gd name="connsiteY163" fmla="*/ 897852 h 5266097"/>
                  <a:gd name="connsiteX164" fmla="*/ 2685916 w 5261024"/>
                  <a:gd name="connsiteY164" fmla="*/ 849851 h 5266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5261024" h="5266097">
                    <a:moveTo>
                      <a:pt x="2699604" y="0"/>
                    </a:moveTo>
                    <a:cubicBezTo>
                      <a:pt x="2791142" y="2496"/>
                      <a:pt x="2883255" y="9812"/>
                      <a:pt x="2975635" y="22137"/>
                    </a:cubicBezTo>
                    <a:lnTo>
                      <a:pt x="3020095" y="30384"/>
                    </a:lnTo>
                    <a:lnTo>
                      <a:pt x="2999736" y="64762"/>
                    </a:lnTo>
                    <a:cubicBezTo>
                      <a:pt x="2992981" y="79277"/>
                      <a:pt x="2987578" y="94685"/>
                      <a:pt x="2983724" y="110867"/>
                    </a:cubicBezTo>
                    <a:cubicBezTo>
                      <a:pt x="2952888" y="240322"/>
                      <a:pt x="3032779" y="370252"/>
                      <a:pt x="3162165" y="401071"/>
                    </a:cubicBezTo>
                    <a:cubicBezTo>
                      <a:pt x="3291551" y="431891"/>
                      <a:pt x="3421437" y="351930"/>
                      <a:pt x="3452273" y="222475"/>
                    </a:cubicBezTo>
                    <a:cubicBezTo>
                      <a:pt x="3456127" y="206292"/>
                      <a:pt x="3458252" y="190104"/>
                      <a:pt x="3458765" y="174102"/>
                    </a:cubicBezTo>
                    <a:lnTo>
                      <a:pt x="3456091" y="134237"/>
                    </a:lnTo>
                    <a:lnTo>
                      <a:pt x="3499492" y="146919"/>
                    </a:lnTo>
                    <a:cubicBezTo>
                      <a:pt x="3578278" y="174349"/>
                      <a:pt x="3655061" y="205265"/>
                      <a:pt x="3729708" y="239447"/>
                    </a:cubicBezTo>
                    <a:lnTo>
                      <a:pt x="3886868" y="320504"/>
                    </a:lnTo>
                    <a:lnTo>
                      <a:pt x="3855876" y="345930"/>
                    </a:lnTo>
                    <a:cubicBezTo>
                      <a:pt x="3844563" y="357260"/>
                      <a:pt x="3834216" y="369891"/>
                      <a:pt x="3825060" y="383779"/>
                    </a:cubicBezTo>
                    <a:cubicBezTo>
                      <a:pt x="3751808" y="494880"/>
                      <a:pt x="3782442" y="644297"/>
                      <a:pt x="3893485" y="717511"/>
                    </a:cubicBezTo>
                    <a:cubicBezTo>
                      <a:pt x="4004526" y="790725"/>
                      <a:pt x="4153927" y="760009"/>
                      <a:pt x="4227180" y="648908"/>
                    </a:cubicBezTo>
                    <a:cubicBezTo>
                      <a:pt x="4236337" y="635021"/>
                      <a:pt x="4243870" y="620534"/>
                      <a:pt x="4249826" y="605673"/>
                    </a:cubicBezTo>
                    <a:lnTo>
                      <a:pt x="4260863" y="567587"/>
                    </a:lnTo>
                    <a:lnTo>
                      <a:pt x="4340221" y="629356"/>
                    </a:lnTo>
                    <a:cubicBezTo>
                      <a:pt x="4431148" y="707069"/>
                      <a:pt x="4516361" y="790651"/>
                      <a:pt x="4595402" y="879365"/>
                    </a:cubicBezTo>
                    <a:lnTo>
                      <a:pt x="4603537" y="889139"/>
                    </a:lnTo>
                    <a:lnTo>
                      <a:pt x="4564217" y="902959"/>
                    </a:lnTo>
                    <a:cubicBezTo>
                      <a:pt x="4549712" y="909737"/>
                      <a:pt x="4535670" y="918068"/>
                      <a:pt x="4522315" y="927986"/>
                    </a:cubicBezTo>
                    <a:cubicBezTo>
                      <a:pt x="4415481" y="1007334"/>
                      <a:pt x="4393165" y="1158216"/>
                      <a:pt x="4472470" y="1264993"/>
                    </a:cubicBezTo>
                    <a:cubicBezTo>
                      <a:pt x="4551775" y="1371771"/>
                      <a:pt x="4702672" y="1394006"/>
                      <a:pt x="4809505" y="1314658"/>
                    </a:cubicBezTo>
                    <a:cubicBezTo>
                      <a:pt x="4822859" y="1304740"/>
                      <a:pt x="4834893" y="1293703"/>
                      <a:pt x="4845572" y="1281775"/>
                    </a:cubicBezTo>
                    <a:lnTo>
                      <a:pt x="4869367" y="1249219"/>
                    </a:lnTo>
                    <a:lnTo>
                      <a:pt x="4907907" y="1310723"/>
                    </a:lnTo>
                    <a:cubicBezTo>
                      <a:pt x="4948818" y="1381156"/>
                      <a:pt x="4986492" y="1453490"/>
                      <a:pt x="5020778" y="1527485"/>
                    </a:cubicBezTo>
                    <a:lnTo>
                      <a:pt x="5078585" y="1669097"/>
                    </a:lnTo>
                    <a:lnTo>
                      <a:pt x="5039327" y="1668661"/>
                    </a:lnTo>
                    <a:cubicBezTo>
                      <a:pt x="5023379" y="1670069"/>
                      <a:pt x="5007333" y="1673094"/>
                      <a:pt x="4991392" y="1677848"/>
                    </a:cubicBezTo>
                    <a:cubicBezTo>
                      <a:pt x="4863863" y="1715870"/>
                      <a:pt x="4791287" y="1850022"/>
                      <a:pt x="4829289" y="1977484"/>
                    </a:cubicBezTo>
                    <a:cubicBezTo>
                      <a:pt x="4867292" y="2104945"/>
                      <a:pt x="5001483" y="2177449"/>
                      <a:pt x="5129012" y="2139427"/>
                    </a:cubicBezTo>
                    <a:cubicBezTo>
                      <a:pt x="5144953" y="2134673"/>
                      <a:pt x="5160036" y="2128419"/>
                      <a:pt x="5174151" y="2120863"/>
                    </a:cubicBezTo>
                    <a:lnTo>
                      <a:pt x="5206918" y="2098895"/>
                    </a:lnTo>
                    <a:lnTo>
                      <a:pt x="5233934" y="2231821"/>
                    </a:lnTo>
                    <a:cubicBezTo>
                      <a:pt x="5246572" y="2313623"/>
                      <a:pt x="5255381" y="2396367"/>
                      <a:pt x="5260212" y="2479813"/>
                    </a:cubicBezTo>
                    <a:lnTo>
                      <a:pt x="5261024" y="2564666"/>
                    </a:lnTo>
                    <a:lnTo>
                      <a:pt x="5223898" y="2550684"/>
                    </a:lnTo>
                    <a:cubicBezTo>
                      <a:pt x="5208429" y="2546552"/>
                      <a:pt x="5192316" y="2543908"/>
                      <a:pt x="5175711" y="2542921"/>
                    </a:cubicBezTo>
                    <a:cubicBezTo>
                      <a:pt x="5042868" y="2535034"/>
                      <a:pt x="4928786" y="2636273"/>
                      <a:pt x="4920903" y="2769046"/>
                    </a:cubicBezTo>
                    <a:cubicBezTo>
                      <a:pt x="4913019" y="2901817"/>
                      <a:pt x="5014319" y="3015845"/>
                      <a:pt x="5147162" y="3023733"/>
                    </a:cubicBezTo>
                    <a:cubicBezTo>
                      <a:pt x="5163767" y="3024719"/>
                      <a:pt x="5180080" y="3024000"/>
                      <a:pt x="5195928" y="3021727"/>
                    </a:cubicBezTo>
                    <a:lnTo>
                      <a:pt x="5235611" y="3011951"/>
                    </a:lnTo>
                    <a:lnTo>
                      <a:pt x="5192310" y="3243262"/>
                    </a:lnTo>
                    <a:lnTo>
                      <a:pt x="5126971" y="3469505"/>
                    </a:lnTo>
                    <a:lnTo>
                      <a:pt x="5095667" y="3442641"/>
                    </a:lnTo>
                    <a:cubicBezTo>
                      <a:pt x="5082545" y="3433468"/>
                      <a:pt x="5068309" y="3425472"/>
                      <a:pt x="5053042" y="3418866"/>
                    </a:cubicBezTo>
                    <a:cubicBezTo>
                      <a:pt x="4930908" y="3366020"/>
                      <a:pt x="4789081" y="3422134"/>
                      <a:pt x="4736261" y="3544203"/>
                    </a:cubicBezTo>
                    <a:cubicBezTo>
                      <a:pt x="4683442" y="3666272"/>
                      <a:pt x="4739634" y="3808069"/>
                      <a:pt x="4861767" y="3860917"/>
                    </a:cubicBezTo>
                    <a:cubicBezTo>
                      <a:pt x="4877034" y="3867523"/>
                      <a:pt x="4892609" y="3872427"/>
                      <a:pt x="4908278" y="3875711"/>
                    </a:cubicBezTo>
                    <a:lnTo>
                      <a:pt x="4948303" y="3880032"/>
                    </a:lnTo>
                    <a:lnTo>
                      <a:pt x="4920099" y="3935562"/>
                    </a:lnTo>
                    <a:cubicBezTo>
                      <a:pt x="4854957" y="4050190"/>
                      <a:pt x="4781729" y="4158847"/>
                      <a:pt x="4701355" y="4260953"/>
                    </a:cubicBezTo>
                    <a:lnTo>
                      <a:pt x="4690683" y="4273524"/>
                    </a:lnTo>
                    <a:lnTo>
                      <a:pt x="4670103" y="4236951"/>
                    </a:lnTo>
                    <a:cubicBezTo>
                      <a:pt x="4660910" y="4223843"/>
                      <a:pt x="4650267" y="4211460"/>
                      <a:pt x="4638180" y="4200031"/>
                    </a:cubicBezTo>
                    <a:cubicBezTo>
                      <a:pt x="4541487" y="4108598"/>
                      <a:pt x="4389020" y="4112821"/>
                      <a:pt x="4297636" y="4209463"/>
                    </a:cubicBezTo>
                    <a:cubicBezTo>
                      <a:pt x="4206253" y="4306105"/>
                      <a:pt x="4210558" y="4458570"/>
                      <a:pt x="4307251" y="4550002"/>
                    </a:cubicBezTo>
                    <a:cubicBezTo>
                      <a:pt x="4319338" y="4561431"/>
                      <a:pt x="4332296" y="4571366"/>
                      <a:pt x="4345897" y="4579812"/>
                    </a:cubicBezTo>
                    <a:lnTo>
                      <a:pt x="4382079" y="4597585"/>
                    </a:lnTo>
                    <a:lnTo>
                      <a:pt x="4294613" y="4674261"/>
                    </a:lnTo>
                    <a:cubicBezTo>
                      <a:pt x="4226072" y="4730053"/>
                      <a:pt x="4154820" y="4782340"/>
                      <a:pt x="4081162" y="4830933"/>
                    </a:cubicBezTo>
                    <a:lnTo>
                      <a:pt x="4004830" y="4875987"/>
                    </a:lnTo>
                    <a:lnTo>
                      <a:pt x="3998534" y="4837804"/>
                    </a:lnTo>
                    <a:cubicBezTo>
                      <a:pt x="3994378" y="4822342"/>
                      <a:pt x="3988612" y="4807066"/>
                      <a:pt x="3981163" y="4792192"/>
                    </a:cubicBezTo>
                    <a:cubicBezTo>
                      <a:pt x="3921573" y="4673203"/>
                      <a:pt x="3776856" y="4625024"/>
                      <a:pt x="3657930" y="4684583"/>
                    </a:cubicBezTo>
                    <a:cubicBezTo>
                      <a:pt x="3539004" y="4744142"/>
                      <a:pt x="3490903" y="4888884"/>
                      <a:pt x="3550494" y="5007873"/>
                    </a:cubicBezTo>
                    <a:cubicBezTo>
                      <a:pt x="3557942" y="5022747"/>
                      <a:pt x="3566721" y="5036514"/>
                      <a:pt x="3576614" y="5049102"/>
                    </a:cubicBezTo>
                    <a:lnTo>
                      <a:pt x="3605495" y="5079179"/>
                    </a:lnTo>
                    <a:lnTo>
                      <a:pt x="3361520" y="5163465"/>
                    </a:lnTo>
                    <a:lnTo>
                      <a:pt x="3154552" y="5212189"/>
                    </a:lnTo>
                    <a:lnTo>
                      <a:pt x="3161961" y="5172732"/>
                    </a:lnTo>
                    <a:cubicBezTo>
                      <a:pt x="3163345" y="5156782"/>
                      <a:pt x="3163151" y="5140455"/>
                      <a:pt x="3161239" y="5123930"/>
                    </a:cubicBezTo>
                    <a:cubicBezTo>
                      <a:pt x="3145938" y="4991736"/>
                      <a:pt x="3026428" y="4896967"/>
                      <a:pt x="2894303" y="4912259"/>
                    </a:cubicBezTo>
                    <a:cubicBezTo>
                      <a:pt x="2762179" y="4927551"/>
                      <a:pt x="2667474" y="5047112"/>
                      <a:pt x="2682774" y="5179307"/>
                    </a:cubicBezTo>
                    <a:cubicBezTo>
                      <a:pt x="2684687" y="5195831"/>
                      <a:pt x="2688228" y="5211770"/>
                      <a:pt x="2693218" y="5226984"/>
                    </a:cubicBezTo>
                    <a:lnTo>
                      <a:pt x="2708878" y="5262425"/>
                    </a:lnTo>
                    <a:lnTo>
                      <a:pt x="2561420" y="5266097"/>
                    </a:lnTo>
                    <a:cubicBezTo>
                      <a:pt x="2469881" y="5263601"/>
                      <a:pt x="2377769" y="5256285"/>
                      <a:pt x="2285388" y="5243959"/>
                    </a:cubicBezTo>
                    <a:lnTo>
                      <a:pt x="2240930" y="5235714"/>
                    </a:lnTo>
                    <a:lnTo>
                      <a:pt x="2261288" y="5201337"/>
                    </a:lnTo>
                    <a:cubicBezTo>
                      <a:pt x="2268045" y="5186822"/>
                      <a:pt x="2273446" y="5171413"/>
                      <a:pt x="2277301" y="5155230"/>
                    </a:cubicBezTo>
                    <a:cubicBezTo>
                      <a:pt x="2308137" y="5025775"/>
                      <a:pt x="2228246" y="4895846"/>
                      <a:pt x="2098860" y="4865027"/>
                    </a:cubicBezTo>
                    <a:cubicBezTo>
                      <a:pt x="1969474" y="4834207"/>
                      <a:pt x="1839587" y="4914168"/>
                      <a:pt x="1808751" y="5043623"/>
                    </a:cubicBezTo>
                    <a:cubicBezTo>
                      <a:pt x="1804897" y="5059805"/>
                      <a:pt x="1802773" y="5075995"/>
                      <a:pt x="1802259" y="5091997"/>
                    </a:cubicBezTo>
                    <a:lnTo>
                      <a:pt x="1804934" y="5131861"/>
                    </a:lnTo>
                    <a:lnTo>
                      <a:pt x="1761530" y="5119177"/>
                    </a:lnTo>
                    <a:cubicBezTo>
                      <a:pt x="1682746" y="5091747"/>
                      <a:pt x="1605963" y="5060831"/>
                      <a:pt x="1531316" y="5026649"/>
                    </a:cubicBezTo>
                    <a:lnTo>
                      <a:pt x="1374157" y="4945594"/>
                    </a:lnTo>
                    <a:lnTo>
                      <a:pt x="1405149" y="4920168"/>
                    </a:lnTo>
                    <a:cubicBezTo>
                      <a:pt x="1416461" y="4908838"/>
                      <a:pt x="1426808" y="4896207"/>
                      <a:pt x="1435964" y="4882320"/>
                    </a:cubicBezTo>
                    <a:cubicBezTo>
                      <a:pt x="1509217" y="4771217"/>
                      <a:pt x="1478582" y="4621800"/>
                      <a:pt x="1367541" y="4548587"/>
                    </a:cubicBezTo>
                    <a:cubicBezTo>
                      <a:pt x="1256498" y="4475373"/>
                      <a:pt x="1107097" y="4506088"/>
                      <a:pt x="1033844" y="4617189"/>
                    </a:cubicBezTo>
                    <a:cubicBezTo>
                      <a:pt x="1024688" y="4631078"/>
                      <a:pt x="1017155" y="4645563"/>
                      <a:pt x="1011199" y="4660425"/>
                    </a:cubicBezTo>
                    <a:lnTo>
                      <a:pt x="1000161" y="4698511"/>
                    </a:lnTo>
                    <a:lnTo>
                      <a:pt x="920802" y="4636740"/>
                    </a:lnTo>
                    <a:cubicBezTo>
                      <a:pt x="829875" y="4559028"/>
                      <a:pt x="744663" y="4475445"/>
                      <a:pt x="665621" y="4386731"/>
                    </a:cubicBezTo>
                    <a:lnTo>
                      <a:pt x="657487" y="4376959"/>
                    </a:lnTo>
                    <a:lnTo>
                      <a:pt x="696807" y="4363138"/>
                    </a:lnTo>
                    <a:cubicBezTo>
                      <a:pt x="711312" y="4356361"/>
                      <a:pt x="725355" y="4348030"/>
                      <a:pt x="738709" y="4338112"/>
                    </a:cubicBezTo>
                    <a:cubicBezTo>
                      <a:pt x="845543" y="4258765"/>
                      <a:pt x="867859" y="4107881"/>
                      <a:pt x="788555" y="4001104"/>
                    </a:cubicBezTo>
                    <a:cubicBezTo>
                      <a:pt x="709249" y="3894326"/>
                      <a:pt x="558354" y="3872091"/>
                      <a:pt x="451519" y="3951439"/>
                    </a:cubicBezTo>
                    <a:cubicBezTo>
                      <a:pt x="438165" y="3961357"/>
                      <a:pt x="426132" y="3972393"/>
                      <a:pt x="415452" y="3984321"/>
                    </a:cubicBezTo>
                    <a:lnTo>
                      <a:pt x="391658" y="4016878"/>
                    </a:lnTo>
                    <a:lnTo>
                      <a:pt x="353117" y="3955371"/>
                    </a:lnTo>
                    <a:cubicBezTo>
                      <a:pt x="312204" y="3884939"/>
                      <a:pt x="274531" y="3812605"/>
                      <a:pt x="240245" y="3738610"/>
                    </a:cubicBezTo>
                    <a:lnTo>
                      <a:pt x="182439" y="3597001"/>
                    </a:lnTo>
                    <a:lnTo>
                      <a:pt x="221697" y="3597436"/>
                    </a:lnTo>
                    <a:cubicBezTo>
                      <a:pt x="237645" y="3596029"/>
                      <a:pt x="253690" y="3593002"/>
                      <a:pt x="269631" y="3588250"/>
                    </a:cubicBezTo>
                    <a:cubicBezTo>
                      <a:pt x="397161" y="3550226"/>
                      <a:pt x="469738" y="3416075"/>
                      <a:pt x="431735" y="3288614"/>
                    </a:cubicBezTo>
                    <a:cubicBezTo>
                      <a:pt x="393733" y="3161152"/>
                      <a:pt x="259541" y="3088647"/>
                      <a:pt x="132011" y="3126671"/>
                    </a:cubicBezTo>
                    <a:cubicBezTo>
                      <a:pt x="116070" y="3131423"/>
                      <a:pt x="100988" y="3137679"/>
                      <a:pt x="86872" y="3145235"/>
                    </a:cubicBezTo>
                    <a:lnTo>
                      <a:pt x="54105" y="3167203"/>
                    </a:lnTo>
                    <a:lnTo>
                      <a:pt x="27088" y="3034275"/>
                    </a:lnTo>
                    <a:cubicBezTo>
                      <a:pt x="14450" y="2952472"/>
                      <a:pt x="5642" y="2869727"/>
                      <a:pt x="811" y="2786282"/>
                    </a:cubicBezTo>
                    <a:lnTo>
                      <a:pt x="0" y="2701432"/>
                    </a:lnTo>
                    <a:lnTo>
                      <a:pt x="37127" y="2715413"/>
                    </a:lnTo>
                    <a:cubicBezTo>
                      <a:pt x="52595" y="2719545"/>
                      <a:pt x="68707" y="2722190"/>
                      <a:pt x="85312" y="2723175"/>
                    </a:cubicBezTo>
                    <a:cubicBezTo>
                      <a:pt x="218155" y="2731063"/>
                      <a:pt x="332238" y="2629824"/>
                      <a:pt x="340122" y="2497052"/>
                    </a:cubicBezTo>
                    <a:cubicBezTo>
                      <a:pt x="348006" y="2364279"/>
                      <a:pt x="246705" y="2250252"/>
                      <a:pt x="113862" y="2242364"/>
                    </a:cubicBezTo>
                    <a:cubicBezTo>
                      <a:pt x="97256" y="2241378"/>
                      <a:pt x="80945" y="2242097"/>
                      <a:pt x="65096" y="2244369"/>
                    </a:cubicBezTo>
                    <a:lnTo>
                      <a:pt x="25412" y="2254145"/>
                    </a:lnTo>
                    <a:lnTo>
                      <a:pt x="68713" y="2022832"/>
                    </a:lnTo>
                    <a:lnTo>
                      <a:pt x="134052" y="1796592"/>
                    </a:lnTo>
                    <a:lnTo>
                      <a:pt x="165357" y="1823456"/>
                    </a:lnTo>
                    <a:cubicBezTo>
                      <a:pt x="178479" y="1832629"/>
                      <a:pt x="192715" y="1840624"/>
                      <a:pt x="207982" y="1847230"/>
                    </a:cubicBezTo>
                    <a:cubicBezTo>
                      <a:pt x="330115" y="1900077"/>
                      <a:pt x="471944" y="1843963"/>
                      <a:pt x="524763" y="1721894"/>
                    </a:cubicBezTo>
                    <a:cubicBezTo>
                      <a:pt x="577582" y="1599825"/>
                      <a:pt x="521390" y="1458027"/>
                      <a:pt x="399256" y="1405180"/>
                    </a:cubicBezTo>
                    <a:cubicBezTo>
                      <a:pt x="383989" y="1398574"/>
                      <a:pt x="368416" y="1393671"/>
                      <a:pt x="352745" y="1390386"/>
                    </a:cubicBezTo>
                    <a:lnTo>
                      <a:pt x="312719" y="1386066"/>
                    </a:lnTo>
                    <a:lnTo>
                      <a:pt x="340923" y="1330533"/>
                    </a:lnTo>
                    <a:cubicBezTo>
                      <a:pt x="406067" y="1215904"/>
                      <a:pt x="479295" y="1107248"/>
                      <a:pt x="559668" y="1005143"/>
                    </a:cubicBezTo>
                    <a:lnTo>
                      <a:pt x="570341" y="992572"/>
                    </a:lnTo>
                    <a:lnTo>
                      <a:pt x="590920" y="1029147"/>
                    </a:lnTo>
                    <a:cubicBezTo>
                      <a:pt x="600113" y="1042255"/>
                      <a:pt x="610757" y="1054637"/>
                      <a:pt x="622843" y="1066067"/>
                    </a:cubicBezTo>
                    <a:cubicBezTo>
                      <a:pt x="719537" y="1157498"/>
                      <a:pt x="872004" y="1153275"/>
                      <a:pt x="963387" y="1056634"/>
                    </a:cubicBezTo>
                    <a:cubicBezTo>
                      <a:pt x="1054771" y="959992"/>
                      <a:pt x="1050466" y="807527"/>
                      <a:pt x="953773" y="716095"/>
                    </a:cubicBezTo>
                    <a:cubicBezTo>
                      <a:pt x="941686" y="704665"/>
                      <a:pt x="928728" y="694731"/>
                      <a:pt x="915126" y="686285"/>
                    </a:cubicBezTo>
                    <a:lnTo>
                      <a:pt x="878943" y="668511"/>
                    </a:lnTo>
                    <a:lnTo>
                      <a:pt x="966411" y="591835"/>
                    </a:lnTo>
                    <a:cubicBezTo>
                      <a:pt x="1034952" y="536042"/>
                      <a:pt x="1106204" y="483755"/>
                      <a:pt x="1179862" y="435162"/>
                    </a:cubicBezTo>
                    <a:lnTo>
                      <a:pt x="1256192" y="390108"/>
                    </a:lnTo>
                    <a:lnTo>
                      <a:pt x="1262490" y="428293"/>
                    </a:lnTo>
                    <a:cubicBezTo>
                      <a:pt x="1266645" y="443754"/>
                      <a:pt x="1272411" y="459031"/>
                      <a:pt x="1279861" y="473904"/>
                    </a:cubicBezTo>
                    <a:cubicBezTo>
                      <a:pt x="1339451" y="592893"/>
                      <a:pt x="1484168" y="641073"/>
                      <a:pt x="1603093" y="581514"/>
                    </a:cubicBezTo>
                    <a:cubicBezTo>
                      <a:pt x="1722020" y="521955"/>
                      <a:pt x="1770120" y="377212"/>
                      <a:pt x="1710529" y="258223"/>
                    </a:cubicBezTo>
                    <a:cubicBezTo>
                      <a:pt x="1703080" y="243350"/>
                      <a:pt x="1694301" y="229582"/>
                      <a:pt x="1684409" y="216994"/>
                    </a:cubicBezTo>
                    <a:lnTo>
                      <a:pt x="1655527" y="186916"/>
                    </a:lnTo>
                    <a:lnTo>
                      <a:pt x="1899503" y="102632"/>
                    </a:lnTo>
                    <a:lnTo>
                      <a:pt x="2106471" y="53906"/>
                    </a:lnTo>
                    <a:lnTo>
                      <a:pt x="2099062" y="93364"/>
                    </a:lnTo>
                    <a:cubicBezTo>
                      <a:pt x="2097679" y="109315"/>
                      <a:pt x="2097873" y="125641"/>
                      <a:pt x="2099785" y="142166"/>
                    </a:cubicBezTo>
                    <a:cubicBezTo>
                      <a:pt x="2115085" y="274360"/>
                      <a:pt x="2234596" y="369129"/>
                      <a:pt x="2366720" y="353838"/>
                    </a:cubicBezTo>
                    <a:cubicBezTo>
                      <a:pt x="2498845" y="338546"/>
                      <a:pt x="2593550" y="218984"/>
                      <a:pt x="2578250" y="86789"/>
                    </a:cubicBezTo>
                    <a:cubicBezTo>
                      <a:pt x="2576337" y="70264"/>
                      <a:pt x="2572796" y="54325"/>
                      <a:pt x="2567806" y="39113"/>
                    </a:cubicBezTo>
                    <a:lnTo>
                      <a:pt x="2552146" y="3672"/>
                    </a:lnTo>
                    <a:lnTo>
                      <a:pt x="2699604" y="0"/>
                    </a:lnTo>
                    <a:close/>
                    <a:moveTo>
                      <a:pt x="2685916" y="849851"/>
                    </a:moveTo>
                    <a:cubicBezTo>
                      <a:pt x="1857093" y="823407"/>
                      <a:pt x="1095966" y="1381414"/>
                      <a:pt x="896230" y="2219946"/>
                    </a:cubicBezTo>
                    <a:cubicBezTo>
                      <a:pt x="667959" y="3178268"/>
                      <a:pt x="1259374" y="4140094"/>
                      <a:pt x="2217191" y="4368244"/>
                    </a:cubicBezTo>
                    <a:cubicBezTo>
                      <a:pt x="3175009" y="4596395"/>
                      <a:pt x="4136523" y="4004473"/>
                      <a:pt x="4364793" y="3046150"/>
                    </a:cubicBezTo>
                    <a:cubicBezTo>
                      <a:pt x="4593063" y="2087828"/>
                      <a:pt x="4001649" y="1126002"/>
                      <a:pt x="3043832" y="897852"/>
                    </a:cubicBezTo>
                    <a:cubicBezTo>
                      <a:pt x="2924105" y="869333"/>
                      <a:pt x="2804320" y="853628"/>
                      <a:pt x="2685916" y="849851"/>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grpSp>
        <p:grpSp>
          <p:nvGrpSpPr>
            <p:cNvPr id="205" name="Group 204"/>
            <p:cNvGrpSpPr/>
            <p:nvPr/>
          </p:nvGrpSpPr>
          <p:grpSpPr>
            <a:xfrm>
              <a:off x="3666328" y="4616242"/>
              <a:ext cx="200656" cy="197250"/>
              <a:chOff x="1941489" y="795953"/>
              <a:chExt cx="5261024" cy="5266097"/>
            </a:xfrm>
            <a:solidFill>
              <a:srgbClr val="FB3C46"/>
            </a:solidFill>
          </p:grpSpPr>
          <p:sp>
            <p:nvSpPr>
              <p:cNvPr id="209" name="Donut 208"/>
              <p:cNvSpPr/>
              <p:nvPr/>
            </p:nvSpPr>
            <p:spPr>
              <a:xfrm>
                <a:off x="2882256" y="1738368"/>
                <a:ext cx="3379489" cy="3381270"/>
              </a:xfrm>
              <a:prstGeom prst="donut">
                <a:avLst>
                  <a:gd name="adj" fmla="val 2828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sp>
            <p:nvSpPr>
              <p:cNvPr id="210" name="Freeform 209"/>
              <p:cNvSpPr/>
              <p:nvPr/>
            </p:nvSpPr>
            <p:spPr>
              <a:xfrm>
                <a:off x="1941489" y="795953"/>
                <a:ext cx="5261024" cy="5266097"/>
              </a:xfrm>
              <a:custGeom>
                <a:avLst/>
                <a:gdLst>
                  <a:gd name="connsiteX0" fmla="*/ 2699604 w 5261024"/>
                  <a:gd name="connsiteY0" fmla="*/ 0 h 5266097"/>
                  <a:gd name="connsiteX1" fmla="*/ 2975635 w 5261024"/>
                  <a:gd name="connsiteY1" fmla="*/ 22137 h 5266097"/>
                  <a:gd name="connsiteX2" fmla="*/ 3020095 w 5261024"/>
                  <a:gd name="connsiteY2" fmla="*/ 30384 h 5266097"/>
                  <a:gd name="connsiteX3" fmla="*/ 2999736 w 5261024"/>
                  <a:gd name="connsiteY3" fmla="*/ 64762 h 5266097"/>
                  <a:gd name="connsiteX4" fmla="*/ 2983724 w 5261024"/>
                  <a:gd name="connsiteY4" fmla="*/ 110867 h 5266097"/>
                  <a:gd name="connsiteX5" fmla="*/ 3162165 w 5261024"/>
                  <a:gd name="connsiteY5" fmla="*/ 401071 h 5266097"/>
                  <a:gd name="connsiteX6" fmla="*/ 3452273 w 5261024"/>
                  <a:gd name="connsiteY6" fmla="*/ 222475 h 5266097"/>
                  <a:gd name="connsiteX7" fmla="*/ 3458765 w 5261024"/>
                  <a:gd name="connsiteY7" fmla="*/ 174102 h 5266097"/>
                  <a:gd name="connsiteX8" fmla="*/ 3456091 w 5261024"/>
                  <a:gd name="connsiteY8" fmla="*/ 134237 h 5266097"/>
                  <a:gd name="connsiteX9" fmla="*/ 3499492 w 5261024"/>
                  <a:gd name="connsiteY9" fmla="*/ 146919 h 5266097"/>
                  <a:gd name="connsiteX10" fmla="*/ 3729708 w 5261024"/>
                  <a:gd name="connsiteY10" fmla="*/ 239447 h 5266097"/>
                  <a:gd name="connsiteX11" fmla="*/ 3886868 w 5261024"/>
                  <a:gd name="connsiteY11" fmla="*/ 320504 h 5266097"/>
                  <a:gd name="connsiteX12" fmla="*/ 3855876 w 5261024"/>
                  <a:gd name="connsiteY12" fmla="*/ 345930 h 5266097"/>
                  <a:gd name="connsiteX13" fmla="*/ 3825060 w 5261024"/>
                  <a:gd name="connsiteY13" fmla="*/ 383779 h 5266097"/>
                  <a:gd name="connsiteX14" fmla="*/ 3893485 w 5261024"/>
                  <a:gd name="connsiteY14" fmla="*/ 717511 h 5266097"/>
                  <a:gd name="connsiteX15" fmla="*/ 4227180 w 5261024"/>
                  <a:gd name="connsiteY15" fmla="*/ 648908 h 5266097"/>
                  <a:gd name="connsiteX16" fmla="*/ 4249826 w 5261024"/>
                  <a:gd name="connsiteY16" fmla="*/ 605673 h 5266097"/>
                  <a:gd name="connsiteX17" fmla="*/ 4260863 w 5261024"/>
                  <a:gd name="connsiteY17" fmla="*/ 567587 h 5266097"/>
                  <a:gd name="connsiteX18" fmla="*/ 4340221 w 5261024"/>
                  <a:gd name="connsiteY18" fmla="*/ 629356 h 5266097"/>
                  <a:gd name="connsiteX19" fmla="*/ 4595402 w 5261024"/>
                  <a:gd name="connsiteY19" fmla="*/ 879365 h 5266097"/>
                  <a:gd name="connsiteX20" fmla="*/ 4603537 w 5261024"/>
                  <a:gd name="connsiteY20" fmla="*/ 889139 h 5266097"/>
                  <a:gd name="connsiteX21" fmla="*/ 4564217 w 5261024"/>
                  <a:gd name="connsiteY21" fmla="*/ 902959 h 5266097"/>
                  <a:gd name="connsiteX22" fmla="*/ 4522315 w 5261024"/>
                  <a:gd name="connsiteY22" fmla="*/ 927986 h 5266097"/>
                  <a:gd name="connsiteX23" fmla="*/ 4472470 w 5261024"/>
                  <a:gd name="connsiteY23" fmla="*/ 1264993 h 5266097"/>
                  <a:gd name="connsiteX24" fmla="*/ 4809505 w 5261024"/>
                  <a:gd name="connsiteY24" fmla="*/ 1314658 h 5266097"/>
                  <a:gd name="connsiteX25" fmla="*/ 4845572 w 5261024"/>
                  <a:gd name="connsiteY25" fmla="*/ 1281775 h 5266097"/>
                  <a:gd name="connsiteX26" fmla="*/ 4869367 w 5261024"/>
                  <a:gd name="connsiteY26" fmla="*/ 1249219 h 5266097"/>
                  <a:gd name="connsiteX27" fmla="*/ 4907907 w 5261024"/>
                  <a:gd name="connsiteY27" fmla="*/ 1310723 h 5266097"/>
                  <a:gd name="connsiteX28" fmla="*/ 5020778 w 5261024"/>
                  <a:gd name="connsiteY28" fmla="*/ 1527485 h 5266097"/>
                  <a:gd name="connsiteX29" fmla="*/ 5078585 w 5261024"/>
                  <a:gd name="connsiteY29" fmla="*/ 1669097 h 5266097"/>
                  <a:gd name="connsiteX30" fmla="*/ 5039327 w 5261024"/>
                  <a:gd name="connsiteY30" fmla="*/ 1668661 h 5266097"/>
                  <a:gd name="connsiteX31" fmla="*/ 4991392 w 5261024"/>
                  <a:gd name="connsiteY31" fmla="*/ 1677848 h 5266097"/>
                  <a:gd name="connsiteX32" fmla="*/ 4829289 w 5261024"/>
                  <a:gd name="connsiteY32" fmla="*/ 1977484 h 5266097"/>
                  <a:gd name="connsiteX33" fmla="*/ 5129012 w 5261024"/>
                  <a:gd name="connsiteY33" fmla="*/ 2139427 h 5266097"/>
                  <a:gd name="connsiteX34" fmla="*/ 5174151 w 5261024"/>
                  <a:gd name="connsiteY34" fmla="*/ 2120863 h 5266097"/>
                  <a:gd name="connsiteX35" fmla="*/ 5206918 w 5261024"/>
                  <a:gd name="connsiteY35" fmla="*/ 2098895 h 5266097"/>
                  <a:gd name="connsiteX36" fmla="*/ 5233934 w 5261024"/>
                  <a:gd name="connsiteY36" fmla="*/ 2231821 h 5266097"/>
                  <a:gd name="connsiteX37" fmla="*/ 5260212 w 5261024"/>
                  <a:gd name="connsiteY37" fmla="*/ 2479813 h 5266097"/>
                  <a:gd name="connsiteX38" fmla="*/ 5261024 w 5261024"/>
                  <a:gd name="connsiteY38" fmla="*/ 2564666 h 5266097"/>
                  <a:gd name="connsiteX39" fmla="*/ 5223898 w 5261024"/>
                  <a:gd name="connsiteY39" fmla="*/ 2550684 h 5266097"/>
                  <a:gd name="connsiteX40" fmla="*/ 5175711 w 5261024"/>
                  <a:gd name="connsiteY40" fmla="*/ 2542921 h 5266097"/>
                  <a:gd name="connsiteX41" fmla="*/ 4920903 w 5261024"/>
                  <a:gd name="connsiteY41" fmla="*/ 2769046 h 5266097"/>
                  <a:gd name="connsiteX42" fmla="*/ 5147162 w 5261024"/>
                  <a:gd name="connsiteY42" fmla="*/ 3023733 h 5266097"/>
                  <a:gd name="connsiteX43" fmla="*/ 5195928 w 5261024"/>
                  <a:gd name="connsiteY43" fmla="*/ 3021727 h 5266097"/>
                  <a:gd name="connsiteX44" fmla="*/ 5235611 w 5261024"/>
                  <a:gd name="connsiteY44" fmla="*/ 3011951 h 5266097"/>
                  <a:gd name="connsiteX45" fmla="*/ 5192310 w 5261024"/>
                  <a:gd name="connsiteY45" fmla="*/ 3243262 h 5266097"/>
                  <a:gd name="connsiteX46" fmla="*/ 5126971 w 5261024"/>
                  <a:gd name="connsiteY46" fmla="*/ 3469505 h 5266097"/>
                  <a:gd name="connsiteX47" fmla="*/ 5095667 w 5261024"/>
                  <a:gd name="connsiteY47" fmla="*/ 3442641 h 5266097"/>
                  <a:gd name="connsiteX48" fmla="*/ 5053042 w 5261024"/>
                  <a:gd name="connsiteY48" fmla="*/ 3418866 h 5266097"/>
                  <a:gd name="connsiteX49" fmla="*/ 4736261 w 5261024"/>
                  <a:gd name="connsiteY49" fmla="*/ 3544203 h 5266097"/>
                  <a:gd name="connsiteX50" fmla="*/ 4861767 w 5261024"/>
                  <a:gd name="connsiteY50" fmla="*/ 3860917 h 5266097"/>
                  <a:gd name="connsiteX51" fmla="*/ 4908278 w 5261024"/>
                  <a:gd name="connsiteY51" fmla="*/ 3875711 h 5266097"/>
                  <a:gd name="connsiteX52" fmla="*/ 4948303 w 5261024"/>
                  <a:gd name="connsiteY52" fmla="*/ 3880032 h 5266097"/>
                  <a:gd name="connsiteX53" fmla="*/ 4920099 w 5261024"/>
                  <a:gd name="connsiteY53" fmla="*/ 3935562 h 5266097"/>
                  <a:gd name="connsiteX54" fmla="*/ 4701355 w 5261024"/>
                  <a:gd name="connsiteY54" fmla="*/ 4260953 h 5266097"/>
                  <a:gd name="connsiteX55" fmla="*/ 4690683 w 5261024"/>
                  <a:gd name="connsiteY55" fmla="*/ 4273524 h 5266097"/>
                  <a:gd name="connsiteX56" fmla="*/ 4670103 w 5261024"/>
                  <a:gd name="connsiteY56" fmla="*/ 4236951 h 5266097"/>
                  <a:gd name="connsiteX57" fmla="*/ 4638180 w 5261024"/>
                  <a:gd name="connsiteY57" fmla="*/ 4200031 h 5266097"/>
                  <a:gd name="connsiteX58" fmla="*/ 4297636 w 5261024"/>
                  <a:gd name="connsiteY58" fmla="*/ 4209463 h 5266097"/>
                  <a:gd name="connsiteX59" fmla="*/ 4307251 w 5261024"/>
                  <a:gd name="connsiteY59" fmla="*/ 4550002 h 5266097"/>
                  <a:gd name="connsiteX60" fmla="*/ 4345897 w 5261024"/>
                  <a:gd name="connsiteY60" fmla="*/ 4579812 h 5266097"/>
                  <a:gd name="connsiteX61" fmla="*/ 4382079 w 5261024"/>
                  <a:gd name="connsiteY61" fmla="*/ 4597585 h 5266097"/>
                  <a:gd name="connsiteX62" fmla="*/ 4294613 w 5261024"/>
                  <a:gd name="connsiteY62" fmla="*/ 4674261 h 5266097"/>
                  <a:gd name="connsiteX63" fmla="*/ 4081162 w 5261024"/>
                  <a:gd name="connsiteY63" fmla="*/ 4830933 h 5266097"/>
                  <a:gd name="connsiteX64" fmla="*/ 4004830 w 5261024"/>
                  <a:gd name="connsiteY64" fmla="*/ 4875987 h 5266097"/>
                  <a:gd name="connsiteX65" fmla="*/ 3998534 w 5261024"/>
                  <a:gd name="connsiteY65" fmla="*/ 4837804 h 5266097"/>
                  <a:gd name="connsiteX66" fmla="*/ 3981163 w 5261024"/>
                  <a:gd name="connsiteY66" fmla="*/ 4792192 h 5266097"/>
                  <a:gd name="connsiteX67" fmla="*/ 3657930 w 5261024"/>
                  <a:gd name="connsiteY67" fmla="*/ 4684583 h 5266097"/>
                  <a:gd name="connsiteX68" fmla="*/ 3550494 w 5261024"/>
                  <a:gd name="connsiteY68" fmla="*/ 5007873 h 5266097"/>
                  <a:gd name="connsiteX69" fmla="*/ 3576614 w 5261024"/>
                  <a:gd name="connsiteY69" fmla="*/ 5049102 h 5266097"/>
                  <a:gd name="connsiteX70" fmla="*/ 3605495 w 5261024"/>
                  <a:gd name="connsiteY70" fmla="*/ 5079179 h 5266097"/>
                  <a:gd name="connsiteX71" fmla="*/ 3361520 w 5261024"/>
                  <a:gd name="connsiteY71" fmla="*/ 5163465 h 5266097"/>
                  <a:gd name="connsiteX72" fmla="*/ 3154552 w 5261024"/>
                  <a:gd name="connsiteY72" fmla="*/ 5212189 h 5266097"/>
                  <a:gd name="connsiteX73" fmla="*/ 3161961 w 5261024"/>
                  <a:gd name="connsiteY73" fmla="*/ 5172732 h 5266097"/>
                  <a:gd name="connsiteX74" fmla="*/ 3161239 w 5261024"/>
                  <a:gd name="connsiteY74" fmla="*/ 5123930 h 5266097"/>
                  <a:gd name="connsiteX75" fmla="*/ 2894303 w 5261024"/>
                  <a:gd name="connsiteY75" fmla="*/ 4912259 h 5266097"/>
                  <a:gd name="connsiteX76" fmla="*/ 2682774 w 5261024"/>
                  <a:gd name="connsiteY76" fmla="*/ 5179307 h 5266097"/>
                  <a:gd name="connsiteX77" fmla="*/ 2693218 w 5261024"/>
                  <a:gd name="connsiteY77" fmla="*/ 5226984 h 5266097"/>
                  <a:gd name="connsiteX78" fmla="*/ 2708878 w 5261024"/>
                  <a:gd name="connsiteY78" fmla="*/ 5262425 h 5266097"/>
                  <a:gd name="connsiteX79" fmla="*/ 2561420 w 5261024"/>
                  <a:gd name="connsiteY79" fmla="*/ 5266097 h 5266097"/>
                  <a:gd name="connsiteX80" fmla="*/ 2285388 w 5261024"/>
                  <a:gd name="connsiteY80" fmla="*/ 5243959 h 5266097"/>
                  <a:gd name="connsiteX81" fmla="*/ 2240930 w 5261024"/>
                  <a:gd name="connsiteY81" fmla="*/ 5235714 h 5266097"/>
                  <a:gd name="connsiteX82" fmla="*/ 2261288 w 5261024"/>
                  <a:gd name="connsiteY82" fmla="*/ 5201337 h 5266097"/>
                  <a:gd name="connsiteX83" fmla="*/ 2277301 w 5261024"/>
                  <a:gd name="connsiteY83" fmla="*/ 5155230 h 5266097"/>
                  <a:gd name="connsiteX84" fmla="*/ 2098860 w 5261024"/>
                  <a:gd name="connsiteY84" fmla="*/ 4865027 h 5266097"/>
                  <a:gd name="connsiteX85" fmla="*/ 1808751 w 5261024"/>
                  <a:gd name="connsiteY85" fmla="*/ 5043623 h 5266097"/>
                  <a:gd name="connsiteX86" fmla="*/ 1802259 w 5261024"/>
                  <a:gd name="connsiteY86" fmla="*/ 5091997 h 5266097"/>
                  <a:gd name="connsiteX87" fmla="*/ 1804934 w 5261024"/>
                  <a:gd name="connsiteY87" fmla="*/ 5131861 h 5266097"/>
                  <a:gd name="connsiteX88" fmla="*/ 1761530 w 5261024"/>
                  <a:gd name="connsiteY88" fmla="*/ 5119177 h 5266097"/>
                  <a:gd name="connsiteX89" fmla="*/ 1531316 w 5261024"/>
                  <a:gd name="connsiteY89" fmla="*/ 5026649 h 5266097"/>
                  <a:gd name="connsiteX90" fmla="*/ 1374157 w 5261024"/>
                  <a:gd name="connsiteY90" fmla="*/ 4945594 h 5266097"/>
                  <a:gd name="connsiteX91" fmla="*/ 1405149 w 5261024"/>
                  <a:gd name="connsiteY91" fmla="*/ 4920168 h 5266097"/>
                  <a:gd name="connsiteX92" fmla="*/ 1435964 w 5261024"/>
                  <a:gd name="connsiteY92" fmla="*/ 4882320 h 5266097"/>
                  <a:gd name="connsiteX93" fmla="*/ 1367541 w 5261024"/>
                  <a:gd name="connsiteY93" fmla="*/ 4548587 h 5266097"/>
                  <a:gd name="connsiteX94" fmla="*/ 1033844 w 5261024"/>
                  <a:gd name="connsiteY94" fmla="*/ 4617189 h 5266097"/>
                  <a:gd name="connsiteX95" fmla="*/ 1011199 w 5261024"/>
                  <a:gd name="connsiteY95" fmla="*/ 4660425 h 5266097"/>
                  <a:gd name="connsiteX96" fmla="*/ 1000161 w 5261024"/>
                  <a:gd name="connsiteY96" fmla="*/ 4698511 h 5266097"/>
                  <a:gd name="connsiteX97" fmla="*/ 920802 w 5261024"/>
                  <a:gd name="connsiteY97" fmla="*/ 4636740 h 5266097"/>
                  <a:gd name="connsiteX98" fmla="*/ 665621 w 5261024"/>
                  <a:gd name="connsiteY98" fmla="*/ 4386731 h 5266097"/>
                  <a:gd name="connsiteX99" fmla="*/ 657487 w 5261024"/>
                  <a:gd name="connsiteY99" fmla="*/ 4376959 h 5266097"/>
                  <a:gd name="connsiteX100" fmla="*/ 696807 w 5261024"/>
                  <a:gd name="connsiteY100" fmla="*/ 4363138 h 5266097"/>
                  <a:gd name="connsiteX101" fmla="*/ 738709 w 5261024"/>
                  <a:gd name="connsiteY101" fmla="*/ 4338112 h 5266097"/>
                  <a:gd name="connsiteX102" fmla="*/ 788555 w 5261024"/>
                  <a:gd name="connsiteY102" fmla="*/ 4001104 h 5266097"/>
                  <a:gd name="connsiteX103" fmla="*/ 451519 w 5261024"/>
                  <a:gd name="connsiteY103" fmla="*/ 3951439 h 5266097"/>
                  <a:gd name="connsiteX104" fmla="*/ 415452 w 5261024"/>
                  <a:gd name="connsiteY104" fmla="*/ 3984321 h 5266097"/>
                  <a:gd name="connsiteX105" fmla="*/ 391658 w 5261024"/>
                  <a:gd name="connsiteY105" fmla="*/ 4016878 h 5266097"/>
                  <a:gd name="connsiteX106" fmla="*/ 353117 w 5261024"/>
                  <a:gd name="connsiteY106" fmla="*/ 3955371 h 5266097"/>
                  <a:gd name="connsiteX107" fmla="*/ 240245 w 5261024"/>
                  <a:gd name="connsiteY107" fmla="*/ 3738610 h 5266097"/>
                  <a:gd name="connsiteX108" fmla="*/ 182439 w 5261024"/>
                  <a:gd name="connsiteY108" fmla="*/ 3597001 h 5266097"/>
                  <a:gd name="connsiteX109" fmla="*/ 221697 w 5261024"/>
                  <a:gd name="connsiteY109" fmla="*/ 3597436 h 5266097"/>
                  <a:gd name="connsiteX110" fmla="*/ 269631 w 5261024"/>
                  <a:gd name="connsiteY110" fmla="*/ 3588250 h 5266097"/>
                  <a:gd name="connsiteX111" fmla="*/ 431735 w 5261024"/>
                  <a:gd name="connsiteY111" fmla="*/ 3288614 h 5266097"/>
                  <a:gd name="connsiteX112" fmla="*/ 132011 w 5261024"/>
                  <a:gd name="connsiteY112" fmla="*/ 3126671 h 5266097"/>
                  <a:gd name="connsiteX113" fmla="*/ 86872 w 5261024"/>
                  <a:gd name="connsiteY113" fmla="*/ 3145235 h 5266097"/>
                  <a:gd name="connsiteX114" fmla="*/ 54105 w 5261024"/>
                  <a:gd name="connsiteY114" fmla="*/ 3167203 h 5266097"/>
                  <a:gd name="connsiteX115" fmla="*/ 27088 w 5261024"/>
                  <a:gd name="connsiteY115" fmla="*/ 3034275 h 5266097"/>
                  <a:gd name="connsiteX116" fmla="*/ 811 w 5261024"/>
                  <a:gd name="connsiteY116" fmla="*/ 2786282 h 5266097"/>
                  <a:gd name="connsiteX117" fmla="*/ 0 w 5261024"/>
                  <a:gd name="connsiteY117" fmla="*/ 2701432 h 5266097"/>
                  <a:gd name="connsiteX118" fmla="*/ 37127 w 5261024"/>
                  <a:gd name="connsiteY118" fmla="*/ 2715413 h 5266097"/>
                  <a:gd name="connsiteX119" fmla="*/ 85312 w 5261024"/>
                  <a:gd name="connsiteY119" fmla="*/ 2723175 h 5266097"/>
                  <a:gd name="connsiteX120" fmla="*/ 340122 w 5261024"/>
                  <a:gd name="connsiteY120" fmla="*/ 2497052 h 5266097"/>
                  <a:gd name="connsiteX121" fmla="*/ 113862 w 5261024"/>
                  <a:gd name="connsiteY121" fmla="*/ 2242364 h 5266097"/>
                  <a:gd name="connsiteX122" fmla="*/ 65096 w 5261024"/>
                  <a:gd name="connsiteY122" fmla="*/ 2244369 h 5266097"/>
                  <a:gd name="connsiteX123" fmla="*/ 25412 w 5261024"/>
                  <a:gd name="connsiteY123" fmla="*/ 2254145 h 5266097"/>
                  <a:gd name="connsiteX124" fmla="*/ 68713 w 5261024"/>
                  <a:gd name="connsiteY124" fmla="*/ 2022832 h 5266097"/>
                  <a:gd name="connsiteX125" fmla="*/ 134052 w 5261024"/>
                  <a:gd name="connsiteY125" fmla="*/ 1796592 h 5266097"/>
                  <a:gd name="connsiteX126" fmla="*/ 165357 w 5261024"/>
                  <a:gd name="connsiteY126" fmla="*/ 1823456 h 5266097"/>
                  <a:gd name="connsiteX127" fmla="*/ 207982 w 5261024"/>
                  <a:gd name="connsiteY127" fmla="*/ 1847230 h 5266097"/>
                  <a:gd name="connsiteX128" fmla="*/ 524763 w 5261024"/>
                  <a:gd name="connsiteY128" fmla="*/ 1721894 h 5266097"/>
                  <a:gd name="connsiteX129" fmla="*/ 399256 w 5261024"/>
                  <a:gd name="connsiteY129" fmla="*/ 1405180 h 5266097"/>
                  <a:gd name="connsiteX130" fmla="*/ 352745 w 5261024"/>
                  <a:gd name="connsiteY130" fmla="*/ 1390386 h 5266097"/>
                  <a:gd name="connsiteX131" fmla="*/ 312719 w 5261024"/>
                  <a:gd name="connsiteY131" fmla="*/ 1386066 h 5266097"/>
                  <a:gd name="connsiteX132" fmla="*/ 340923 w 5261024"/>
                  <a:gd name="connsiteY132" fmla="*/ 1330533 h 5266097"/>
                  <a:gd name="connsiteX133" fmla="*/ 559668 w 5261024"/>
                  <a:gd name="connsiteY133" fmla="*/ 1005143 h 5266097"/>
                  <a:gd name="connsiteX134" fmla="*/ 570341 w 5261024"/>
                  <a:gd name="connsiteY134" fmla="*/ 992572 h 5266097"/>
                  <a:gd name="connsiteX135" fmla="*/ 590920 w 5261024"/>
                  <a:gd name="connsiteY135" fmla="*/ 1029147 h 5266097"/>
                  <a:gd name="connsiteX136" fmla="*/ 622843 w 5261024"/>
                  <a:gd name="connsiteY136" fmla="*/ 1066067 h 5266097"/>
                  <a:gd name="connsiteX137" fmla="*/ 963387 w 5261024"/>
                  <a:gd name="connsiteY137" fmla="*/ 1056634 h 5266097"/>
                  <a:gd name="connsiteX138" fmla="*/ 953773 w 5261024"/>
                  <a:gd name="connsiteY138" fmla="*/ 716095 h 5266097"/>
                  <a:gd name="connsiteX139" fmla="*/ 915126 w 5261024"/>
                  <a:gd name="connsiteY139" fmla="*/ 686285 h 5266097"/>
                  <a:gd name="connsiteX140" fmla="*/ 878943 w 5261024"/>
                  <a:gd name="connsiteY140" fmla="*/ 668511 h 5266097"/>
                  <a:gd name="connsiteX141" fmla="*/ 966411 w 5261024"/>
                  <a:gd name="connsiteY141" fmla="*/ 591835 h 5266097"/>
                  <a:gd name="connsiteX142" fmla="*/ 1179862 w 5261024"/>
                  <a:gd name="connsiteY142" fmla="*/ 435162 h 5266097"/>
                  <a:gd name="connsiteX143" fmla="*/ 1256192 w 5261024"/>
                  <a:gd name="connsiteY143" fmla="*/ 390108 h 5266097"/>
                  <a:gd name="connsiteX144" fmla="*/ 1262490 w 5261024"/>
                  <a:gd name="connsiteY144" fmla="*/ 428293 h 5266097"/>
                  <a:gd name="connsiteX145" fmla="*/ 1279861 w 5261024"/>
                  <a:gd name="connsiteY145" fmla="*/ 473904 h 5266097"/>
                  <a:gd name="connsiteX146" fmla="*/ 1603093 w 5261024"/>
                  <a:gd name="connsiteY146" fmla="*/ 581514 h 5266097"/>
                  <a:gd name="connsiteX147" fmla="*/ 1710529 w 5261024"/>
                  <a:gd name="connsiteY147" fmla="*/ 258223 h 5266097"/>
                  <a:gd name="connsiteX148" fmla="*/ 1684409 w 5261024"/>
                  <a:gd name="connsiteY148" fmla="*/ 216994 h 5266097"/>
                  <a:gd name="connsiteX149" fmla="*/ 1655527 w 5261024"/>
                  <a:gd name="connsiteY149" fmla="*/ 186916 h 5266097"/>
                  <a:gd name="connsiteX150" fmla="*/ 1899503 w 5261024"/>
                  <a:gd name="connsiteY150" fmla="*/ 102632 h 5266097"/>
                  <a:gd name="connsiteX151" fmla="*/ 2106471 w 5261024"/>
                  <a:gd name="connsiteY151" fmla="*/ 53906 h 5266097"/>
                  <a:gd name="connsiteX152" fmla="*/ 2099062 w 5261024"/>
                  <a:gd name="connsiteY152" fmla="*/ 93364 h 5266097"/>
                  <a:gd name="connsiteX153" fmla="*/ 2099785 w 5261024"/>
                  <a:gd name="connsiteY153" fmla="*/ 142166 h 5266097"/>
                  <a:gd name="connsiteX154" fmla="*/ 2366720 w 5261024"/>
                  <a:gd name="connsiteY154" fmla="*/ 353838 h 5266097"/>
                  <a:gd name="connsiteX155" fmla="*/ 2578250 w 5261024"/>
                  <a:gd name="connsiteY155" fmla="*/ 86789 h 5266097"/>
                  <a:gd name="connsiteX156" fmla="*/ 2567806 w 5261024"/>
                  <a:gd name="connsiteY156" fmla="*/ 39113 h 5266097"/>
                  <a:gd name="connsiteX157" fmla="*/ 2552146 w 5261024"/>
                  <a:gd name="connsiteY157" fmla="*/ 3672 h 5266097"/>
                  <a:gd name="connsiteX158" fmla="*/ 2699604 w 5261024"/>
                  <a:gd name="connsiteY158" fmla="*/ 0 h 5266097"/>
                  <a:gd name="connsiteX159" fmla="*/ 2685916 w 5261024"/>
                  <a:gd name="connsiteY159" fmla="*/ 849851 h 5266097"/>
                  <a:gd name="connsiteX160" fmla="*/ 896230 w 5261024"/>
                  <a:gd name="connsiteY160" fmla="*/ 2219946 h 5266097"/>
                  <a:gd name="connsiteX161" fmla="*/ 2217191 w 5261024"/>
                  <a:gd name="connsiteY161" fmla="*/ 4368244 h 5266097"/>
                  <a:gd name="connsiteX162" fmla="*/ 4364793 w 5261024"/>
                  <a:gd name="connsiteY162" fmla="*/ 3046150 h 5266097"/>
                  <a:gd name="connsiteX163" fmla="*/ 3043832 w 5261024"/>
                  <a:gd name="connsiteY163" fmla="*/ 897852 h 5266097"/>
                  <a:gd name="connsiteX164" fmla="*/ 2685916 w 5261024"/>
                  <a:gd name="connsiteY164" fmla="*/ 849851 h 5266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5261024" h="5266097">
                    <a:moveTo>
                      <a:pt x="2699604" y="0"/>
                    </a:moveTo>
                    <a:cubicBezTo>
                      <a:pt x="2791142" y="2496"/>
                      <a:pt x="2883255" y="9812"/>
                      <a:pt x="2975635" y="22137"/>
                    </a:cubicBezTo>
                    <a:lnTo>
                      <a:pt x="3020095" y="30384"/>
                    </a:lnTo>
                    <a:lnTo>
                      <a:pt x="2999736" y="64762"/>
                    </a:lnTo>
                    <a:cubicBezTo>
                      <a:pt x="2992981" y="79277"/>
                      <a:pt x="2987578" y="94685"/>
                      <a:pt x="2983724" y="110867"/>
                    </a:cubicBezTo>
                    <a:cubicBezTo>
                      <a:pt x="2952888" y="240322"/>
                      <a:pt x="3032779" y="370252"/>
                      <a:pt x="3162165" y="401071"/>
                    </a:cubicBezTo>
                    <a:cubicBezTo>
                      <a:pt x="3291551" y="431891"/>
                      <a:pt x="3421437" y="351930"/>
                      <a:pt x="3452273" y="222475"/>
                    </a:cubicBezTo>
                    <a:cubicBezTo>
                      <a:pt x="3456127" y="206292"/>
                      <a:pt x="3458252" y="190104"/>
                      <a:pt x="3458765" y="174102"/>
                    </a:cubicBezTo>
                    <a:lnTo>
                      <a:pt x="3456091" y="134237"/>
                    </a:lnTo>
                    <a:lnTo>
                      <a:pt x="3499492" y="146919"/>
                    </a:lnTo>
                    <a:cubicBezTo>
                      <a:pt x="3578278" y="174349"/>
                      <a:pt x="3655061" y="205265"/>
                      <a:pt x="3729708" y="239447"/>
                    </a:cubicBezTo>
                    <a:lnTo>
                      <a:pt x="3886868" y="320504"/>
                    </a:lnTo>
                    <a:lnTo>
                      <a:pt x="3855876" y="345930"/>
                    </a:lnTo>
                    <a:cubicBezTo>
                      <a:pt x="3844563" y="357260"/>
                      <a:pt x="3834216" y="369891"/>
                      <a:pt x="3825060" y="383779"/>
                    </a:cubicBezTo>
                    <a:cubicBezTo>
                      <a:pt x="3751808" y="494880"/>
                      <a:pt x="3782442" y="644297"/>
                      <a:pt x="3893485" y="717511"/>
                    </a:cubicBezTo>
                    <a:cubicBezTo>
                      <a:pt x="4004526" y="790725"/>
                      <a:pt x="4153927" y="760009"/>
                      <a:pt x="4227180" y="648908"/>
                    </a:cubicBezTo>
                    <a:cubicBezTo>
                      <a:pt x="4236337" y="635021"/>
                      <a:pt x="4243870" y="620534"/>
                      <a:pt x="4249826" y="605673"/>
                    </a:cubicBezTo>
                    <a:lnTo>
                      <a:pt x="4260863" y="567587"/>
                    </a:lnTo>
                    <a:lnTo>
                      <a:pt x="4340221" y="629356"/>
                    </a:lnTo>
                    <a:cubicBezTo>
                      <a:pt x="4431148" y="707069"/>
                      <a:pt x="4516361" y="790651"/>
                      <a:pt x="4595402" y="879365"/>
                    </a:cubicBezTo>
                    <a:lnTo>
                      <a:pt x="4603537" y="889139"/>
                    </a:lnTo>
                    <a:lnTo>
                      <a:pt x="4564217" y="902959"/>
                    </a:lnTo>
                    <a:cubicBezTo>
                      <a:pt x="4549712" y="909737"/>
                      <a:pt x="4535670" y="918068"/>
                      <a:pt x="4522315" y="927986"/>
                    </a:cubicBezTo>
                    <a:cubicBezTo>
                      <a:pt x="4415481" y="1007334"/>
                      <a:pt x="4393165" y="1158216"/>
                      <a:pt x="4472470" y="1264993"/>
                    </a:cubicBezTo>
                    <a:cubicBezTo>
                      <a:pt x="4551775" y="1371771"/>
                      <a:pt x="4702672" y="1394006"/>
                      <a:pt x="4809505" y="1314658"/>
                    </a:cubicBezTo>
                    <a:cubicBezTo>
                      <a:pt x="4822859" y="1304740"/>
                      <a:pt x="4834893" y="1293703"/>
                      <a:pt x="4845572" y="1281775"/>
                    </a:cubicBezTo>
                    <a:lnTo>
                      <a:pt x="4869367" y="1249219"/>
                    </a:lnTo>
                    <a:lnTo>
                      <a:pt x="4907907" y="1310723"/>
                    </a:lnTo>
                    <a:cubicBezTo>
                      <a:pt x="4948818" y="1381156"/>
                      <a:pt x="4986492" y="1453490"/>
                      <a:pt x="5020778" y="1527485"/>
                    </a:cubicBezTo>
                    <a:lnTo>
                      <a:pt x="5078585" y="1669097"/>
                    </a:lnTo>
                    <a:lnTo>
                      <a:pt x="5039327" y="1668661"/>
                    </a:lnTo>
                    <a:cubicBezTo>
                      <a:pt x="5023379" y="1670069"/>
                      <a:pt x="5007333" y="1673094"/>
                      <a:pt x="4991392" y="1677848"/>
                    </a:cubicBezTo>
                    <a:cubicBezTo>
                      <a:pt x="4863863" y="1715870"/>
                      <a:pt x="4791287" y="1850022"/>
                      <a:pt x="4829289" y="1977484"/>
                    </a:cubicBezTo>
                    <a:cubicBezTo>
                      <a:pt x="4867292" y="2104945"/>
                      <a:pt x="5001483" y="2177449"/>
                      <a:pt x="5129012" y="2139427"/>
                    </a:cubicBezTo>
                    <a:cubicBezTo>
                      <a:pt x="5144953" y="2134673"/>
                      <a:pt x="5160036" y="2128419"/>
                      <a:pt x="5174151" y="2120863"/>
                    </a:cubicBezTo>
                    <a:lnTo>
                      <a:pt x="5206918" y="2098895"/>
                    </a:lnTo>
                    <a:lnTo>
                      <a:pt x="5233934" y="2231821"/>
                    </a:lnTo>
                    <a:cubicBezTo>
                      <a:pt x="5246572" y="2313623"/>
                      <a:pt x="5255381" y="2396367"/>
                      <a:pt x="5260212" y="2479813"/>
                    </a:cubicBezTo>
                    <a:lnTo>
                      <a:pt x="5261024" y="2564666"/>
                    </a:lnTo>
                    <a:lnTo>
                      <a:pt x="5223898" y="2550684"/>
                    </a:lnTo>
                    <a:cubicBezTo>
                      <a:pt x="5208429" y="2546552"/>
                      <a:pt x="5192316" y="2543908"/>
                      <a:pt x="5175711" y="2542921"/>
                    </a:cubicBezTo>
                    <a:cubicBezTo>
                      <a:pt x="5042868" y="2535034"/>
                      <a:pt x="4928786" y="2636273"/>
                      <a:pt x="4920903" y="2769046"/>
                    </a:cubicBezTo>
                    <a:cubicBezTo>
                      <a:pt x="4913019" y="2901817"/>
                      <a:pt x="5014319" y="3015845"/>
                      <a:pt x="5147162" y="3023733"/>
                    </a:cubicBezTo>
                    <a:cubicBezTo>
                      <a:pt x="5163767" y="3024719"/>
                      <a:pt x="5180080" y="3024000"/>
                      <a:pt x="5195928" y="3021727"/>
                    </a:cubicBezTo>
                    <a:lnTo>
                      <a:pt x="5235611" y="3011951"/>
                    </a:lnTo>
                    <a:lnTo>
                      <a:pt x="5192310" y="3243262"/>
                    </a:lnTo>
                    <a:lnTo>
                      <a:pt x="5126971" y="3469505"/>
                    </a:lnTo>
                    <a:lnTo>
                      <a:pt x="5095667" y="3442641"/>
                    </a:lnTo>
                    <a:cubicBezTo>
                      <a:pt x="5082545" y="3433468"/>
                      <a:pt x="5068309" y="3425472"/>
                      <a:pt x="5053042" y="3418866"/>
                    </a:cubicBezTo>
                    <a:cubicBezTo>
                      <a:pt x="4930908" y="3366020"/>
                      <a:pt x="4789081" y="3422134"/>
                      <a:pt x="4736261" y="3544203"/>
                    </a:cubicBezTo>
                    <a:cubicBezTo>
                      <a:pt x="4683442" y="3666272"/>
                      <a:pt x="4739634" y="3808069"/>
                      <a:pt x="4861767" y="3860917"/>
                    </a:cubicBezTo>
                    <a:cubicBezTo>
                      <a:pt x="4877034" y="3867523"/>
                      <a:pt x="4892609" y="3872427"/>
                      <a:pt x="4908278" y="3875711"/>
                    </a:cubicBezTo>
                    <a:lnTo>
                      <a:pt x="4948303" y="3880032"/>
                    </a:lnTo>
                    <a:lnTo>
                      <a:pt x="4920099" y="3935562"/>
                    </a:lnTo>
                    <a:cubicBezTo>
                      <a:pt x="4854957" y="4050190"/>
                      <a:pt x="4781729" y="4158847"/>
                      <a:pt x="4701355" y="4260953"/>
                    </a:cubicBezTo>
                    <a:lnTo>
                      <a:pt x="4690683" y="4273524"/>
                    </a:lnTo>
                    <a:lnTo>
                      <a:pt x="4670103" y="4236951"/>
                    </a:lnTo>
                    <a:cubicBezTo>
                      <a:pt x="4660910" y="4223843"/>
                      <a:pt x="4650267" y="4211460"/>
                      <a:pt x="4638180" y="4200031"/>
                    </a:cubicBezTo>
                    <a:cubicBezTo>
                      <a:pt x="4541487" y="4108598"/>
                      <a:pt x="4389020" y="4112821"/>
                      <a:pt x="4297636" y="4209463"/>
                    </a:cubicBezTo>
                    <a:cubicBezTo>
                      <a:pt x="4206253" y="4306105"/>
                      <a:pt x="4210558" y="4458570"/>
                      <a:pt x="4307251" y="4550002"/>
                    </a:cubicBezTo>
                    <a:cubicBezTo>
                      <a:pt x="4319338" y="4561431"/>
                      <a:pt x="4332296" y="4571366"/>
                      <a:pt x="4345897" y="4579812"/>
                    </a:cubicBezTo>
                    <a:lnTo>
                      <a:pt x="4382079" y="4597585"/>
                    </a:lnTo>
                    <a:lnTo>
                      <a:pt x="4294613" y="4674261"/>
                    </a:lnTo>
                    <a:cubicBezTo>
                      <a:pt x="4226072" y="4730053"/>
                      <a:pt x="4154820" y="4782340"/>
                      <a:pt x="4081162" y="4830933"/>
                    </a:cubicBezTo>
                    <a:lnTo>
                      <a:pt x="4004830" y="4875987"/>
                    </a:lnTo>
                    <a:lnTo>
                      <a:pt x="3998534" y="4837804"/>
                    </a:lnTo>
                    <a:cubicBezTo>
                      <a:pt x="3994378" y="4822342"/>
                      <a:pt x="3988612" y="4807066"/>
                      <a:pt x="3981163" y="4792192"/>
                    </a:cubicBezTo>
                    <a:cubicBezTo>
                      <a:pt x="3921573" y="4673203"/>
                      <a:pt x="3776856" y="4625024"/>
                      <a:pt x="3657930" y="4684583"/>
                    </a:cubicBezTo>
                    <a:cubicBezTo>
                      <a:pt x="3539004" y="4744142"/>
                      <a:pt x="3490903" y="4888884"/>
                      <a:pt x="3550494" y="5007873"/>
                    </a:cubicBezTo>
                    <a:cubicBezTo>
                      <a:pt x="3557942" y="5022747"/>
                      <a:pt x="3566721" y="5036514"/>
                      <a:pt x="3576614" y="5049102"/>
                    </a:cubicBezTo>
                    <a:lnTo>
                      <a:pt x="3605495" y="5079179"/>
                    </a:lnTo>
                    <a:lnTo>
                      <a:pt x="3361520" y="5163465"/>
                    </a:lnTo>
                    <a:lnTo>
                      <a:pt x="3154552" y="5212189"/>
                    </a:lnTo>
                    <a:lnTo>
                      <a:pt x="3161961" y="5172732"/>
                    </a:lnTo>
                    <a:cubicBezTo>
                      <a:pt x="3163345" y="5156782"/>
                      <a:pt x="3163151" y="5140455"/>
                      <a:pt x="3161239" y="5123930"/>
                    </a:cubicBezTo>
                    <a:cubicBezTo>
                      <a:pt x="3145938" y="4991736"/>
                      <a:pt x="3026428" y="4896967"/>
                      <a:pt x="2894303" y="4912259"/>
                    </a:cubicBezTo>
                    <a:cubicBezTo>
                      <a:pt x="2762179" y="4927551"/>
                      <a:pt x="2667474" y="5047112"/>
                      <a:pt x="2682774" y="5179307"/>
                    </a:cubicBezTo>
                    <a:cubicBezTo>
                      <a:pt x="2684687" y="5195831"/>
                      <a:pt x="2688228" y="5211770"/>
                      <a:pt x="2693218" y="5226984"/>
                    </a:cubicBezTo>
                    <a:lnTo>
                      <a:pt x="2708878" y="5262425"/>
                    </a:lnTo>
                    <a:lnTo>
                      <a:pt x="2561420" y="5266097"/>
                    </a:lnTo>
                    <a:cubicBezTo>
                      <a:pt x="2469881" y="5263601"/>
                      <a:pt x="2377769" y="5256285"/>
                      <a:pt x="2285388" y="5243959"/>
                    </a:cubicBezTo>
                    <a:lnTo>
                      <a:pt x="2240930" y="5235714"/>
                    </a:lnTo>
                    <a:lnTo>
                      <a:pt x="2261288" y="5201337"/>
                    </a:lnTo>
                    <a:cubicBezTo>
                      <a:pt x="2268045" y="5186822"/>
                      <a:pt x="2273446" y="5171413"/>
                      <a:pt x="2277301" y="5155230"/>
                    </a:cubicBezTo>
                    <a:cubicBezTo>
                      <a:pt x="2308137" y="5025775"/>
                      <a:pt x="2228246" y="4895846"/>
                      <a:pt x="2098860" y="4865027"/>
                    </a:cubicBezTo>
                    <a:cubicBezTo>
                      <a:pt x="1969474" y="4834207"/>
                      <a:pt x="1839587" y="4914168"/>
                      <a:pt x="1808751" y="5043623"/>
                    </a:cubicBezTo>
                    <a:cubicBezTo>
                      <a:pt x="1804897" y="5059805"/>
                      <a:pt x="1802773" y="5075995"/>
                      <a:pt x="1802259" y="5091997"/>
                    </a:cubicBezTo>
                    <a:lnTo>
                      <a:pt x="1804934" y="5131861"/>
                    </a:lnTo>
                    <a:lnTo>
                      <a:pt x="1761530" y="5119177"/>
                    </a:lnTo>
                    <a:cubicBezTo>
                      <a:pt x="1682746" y="5091747"/>
                      <a:pt x="1605963" y="5060831"/>
                      <a:pt x="1531316" y="5026649"/>
                    </a:cubicBezTo>
                    <a:lnTo>
                      <a:pt x="1374157" y="4945594"/>
                    </a:lnTo>
                    <a:lnTo>
                      <a:pt x="1405149" y="4920168"/>
                    </a:lnTo>
                    <a:cubicBezTo>
                      <a:pt x="1416461" y="4908838"/>
                      <a:pt x="1426808" y="4896207"/>
                      <a:pt x="1435964" y="4882320"/>
                    </a:cubicBezTo>
                    <a:cubicBezTo>
                      <a:pt x="1509217" y="4771217"/>
                      <a:pt x="1478582" y="4621800"/>
                      <a:pt x="1367541" y="4548587"/>
                    </a:cubicBezTo>
                    <a:cubicBezTo>
                      <a:pt x="1256498" y="4475373"/>
                      <a:pt x="1107097" y="4506088"/>
                      <a:pt x="1033844" y="4617189"/>
                    </a:cubicBezTo>
                    <a:cubicBezTo>
                      <a:pt x="1024688" y="4631078"/>
                      <a:pt x="1017155" y="4645563"/>
                      <a:pt x="1011199" y="4660425"/>
                    </a:cubicBezTo>
                    <a:lnTo>
                      <a:pt x="1000161" y="4698511"/>
                    </a:lnTo>
                    <a:lnTo>
                      <a:pt x="920802" y="4636740"/>
                    </a:lnTo>
                    <a:cubicBezTo>
                      <a:pt x="829875" y="4559028"/>
                      <a:pt x="744663" y="4475445"/>
                      <a:pt x="665621" y="4386731"/>
                    </a:cubicBezTo>
                    <a:lnTo>
                      <a:pt x="657487" y="4376959"/>
                    </a:lnTo>
                    <a:lnTo>
                      <a:pt x="696807" y="4363138"/>
                    </a:lnTo>
                    <a:cubicBezTo>
                      <a:pt x="711312" y="4356361"/>
                      <a:pt x="725355" y="4348030"/>
                      <a:pt x="738709" y="4338112"/>
                    </a:cubicBezTo>
                    <a:cubicBezTo>
                      <a:pt x="845543" y="4258765"/>
                      <a:pt x="867859" y="4107881"/>
                      <a:pt x="788555" y="4001104"/>
                    </a:cubicBezTo>
                    <a:cubicBezTo>
                      <a:pt x="709249" y="3894326"/>
                      <a:pt x="558354" y="3872091"/>
                      <a:pt x="451519" y="3951439"/>
                    </a:cubicBezTo>
                    <a:cubicBezTo>
                      <a:pt x="438165" y="3961357"/>
                      <a:pt x="426132" y="3972393"/>
                      <a:pt x="415452" y="3984321"/>
                    </a:cubicBezTo>
                    <a:lnTo>
                      <a:pt x="391658" y="4016878"/>
                    </a:lnTo>
                    <a:lnTo>
                      <a:pt x="353117" y="3955371"/>
                    </a:lnTo>
                    <a:cubicBezTo>
                      <a:pt x="312204" y="3884939"/>
                      <a:pt x="274531" y="3812605"/>
                      <a:pt x="240245" y="3738610"/>
                    </a:cubicBezTo>
                    <a:lnTo>
                      <a:pt x="182439" y="3597001"/>
                    </a:lnTo>
                    <a:lnTo>
                      <a:pt x="221697" y="3597436"/>
                    </a:lnTo>
                    <a:cubicBezTo>
                      <a:pt x="237645" y="3596029"/>
                      <a:pt x="253690" y="3593002"/>
                      <a:pt x="269631" y="3588250"/>
                    </a:cubicBezTo>
                    <a:cubicBezTo>
                      <a:pt x="397161" y="3550226"/>
                      <a:pt x="469738" y="3416075"/>
                      <a:pt x="431735" y="3288614"/>
                    </a:cubicBezTo>
                    <a:cubicBezTo>
                      <a:pt x="393733" y="3161152"/>
                      <a:pt x="259541" y="3088647"/>
                      <a:pt x="132011" y="3126671"/>
                    </a:cubicBezTo>
                    <a:cubicBezTo>
                      <a:pt x="116070" y="3131423"/>
                      <a:pt x="100988" y="3137679"/>
                      <a:pt x="86872" y="3145235"/>
                    </a:cubicBezTo>
                    <a:lnTo>
                      <a:pt x="54105" y="3167203"/>
                    </a:lnTo>
                    <a:lnTo>
                      <a:pt x="27088" y="3034275"/>
                    </a:lnTo>
                    <a:cubicBezTo>
                      <a:pt x="14450" y="2952472"/>
                      <a:pt x="5642" y="2869727"/>
                      <a:pt x="811" y="2786282"/>
                    </a:cubicBezTo>
                    <a:lnTo>
                      <a:pt x="0" y="2701432"/>
                    </a:lnTo>
                    <a:lnTo>
                      <a:pt x="37127" y="2715413"/>
                    </a:lnTo>
                    <a:cubicBezTo>
                      <a:pt x="52595" y="2719545"/>
                      <a:pt x="68707" y="2722190"/>
                      <a:pt x="85312" y="2723175"/>
                    </a:cubicBezTo>
                    <a:cubicBezTo>
                      <a:pt x="218155" y="2731063"/>
                      <a:pt x="332238" y="2629824"/>
                      <a:pt x="340122" y="2497052"/>
                    </a:cubicBezTo>
                    <a:cubicBezTo>
                      <a:pt x="348006" y="2364279"/>
                      <a:pt x="246705" y="2250252"/>
                      <a:pt x="113862" y="2242364"/>
                    </a:cubicBezTo>
                    <a:cubicBezTo>
                      <a:pt x="97256" y="2241378"/>
                      <a:pt x="80945" y="2242097"/>
                      <a:pt x="65096" y="2244369"/>
                    </a:cubicBezTo>
                    <a:lnTo>
                      <a:pt x="25412" y="2254145"/>
                    </a:lnTo>
                    <a:lnTo>
                      <a:pt x="68713" y="2022832"/>
                    </a:lnTo>
                    <a:lnTo>
                      <a:pt x="134052" y="1796592"/>
                    </a:lnTo>
                    <a:lnTo>
                      <a:pt x="165357" y="1823456"/>
                    </a:lnTo>
                    <a:cubicBezTo>
                      <a:pt x="178479" y="1832629"/>
                      <a:pt x="192715" y="1840624"/>
                      <a:pt x="207982" y="1847230"/>
                    </a:cubicBezTo>
                    <a:cubicBezTo>
                      <a:pt x="330115" y="1900077"/>
                      <a:pt x="471944" y="1843963"/>
                      <a:pt x="524763" y="1721894"/>
                    </a:cubicBezTo>
                    <a:cubicBezTo>
                      <a:pt x="577582" y="1599825"/>
                      <a:pt x="521390" y="1458027"/>
                      <a:pt x="399256" y="1405180"/>
                    </a:cubicBezTo>
                    <a:cubicBezTo>
                      <a:pt x="383989" y="1398574"/>
                      <a:pt x="368416" y="1393671"/>
                      <a:pt x="352745" y="1390386"/>
                    </a:cubicBezTo>
                    <a:lnTo>
                      <a:pt x="312719" y="1386066"/>
                    </a:lnTo>
                    <a:lnTo>
                      <a:pt x="340923" y="1330533"/>
                    </a:lnTo>
                    <a:cubicBezTo>
                      <a:pt x="406067" y="1215904"/>
                      <a:pt x="479295" y="1107248"/>
                      <a:pt x="559668" y="1005143"/>
                    </a:cubicBezTo>
                    <a:lnTo>
                      <a:pt x="570341" y="992572"/>
                    </a:lnTo>
                    <a:lnTo>
                      <a:pt x="590920" y="1029147"/>
                    </a:lnTo>
                    <a:cubicBezTo>
                      <a:pt x="600113" y="1042255"/>
                      <a:pt x="610757" y="1054637"/>
                      <a:pt x="622843" y="1066067"/>
                    </a:cubicBezTo>
                    <a:cubicBezTo>
                      <a:pt x="719537" y="1157498"/>
                      <a:pt x="872004" y="1153275"/>
                      <a:pt x="963387" y="1056634"/>
                    </a:cubicBezTo>
                    <a:cubicBezTo>
                      <a:pt x="1054771" y="959992"/>
                      <a:pt x="1050466" y="807527"/>
                      <a:pt x="953773" y="716095"/>
                    </a:cubicBezTo>
                    <a:cubicBezTo>
                      <a:pt x="941686" y="704665"/>
                      <a:pt x="928728" y="694731"/>
                      <a:pt x="915126" y="686285"/>
                    </a:cubicBezTo>
                    <a:lnTo>
                      <a:pt x="878943" y="668511"/>
                    </a:lnTo>
                    <a:lnTo>
                      <a:pt x="966411" y="591835"/>
                    </a:lnTo>
                    <a:cubicBezTo>
                      <a:pt x="1034952" y="536042"/>
                      <a:pt x="1106204" y="483755"/>
                      <a:pt x="1179862" y="435162"/>
                    </a:cubicBezTo>
                    <a:lnTo>
                      <a:pt x="1256192" y="390108"/>
                    </a:lnTo>
                    <a:lnTo>
                      <a:pt x="1262490" y="428293"/>
                    </a:lnTo>
                    <a:cubicBezTo>
                      <a:pt x="1266645" y="443754"/>
                      <a:pt x="1272411" y="459031"/>
                      <a:pt x="1279861" y="473904"/>
                    </a:cubicBezTo>
                    <a:cubicBezTo>
                      <a:pt x="1339451" y="592893"/>
                      <a:pt x="1484168" y="641073"/>
                      <a:pt x="1603093" y="581514"/>
                    </a:cubicBezTo>
                    <a:cubicBezTo>
                      <a:pt x="1722020" y="521955"/>
                      <a:pt x="1770120" y="377212"/>
                      <a:pt x="1710529" y="258223"/>
                    </a:cubicBezTo>
                    <a:cubicBezTo>
                      <a:pt x="1703080" y="243350"/>
                      <a:pt x="1694301" y="229582"/>
                      <a:pt x="1684409" y="216994"/>
                    </a:cubicBezTo>
                    <a:lnTo>
                      <a:pt x="1655527" y="186916"/>
                    </a:lnTo>
                    <a:lnTo>
                      <a:pt x="1899503" y="102632"/>
                    </a:lnTo>
                    <a:lnTo>
                      <a:pt x="2106471" y="53906"/>
                    </a:lnTo>
                    <a:lnTo>
                      <a:pt x="2099062" y="93364"/>
                    </a:lnTo>
                    <a:cubicBezTo>
                      <a:pt x="2097679" y="109315"/>
                      <a:pt x="2097873" y="125641"/>
                      <a:pt x="2099785" y="142166"/>
                    </a:cubicBezTo>
                    <a:cubicBezTo>
                      <a:pt x="2115085" y="274360"/>
                      <a:pt x="2234596" y="369129"/>
                      <a:pt x="2366720" y="353838"/>
                    </a:cubicBezTo>
                    <a:cubicBezTo>
                      <a:pt x="2498845" y="338546"/>
                      <a:pt x="2593550" y="218984"/>
                      <a:pt x="2578250" y="86789"/>
                    </a:cubicBezTo>
                    <a:cubicBezTo>
                      <a:pt x="2576337" y="70264"/>
                      <a:pt x="2572796" y="54325"/>
                      <a:pt x="2567806" y="39113"/>
                    </a:cubicBezTo>
                    <a:lnTo>
                      <a:pt x="2552146" y="3672"/>
                    </a:lnTo>
                    <a:lnTo>
                      <a:pt x="2699604" y="0"/>
                    </a:lnTo>
                    <a:close/>
                    <a:moveTo>
                      <a:pt x="2685916" y="849851"/>
                    </a:moveTo>
                    <a:cubicBezTo>
                      <a:pt x="1857093" y="823407"/>
                      <a:pt x="1095966" y="1381414"/>
                      <a:pt x="896230" y="2219946"/>
                    </a:cubicBezTo>
                    <a:cubicBezTo>
                      <a:pt x="667959" y="3178268"/>
                      <a:pt x="1259374" y="4140094"/>
                      <a:pt x="2217191" y="4368244"/>
                    </a:cubicBezTo>
                    <a:cubicBezTo>
                      <a:pt x="3175009" y="4596395"/>
                      <a:pt x="4136523" y="4004473"/>
                      <a:pt x="4364793" y="3046150"/>
                    </a:cubicBezTo>
                    <a:cubicBezTo>
                      <a:pt x="4593063" y="2087828"/>
                      <a:pt x="4001649" y="1126002"/>
                      <a:pt x="3043832" y="897852"/>
                    </a:cubicBezTo>
                    <a:cubicBezTo>
                      <a:pt x="2924105" y="869333"/>
                      <a:pt x="2804320" y="853628"/>
                      <a:pt x="2685916" y="849851"/>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grpSp>
        <p:grpSp>
          <p:nvGrpSpPr>
            <p:cNvPr id="206" name="Group 205"/>
            <p:cNvGrpSpPr/>
            <p:nvPr/>
          </p:nvGrpSpPr>
          <p:grpSpPr>
            <a:xfrm>
              <a:off x="3720423" y="4801269"/>
              <a:ext cx="200656" cy="197250"/>
              <a:chOff x="1941489" y="795953"/>
              <a:chExt cx="5261024" cy="5266097"/>
            </a:xfrm>
            <a:solidFill>
              <a:srgbClr val="CA95FF"/>
            </a:solidFill>
          </p:grpSpPr>
          <p:sp>
            <p:nvSpPr>
              <p:cNvPr id="207" name="Donut 206"/>
              <p:cNvSpPr/>
              <p:nvPr/>
            </p:nvSpPr>
            <p:spPr>
              <a:xfrm>
                <a:off x="2882256" y="1738368"/>
                <a:ext cx="3379489" cy="3381270"/>
              </a:xfrm>
              <a:prstGeom prst="donut">
                <a:avLst>
                  <a:gd name="adj" fmla="val 2828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sp>
            <p:nvSpPr>
              <p:cNvPr id="208" name="Freeform 207"/>
              <p:cNvSpPr/>
              <p:nvPr/>
            </p:nvSpPr>
            <p:spPr>
              <a:xfrm>
                <a:off x="1941489" y="795953"/>
                <a:ext cx="5261024" cy="5266097"/>
              </a:xfrm>
              <a:custGeom>
                <a:avLst/>
                <a:gdLst>
                  <a:gd name="connsiteX0" fmla="*/ 2699604 w 5261024"/>
                  <a:gd name="connsiteY0" fmla="*/ 0 h 5266097"/>
                  <a:gd name="connsiteX1" fmla="*/ 2975635 w 5261024"/>
                  <a:gd name="connsiteY1" fmla="*/ 22137 h 5266097"/>
                  <a:gd name="connsiteX2" fmla="*/ 3020095 w 5261024"/>
                  <a:gd name="connsiteY2" fmla="*/ 30384 h 5266097"/>
                  <a:gd name="connsiteX3" fmla="*/ 2999736 w 5261024"/>
                  <a:gd name="connsiteY3" fmla="*/ 64762 h 5266097"/>
                  <a:gd name="connsiteX4" fmla="*/ 2983724 w 5261024"/>
                  <a:gd name="connsiteY4" fmla="*/ 110867 h 5266097"/>
                  <a:gd name="connsiteX5" fmla="*/ 3162165 w 5261024"/>
                  <a:gd name="connsiteY5" fmla="*/ 401071 h 5266097"/>
                  <a:gd name="connsiteX6" fmla="*/ 3452273 w 5261024"/>
                  <a:gd name="connsiteY6" fmla="*/ 222475 h 5266097"/>
                  <a:gd name="connsiteX7" fmla="*/ 3458765 w 5261024"/>
                  <a:gd name="connsiteY7" fmla="*/ 174102 h 5266097"/>
                  <a:gd name="connsiteX8" fmla="*/ 3456091 w 5261024"/>
                  <a:gd name="connsiteY8" fmla="*/ 134237 h 5266097"/>
                  <a:gd name="connsiteX9" fmla="*/ 3499492 w 5261024"/>
                  <a:gd name="connsiteY9" fmla="*/ 146919 h 5266097"/>
                  <a:gd name="connsiteX10" fmla="*/ 3729708 w 5261024"/>
                  <a:gd name="connsiteY10" fmla="*/ 239447 h 5266097"/>
                  <a:gd name="connsiteX11" fmla="*/ 3886868 w 5261024"/>
                  <a:gd name="connsiteY11" fmla="*/ 320504 h 5266097"/>
                  <a:gd name="connsiteX12" fmla="*/ 3855876 w 5261024"/>
                  <a:gd name="connsiteY12" fmla="*/ 345930 h 5266097"/>
                  <a:gd name="connsiteX13" fmla="*/ 3825060 w 5261024"/>
                  <a:gd name="connsiteY13" fmla="*/ 383779 h 5266097"/>
                  <a:gd name="connsiteX14" fmla="*/ 3893485 w 5261024"/>
                  <a:gd name="connsiteY14" fmla="*/ 717511 h 5266097"/>
                  <a:gd name="connsiteX15" fmla="*/ 4227180 w 5261024"/>
                  <a:gd name="connsiteY15" fmla="*/ 648908 h 5266097"/>
                  <a:gd name="connsiteX16" fmla="*/ 4249826 w 5261024"/>
                  <a:gd name="connsiteY16" fmla="*/ 605673 h 5266097"/>
                  <a:gd name="connsiteX17" fmla="*/ 4260863 w 5261024"/>
                  <a:gd name="connsiteY17" fmla="*/ 567587 h 5266097"/>
                  <a:gd name="connsiteX18" fmla="*/ 4340221 w 5261024"/>
                  <a:gd name="connsiteY18" fmla="*/ 629356 h 5266097"/>
                  <a:gd name="connsiteX19" fmla="*/ 4595402 w 5261024"/>
                  <a:gd name="connsiteY19" fmla="*/ 879365 h 5266097"/>
                  <a:gd name="connsiteX20" fmla="*/ 4603537 w 5261024"/>
                  <a:gd name="connsiteY20" fmla="*/ 889139 h 5266097"/>
                  <a:gd name="connsiteX21" fmla="*/ 4564217 w 5261024"/>
                  <a:gd name="connsiteY21" fmla="*/ 902959 h 5266097"/>
                  <a:gd name="connsiteX22" fmla="*/ 4522315 w 5261024"/>
                  <a:gd name="connsiteY22" fmla="*/ 927986 h 5266097"/>
                  <a:gd name="connsiteX23" fmla="*/ 4472470 w 5261024"/>
                  <a:gd name="connsiteY23" fmla="*/ 1264993 h 5266097"/>
                  <a:gd name="connsiteX24" fmla="*/ 4809505 w 5261024"/>
                  <a:gd name="connsiteY24" fmla="*/ 1314658 h 5266097"/>
                  <a:gd name="connsiteX25" fmla="*/ 4845572 w 5261024"/>
                  <a:gd name="connsiteY25" fmla="*/ 1281775 h 5266097"/>
                  <a:gd name="connsiteX26" fmla="*/ 4869367 w 5261024"/>
                  <a:gd name="connsiteY26" fmla="*/ 1249219 h 5266097"/>
                  <a:gd name="connsiteX27" fmla="*/ 4907907 w 5261024"/>
                  <a:gd name="connsiteY27" fmla="*/ 1310723 h 5266097"/>
                  <a:gd name="connsiteX28" fmla="*/ 5020778 w 5261024"/>
                  <a:gd name="connsiteY28" fmla="*/ 1527485 h 5266097"/>
                  <a:gd name="connsiteX29" fmla="*/ 5078585 w 5261024"/>
                  <a:gd name="connsiteY29" fmla="*/ 1669097 h 5266097"/>
                  <a:gd name="connsiteX30" fmla="*/ 5039327 w 5261024"/>
                  <a:gd name="connsiteY30" fmla="*/ 1668661 h 5266097"/>
                  <a:gd name="connsiteX31" fmla="*/ 4991392 w 5261024"/>
                  <a:gd name="connsiteY31" fmla="*/ 1677848 h 5266097"/>
                  <a:gd name="connsiteX32" fmla="*/ 4829289 w 5261024"/>
                  <a:gd name="connsiteY32" fmla="*/ 1977484 h 5266097"/>
                  <a:gd name="connsiteX33" fmla="*/ 5129012 w 5261024"/>
                  <a:gd name="connsiteY33" fmla="*/ 2139427 h 5266097"/>
                  <a:gd name="connsiteX34" fmla="*/ 5174151 w 5261024"/>
                  <a:gd name="connsiteY34" fmla="*/ 2120863 h 5266097"/>
                  <a:gd name="connsiteX35" fmla="*/ 5206918 w 5261024"/>
                  <a:gd name="connsiteY35" fmla="*/ 2098895 h 5266097"/>
                  <a:gd name="connsiteX36" fmla="*/ 5233934 w 5261024"/>
                  <a:gd name="connsiteY36" fmla="*/ 2231821 h 5266097"/>
                  <a:gd name="connsiteX37" fmla="*/ 5260212 w 5261024"/>
                  <a:gd name="connsiteY37" fmla="*/ 2479813 h 5266097"/>
                  <a:gd name="connsiteX38" fmla="*/ 5261024 w 5261024"/>
                  <a:gd name="connsiteY38" fmla="*/ 2564666 h 5266097"/>
                  <a:gd name="connsiteX39" fmla="*/ 5223898 w 5261024"/>
                  <a:gd name="connsiteY39" fmla="*/ 2550684 h 5266097"/>
                  <a:gd name="connsiteX40" fmla="*/ 5175711 w 5261024"/>
                  <a:gd name="connsiteY40" fmla="*/ 2542921 h 5266097"/>
                  <a:gd name="connsiteX41" fmla="*/ 4920903 w 5261024"/>
                  <a:gd name="connsiteY41" fmla="*/ 2769046 h 5266097"/>
                  <a:gd name="connsiteX42" fmla="*/ 5147162 w 5261024"/>
                  <a:gd name="connsiteY42" fmla="*/ 3023733 h 5266097"/>
                  <a:gd name="connsiteX43" fmla="*/ 5195928 w 5261024"/>
                  <a:gd name="connsiteY43" fmla="*/ 3021727 h 5266097"/>
                  <a:gd name="connsiteX44" fmla="*/ 5235611 w 5261024"/>
                  <a:gd name="connsiteY44" fmla="*/ 3011951 h 5266097"/>
                  <a:gd name="connsiteX45" fmla="*/ 5192310 w 5261024"/>
                  <a:gd name="connsiteY45" fmla="*/ 3243262 h 5266097"/>
                  <a:gd name="connsiteX46" fmla="*/ 5126971 w 5261024"/>
                  <a:gd name="connsiteY46" fmla="*/ 3469505 h 5266097"/>
                  <a:gd name="connsiteX47" fmla="*/ 5095667 w 5261024"/>
                  <a:gd name="connsiteY47" fmla="*/ 3442641 h 5266097"/>
                  <a:gd name="connsiteX48" fmla="*/ 5053042 w 5261024"/>
                  <a:gd name="connsiteY48" fmla="*/ 3418866 h 5266097"/>
                  <a:gd name="connsiteX49" fmla="*/ 4736261 w 5261024"/>
                  <a:gd name="connsiteY49" fmla="*/ 3544203 h 5266097"/>
                  <a:gd name="connsiteX50" fmla="*/ 4861767 w 5261024"/>
                  <a:gd name="connsiteY50" fmla="*/ 3860917 h 5266097"/>
                  <a:gd name="connsiteX51" fmla="*/ 4908278 w 5261024"/>
                  <a:gd name="connsiteY51" fmla="*/ 3875711 h 5266097"/>
                  <a:gd name="connsiteX52" fmla="*/ 4948303 w 5261024"/>
                  <a:gd name="connsiteY52" fmla="*/ 3880032 h 5266097"/>
                  <a:gd name="connsiteX53" fmla="*/ 4920099 w 5261024"/>
                  <a:gd name="connsiteY53" fmla="*/ 3935562 h 5266097"/>
                  <a:gd name="connsiteX54" fmla="*/ 4701355 w 5261024"/>
                  <a:gd name="connsiteY54" fmla="*/ 4260953 h 5266097"/>
                  <a:gd name="connsiteX55" fmla="*/ 4690683 w 5261024"/>
                  <a:gd name="connsiteY55" fmla="*/ 4273524 h 5266097"/>
                  <a:gd name="connsiteX56" fmla="*/ 4670103 w 5261024"/>
                  <a:gd name="connsiteY56" fmla="*/ 4236951 h 5266097"/>
                  <a:gd name="connsiteX57" fmla="*/ 4638180 w 5261024"/>
                  <a:gd name="connsiteY57" fmla="*/ 4200031 h 5266097"/>
                  <a:gd name="connsiteX58" fmla="*/ 4297636 w 5261024"/>
                  <a:gd name="connsiteY58" fmla="*/ 4209463 h 5266097"/>
                  <a:gd name="connsiteX59" fmla="*/ 4307251 w 5261024"/>
                  <a:gd name="connsiteY59" fmla="*/ 4550002 h 5266097"/>
                  <a:gd name="connsiteX60" fmla="*/ 4345897 w 5261024"/>
                  <a:gd name="connsiteY60" fmla="*/ 4579812 h 5266097"/>
                  <a:gd name="connsiteX61" fmla="*/ 4382079 w 5261024"/>
                  <a:gd name="connsiteY61" fmla="*/ 4597585 h 5266097"/>
                  <a:gd name="connsiteX62" fmla="*/ 4294613 w 5261024"/>
                  <a:gd name="connsiteY62" fmla="*/ 4674261 h 5266097"/>
                  <a:gd name="connsiteX63" fmla="*/ 4081162 w 5261024"/>
                  <a:gd name="connsiteY63" fmla="*/ 4830933 h 5266097"/>
                  <a:gd name="connsiteX64" fmla="*/ 4004830 w 5261024"/>
                  <a:gd name="connsiteY64" fmla="*/ 4875987 h 5266097"/>
                  <a:gd name="connsiteX65" fmla="*/ 3998534 w 5261024"/>
                  <a:gd name="connsiteY65" fmla="*/ 4837804 h 5266097"/>
                  <a:gd name="connsiteX66" fmla="*/ 3981163 w 5261024"/>
                  <a:gd name="connsiteY66" fmla="*/ 4792192 h 5266097"/>
                  <a:gd name="connsiteX67" fmla="*/ 3657930 w 5261024"/>
                  <a:gd name="connsiteY67" fmla="*/ 4684583 h 5266097"/>
                  <a:gd name="connsiteX68" fmla="*/ 3550494 w 5261024"/>
                  <a:gd name="connsiteY68" fmla="*/ 5007873 h 5266097"/>
                  <a:gd name="connsiteX69" fmla="*/ 3576614 w 5261024"/>
                  <a:gd name="connsiteY69" fmla="*/ 5049102 h 5266097"/>
                  <a:gd name="connsiteX70" fmla="*/ 3605495 w 5261024"/>
                  <a:gd name="connsiteY70" fmla="*/ 5079179 h 5266097"/>
                  <a:gd name="connsiteX71" fmla="*/ 3361520 w 5261024"/>
                  <a:gd name="connsiteY71" fmla="*/ 5163465 h 5266097"/>
                  <a:gd name="connsiteX72" fmla="*/ 3154552 w 5261024"/>
                  <a:gd name="connsiteY72" fmla="*/ 5212189 h 5266097"/>
                  <a:gd name="connsiteX73" fmla="*/ 3161961 w 5261024"/>
                  <a:gd name="connsiteY73" fmla="*/ 5172732 h 5266097"/>
                  <a:gd name="connsiteX74" fmla="*/ 3161239 w 5261024"/>
                  <a:gd name="connsiteY74" fmla="*/ 5123930 h 5266097"/>
                  <a:gd name="connsiteX75" fmla="*/ 2894303 w 5261024"/>
                  <a:gd name="connsiteY75" fmla="*/ 4912259 h 5266097"/>
                  <a:gd name="connsiteX76" fmla="*/ 2682774 w 5261024"/>
                  <a:gd name="connsiteY76" fmla="*/ 5179307 h 5266097"/>
                  <a:gd name="connsiteX77" fmla="*/ 2693218 w 5261024"/>
                  <a:gd name="connsiteY77" fmla="*/ 5226984 h 5266097"/>
                  <a:gd name="connsiteX78" fmla="*/ 2708878 w 5261024"/>
                  <a:gd name="connsiteY78" fmla="*/ 5262425 h 5266097"/>
                  <a:gd name="connsiteX79" fmla="*/ 2561420 w 5261024"/>
                  <a:gd name="connsiteY79" fmla="*/ 5266097 h 5266097"/>
                  <a:gd name="connsiteX80" fmla="*/ 2285388 w 5261024"/>
                  <a:gd name="connsiteY80" fmla="*/ 5243959 h 5266097"/>
                  <a:gd name="connsiteX81" fmla="*/ 2240930 w 5261024"/>
                  <a:gd name="connsiteY81" fmla="*/ 5235714 h 5266097"/>
                  <a:gd name="connsiteX82" fmla="*/ 2261288 w 5261024"/>
                  <a:gd name="connsiteY82" fmla="*/ 5201337 h 5266097"/>
                  <a:gd name="connsiteX83" fmla="*/ 2277301 w 5261024"/>
                  <a:gd name="connsiteY83" fmla="*/ 5155230 h 5266097"/>
                  <a:gd name="connsiteX84" fmla="*/ 2098860 w 5261024"/>
                  <a:gd name="connsiteY84" fmla="*/ 4865027 h 5266097"/>
                  <a:gd name="connsiteX85" fmla="*/ 1808751 w 5261024"/>
                  <a:gd name="connsiteY85" fmla="*/ 5043623 h 5266097"/>
                  <a:gd name="connsiteX86" fmla="*/ 1802259 w 5261024"/>
                  <a:gd name="connsiteY86" fmla="*/ 5091997 h 5266097"/>
                  <a:gd name="connsiteX87" fmla="*/ 1804934 w 5261024"/>
                  <a:gd name="connsiteY87" fmla="*/ 5131861 h 5266097"/>
                  <a:gd name="connsiteX88" fmla="*/ 1761530 w 5261024"/>
                  <a:gd name="connsiteY88" fmla="*/ 5119177 h 5266097"/>
                  <a:gd name="connsiteX89" fmla="*/ 1531316 w 5261024"/>
                  <a:gd name="connsiteY89" fmla="*/ 5026649 h 5266097"/>
                  <a:gd name="connsiteX90" fmla="*/ 1374157 w 5261024"/>
                  <a:gd name="connsiteY90" fmla="*/ 4945594 h 5266097"/>
                  <a:gd name="connsiteX91" fmla="*/ 1405149 w 5261024"/>
                  <a:gd name="connsiteY91" fmla="*/ 4920168 h 5266097"/>
                  <a:gd name="connsiteX92" fmla="*/ 1435964 w 5261024"/>
                  <a:gd name="connsiteY92" fmla="*/ 4882320 h 5266097"/>
                  <a:gd name="connsiteX93" fmla="*/ 1367541 w 5261024"/>
                  <a:gd name="connsiteY93" fmla="*/ 4548587 h 5266097"/>
                  <a:gd name="connsiteX94" fmla="*/ 1033844 w 5261024"/>
                  <a:gd name="connsiteY94" fmla="*/ 4617189 h 5266097"/>
                  <a:gd name="connsiteX95" fmla="*/ 1011199 w 5261024"/>
                  <a:gd name="connsiteY95" fmla="*/ 4660425 h 5266097"/>
                  <a:gd name="connsiteX96" fmla="*/ 1000161 w 5261024"/>
                  <a:gd name="connsiteY96" fmla="*/ 4698511 h 5266097"/>
                  <a:gd name="connsiteX97" fmla="*/ 920802 w 5261024"/>
                  <a:gd name="connsiteY97" fmla="*/ 4636740 h 5266097"/>
                  <a:gd name="connsiteX98" fmla="*/ 665621 w 5261024"/>
                  <a:gd name="connsiteY98" fmla="*/ 4386731 h 5266097"/>
                  <a:gd name="connsiteX99" fmla="*/ 657487 w 5261024"/>
                  <a:gd name="connsiteY99" fmla="*/ 4376959 h 5266097"/>
                  <a:gd name="connsiteX100" fmla="*/ 696807 w 5261024"/>
                  <a:gd name="connsiteY100" fmla="*/ 4363138 h 5266097"/>
                  <a:gd name="connsiteX101" fmla="*/ 738709 w 5261024"/>
                  <a:gd name="connsiteY101" fmla="*/ 4338112 h 5266097"/>
                  <a:gd name="connsiteX102" fmla="*/ 788555 w 5261024"/>
                  <a:gd name="connsiteY102" fmla="*/ 4001104 h 5266097"/>
                  <a:gd name="connsiteX103" fmla="*/ 451519 w 5261024"/>
                  <a:gd name="connsiteY103" fmla="*/ 3951439 h 5266097"/>
                  <a:gd name="connsiteX104" fmla="*/ 415452 w 5261024"/>
                  <a:gd name="connsiteY104" fmla="*/ 3984321 h 5266097"/>
                  <a:gd name="connsiteX105" fmla="*/ 391658 w 5261024"/>
                  <a:gd name="connsiteY105" fmla="*/ 4016878 h 5266097"/>
                  <a:gd name="connsiteX106" fmla="*/ 353117 w 5261024"/>
                  <a:gd name="connsiteY106" fmla="*/ 3955371 h 5266097"/>
                  <a:gd name="connsiteX107" fmla="*/ 240245 w 5261024"/>
                  <a:gd name="connsiteY107" fmla="*/ 3738610 h 5266097"/>
                  <a:gd name="connsiteX108" fmla="*/ 182439 w 5261024"/>
                  <a:gd name="connsiteY108" fmla="*/ 3597001 h 5266097"/>
                  <a:gd name="connsiteX109" fmla="*/ 221697 w 5261024"/>
                  <a:gd name="connsiteY109" fmla="*/ 3597436 h 5266097"/>
                  <a:gd name="connsiteX110" fmla="*/ 269631 w 5261024"/>
                  <a:gd name="connsiteY110" fmla="*/ 3588250 h 5266097"/>
                  <a:gd name="connsiteX111" fmla="*/ 431735 w 5261024"/>
                  <a:gd name="connsiteY111" fmla="*/ 3288614 h 5266097"/>
                  <a:gd name="connsiteX112" fmla="*/ 132011 w 5261024"/>
                  <a:gd name="connsiteY112" fmla="*/ 3126671 h 5266097"/>
                  <a:gd name="connsiteX113" fmla="*/ 86872 w 5261024"/>
                  <a:gd name="connsiteY113" fmla="*/ 3145235 h 5266097"/>
                  <a:gd name="connsiteX114" fmla="*/ 54105 w 5261024"/>
                  <a:gd name="connsiteY114" fmla="*/ 3167203 h 5266097"/>
                  <a:gd name="connsiteX115" fmla="*/ 27088 w 5261024"/>
                  <a:gd name="connsiteY115" fmla="*/ 3034275 h 5266097"/>
                  <a:gd name="connsiteX116" fmla="*/ 811 w 5261024"/>
                  <a:gd name="connsiteY116" fmla="*/ 2786282 h 5266097"/>
                  <a:gd name="connsiteX117" fmla="*/ 0 w 5261024"/>
                  <a:gd name="connsiteY117" fmla="*/ 2701432 h 5266097"/>
                  <a:gd name="connsiteX118" fmla="*/ 37127 w 5261024"/>
                  <a:gd name="connsiteY118" fmla="*/ 2715413 h 5266097"/>
                  <a:gd name="connsiteX119" fmla="*/ 85312 w 5261024"/>
                  <a:gd name="connsiteY119" fmla="*/ 2723175 h 5266097"/>
                  <a:gd name="connsiteX120" fmla="*/ 340122 w 5261024"/>
                  <a:gd name="connsiteY120" fmla="*/ 2497052 h 5266097"/>
                  <a:gd name="connsiteX121" fmla="*/ 113862 w 5261024"/>
                  <a:gd name="connsiteY121" fmla="*/ 2242364 h 5266097"/>
                  <a:gd name="connsiteX122" fmla="*/ 65096 w 5261024"/>
                  <a:gd name="connsiteY122" fmla="*/ 2244369 h 5266097"/>
                  <a:gd name="connsiteX123" fmla="*/ 25412 w 5261024"/>
                  <a:gd name="connsiteY123" fmla="*/ 2254145 h 5266097"/>
                  <a:gd name="connsiteX124" fmla="*/ 68713 w 5261024"/>
                  <a:gd name="connsiteY124" fmla="*/ 2022832 h 5266097"/>
                  <a:gd name="connsiteX125" fmla="*/ 134052 w 5261024"/>
                  <a:gd name="connsiteY125" fmla="*/ 1796592 h 5266097"/>
                  <a:gd name="connsiteX126" fmla="*/ 165357 w 5261024"/>
                  <a:gd name="connsiteY126" fmla="*/ 1823456 h 5266097"/>
                  <a:gd name="connsiteX127" fmla="*/ 207982 w 5261024"/>
                  <a:gd name="connsiteY127" fmla="*/ 1847230 h 5266097"/>
                  <a:gd name="connsiteX128" fmla="*/ 524763 w 5261024"/>
                  <a:gd name="connsiteY128" fmla="*/ 1721894 h 5266097"/>
                  <a:gd name="connsiteX129" fmla="*/ 399256 w 5261024"/>
                  <a:gd name="connsiteY129" fmla="*/ 1405180 h 5266097"/>
                  <a:gd name="connsiteX130" fmla="*/ 352745 w 5261024"/>
                  <a:gd name="connsiteY130" fmla="*/ 1390386 h 5266097"/>
                  <a:gd name="connsiteX131" fmla="*/ 312719 w 5261024"/>
                  <a:gd name="connsiteY131" fmla="*/ 1386066 h 5266097"/>
                  <a:gd name="connsiteX132" fmla="*/ 340923 w 5261024"/>
                  <a:gd name="connsiteY132" fmla="*/ 1330533 h 5266097"/>
                  <a:gd name="connsiteX133" fmla="*/ 559668 w 5261024"/>
                  <a:gd name="connsiteY133" fmla="*/ 1005143 h 5266097"/>
                  <a:gd name="connsiteX134" fmla="*/ 570341 w 5261024"/>
                  <a:gd name="connsiteY134" fmla="*/ 992572 h 5266097"/>
                  <a:gd name="connsiteX135" fmla="*/ 590920 w 5261024"/>
                  <a:gd name="connsiteY135" fmla="*/ 1029147 h 5266097"/>
                  <a:gd name="connsiteX136" fmla="*/ 622843 w 5261024"/>
                  <a:gd name="connsiteY136" fmla="*/ 1066067 h 5266097"/>
                  <a:gd name="connsiteX137" fmla="*/ 963387 w 5261024"/>
                  <a:gd name="connsiteY137" fmla="*/ 1056634 h 5266097"/>
                  <a:gd name="connsiteX138" fmla="*/ 953773 w 5261024"/>
                  <a:gd name="connsiteY138" fmla="*/ 716095 h 5266097"/>
                  <a:gd name="connsiteX139" fmla="*/ 915126 w 5261024"/>
                  <a:gd name="connsiteY139" fmla="*/ 686285 h 5266097"/>
                  <a:gd name="connsiteX140" fmla="*/ 878943 w 5261024"/>
                  <a:gd name="connsiteY140" fmla="*/ 668511 h 5266097"/>
                  <a:gd name="connsiteX141" fmla="*/ 966411 w 5261024"/>
                  <a:gd name="connsiteY141" fmla="*/ 591835 h 5266097"/>
                  <a:gd name="connsiteX142" fmla="*/ 1179862 w 5261024"/>
                  <a:gd name="connsiteY142" fmla="*/ 435162 h 5266097"/>
                  <a:gd name="connsiteX143" fmla="*/ 1256192 w 5261024"/>
                  <a:gd name="connsiteY143" fmla="*/ 390108 h 5266097"/>
                  <a:gd name="connsiteX144" fmla="*/ 1262490 w 5261024"/>
                  <a:gd name="connsiteY144" fmla="*/ 428293 h 5266097"/>
                  <a:gd name="connsiteX145" fmla="*/ 1279861 w 5261024"/>
                  <a:gd name="connsiteY145" fmla="*/ 473904 h 5266097"/>
                  <a:gd name="connsiteX146" fmla="*/ 1603093 w 5261024"/>
                  <a:gd name="connsiteY146" fmla="*/ 581514 h 5266097"/>
                  <a:gd name="connsiteX147" fmla="*/ 1710529 w 5261024"/>
                  <a:gd name="connsiteY147" fmla="*/ 258223 h 5266097"/>
                  <a:gd name="connsiteX148" fmla="*/ 1684409 w 5261024"/>
                  <a:gd name="connsiteY148" fmla="*/ 216994 h 5266097"/>
                  <a:gd name="connsiteX149" fmla="*/ 1655527 w 5261024"/>
                  <a:gd name="connsiteY149" fmla="*/ 186916 h 5266097"/>
                  <a:gd name="connsiteX150" fmla="*/ 1899503 w 5261024"/>
                  <a:gd name="connsiteY150" fmla="*/ 102632 h 5266097"/>
                  <a:gd name="connsiteX151" fmla="*/ 2106471 w 5261024"/>
                  <a:gd name="connsiteY151" fmla="*/ 53906 h 5266097"/>
                  <a:gd name="connsiteX152" fmla="*/ 2099062 w 5261024"/>
                  <a:gd name="connsiteY152" fmla="*/ 93364 h 5266097"/>
                  <a:gd name="connsiteX153" fmla="*/ 2099785 w 5261024"/>
                  <a:gd name="connsiteY153" fmla="*/ 142166 h 5266097"/>
                  <a:gd name="connsiteX154" fmla="*/ 2366720 w 5261024"/>
                  <a:gd name="connsiteY154" fmla="*/ 353838 h 5266097"/>
                  <a:gd name="connsiteX155" fmla="*/ 2578250 w 5261024"/>
                  <a:gd name="connsiteY155" fmla="*/ 86789 h 5266097"/>
                  <a:gd name="connsiteX156" fmla="*/ 2567806 w 5261024"/>
                  <a:gd name="connsiteY156" fmla="*/ 39113 h 5266097"/>
                  <a:gd name="connsiteX157" fmla="*/ 2552146 w 5261024"/>
                  <a:gd name="connsiteY157" fmla="*/ 3672 h 5266097"/>
                  <a:gd name="connsiteX158" fmla="*/ 2699604 w 5261024"/>
                  <a:gd name="connsiteY158" fmla="*/ 0 h 5266097"/>
                  <a:gd name="connsiteX159" fmla="*/ 2685916 w 5261024"/>
                  <a:gd name="connsiteY159" fmla="*/ 849851 h 5266097"/>
                  <a:gd name="connsiteX160" fmla="*/ 896230 w 5261024"/>
                  <a:gd name="connsiteY160" fmla="*/ 2219946 h 5266097"/>
                  <a:gd name="connsiteX161" fmla="*/ 2217191 w 5261024"/>
                  <a:gd name="connsiteY161" fmla="*/ 4368244 h 5266097"/>
                  <a:gd name="connsiteX162" fmla="*/ 4364793 w 5261024"/>
                  <a:gd name="connsiteY162" fmla="*/ 3046150 h 5266097"/>
                  <a:gd name="connsiteX163" fmla="*/ 3043832 w 5261024"/>
                  <a:gd name="connsiteY163" fmla="*/ 897852 h 5266097"/>
                  <a:gd name="connsiteX164" fmla="*/ 2685916 w 5261024"/>
                  <a:gd name="connsiteY164" fmla="*/ 849851 h 5266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5261024" h="5266097">
                    <a:moveTo>
                      <a:pt x="2699604" y="0"/>
                    </a:moveTo>
                    <a:cubicBezTo>
                      <a:pt x="2791142" y="2496"/>
                      <a:pt x="2883255" y="9812"/>
                      <a:pt x="2975635" y="22137"/>
                    </a:cubicBezTo>
                    <a:lnTo>
                      <a:pt x="3020095" y="30384"/>
                    </a:lnTo>
                    <a:lnTo>
                      <a:pt x="2999736" y="64762"/>
                    </a:lnTo>
                    <a:cubicBezTo>
                      <a:pt x="2992981" y="79277"/>
                      <a:pt x="2987578" y="94685"/>
                      <a:pt x="2983724" y="110867"/>
                    </a:cubicBezTo>
                    <a:cubicBezTo>
                      <a:pt x="2952888" y="240322"/>
                      <a:pt x="3032779" y="370252"/>
                      <a:pt x="3162165" y="401071"/>
                    </a:cubicBezTo>
                    <a:cubicBezTo>
                      <a:pt x="3291551" y="431891"/>
                      <a:pt x="3421437" y="351930"/>
                      <a:pt x="3452273" y="222475"/>
                    </a:cubicBezTo>
                    <a:cubicBezTo>
                      <a:pt x="3456127" y="206292"/>
                      <a:pt x="3458252" y="190104"/>
                      <a:pt x="3458765" y="174102"/>
                    </a:cubicBezTo>
                    <a:lnTo>
                      <a:pt x="3456091" y="134237"/>
                    </a:lnTo>
                    <a:lnTo>
                      <a:pt x="3499492" y="146919"/>
                    </a:lnTo>
                    <a:cubicBezTo>
                      <a:pt x="3578278" y="174349"/>
                      <a:pt x="3655061" y="205265"/>
                      <a:pt x="3729708" y="239447"/>
                    </a:cubicBezTo>
                    <a:lnTo>
                      <a:pt x="3886868" y="320504"/>
                    </a:lnTo>
                    <a:lnTo>
                      <a:pt x="3855876" y="345930"/>
                    </a:lnTo>
                    <a:cubicBezTo>
                      <a:pt x="3844563" y="357260"/>
                      <a:pt x="3834216" y="369891"/>
                      <a:pt x="3825060" y="383779"/>
                    </a:cubicBezTo>
                    <a:cubicBezTo>
                      <a:pt x="3751808" y="494880"/>
                      <a:pt x="3782442" y="644297"/>
                      <a:pt x="3893485" y="717511"/>
                    </a:cubicBezTo>
                    <a:cubicBezTo>
                      <a:pt x="4004526" y="790725"/>
                      <a:pt x="4153927" y="760009"/>
                      <a:pt x="4227180" y="648908"/>
                    </a:cubicBezTo>
                    <a:cubicBezTo>
                      <a:pt x="4236337" y="635021"/>
                      <a:pt x="4243870" y="620534"/>
                      <a:pt x="4249826" y="605673"/>
                    </a:cubicBezTo>
                    <a:lnTo>
                      <a:pt x="4260863" y="567587"/>
                    </a:lnTo>
                    <a:lnTo>
                      <a:pt x="4340221" y="629356"/>
                    </a:lnTo>
                    <a:cubicBezTo>
                      <a:pt x="4431148" y="707069"/>
                      <a:pt x="4516361" y="790651"/>
                      <a:pt x="4595402" y="879365"/>
                    </a:cubicBezTo>
                    <a:lnTo>
                      <a:pt x="4603537" y="889139"/>
                    </a:lnTo>
                    <a:lnTo>
                      <a:pt x="4564217" y="902959"/>
                    </a:lnTo>
                    <a:cubicBezTo>
                      <a:pt x="4549712" y="909737"/>
                      <a:pt x="4535670" y="918068"/>
                      <a:pt x="4522315" y="927986"/>
                    </a:cubicBezTo>
                    <a:cubicBezTo>
                      <a:pt x="4415481" y="1007334"/>
                      <a:pt x="4393165" y="1158216"/>
                      <a:pt x="4472470" y="1264993"/>
                    </a:cubicBezTo>
                    <a:cubicBezTo>
                      <a:pt x="4551775" y="1371771"/>
                      <a:pt x="4702672" y="1394006"/>
                      <a:pt x="4809505" y="1314658"/>
                    </a:cubicBezTo>
                    <a:cubicBezTo>
                      <a:pt x="4822859" y="1304740"/>
                      <a:pt x="4834893" y="1293703"/>
                      <a:pt x="4845572" y="1281775"/>
                    </a:cubicBezTo>
                    <a:lnTo>
                      <a:pt x="4869367" y="1249219"/>
                    </a:lnTo>
                    <a:lnTo>
                      <a:pt x="4907907" y="1310723"/>
                    </a:lnTo>
                    <a:cubicBezTo>
                      <a:pt x="4948818" y="1381156"/>
                      <a:pt x="4986492" y="1453490"/>
                      <a:pt x="5020778" y="1527485"/>
                    </a:cubicBezTo>
                    <a:lnTo>
                      <a:pt x="5078585" y="1669097"/>
                    </a:lnTo>
                    <a:lnTo>
                      <a:pt x="5039327" y="1668661"/>
                    </a:lnTo>
                    <a:cubicBezTo>
                      <a:pt x="5023379" y="1670069"/>
                      <a:pt x="5007333" y="1673094"/>
                      <a:pt x="4991392" y="1677848"/>
                    </a:cubicBezTo>
                    <a:cubicBezTo>
                      <a:pt x="4863863" y="1715870"/>
                      <a:pt x="4791287" y="1850022"/>
                      <a:pt x="4829289" y="1977484"/>
                    </a:cubicBezTo>
                    <a:cubicBezTo>
                      <a:pt x="4867292" y="2104945"/>
                      <a:pt x="5001483" y="2177449"/>
                      <a:pt x="5129012" y="2139427"/>
                    </a:cubicBezTo>
                    <a:cubicBezTo>
                      <a:pt x="5144953" y="2134673"/>
                      <a:pt x="5160036" y="2128419"/>
                      <a:pt x="5174151" y="2120863"/>
                    </a:cubicBezTo>
                    <a:lnTo>
                      <a:pt x="5206918" y="2098895"/>
                    </a:lnTo>
                    <a:lnTo>
                      <a:pt x="5233934" y="2231821"/>
                    </a:lnTo>
                    <a:cubicBezTo>
                      <a:pt x="5246572" y="2313623"/>
                      <a:pt x="5255381" y="2396367"/>
                      <a:pt x="5260212" y="2479813"/>
                    </a:cubicBezTo>
                    <a:lnTo>
                      <a:pt x="5261024" y="2564666"/>
                    </a:lnTo>
                    <a:lnTo>
                      <a:pt x="5223898" y="2550684"/>
                    </a:lnTo>
                    <a:cubicBezTo>
                      <a:pt x="5208429" y="2546552"/>
                      <a:pt x="5192316" y="2543908"/>
                      <a:pt x="5175711" y="2542921"/>
                    </a:cubicBezTo>
                    <a:cubicBezTo>
                      <a:pt x="5042868" y="2535034"/>
                      <a:pt x="4928786" y="2636273"/>
                      <a:pt x="4920903" y="2769046"/>
                    </a:cubicBezTo>
                    <a:cubicBezTo>
                      <a:pt x="4913019" y="2901817"/>
                      <a:pt x="5014319" y="3015845"/>
                      <a:pt x="5147162" y="3023733"/>
                    </a:cubicBezTo>
                    <a:cubicBezTo>
                      <a:pt x="5163767" y="3024719"/>
                      <a:pt x="5180080" y="3024000"/>
                      <a:pt x="5195928" y="3021727"/>
                    </a:cubicBezTo>
                    <a:lnTo>
                      <a:pt x="5235611" y="3011951"/>
                    </a:lnTo>
                    <a:lnTo>
                      <a:pt x="5192310" y="3243262"/>
                    </a:lnTo>
                    <a:lnTo>
                      <a:pt x="5126971" y="3469505"/>
                    </a:lnTo>
                    <a:lnTo>
                      <a:pt x="5095667" y="3442641"/>
                    </a:lnTo>
                    <a:cubicBezTo>
                      <a:pt x="5082545" y="3433468"/>
                      <a:pt x="5068309" y="3425472"/>
                      <a:pt x="5053042" y="3418866"/>
                    </a:cubicBezTo>
                    <a:cubicBezTo>
                      <a:pt x="4930908" y="3366020"/>
                      <a:pt x="4789081" y="3422134"/>
                      <a:pt x="4736261" y="3544203"/>
                    </a:cubicBezTo>
                    <a:cubicBezTo>
                      <a:pt x="4683442" y="3666272"/>
                      <a:pt x="4739634" y="3808069"/>
                      <a:pt x="4861767" y="3860917"/>
                    </a:cubicBezTo>
                    <a:cubicBezTo>
                      <a:pt x="4877034" y="3867523"/>
                      <a:pt x="4892609" y="3872427"/>
                      <a:pt x="4908278" y="3875711"/>
                    </a:cubicBezTo>
                    <a:lnTo>
                      <a:pt x="4948303" y="3880032"/>
                    </a:lnTo>
                    <a:lnTo>
                      <a:pt x="4920099" y="3935562"/>
                    </a:lnTo>
                    <a:cubicBezTo>
                      <a:pt x="4854957" y="4050190"/>
                      <a:pt x="4781729" y="4158847"/>
                      <a:pt x="4701355" y="4260953"/>
                    </a:cubicBezTo>
                    <a:lnTo>
                      <a:pt x="4690683" y="4273524"/>
                    </a:lnTo>
                    <a:lnTo>
                      <a:pt x="4670103" y="4236951"/>
                    </a:lnTo>
                    <a:cubicBezTo>
                      <a:pt x="4660910" y="4223843"/>
                      <a:pt x="4650267" y="4211460"/>
                      <a:pt x="4638180" y="4200031"/>
                    </a:cubicBezTo>
                    <a:cubicBezTo>
                      <a:pt x="4541487" y="4108598"/>
                      <a:pt x="4389020" y="4112821"/>
                      <a:pt x="4297636" y="4209463"/>
                    </a:cubicBezTo>
                    <a:cubicBezTo>
                      <a:pt x="4206253" y="4306105"/>
                      <a:pt x="4210558" y="4458570"/>
                      <a:pt x="4307251" y="4550002"/>
                    </a:cubicBezTo>
                    <a:cubicBezTo>
                      <a:pt x="4319338" y="4561431"/>
                      <a:pt x="4332296" y="4571366"/>
                      <a:pt x="4345897" y="4579812"/>
                    </a:cubicBezTo>
                    <a:lnTo>
                      <a:pt x="4382079" y="4597585"/>
                    </a:lnTo>
                    <a:lnTo>
                      <a:pt x="4294613" y="4674261"/>
                    </a:lnTo>
                    <a:cubicBezTo>
                      <a:pt x="4226072" y="4730053"/>
                      <a:pt x="4154820" y="4782340"/>
                      <a:pt x="4081162" y="4830933"/>
                    </a:cubicBezTo>
                    <a:lnTo>
                      <a:pt x="4004830" y="4875987"/>
                    </a:lnTo>
                    <a:lnTo>
                      <a:pt x="3998534" y="4837804"/>
                    </a:lnTo>
                    <a:cubicBezTo>
                      <a:pt x="3994378" y="4822342"/>
                      <a:pt x="3988612" y="4807066"/>
                      <a:pt x="3981163" y="4792192"/>
                    </a:cubicBezTo>
                    <a:cubicBezTo>
                      <a:pt x="3921573" y="4673203"/>
                      <a:pt x="3776856" y="4625024"/>
                      <a:pt x="3657930" y="4684583"/>
                    </a:cubicBezTo>
                    <a:cubicBezTo>
                      <a:pt x="3539004" y="4744142"/>
                      <a:pt x="3490903" y="4888884"/>
                      <a:pt x="3550494" y="5007873"/>
                    </a:cubicBezTo>
                    <a:cubicBezTo>
                      <a:pt x="3557942" y="5022747"/>
                      <a:pt x="3566721" y="5036514"/>
                      <a:pt x="3576614" y="5049102"/>
                    </a:cubicBezTo>
                    <a:lnTo>
                      <a:pt x="3605495" y="5079179"/>
                    </a:lnTo>
                    <a:lnTo>
                      <a:pt x="3361520" y="5163465"/>
                    </a:lnTo>
                    <a:lnTo>
                      <a:pt x="3154552" y="5212189"/>
                    </a:lnTo>
                    <a:lnTo>
                      <a:pt x="3161961" y="5172732"/>
                    </a:lnTo>
                    <a:cubicBezTo>
                      <a:pt x="3163345" y="5156782"/>
                      <a:pt x="3163151" y="5140455"/>
                      <a:pt x="3161239" y="5123930"/>
                    </a:cubicBezTo>
                    <a:cubicBezTo>
                      <a:pt x="3145938" y="4991736"/>
                      <a:pt x="3026428" y="4896967"/>
                      <a:pt x="2894303" y="4912259"/>
                    </a:cubicBezTo>
                    <a:cubicBezTo>
                      <a:pt x="2762179" y="4927551"/>
                      <a:pt x="2667474" y="5047112"/>
                      <a:pt x="2682774" y="5179307"/>
                    </a:cubicBezTo>
                    <a:cubicBezTo>
                      <a:pt x="2684687" y="5195831"/>
                      <a:pt x="2688228" y="5211770"/>
                      <a:pt x="2693218" y="5226984"/>
                    </a:cubicBezTo>
                    <a:lnTo>
                      <a:pt x="2708878" y="5262425"/>
                    </a:lnTo>
                    <a:lnTo>
                      <a:pt x="2561420" y="5266097"/>
                    </a:lnTo>
                    <a:cubicBezTo>
                      <a:pt x="2469881" y="5263601"/>
                      <a:pt x="2377769" y="5256285"/>
                      <a:pt x="2285388" y="5243959"/>
                    </a:cubicBezTo>
                    <a:lnTo>
                      <a:pt x="2240930" y="5235714"/>
                    </a:lnTo>
                    <a:lnTo>
                      <a:pt x="2261288" y="5201337"/>
                    </a:lnTo>
                    <a:cubicBezTo>
                      <a:pt x="2268045" y="5186822"/>
                      <a:pt x="2273446" y="5171413"/>
                      <a:pt x="2277301" y="5155230"/>
                    </a:cubicBezTo>
                    <a:cubicBezTo>
                      <a:pt x="2308137" y="5025775"/>
                      <a:pt x="2228246" y="4895846"/>
                      <a:pt x="2098860" y="4865027"/>
                    </a:cubicBezTo>
                    <a:cubicBezTo>
                      <a:pt x="1969474" y="4834207"/>
                      <a:pt x="1839587" y="4914168"/>
                      <a:pt x="1808751" y="5043623"/>
                    </a:cubicBezTo>
                    <a:cubicBezTo>
                      <a:pt x="1804897" y="5059805"/>
                      <a:pt x="1802773" y="5075995"/>
                      <a:pt x="1802259" y="5091997"/>
                    </a:cubicBezTo>
                    <a:lnTo>
                      <a:pt x="1804934" y="5131861"/>
                    </a:lnTo>
                    <a:lnTo>
                      <a:pt x="1761530" y="5119177"/>
                    </a:lnTo>
                    <a:cubicBezTo>
                      <a:pt x="1682746" y="5091747"/>
                      <a:pt x="1605963" y="5060831"/>
                      <a:pt x="1531316" y="5026649"/>
                    </a:cubicBezTo>
                    <a:lnTo>
                      <a:pt x="1374157" y="4945594"/>
                    </a:lnTo>
                    <a:lnTo>
                      <a:pt x="1405149" y="4920168"/>
                    </a:lnTo>
                    <a:cubicBezTo>
                      <a:pt x="1416461" y="4908838"/>
                      <a:pt x="1426808" y="4896207"/>
                      <a:pt x="1435964" y="4882320"/>
                    </a:cubicBezTo>
                    <a:cubicBezTo>
                      <a:pt x="1509217" y="4771217"/>
                      <a:pt x="1478582" y="4621800"/>
                      <a:pt x="1367541" y="4548587"/>
                    </a:cubicBezTo>
                    <a:cubicBezTo>
                      <a:pt x="1256498" y="4475373"/>
                      <a:pt x="1107097" y="4506088"/>
                      <a:pt x="1033844" y="4617189"/>
                    </a:cubicBezTo>
                    <a:cubicBezTo>
                      <a:pt x="1024688" y="4631078"/>
                      <a:pt x="1017155" y="4645563"/>
                      <a:pt x="1011199" y="4660425"/>
                    </a:cubicBezTo>
                    <a:lnTo>
                      <a:pt x="1000161" y="4698511"/>
                    </a:lnTo>
                    <a:lnTo>
                      <a:pt x="920802" y="4636740"/>
                    </a:lnTo>
                    <a:cubicBezTo>
                      <a:pt x="829875" y="4559028"/>
                      <a:pt x="744663" y="4475445"/>
                      <a:pt x="665621" y="4386731"/>
                    </a:cubicBezTo>
                    <a:lnTo>
                      <a:pt x="657487" y="4376959"/>
                    </a:lnTo>
                    <a:lnTo>
                      <a:pt x="696807" y="4363138"/>
                    </a:lnTo>
                    <a:cubicBezTo>
                      <a:pt x="711312" y="4356361"/>
                      <a:pt x="725355" y="4348030"/>
                      <a:pt x="738709" y="4338112"/>
                    </a:cubicBezTo>
                    <a:cubicBezTo>
                      <a:pt x="845543" y="4258765"/>
                      <a:pt x="867859" y="4107881"/>
                      <a:pt x="788555" y="4001104"/>
                    </a:cubicBezTo>
                    <a:cubicBezTo>
                      <a:pt x="709249" y="3894326"/>
                      <a:pt x="558354" y="3872091"/>
                      <a:pt x="451519" y="3951439"/>
                    </a:cubicBezTo>
                    <a:cubicBezTo>
                      <a:pt x="438165" y="3961357"/>
                      <a:pt x="426132" y="3972393"/>
                      <a:pt x="415452" y="3984321"/>
                    </a:cubicBezTo>
                    <a:lnTo>
                      <a:pt x="391658" y="4016878"/>
                    </a:lnTo>
                    <a:lnTo>
                      <a:pt x="353117" y="3955371"/>
                    </a:lnTo>
                    <a:cubicBezTo>
                      <a:pt x="312204" y="3884939"/>
                      <a:pt x="274531" y="3812605"/>
                      <a:pt x="240245" y="3738610"/>
                    </a:cubicBezTo>
                    <a:lnTo>
                      <a:pt x="182439" y="3597001"/>
                    </a:lnTo>
                    <a:lnTo>
                      <a:pt x="221697" y="3597436"/>
                    </a:lnTo>
                    <a:cubicBezTo>
                      <a:pt x="237645" y="3596029"/>
                      <a:pt x="253690" y="3593002"/>
                      <a:pt x="269631" y="3588250"/>
                    </a:cubicBezTo>
                    <a:cubicBezTo>
                      <a:pt x="397161" y="3550226"/>
                      <a:pt x="469738" y="3416075"/>
                      <a:pt x="431735" y="3288614"/>
                    </a:cubicBezTo>
                    <a:cubicBezTo>
                      <a:pt x="393733" y="3161152"/>
                      <a:pt x="259541" y="3088647"/>
                      <a:pt x="132011" y="3126671"/>
                    </a:cubicBezTo>
                    <a:cubicBezTo>
                      <a:pt x="116070" y="3131423"/>
                      <a:pt x="100988" y="3137679"/>
                      <a:pt x="86872" y="3145235"/>
                    </a:cubicBezTo>
                    <a:lnTo>
                      <a:pt x="54105" y="3167203"/>
                    </a:lnTo>
                    <a:lnTo>
                      <a:pt x="27088" y="3034275"/>
                    </a:lnTo>
                    <a:cubicBezTo>
                      <a:pt x="14450" y="2952472"/>
                      <a:pt x="5642" y="2869727"/>
                      <a:pt x="811" y="2786282"/>
                    </a:cubicBezTo>
                    <a:lnTo>
                      <a:pt x="0" y="2701432"/>
                    </a:lnTo>
                    <a:lnTo>
                      <a:pt x="37127" y="2715413"/>
                    </a:lnTo>
                    <a:cubicBezTo>
                      <a:pt x="52595" y="2719545"/>
                      <a:pt x="68707" y="2722190"/>
                      <a:pt x="85312" y="2723175"/>
                    </a:cubicBezTo>
                    <a:cubicBezTo>
                      <a:pt x="218155" y="2731063"/>
                      <a:pt x="332238" y="2629824"/>
                      <a:pt x="340122" y="2497052"/>
                    </a:cubicBezTo>
                    <a:cubicBezTo>
                      <a:pt x="348006" y="2364279"/>
                      <a:pt x="246705" y="2250252"/>
                      <a:pt x="113862" y="2242364"/>
                    </a:cubicBezTo>
                    <a:cubicBezTo>
                      <a:pt x="97256" y="2241378"/>
                      <a:pt x="80945" y="2242097"/>
                      <a:pt x="65096" y="2244369"/>
                    </a:cubicBezTo>
                    <a:lnTo>
                      <a:pt x="25412" y="2254145"/>
                    </a:lnTo>
                    <a:lnTo>
                      <a:pt x="68713" y="2022832"/>
                    </a:lnTo>
                    <a:lnTo>
                      <a:pt x="134052" y="1796592"/>
                    </a:lnTo>
                    <a:lnTo>
                      <a:pt x="165357" y="1823456"/>
                    </a:lnTo>
                    <a:cubicBezTo>
                      <a:pt x="178479" y="1832629"/>
                      <a:pt x="192715" y="1840624"/>
                      <a:pt x="207982" y="1847230"/>
                    </a:cubicBezTo>
                    <a:cubicBezTo>
                      <a:pt x="330115" y="1900077"/>
                      <a:pt x="471944" y="1843963"/>
                      <a:pt x="524763" y="1721894"/>
                    </a:cubicBezTo>
                    <a:cubicBezTo>
                      <a:pt x="577582" y="1599825"/>
                      <a:pt x="521390" y="1458027"/>
                      <a:pt x="399256" y="1405180"/>
                    </a:cubicBezTo>
                    <a:cubicBezTo>
                      <a:pt x="383989" y="1398574"/>
                      <a:pt x="368416" y="1393671"/>
                      <a:pt x="352745" y="1390386"/>
                    </a:cubicBezTo>
                    <a:lnTo>
                      <a:pt x="312719" y="1386066"/>
                    </a:lnTo>
                    <a:lnTo>
                      <a:pt x="340923" y="1330533"/>
                    </a:lnTo>
                    <a:cubicBezTo>
                      <a:pt x="406067" y="1215904"/>
                      <a:pt x="479295" y="1107248"/>
                      <a:pt x="559668" y="1005143"/>
                    </a:cubicBezTo>
                    <a:lnTo>
                      <a:pt x="570341" y="992572"/>
                    </a:lnTo>
                    <a:lnTo>
                      <a:pt x="590920" y="1029147"/>
                    </a:lnTo>
                    <a:cubicBezTo>
                      <a:pt x="600113" y="1042255"/>
                      <a:pt x="610757" y="1054637"/>
                      <a:pt x="622843" y="1066067"/>
                    </a:cubicBezTo>
                    <a:cubicBezTo>
                      <a:pt x="719537" y="1157498"/>
                      <a:pt x="872004" y="1153275"/>
                      <a:pt x="963387" y="1056634"/>
                    </a:cubicBezTo>
                    <a:cubicBezTo>
                      <a:pt x="1054771" y="959992"/>
                      <a:pt x="1050466" y="807527"/>
                      <a:pt x="953773" y="716095"/>
                    </a:cubicBezTo>
                    <a:cubicBezTo>
                      <a:pt x="941686" y="704665"/>
                      <a:pt x="928728" y="694731"/>
                      <a:pt x="915126" y="686285"/>
                    </a:cubicBezTo>
                    <a:lnTo>
                      <a:pt x="878943" y="668511"/>
                    </a:lnTo>
                    <a:lnTo>
                      <a:pt x="966411" y="591835"/>
                    </a:lnTo>
                    <a:cubicBezTo>
                      <a:pt x="1034952" y="536042"/>
                      <a:pt x="1106204" y="483755"/>
                      <a:pt x="1179862" y="435162"/>
                    </a:cubicBezTo>
                    <a:lnTo>
                      <a:pt x="1256192" y="390108"/>
                    </a:lnTo>
                    <a:lnTo>
                      <a:pt x="1262490" y="428293"/>
                    </a:lnTo>
                    <a:cubicBezTo>
                      <a:pt x="1266645" y="443754"/>
                      <a:pt x="1272411" y="459031"/>
                      <a:pt x="1279861" y="473904"/>
                    </a:cubicBezTo>
                    <a:cubicBezTo>
                      <a:pt x="1339451" y="592893"/>
                      <a:pt x="1484168" y="641073"/>
                      <a:pt x="1603093" y="581514"/>
                    </a:cubicBezTo>
                    <a:cubicBezTo>
                      <a:pt x="1722020" y="521955"/>
                      <a:pt x="1770120" y="377212"/>
                      <a:pt x="1710529" y="258223"/>
                    </a:cubicBezTo>
                    <a:cubicBezTo>
                      <a:pt x="1703080" y="243350"/>
                      <a:pt x="1694301" y="229582"/>
                      <a:pt x="1684409" y="216994"/>
                    </a:cubicBezTo>
                    <a:lnTo>
                      <a:pt x="1655527" y="186916"/>
                    </a:lnTo>
                    <a:lnTo>
                      <a:pt x="1899503" y="102632"/>
                    </a:lnTo>
                    <a:lnTo>
                      <a:pt x="2106471" y="53906"/>
                    </a:lnTo>
                    <a:lnTo>
                      <a:pt x="2099062" y="93364"/>
                    </a:lnTo>
                    <a:cubicBezTo>
                      <a:pt x="2097679" y="109315"/>
                      <a:pt x="2097873" y="125641"/>
                      <a:pt x="2099785" y="142166"/>
                    </a:cubicBezTo>
                    <a:cubicBezTo>
                      <a:pt x="2115085" y="274360"/>
                      <a:pt x="2234596" y="369129"/>
                      <a:pt x="2366720" y="353838"/>
                    </a:cubicBezTo>
                    <a:cubicBezTo>
                      <a:pt x="2498845" y="338546"/>
                      <a:pt x="2593550" y="218984"/>
                      <a:pt x="2578250" y="86789"/>
                    </a:cubicBezTo>
                    <a:cubicBezTo>
                      <a:pt x="2576337" y="70264"/>
                      <a:pt x="2572796" y="54325"/>
                      <a:pt x="2567806" y="39113"/>
                    </a:cubicBezTo>
                    <a:lnTo>
                      <a:pt x="2552146" y="3672"/>
                    </a:lnTo>
                    <a:lnTo>
                      <a:pt x="2699604" y="0"/>
                    </a:lnTo>
                    <a:close/>
                    <a:moveTo>
                      <a:pt x="2685916" y="849851"/>
                    </a:moveTo>
                    <a:cubicBezTo>
                      <a:pt x="1857093" y="823407"/>
                      <a:pt x="1095966" y="1381414"/>
                      <a:pt x="896230" y="2219946"/>
                    </a:cubicBezTo>
                    <a:cubicBezTo>
                      <a:pt x="667959" y="3178268"/>
                      <a:pt x="1259374" y="4140094"/>
                      <a:pt x="2217191" y="4368244"/>
                    </a:cubicBezTo>
                    <a:cubicBezTo>
                      <a:pt x="3175009" y="4596395"/>
                      <a:pt x="4136523" y="4004473"/>
                      <a:pt x="4364793" y="3046150"/>
                    </a:cubicBezTo>
                    <a:cubicBezTo>
                      <a:pt x="4593063" y="2087828"/>
                      <a:pt x="4001649" y="1126002"/>
                      <a:pt x="3043832" y="897852"/>
                    </a:cubicBezTo>
                    <a:cubicBezTo>
                      <a:pt x="2924105" y="869333"/>
                      <a:pt x="2804320" y="853628"/>
                      <a:pt x="2685916" y="849851"/>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grpSp>
      </p:grpSp>
      <p:grpSp>
        <p:nvGrpSpPr>
          <p:cNvPr id="225" name="Group 224"/>
          <p:cNvGrpSpPr/>
          <p:nvPr/>
        </p:nvGrpSpPr>
        <p:grpSpPr>
          <a:xfrm>
            <a:off x="5300426" y="5012852"/>
            <a:ext cx="830240" cy="815492"/>
            <a:chOff x="5825913" y="4430259"/>
            <a:chExt cx="777207" cy="786616"/>
          </a:xfrm>
        </p:grpSpPr>
        <p:grpSp>
          <p:nvGrpSpPr>
            <p:cNvPr id="226" name="Group 225"/>
            <p:cNvGrpSpPr/>
            <p:nvPr/>
          </p:nvGrpSpPr>
          <p:grpSpPr>
            <a:xfrm>
              <a:off x="6054631" y="4725654"/>
              <a:ext cx="164899" cy="161529"/>
              <a:chOff x="1941489" y="795953"/>
              <a:chExt cx="5261024" cy="5266097"/>
            </a:xfrm>
            <a:solidFill>
              <a:srgbClr val="FB3C46"/>
            </a:solidFill>
          </p:grpSpPr>
          <p:sp>
            <p:nvSpPr>
              <p:cNvPr id="261" name="Donut 260"/>
              <p:cNvSpPr/>
              <p:nvPr/>
            </p:nvSpPr>
            <p:spPr>
              <a:xfrm>
                <a:off x="2882256" y="1738368"/>
                <a:ext cx="3379489" cy="3381270"/>
              </a:xfrm>
              <a:prstGeom prst="donut">
                <a:avLst>
                  <a:gd name="adj" fmla="val 2828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sp>
            <p:nvSpPr>
              <p:cNvPr id="262" name="Freeform 261"/>
              <p:cNvSpPr/>
              <p:nvPr/>
            </p:nvSpPr>
            <p:spPr>
              <a:xfrm>
                <a:off x="1941489" y="795953"/>
                <a:ext cx="5261024" cy="5266097"/>
              </a:xfrm>
              <a:custGeom>
                <a:avLst/>
                <a:gdLst>
                  <a:gd name="connsiteX0" fmla="*/ 2699604 w 5261024"/>
                  <a:gd name="connsiteY0" fmla="*/ 0 h 5266097"/>
                  <a:gd name="connsiteX1" fmla="*/ 2975635 w 5261024"/>
                  <a:gd name="connsiteY1" fmla="*/ 22137 h 5266097"/>
                  <a:gd name="connsiteX2" fmla="*/ 3020095 w 5261024"/>
                  <a:gd name="connsiteY2" fmla="*/ 30384 h 5266097"/>
                  <a:gd name="connsiteX3" fmla="*/ 2999736 w 5261024"/>
                  <a:gd name="connsiteY3" fmla="*/ 64762 h 5266097"/>
                  <a:gd name="connsiteX4" fmla="*/ 2983724 w 5261024"/>
                  <a:gd name="connsiteY4" fmla="*/ 110867 h 5266097"/>
                  <a:gd name="connsiteX5" fmla="*/ 3162165 w 5261024"/>
                  <a:gd name="connsiteY5" fmla="*/ 401071 h 5266097"/>
                  <a:gd name="connsiteX6" fmla="*/ 3452273 w 5261024"/>
                  <a:gd name="connsiteY6" fmla="*/ 222475 h 5266097"/>
                  <a:gd name="connsiteX7" fmla="*/ 3458765 w 5261024"/>
                  <a:gd name="connsiteY7" fmla="*/ 174102 h 5266097"/>
                  <a:gd name="connsiteX8" fmla="*/ 3456091 w 5261024"/>
                  <a:gd name="connsiteY8" fmla="*/ 134237 h 5266097"/>
                  <a:gd name="connsiteX9" fmla="*/ 3499492 w 5261024"/>
                  <a:gd name="connsiteY9" fmla="*/ 146919 h 5266097"/>
                  <a:gd name="connsiteX10" fmla="*/ 3729708 w 5261024"/>
                  <a:gd name="connsiteY10" fmla="*/ 239447 h 5266097"/>
                  <a:gd name="connsiteX11" fmla="*/ 3886868 w 5261024"/>
                  <a:gd name="connsiteY11" fmla="*/ 320504 h 5266097"/>
                  <a:gd name="connsiteX12" fmla="*/ 3855876 w 5261024"/>
                  <a:gd name="connsiteY12" fmla="*/ 345930 h 5266097"/>
                  <a:gd name="connsiteX13" fmla="*/ 3825060 w 5261024"/>
                  <a:gd name="connsiteY13" fmla="*/ 383779 h 5266097"/>
                  <a:gd name="connsiteX14" fmla="*/ 3893485 w 5261024"/>
                  <a:gd name="connsiteY14" fmla="*/ 717511 h 5266097"/>
                  <a:gd name="connsiteX15" fmla="*/ 4227180 w 5261024"/>
                  <a:gd name="connsiteY15" fmla="*/ 648908 h 5266097"/>
                  <a:gd name="connsiteX16" fmla="*/ 4249826 w 5261024"/>
                  <a:gd name="connsiteY16" fmla="*/ 605673 h 5266097"/>
                  <a:gd name="connsiteX17" fmla="*/ 4260863 w 5261024"/>
                  <a:gd name="connsiteY17" fmla="*/ 567587 h 5266097"/>
                  <a:gd name="connsiteX18" fmla="*/ 4340221 w 5261024"/>
                  <a:gd name="connsiteY18" fmla="*/ 629356 h 5266097"/>
                  <a:gd name="connsiteX19" fmla="*/ 4595402 w 5261024"/>
                  <a:gd name="connsiteY19" fmla="*/ 879365 h 5266097"/>
                  <a:gd name="connsiteX20" fmla="*/ 4603537 w 5261024"/>
                  <a:gd name="connsiteY20" fmla="*/ 889139 h 5266097"/>
                  <a:gd name="connsiteX21" fmla="*/ 4564217 w 5261024"/>
                  <a:gd name="connsiteY21" fmla="*/ 902959 h 5266097"/>
                  <a:gd name="connsiteX22" fmla="*/ 4522315 w 5261024"/>
                  <a:gd name="connsiteY22" fmla="*/ 927986 h 5266097"/>
                  <a:gd name="connsiteX23" fmla="*/ 4472470 w 5261024"/>
                  <a:gd name="connsiteY23" fmla="*/ 1264993 h 5266097"/>
                  <a:gd name="connsiteX24" fmla="*/ 4809505 w 5261024"/>
                  <a:gd name="connsiteY24" fmla="*/ 1314658 h 5266097"/>
                  <a:gd name="connsiteX25" fmla="*/ 4845572 w 5261024"/>
                  <a:gd name="connsiteY25" fmla="*/ 1281775 h 5266097"/>
                  <a:gd name="connsiteX26" fmla="*/ 4869367 w 5261024"/>
                  <a:gd name="connsiteY26" fmla="*/ 1249219 h 5266097"/>
                  <a:gd name="connsiteX27" fmla="*/ 4907907 w 5261024"/>
                  <a:gd name="connsiteY27" fmla="*/ 1310723 h 5266097"/>
                  <a:gd name="connsiteX28" fmla="*/ 5020778 w 5261024"/>
                  <a:gd name="connsiteY28" fmla="*/ 1527485 h 5266097"/>
                  <a:gd name="connsiteX29" fmla="*/ 5078585 w 5261024"/>
                  <a:gd name="connsiteY29" fmla="*/ 1669097 h 5266097"/>
                  <a:gd name="connsiteX30" fmla="*/ 5039327 w 5261024"/>
                  <a:gd name="connsiteY30" fmla="*/ 1668661 h 5266097"/>
                  <a:gd name="connsiteX31" fmla="*/ 4991392 w 5261024"/>
                  <a:gd name="connsiteY31" fmla="*/ 1677848 h 5266097"/>
                  <a:gd name="connsiteX32" fmla="*/ 4829289 w 5261024"/>
                  <a:gd name="connsiteY32" fmla="*/ 1977484 h 5266097"/>
                  <a:gd name="connsiteX33" fmla="*/ 5129012 w 5261024"/>
                  <a:gd name="connsiteY33" fmla="*/ 2139427 h 5266097"/>
                  <a:gd name="connsiteX34" fmla="*/ 5174151 w 5261024"/>
                  <a:gd name="connsiteY34" fmla="*/ 2120863 h 5266097"/>
                  <a:gd name="connsiteX35" fmla="*/ 5206918 w 5261024"/>
                  <a:gd name="connsiteY35" fmla="*/ 2098895 h 5266097"/>
                  <a:gd name="connsiteX36" fmla="*/ 5233934 w 5261024"/>
                  <a:gd name="connsiteY36" fmla="*/ 2231821 h 5266097"/>
                  <a:gd name="connsiteX37" fmla="*/ 5260212 w 5261024"/>
                  <a:gd name="connsiteY37" fmla="*/ 2479813 h 5266097"/>
                  <a:gd name="connsiteX38" fmla="*/ 5261024 w 5261024"/>
                  <a:gd name="connsiteY38" fmla="*/ 2564666 h 5266097"/>
                  <a:gd name="connsiteX39" fmla="*/ 5223898 w 5261024"/>
                  <a:gd name="connsiteY39" fmla="*/ 2550684 h 5266097"/>
                  <a:gd name="connsiteX40" fmla="*/ 5175711 w 5261024"/>
                  <a:gd name="connsiteY40" fmla="*/ 2542921 h 5266097"/>
                  <a:gd name="connsiteX41" fmla="*/ 4920903 w 5261024"/>
                  <a:gd name="connsiteY41" fmla="*/ 2769046 h 5266097"/>
                  <a:gd name="connsiteX42" fmla="*/ 5147162 w 5261024"/>
                  <a:gd name="connsiteY42" fmla="*/ 3023733 h 5266097"/>
                  <a:gd name="connsiteX43" fmla="*/ 5195928 w 5261024"/>
                  <a:gd name="connsiteY43" fmla="*/ 3021727 h 5266097"/>
                  <a:gd name="connsiteX44" fmla="*/ 5235611 w 5261024"/>
                  <a:gd name="connsiteY44" fmla="*/ 3011951 h 5266097"/>
                  <a:gd name="connsiteX45" fmla="*/ 5192310 w 5261024"/>
                  <a:gd name="connsiteY45" fmla="*/ 3243262 h 5266097"/>
                  <a:gd name="connsiteX46" fmla="*/ 5126971 w 5261024"/>
                  <a:gd name="connsiteY46" fmla="*/ 3469505 h 5266097"/>
                  <a:gd name="connsiteX47" fmla="*/ 5095667 w 5261024"/>
                  <a:gd name="connsiteY47" fmla="*/ 3442641 h 5266097"/>
                  <a:gd name="connsiteX48" fmla="*/ 5053042 w 5261024"/>
                  <a:gd name="connsiteY48" fmla="*/ 3418866 h 5266097"/>
                  <a:gd name="connsiteX49" fmla="*/ 4736261 w 5261024"/>
                  <a:gd name="connsiteY49" fmla="*/ 3544203 h 5266097"/>
                  <a:gd name="connsiteX50" fmla="*/ 4861767 w 5261024"/>
                  <a:gd name="connsiteY50" fmla="*/ 3860917 h 5266097"/>
                  <a:gd name="connsiteX51" fmla="*/ 4908278 w 5261024"/>
                  <a:gd name="connsiteY51" fmla="*/ 3875711 h 5266097"/>
                  <a:gd name="connsiteX52" fmla="*/ 4948303 w 5261024"/>
                  <a:gd name="connsiteY52" fmla="*/ 3880032 h 5266097"/>
                  <a:gd name="connsiteX53" fmla="*/ 4920099 w 5261024"/>
                  <a:gd name="connsiteY53" fmla="*/ 3935562 h 5266097"/>
                  <a:gd name="connsiteX54" fmla="*/ 4701355 w 5261024"/>
                  <a:gd name="connsiteY54" fmla="*/ 4260953 h 5266097"/>
                  <a:gd name="connsiteX55" fmla="*/ 4690683 w 5261024"/>
                  <a:gd name="connsiteY55" fmla="*/ 4273524 h 5266097"/>
                  <a:gd name="connsiteX56" fmla="*/ 4670103 w 5261024"/>
                  <a:gd name="connsiteY56" fmla="*/ 4236951 h 5266097"/>
                  <a:gd name="connsiteX57" fmla="*/ 4638180 w 5261024"/>
                  <a:gd name="connsiteY57" fmla="*/ 4200031 h 5266097"/>
                  <a:gd name="connsiteX58" fmla="*/ 4297636 w 5261024"/>
                  <a:gd name="connsiteY58" fmla="*/ 4209463 h 5266097"/>
                  <a:gd name="connsiteX59" fmla="*/ 4307251 w 5261024"/>
                  <a:gd name="connsiteY59" fmla="*/ 4550002 h 5266097"/>
                  <a:gd name="connsiteX60" fmla="*/ 4345897 w 5261024"/>
                  <a:gd name="connsiteY60" fmla="*/ 4579812 h 5266097"/>
                  <a:gd name="connsiteX61" fmla="*/ 4382079 w 5261024"/>
                  <a:gd name="connsiteY61" fmla="*/ 4597585 h 5266097"/>
                  <a:gd name="connsiteX62" fmla="*/ 4294613 w 5261024"/>
                  <a:gd name="connsiteY62" fmla="*/ 4674261 h 5266097"/>
                  <a:gd name="connsiteX63" fmla="*/ 4081162 w 5261024"/>
                  <a:gd name="connsiteY63" fmla="*/ 4830933 h 5266097"/>
                  <a:gd name="connsiteX64" fmla="*/ 4004830 w 5261024"/>
                  <a:gd name="connsiteY64" fmla="*/ 4875987 h 5266097"/>
                  <a:gd name="connsiteX65" fmla="*/ 3998534 w 5261024"/>
                  <a:gd name="connsiteY65" fmla="*/ 4837804 h 5266097"/>
                  <a:gd name="connsiteX66" fmla="*/ 3981163 w 5261024"/>
                  <a:gd name="connsiteY66" fmla="*/ 4792192 h 5266097"/>
                  <a:gd name="connsiteX67" fmla="*/ 3657930 w 5261024"/>
                  <a:gd name="connsiteY67" fmla="*/ 4684583 h 5266097"/>
                  <a:gd name="connsiteX68" fmla="*/ 3550494 w 5261024"/>
                  <a:gd name="connsiteY68" fmla="*/ 5007873 h 5266097"/>
                  <a:gd name="connsiteX69" fmla="*/ 3576614 w 5261024"/>
                  <a:gd name="connsiteY69" fmla="*/ 5049102 h 5266097"/>
                  <a:gd name="connsiteX70" fmla="*/ 3605495 w 5261024"/>
                  <a:gd name="connsiteY70" fmla="*/ 5079179 h 5266097"/>
                  <a:gd name="connsiteX71" fmla="*/ 3361520 w 5261024"/>
                  <a:gd name="connsiteY71" fmla="*/ 5163465 h 5266097"/>
                  <a:gd name="connsiteX72" fmla="*/ 3154552 w 5261024"/>
                  <a:gd name="connsiteY72" fmla="*/ 5212189 h 5266097"/>
                  <a:gd name="connsiteX73" fmla="*/ 3161961 w 5261024"/>
                  <a:gd name="connsiteY73" fmla="*/ 5172732 h 5266097"/>
                  <a:gd name="connsiteX74" fmla="*/ 3161239 w 5261024"/>
                  <a:gd name="connsiteY74" fmla="*/ 5123930 h 5266097"/>
                  <a:gd name="connsiteX75" fmla="*/ 2894303 w 5261024"/>
                  <a:gd name="connsiteY75" fmla="*/ 4912259 h 5266097"/>
                  <a:gd name="connsiteX76" fmla="*/ 2682774 w 5261024"/>
                  <a:gd name="connsiteY76" fmla="*/ 5179307 h 5266097"/>
                  <a:gd name="connsiteX77" fmla="*/ 2693218 w 5261024"/>
                  <a:gd name="connsiteY77" fmla="*/ 5226984 h 5266097"/>
                  <a:gd name="connsiteX78" fmla="*/ 2708878 w 5261024"/>
                  <a:gd name="connsiteY78" fmla="*/ 5262425 h 5266097"/>
                  <a:gd name="connsiteX79" fmla="*/ 2561420 w 5261024"/>
                  <a:gd name="connsiteY79" fmla="*/ 5266097 h 5266097"/>
                  <a:gd name="connsiteX80" fmla="*/ 2285388 w 5261024"/>
                  <a:gd name="connsiteY80" fmla="*/ 5243959 h 5266097"/>
                  <a:gd name="connsiteX81" fmla="*/ 2240930 w 5261024"/>
                  <a:gd name="connsiteY81" fmla="*/ 5235714 h 5266097"/>
                  <a:gd name="connsiteX82" fmla="*/ 2261288 w 5261024"/>
                  <a:gd name="connsiteY82" fmla="*/ 5201337 h 5266097"/>
                  <a:gd name="connsiteX83" fmla="*/ 2277301 w 5261024"/>
                  <a:gd name="connsiteY83" fmla="*/ 5155230 h 5266097"/>
                  <a:gd name="connsiteX84" fmla="*/ 2098860 w 5261024"/>
                  <a:gd name="connsiteY84" fmla="*/ 4865027 h 5266097"/>
                  <a:gd name="connsiteX85" fmla="*/ 1808751 w 5261024"/>
                  <a:gd name="connsiteY85" fmla="*/ 5043623 h 5266097"/>
                  <a:gd name="connsiteX86" fmla="*/ 1802259 w 5261024"/>
                  <a:gd name="connsiteY86" fmla="*/ 5091997 h 5266097"/>
                  <a:gd name="connsiteX87" fmla="*/ 1804934 w 5261024"/>
                  <a:gd name="connsiteY87" fmla="*/ 5131861 h 5266097"/>
                  <a:gd name="connsiteX88" fmla="*/ 1761530 w 5261024"/>
                  <a:gd name="connsiteY88" fmla="*/ 5119177 h 5266097"/>
                  <a:gd name="connsiteX89" fmla="*/ 1531316 w 5261024"/>
                  <a:gd name="connsiteY89" fmla="*/ 5026649 h 5266097"/>
                  <a:gd name="connsiteX90" fmla="*/ 1374157 w 5261024"/>
                  <a:gd name="connsiteY90" fmla="*/ 4945594 h 5266097"/>
                  <a:gd name="connsiteX91" fmla="*/ 1405149 w 5261024"/>
                  <a:gd name="connsiteY91" fmla="*/ 4920168 h 5266097"/>
                  <a:gd name="connsiteX92" fmla="*/ 1435964 w 5261024"/>
                  <a:gd name="connsiteY92" fmla="*/ 4882320 h 5266097"/>
                  <a:gd name="connsiteX93" fmla="*/ 1367541 w 5261024"/>
                  <a:gd name="connsiteY93" fmla="*/ 4548587 h 5266097"/>
                  <a:gd name="connsiteX94" fmla="*/ 1033844 w 5261024"/>
                  <a:gd name="connsiteY94" fmla="*/ 4617189 h 5266097"/>
                  <a:gd name="connsiteX95" fmla="*/ 1011199 w 5261024"/>
                  <a:gd name="connsiteY95" fmla="*/ 4660425 h 5266097"/>
                  <a:gd name="connsiteX96" fmla="*/ 1000161 w 5261024"/>
                  <a:gd name="connsiteY96" fmla="*/ 4698511 h 5266097"/>
                  <a:gd name="connsiteX97" fmla="*/ 920802 w 5261024"/>
                  <a:gd name="connsiteY97" fmla="*/ 4636740 h 5266097"/>
                  <a:gd name="connsiteX98" fmla="*/ 665621 w 5261024"/>
                  <a:gd name="connsiteY98" fmla="*/ 4386731 h 5266097"/>
                  <a:gd name="connsiteX99" fmla="*/ 657487 w 5261024"/>
                  <a:gd name="connsiteY99" fmla="*/ 4376959 h 5266097"/>
                  <a:gd name="connsiteX100" fmla="*/ 696807 w 5261024"/>
                  <a:gd name="connsiteY100" fmla="*/ 4363138 h 5266097"/>
                  <a:gd name="connsiteX101" fmla="*/ 738709 w 5261024"/>
                  <a:gd name="connsiteY101" fmla="*/ 4338112 h 5266097"/>
                  <a:gd name="connsiteX102" fmla="*/ 788555 w 5261024"/>
                  <a:gd name="connsiteY102" fmla="*/ 4001104 h 5266097"/>
                  <a:gd name="connsiteX103" fmla="*/ 451519 w 5261024"/>
                  <a:gd name="connsiteY103" fmla="*/ 3951439 h 5266097"/>
                  <a:gd name="connsiteX104" fmla="*/ 415452 w 5261024"/>
                  <a:gd name="connsiteY104" fmla="*/ 3984321 h 5266097"/>
                  <a:gd name="connsiteX105" fmla="*/ 391658 w 5261024"/>
                  <a:gd name="connsiteY105" fmla="*/ 4016878 h 5266097"/>
                  <a:gd name="connsiteX106" fmla="*/ 353117 w 5261024"/>
                  <a:gd name="connsiteY106" fmla="*/ 3955371 h 5266097"/>
                  <a:gd name="connsiteX107" fmla="*/ 240245 w 5261024"/>
                  <a:gd name="connsiteY107" fmla="*/ 3738610 h 5266097"/>
                  <a:gd name="connsiteX108" fmla="*/ 182439 w 5261024"/>
                  <a:gd name="connsiteY108" fmla="*/ 3597001 h 5266097"/>
                  <a:gd name="connsiteX109" fmla="*/ 221697 w 5261024"/>
                  <a:gd name="connsiteY109" fmla="*/ 3597436 h 5266097"/>
                  <a:gd name="connsiteX110" fmla="*/ 269631 w 5261024"/>
                  <a:gd name="connsiteY110" fmla="*/ 3588250 h 5266097"/>
                  <a:gd name="connsiteX111" fmla="*/ 431735 w 5261024"/>
                  <a:gd name="connsiteY111" fmla="*/ 3288614 h 5266097"/>
                  <a:gd name="connsiteX112" fmla="*/ 132011 w 5261024"/>
                  <a:gd name="connsiteY112" fmla="*/ 3126671 h 5266097"/>
                  <a:gd name="connsiteX113" fmla="*/ 86872 w 5261024"/>
                  <a:gd name="connsiteY113" fmla="*/ 3145235 h 5266097"/>
                  <a:gd name="connsiteX114" fmla="*/ 54105 w 5261024"/>
                  <a:gd name="connsiteY114" fmla="*/ 3167203 h 5266097"/>
                  <a:gd name="connsiteX115" fmla="*/ 27088 w 5261024"/>
                  <a:gd name="connsiteY115" fmla="*/ 3034275 h 5266097"/>
                  <a:gd name="connsiteX116" fmla="*/ 811 w 5261024"/>
                  <a:gd name="connsiteY116" fmla="*/ 2786282 h 5266097"/>
                  <a:gd name="connsiteX117" fmla="*/ 0 w 5261024"/>
                  <a:gd name="connsiteY117" fmla="*/ 2701432 h 5266097"/>
                  <a:gd name="connsiteX118" fmla="*/ 37127 w 5261024"/>
                  <a:gd name="connsiteY118" fmla="*/ 2715413 h 5266097"/>
                  <a:gd name="connsiteX119" fmla="*/ 85312 w 5261024"/>
                  <a:gd name="connsiteY119" fmla="*/ 2723175 h 5266097"/>
                  <a:gd name="connsiteX120" fmla="*/ 340122 w 5261024"/>
                  <a:gd name="connsiteY120" fmla="*/ 2497052 h 5266097"/>
                  <a:gd name="connsiteX121" fmla="*/ 113862 w 5261024"/>
                  <a:gd name="connsiteY121" fmla="*/ 2242364 h 5266097"/>
                  <a:gd name="connsiteX122" fmla="*/ 65096 w 5261024"/>
                  <a:gd name="connsiteY122" fmla="*/ 2244369 h 5266097"/>
                  <a:gd name="connsiteX123" fmla="*/ 25412 w 5261024"/>
                  <a:gd name="connsiteY123" fmla="*/ 2254145 h 5266097"/>
                  <a:gd name="connsiteX124" fmla="*/ 68713 w 5261024"/>
                  <a:gd name="connsiteY124" fmla="*/ 2022832 h 5266097"/>
                  <a:gd name="connsiteX125" fmla="*/ 134052 w 5261024"/>
                  <a:gd name="connsiteY125" fmla="*/ 1796592 h 5266097"/>
                  <a:gd name="connsiteX126" fmla="*/ 165357 w 5261024"/>
                  <a:gd name="connsiteY126" fmla="*/ 1823456 h 5266097"/>
                  <a:gd name="connsiteX127" fmla="*/ 207982 w 5261024"/>
                  <a:gd name="connsiteY127" fmla="*/ 1847230 h 5266097"/>
                  <a:gd name="connsiteX128" fmla="*/ 524763 w 5261024"/>
                  <a:gd name="connsiteY128" fmla="*/ 1721894 h 5266097"/>
                  <a:gd name="connsiteX129" fmla="*/ 399256 w 5261024"/>
                  <a:gd name="connsiteY129" fmla="*/ 1405180 h 5266097"/>
                  <a:gd name="connsiteX130" fmla="*/ 352745 w 5261024"/>
                  <a:gd name="connsiteY130" fmla="*/ 1390386 h 5266097"/>
                  <a:gd name="connsiteX131" fmla="*/ 312719 w 5261024"/>
                  <a:gd name="connsiteY131" fmla="*/ 1386066 h 5266097"/>
                  <a:gd name="connsiteX132" fmla="*/ 340923 w 5261024"/>
                  <a:gd name="connsiteY132" fmla="*/ 1330533 h 5266097"/>
                  <a:gd name="connsiteX133" fmla="*/ 559668 w 5261024"/>
                  <a:gd name="connsiteY133" fmla="*/ 1005143 h 5266097"/>
                  <a:gd name="connsiteX134" fmla="*/ 570341 w 5261024"/>
                  <a:gd name="connsiteY134" fmla="*/ 992572 h 5266097"/>
                  <a:gd name="connsiteX135" fmla="*/ 590920 w 5261024"/>
                  <a:gd name="connsiteY135" fmla="*/ 1029147 h 5266097"/>
                  <a:gd name="connsiteX136" fmla="*/ 622843 w 5261024"/>
                  <a:gd name="connsiteY136" fmla="*/ 1066067 h 5266097"/>
                  <a:gd name="connsiteX137" fmla="*/ 963387 w 5261024"/>
                  <a:gd name="connsiteY137" fmla="*/ 1056634 h 5266097"/>
                  <a:gd name="connsiteX138" fmla="*/ 953773 w 5261024"/>
                  <a:gd name="connsiteY138" fmla="*/ 716095 h 5266097"/>
                  <a:gd name="connsiteX139" fmla="*/ 915126 w 5261024"/>
                  <a:gd name="connsiteY139" fmla="*/ 686285 h 5266097"/>
                  <a:gd name="connsiteX140" fmla="*/ 878943 w 5261024"/>
                  <a:gd name="connsiteY140" fmla="*/ 668511 h 5266097"/>
                  <a:gd name="connsiteX141" fmla="*/ 966411 w 5261024"/>
                  <a:gd name="connsiteY141" fmla="*/ 591835 h 5266097"/>
                  <a:gd name="connsiteX142" fmla="*/ 1179862 w 5261024"/>
                  <a:gd name="connsiteY142" fmla="*/ 435162 h 5266097"/>
                  <a:gd name="connsiteX143" fmla="*/ 1256192 w 5261024"/>
                  <a:gd name="connsiteY143" fmla="*/ 390108 h 5266097"/>
                  <a:gd name="connsiteX144" fmla="*/ 1262490 w 5261024"/>
                  <a:gd name="connsiteY144" fmla="*/ 428293 h 5266097"/>
                  <a:gd name="connsiteX145" fmla="*/ 1279861 w 5261024"/>
                  <a:gd name="connsiteY145" fmla="*/ 473904 h 5266097"/>
                  <a:gd name="connsiteX146" fmla="*/ 1603093 w 5261024"/>
                  <a:gd name="connsiteY146" fmla="*/ 581514 h 5266097"/>
                  <a:gd name="connsiteX147" fmla="*/ 1710529 w 5261024"/>
                  <a:gd name="connsiteY147" fmla="*/ 258223 h 5266097"/>
                  <a:gd name="connsiteX148" fmla="*/ 1684409 w 5261024"/>
                  <a:gd name="connsiteY148" fmla="*/ 216994 h 5266097"/>
                  <a:gd name="connsiteX149" fmla="*/ 1655527 w 5261024"/>
                  <a:gd name="connsiteY149" fmla="*/ 186916 h 5266097"/>
                  <a:gd name="connsiteX150" fmla="*/ 1899503 w 5261024"/>
                  <a:gd name="connsiteY150" fmla="*/ 102632 h 5266097"/>
                  <a:gd name="connsiteX151" fmla="*/ 2106471 w 5261024"/>
                  <a:gd name="connsiteY151" fmla="*/ 53906 h 5266097"/>
                  <a:gd name="connsiteX152" fmla="*/ 2099062 w 5261024"/>
                  <a:gd name="connsiteY152" fmla="*/ 93364 h 5266097"/>
                  <a:gd name="connsiteX153" fmla="*/ 2099785 w 5261024"/>
                  <a:gd name="connsiteY153" fmla="*/ 142166 h 5266097"/>
                  <a:gd name="connsiteX154" fmla="*/ 2366720 w 5261024"/>
                  <a:gd name="connsiteY154" fmla="*/ 353838 h 5266097"/>
                  <a:gd name="connsiteX155" fmla="*/ 2578250 w 5261024"/>
                  <a:gd name="connsiteY155" fmla="*/ 86789 h 5266097"/>
                  <a:gd name="connsiteX156" fmla="*/ 2567806 w 5261024"/>
                  <a:gd name="connsiteY156" fmla="*/ 39113 h 5266097"/>
                  <a:gd name="connsiteX157" fmla="*/ 2552146 w 5261024"/>
                  <a:gd name="connsiteY157" fmla="*/ 3672 h 5266097"/>
                  <a:gd name="connsiteX158" fmla="*/ 2699604 w 5261024"/>
                  <a:gd name="connsiteY158" fmla="*/ 0 h 5266097"/>
                  <a:gd name="connsiteX159" fmla="*/ 2685916 w 5261024"/>
                  <a:gd name="connsiteY159" fmla="*/ 849851 h 5266097"/>
                  <a:gd name="connsiteX160" fmla="*/ 896230 w 5261024"/>
                  <a:gd name="connsiteY160" fmla="*/ 2219946 h 5266097"/>
                  <a:gd name="connsiteX161" fmla="*/ 2217191 w 5261024"/>
                  <a:gd name="connsiteY161" fmla="*/ 4368244 h 5266097"/>
                  <a:gd name="connsiteX162" fmla="*/ 4364793 w 5261024"/>
                  <a:gd name="connsiteY162" fmla="*/ 3046150 h 5266097"/>
                  <a:gd name="connsiteX163" fmla="*/ 3043832 w 5261024"/>
                  <a:gd name="connsiteY163" fmla="*/ 897852 h 5266097"/>
                  <a:gd name="connsiteX164" fmla="*/ 2685916 w 5261024"/>
                  <a:gd name="connsiteY164" fmla="*/ 849851 h 5266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5261024" h="5266097">
                    <a:moveTo>
                      <a:pt x="2699604" y="0"/>
                    </a:moveTo>
                    <a:cubicBezTo>
                      <a:pt x="2791142" y="2496"/>
                      <a:pt x="2883255" y="9812"/>
                      <a:pt x="2975635" y="22137"/>
                    </a:cubicBezTo>
                    <a:lnTo>
                      <a:pt x="3020095" y="30384"/>
                    </a:lnTo>
                    <a:lnTo>
                      <a:pt x="2999736" y="64762"/>
                    </a:lnTo>
                    <a:cubicBezTo>
                      <a:pt x="2992981" y="79277"/>
                      <a:pt x="2987578" y="94685"/>
                      <a:pt x="2983724" y="110867"/>
                    </a:cubicBezTo>
                    <a:cubicBezTo>
                      <a:pt x="2952888" y="240322"/>
                      <a:pt x="3032779" y="370252"/>
                      <a:pt x="3162165" y="401071"/>
                    </a:cubicBezTo>
                    <a:cubicBezTo>
                      <a:pt x="3291551" y="431891"/>
                      <a:pt x="3421437" y="351930"/>
                      <a:pt x="3452273" y="222475"/>
                    </a:cubicBezTo>
                    <a:cubicBezTo>
                      <a:pt x="3456127" y="206292"/>
                      <a:pt x="3458252" y="190104"/>
                      <a:pt x="3458765" y="174102"/>
                    </a:cubicBezTo>
                    <a:lnTo>
                      <a:pt x="3456091" y="134237"/>
                    </a:lnTo>
                    <a:lnTo>
                      <a:pt x="3499492" y="146919"/>
                    </a:lnTo>
                    <a:cubicBezTo>
                      <a:pt x="3578278" y="174349"/>
                      <a:pt x="3655061" y="205265"/>
                      <a:pt x="3729708" y="239447"/>
                    </a:cubicBezTo>
                    <a:lnTo>
                      <a:pt x="3886868" y="320504"/>
                    </a:lnTo>
                    <a:lnTo>
                      <a:pt x="3855876" y="345930"/>
                    </a:lnTo>
                    <a:cubicBezTo>
                      <a:pt x="3844563" y="357260"/>
                      <a:pt x="3834216" y="369891"/>
                      <a:pt x="3825060" y="383779"/>
                    </a:cubicBezTo>
                    <a:cubicBezTo>
                      <a:pt x="3751808" y="494880"/>
                      <a:pt x="3782442" y="644297"/>
                      <a:pt x="3893485" y="717511"/>
                    </a:cubicBezTo>
                    <a:cubicBezTo>
                      <a:pt x="4004526" y="790725"/>
                      <a:pt x="4153927" y="760009"/>
                      <a:pt x="4227180" y="648908"/>
                    </a:cubicBezTo>
                    <a:cubicBezTo>
                      <a:pt x="4236337" y="635021"/>
                      <a:pt x="4243870" y="620534"/>
                      <a:pt x="4249826" y="605673"/>
                    </a:cubicBezTo>
                    <a:lnTo>
                      <a:pt x="4260863" y="567587"/>
                    </a:lnTo>
                    <a:lnTo>
                      <a:pt x="4340221" y="629356"/>
                    </a:lnTo>
                    <a:cubicBezTo>
                      <a:pt x="4431148" y="707069"/>
                      <a:pt x="4516361" y="790651"/>
                      <a:pt x="4595402" y="879365"/>
                    </a:cubicBezTo>
                    <a:lnTo>
                      <a:pt x="4603537" y="889139"/>
                    </a:lnTo>
                    <a:lnTo>
                      <a:pt x="4564217" y="902959"/>
                    </a:lnTo>
                    <a:cubicBezTo>
                      <a:pt x="4549712" y="909737"/>
                      <a:pt x="4535670" y="918068"/>
                      <a:pt x="4522315" y="927986"/>
                    </a:cubicBezTo>
                    <a:cubicBezTo>
                      <a:pt x="4415481" y="1007334"/>
                      <a:pt x="4393165" y="1158216"/>
                      <a:pt x="4472470" y="1264993"/>
                    </a:cubicBezTo>
                    <a:cubicBezTo>
                      <a:pt x="4551775" y="1371771"/>
                      <a:pt x="4702672" y="1394006"/>
                      <a:pt x="4809505" y="1314658"/>
                    </a:cubicBezTo>
                    <a:cubicBezTo>
                      <a:pt x="4822859" y="1304740"/>
                      <a:pt x="4834893" y="1293703"/>
                      <a:pt x="4845572" y="1281775"/>
                    </a:cubicBezTo>
                    <a:lnTo>
                      <a:pt x="4869367" y="1249219"/>
                    </a:lnTo>
                    <a:lnTo>
                      <a:pt x="4907907" y="1310723"/>
                    </a:lnTo>
                    <a:cubicBezTo>
                      <a:pt x="4948818" y="1381156"/>
                      <a:pt x="4986492" y="1453490"/>
                      <a:pt x="5020778" y="1527485"/>
                    </a:cubicBezTo>
                    <a:lnTo>
                      <a:pt x="5078585" y="1669097"/>
                    </a:lnTo>
                    <a:lnTo>
                      <a:pt x="5039327" y="1668661"/>
                    </a:lnTo>
                    <a:cubicBezTo>
                      <a:pt x="5023379" y="1670069"/>
                      <a:pt x="5007333" y="1673094"/>
                      <a:pt x="4991392" y="1677848"/>
                    </a:cubicBezTo>
                    <a:cubicBezTo>
                      <a:pt x="4863863" y="1715870"/>
                      <a:pt x="4791287" y="1850022"/>
                      <a:pt x="4829289" y="1977484"/>
                    </a:cubicBezTo>
                    <a:cubicBezTo>
                      <a:pt x="4867292" y="2104945"/>
                      <a:pt x="5001483" y="2177449"/>
                      <a:pt x="5129012" y="2139427"/>
                    </a:cubicBezTo>
                    <a:cubicBezTo>
                      <a:pt x="5144953" y="2134673"/>
                      <a:pt x="5160036" y="2128419"/>
                      <a:pt x="5174151" y="2120863"/>
                    </a:cubicBezTo>
                    <a:lnTo>
                      <a:pt x="5206918" y="2098895"/>
                    </a:lnTo>
                    <a:lnTo>
                      <a:pt x="5233934" y="2231821"/>
                    </a:lnTo>
                    <a:cubicBezTo>
                      <a:pt x="5246572" y="2313623"/>
                      <a:pt x="5255381" y="2396367"/>
                      <a:pt x="5260212" y="2479813"/>
                    </a:cubicBezTo>
                    <a:lnTo>
                      <a:pt x="5261024" y="2564666"/>
                    </a:lnTo>
                    <a:lnTo>
                      <a:pt x="5223898" y="2550684"/>
                    </a:lnTo>
                    <a:cubicBezTo>
                      <a:pt x="5208429" y="2546552"/>
                      <a:pt x="5192316" y="2543908"/>
                      <a:pt x="5175711" y="2542921"/>
                    </a:cubicBezTo>
                    <a:cubicBezTo>
                      <a:pt x="5042868" y="2535034"/>
                      <a:pt x="4928786" y="2636273"/>
                      <a:pt x="4920903" y="2769046"/>
                    </a:cubicBezTo>
                    <a:cubicBezTo>
                      <a:pt x="4913019" y="2901817"/>
                      <a:pt x="5014319" y="3015845"/>
                      <a:pt x="5147162" y="3023733"/>
                    </a:cubicBezTo>
                    <a:cubicBezTo>
                      <a:pt x="5163767" y="3024719"/>
                      <a:pt x="5180080" y="3024000"/>
                      <a:pt x="5195928" y="3021727"/>
                    </a:cubicBezTo>
                    <a:lnTo>
                      <a:pt x="5235611" y="3011951"/>
                    </a:lnTo>
                    <a:lnTo>
                      <a:pt x="5192310" y="3243262"/>
                    </a:lnTo>
                    <a:lnTo>
                      <a:pt x="5126971" y="3469505"/>
                    </a:lnTo>
                    <a:lnTo>
                      <a:pt x="5095667" y="3442641"/>
                    </a:lnTo>
                    <a:cubicBezTo>
                      <a:pt x="5082545" y="3433468"/>
                      <a:pt x="5068309" y="3425472"/>
                      <a:pt x="5053042" y="3418866"/>
                    </a:cubicBezTo>
                    <a:cubicBezTo>
                      <a:pt x="4930908" y="3366020"/>
                      <a:pt x="4789081" y="3422134"/>
                      <a:pt x="4736261" y="3544203"/>
                    </a:cubicBezTo>
                    <a:cubicBezTo>
                      <a:pt x="4683442" y="3666272"/>
                      <a:pt x="4739634" y="3808069"/>
                      <a:pt x="4861767" y="3860917"/>
                    </a:cubicBezTo>
                    <a:cubicBezTo>
                      <a:pt x="4877034" y="3867523"/>
                      <a:pt x="4892609" y="3872427"/>
                      <a:pt x="4908278" y="3875711"/>
                    </a:cubicBezTo>
                    <a:lnTo>
                      <a:pt x="4948303" y="3880032"/>
                    </a:lnTo>
                    <a:lnTo>
                      <a:pt x="4920099" y="3935562"/>
                    </a:lnTo>
                    <a:cubicBezTo>
                      <a:pt x="4854957" y="4050190"/>
                      <a:pt x="4781729" y="4158847"/>
                      <a:pt x="4701355" y="4260953"/>
                    </a:cubicBezTo>
                    <a:lnTo>
                      <a:pt x="4690683" y="4273524"/>
                    </a:lnTo>
                    <a:lnTo>
                      <a:pt x="4670103" y="4236951"/>
                    </a:lnTo>
                    <a:cubicBezTo>
                      <a:pt x="4660910" y="4223843"/>
                      <a:pt x="4650267" y="4211460"/>
                      <a:pt x="4638180" y="4200031"/>
                    </a:cubicBezTo>
                    <a:cubicBezTo>
                      <a:pt x="4541487" y="4108598"/>
                      <a:pt x="4389020" y="4112821"/>
                      <a:pt x="4297636" y="4209463"/>
                    </a:cubicBezTo>
                    <a:cubicBezTo>
                      <a:pt x="4206253" y="4306105"/>
                      <a:pt x="4210558" y="4458570"/>
                      <a:pt x="4307251" y="4550002"/>
                    </a:cubicBezTo>
                    <a:cubicBezTo>
                      <a:pt x="4319338" y="4561431"/>
                      <a:pt x="4332296" y="4571366"/>
                      <a:pt x="4345897" y="4579812"/>
                    </a:cubicBezTo>
                    <a:lnTo>
                      <a:pt x="4382079" y="4597585"/>
                    </a:lnTo>
                    <a:lnTo>
                      <a:pt x="4294613" y="4674261"/>
                    </a:lnTo>
                    <a:cubicBezTo>
                      <a:pt x="4226072" y="4730053"/>
                      <a:pt x="4154820" y="4782340"/>
                      <a:pt x="4081162" y="4830933"/>
                    </a:cubicBezTo>
                    <a:lnTo>
                      <a:pt x="4004830" y="4875987"/>
                    </a:lnTo>
                    <a:lnTo>
                      <a:pt x="3998534" y="4837804"/>
                    </a:lnTo>
                    <a:cubicBezTo>
                      <a:pt x="3994378" y="4822342"/>
                      <a:pt x="3988612" y="4807066"/>
                      <a:pt x="3981163" y="4792192"/>
                    </a:cubicBezTo>
                    <a:cubicBezTo>
                      <a:pt x="3921573" y="4673203"/>
                      <a:pt x="3776856" y="4625024"/>
                      <a:pt x="3657930" y="4684583"/>
                    </a:cubicBezTo>
                    <a:cubicBezTo>
                      <a:pt x="3539004" y="4744142"/>
                      <a:pt x="3490903" y="4888884"/>
                      <a:pt x="3550494" y="5007873"/>
                    </a:cubicBezTo>
                    <a:cubicBezTo>
                      <a:pt x="3557942" y="5022747"/>
                      <a:pt x="3566721" y="5036514"/>
                      <a:pt x="3576614" y="5049102"/>
                    </a:cubicBezTo>
                    <a:lnTo>
                      <a:pt x="3605495" y="5079179"/>
                    </a:lnTo>
                    <a:lnTo>
                      <a:pt x="3361520" y="5163465"/>
                    </a:lnTo>
                    <a:lnTo>
                      <a:pt x="3154552" y="5212189"/>
                    </a:lnTo>
                    <a:lnTo>
                      <a:pt x="3161961" y="5172732"/>
                    </a:lnTo>
                    <a:cubicBezTo>
                      <a:pt x="3163345" y="5156782"/>
                      <a:pt x="3163151" y="5140455"/>
                      <a:pt x="3161239" y="5123930"/>
                    </a:cubicBezTo>
                    <a:cubicBezTo>
                      <a:pt x="3145938" y="4991736"/>
                      <a:pt x="3026428" y="4896967"/>
                      <a:pt x="2894303" y="4912259"/>
                    </a:cubicBezTo>
                    <a:cubicBezTo>
                      <a:pt x="2762179" y="4927551"/>
                      <a:pt x="2667474" y="5047112"/>
                      <a:pt x="2682774" y="5179307"/>
                    </a:cubicBezTo>
                    <a:cubicBezTo>
                      <a:pt x="2684687" y="5195831"/>
                      <a:pt x="2688228" y="5211770"/>
                      <a:pt x="2693218" y="5226984"/>
                    </a:cubicBezTo>
                    <a:lnTo>
                      <a:pt x="2708878" y="5262425"/>
                    </a:lnTo>
                    <a:lnTo>
                      <a:pt x="2561420" y="5266097"/>
                    </a:lnTo>
                    <a:cubicBezTo>
                      <a:pt x="2469881" y="5263601"/>
                      <a:pt x="2377769" y="5256285"/>
                      <a:pt x="2285388" y="5243959"/>
                    </a:cubicBezTo>
                    <a:lnTo>
                      <a:pt x="2240930" y="5235714"/>
                    </a:lnTo>
                    <a:lnTo>
                      <a:pt x="2261288" y="5201337"/>
                    </a:lnTo>
                    <a:cubicBezTo>
                      <a:pt x="2268045" y="5186822"/>
                      <a:pt x="2273446" y="5171413"/>
                      <a:pt x="2277301" y="5155230"/>
                    </a:cubicBezTo>
                    <a:cubicBezTo>
                      <a:pt x="2308137" y="5025775"/>
                      <a:pt x="2228246" y="4895846"/>
                      <a:pt x="2098860" y="4865027"/>
                    </a:cubicBezTo>
                    <a:cubicBezTo>
                      <a:pt x="1969474" y="4834207"/>
                      <a:pt x="1839587" y="4914168"/>
                      <a:pt x="1808751" y="5043623"/>
                    </a:cubicBezTo>
                    <a:cubicBezTo>
                      <a:pt x="1804897" y="5059805"/>
                      <a:pt x="1802773" y="5075995"/>
                      <a:pt x="1802259" y="5091997"/>
                    </a:cubicBezTo>
                    <a:lnTo>
                      <a:pt x="1804934" y="5131861"/>
                    </a:lnTo>
                    <a:lnTo>
                      <a:pt x="1761530" y="5119177"/>
                    </a:lnTo>
                    <a:cubicBezTo>
                      <a:pt x="1682746" y="5091747"/>
                      <a:pt x="1605963" y="5060831"/>
                      <a:pt x="1531316" y="5026649"/>
                    </a:cubicBezTo>
                    <a:lnTo>
                      <a:pt x="1374157" y="4945594"/>
                    </a:lnTo>
                    <a:lnTo>
                      <a:pt x="1405149" y="4920168"/>
                    </a:lnTo>
                    <a:cubicBezTo>
                      <a:pt x="1416461" y="4908838"/>
                      <a:pt x="1426808" y="4896207"/>
                      <a:pt x="1435964" y="4882320"/>
                    </a:cubicBezTo>
                    <a:cubicBezTo>
                      <a:pt x="1509217" y="4771217"/>
                      <a:pt x="1478582" y="4621800"/>
                      <a:pt x="1367541" y="4548587"/>
                    </a:cubicBezTo>
                    <a:cubicBezTo>
                      <a:pt x="1256498" y="4475373"/>
                      <a:pt x="1107097" y="4506088"/>
                      <a:pt x="1033844" y="4617189"/>
                    </a:cubicBezTo>
                    <a:cubicBezTo>
                      <a:pt x="1024688" y="4631078"/>
                      <a:pt x="1017155" y="4645563"/>
                      <a:pt x="1011199" y="4660425"/>
                    </a:cubicBezTo>
                    <a:lnTo>
                      <a:pt x="1000161" y="4698511"/>
                    </a:lnTo>
                    <a:lnTo>
                      <a:pt x="920802" y="4636740"/>
                    </a:lnTo>
                    <a:cubicBezTo>
                      <a:pt x="829875" y="4559028"/>
                      <a:pt x="744663" y="4475445"/>
                      <a:pt x="665621" y="4386731"/>
                    </a:cubicBezTo>
                    <a:lnTo>
                      <a:pt x="657487" y="4376959"/>
                    </a:lnTo>
                    <a:lnTo>
                      <a:pt x="696807" y="4363138"/>
                    </a:lnTo>
                    <a:cubicBezTo>
                      <a:pt x="711312" y="4356361"/>
                      <a:pt x="725355" y="4348030"/>
                      <a:pt x="738709" y="4338112"/>
                    </a:cubicBezTo>
                    <a:cubicBezTo>
                      <a:pt x="845543" y="4258765"/>
                      <a:pt x="867859" y="4107881"/>
                      <a:pt x="788555" y="4001104"/>
                    </a:cubicBezTo>
                    <a:cubicBezTo>
                      <a:pt x="709249" y="3894326"/>
                      <a:pt x="558354" y="3872091"/>
                      <a:pt x="451519" y="3951439"/>
                    </a:cubicBezTo>
                    <a:cubicBezTo>
                      <a:pt x="438165" y="3961357"/>
                      <a:pt x="426132" y="3972393"/>
                      <a:pt x="415452" y="3984321"/>
                    </a:cubicBezTo>
                    <a:lnTo>
                      <a:pt x="391658" y="4016878"/>
                    </a:lnTo>
                    <a:lnTo>
                      <a:pt x="353117" y="3955371"/>
                    </a:lnTo>
                    <a:cubicBezTo>
                      <a:pt x="312204" y="3884939"/>
                      <a:pt x="274531" y="3812605"/>
                      <a:pt x="240245" y="3738610"/>
                    </a:cubicBezTo>
                    <a:lnTo>
                      <a:pt x="182439" y="3597001"/>
                    </a:lnTo>
                    <a:lnTo>
                      <a:pt x="221697" y="3597436"/>
                    </a:lnTo>
                    <a:cubicBezTo>
                      <a:pt x="237645" y="3596029"/>
                      <a:pt x="253690" y="3593002"/>
                      <a:pt x="269631" y="3588250"/>
                    </a:cubicBezTo>
                    <a:cubicBezTo>
                      <a:pt x="397161" y="3550226"/>
                      <a:pt x="469738" y="3416075"/>
                      <a:pt x="431735" y="3288614"/>
                    </a:cubicBezTo>
                    <a:cubicBezTo>
                      <a:pt x="393733" y="3161152"/>
                      <a:pt x="259541" y="3088647"/>
                      <a:pt x="132011" y="3126671"/>
                    </a:cubicBezTo>
                    <a:cubicBezTo>
                      <a:pt x="116070" y="3131423"/>
                      <a:pt x="100988" y="3137679"/>
                      <a:pt x="86872" y="3145235"/>
                    </a:cubicBezTo>
                    <a:lnTo>
                      <a:pt x="54105" y="3167203"/>
                    </a:lnTo>
                    <a:lnTo>
                      <a:pt x="27088" y="3034275"/>
                    </a:lnTo>
                    <a:cubicBezTo>
                      <a:pt x="14450" y="2952472"/>
                      <a:pt x="5642" y="2869727"/>
                      <a:pt x="811" y="2786282"/>
                    </a:cubicBezTo>
                    <a:lnTo>
                      <a:pt x="0" y="2701432"/>
                    </a:lnTo>
                    <a:lnTo>
                      <a:pt x="37127" y="2715413"/>
                    </a:lnTo>
                    <a:cubicBezTo>
                      <a:pt x="52595" y="2719545"/>
                      <a:pt x="68707" y="2722190"/>
                      <a:pt x="85312" y="2723175"/>
                    </a:cubicBezTo>
                    <a:cubicBezTo>
                      <a:pt x="218155" y="2731063"/>
                      <a:pt x="332238" y="2629824"/>
                      <a:pt x="340122" y="2497052"/>
                    </a:cubicBezTo>
                    <a:cubicBezTo>
                      <a:pt x="348006" y="2364279"/>
                      <a:pt x="246705" y="2250252"/>
                      <a:pt x="113862" y="2242364"/>
                    </a:cubicBezTo>
                    <a:cubicBezTo>
                      <a:pt x="97256" y="2241378"/>
                      <a:pt x="80945" y="2242097"/>
                      <a:pt x="65096" y="2244369"/>
                    </a:cubicBezTo>
                    <a:lnTo>
                      <a:pt x="25412" y="2254145"/>
                    </a:lnTo>
                    <a:lnTo>
                      <a:pt x="68713" y="2022832"/>
                    </a:lnTo>
                    <a:lnTo>
                      <a:pt x="134052" y="1796592"/>
                    </a:lnTo>
                    <a:lnTo>
                      <a:pt x="165357" y="1823456"/>
                    </a:lnTo>
                    <a:cubicBezTo>
                      <a:pt x="178479" y="1832629"/>
                      <a:pt x="192715" y="1840624"/>
                      <a:pt x="207982" y="1847230"/>
                    </a:cubicBezTo>
                    <a:cubicBezTo>
                      <a:pt x="330115" y="1900077"/>
                      <a:pt x="471944" y="1843963"/>
                      <a:pt x="524763" y="1721894"/>
                    </a:cubicBezTo>
                    <a:cubicBezTo>
                      <a:pt x="577582" y="1599825"/>
                      <a:pt x="521390" y="1458027"/>
                      <a:pt x="399256" y="1405180"/>
                    </a:cubicBezTo>
                    <a:cubicBezTo>
                      <a:pt x="383989" y="1398574"/>
                      <a:pt x="368416" y="1393671"/>
                      <a:pt x="352745" y="1390386"/>
                    </a:cubicBezTo>
                    <a:lnTo>
                      <a:pt x="312719" y="1386066"/>
                    </a:lnTo>
                    <a:lnTo>
                      <a:pt x="340923" y="1330533"/>
                    </a:lnTo>
                    <a:cubicBezTo>
                      <a:pt x="406067" y="1215904"/>
                      <a:pt x="479295" y="1107248"/>
                      <a:pt x="559668" y="1005143"/>
                    </a:cubicBezTo>
                    <a:lnTo>
                      <a:pt x="570341" y="992572"/>
                    </a:lnTo>
                    <a:lnTo>
                      <a:pt x="590920" y="1029147"/>
                    </a:lnTo>
                    <a:cubicBezTo>
                      <a:pt x="600113" y="1042255"/>
                      <a:pt x="610757" y="1054637"/>
                      <a:pt x="622843" y="1066067"/>
                    </a:cubicBezTo>
                    <a:cubicBezTo>
                      <a:pt x="719537" y="1157498"/>
                      <a:pt x="872004" y="1153275"/>
                      <a:pt x="963387" y="1056634"/>
                    </a:cubicBezTo>
                    <a:cubicBezTo>
                      <a:pt x="1054771" y="959992"/>
                      <a:pt x="1050466" y="807527"/>
                      <a:pt x="953773" y="716095"/>
                    </a:cubicBezTo>
                    <a:cubicBezTo>
                      <a:pt x="941686" y="704665"/>
                      <a:pt x="928728" y="694731"/>
                      <a:pt x="915126" y="686285"/>
                    </a:cubicBezTo>
                    <a:lnTo>
                      <a:pt x="878943" y="668511"/>
                    </a:lnTo>
                    <a:lnTo>
                      <a:pt x="966411" y="591835"/>
                    </a:lnTo>
                    <a:cubicBezTo>
                      <a:pt x="1034952" y="536042"/>
                      <a:pt x="1106204" y="483755"/>
                      <a:pt x="1179862" y="435162"/>
                    </a:cubicBezTo>
                    <a:lnTo>
                      <a:pt x="1256192" y="390108"/>
                    </a:lnTo>
                    <a:lnTo>
                      <a:pt x="1262490" y="428293"/>
                    </a:lnTo>
                    <a:cubicBezTo>
                      <a:pt x="1266645" y="443754"/>
                      <a:pt x="1272411" y="459031"/>
                      <a:pt x="1279861" y="473904"/>
                    </a:cubicBezTo>
                    <a:cubicBezTo>
                      <a:pt x="1339451" y="592893"/>
                      <a:pt x="1484168" y="641073"/>
                      <a:pt x="1603093" y="581514"/>
                    </a:cubicBezTo>
                    <a:cubicBezTo>
                      <a:pt x="1722020" y="521955"/>
                      <a:pt x="1770120" y="377212"/>
                      <a:pt x="1710529" y="258223"/>
                    </a:cubicBezTo>
                    <a:cubicBezTo>
                      <a:pt x="1703080" y="243350"/>
                      <a:pt x="1694301" y="229582"/>
                      <a:pt x="1684409" y="216994"/>
                    </a:cubicBezTo>
                    <a:lnTo>
                      <a:pt x="1655527" y="186916"/>
                    </a:lnTo>
                    <a:lnTo>
                      <a:pt x="1899503" y="102632"/>
                    </a:lnTo>
                    <a:lnTo>
                      <a:pt x="2106471" y="53906"/>
                    </a:lnTo>
                    <a:lnTo>
                      <a:pt x="2099062" y="93364"/>
                    </a:lnTo>
                    <a:cubicBezTo>
                      <a:pt x="2097679" y="109315"/>
                      <a:pt x="2097873" y="125641"/>
                      <a:pt x="2099785" y="142166"/>
                    </a:cubicBezTo>
                    <a:cubicBezTo>
                      <a:pt x="2115085" y="274360"/>
                      <a:pt x="2234596" y="369129"/>
                      <a:pt x="2366720" y="353838"/>
                    </a:cubicBezTo>
                    <a:cubicBezTo>
                      <a:pt x="2498845" y="338546"/>
                      <a:pt x="2593550" y="218984"/>
                      <a:pt x="2578250" y="86789"/>
                    </a:cubicBezTo>
                    <a:cubicBezTo>
                      <a:pt x="2576337" y="70264"/>
                      <a:pt x="2572796" y="54325"/>
                      <a:pt x="2567806" y="39113"/>
                    </a:cubicBezTo>
                    <a:lnTo>
                      <a:pt x="2552146" y="3672"/>
                    </a:lnTo>
                    <a:lnTo>
                      <a:pt x="2699604" y="0"/>
                    </a:lnTo>
                    <a:close/>
                    <a:moveTo>
                      <a:pt x="2685916" y="849851"/>
                    </a:moveTo>
                    <a:cubicBezTo>
                      <a:pt x="1857093" y="823407"/>
                      <a:pt x="1095966" y="1381414"/>
                      <a:pt x="896230" y="2219946"/>
                    </a:cubicBezTo>
                    <a:cubicBezTo>
                      <a:pt x="667959" y="3178268"/>
                      <a:pt x="1259374" y="4140094"/>
                      <a:pt x="2217191" y="4368244"/>
                    </a:cubicBezTo>
                    <a:cubicBezTo>
                      <a:pt x="3175009" y="4596395"/>
                      <a:pt x="4136523" y="4004473"/>
                      <a:pt x="4364793" y="3046150"/>
                    </a:cubicBezTo>
                    <a:cubicBezTo>
                      <a:pt x="4593063" y="2087828"/>
                      <a:pt x="4001649" y="1126002"/>
                      <a:pt x="3043832" y="897852"/>
                    </a:cubicBezTo>
                    <a:cubicBezTo>
                      <a:pt x="2924105" y="869333"/>
                      <a:pt x="2804320" y="853628"/>
                      <a:pt x="2685916" y="849851"/>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grpSp>
        <p:grpSp>
          <p:nvGrpSpPr>
            <p:cNvPr id="227" name="Group 226"/>
            <p:cNvGrpSpPr/>
            <p:nvPr/>
          </p:nvGrpSpPr>
          <p:grpSpPr>
            <a:xfrm>
              <a:off x="5987018" y="4845574"/>
              <a:ext cx="119144" cy="117421"/>
              <a:chOff x="1941489" y="795953"/>
              <a:chExt cx="5261024" cy="5266097"/>
            </a:xfrm>
            <a:solidFill>
              <a:srgbClr val="CA95FF"/>
            </a:solidFill>
          </p:grpSpPr>
          <p:sp>
            <p:nvSpPr>
              <p:cNvPr id="259" name="Donut 258"/>
              <p:cNvSpPr/>
              <p:nvPr/>
            </p:nvSpPr>
            <p:spPr>
              <a:xfrm>
                <a:off x="2882256" y="1738368"/>
                <a:ext cx="3379489" cy="3381270"/>
              </a:xfrm>
              <a:prstGeom prst="donut">
                <a:avLst>
                  <a:gd name="adj" fmla="val 2828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sp>
            <p:nvSpPr>
              <p:cNvPr id="260" name="Freeform 259"/>
              <p:cNvSpPr/>
              <p:nvPr/>
            </p:nvSpPr>
            <p:spPr>
              <a:xfrm>
                <a:off x="1941489" y="795953"/>
                <a:ext cx="5261024" cy="5266097"/>
              </a:xfrm>
              <a:custGeom>
                <a:avLst/>
                <a:gdLst>
                  <a:gd name="connsiteX0" fmla="*/ 2699604 w 5261024"/>
                  <a:gd name="connsiteY0" fmla="*/ 0 h 5266097"/>
                  <a:gd name="connsiteX1" fmla="*/ 2975635 w 5261024"/>
                  <a:gd name="connsiteY1" fmla="*/ 22137 h 5266097"/>
                  <a:gd name="connsiteX2" fmla="*/ 3020095 w 5261024"/>
                  <a:gd name="connsiteY2" fmla="*/ 30384 h 5266097"/>
                  <a:gd name="connsiteX3" fmla="*/ 2999736 w 5261024"/>
                  <a:gd name="connsiteY3" fmla="*/ 64762 h 5266097"/>
                  <a:gd name="connsiteX4" fmla="*/ 2983724 w 5261024"/>
                  <a:gd name="connsiteY4" fmla="*/ 110867 h 5266097"/>
                  <a:gd name="connsiteX5" fmla="*/ 3162165 w 5261024"/>
                  <a:gd name="connsiteY5" fmla="*/ 401071 h 5266097"/>
                  <a:gd name="connsiteX6" fmla="*/ 3452273 w 5261024"/>
                  <a:gd name="connsiteY6" fmla="*/ 222475 h 5266097"/>
                  <a:gd name="connsiteX7" fmla="*/ 3458765 w 5261024"/>
                  <a:gd name="connsiteY7" fmla="*/ 174102 h 5266097"/>
                  <a:gd name="connsiteX8" fmla="*/ 3456091 w 5261024"/>
                  <a:gd name="connsiteY8" fmla="*/ 134237 h 5266097"/>
                  <a:gd name="connsiteX9" fmla="*/ 3499492 w 5261024"/>
                  <a:gd name="connsiteY9" fmla="*/ 146919 h 5266097"/>
                  <a:gd name="connsiteX10" fmla="*/ 3729708 w 5261024"/>
                  <a:gd name="connsiteY10" fmla="*/ 239447 h 5266097"/>
                  <a:gd name="connsiteX11" fmla="*/ 3886868 w 5261024"/>
                  <a:gd name="connsiteY11" fmla="*/ 320504 h 5266097"/>
                  <a:gd name="connsiteX12" fmla="*/ 3855876 w 5261024"/>
                  <a:gd name="connsiteY12" fmla="*/ 345930 h 5266097"/>
                  <a:gd name="connsiteX13" fmla="*/ 3825060 w 5261024"/>
                  <a:gd name="connsiteY13" fmla="*/ 383779 h 5266097"/>
                  <a:gd name="connsiteX14" fmla="*/ 3893485 w 5261024"/>
                  <a:gd name="connsiteY14" fmla="*/ 717511 h 5266097"/>
                  <a:gd name="connsiteX15" fmla="*/ 4227180 w 5261024"/>
                  <a:gd name="connsiteY15" fmla="*/ 648908 h 5266097"/>
                  <a:gd name="connsiteX16" fmla="*/ 4249826 w 5261024"/>
                  <a:gd name="connsiteY16" fmla="*/ 605673 h 5266097"/>
                  <a:gd name="connsiteX17" fmla="*/ 4260863 w 5261024"/>
                  <a:gd name="connsiteY17" fmla="*/ 567587 h 5266097"/>
                  <a:gd name="connsiteX18" fmla="*/ 4340221 w 5261024"/>
                  <a:gd name="connsiteY18" fmla="*/ 629356 h 5266097"/>
                  <a:gd name="connsiteX19" fmla="*/ 4595402 w 5261024"/>
                  <a:gd name="connsiteY19" fmla="*/ 879365 h 5266097"/>
                  <a:gd name="connsiteX20" fmla="*/ 4603537 w 5261024"/>
                  <a:gd name="connsiteY20" fmla="*/ 889139 h 5266097"/>
                  <a:gd name="connsiteX21" fmla="*/ 4564217 w 5261024"/>
                  <a:gd name="connsiteY21" fmla="*/ 902959 h 5266097"/>
                  <a:gd name="connsiteX22" fmla="*/ 4522315 w 5261024"/>
                  <a:gd name="connsiteY22" fmla="*/ 927986 h 5266097"/>
                  <a:gd name="connsiteX23" fmla="*/ 4472470 w 5261024"/>
                  <a:gd name="connsiteY23" fmla="*/ 1264993 h 5266097"/>
                  <a:gd name="connsiteX24" fmla="*/ 4809505 w 5261024"/>
                  <a:gd name="connsiteY24" fmla="*/ 1314658 h 5266097"/>
                  <a:gd name="connsiteX25" fmla="*/ 4845572 w 5261024"/>
                  <a:gd name="connsiteY25" fmla="*/ 1281775 h 5266097"/>
                  <a:gd name="connsiteX26" fmla="*/ 4869367 w 5261024"/>
                  <a:gd name="connsiteY26" fmla="*/ 1249219 h 5266097"/>
                  <a:gd name="connsiteX27" fmla="*/ 4907907 w 5261024"/>
                  <a:gd name="connsiteY27" fmla="*/ 1310723 h 5266097"/>
                  <a:gd name="connsiteX28" fmla="*/ 5020778 w 5261024"/>
                  <a:gd name="connsiteY28" fmla="*/ 1527485 h 5266097"/>
                  <a:gd name="connsiteX29" fmla="*/ 5078585 w 5261024"/>
                  <a:gd name="connsiteY29" fmla="*/ 1669097 h 5266097"/>
                  <a:gd name="connsiteX30" fmla="*/ 5039327 w 5261024"/>
                  <a:gd name="connsiteY30" fmla="*/ 1668661 h 5266097"/>
                  <a:gd name="connsiteX31" fmla="*/ 4991392 w 5261024"/>
                  <a:gd name="connsiteY31" fmla="*/ 1677848 h 5266097"/>
                  <a:gd name="connsiteX32" fmla="*/ 4829289 w 5261024"/>
                  <a:gd name="connsiteY32" fmla="*/ 1977484 h 5266097"/>
                  <a:gd name="connsiteX33" fmla="*/ 5129012 w 5261024"/>
                  <a:gd name="connsiteY33" fmla="*/ 2139427 h 5266097"/>
                  <a:gd name="connsiteX34" fmla="*/ 5174151 w 5261024"/>
                  <a:gd name="connsiteY34" fmla="*/ 2120863 h 5266097"/>
                  <a:gd name="connsiteX35" fmla="*/ 5206918 w 5261024"/>
                  <a:gd name="connsiteY35" fmla="*/ 2098895 h 5266097"/>
                  <a:gd name="connsiteX36" fmla="*/ 5233934 w 5261024"/>
                  <a:gd name="connsiteY36" fmla="*/ 2231821 h 5266097"/>
                  <a:gd name="connsiteX37" fmla="*/ 5260212 w 5261024"/>
                  <a:gd name="connsiteY37" fmla="*/ 2479813 h 5266097"/>
                  <a:gd name="connsiteX38" fmla="*/ 5261024 w 5261024"/>
                  <a:gd name="connsiteY38" fmla="*/ 2564666 h 5266097"/>
                  <a:gd name="connsiteX39" fmla="*/ 5223898 w 5261024"/>
                  <a:gd name="connsiteY39" fmla="*/ 2550684 h 5266097"/>
                  <a:gd name="connsiteX40" fmla="*/ 5175711 w 5261024"/>
                  <a:gd name="connsiteY40" fmla="*/ 2542921 h 5266097"/>
                  <a:gd name="connsiteX41" fmla="*/ 4920903 w 5261024"/>
                  <a:gd name="connsiteY41" fmla="*/ 2769046 h 5266097"/>
                  <a:gd name="connsiteX42" fmla="*/ 5147162 w 5261024"/>
                  <a:gd name="connsiteY42" fmla="*/ 3023733 h 5266097"/>
                  <a:gd name="connsiteX43" fmla="*/ 5195928 w 5261024"/>
                  <a:gd name="connsiteY43" fmla="*/ 3021727 h 5266097"/>
                  <a:gd name="connsiteX44" fmla="*/ 5235611 w 5261024"/>
                  <a:gd name="connsiteY44" fmla="*/ 3011951 h 5266097"/>
                  <a:gd name="connsiteX45" fmla="*/ 5192310 w 5261024"/>
                  <a:gd name="connsiteY45" fmla="*/ 3243262 h 5266097"/>
                  <a:gd name="connsiteX46" fmla="*/ 5126971 w 5261024"/>
                  <a:gd name="connsiteY46" fmla="*/ 3469505 h 5266097"/>
                  <a:gd name="connsiteX47" fmla="*/ 5095667 w 5261024"/>
                  <a:gd name="connsiteY47" fmla="*/ 3442641 h 5266097"/>
                  <a:gd name="connsiteX48" fmla="*/ 5053042 w 5261024"/>
                  <a:gd name="connsiteY48" fmla="*/ 3418866 h 5266097"/>
                  <a:gd name="connsiteX49" fmla="*/ 4736261 w 5261024"/>
                  <a:gd name="connsiteY49" fmla="*/ 3544203 h 5266097"/>
                  <a:gd name="connsiteX50" fmla="*/ 4861767 w 5261024"/>
                  <a:gd name="connsiteY50" fmla="*/ 3860917 h 5266097"/>
                  <a:gd name="connsiteX51" fmla="*/ 4908278 w 5261024"/>
                  <a:gd name="connsiteY51" fmla="*/ 3875711 h 5266097"/>
                  <a:gd name="connsiteX52" fmla="*/ 4948303 w 5261024"/>
                  <a:gd name="connsiteY52" fmla="*/ 3880032 h 5266097"/>
                  <a:gd name="connsiteX53" fmla="*/ 4920099 w 5261024"/>
                  <a:gd name="connsiteY53" fmla="*/ 3935562 h 5266097"/>
                  <a:gd name="connsiteX54" fmla="*/ 4701355 w 5261024"/>
                  <a:gd name="connsiteY54" fmla="*/ 4260953 h 5266097"/>
                  <a:gd name="connsiteX55" fmla="*/ 4690683 w 5261024"/>
                  <a:gd name="connsiteY55" fmla="*/ 4273524 h 5266097"/>
                  <a:gd name="connsiteX56" fmla="*/ 4670103 w 5261024"/>
                  <a:gd name="connsiteY56" fmla="*/ 4236951 h 5266097"/>
                  <a:gd name="connsiteX57" fmla="*/ 4638180 w 5261024"/>
                  <a:gd name="connsiteY57" fmla="*/ 4200031 h 5266097"/>
                  <a:gd name="connsiteX58" fmla="*/ 4297636 w 5261024"/>
                  <a:gd name="connsiteY58" fmla="*/ 4209463 h 5266097"/>
                  <a:gd name="connsiteX59" fmla="*/ 4307251 w 5261024"/>
                  <a:gd name="connsiteY59" fmla="*/ 4550002 h 5266097"/>
                  <a:gd name="connsiteX60" fmla="*/ 4345897 w 5261024"/>
                  <a:gd name="connsiteY60" fmla="*/ 4579812 h 5266097"/>
                  <a:gd name="connsiteX61" fmla="*/ 4382079 w 5261024"/>
                  <a:gd name="connsiteY61" fmla="*/ 4597585 h 5266097"/>
                  <a:gd name="connsiteX62" fmla="*/ 4294613 w 5261024"/>
                  <a:gd name="connsiteY62" fmla="*/ 4674261 h 5266097"/>
                  <a:gd name="connsiteX63" fmla="*/ 4081162 w 5261024"/>
                  <a:gd name="connsiteY63" fmla="*/ 4830933 h 5266097"/>
                  <a:gd name="connsiteX64" fmla="*/ 4004830 w 5261024"/>
                  <a:gd name="connsiteY64" fmla="*/ 4875987 h 5266097"/>
                  <a:gd name="connsiteX65" fmla="*/ 3998534 w 5261024"/>
                  <a:gd name="connsiteY65" fmla="*/ 4837804 h 5266097"/>
                  <a:gd name="connsiteX66" fmla="*/ 3981163 w 5261024"/>
                  <a:gd name="connsiteY66" fmla="*/ 4792192 h 5266097"/>
                  <a:gd name="connsiteX67" fmla="*/ 3657930 w 5261024"/>
                  <a:gd name="connsiteY67" fmla="*/ 4684583 h 5266097"/>
                  <a:gd name="connsiteX68" fmla="*/ 3550494 w 5261024"/>
                  <a:gd name="connsiteY68" fmla="*/ 5007873 h 5266097"/>
                  <a:gd name="connsiteX69" fmla="*/ 3576614 w 5261024"/>
                  <a:gd name="connsiteY69" fmla="*/ 5049102 h 5266097"/>
                  <a:gd name="connsiteX70" fmla="*/ 3605495 w 5261024"/>
                  <a:gd name="connsiteY70" fmla="*/ 5079179 h 5266097"/>
                  <a:gd name="connsiteX71" fmla="*/ 3361520 w 5261024"/>
                  <a:gd name="connsiteY71" fmla="*/ 5163465 h 5266097"/>
                  <a:gd name="connsiteX72" fmla="*/ 3154552 w 5261024"/>
                  <a:gd name="connsiteY72" fmla="*/ 5212189 h 5266097"/>
                  <a:gd name="connsiteX73" fmla="*/ 3161961 w 5261024"/>
                  <a:gd name="connsiteY73" fmla="*/ 5172732 h 5266097"/>
                  <a:gd name="connsiteX74" fmla="*/ 3161239 w 5261024"/>
                  <a:gd name="connsiteY74" fmla="*/ 5123930 h 5266097"/>
                  <a:gd name="connsiteX75" fmla="*/ 2894303 w 5261024"/>
                  <a:gd name="connsiteY75" fmla="*/ 4912259 h 5266097"/>
                  <a:gd name="connsiteX76" fmla="*/ 2682774 w 5261024"/>
                  <a:gd name="connsiteY76" fmla="*/ 5179307 h 5266097"/>
                  <a:gd name="connsiteX77" fmla="*/ 2693218 w 5261024"/>
                  <a:gd name="connsiteY77" fmla="*/ 5226984 h 5266097"/>
                  <a:gd name="connsiteX78" fmla="*/ 2708878 w 5261024"/>
                  <a:gd name="connsiteY78" fmla="*/ 5262425 h 5266097"/>
                  <a:gd name="connsiteX79" fmla="*/ 2561420 w 5261024"/>
                  <a:gd name="connsiteY79" fmla="*/ 5266097 h 5266097"/>
                  <a:gd name="connsiteX80" fmla="*/ 2285388 w 5261024"/>
                  <a:gd name="connsiteY80" fmla="*/ 5243959 h 5266097"/>
                  <a:gd name="connsiteX81" fmla="*/ 2240930 w 5261024"/>
                  <a:gd name="connsiteY81" fmla="*/ 5235714 h 5266097"/>
                  <a:gd name="connsiteX82" fmla="*/ 2261288 w 5261024"/>
                  <a:gd name="connsiteY82" fmla="*/ 5201337 h 5266097"/>
                  <a:gd name="connsiteX83" fmla="*/ 2277301 w 5261024"/>
                  <a:gd name="connsiteY83" fmla="*/ 5155230 h 5266097"/>
                  <a:gd name="connsiteX84" fmla="*/ 2098860 w 5261024"/>
                  <a:gd name="connsiteY84" fmla="*/ 4865027 h 5266097"/>
                  <a:gd name="connsiteX85" fmla="*/ 1808751 w 5261024"/>
                  <a:gd name="connsiteY85" fmla="*/ 5043623 h 5266097"/>
                  <a:gd name="connsiteX86" fmla="*/ 1802259 w 5261024"/>
                  <a:gd name="connsiteY86" fmla="*/ 5091997 h 5266097"/>
                  <a:gd name="connsiteX87" fmla="*/ 1804934 w 5261024"/>
                  <a:gd name="connsiteY87" fmla="*/ 5131861 h 5266097"/>
                  <a:gd name="connsiteX88" fmla="*/ 1761530 w 5261024"/>
                  <a:gd name="connsiteY88" fmla="*/ 5119177 h 5266097"/>
                  <a:gd name="connsiteX89" fmla="*/ 1531316 w 5261024"/>
                  <a:gd name="connsiteY89" fmla="*/ 5026649 h 5266097"/>
                  <a:gd name="connsiteX90" fmla="*/ 1374157 w 5261024"/>
                  <a:gd name="connsiteY90" fmla="*/ 4945594 h 5266097"/>
                  <a:gd name="connsiteX91" fmla="*/ 1405149 w 5261024"/>
                  <a:gd name="connsiteY91" fmla="*/ 4920168 h 5266097"/>
                  <a:gd name="connsiteX92" fmla="*/ 1435964 w 5261024"/>
                  <a:gd name="connsiteY92" fmla="*/ 4882320 h 5266097"/>
                  <a:gd name="connsiteX93" fmla="*/ 1367541 w 5261024"/>
                  <a:gd name="connsiteY93" fmla="*/ 4548587 h 5266097"/>
                  <a:gd name="connsiteX94" fmla="*/ 1033844 w 5261024"/>
                  <a:gd name="connsiteY94" fmla="*/ 4617189 h 5266097"/>
                  <a:gd name="connsiteX95" fmla="*/ 1011199 w 5261024"/>
                  <a:gd name="connsiteY95" fmla="*/ 4660425 h 5266097"/>
                  <a:gd name="connsiteX96" fmla="*/ 1000161 w 5261024"/>
                  <a:gd name="connsiteY96" fmla="*/ 4698511 h 5266097"/>
                  <a:gd name="connsiteX97" fmla="*/ 920802 w 5261024"/>
                  <a:gd name="connsiteY97" fmla="*/ 4636740 h 5266097"/>
                  <a:gd name="connsiteX98" fmla="*/ 665621 w 5261024"/>
                  <a:gd name="connsiteY98" fmla="*/ 4386731 h 5266097"/>
                  <a:gd name="connsiteX99" fmla="*/ 657487 w 5261024"/>
                  <a:gd name="connsiteY99" fmla="*/ 4376959 h 5266097"/>
                  <a:gd name="connsiteX100" fmla="*/ 696807 w 5261024"/>
                  <a:gd name="connsiteY100" fmla="*/ 4363138 h 5266097"/>
                  <a:gd name="connsiteX101" fmla="*/ 738709 w 5261024"/>
                  <a:gd name="connsiteY101" fmla="*/ 4338112 h 5266097"/>
                  <a:gd name="connsiteX102" fmla="*/ 788555 w 5261024"/>
                  <a:gd name="connsiteY102" fmla="*/ 4001104 h 5266097"/>
                  <a:gd name="connsiteX103" fmla="*/ 451519 w 5261024"/>
                  <a:gd name="connsiteY103" fmla="*/ 3951439 h 5266097"/>
                  <a:gd name="connsiteX104" fmla="*/ 415452 w 5261024"/>
                  <a:gd name="connsiteY104" fmla="*/ 3984321 h 5266097"/>
                  <a:gd name="connsiteX105" fmla="*/ 391658 w 5261024"/>
                  <a:gd name="connsiteY105" fmla="*/ 4016878 h 5266097"/>
                  <a:gd name="connsiteX106" fmla="*/ 353117 w 5261024"/>
                  <a:gd name="connsiteY106" fmla="*/ 3955371 h 5266097"/>
                  <a:gd name="connsiteX107" fmla="*/ 240245 w 5261024"/>
                  <a:gd name="connsiteY107" fmla="*/ 3738610 h 5266097"/>
                  <a:gd name="connsiteX108" fmla="*/ 182439 w 5261024"/>
                  <a:gd name="connsiteY108" fmla="*/ 3597001 h 5266097"/>
                  <a:gd name="connsiteX109" fmla="*/ 221697 w 5261024"/>
                  <a:gd name="connsiteY109" fmla="*/ 3597436 h 5266097"/>
                  <a:gd name="connsiteX110" fmla="*/ 269631 w 5261024"/>
                  <a:gd name="connsiteY110" fmla="*/ 3588250 h 5266097"/>
                  <a:gd name="connsiteX111" fmla="*/ 431735 w 5261024"/>
                  <a:gd name="connsiteY111" fmla="*/ 3288614 h 5266097"/>
                  <a:gd name="connsiteX112" fmla="*/ 132011 w 5261024"/>
                  <a:gd name="connsiteY112" fmla="*/ 3126671 h 5266097"/>
                  <a:gd name="connsiteX113" fmla="*/ 86872 w 5261024"/>
                  <a:gd name="connsiteY113" fmla="*/ 3145235 h 5266097"/>
                  <a:gd name="connsiteX114" fmla="*/ 54105 w 5261024"/>
                  <a:gd name="connsiteY114" fmla="*/ 3167203 h 5266097"/>
                  <a:gd name="connsiteX115" fmla="*/ 27088 w 5261024"/>
                  <a:gd name="connsiteY115" fmla="*/ 3034275 h 5266097"/>
                  <a:gd name="connsiteX116" fmla="*/ 811 w 5261024"/>
                  <a:gd name="connsiteY116" fmla="*/ 2786282 h 5266097"/>
                  <a:gd name="connsiteX117" fmla="*/ 0 w 5261024"/>
                  <a:gd name="connsiteY117" fmla="*/ 2701432 h 5266097"/>
                  <a:gd name="connsiteX118" fmla="*/ 37127 w 5261024"/>
                  <a:gd name="connsiteY118" fmla="*/ 2715413 h 5266097"/>
                  <a:gd name="connsiteX119" fmla="*/ 85312 w 5261024"/>
                  <a:gd name="connsiteY119" fmla="*/ 2723175 h 5266097"/>
                  <a:gd name="connsiteX120" fmla="*/ 340122 w 5261024"/>
                  <a:gd name="connsiteY120" fmla="*/ 2497052 h 5266097"/>
                  <a:gd name="connsiteX121" fmla="*/ 113862 w 5261024"/>
                  <a:gd name="connsiteY121" fmla="*/ 2242364 h 5266097"/>
                  <a:gd name="connsiteX122" fmla="*/ 65096 w 5261024"/>
                  <a:gd name="connsiteY122" fmla="*/ 2244369 h 5266097"/>
                  <a:gd name="connsiteX123" fmla="*/ 25412 w 5261024"/>
                  <a:gd name="connsiteY123" fmla="*/ 2254145 h 5266097"/>
                  <a:gd name="connsiteX124" fmla="*/ 68713 w 5261024"/>
                  <a:gd name="connsiteY124" fmla="*/ 2022832 h 5266097"/>
                  <a:gd name="connsiteX125" fmla="*/ 134052 w 5261024"/>
                  <a:gd name="connsiteY125" fmla="*/ 1796592 h 5266097"/>
                  <a:gd name="connsiteX126" fmla="*/ 165357 w 5261024"/>
                  <a:gd name="connsiteY126" fmla="*/ 1823456 h 5266097"/>
                  <a:gd name="connsiteX127" fmla="*/ 207982 w 5261024"/>
                  <a:gd name="connsiteY127" fmla="*/ 1847230 h 5266097"/>
                  <a:gd name="connsiteX128" fmla="*/ 524763 w 5261024"/>
                  <a:gd name="connsiteY128" fmla="*/ 1721894 h 5266097"/>
                  <a:gd name="connsiteX129" fmla="*/ 399256 w 5261024"/>
                  <a:gd name="connsiteY129" fmla="*/ 1405180 h 5266097"/>
                  <a:gd name="connsiteX130" fmla="*/ 352745 w 5261024"/>
                  <a:gd name="connsiteY130" fmla="*/ 1390386 h 5266097"/>
                  <a:gd name="connsiteX131" fmla="*/ 312719 w 5261024"/>
                  <a:gd name="connsiteY131" fmla="*/ 1386066 h 5266097"/>
                  <a:gd name="connsiteX132" fmla="*/ 340923 w 5261024"/>
                  <a:gd name="connsiteY132" fmla="*/ 1330533 h 5266097"/>
                  <a:gd name="connsiteX133" fmla="*/ 559668 w 5261024"/>
                  <a:gd name="connsiteY133" fmla="*/ 1005143 h 5266097"/>
                  <a:gd name="connsiteX134" fmla="*/ 570341 w 5261024"/>
                  <a:gd name="connsiteY134" fmla="*/ 992572 h 5266097"/>
                  <a:gd name="connsiteX135" fmla="*/ 590920 w 5261024"/>
                  <a:gd name="connsiteY135" fmla="*/ 1029147 h 5266097"/>
                  <a:gd name="connsiteX136" fmla="*/ 622843 w 5261024"/>
                  <a:gd name="connsiteY136" fmla="*/ 1066067 h 5266097"/>
                  <a:gd name="connsiteX137" fmla="*/ 963387 w 5261024"/>
                  <a:gd name="connsiteY137" fmla="*/ 1056634 h 5266097"/>
                  <a:gd name="connsiteX138" fmla="*/ 953773 w 5261024"/>
                  <a:gd name="connsiteY138" fmla="*/ 716095 h 5266097"/>
                  <a:gd name="connsiteX139" fmla="*/ 915126 w 5261024"/>
                  <a:gd name="connsiteY139" fmla="*/ 686285 h 5266097"/>
                  <a:gd name="connsiteX140" fmla="*/ 878943 w 5261024"/>
                  <a:gd name="connsiteY140" fmla="*/ 668511 h 5266097"/>
                  <a:gd name="connsiteX141" fmla="*/ 966411 w 5261024"/>
                  <a:gd name="connsiteY141" fmla="*/ 591835 h 5266097"/>
                  <a:gd name="connsiteX142" fmla="*/ 1179862 w 5261024"/>
                  <a:gd name="connsiteY142" fmla="*/ 435162 h 5266097"/>
                  <a:gd name="connsiteX143" fmla="*/ 1256192 w 5261024"/>
                  <a:gd name="connsiteY143" fmla="*/ 390108 h 5266097"/>
                  <a:gd name="connsiteX144" fmla="*/ 1262490 w 5261024"/>
                  <a:gd name="connsiteY144" fmla="*/ 428293 h 5266097"/>
                  <a:gd name="connsiteX145" fmla="*/ 1279861 w 5261024"/>
                  <a:gd name="connsiteY145" fmla="*/ 473904 h 5266097"/>
                  <a:gd name="connsiteX146" fmla="*/ 1603093 w 5261024"/>
                  <a:gd name="connsiteY146" fmla="*/ 581514 h 5266097"/>
                  <a:gd name="connsiteX147" fmla="*/ 1710529 w 5261024"/>
                  <a:gd name="connsiteY147" fmla="*/ 258223 h 5266097"/>
                  <a:gd name="connsiteX148" fmla="*/ 1684409 w 5261024"/>
                  <a:gd name="connsiteY148" fmla="*/ 216994 h 5266097"/>
                  <a:gd name="connsiteX149" fmla="*/ 1655527 w 5261024"/>
                  <a:gd name="connsiteY149" fmla="*/ 186916 h 5266097"/>
                  <a:gd name="connsiteX150" fmla="*/ 1899503 w 5261024"/>
                  <a:gd name="connsiteY150" fmla="*/ 102632 h 5266097"/>
                  <a:gd name="connsiteX151" fmla="*/ 2106471 w 5261024"/>
                  <a:gd name="connsiteY151" fmla="*/ 53906 h 5266097"/>
                  <a:gd name="connsiteX152" fmla="*/ 2099062 w 5261024"/>
                  <a:gd name="connsiteY152" fmla="*/ 93364 h 5266097"/>
                  <a:gd name="connsiteX153" fmla="*/ 2099785 w 5261024"/>
                  <a:gd name="connsiteY153" fmla="*/ 142166 h 5266097"/>
                  <a:gd name="connsiteX154" fmla="*/ 2366720 w 5261024"/>
                  <a:gd name="connsiteY154" fmla="*/ 353838 h 5266097"/>
                  <a:gd name="connsiteX155" fmla="*/ 2578250 w 5261024"/>
                  <a:gd name="connsiteY155" fmla="*/ 86789 h 5266097"/>
                  <a:gd name="connsiteX156" fmla="*/ 2567806 w 5261024"/>
                  <a:gd name="connsiteY156" fmla="*/ 39113 h 5266097"/>
                  <a:gd name="connsiteX157" fmla="*/ 2552146 w 5261024"/>
                  <a:gd name="connsiteY157" fmla="*/ 3672 h 5266097"/>
                  <a:gd name="connsiteX158" fmla="*/ 2699604 w 5261024"/>
                  <a:gd name="connsiteY158" fmla="*/ 0 h 5266097"/>
                  <a:gd name="connsiteX159" fmla="*/ 2685916 w 5261024"/>
                  <a:gd name="connsiteY159" fmla="*/ 849851 h 5266097"/>
                  <a:gd name="connsiteX160" fmla="*/ 896230 w 5261024"/>
                  <a:gd name="connsiteY160" fmla="*/ 2219946 h 5266097"/>
                  <a:gd name="connsiteX161" fmla="*/ 2217191 w 5261024"/>
                  <a:gd name="connsiteY161" fmla="*/ 4368244 h 5266097"/>
                  <a:gd name="connsiteX162" fmla="*/ 4364793 w 5261024"/>
                  <a:gd name="connsiteY162" fmla="*/ 3046150 h 5266097"/>
                  <a:gd name="connsiteX163" fmla="*/ 3043832 w 5261024"/>
                  <a:gd name="connsiteY163" fmla="*/ 897852 h 5266097"/>
                  <a:gd name="connsiteX164" fmla="*/ 2685916 w 5261024"/>
                  <a:gd name="connsiteY164" fmla="*/ 849851 h 5266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5261024" h="5266097">
                    <a:moveTo>
                      <a:pt x="2699604" y="0"/>
                    </a:moveTo>
                    <a:cubicBezTo>
                      <a:pt x="2791142" y="2496"/>
                      <a:pt x="2883255" y="9812"/>
                      <a:pt x="2975635" y="22137"/>
                    </a:cubicBezTo>
                    <a:lnTo>
                      <a:pt x="3020095" y="30384"/>
                    </a:lnTo>
                    <a:lnTo>
                      <a:pt x="2999736" y="64762"/>
                    </a:lnTo>
                    <a:cubicBezTo>
                      <a:pt x="2992981" y="79277"/>
                      <a:pt x="2987578" y="94685"/>
                      <a:pt x="2983724" y="110867"/>
                    </a:cubicBezTo>
                    <a:cubicBezTo>
                      <a:pt x="2952888" y="240322"/>
                      <a:pt x="3032779" y="370252"/>
                      <a:pt x="3162165" y="401071"/>
                    </a:cubicBezTo>
                    <a:cubicBezTo>
                      <a:pt x="3291551" y="431891"/>
                      <a:pt x="3421437" y="351930"/>
                      <a:pt x="3452273" y="222475"/>
                    </a:cubicBezTo>
                    <a:cubicBezTo>
                      <a:pt x="3456127" y="206292"/>
                      <a:pt x="3458252" y="190104"/>
                      <a:pt x="3458765" y="174102"/>
                    </a:cubicBezTo>
                    <a:lnTo>
                      <a:pt x="3456091" y="134237"/>
                    </a:lnTo>
                    <a:lnTo>
                      <a:pt x="3499492" y="146919"/>
                    </a:lnTo>
                    <a:cubicBezTo>
                      <a:pt x="3578278" y="174349"/>
                      <a:pt x="3655061" y="205265"/>
                      <a:pt x="3729708" y="239447"/>
                    </a:cubicBezTo>
                    <a:lnTo>
                      <a:pt x="3886868" y="320504"/>
                    </a:lnTo>
                    <a:lnTo>
                      <a:pt x="3855876" y="345930"/>
                    </a:lnTo>
                    <a:cubicBezTo>
                      <a:pt x="3844563" y="357260"/>
                      <a:pt x="3834216" y="369891"/>
                      <a:pt x="3825060" y="383779"/>
                    </a:cubicBezTo>
                    <a:cubicBezTo>
                      <a:pt x="3751808" y="494880"/>
                      <a:pt x="3782442" y="644297"/>
                      <a:pt x="3893485" y="717511"/>
                    </a:cubicBezTo>
                    <a:cubicBezTo>
                      <a:pt x="4004526" y="790725"/>
                      <a:pt x="4153927" y="760009"/>
                      <a:pt x="4227180" y="648908"/>
                    </a:cubicBezTo>
                    <a:cubicBezTo>
                      <a:pt x="4236337" y="635021"/>
                      <a:pt x="4243870" y="620534"/>
                      <a:pt x="4249826" y="605673"/>
                    </a:cubicBezTo>
                    <a:lnTo>
                      <a:pt x="4260863" y="567587"/>
                    </a:lnTo>
                    <a:lnTo>
                      <a:pt x="4340221" y="629356"/>
                    </a:lnTo>
                    <a:cubicBezTo>
                      <a:pt x="4431148" y="707069"/>
                      <a:pt x="4516361" y="790651"/>
                      <a:pt x="4595402" y="879365"/>
                    </a:cubicBezTo>
                    <a:lnTo>
                      <a:pt x="4603537" y="889139"/>
                    </a:lnTo>
                    <a:lnTo>
                      <a:pt x="4564217" y="902959"/>
                    </a:lnTo>
                    <a:cubicBezTo>
                      <a:pt x="4549712" y="909737"/>
                      <a:pt x="4535670" y="918068"/>
                      <a:pt x="4522315" y="927986"/>
                    </a:cubicBezTo>
                    <a:cubicBezTo>
                      <a:pt x="4415481" y="1007334"/>
                      <a:pt x="4393165" y="1158216"/>
                      <a:pt x="4472470" y="1264993"/>
                    </a:cubicBezTo>
                    <a:cubicBezTo>
                      <a:pt x="4551775" y="1371771"/>
                      <a:pt x="4702672" y="1394006"/>
                      <a:pt x="4809505" y="1314658"/>
                    </a:cubicBezTo>
                    <a:cubicBezTo>
                      <a:pt x="4822859" y="1304740"/>
                      <a:pt x="4834893" y="1293703"/>
                      <a:pt x="4845572" y="1281775"/>
                    </a:cubicBezTo>
                    <a:lnTo>
                      <a:pt x="4869367" y="1249219"/>
                    </a:lnTo>
                    <a:lnTo>
                      <a:pt x="4907907" y="1310723"/>
                    </a:lnTo>
                    <a:cubicBezTo>
                      <a:pt x="4948818" y="1381156"/>
                      <a:pt x="4986492" y="1453490"/>
                      <a:pt x="5020778" y="1527485"/>
                    </a:cubicBezTo>
                    <a:lnTo>
                      <a:pt x="5078585" y="1669097"/>
                    </a:lnTo>
                    <a:lnTo>
                      <a:pt x="5039327" y="1668661"/>
                    </a:lnTo>
                    <a:cubicBezTo>
                      <a:pt x="5023379" y="1670069"/>
                      <a:pt x="5007333" y="1673094"/>
                      <a:pt x="4991392" y="1677848"/>
                    </a:cubicBezTo>
                    <a:cubicBezTo>
                      <a:pt x="4863863" y="1715870"/>
                      <a:pt x="4791287" y="1850022"/>
                      <a:pt x="4829289" y="1977484"/>
                    </a:cubicBezTo>
                    <a:cubicBezTo>
                      <a:pt x="4867292" y="2104945"/>
                      <a:pt x="5001483" y="2177449"/>
                      <a:pt x="5129012" y="2139427"/>
                    </a:cubicBezTo>
                    <a:cubicBezTo>
                      <a:pt x="5144953" y="2134673"/>
                      <a:pt x="5160036" y="2128419"/>
                      <a:pt x="5174151" y="2120863"/>
                    </a:cubicBezTo>
                    <a:lnTo>
                      <a:pt x="5206918" y="2098895"/>
                    </a:lnTo>
                    <a:lnTo>
                      <a:pt x="5233934" y="2231821"/>
                    </a:lnTo>
                    <a:cubicBezTo>
                      <a:pt x="5246572" y="2313623"/>
                      <a:pt x="5255381" y="2396367"/>
                      <a:pt x="5260212" y="2479813"/>
                    </a:cubicBezTo>
                    <a:lnTo>
                      <a:pt x="5261024" y="2564666"/>
                    </a:lnTo>
                    <a:lnTo>
                      <a:pt x="5223898" y="2550684"/>
                    </a:lnTo>
                    <a:cubicBezTo>
                      <a:pt x="5208429" y="2546552"/>
                      <a:pt x="5192316" y="2543908"/>
                      <a:pt x="5175711" y="2542921"/>
                    </a:cubicBezTo>
                    <a:cubicBezTo>
                      <a:pt x="5042868" y="2535034"/>
                      <a:pt x="4928786" y="2636273"/>
                      <a:pt x="4920903" y="2769046"/>
                    </a:cubicBezTo>
                    <a:cubicBezTo>
                      <a:pt x="4913019" y="2901817"/>
                      <a:pt x="5014319" y="3015845"/>
                      <a:pt x="5147162" y="3023733"/>
                    </a:cubicBezTo>
                    <a:cubicBezTo>
                      <a:pt x="5163767" y="3024719"/>
                      <a:pt x="5180080" y="3024000"/>
                      <a:pt x="5195928" y="3021727"/>
                    </a:cubicBezTo>
                    <a:lnTo>
                      <a:pt x="5235611" y="3011951"/>
                    </a:lnTo>
                    <a:lnTo>
                      <a:pt x="5192310" y="3243262"/>
                    </a:lnTo>
                    <a:lnTo>
                      <a:pt x="5126971" y="3469505"/>
                    </a:lnTo>
                    <a:lnTo>
                      <a:pt x="5095667" y="3442641"/>
                    </a:lnTo>
                    <a:cubicBezTo>
                      <a:pt x="5082545" y="3433468"/>
                      <a:pt x="5068309" y="3425472"/>
                      <a:pt x="5053042" y="3418866"/>
                    </a:cubicBezTo>
                    <a:cubicBezTo>
                      <a:pt x="4930908" y="3366020"/>
                      <a:pt x="4789081" y="3422134"/>
                      <a:pt x="4736261" y="3544203"/>
                    </a:cubicBezTo>
                    <a:cubicBezTo>
                      <a:pt x="4683442" y="3666272"/>
                      <a:pt x="4739634" y="3808069"/>
                      <a:pt x="4861767" y="3860917"/>
                    </a:cubicBezTo>
                    <a:cubicBezTo>
                      <a:pt x="4877034" y="3867523"/>
                      <a:pt x="4892609" y="3872427"/>
                      <a:pt x="4908278" y="3875711"/>
                    </a:cubicBezTo>
                    <a:lnTo>
                      <a:pt x="4948303" y="3880032"/>
                    </a:lnTo>
                    <a:lnTo>
                      <a:pt x="4920099" y="3935562"/>
                    </a:lnTo>
                    <a:cubicBezTo>
                      <a:pt x="4854957" y="4050190"/>
                      <a:pt x="4781729" y="4158847"/>
                      <a:pt x="4701355" y="4260953"/>
                    </a:cubicBezTo>
                    <a:lnTo>
                      <a:pt x="4690683" y="4273524"/>
                    </a:lnTo>
                    <a:lnTo>
                      <a:pt x="4670103" y="4236951"/>
                    </a:lnTo>
                    <a:cubicBezTo>
                      <a:pt x="4660910" y="4223843"/>
                      <a:pt x="4650267" y="4211460"/>
                      <a:pt x="4638180" y="4200031"/>
                    </a:cubicBezTo>
                    <a:cubicBezTo>
                      <a:pt x="4541487" y="4108598"/>
                      <a:pt x="4389020" y="4112821"/>
                      <a:pt x="4297636" y="4209463"/>
                    </a:cubicBezTo>
                    <a:cubicBezTo>
                      <a:pt x="4206253" y="4306105"/>
                      <a:pt x="4210558" y="4458570"/>
                      <a:pt x="4307251" y="4550002"/>
                    </a:cubicBezTo>
                    <a:cubicBezTo>
                      <a:pt x="4319338" y="4561431"/>
                      <a:pt x="4332296" y="4571366"/>
                      <a:pt x="4345897" y="4579812"/>
                    </a:cubicBezTo>
                    <a:lnTo>
                      <a:pt x="4382079" y="4597585"/>
                    </a:lnTo>
                    <a:lnTo>
                      <a:pt x="4294613" y="4674261"/>
                    </a:lnTo>
                    <a:cubicBezTo>
                      <a:pt x="4226072" y="4730053"/>
                      <a:pt x="4154820" y="4782340"/>
                      <a:pt x="4081162" y="4830933"/>
                    </a:cubicBezTo>
                    <a:lnTo>
                      <a:pt x="4004830" y="4875987"/>
                    </a:lnTo>
                    <a:lnTo>
                      <a:pt x="3998534" y="4837804"/>
                    </a:lnTo>
                    <a:cubicBezTo>
                      <a:pt x="3994378" y="4822342"/>
                      <a:pt x="3988612" y="4807066"/>
                      <a:pt x="3981163" y="4792192"/>
                    </a:cubicBezTo>
                    <a:cubicBezTo>
                      <a:pt x="3921573" y="4673203"/>
                      <a:pt x="3776856" y="4625024"/>
                      <a:pt x="3657930" y="4684583"/>
                    </a:cubicBezTo>
                    <a:cubicBezTo>
                      <a:pt x="3539004" y="4744142"/>
                      <a:pt x="3490903" y="4888884"/>
                      <a:pt x="3550494" y="5007873"/>
                    </a:cubicBezTo>
                    <a:cubicBezTo>
                      <a:pt x="3557942" y="5022747"/>
                      <a:pt x="3566721" y="5036514"/>
                      <a:pt x="3576614" y="5049102"/>
                    </a:cubicBezTo>
                    <a:lnTo>
                      <a:pt x="3605495" y="5079179"/>
                    </a:lnTo>
                    <a:lnTo>
                      <a:pt x="3361520" y="5163465"/>
                    </a:lnTo>
                    <a:lnTo>
                      <a:pt x="3154552" y="5212189"/>
                    </a:lnTo>
                    <a:lnTo>
                      <a:pt x="3161961" y="5172732"/>
                    </a:lnTo>
                    <a:cubicBezTo>
                      <a:pt x="3163345" y="5156782"/>
                      <a:pt x="3163151" y="5140455"/>
                      <a:pt x="3161239" y="5123930"/>
                    </a:cubicBezTo>
                    <a:cubicBezTo>
                      <a:pt x="3145938" y="4991736"/>
                      <a:pt x="3026428" y="4896967"/>
                      <a:pt x="2894303" y="4912259"/>
                    </a:cubicBezTo>
                    <a:cubicBezTo>
                      <a:pt x="2762179" y="4927551"/>
                      <a:pt x="2667474" y="5047112"/>
                      <a:pt x="2682774" y="5179307"/>
                    </a:cubicBezTo>
                    <a:cubicBezTo>
                      <a:pt x="2684687" y="5195831"/>
                      <a:pt x="2688228" y="5211770"/>
                      <a:pt x="2693218" y="5226984"/>
                    </a:cubicBezTo>
                    <a:lnTo>
                      <a:pt x="2708878" y="5262425"/>
                    </a:lnTo>
                    <a:lnTo>
                      <a:pt x="2561420" y="5266097"/>
                    </a:lnTo>
                    <a:cubicBezTo>
                      <a:pt x="2469881" y="5263601"/>
                      <a:pt x="2377769" y="5256285"/>
                      <a:pt x="2285388" y="5243959"/>
                    </a:cubicBezTo>
                    <a:lnTo>
                      <a:pt x="2240930" y="5235714"/>
                    </a:lnTo>
                    <a:lnTo>
                      <a:pt x="2261288" y="5201337"/>
                    </a:lnTo>
                    <a:cubicBezTo>
                      <a:pt x="2268045" y="5186822"/>
                      <a:pt x="2273446" y="5171413"/>
                      <a:pt x="2277301" y="5155230"/>
                    </a:cubicBezTo>
                    <a:cubicBezTo>
                      <a:pt x="2308137" y="5025775"/>
                      <a:pt x="2228246" y="4895846"/>
                      <a:pt x="2098860" y="4865027"/>
                    </a:cubicBezTo>
                    <a:cubicBezTo>
                      <a:pt x="1969474" y="4834207"/>
                      <a:pt x="1839587" y="4914168"/>
                      <a:pt x="1808751" y="5043623"/>
                    </a:cubicBezTo>
                    <a:cubicBezTo>
                      <a:pt x="1804897" y="5059805"/>
                      <a:pt x="1802773" y="5075995"/>
                      <a:pt x="1802259" y="5091997"/>
                    </a:cubicBezTo>
                    <a:lnTo>
                      <a:pt x="1804934" y="5131861"/>
                    </a:lnTo>
                    <a:lnTo>
                      <a:pt x="1761530" y="5119177"/>
                    </a:lnTo>
                    <a:cubicBezTo>
                      <a:pt x="1682746" y="5091747"/>
                      <a:pt x="1605963" y="5060831"/>
                      <a:pt x="1531316" y="5026649"/>
                    </a:cubicBezTo>
                    <a:lnTo>
                      <a:pt x="1374157" y="4945594"/>
                    </a:lnTo>
                    <a:lnTo>
                      <a:pt x="1405149" y="4920168"/>
                    </a:lnTo>
                    <a:cubicBezTo>
                      <a:pt x="1416461" y="4908838"/>
                      <a:pt x="1426808" y="4896207"/>
                      <a:pt x="1435964" y="4882320"/>
                    </a:cubicBezTo>
                    <a:cubicBezTo>
                      <a:pt x="1509217" y="4771217"/>
                      <a:pt x="1478582" y="4621800"/>
                      <a:pt x="1367541" y="4548587"/>
                    </a:cubicBezTo>
                    <a:cubicBezTo>
                      <a:pt x="1256498" y="4475373"/>
                      <a:pt x="1107097" y="4506088"/>
                      <a:pt x="1033844" y="4617189"/>
                    </a:cubicBezTo>
                    <a:cubicBezTo>
                      <a:pt x="1024688" y="4631078"/>
                      <a:pt x="1017155" y="4645563"/>
                      <a:pt x="1011199" y="4660425"/>
                    </a:cubicBezTo>
                    <a:lnTo>
                      <a:pt x="1000161" y="4698511"/>
                    </a:lnTo>
                    <a:lnTo>
                      <a:pt x="920802" y="4636740"/>
                    </a:lnTo>
                    <a:cubicBezTo>
                      <a:pt x="829875" y="4559028"/>
                      <a:pt x="744663" y="4475445"/>
                      <a:pt x="665621" y="4386731"/>
                    </a:cubicBezTo>
                    <a:lnTo>
                      <a:pt x="657487" y="4376959"/>
                    </a:lnTo>
                    <a:lnTo>
                      <a:pt x="696807" y="4363138"/>
                    </a:lnTo>
                    <a:cubicBezTo>
                      <a:pt x="711312" y="4356361"/>
                      <a:pt x="725355" y="4348030"/>
                      <a:pt x="738709" y="4338112"/>
                    </a:cubicBezTo>
                    <a:cubicBezTo>
                      <a:pt x="845543" y="4258765"/>
                      <a:pt x="867859" y="4107881"/>
                      <a:pt x="788555" y="4001104"/>
                    </a:cubicBezTo>
                    <a:cubicBezTo>
                      <a:pt x="709249" y="3894326"/>
                      <a:pt x="558354" y="3872091"/>
                      <a:pt x="451519" y="3951439"/>
                    </a:cubicBezTo>
                    <a:cubicBezTo>
                      <a:pt x="438165" y="3961357"/>
                      <a:pt x="426132" y="3972393"/>
                      <a:pt x="415452" y="3984321"/>
                    </a:cubicBezTo>
                    <a:lnTo>
                      <a:pt x="391658" y="4016878"/>
                    </a:lnTo>
                    <a:lnTo>
                      <a:pt x="353117" y="3955371"/>
                    </a:lnTo>
                    <a:cubicBezTo>
                      <a:pt x="312204" y="3884939"/>
                      <a:pt x="274531" y="3812605"/>
                      <a:pt x="240245" y="3738610"/>
                    </a:cubicBezTo>
                    <a:lnTo>
                      <a:pt x="182439" y="3597001"/>
                    </a:lnTo>
                    <a:lnTo>
                      <a:pt x="221697" y="3597436"/>
                    </a:lnTo>
                    <a:cubicBezTo>
                      <a:pt x="237645" y="3596029"/>
                      <a:pt x="253690" y="3593002"/>
                      <a:pt x="269631" y="3588250"/>
                    </a:cubicBezTo>
                    <a:cubicBezTo>
                      <a:pt x="397161" y="3550226"/>
                      <a:pt x="469738" y="3416075"/>
                      <a:pt x="431735" y="3288614"/>
                    </a:cubicBezTo>
                    <a:cubicBezTo>
                      <a:pt x="393733" y="3161152"/>
                      <a:pt x="259541" y="3088647"/>
                      <a:pt x="132011" y="3126671"/>
                    </a:cubicBezTo>
                    <a:cubicBezTo>
                      <a:pt x="116070" y="3131423"/>
                      <a:pt x="100988" y="3137679"/>
                      <a:pt x="86872" y="3145235"/>
                    </a:cubicBezTo>
                    <a:lnTo>
                      <a:pt x="54105" y="3167203"/>
                    </a:lnTo>
                    <a:lnTo>
                      <a:pt x="27088" y="3034275"/>
                    </a:lnTo>
                    <a:cubicBezTo>
                      <a:pt x="14450" y="2952472"/>
                      <a:pt x="5642" y="2869727"/>
                      <a:pt x="811" y="2786282"/>
                    </a:cubicBezTo>
                    <a:lnTo>
                      <a:pt x="0" y="2701432"/>
                    </a:lnTo>
                    <a:lnTo>
                      <a:pt x="37127" y="2715413"/>
                    </a:lnTo>
                    <a:cubicBezTo>
                      <a:pt x="52595" y="2719545"/>
                      <a:pt x="68707" y="2722190"/>
                      <a:pt x="85312" y="2723175"/>
                    </a:cubicBezTo>
                    <a:cubicBezTo>
                      <a:pt x="218155" y="2731063"/>
                      <a:pt x="332238" y="2629824"/>
                      <a:pt x="340122" y="2497052"/>
                    </a:cubicBezTo>
                    <a:cubicBezTo>
                      <a:pt x="348006" y="2364279"/>
                      <a:pt x="246705" y="2250252"/>
                      <a:pt x="113862" y="2242364"/>
                    </a:cubicBezTo>
                    <a:cubicBezTo>
                      <a:pt x="97256" y="2241378"/>
                      <a:pt x="80945" y="2242097"/>
                      <a:pt x="65096" y="2244369"/>
                    </a:cubicBezTo>
                    <a:lnTo>
                      <a:pt x="25412" y="2254145"/>
                    </a:lnTo>
                    <a:lnTo>
                      <a:pt x="68713" y="2022832"/>
                    </a:lnTo>
                    <a:lnTo>
                      <a:pt x="134052" y="1796592"/>
                    </a:lnTo>
                    <a:lnTo>
                      <a:pt x="165357" y="1823456"/>
                    </a:lnTo>
                    <a:cubicBezTo>
                      <a:pt x="178479" y="1832629"/>
                      <a:pt x="192715" y="1840624"/>
                      <a:pt x="207982" y="1847230"/>
                    </a:cubicBezTo>
                    <a:cubicBezTo>
                      <a:pt x="330115" y="1900077"/>
                      <a:pt x="471944" y="1843963"/>
                      <a:pt x="524763" y="1721894"/>
                    </a:cubicBezTo>
                    <a:cubicBezTo>
                      <a:pt x="577582" y="1599825"/>
                      <a:pt x="521390" y="1458027"/>
                      <a:pt x="399256" y="1405180"/>
                    </a:cubicBezTo>
                    <a:cubicBezTo>
                      <a:pt x="383989" y="1398574"/>
                      <a:pt x="368416" y="1393671"/>
                      <a:pt x="352745" y="1390386"/>
                    </a:cubicBezTo>
                    <a:lnTo>
                      <a:pt x="312719" y="1386066"/>
                    </a:lnTo>
                    <a:lnTo>
                      <a:pt x="340923" y="1330533"/>
                    </a:lnTo>
                    <a:cubicBezTo>
                      <a:pt x="406067" y="1215904"/>
                      <a:pt x="479295" y="1107248"/>
                      <a:pt x="559668" y="1005143"/>
                    </a:cubicBezTo>
                    <a:lnTo>
                      <a:pt x="570341" y="992572"/>
                    </a:lnTo>
                    <a:lnTo>
                      <a:pt x="590920" y="1029147"/>
                    </a:lnTo>
                    <a:cubicBezTo>
                      <a:pt x="600113" y="1042255"/>
                      <a:pt x="610757" y="1054637"/>
                      <a:pt x="622843" y="1066067"/>
                    </a:cubicBezTo>
                    <a:cubicBezTo>
                      <a:pt x="719537" y="1157498"/>
                      <a:pt x="872004" y="1153275"/>
                      <a:pt x="963387" y="1056634"/>
                    </a:cubicBezTo>
                    <a:cubicBezTo>
                      <a:pt x="1054771" y="959992"/>
                      <a:pt x="1050466" y="807527"/>
                      <a:pt x="953773" y="716095"/>
                    </a:cubicBezTo>
                    <a:cubicBezTo>
                      <a:pt x="941686" y="704665"/>
                      <a:pt x="928728" y="694731"/>
                      <a:pt x="915126" y="686285"/>
                    </a:cubicBezTo>
                    <a:lnTo>
                      <a:pt x="878943" y="668511"/>
                    </a:lnTo>
                    <a:lnTo>
                      <a:pt x="966411" y="591835"/>
                    </a:lnTo>
                    <a:cubicBezTo>
                      <a:pt x="1034952" y="536042"/>
                      <a:pt x="1106204" y="483755"/>
                      <a:pt x="1179862" y="435162"/>
                    </a:cubicBezTo>
                    <a:lnTo>
                      <a:pt x="1256192" y="390108"/>
                    </a:lnTo>
                    <a:lnTo>
                      <a:pt x="1262490" y="428293"/>
                    </a:lnTo>
                    <a:cubicBezTo>
                      <a:pt x="1266645" y="443754"/>
                      <a:pt x="1272411" y="459031"/>
                      <a:pt x="1279861" y="473904"/>
                    </a:cubicBezTo>
                    <a:cubicBezTo>
                      <a:pt x="1339451" y="592893"/>
                      <a:pt x="1484168" y="641073"/>
                      <a:pt x="1603093" y="581514"/>
                    </a:cubicBezTo>
                    <a:cubicBezTo>
                      <a:pt x="1722020" y="521955"/>
                      <a:pt x="1770120" y="377212"/>
                      <a:pt x="1710529" y="258223"/>
                    </a:cubicBezTo>
                    <a:cubicBezTo>
                      <a:pt x="1703080" y="243350"/>
                      <a:pt x="1694301" y="229582"/>
                      <a:pt x="1684409" y="216994"/>
                    </a:cubicBezTo>
                    <a:lnTo>
                      <a:pt x="1655527" y="186916"/>
                    </a:lnTo>
                    <a:lnTo>
                      <a:pt x="1899503" y="102632"/>
                    </a:lnTo>
                    <a:lnTo>
                      <a:pt x="2106471" y="53906"/>
                    </a:lnTo>
                    <a:lnTo>
                      <a:pt x="2099062" y="93364"/>
                    </a:lnTo>
                    <a:cubicBezTo>
                      <a:pt x="2097679" y="109315"/>
                      <a:pt x="2097873" y="125641"/>
                      <a:pt x="2099785" y="142166"/>
                    </a:cubicBezTo>
                    <a:cubicBezTo>
                      <a:pt x="2115085" y="274360"/>
                      <a:pt x="2234596" y="369129"/>
                      <a:pt x="2366720" y="353838"/>
                    </a:cubicBezTo>
                    <a:cubicBezTo>
                      <a:pt x="2498845" y="338546"/>
                      <a:pt x="2593550" y="218984"/>
                      <a:pt x="2578250" y="86789"/>
                    </a:cubicBezTo>
                    <a:cubicBezTo>
                      <a:pt x="2576337" y="70264"/>
                      <a:pt x="2572796" y="54325"/>
                      <a:pt x="2567806" y="39113"/>
                    </a:cubicBezTo>
                    <a:lnTo>
                      <a:pt x="2552146" y="3672"/>
                    </a:lnTo>
                    <a:lnTo>
                      <a:pt x="2699604" y="0"/>
                    </a:lnTo>
                    <a:close/>
                    <a:moveTo>
                      <a:pt x="2685916" y="849851"/>
                    </a:moveTo>
                    <a:cubicBezTo>
                      <a:pt x="1857093" y="823407"/>
                      <a:pt x="1095966" y="1381414"/>
                      <a:pt x="896230" y="2219946"/>
                    </a:cubicBezTo>
                    <a:cubicBezTo>
                      <a:pt x="667959" y="3178268"/>
                      <a:pt x="1259374" y="4140094"/>
                      <a:pt x="2217191" y="4368244"/>
                    </a:cubicBezTo>
                    <a:cubicBezTo>
                      <a:pt x="3175009" y="4596395"/>
                      <a:pt x="4136523" y="4004473"/>
                      <a:pt x="4364793" y="3046150"/>
                    </a:cubicBezTo>
                    <a:cubicBezTo>
                      <a:pt x="4593063" y="2087828"/>
                      <a:pt x="4001649" y="1126002"/>
                      <a:pt x="3043832" y="897852"/>
                    </a:cubicBezTo>
                    <a:cubicBezTo>
                      <a:pt x="2924105" y="869333"/>
                      <a:pt x="2804320" y="853628"/>
                      <a:pt x="2685916" y="849851"/>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grpSp>
        <p:grpSp>
          <p:nvGrpSpPr>
            <p:cNvPr id="228" name="Group 227"/>
            <p:cNvGrpSpPr/>
            <p:nvPr/>
          </p:nvGrpSpPr>
          <p:grpSpPr>
            <a:xfrm>
              <a:off x="6121203" y="4870558"/>
              <a:ext cx="119144" cy="117421"/>
              <a:chOff x="1941489" y="795953"/>
              <a:chExt cx="5261024" cy="5266097"/>
            </a:xfrm>
            <a:solidFill>
              <a:srgbClr val="FB3C46"/>
            </a:solidFill>
          </p:grpSpPr>
          <p:sp>
            <p:nvSpPr>
              <p:cNvPr id="257" name="Donut 256"/>
              <p:cNvSpPr/>
              <p:nvPr/>
            </p:nvSpPr>
            <p:spPr>
              <a:xfrm>
                <a:off x="2882256" y="1738368"/>
                <a:ext cx="3379489" cy="3381270"/>
              </a:xfrm>
              <a:prstGeom prst="donut">
                <a:avLst>
                  <a:gd name="adj" fmla="val 2828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sp>
            <p:nvSpPr>
              <p:cNvPr id="258" name="Freeform 257"/>
              <p:cNvSpPr/>
              <p:nvPr/>
            </p:nvSpPr>
            <p:spPr>
              <a:xfrm>
                <a:off x="1941489" y="795953"/>
                <a:ext cx="5261024" cy="5266097"/>
              </a:xfrm>
              <a:custGeom>
                <a:avLst/>
                <a:gdLst>
                  <a:gd name="connsiteX0" fmla="*/ 2699604 w 5261024"/>
                  <a:gd name="connsiteY0" fmla="*/ 0 h 5266097"/>
                  <a:gd name="connsiteX1" fmla="*/ 2975635 w 5261024"/>
                  <a:gd name="connsiteY1" fmla="*/ 22137 h 5266097"/>
                  <a:gd name="connsiteX2" fmla="*/ 3020095 w 5261024"/>
                  <a:gd name="connsiteY2" fmla="*/ 30384 h 5266097"/>
                  <a:gd name="connsiteX3" fmla="*/ 2999736 w 5261024"/>
                  <a:gd name="connsiteY3" fmla="*/ 64762 h 5266097"/>
                  <a:gd name="connsiteX4" fmla="*/ 2983724 w 5261024"/>
                  <a:gd name="connsiteY4" fmla="*/ 110867 h 5266097"/>
                  <a:gd name="connsiteX5" fmla="*/ 3162165 w 5261024"/>
                  <a:gd name="connsiteY5" fmla="*/ 401071 h 5266097"/>
                  <a:gd name="connsiteX6" fmla="*/ 3452273 w 5261024"/>
                  <a:gd name="connsiteY6" fmla="*/ 222475 h 5266097"/>
                  <a:gd name="connsiteX7" fmla="*/ 3458765 w 5261024"/>
                  <a:gd name="connsiteY7" fmla="*/ 174102 h 5266097"/>
                  <a:gd name="connsiteX8" fmla="*/ 3456091 w 5261024"/>
                  <a:gd name="connsiteY8" fmla="*/ 134237 h 5266097"/>
                  <a:gd name="connsiteX9" fmla="*/ 3499492 w 5261024"/>
                  <a:gd name="connsiteY9" fmla="*/ 146919 h 5266097"/>
                  <a:gd name="connsiteX10" fmla="*/ 3729708 w 5261024"/>
                  <a:gd name="connsiteY10" fmla="*/ 239447 h 5266097"/>
                  <a:gd name="connsiteX11" fmla="*/ 3886868 w 5261024"/>
                  <a:gd name="connsiteY11" fmla="*/ 320504 h 5266097"/>
                  <a:gd name="connsiteX12" fmla="*/ 3855876 w 5261024"/>
                  <a:gd name="connsiteY12" fmla="*/ 345930 h 5266097"/>
                  <a:gd name="connsiteX13" fmla="*/ 3825060 w 5261024"/>
                  <a:gd name="connsiteY13" fmla="*/ 383779 h 5266097"/>
                  <a:gd name="connsiteX14" fmla="*/ 3893485 w 5261024"/>
                  <a:gd name="connsiteY14" fmla="*/ 717511 h 5266097"/>
                  <a:gd name="connsiteX15" fmla="*/ 4227180 w 5261024"/>
                  <a:gd name="connsiteY15" fmla="*/ 648908 h 5266097"/>
                  <a:gd name="connsiteX16" fmla="*/ 4249826 w 5261024"/>
                  <a:gd name="connsiteY16" fmla="*/ 605673 h 5266097"/>
                  <a:gd name="connsiteX17" fmla="*/ 4260863 w 5261024"/>
                  <a:gd name="connsiteY17" fmla="*/ 567587 h 5266097"/>
                  <a:gd name="connsiteX18" fmla="*/ 4340221 w 5261024"/>
                  <a:gd name="connsiteY18" fmla="*/ 629356 h 5266097"/>
                  <a:gd name="connsiteX19" fmla="*/ 4595402 w 5261024"/>
                  <a:gd name="connsiteY19" fmla="*/ 879365 h 5266097"/>
                  <a:gd name="connsiteX20" fmla="*/ 4603537 w 5261024"/>
                  <a:gd name="connsiteY20" fmla="*/ 889139 h 5266097"/>
                  <a:gd name="connsiteX21" fmla="*/ 4564217 w 5261024"/>
                  <a:gd name="connsiteY21" fmla="*/ 902959 h 5266097"/>
                  <a:gd name="connsiteX22" fmla="*/ 4522315 w 5261024"/>
                  <a:gd name="connsiteY22" fmla="*/ 927986 h 5266097"/>
                  <a:gd name="connsiteX23" fmla="*/ 4472470 w 5261024"/>
                  <a:gd name="connsiteY23" fmla="*/ 1264993 h 5266097"/>
                  <a:gd name="connsiteX24" fmla="*/ 4809505 w 5261024"/>
                  <a:gd name="connsiteY24" fmla="*/ 1314658 h 5266097"/>
                  <a:gd name="connsiteX25" fmla="*/ 4845572 w 5261024"/>
                  <a:gd name="connsiteY25" fmla="*/ 1281775 h 5266097"/>
                  <a:gd name="connsiteX26" fmla="*/ 4869367 w 5261024"/>
                  <a:gd name="connsiteY26" fmla="*/ 1249219 h 5266097"/>
                  <a:gd name="connsiteX27" fmla="*/ 4907907 w 5261024"/>
                  <a:gd name="connsiteY27" fmla="*/ 1310723 h 5266097"/>
                  <a:gd name="connsiteX28" fmla="*/ 5020778 w 5261024"/>
                  <a:gd name="connsiteY28" fmla="*/ 1527485 h 5266097"/>
                  <a:gd name="connsiteX29" fmla="*/ 5078585 w 5261024"/>
                  <a:gd name="connsiteY29" fmla="*/ 1669097 h 5266097"/>
                  <a:gd name="connsiteX30" fmla="*/ 5039327 w 5261024"/>
                  <a:gd name="connsiteY30" fmla="*/ 1668661 h 5266097"/>
                  <a:gd name="connsiteX31" fmla="*/ 4991392 w 5261024"/>
                  <a:gd name="connsiteY31" fmla="*/ 1677848 h 5266097"/>
                  <a:gd name="connsiteX32" fmla="*/ 4829289 w 5261024"/>
                  <a:gd name="connsiteY32" fmla="*/ 1977484 h 5266097"/>
                  <a:gd name="connsiteX33" fmla="*/ 5129012 w 5261024"/>
                  <a:gd name="connsiteY33" fmla="*/ 2139427 h 5266097"/>
                  <a:gd name="connsiteX34" fmla="*/ 5174151 w 5261024"/>
                  <a:gd name="connsiteY34" fmla="*/ 2120863 h 5266097"/>
                  <a:gd name="connsiteX35" fmla="*/ 5206918 w 5261024"/>
                  <a:gd name="connsiteY35" fmla="*/ 2098895 h 5266097"/>
                  <a:gd name="connsiteX36" fmla="*/ 5233934 w 5261024"/>
                  <a:gd name="connsiteY36" fmla="*/ 2231821 h 5266097"/>
                  <a:gd name="connsiteX37" fmla="*/ 5260212 w 5261024"/>
                  <a:gd name="connsiteY37" fmla="*/ 2479813 h 5266097"/>
                  <a:gd name="connsiteX38" fmla="*/ 5261024 w 5261024"/>
                  <a:gd name="connsiteY38" fmla="*/ 2564666 h 5266097"/>
                  <a:gd name="connsiteX39" fmla="*/ 5223898 w 5261024"/>
                  <a:gd name="connsiteY39" fmla="*/ 2550684 h 5266097"/>
                  <a:gd name="connsiteX40" fmla="*/ 5175711 w 5261024"/>
                  <a:gd name="connsiteY40" fmla="*/ 2542921 h 5266097"/>
                  <a:gd name="connsiteX41" fmla="*/ 4920903 w 5261024"/>
                  <a:gd name="connsiteY41" fmla="*/ 2769046 h 5266097"/>
                  <a:gd name="connsiteX42" fmla="*/ 5147162 w 5261024"/>
                  <a:gd name="connsiteY42" fmla="*/ 3023733 h 5266097"/>
                  <a:gd name="connsiteX43" fmla="*/ 5195928 w 5261024"/>
                  <a:gd name="connsiteY43" fmla="*/ 3021727 h 5266097"/>
                  <a:gd name="connsiteX44" fmla="*/ 5235611 w 5261024"/>
                  <a:gd name="connsiteY44" fmla="*/ 3011951 h 5266097"/>
                  <a:gd name="connsiteX45" fmla="*/ 5192310 w 5261024"/>
                  <a:gd name="connsiteY45" fmla="*/ 3243262 h 5266097"/>
                  <a:gd name="connsiteX46" fmla="*/ 5126971 w 5261024"/>
                  <a:gd name="connsiteY46" fmla="*/ 3469505 h 5266097"/>
                  <a:gd name="connsiteX47" fmla="*/ 5095667 w 5261024"/>
                  <a:gd name="connsiteY47" fmla="*/ 3442641 h 5266097"/>
                  <a:gd name="connsiteX48" fmla="*/ 5053042 w 5261024"/>
                  <a:gd name="connsiteY48" fmla="*/ 3418866 h 5266097"/>
                  <a:gd name="connsiteX49" fmla="*/ 4736261 w 5261024"/>
                  <a:gd name="connsiteY49" fmla="*/ 3544203 h 5266097"/>
                  <a:gd name="connsiteX50" fmla="*/ 4861767 w 5261024"/>
                  <a:gd name="connsiteY50" fmla="*/ 3860917 h 5266097"/>
                  <a:gd name="connsiteX51" fmla="*/ 4908278 w 5261024"/>
                  <a:gd name="connsiteY51" fmla="*/ 3875711 h 5266097"/>
                  <a:gd name="connsiteX52" fmla="*/ 4948303 w 5261024"/>
                  <a:gd name="connsiteY52" fmla="*/ 3880032 h 5266097"/>
                  <a:gd name="connsiteX53" fmla="*/ 4920099 w 5261024"/>
                  <a:gd name="connsiteY53" fmla="*/ 3935562 h 5266097"/>
                  <a:gd name="connsiteX54" fmla="*/ 4701355 w 5261024"/>
                  <a:gd name="connsiteY54" fmla="*/ 4260953 h 5266097"/>
                  <a:gd name="connsiteX55" fmla="*/ 4690683 w 5261024"/>
                  <a:gd name="connsiteY55" fmla="*/ 4273524 h 5266097"/>
                  <a:gd name="connsiteX56" fmla="*/ 4670103 w 5261024"/>
                  <a:gd name="connsiteY56" fmla="*/ 4236951 h 5266097"/>
                  <a:gd name="connsiteX57" fmla="*/ 4638180 w 5261024"/>
                  <a:gd name="connsiteY57" fmla="*/ 4200031 h 5266097"/>
                  <a:gd name="connsiteX58" fmla="*/ 4297636 w 5261024"/>
                  <a:gd name="connsiteY58" fmla="*/ 4209463 h 5266097"/>
                  <a:gd name="connsiteX59" fmla="*/ 4307251 w 5261024"/>
                  <a:gd name="connsiteY59" fmla="*/ 4550002 h 5266097"/>
                  <a:gd name="connsiteX60" fmla="*/ 4345897 w 5261024"/>
                  <a:gd name="connsiteY60" fmla="*/ 4579812 h 5266097"/>
                  <a:gd name="connsiteX61" fmla="*/ 4382079 w 5261024"/>
                  <a:gd name="connsiteY61" fmla="*/ 4597585 h 5266097"/>
                  <a:gd name="connsiteX62" fmla="*/ 4294613 w 5261024"/>
                  <a:gd name="connsiteY62" fmla="*/ 4674261 h 5266097"/>
                  <a:gd name="connsiteX63" fmla="*/ 4081162 w 5261024"/>
                  <a:gd name="connsiteY63" fmla="*/ 4830933 h 5266097"/>
                  <a:gd name="connsiteX64" fmla="*/ 4004830 w 5261024"/>
                  <a:gd name="connsiteY64" fmla="*/ 4875987 h 5266097"/>
                  <a:gd name="connsiteX65" fmla="*/ 3998534 w 5261024"/>
                  <a:gd name="connsiteY65" fmla="*/ 4837804 h 5266097"/>
                  <a:gd name="connsiteX66" fmla="*/ 3981163 w 5261024"/>
                  <a:gd name="connsiteY66" fmla="*/ 4792192 h 5266097"/>
                  <a:gd name="connsiteX67" fmla="*/ 3657930 w 5261024"/>
                  <a:gd name="connsiteY67" fmla="*/ 4684583 h 5266097"/>
                  <a:gd name="connsiteX68" fmla="*/ 3550494 w 5261024"/>
                  <a:gd name="connsiteY68" fmla="*/ 5007873 h 5266097"/>
                  <a:gd name="connsiteX69" fmla="*/ 3576614 w 5261024"/>
                  <a:gd name="connsiteY69" fmla="*/ 5049102 h 5266097"/>
                  <a:gd name="connsiteX70" fmla="*/ 3605495 w 5261024"/>
                  <a:gd name="connsiteY70" fmla="*/ 5079179 h 5266097"/>
                  <a:gd name="connsiteX71" fmla="*/ 3361520 w 5261024"/>
                  <a:gd name="connsiteY71" fmla="*/ 5163465 h 5266097"/>
                  <a:gd name="connsiteX72" fmla="*/ 3154552 w 5261024"/>
                  <a:gd name="connsiteY72" fmla="*/ 5212189 h 5266097"/>
                  <a:gd name="connsiteX73" fmla="*/ 3161961 w 5261024"/>
                  <a:gd name="connsiteY73" fmla="*/ 5172732 h 5266097"/>
                  <a:gd name="connsiteX74" fmla="*/ 3161239 w 5261024"/>
                  <a:gd name="connsiteY74" fmla="*/ 5123930 h 5266097"/>
                  <a:gd name="connsiteX75" fmla="*/ 2894303 w 5261024"/>
                  <a:gd name="connsiteY75" fmla="*/ 4912259 h 5266097"/>
                  <a:gd name="connsiteX76" fmla="*/ 2682774 w 5261024"/>
                  <a:gd name="connsiteY76" fmla="*/ 5179307 h 5266097"/>
                  <a:gd name="connsiteX77" fmla="*/ 2693218 w 5261024"/>
                  <a:gd name="connsiteY77" fmla="*/ 5226984 h 5266097"/>
                  <a:gd name="connsiteX78" fmla="*/ 2708878 w 5261024"/>
                  <a:gd name="connsiteY78" fmla="*/ 5262425 h 5266097"/>
                  <a:gd name="connsiteX79" fmla="*/ 2561420 w 5261024"/>
                  <a:gd name="connsiteY79" fmla="*/ 5266097 h 5266097"/>
                  <a:gd name="connsiteX80" fmla="*/ 2285388 w 5261024"/>
                  <a:gd name="connsiteY80" fmla="*/ 5243959 h 5266097"/>
                  <a:gd name="connsiteX81" fmla="*/ 2240930 w 5261024"/>
                  <a:gd name="connsiteY81" fmla="*/ 5235714 h 5266097"/>
                  <a:gd name="connsiteX82" fmla="*/ 2261288 w 5261024"/>
                  <a:gd name="connsiteY82" fmla="*/ 5201337 h 5266097"/>
                  <a:gd name="connsiteX83" fmla="*/ 2277301 w 5261024"/>
                  <a:gd name="connsiteY83" fmla="*/ 5155230 h 5266097"/>
                  <a:gd name="connsiteX84" fmla="*/ 2098860 w 5261024"/>
                  <a:gd name="connsiteY84" fmla="*/ 4865027 h 5266097"/>
                  <a:gd name="connsiteX85" fmla="*/ 1808751 w 5261024"/>
                  <a:gd name="connsiteY85" fmla="*/ 5043623 h 5266097"/>
                  <a:gd name="connsiteX86" fmla="*/ 1802259 w 5261024"/>
                  <a:gd name="connsiteY86" fmla="*/ 5091997 h 5266097"/>
                  <a:gd name="connsiteX87" fmla="*/ 1804934 w 5261024"/>
                  <a:gd name="connsiteY87" fmla="*/ 5131861 h 5266097"/>
                  <a:gd name="connsiteX88" fmla="*/ 1761530 w 5261024"/>
                  <a:gd name="connsiteY88" fmla="*/ 5119177 h 5266097"/>
                  <a:gd name="connsiteX89" fmla="*/ 1531316 w 5261024"/>
                  <a:gd name="connsiteY89" fmla="*/ 5026649 h 5266097"/>
                  <a:gd name="connsiteX90" fmla="*/ 1374157 w 5261024"/>
                  <a:gd name="connsiteY90" fmla="*/ 4945594 h 5266097"/>
                  <a:gd name="connsiteX91" fmla="*/ 1405149 w 5261024"/>
                  <a:gd name="connsiteY91" fmla="*/ 4920168 h 5266097"/>
                  <a:gd name="connsiteX92" fmla="*/ 1435964 w 5261024"/>
                  <a:gd name="connsiteY92" fmla="*/ 4882320 h 5266097"/>
                  <a:gd name="connsiteX93" fmla="*/ 1367541 w 5261024"/>
                  <a:gd name="connsiteY93" fmla="*/ 4548587 h 5266097"/>
                  <a:gd name="connsiteX94" fmla="*/ 1033844 w 5261024"/>
                  <a:gd name="connsiteY94" fmla="*/ 4617189 h 5266097"/>
                  <a:gd name="connsiteX95" fmla="*/ 1011199 w 5261024"/>
                  <a:gd name="connsiteY95" fmla="*/ 4660425 h 5266097"/>
                  <a:gd name="connsiteX96" fmla="*/ 1000161 w 5261024"/>
                  <a:gd name="connsiteY96" fmla="*/ 4698511 h 5266097"/>
                  <a:gd name="connsiteX97" fmla="*/ 920802 w 5261024"/>
                  <a:gd name="connsiteY97" fmla="*/ 4636740 h 5266097"/>
                  <a:gd name="connsiteX98" fmla="*/ 665621 w 5261024"/>
                  <a:gd name="connsiteY98" fmla="*/ 4386731 h 5266097"/>
                  <a:gd name="connsiteX99" fmla="*/ 657487 w 5261024"/>
                  <a:gd name="connsiteY99" fmla="*/ 4376959 h 5266097"/>
                  <a:gd name="connsiteX100" fmla="*/ 696807 w 5261024"/>
                  <a:gd name="connsiteY100" fmla="*/ 4363138 h 5266097"/>
                  <a:gd name="connsiteX101" fmla="*/ 738709 w 5261024"/>
                  <a:gd name="connsiteY101" fmla="*/ 4338112 h 5266097"/>
                  <a:gd name="connsiteX102" fmla="*/ 788555 w 5261024"/>
                  <a:gd name="connsiteY102" fmla="*/ 4001104 h 5266097"/>
                  <a:gd name="connsiteX103" fmla="*/ 451519 w 5261024"/>
                  <a:gd name="connsiteY103" fmla="*/ 3951439 h 5266097"/>
                  <a:gd name="connsiteX104" fmla="*/ 415452 w 5261024"/>
                  <a:gd name="connsiteY104" fmla="*/ 3984321 h 5266097"/>
                  <a:gd name="connsiteX105" fmla="*/ 391658 w 5261024"/>
                  <a:gd name="connsiteY105" fmla="*/ 4016878 h 5266097"/>
                  <a:gd name="connsiteX106" fmla="*/ 353117 w 5261024"/>
                  <a:gd name="connsiteY106" fmla="*/ 3955371 h 5266097"/>
                  <a:gd name="connsiteX107" fmla="*/ 240245 w 5261024"/>
                  <a:gd name="connsiteY107" fmla="*/ 3738610 h 5266097"/>
                  <a:gd name="connsiteX108" fmla="*/ 182439 w 5261024"/>
                  <a:gd name="connsiteY108" fmla="*/ 3597001 h 5266097"/>
                  <a:gd name="connsiteX109" fmla="*/ 221697 w 5261024"/>
                  <a:gd name="connsiteY109" fmla="*/ 3597436 h 5266097"/>
                  <a:gd name="connsiteX110" fmla="*/ 269631 w 5261024"/>
                  <a:gd name="connsiteY110" fmla="*/ 3588250 h 5266097"/>
                  <a:gd name="connsiteX111" fmla="*/ 431735 w 5261024"/>
                  <a:gd name="connsiteY111" fmla="*/ 3288614 h 5266097"/>
                  <a:gd name="connsiteX112" fmla="*/ 132011 w 5261024"/>
                  <a:gd name="connsiteY112" fmla="*/ 3126671 h 5266097"/>
                  <a:gd name="connsiteX113" fmla="*/ 86872 w 5261024"/>
                  <a:gd name="connsiteY113" fmla="*/ 3145235 h 5266097"/>
                  <a:gd name="connsiteX114" fmla="*/ 54105 w 5261024"/>
                  <a:gd name="connsiteY114" fmla="*/ 3167203 h 5266097"/>
                  <a:gd name="connsiteX115" fmla="*/ 27088 w 5261024"/>
                  <a:gd name="connsiteY115" fmla="*/ 3034275 h 5266097"/>
                  <a:gd name="connsiteX116" fmla="*/ 811 w 5261024"/>
                  <a:gd name="connsiteY116" fmla="*/ 2786282 h 5266097"/>
                  <a:gd name="connsiteX117" fmla="*/ 0 w 5261024"/>
                  <a:gd name="connsiteY117" fmla="*/ 2701432 h 5266097"/>
                  <a:gd name="connsiteX118" fmla="*/ 37127 w 5261024"/>
                  <a:gd name="connsiteY118" fmla="*/ 2715413 h 5266097"/>
                  <a:gd name="connsiteX119" fmla="*/ 85312 w 5261024"/>
                  <a:gd name="connsiteY119" fmla="*/ 2723175 h 5266097"/>
                  <a:gd name="connsiteX120" fmla="*/ 340122 w 5261024"/>
                  <a:gd name="connsiteY120" fmla="*/ 2497052 h 5266097"/>
                  <a:gd name="connsiteX121" fmla="*/ 113862 w 5261024"/>
                  <a:gd name="connsiteY121" fmla="*/ 2242364 h 5266097"/>
                  <a:gd name="connsiteX122" fmla="*/ 65096 w 5261024"/>
                  <a:gd name="connsiteY122" fmla="*/ 2244369 h 5266097"/>
                  <a:gd name="connsiteX123" fmla="*/ 25412 w 5261024"/>
                  <a:gd name="connsiteY123" fmla="*/ 2254145 h 5266097"/>
                  <a:gd name="connsiteX124" fmla="*/ 68713 w 5261024"/>
                  <a:gd name="connsiteY124" fmla="*/ 2022832 h 5266097"/>
                  <a:gd name="connsiteX125" fmla="*/ 134052 w 5261024"/>
                  <a:gd name="connsiteY125" fmla="*/ 1796592 h 5266097"/>
                  <a:gd name="connsiteX126" fmla="*/ 165357 w 5261024"/>
                  <a:gd name="connsiteY126" fmla="*/ 1823456 h 5266097"/>
                  <a:gd name="connsiteX127" fmla="*/ 207982 w 5261024"/>
                  <a:gd name="connsiteY127" fmla="*/ 1847230 h 5266097"/>
                  <a:gd name="connsiteX128" fmla="*/ 524763 w 5261024"/>
                  <a:gd name="connsiteY128" fmla="*/ 1721894 h 5266097"/>
                  <a:gd name="connsiteX129" fmla="*/ 399256 w 5261024"/>
                  <a:gd name="connsiteY129" fmla="*/ 1405180 h 5266097"/>
                  <a:gd name="connsiteX130" fmla="*/ 352745 w 5261024"/>
                  <a:gd name="connsiteY130" fmla="*/ 1390386 h 5266097"/>
                  <a:gd name="connsiteX131" fmla="*/ 312719 w 5261024"/>
                  <a:gd name="connsiteY131" fmla="*/ 1386066 h 5266097"/>
                  <a:gd name="connsiteX132" fmla="*/ 340923 w 5261024"/>
                  <a:gd name="connsiteY132" fmla="*/ 1330533 h 5266097"/>
                  <a:gd name="connsiteX133" fmla="*/ 559668 w 5261024"/>
                  <a:gd name="connsiteY133" fmla="*/ 1005143 h 5266097"/>
                  <a:gd name="connsiteX134" fmla="*/ 570341 w 5261024"/>
                  <a:gd name="connsiteY134" fmla="*/ 992572 h 5266097"/>
                  <a:gd name="connsiteX135" fmla="*/ 590920 w 5261024"/>
                  <a:gd name="connsiteY135" fmla="*/ 1029147 h 5266097"/>
                  <a:gd name="connsiteX136" fmla="*/ 622843 w 5261024"/>
                  <a:gd name="connsiteY136" fmla="*/ 1066067 h 5266097"/>
                  <a:gd name="connsiteX137" fmla="*/ 963387 w 5261024"/>
                  <a:gd name="connsiteY137" fmla="*/ 1056634 h 5266097"/>
                  <a:gd name="connsiteX138" fmla="*/ 953773 w 5261024"/>
                  <a:gd name="connsiteY138" fmla="*/ 716095 h 5266097"/>
                  <a:gd name="connsiteX139" fmla="*/ 915126 w 5261024"/>
                  <a:gd name="connsiteY139" fmla="*/ 686285 h 5266097"/>
                  <a:gd name="connsiteX140" fmla="*/ 878943 w 5261024"/>
                  <a:gd name="connsiteY140" fmla="*/ 668511 h 5266097"/>
                  <a:gd name="connsiteX141" fmla="*/ 966411 w 5261024"/>
                  <a:gd name="connsiteY141" fmla="*/ 591835 h 5266097"/>
                  <a:gd name="connsiteX142" fmla="*/ 1179862 w 5261024"/>
                  <a:gd name="connsiteY142" fmla="*/ 435162 h 5266097"/>
                  <a:gd name="connsiteX143" fmla="*/ 1256192 w 5261024"/>
                  <a:gd name="connsiteY143" fmla="*/ 390108 h 5266097"/>
                  <a:gd name="connsiteX144" fmla="*/ 1262490 w 5261024"/>
                  <a:gd name="connsiteY144" fmla="*/ 428293 h 5266097"/>
                  <a:gd name="connsiteX145" fmla="*/ 1279861 w 5261024"/>
                  <a:gd name="connsiteY145" fmla="*/ 473904 h 5266097"/>
                  <a:gd name="connsiteX146" fmla="*/ 1603093 w 5261024"/>
                  <a:gd name="connsiteY146" fmla="*/ 581514 h 5266097"/>
                  <a:gd name="connsiteX147" fmla="*/ 1710529 w 5261024"/>
                  <a:gd name="connsiteY147" fmla="*/ 258223 h 5266097"/>
                  <a:gd name="connsiteX148" fmla="*/ 1684409 w 5261024"/>
                  <a:gd name="connsiteY148" fmla="*/ 216994 h 5266097"/>
                  <a:gd name="connsiteX149" fmla="*/ 1655527 w 5261024"/>
                  <a:gd name="connsiteY149" fmla="*/ 186916 h 5266097"/>
                  <a:gd name="connsiteX150" fmla="*/ 1899503 w 5261024"/>
                  <a:gd name="connsiteY150" fmla="*/ 102632 h 5266097"/>
                  <a:gd name="connsiteX151" fmla="*/ 2106471 w 5261024"/>
                  <a:gd name="connsiteY151" fmla="*/ 53906 h 5266097"/>
                  <a:gd name="connsiteX152" fmla="*/ 2099062 w 5261024"/>
                  <a:gd name="connsiteY152" fmla="*/ 93364 h 5266097"/>
                  <a:gd name="connsiteX153" fmla="*/ 2099785 w 5261024"/>
                  <a:gd name="connsiteY153" fmla="*/ 142166 h 5266097"/>
                  <a:gd name="connsiteX154" fmla="*/ 2366720 w 5261024"/>
                  <a:gd name="connsiteY154" fmla="*/ 353838 h 5266097"/>
                  <a:gd name="connsiteX155" fmla="*/ 2578250 w 5261024"/>
                  <a:gd name="connsiteY155" fmla="*/ 86789 h 5266097"/>
                  <a:gd name="connsiteX156" fmla="*/ 2567806 w 5261024"/>
                  <a:gd name="connsiteY156" fmla="*/ 39113 h 5266097"/>
                  <a:gd name="connsiteX157" fmla="*/ 2552146 w 5261024"/>
                  <a:gd name="connsiteY157" fmla="*/ 3672 h 5266097"/>
                  <a:gd name="connsiteX158" fmla="*/ 2699604 w 5261024"/>
                  <a:gd name="connsiteY158" fmla="*/ 0 h 5266097"/>
                  <a:gd name="connsiteX159" fmla="*/ 2685916 w 5261024"/>
                  <a:gd name="connsiteY159" fmla="*/ 849851 h 5266097"/>
                  <a:gd name="connsiteX160" fmla="*/ 896230 w 5261024"/>
                  <a:gd name="connsiteY160" fmla="*/ 2219946 h 5266097"/>
                  <a:gd name="connsiteX161" fmla="*/ 2217191 w 5261024"/>
                  <a:gd name="connsiteY161" fmla="*/ 4368244 h 5266097"/>
                  <a:gd name="connsiteX162" fmla="*/ 4364793 w 5261024"/>
                  <a:gd name="connsiteY162" fmla="*/ 3046150 h 5266097"/>
                  <a:gd name="connsiteX163" fmla="*/ 3043832 w 5261024"/>
                  <a:gd name="connsiteY163" fmla="*/ 897852 h 5266097"/>
                  <a:gd name="connsiteX164" fmla="*/ 2685916 w 5261024"/>
                  <a:gd name="connsiteY164" fmla="*/ 849851 h 5266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5261024" h="5266097">
                    <a:moveTo>
                      <a:pt x="2699604" y="0"/>
                    </a:moveTo>
                    <a:cubicBezTo>
                      <a:pt x="2791142" y="2496"/>
                      <a:pt x="2883255" y="9812"/>
                      <a:pt x="2975635" y="22137"/>
                    </a:cubicBezTo>
                    <a:lnTo>
                      <a:pt x="3020095" y="30384"/>
                    </a:lnTo>
                    <a:lnTo>
                      <a:pt x="2999736" y="64762"/>
                    </a:lnTo>
                    <a:cubicBezTo>
                      <a:pt x="2992981" y="79277"/>
                      <a:pt x="2987578" y="94685"/>
                      <a:pt x="2983724" y="110867"/>
                    </a:cubicBezTo>
                    <a:cubicBezTo>
                      <a:pt x="2952888" y="240322"/>
                      <a:pt x="3032779" y="370252"/>
                      <a:pt x="3162165" y="401071"/>
                    </a:cubicBezTo>
                    <a:cubicBezTo>
                      <a:pt x="3291551" y="431891"/>
                      <a:pt x="3421437" y="351930"/>
                      <a:pt x="3452273" y="222475"/>
                    </a:cubicBezTo>
                    <a:cubicBezTo>
                      <a:pt x="3456127" y="206292"/>
                      <a:pt x="3458252" y="190104"/>
                      <a:pt x="3458765" y="174102"/>
                    </a:cubicBezTo>
                    <a:lnTo>
                      <a:pt x="3456091" y="134237"/>
                    </a:lnTo>
                    <a:lnTo>
                      <a:pt x="3499492" y="146919"/>
                    </a:lnTo>
                    <a:cubicBezTo>
                      <a:pt x="3578278" y="174349"/>
                      <a:pt x="3655061" y="205265"/>
                      <a:pt x="3729708" y="239447"/>
                    </a:cubicBezTo>
                    <a:lnTo>
                      <a:pt x="3886868" y="320504"/>
                    </a:lnTo>
                    <a:lnTo>
                      <a:pt x="3855876" y="345930"/>
                    </a:lnTo>
                    <a:cubicBezTo>
                      <a:pt x="3844563" y="357260"/>
                      <a:pt x="3834216" y="369891"/>
                      <a:pt x="3825060" y="383779"/>
                    </a:cubicBezTo>
                    <a:cubicBezTo>
                      <a:pt x="3751808" y="494880"/>
                      <a:pt x="3782442" y="644297"/>
                      <a:pt x="3893485" y="717511"/>
                    </a:cubicBezTo>
                    <a:cubicBezTo>
                      <a:pt x="4004526" y="790725"/>
                      <a:pt x="4153927" y="760009"/>
                      <a:pt x="4227180" y="648908"/>
                    </a:cubicBezTo>
                    <a:cubicBezTo>
                      <a:pt x="4236337" y="635021"/>
                      <a:pt x="4243870" y="620534"/>
                      <a:pt x="4249826" y="605673"/>
                    </a:cubicBezTo>
                    <a:lnTo>
                      <a:pt x="4260863" y="567587"/>
                    </a:lnTo>
                    <a:lnTo>
                      <a:pt x="4340221" y="629356"/>
                    </a:lnTo>
                    <a:cubicBezTo>
                      <a:pt x="4431148" y="707069"/>
                      <a:pt x="4516361" y="790651"/>
                      <a:pt x="4595402" y="879365"/>
                    </a:cubicBezTo>
                    <a:lnTo>
                      <a:pt x="4603537" y="889139"/>
                    </a:lnTo>
                    <a:lnTo>
                      <a:pt x="4564217" y="902959"/>
                    </a:lnTo>
                    <a:cubicBezTo>
                      <a:pt x="4549712" y="909737"/>
                      <a:pt x="4535670" y="918068"/>
                      <a:pt x="4522315" y="927986"/>
                    </a:cubicBezTo>
                    <a:cubicBezTo>
                      <a:pt x="4415481" y="1007334"/>
                      <a:pt x="4393165" y="1158216"/>
                      <a:pt x="4472470" y="1264993"/>
                    </a:cubicBezTo>
                    <a:cubicBezTo>
                      <a:pt x="4551775" y="1371771"/>
                      <a:pt x="4702672" y="1394006"/>
                      <a:pt x="4809505" y="1314658"/>
                    </a:cubicBezTo>
                    <a:cubicBezTo>
                      <a:pt x="4822859" y="1304740"/>
                      <a:pt x="4834893" y="1293703"/>
                      <a:pt x="4845572" y="1281775"/>
                    </a:cubicBezTo>
                    <a:lnTo>
                      <a:pt x="4869367" y="1249219"/>
                    </a:lnTo>
                    <a:lnTo>
                      <a:pt x="4907907" y="1310723"/>
                    </a:lnTo>
                    <a:cubicBezTo>
                      <a:pt x="4948818" y="1381156"/>
                      <a:pt x="4986492" y="1453490"/>
                      <a:pt x="5020778" y="1527485"/>
                    </a:cubicBezTo>
                    <a:lnTo>
                      <a:pt x="5078585" y="1669097"/>
                    </a:lnTo>
                    <a:lnTo>
                      <a:pt x="5039327" y="1668661"/>
                    </a:lnTo>
                    <a:cubicBezTo>
                      <a:pt x="5023379" y="1670069"/>
                      <a:pt x="5007333" y="1673094"/>
                      <a:pt x="4991392" y="1677848"/>
                    </a:cubicBezTo>
                    <a:cubicBezTo>
                      <a:pt x="4863863" y="1715870"/>
                      <a:pt x="4791287" y="1850022"/>
                      <a:pt x="4829289" y="1977484"/>
                    </a:cubicBezTo>
                    <a:cubicBezTo>
                      <a:pt x="4867292" y="2104945"/>
                      <a:pt x="5001483" y="2177449"/>
                      <a:pt x="5129012" y="2139427"/>
                    </a:cubicBezTo>
                    <a:cubicBezTo>
                      <a:pt x="5144953" y="2134673"/>
                      <a:pt x="5160036" y="2128419"/>
                      <a:pt x="5174151" y="2120863"/>
                    </a:cubicBezTo>
                    <a:lnTo>
                      <a:pt x="5206918" y="2098895"/>
                    </a:lnTo>
                    <a:lnTo>
                      <a:pt x="5233934" y="2231821"/>
                    </a:lnTo>
                    <a:cubicBezTo>
                      <a:pt x="5246572" y="2313623"/>
                      <a:pt x="5255381" y="2396367"/>
                      <a:pt x="5260212" y="2479813"/>
                    </a:cubicBezTo>
                    <a:lnTo>
                      <a:pt x="5261024" y="2564666"/>
                    </a:lnTo>
                    <a:lnTo>
                      <a:pt x="5223898" y="2550684"/>
                    </a:lnTo>
                    <a:cubicBezTo>
                      <a:pt x="5208429" y="2546552"/>
                      <a:pt x="5192316" y="2543908"/>
                      <a:pt x="5175711" y="2542921"/>
                    </a:cubicBezTo>
                    <a:cubicBezTo>
                      <a:pt x="5042868" y="2535034"/>
                      <a:pt x="4928786" y="2636273"/>
                      <a:pt x="4920903" y="2769046"/>
                    </a:cubicBezTo>
                    <a:cubicBezTo>
                      <a:pt x="4913019" y="2901817"/>
                      <a:pt x="5014319" y="3015845"/>
                      <a:pt x="5147162" y="3023733"/>
                    </a:cubicBezTo>
                    <a:cubicBezTo>
                      <a:pt x="5163767" y="3024719"/>
                      <a:pt x="5180080" y="3024000"/>
                      <a:pt x="5195928" y="3021727"/>
                    </a:cubicBezTo>
                    <a:lnTo>
                      <a:pt x="5235611" y="3011951"/>
                    </a:lnTo>
                    <a:lnTo>
                      <a:pt x="5192310" y="3243262"/>
                    </a:lnTo>
                    <a:lnTo>
                      <a:pt x="5126971" y="3469505"/>
                    </a:lnTo>
                    <a:lnTo>
                      <a:pt x="5095667" y="3442641"/>
                    </a:lnTo>
                    <a:cubicBezTo>
                      <a:pt x="5082545" y="3433468"/>
                      <a:pt x="5068309" y="3425472"/>
                      <a:pt x="5053042" y="3418866"/>
                    </a:cubicBezTo>
                    <a:cubicBezTo>
                      <a:pt x="4930908" y="3366020"/>
                      <a:pt x="4789081" y="3422134"/>
                      <a:pt x="4736261" y="3544203"/>
                    </a:cubicBezTo>
                    <a:cubicBezTo>
                      <a:pt x="4683442" y="3666272"/>
                      <a:pt x="4739634" y="3808069"/>
                      <a:pt x="4861767" y="3860917"/>
                    </a:cubicBezTo>
                    <a:cubicBezTo>
                      <a:pt x="4877034" y="3867523"/>
                      <a:pt x="4892609" y="3872427"/>
                      <a:pt x="4908278" y="3875711"/>
                    </a:cubicBezTo>
                    <a:lnTo>
                      <a:pt x="4948303" y="3880032"/>
                    </a:lnTo>
                    <a:lnTo>
                      <a:pt x="4920099" y="3935562"/>
                    </a:lnTo>
                    <a:cubicBezTo>
                      <a:pt x="4854957" y="4050190"/>
                      <a:pt x="4781729" y="4158847"/>
                      <a:pt x="4701355" y="4260953"/>
                    </a:cubicBezTo>
                    <a:lnTo>
                      <a:pt x="4690683" y="4273524"/>
                    </a:lnTo>
                    <a:lnTo>
                      <a:pt x="4670103" y="4236951"/>
                    </a:lnTo>
                    <a:cubicBezTo>
                      <a:pt x="4660910" y="4223843"/>
                      <a:pt x="4650267" y="4211460"/>
                      <a:pt x="4638180" y="4200031"/>
                    </a:cubicBezTo>
                    <a:cubicBezTo>
                      <a:pt x="4541487" y="4108598"/>
                      <a:pt x="4389020" y="4112821"/>
                      <a:pt x="4297636" y="4209463"/>
                    </a:cubicBezTo>
                    <a:cubicBezTo>
                      <a:pt x="4206253" y="4306105"/>
                      <a:pt x="4210558" y="4458570"/>
                      <a:pt x="4307251" y="4550002"/>
                    </a:cubicBezTo>
                    <a:cubicBezTo>
                      <a:pt x="4319338" y="4561431"/>
                      <a:pt x="4332296" y="4571366"/>
                      <a:pt x="4345897" y="4579812"/>
                    </a:cubicBezTo>
                    <a:lnTo>
                      <a:pt x="4382079" y="4597585"/>
                    </a:lnTo>
                    <a:lnTo>
                      <a:pt x="4294613" y="4674261"/>
                    </a:lnTo>
                    <a:cubicBezTo>
                      <a:pt x="4226072" y="4730053"/>
                      <a:pt x="4154820" y="4782340"/>
                      <a:pt x="4081162" y="4830933"/>
                    </a:cubicBezTo>
                    <a:lnTo>
                      <a:pt x="4004830" y="4875987"/>
                    </a:lnTo>
                    <a:lnTo>
                      <a:pt x="3998534" y="4837804"/>
                    </a:lnTo>
                    <a:cubicBezTo>
                      <a:pt x="3994378" y="4822342"/>
                      <a:pt x="3988612" y="4807066"/>
                      <a:pt x="3981163" y="4792192"/>
                    </a:cubicBezTo>
                    <a:cubicBezTo>
                      <a:pt x="3921573" y="4673203"/>
                      <a:pt x="3776856" y="4625024"/>
                      <a:pt x="3657930" y="4684583"/>
                    </a:cubicBezTo>
                    <a:cubicBezTo>
                      <a:pt x="3539004" y="4744142"/>
                      <a:pt x="3490903" y="4888884"/>
                      <a:pt x="3550494" y="5007873"/>
                    </a:cubicBezTo>
                    <a:cubicBezTo>
                      <a:pt x="3557942" y="5022747"/>
                      <a:pt x="3566721" y="5036514"/>
                      <a:pt x="3576614" y="5049102"/>
                    </a:cubicBezTo>
                    <a:lnTo>
                      <a:pt x="3605495" y="5079179"/>
                    </a:lnTo>
                    <a:lnTo>
                      <a:pt x="3361520" y="5163465"/>
                    </a:lnTo>
                    <a:lnTo>
                      <a:pt x="3154552" y="5212189"/>
                    </a:lnTo>
                    <a:lnTo>
                      <a:pt x="3161961" y="5172732"/>
                    </a:lnTo>
                    <a:cubicBezTo>
                      <a:pt x="3163345" y="5156782"/>
                      <a:pt x="3163151" y="5140455"/>
                      <a:pt x="3161239" y="5123930"/>
                    </a:cubicBezTo>
                    <a:cubicBezTo>
                      <a:pt x="3145938" y="4991736"/>
                      <a:pt x="3026428" y="4896967"/>
                      <a:pt x="2894303" y="4912259"/>
                    </a:cubicBezTo>
                    <a:cubicBezTo>
                      <a:pt x="2762179" y="4927551"/>
                      <a:pt x="2667474" y="5047112"/>
                      <a:pt x="2682774" y="5179307"/>
                    </a:cubicBezTo>
                    <a:cubicBezTo>
                      <a:pt x="2684687" y="5195831"/>
                      <a:pt x="2688228" y="5211770"/>
                      <a:pt x="2693218" y="5226984"/>
                    </a:cubicBezTo>
                    <a:lnTo>
                      <a:pt x="2708878" y="5262425"/>
                    </a:lnTo>
                    <a:lnTo>
                      <a:pt x="2561420" y="5266097"/>
                    </a:lnTo>
                    <a:cubicBezTo>
                      <a:pt x="2469881" y="5263601"/>
                      <a:pt x="2377769" y="5256285"/>
                      <a:pt x="2285388" y="5243959"/>
                    </a:cubicBezTo>
                    <a:lnTo>
                      <a:pt x="2240930" y="5235714"/>
                    </a:lnTo>
                    <a:lnTo>
                      <a:pt x="2261288" y="5201337"/>
                    </a:lnTo>
                    <a:cubicBezTo>
                      <a:pt x="2268045" y="5186822"/>
                      <a:pt x="2273446" y="5171413"/>
                      <a:pt x="2277301" y="5155230"/>
                    </a:cubicBezTo>
                    <a:cubicBezTo>
                      <a:pt x="2308137" y="5025775"/>
                      <a:pt x="2228246" y="4895846"/>
                      <a:pt x="2098860" y="4865027"/>
                    </a:cubicBezTo>
                    <a:cubicBezTo>
                      <a:pt x="1969474" y="4834207"/>
                      <a:pt x="1839587" y="4914168"/>
                      <a:pt x="1808751" y="5043623"/>
                    </a:cubicBezTo>
                    <a:cubicBezTo>
                      <a:pt x="1804897" y="5059805"/>
                      <a:pt x="1802773" y="5075995"/>
                      <a:pt x="1802259" y="5091997"/>
                    </a:cubicBezTo>
                    <a:lnTo>
                      <a:pt x="1804934" y="5131861"/>
                    </a:lnTo>
                    <a:lnTo>
                      <a:pt x="1761530" y="5119177"/>
                    </a:lnTo>
                    <a:cubicBezTo>
                      <a:pt x="1682746" y="5091747"/>
                      <a:pt x="1605963" y="5060831"/>
                      <a:pt x="1531316" y="5026649"/>
                    </a:cubicBezTo>
                    <a:lnTo>
                      <a:pt x="1374157" y="4945594"/>
                    </a:lnTo>
                    <a:lnTo>
                      <a:pt x="1405149" y="4920168"/>
                    </a:lnTo>
                    <a:cubicBezTo>
                      <a:pt x="1416461" y="4908838"/>
                      <a:pt x="1426808" y="4896207"/>
                      <a:pt x="1435964" y="4882320"/>
                    </a:cubicBezTo>
                    <a:cubicBezTo>
                      <a:pt x="1509217" y="4771217"/>
                      <a:pt x="1478582" y="4621800"/>
                      <a:pt x="1367541" y="4548587"/>
                    </a:cubicBezTo>
                    <a:cubicBezTo>
                      <a:pt x="1256498" y="4475373"/>
                      <a:pt x="1107097" y="4506088"/>
                      <a:pt x="1033844" y="4617189"/>
                    </a:cubicBezTo>
                    <a:cubicBezTo>
                      <a:pt x="1024688" y="4631078"/>
                      <a:pt x="1017155" y="4645563"/>
                      <a:pt x="1011199" y="4660425"/>
                    </a:cubicBezTo>
                    <a:lnTo>
                      <a:pt x="1000161" y="4698511"/>
                    </a:lnTo>
                    <a:lnTo>
                      <a:pt x="920802" y="4636740"/>
                    </a:lnTo>
                    <a:cubicBezTo>
                      <a:pt x="829875" y="4559028"/>
                      <a:pt x="744663" y="4475445"/>
                      <a:pt x="665621" y="4386731"/>
                    </a:cubicBezTo>
                    <a:lnTo>
                      <a:pt x="657487" y="4376959"/>
                    </a:lnTo>
                    <a:lnTo>
                      <a:pt x="696807" y="4363138"/>
                    </a:lnTo>
                    <a:cubicBezTo>
                      <a:pt x="711312" y="4356361"/>
                      <a:pt x="725355" y="4348030"/>
                      <a:pt x="738709" y="4338112"/>
                    </a:cubicBezTo>
                    <a:cubicBezTo>
                      <a:pt x="845543" y="4258765"/>
                      <a:pt x="867859" y="4107881"/>
                      <a:pt x="788555" y="4001104"/>
                    </a:cubicBezTo>
                    <a:cubicBezTo>
                      <a:pt x="709249" y="3894326"/>
                      <a:pt x="558354" y="3872091"/>
                      <a:pt x="451519" y="3951439"/>
                    </a:cubicBezTo>
                    <a:cubicBezTo>
                      <a:pt x="438165" y="3961357"/>
                      <a:pt x="426132" y="3972393"/>
                      <a:pt x="415452" y="3984321"/>
                    </a:cubicBezTo>
                    <a:lnTo>
                      <a:pt x="391658" y="4016878"/>
                    </a:lnTo>
                    <a:lnTo>
                      <a:pt x="353117" y="3955371"/>
                    </a:lnTo>
                    <a:cubicBezTo>
                      <a:pt x="312204" y="3884939"/>
                      <a:pt x="274531" y="3812605"/>
                      <a:pt x="240245" y="3738610"/>
                    </a:cubicBezTo>
                    <a:lnTo>
                      <a:pt x="182439" y="3597001"/>
                    </a:lnTo>
                    <a:lnTo>
                      <a:pt x="221697" y="3597436"/>
                    </a:lnTo>
                    <a:cubicBezTo>
                      <a:pt x="237645" y="3596029"/>
                      <a:pt x="253690" y="3593002"/>
                      <a:pt x="269631" y="3588250"/>
                    </a:cubicBezTo>
                    <a:cubicBezTo>
                      <a:pt x="397161" y="3550226"/>
                      <a:pt x="469738" y="3416075"/>
                      <a:pt x="431735" y="3288614"/>
                    </a:cubicBezTo>
                    <a:cubicBezTo>
                      <a:pt x="393733" y="3161152"/>
                      <a:pt x="259541" y="3088647"/>
                      <a:pt x="132011" y="3126671"/>
                    </a:cubicBezTo>
                    <a:cubicBezTo>
                      <a:pt x="116070" y="3131423"/>
                      <a:pt x="100988" y="3137679"/>
                      <a:pt x="86872" y="3145235"/>
                    </a:cubicBezTo>
                    <a:lnTo>
                      <a:pt x="54105" y="3167203"/>
                    </a:lnTo>
                    <a:lnTo>
                      <a:pt x="27088" y="3034275"/>
                    </a:lnTo>
                    <a:cubicBezTo>
                      <a:pt x="14450" y="2952472"/>
                      <a:pt x="5642" y="2869727"/>
                      <a:pt x="811" y="2786282"/>
                    </a:cubicBezTo>
                    <a:lnTo>
                      <a:pt x="0" y="2701432"/>
                    </a:lnTo>
                    <a:lnTo>
                      <a:pt x="37127" y="2715413"/>
                    </a:lnTo>
                    <a:cubicBezTo>
                      <a:pt x="52595" y="2719545"/>
                      <a:pt x="68707" y="2722190"/>
                      <a:pt x="85312" y="2723175"/>
                    </a:cubicBezTo>
                    <a:cubicBezTo>
                      <a:pt x="218155" y="2731063"/>
                      <a:pt x="332238" y="2629824"/>
                      <a:pt x="340122" y="2497052"/>
                    </a:cubicBezTo>
                    <a:cubicBezTo>
                      <a:pt x="348006" y="2364279"/>
                      <a:pt x="246705" y="2250252"/>
                      <a:pt x="113862" y="2242364"/>
                    </a:cubicBezTo>
                    <a:cubicBezTo>
                      <a:pt x="97256" y="2241378"/>
                      <a:pt x="80945" y="2242097"/>
                      <a:pt x="65096" y="2244369"/>
                    </a:cubicBezTo>
                    <a:lnTo>
                      <a:pt x="25412" y="2254145"/>
                    </a:lnTo>
                    <a:lnTo>
                      <a:pt x="68713" y="2022832"/>
                    </a:lnTo>
                    <a:lnTo>
                      <a:pt x="134052" y="1796592"/>
                    </a:lnTo>
                    <a:lnTo>
                      <a:pt x="165357" y="1823456"/>
                    </a:lnTo>
                    <a:cubicBezTo>
                      <a:pt x="178479" y="1832629"/>
                      <a:pt x="192715" y="1840624"/>
                      <a:pt x="207982" y="1847230"/>
                    </a:cubicBezTo>
                    <a:cubicBezTo>
                      <a:pt x="330115" y="1900077"/>
                      <a:pt x="471944" y="1843963"/>
                      <a:pt x="524763" y="1721894"/>
                    </a:cubicBezTo>
                    <a:cubicBezTo>
                      <a:pt x="577582" y="1599825"/>
                      <a:pt x="521390" y="1458027"/>
                      <a:pt x="399256" y="1405180"/>
                    </a:cubicBezTo>
                    <a:cubicBezTo>
                      <a:pt x="383989" y="1398574"/>
                      <a:pt x="368416" y="1393671"/>
                      <a:pt x="352745" y="1390386"/>
                    </a:cubicBezTo>
                    <a:lnTo>
                      <a:pt x="312719" y="1386066"/>
                    </a:lnTo>
                    <a:lnTo>
                      <a:pt x="340923" y="1330533"/>
                    </a:lnTo>
                    <a:cubicBezTo>
                      <a:pt x="406067" y="1215904"/>
                      <a:pt x="479295" y="1107248"/>
                      <a:pt x="559668" y="1005143"/>
                    </a:cubicBezTo>
                    <a:lnTo>
                      <a:pt x="570341" y="992572"/>
                    </a:lnTo>
                    <a:lnTo>
                      <a:pt x="590920" y="1029147"/>
                    </a:lnTo>
                    <a:cubicBezTo>
                      <a:pt x="600113" y="1042255"/>
                      <a:pt x="610757" y="1054637"/>
                      <a:pt x="622843" y="1066067"/>
                    </a:cubicBezTo>
                    <a:cubicBezTo>
                      <a:pt x="719537" y="1157498"/>
                      <a:pt x="872004" y="1153275"/>
                      <a:pt x="963387" y="1056634"/>
                    </a:cubicBezTo>
                    <a:cubicBezTo>
                      <a:pt x="1054771" y="959992"/>
                      <a:pt x="1050466" y="807527"/>
                      <a:pt x="953773" y="716095"/>
                    </a:cubicBezTo>
                    <a:cubicBezTo>
                      <a:pt x="941686" y="704665"/>
                      <a:pt x="928728" y="694731"/>
                      <a:pt x="915126" y="686285"/>
                    </a:cubicBezTo>
                    <a:lnTo>
                      <a:pt x="878943" y="668511"/>
                    </a:lnTo>
                    <a:lnTo>
                      <a:pt x="966411" y="591835"/>
                    </a:lnTo>
                    <a:cubicBezTo>
                      <a:pt x="1034952" y="536042"/>
                      <a:pt x="1106204" y="483755"/>
                      <a:pt x="1179862" y="435162"/>
                    </a:cubicBezTo>
                    <a:lnTo>
                      <a:pt x="1256192" y="390108"/>
                    </a:lnTo>
                    <a:lnTo>
                      <a:pt x="1262490" y="428293"/>
                    </a:lnTo>
                    <a:cubicBezTo>
                      <a:pt x="1266645" y="443754"/>
                      <a:pt x="1272411" y="459031"/>
                      <a:pt x="1279861" y="473904"/>
                    </a:cubicBezTo>
                    <a:cubicBezTo>
                      <a:pt x="1339451" y="592893"/>
                      <a:pt x="1484168" y="641073"/>
                      <a:pt x="1603093" y="581514"/>
                    </a:cubicBezTo>
                    <a:cubicBezTo>
                      <a:pt x="1722020" y="521955"/>
                      <a:pt x="1770120" y="377212"/>
                      <a:pt x="1710529" y="258223"/>
                    </a:cubicBezTo>
                    <a:cubicBezTo>
                      <a:pt x="1703080" y="243350"/>
                      <a:pt x="1694301" y="229582"/>
                      <a:pt x="1684409" y="216994"/>
                    </a:cubicBezTo>
                    <a:lnTo>
                      <a:pt x="1655527" y="186916"/>
                    </a:lnTo>
                    <a:lnTo>
                      <a:pt x="1899503" y="102632"/>
                    </a:lnTo>
                    <a:lnTo>
                      <a:pt x="2106471" y="53906"/>
                    </a:lnTo>
                    <a:lnTo>
                      <a:pt x="2099062" y="93364"/>
                    </a:lnTo>
                    <a:cubicBezTo>
                      <a:pt x="2097679" y="109315"/>
                      <a:pt x="2097873" y="125641"/>
                      <a:pt x="2099785" y="142166"/>
                    </a:cubicBezTo>
                    <a:cubicBezTo>
                      <a:pt x="2115085" y="274360"/>
                      <a:pt x="2234596" y="369129"/>
                      <a:pt x="2366720" y="353838"/>
                    </a:cubicBezTo>
                    <a:cubicBezTo>
                      <a:pt x="2498845" y="338546"/>
                      <a:pt x="2593550" y="218984"/>
                      <a:pt x="2578250" y="86789"/>
                    </a:cubicBezTo>
                    <a:cubicBezTo>
                      <a:pt x="2576337" y="70264"/>
                      <a:pt x="2572796" y="54325"/>
                      <a:pt x="2567806" y="39113"/>
                    </a:cubicBezTo>
                    <a:lnTo>
                      <a:pt x="2552146" y="3672"/>
                    </a:lnTo>
                    <a:lnTo>
                      <a:pt x="2699604" y="0"/>
                    </a:lnTo>
                    <a:close/>
                    <a:moveTo>
                      <a:pt x="2685916" y="849851"/>
                    </a:moveTo>
                    <a:cubicBezTo>
                      <a:pt x="1857093" y="823407"/>
                      <a:pt x="1095966" y="1381414"/>
                      <a:pt x="896230" y="2219946"/>
                    </a:cubicBezTo>
                    <a:cubicBezTo>
                      <a:pt x="667959" y="3178268"/>
                      <a:pt x="1259374" y="4140094"/>
                      <a:pt x="2217191" y="4368244"/>
                    </a:cubicBezTo>
                    <a:cubicBezTo>
                      <a:pt x="3175009" y="4596395"/>
                      <a:pt x="4136523" y="4004473"/>
                      <a:pt x="4364793" y="3046150"/>
                    </a:cubicBezTo>
                    <a:cubicBezTo>
                      <a:pt x="4593063" y="2087828"/>
                      <a:pt x="4001649" y="1126002"/>
                      <a:pt x="3043832" y="897852"/>
                    </a:cubicBezTo>
                    <a:cubicBezTo>
                      <a:pt x="2924105" y="869333"/>
                      <a:pt x="2804320" y="853628"/>
                      <a:pt x="2685916" y="849851"/>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grpSp>
        <p:grpSp>
          <p:nvGrpSpPr>
            <p:cNvPr id="229" name="Group 228"/>
            <p:cNvGrpSpPr/>
            <p:nvPr/>
          </p:nvGrpSpPr>
          <p:grpSpPr>
            <a:xfrm>
              <a:off x="6211585" y="4738348"/>
              <a:ext cx="201186" cy="197166"/>
              <a:chOff x="1941489" y="795953"/>
              <a:chExt cx="5261024" cy="5266097"/>
            </a:xfrm>
            <a:solidFill>
              <a:srgbClr val="008000"/>
            </a:solidFill>
          </p:grpSpPr>
          <p:sp>
            <p:nvSpPr>
              <p:cNvPr id="255" name="Donut 254"/>
              <p:cNvSpPr/>
              <p:nvPr/>
            </p:nvSpPr>
            <p:spPr>
              <a:xfrm>
                <a:off x="2882256" y="1738368"/>
                <a:ext cx="3379489" cy="3381270"/>
              </a:xfrm>
              <a:prstGeom prst="donut">
                <a:avLst>
                  <a:gd name="adj" fmla="val 2828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sp>
            <p:nvSpPr>
              <p:cNvPr id="256" name="Freeform 255"/>
              <p:cNvSpPr/>
              <p:nvPr/>
            </p:nvSpPr>
            <p:spPr>
              <a:xfrm>
                <a:off x="1941489" y="795953"/>
                <a:ext cx="5261024" cy="5266097"/>
              </a:xfrm>
              <a:custGeom>
                <a:avLst/>
                <a:gdLst>
                  <a:gd name="connsiteX0" fmla="*/ 2699604 w 5261024"/>
                  <a:gd name="connsiteY0" fmla="*/ 0 h 5266097"/>
                  <a:gd name="connsiteX1" fmla="*/ 2975635 w 5261024"/>
                  <a:gd name="connsiteY1" fmla="*/ 22137 h 5266097"/>
                  <a:gd name="connsiteX2" fmla="*/ 3020095 w 5261024"/>
                  <a:gd name="connsiteY2" fmla="*/ 30384 h 5266097"/>
                  <a:gd name="connsiteX3" fmla="*/ 2999736 w 5261024"/>
                  <a:gd name="connsiteY3" fmla="*/ 64762 h 5266097"/>
                  <a:gd name="connsiteX4" fmla="*/ 2983724 w 5261024"/>
                  <a:gd name="connsiteY4" fmla="*/ 110867 h 5266097"/>
                  <a:gd name="connsiteX5" fmla="*/ 3162165 w 5261024"/>
                  <a:gd name="connsiteY5" fmla="*/ 401071 h 5266097"/>
                  <a:gd name="connsiteX6" fmla="*/ 3452273 w 5261024"/>
                  <a:gd name="connsiteY6" fmla="*/ 222475 h 5266097"/>
                  <a:gd name="connsiteX7" fmla="*/ 3458765 w 5261024"/>
                  <a:gd name="connsiteY7" fmla="*/ 174102 h 5266097"/>
                  <a:gd name="connsiteX8" fmla="*/ 3456091 w 5261024"/>
                  <a:gd name="connsiteY8" fmla="*/ 134237 h 5266097"/>
                  <a:gd name="connsiteX9" fmla="*/ 3499492 w 5261024"/>
                  <a:gd name="connsiteY9" fmla="*/ 146919 h 5266097"/>
                  <a:gd name="connsiteX10" fmla="*/ 3729708 w 5261024"/>
                  <a:gd name="connsiteY10" fmla="*/ 239447 h 5266097"/>
                  <a:gd name="connsiteX11" fmla="*/ 3886868 w 5261024"/>
                  <a:gd name="connsiteY11" fmla="*/ 320504 h 5266097"/>
                  <a:gd name="connsiteX12" fmla="*/ 3855876 w 5261024"/>
                  <a:gd name="connsiteY12" fmla="*/ 345930 h 5266097"/>
                  <a:gd name="connsiteX13" fmla="*/ 3825060 w 5261024"/>
                  <a:gd name="connsiteY13" fmla="*/ 383779 h 5266097"/>
                  <a:gd name="connsiteX14" fmla="*/ 3893485 w 5261024"/>
                  <a:gd name="connsiteY14" fmla="*/ 717511 h 5266097"/>
                  <a:gd name="connsiteX15" fmla="*/ 4227180 w 5261024"/>
                  <a:gd name="connsiteY15" fmla="*/ 648908 h 5266097"/>
                  <a:gd name="connsiteX16" fmla="*/ 4249826 w 5261024"/>
                  <a:gd name="connsiteY16" fmla="*/ 605673 h 5266097"/>
                  <a:gd name="connsiteX17" fmla="*/ 4260863 w 5261024"/>
                  <a:gd name="connsiteY17" fmla="*/ 567587 h 5266097"/>
                  <a:gd name="connsiteX18" fmla="*/ 4340221 w 5261024"/>
                  <a:gd name="connsiteY18" fmla="*/ 629356 h 5266097"/>
                  <a:gd name="connsiteX19" fmla="*/ 4595402 w 5261024"/>
                  <a:gd name="connsiteY19" fmla="*/ 879365 h 5266097"/>
                  <a:gd name="connsiteX20" fmla="*/ 4603537 w 5261024"/>
                  <a:gd name="connsiteY20" fmla="*/ 889139 h 5266097"/>
                  <a:gd name="connsiteX21" fmla="*/ 4564217 w 5261024"/>
                  <a:gd name="connsiteY21" fmla="*/ 902959 h 5266097"/>
                  <a:gd name="connsiteX22" fmla="*/ 4522315 w 5261024"/>
                  <a:gd name="connsiteY22" fmla="*/ 927986 h 5266097"/>
                  <a:gd name="connsiteX23" fmla="*/ 4472470 w 5261024"/>
                  <a:gd name="connsiteY23" fmla="*/ 1264993 h 5266097"/>
                  <a:gd name="connsiteX24" fmla="*/ 4809505 w 5261024"/>
                  <a:gd name="connsiteY24" fmla="*/ 1314658 h 5266097"/>
                  <a:gd name="connsiteX25" fmla="*/ 4845572 w 5261024"/>
                  <a:gd name="connsiteY25" fmla="*/ 1281775 h 5266097"/>
                  <a:gd name="connsiteX26" fmla="*/ 4869367 w 5261024"/>
                  <a:gd name="connsiteY26" fmla="*/ 1249219 h 5266097"/>
                  <a:gd name="connsiteX27" fmla="*/ 4907907 w 5261024"/>
                  <a:gd name="connsiteY27" fmla="*/ 1310723 h 5266097"/>
                  <a:gd name="connsiteX28" fmla="*/ 5020778 w 5261024"/>
                  <a:gd name="connsiteY28" fmla="*/ 1527485 h 5266097"/>
                  <a:gd name="connsiteX29" fmla="*/ 5078585 w 5261024"/>
                  <a:gd name="connsiteY29" fmla="*/ 1669097 h 5266097"/>
                  <a:gd name="connsiteX30" fmla="*/ 5039327 w 5261024"/>
                  <a:gd name="connsiteY30" fmla="*/ 1668661 h 5266097"/>
                  <a:gd name="connsiteX31" fmla="*/ 4991392 w 5261024"/>
                  <a:gd name="connsiteY31" fmla="*/ 1677848 h 5266097"/>
                  <a:gd name="connsiteX32" fmla="*/ 4829289 w 5261024"/>
                  <a:gd name="connsiteY32" fmla="*/ 1977484 h 5266097"/>
                  <a:gd name="connsiteX33" fmla="*/ 5129012 w 5261024"/>
                  <a:gd name="connsiteY33" fmla="*/ 2139427 h 5266097"/>
                  <a:gd name="connsiteX34" fmla="*/ 5174151 w 5261024"/>
                  <a:gd name="connsiteY34" fmla="*/ 2120863 h 5266097"/>
                  <a:gd name="connsiteX35" fmla="*/ 5206918 w 5261024"/>
                  <a:gd name="connsiteY35" fmla="*/ 2098895 h 5266097"/>
                  <a:gd name="connsiteX36" fmla="*/ 5233934 w 5261024"/>
                  <a:gd name="connsiteY36" fmla="*/ 2231821 h 5266097"/>
                  <a:gd name="connsiteX37" fmla="*/ 5260212 w 5261024"/>
                  <a:gd name="connsiteY37" fmla="*/ 2479813 h 5266097"/>
                  <a:gd name="connsiteX38" fmla="*/ 5261024 w 5261024"/>
                  <a:gd name="connsiteY38" fmla="*/ 2564666 h 5266097"/>
                  <a:gd name="connsiteX39" fmla="*/ 5223898 w 5261024"/>
                  <a:gd name="connsiteY39" fmla="*/ 2550684 h 5266097"/>
                  <a:gd name="connsiteX40" fmla="*/ 5175711 w 5261024"/>
                  <a:gd name="connsiteY40" fmla="*/ 2542921 h 5266097"/>
                  <a:gd name="connsiteX41" fmla="*/ 4920903 w 5261024"/>
                  <a:gd name="connsiteY41" fmla="*/ 2769046 h 5266097"/>
                  <a:gd name="connsiteX42" fmla="*/ 5147162 w 5261024"/>
                  <a:gd name="connsiteY42" fmla="*/ 3023733 h 5266097"/>
                  <a:gd name="connsiteX43" fmla="*/ 5195928 w 5261024"/>
                  <a:gd name="connsiteY43" fmla="*/ 3021727 h 5266097"/>
                  <a:gd name="connsiteX44" fmla="*/ 5235611 w 5261024"/>
                  <a:gd name="connsiteY44" fmla="*/ 3011951 h 5266097"/>
                  <a:gd name="connsiteX45" fmla="*/ 5192310 w 5261024"/>
                  <a:gd name="connsiteY45" fmla="*/ 3243262 h 5266097"/>
                  <a:gd name="connsiteX46" fmla="*/ 5126971 w 5261024"/>
                  <a:gd name="connsiteY46" fmla="*/ 3469505 h 5266097"/>
                  <a:gd name="connsiteX47" fmla="*/ 5095667 w 5261024"/>
                  <a:gd name="connsiteY47" fmla="*/ 3442641 h 5266097"/>
                  <a:gd name="connsiteX48" fmla="*/ 5053042 w 5261024"/>
                  <a:gd name="connsiteY48" fmla="*/ 3418866 h 5266097"/>
                  <a:gd name="connsiteX49" fmla="*/ 4736261 w 5261024"/>
                  <a:gd name="connsiteY49" fmla="*/ 3544203 h 5266097"/>
                  <a:gd name="connsiteX50" fmla="*/ 4861767 w 5261024"/>
                  <a:gd name="connsiteY50" fmla="*/ 3860917 h 5266097"/>
                  <a:gd name="connsiteX51" fmla="*/ 4908278 w 5261024"/>
                  <a:gd name="connsiteY51" fmla="*/ 3875711 h 5266097"/>
                  <a:gd name="connsiteX52" fmla="*/ 4948303 w 5261024"/>
                  <a:gd name="connsiteY52" fmla="*/ 3880032 h 5266097"/>
                  <a:gd name="connsiteX53" fmla="*/ 4920099 w 5261024"/>
                  <a:gd name="connsiteY53" fmla="*/ 3935562 h 5266097"/>
                  <a:gd name="connsiteX54" fmla="*/ 4701355 w 5261024"/>
                  <a:gd name="connsiteY54" fmla="*/ 4260953 h 5266097"/>
                  <a:gd name="connsiteX55" fmla="*/ 4690683 w 5261024"/>
                  <a:gd name="connsiteY55" fmla="*/ 4273524 h 5266097"/>
                  <a:gd name="connsiteX56" fmla="*/ 4670103 w 5261024"/>
                  <a:gd name="connsiteY56" fmla="*/ 4236951 h 5266097"/>
                  <a:gd name="connsiteX57" fmla="*/ 4638180 w 5261024"/>
                  <a:gd name="connsiteY57" fmla="*/ 4200031 h 5266097"/>
                  <a:gd name="connsiteX58" fmla="*/ 4297636 w 5261024"/>
                  <a:gd name="connsiteY58" fmla="*/ 4209463 h 5266097"/>
                  <a:gd name="connsiteX59" fmla="*/ 4307251 w 5261024"/>
                  <a:gd name="connsiteY59" fmla="*/ 4550002 h 5266097"/>
                  <a:gd name="connsiteX60" fmla="*/ 4345897 w 5261024"/>
                  <a:gd name="connsiteY60" fmla="*/ 4579812 h 5266097"/>
                  <a:gd name="connsiteX61" fmla="*/ 4382079 w 5261024"/>
                  <a:gd name="connsiteY61" fmla="*/ 4597585 h 5266097"/>
                  <a:gd name="connsiteX62" fmla="*/ 4294613 w 5261024"/>
                  <a:gd name="connsiteY62" fmla="*/ 4674261 h 5266097"/>
                  <a:gd name="connsiteX63" fmla="*/ 4081162 w 5261024"/>
                  <a:gd name="connsiteY63" fmla="*/ 4830933 h 5266097"/>
                  <a:gd name="connsiteX64" fmla="*/ 4004830 w 5261024"/>
                  <a:gd name="connsiteY64" fmla="*/ 4875987 h 5266097"/>
                  <a:gd name="connsiteX65" fmla="*/ 3998534 w 5261024"/>
                  <a:gd name="connsiteY65" fmla="*/ 4837804 h 5266097"/>
                  <a:gd name="connsiteX66" fmla="*/ 3981163 w 5261024"/>
                  <a:gd name="connsiteY66" fmla="*/ 4792192 h 5266097"/>
                  <a:gd name="connsiteX67" fmla="*/ 3657930 w 5261024"/>
                  <a:gd name="connsiteY67" fmla="*/ 4684583 h 5266097"/>
                  <a:gd name="connsiteX68" fmla="*/ 3550494 w 5261024"/>
                  <a:gd name="connsiteY68" fmla="*/ 5007873 h 5266097"/>
                  <a:gd name="connsiteX69" fmla="*/ 3576614 w 5261024"/>
                  <a:gd name="connsiteY69" fmla="*/ 5049102 h 5266097"/>
                  <a:gd name="connsiteX70" fmla="*/ 3605495 w 5261024"/>
                  <a:gd name="connsiteY70" fmla="*/ 5079179 h 5266097"/>
                  <a:gd name="connsiteX71" fmla="*/ 3361520 w 5261024"/>
                  <a:gd name="connsiteY71" fmla="*/ 5163465 h 5266097"/>
                  <a:gd name="connsiteX72" fmla="*/ 3154552 w 5261024"/>
                  <a:gd name="connsiteY72" fmla="*/ 5212189 h 5266097"/>
                  <a:gd name="connsiteX73" fmla="*/ 3161961 w 5261024"/>
                  <a:gd name="connsiteY73" fmla="*/ 5172732 h 5266097"/>
                  <a:gd name="connsiteX74" fmla="*/ 3161239 w 5261024"/>
                  <a:gd name="connsiteY74" fmla="*/ 5123930 h 5266097"/>
                  <a:gd name="connsiteX75" fmla="*/ 2894303 w 5261024"/>
                  <a:gd name="connsiteY75" fmla="*/ 4912259 h 5266097"/>
                  <a:gd name="connsiteX76" fmla="*/ 2682774 w 5261024"/>
                  <a:gd name="connsiteY76" fmla="*/ 5179307 h 5266097"/>
                  <a:gd name="connsiteX77" fmla="*/ 2693218 w 5261024"/>
                  <a:gd name="connsiteY77" fmla="*/ 5226984 h 5266097"/>
                  <a:gd name="connsiteX78" fmla="*/ 2708878 w 5261024"/>
                  <a:gd name="connsiteY78" fmla="*/ 5262425 h 5266097"/>
                  <a:gd name="connsiteX79" fmla="*/ 2561420 w 5261024"/>
                  <a:gd name="connsiteY79" fmla="*/ 5266097 h 5266097"/>
                  <a:gd name="connsiteX80" fmla="*/ 2285388 w 5261024"/>
                  <a:gd name="connsiteY80" fmla="*/ 5243959 h 5266097"/>
                  <a:gd name="connsiteX81" fmla="*/ 2240930 w 5261024"/>
                  <a:gd name="connsiteY81" fmla="*/ 5235714 h 5266097"/>
                  <a:gd name="connsiteX82" fmla="*/ 2261288 w 5261024"/>
                  <a:gd name="connsiteY82" fmla="*/ 5201337 h 5266097"/>
                  <a:gd name="connsiteX83" fmla="*/ 2277301 w 5261024"/>
                  <a:gd name="connsiteY83" fmla="*/ 5155230 h 5266097"/>
                  <a:gd name="connsiteX84" fmla="*/ 2098860 w 5261024"/>
                  <a:gd name="connsiteY84" fmla="*/ 4865027 h 5266097"/>
                  <a:gd name="connsiteX85" fmla="*/ 1808751 w 5261024"/>
                  <a:gd name="connsiteY85" fmla="*/ 5043623 h 5266097"/>
                  <a:gd name="connsiteX86" fmla="*/ 1802259 w 5261024"/>
                  <a:gd name="connsiteY86" fmla="*/ 5091997 h 5266097"/>
                  <a:gd name="connsiteX87" fmla="*/ 1804934 w 5261024"/>
                  <a:gd name="connsiteY87" fmla="*/ 5131861 h 5266097"/>
                  <a:gd name="connsiteX88" fmla="*/ 1761530 w 5261024"/>
                  <a:gd name="connsiteY88" fmla="*/ 5119177 h 5266097"/>
                  <a:gd name="connsiteX89" fmla="*/ 1531316 w 5261024"/>
                  <a:gd name="connsiteY89" fmla="*/ 5026649 h 5266097"/>
                  <a:gd name="connsiteX90" fmla="*/ 1374157 w 5261024"/>
                  <a:gd name="connsiteY90" fmla="*/ 4945594 h 5266097"/>
                  <a:gd name="connsiteX91" fmla="*/ 1405149 w 5261024"/>
                  <a:gd name="connsiteY91" fmla="*/ 4920168 h 5266097"/>
                  <a:gd name="connsiteX92" fmla="*/ 1435964 w 5261024"/>
                  <a:gd name="connsiteY92" fmla="*/ 4882320 h 5266097"/>
                  <a:gd name="connsiteX93" fmla="*/ 1367541 w 5261024"/>
                  <a:gd name="connsiteY93" fmla="*/ 4548587 h 5266097"/>
                  <a:gd name="connsiteX94" fmla="*/ 1033844 w 5261024"/>
                  <a:gd name="connsiteY94" fmla="*/ 4617189 h 5266097"/>
                  <a:gd name="connsiteX95" fmla="*/ 1011199 w 5261024"/>
                  <a:gd name="connsiteY95" fmla="*/ 4660425 h 5266097"/>
                  <a:gd name="connsiteX96" fmla="*/ 1000161 w 5261024"/>
                  <a:gd name="connsiteY96" fmla="*/ 4698511 h 5266097"/>
                  <a:gd name="connsiteX97" fmla="*/ 920802 w 5261024"/>
                  <a:gd name="connsiteY97" fmla="*/ 4636740 h 5266097"/>
                  <a:gd name="connsiteX98" fmla="*/ 665621 w 5261024"/>
                  <a:gd name="connsiteY98" fmla="*/ 4386731 h 5266097"/>
                  <a:gd name="connsiteX99" fmla="*/ 657487 w 5261024"/>
                  <a:gd name="connsiteY99" fmla="*/ 4376959 h 5266097"/>
                  <a:gd name="connsiteX100" fmla="*/ 696807 w 5261024"/>
                  <a:gd name="connsiteY100" fmla="*/ 4363138 h 5266097"/>
                  <a:gd name="connsiteX101" fmla="*/ 738709 w 5261024"/>
                  <a:gd name="connsiteY101" fmla="*/ 4338112 h 5266097"/>
                  <a:gd name="connsiteX102" fmla="*/ 788555 w 5261024"/>
                  <a:gd name="connsiteY102" fmla="*/ 4001104 h 5266097"/>
                  <a:gd name="connsiteX103" fmla="*/ 451519 w 5261024"/>
                  <a:gd name="connsiteY103" fmla="*/ 3951439 h 5266097"/>
                  <a:gd name="connsiteX104" fmla="*/ 415452 w 5261024"/>
                  <a:gd name="connsiteY104" fmla="*/ 3984321 h 5266097"/>
                  <a:gd name="connsiteX105" fmla="*/ 391658 w 5261024"/>
                  <a:gd name="connsiteY105" fmla="*/ 4016878 h 5266097"/>
                  <a:gd name="connsiteX106" fmla="*/ 353117 w 5261024"/>
                  <a:gd name="connsiteY106" fmla="*/ 3955371 h 5266097"/>
                  <a:gd name="connsiteX107" fmla="*/ 240245 w 5261024"/>
                  <a:gd name="connsiteY107" fmla="*/ 3738610 h 5266097"/>
                  <a:gd name="connsiteX108" fmla="*/ 182439 w 5261024"/>
                  <a:gd name="connsiteY108" fmla="*/ 3597001 h 5266097"/>
                  <a:gd name="connsiteX109" fmla="*/ 221697 w 5261024"/>
                  <a:gd name="connsiteY109" fmla="*/ 3597436 h 5266097"/>
                  <a:gd name="connsiteX110" fmla="*/ 269631 w 5261024"/>
                  <a:gd name="connsiteY110" fmla="*/ 3588250 h 5266097"/>
                  <a:gd name="connsiteX111" fmla="*/ 431735 w 5261024"/>
                  <a:gd name="connsiteY111" fmla="*/ 3288614 h 5266097"/>
                  <a:gd name="connsiteX112" fmla="*/ 132011 w 5261024"/>
                  <a:gd name="connsiteY112" fmla="*/ 3126671 h 5266097"/>
                  <a:gd name="connsiteX113" fmla="*/ 86872 w 5261024"/>
                  <a:gd name="connsiteY113" fmla="*/ 3145235 h 5266097"/>
                  <a:gd name="connsiteX114" fmla="*/ 54105 w 5261024"/>
                  <a:gd name="connsiteY114" fmla="*/ 3167203 h 5266097"/>
                  <a:gd name="connsiteX115" fmla="*/ 27088 w 5261024"/>
                  <a:gd name="connsiteY115" fmla="*/ 3034275 h 5266097"/>
                  <a:gd name="connsiteX116" fmla="*/ 811 w 5261024"/>
                  <a:gd name="connsiteY116" fmla="*/ 2786282 h 5266097"/>
                  <a:gd name="connsiteX117" fmla="*/ 0 w 5261024"/>
                  <a:gd name="connsiteY117" fmla="*/ 2701432 h 5266097"/>
                  <a:gd name="connsiteX118" fmla="*/ 37127 w 5261024"/>
                  <a:gd name="connsiteY118" fmla="*/ 2715413 h 5266097"/>
                  <a:gd name="connsiteX119" fmla="*/ 85312 w 5261024"/>
                  <a:gd name="connsiteY119" fmla="*/ 2723175 h 5266097"/>
                  <a:gd name="connsiteX120" fmla="*/ 340122 w 5261024"/>
                  <a:gd name="connsiteY120" fmla="*/ 2497052 h 5266097"/>
                  <a:gd name="connsiteX121" fmla="*/ 113862 w 5261024"/>
                  <a:gd name="connsiteY121" fmla="*/ 2242364 h 5266097"/>
                  <a:gd name="connsiteX122" fmla="*/ 65096 w 5261024"/>
                  <a:gd name="connsiteY122" fmla="*/ 2244369 h 5266097"/>
                  <a:gd name="connsiteX123" fmla="*/ 25412 w 5261024"/>
                  <a:gd name="connsiteY123" fmla="*/ 2254145 h 5266097"/>
                  <a:gd name="connsiteX124" fmla="*/ 68713 w 5261024"/>
                  <a:gd name="connsiteY124" fmla="*/ 2022832 h 5266097"/>
                  <a:gd name="connsiteX125" fmla="*/ 134052 w 5261024"/>
                  <a:gd name="connsiteY125" fmla="*/ 1796592 h 5266097"/>
                  <a:gd name="connsiteX126" fmla="*/ 165357 w 5261024"/>
                  <a:gd name="connsiteY126" fmla="*/ 1823456 h 5266097"/>
                  <a:gd name="connsiteX127" fmla="*/ 207982 w 5261024"/>
                  <a:gd name="connsiteY127" fmla="*/ 1847230 h 5266097"/>
                  <a:gd name="connsiteX128" fmla="*/ 524763 w 5261024"/>
                  <a:gd name="connsiteY128" fmla="*/ 1721894 h 5266097"/>
                  <a:gd name="connsiteX129" fmla="*/ 399256 w 5261024"/>
                  <a:gd name="connsiteY129" fmla="*/ 1405180 h 5266097"/>
                  <a:gd name="connsiteX130" fmla="*/ 352745 w 5261024"/>
                  <a:gd name="connsiteY130" fmla="*/ 1390386 h 5266097"/>
                  <a:gd name="connsiteX131" fmla="*/ 312719 w 5261024"/>
                  <a:gd name="connsiteY131" fmla="*/ 1386066 h 5266097"/>
                  <a:gd name="connsiteX132" fmla="*/ 340923 w 5261024"/>
                  <a:gd name="connsiteY132" fmla="*/ 1330533 h 5266097"/>
                  <a:gd name="connsiteX133" fmla="*/ 559668 w 5261024"/>
                  <a:gd name="connsiteY133" fmla="*/ 1005143 h 5266097"/>
                  <a:gd name="connsiteX134" fmla="*/ 570341 w 5261024"/>
                  <a:gd name="connsiteY134" fmla="*/ 992572 h 5266097"/>
                  <a:gd name="connsiteX135" fmla="*/ 590920 w 5261024"/>
                  <a:gd name="connsiteY135" fmla="*/ 1029147 h 5266097"/>
                  <a:gd name="connsiteX136" fmla="*/ 622843 w 5261024"/>
                  <a:gd name="connsiteY136" fmla="*/ 1066067 h 5266097"/>
                  <a:gd name="connsiteX137" fmla="*/ 963387 w 5261024"/>
                  <a:gd name="connsiteY137" fmla="*/ 1056634 h 5266097"/>
                  <a:gd name="connsiteX138" fmla="*/ 953773 w 5261024"/>
                  <a:gd name="connsiteY138" fmla="*/ 716095 h 5266097"/>
                  <a:gd name="connsiteX139" fmla="*/ 915126 w 5261024"/>
                  <a:gd name="connsiteY139" fmla="*/ 686285 h 5266097"/>
                  <a:gd name="connsiteX140" fmla="*/ 878943 w 5261024"/>
                  <a:gd name="connsiteY140" fmla="*/ 668511 h 5266097"/>
                  <a:gd name="connsiteX141" fmla="*/ 966411 w 5261024"/>
                  <a:gd name="connsiteY141" fmla="*/ 591835 h 5266097"/>
                  <a:gd name="connsiteX142" fmla="*/ 1179862 w 5261024"/>
                  <a:gd name="connsiteY142" fmla="*/ 435162 h 5266097"/>
                  <a:gd name="connsiteX143" fmla="*/ 1256192 w 5261024"/>
                  <a:gd name="connsiteY143" fmla="*/ 390108 h 5266097"/>
                  <a:gd name="connsiteX144" fmla="*/ 1262490 w 5261024"/>
                  <a:gd name="connsiteY144" fmla="*/ 428293 h 5266097"/>
                  <a:gd name="connsiteX145" fmla="*/ 1279861 w 5261024"/>
                  <a:gd name="connsiteY145" fmla="*/ 473904 h 5266097"/>
                  <a:gd name="connsiteX146" fmla="*/ 1603093 w 5261024"/>
                  <a:gd name="connsiteY146" fmla="*/ 581514 h 5266097"/>
                  <a:gd name="connsiteX147" fmla="*/ 1710529 w 5261024"/>
                  <a:gd name="connsiteY147" fmla="*/ 258223 h 5266097"/>
                  <a:gd name="connsiteX148" fmla="*/ 1684409 w 5261024"/>
                  <a:gd name="connsiteY148" fmla="*/ 216994 h 5266097"/>
                  <a:gd name="connsiteX149" fmla="*/ 1655527 w 5261024"/>
                  <a:gd name="connsiteY149" fmla="*/ 186916 h 5266097"/>
                  <a:gd name="connsiteX150" fmla="*/ 1899503 w 5261024"/>
                  <a:gd name="connsiteY150" fmla="*/ 102632 h 5266097"/>
                  <a:gd name="connsiteX151" fmla="*/ 2106471 w 5261024"/>
                  <a:gd name="connsiteY151" fmla="*/ 53906 h 5266097"/>
                  <a:gd name="connsiteX152" fmla="*/ 2099062 w 5261024"/>
                  <a:gd name="connsiteY152" fmla="*/ 93364 h 5266097"/>
                  <a:gd name="connsiteX153" fmla="*/ 2099785 w 5261024"/>
                  <a:gd name="connsiteY153" fmla="*/ 142166 h 5266097"/>
                  <a:gd name="connsiteX154" fmla="*/ 2366720 w 5261024"/>
                  <a:gd name="connsiteY154" fmla="*/ 353838 h 5266097"/>
                  <a:gd name="connsiteX155" fmla="*/ 2578250 w 5261024"/>
                  <a:gd name="connsiteY155" fmla="*/ 86789 h 5266097"/>
                  <a:gd name="connsiteX156" fmla="*/ 2567806 w 5261024"/>
                  <a:gd name="connsiteY156" fmla="*/ 39113 h 5266097"/>
                  <a:gd name="connsiteX157" fmla="*/ 2552146 w 5261024"/>
                  <a:gd name="connsiteY157" fmla="*/ 3672 h 5266097"/>
                  <a:gd name="connsiteX158" fmla="*/ 2699604 w 5261024"/>
                  <a:gd name="connsiteY158" fmla="*/ 0 h 5266097"/>
                  <a:gd name="connsiteX159" fmla="*/ 2685916 w 5261024"/>
                  <a:gd name="connsiteY159" fmla="*/ 849851 h 5266097"/>
                  <a:gd name="connsiteX160" fmla="*/ 896230 w 5261024"/>
                  <a:gd name="connsiteY160" fmla="*/ 2219946 h 5266097"/>
                  <a:gd name="connsiteX161" fmla="*/ 2217191 w 5261024"/>
                  <a:gd name="connsiteY161" fmla="*/ 4368244 h 5266097"/>
                  <a:gd name="connsiteX162" fmla="*/ 4364793 w 5261024"/>
                  <a:gd name="connsiteY162" fmla="*/ 3046150 h 5266097"/>
                  <a:gd name="connsiteX163" fmla="*/ 3043832 w 5261024"/>
                  <a:gd name="connsiteY163" fmla="*/ 897852 h 5266097"/>
                  <a:gd name="connsiteX164" fmla="*/ 2685916 w 5261024"/>
                  <a:gd name="connsiteY164" fmla="*/ 849851 h 5266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5261024" h="5266097">
                    <a:moveTo>
                      <a:pt x="2699604" y="0"/>
                    </a:moveTo>
                    <a:cubicBezTo>
                      <a:pt x="2791142" y="2496"/>
                      <a:pt x="2883255" y="9812"/>
                      <a:pt x="2975635" y="22137"/>
                    </a:cubicBezTo>
                    <a:lnTo>
                      <a:pt x="3020095" y="30384"/>
                    </a:lnTo>
                    <a:lnTo>
                      <a:pt x="2999736" y="64762"/>
                    </a:lnTo>
                    <a:cubicBezTo>
                      <a:pt x="2992981" y="79277"/>
                      <a:pt x="2987578" y="94685"/>
                      <a:pt x="2983724" y="110867"/>
                    </a:cubicBezTo>
                    <a:cubicBezTo>
                      <a:pt x="2952888" y="240322"/>
                      <a:pt x="3032779" y="370252"/>
                      <a:pt x="3162165" y="401071"/>
                    </a:cubicBezTo>
                    <a:cubicBezTo>
                      <a:pt x="3291551" y="431891"/>
                      <a:pt x="3421437" y="351930"/>
                      <a:pt x="3452273" y="222475"/>
                    </a:cubicBezTo>
                    <a:cubicBezTo>
                      <a:pt x="3456127" y="206292"/>
                      <a:pt x="3458252" y="190104"/>
                      <a:pt x="3458765" y="174102"/>
                    </a:cubicBezTo>
                    <a:lnTo>
                      <a:pt x="3456091" y="134237"/>
                    </a:lnTo>
                    <a:lnTo>
                      <a:pt x="3499492" y="146919"/>
                    </a:lnTo>
                    <a:cubicBezTo>
                      <a:pt x="3578278" y="174349"/>
                      <a:pt x="3655061" y="205265"/>
                      <a:pt x="3729708" y="239447"/>
                    </a:cubicBezTo>
                    <a:lnTo>
                      <a:pt x="3886868" y="320504"/>
                    </a:lnTo>
                    <a:lnTo>
                      <a:pt x="3855876" y="345930"/>
                    </a:lnTo>
                    <a:cubicBezTo>
                      <a:pt x="3844563" y="357260"/>
                      <a:pt x="3834216" y="369891"/>
                      <a:pt x="3825060" y="383779"/>
                    </a:cubicBezTo>
                    <a:cubicBezTo>
                      <a:pt x="3751808" y="494880"/>
                      <a:pt x="3782442" y="644297"/>
                      <a:pt x="3893485" y="717511"/>
                    </a:cubicBezTo>
                    <a:cubicBezTo>
                      <a:pt x="4004526" y="790725"/>
                      <a:pt x="4153927" y="760009"/>
                      <a:pt x="4227180" y="648908"/>
                    </a:cubicBezTo>
                    <a:cubicBezTo>
                      <a:pt x="4236337" y="635021"/>
                      <a:pt x="4243870" y="620534"/>
                      <a:pt x="4249826" y="605673"/>
                    </a:cubicBezTo>
                    <a:lnTo>
                      <a:pt x="4260863" y="567587"/>
                    </a:lnTo>
                    <a:lnTo>
                      <a:pt x="4340221" y="629356"/>
                    </a:lnTo>
                    <a:cubicBezTo>
                      <a:pt x="4431148" y="707069"/>
                      <a:pt x="4516361" y="790651"/>
                      <a:pt x="4595402" y="879365"/>
                    </a:cubicBezTo>
                    <a:lnTo>
                      <a:pt x="4603537" y="889139"/>
                    </a:lnTo>
                    <a:lnTo>
                      <a:pt x="4564217" y="902959"/>
                    </a:lnTo>
                    <a:cubicBezTo>
                      <a:pt x="4549712" y="909737"/>
                      <a:pt x="4535670" y="918068"/>
                      <a:pt x="4522315" y="927986"/>
                    </a:cubicBezTo>
                    <a:cubicBezTo>
                      <a:pt x="4415481" y="1007334"/>
                      <a:pt x="4393165" y="1158216"/>
                      <a:pt x="4472470" y="1264993"/>
                    </a:cubicBezTo>
                    <a:cubicBezTo>
                      <a:pt x="4551775" y="1371771"/>
                      <a:pt x="4702672" y="1394006"/>
                      <a:pt x="4809505" y="1314658"/>
                    </a:cubicBezTo>
                    <a:cubicBezTo>
                      <a:pt x="4822859" y="1304740"/>
                      <a:pt x="4834893" y="1293703"/>
                      <a:pt x="4845572" y="1281775"/>
                    </a:cubicBezTo>
                    <a:lnTo>
                      <a:pt x="4869367" y="1249219"/>
                    </a:lnTo>
                    <a:lnTo>
                      <a:pt x="4907907" y="1310723"/>
                    </a:lnTo>
                    <a:cubicBezTo>
                      <a:pt x="4948818" y="1381156"/>
                      <a:pt x="4986492" y="1453490"/>
                      <a:pt x="5020778" y="1527485"/>
                    </a:cubicBezTo>
                    <a:lnTo>
                      <a:pt x="5078585" y="1669097"/>
                    </a:lnTo>
                    <a:lnTo>
                      <a:pt x="5039327" y="1668661"/>
                    </a:lnTo>
                    <a:cubicBezTo>
                      <a:pt x="5023379" y="1670069"/>
                      <a:pt x="5007333" y="1673094"/>
                      <a:pt x="4991392" y="1677848"/>
                    </a:cubicBezTo>
                    <a:cubicBezTo>
                      <a:pt x="4863863" y="1715870"/>
                      <a:pt x="4791287" y="1850022"/>
                      <a:pt x="4829289" y="1977484"/>
                    </a:cubicBezTo>
                    <a:cubicBezTo>
                      <a:pt x="4867292" y="2104945"/>
                      <a:pt x="5001483" y="2177449"/>
                      <a:pt x="5129012" y="2139427"/>
                    </a:cubicBezTo>
                    <a:cubicBezTo>
                      <a:pt x="5144953" y="2134673"/>
                      <a:pt x="5160036" y="2128419"/>
                      <a:pt x="5174151" y="2120863"/>
                    </a:cubicBezTo>
                    <a:lnTo>
                      <a:pt x="5206918" y="2098895"/>
                    </a:lnTo>
                    <a:lnTo>
                      <a:pt x="5233934" y="2231821"/>
                    </a:lnTo>
                    <a:cubicBezTo>
                      <a:pt x="5246572" y="2313623"/>
                      <a:pt x="5255381" y="2396367"/>
                      <a:pt x="5260212" y="2479813"/>
                    </a:cubicBezTo>
                    <a:lnTo>
                      <a:pt x="5261024" y="2564666"/>
                    </a:lnTo>
                    <a:lnTo>
                      <a:pt x="5223898" y="2550684"/>
                    </a:lnTo>
                    <a:cubicBezTo>
                      <a:pt x="5208429" y="2546552"/>
                      <a:pt x="5192316" y="2543908"/>
                      <a:pt x="5175711" y="2542921"/>
                    </a:cubicBezTo>
                    <a:cubicBezTo>
                      <a:pt x="5042868" y="2535034"/>
                      <a:pt x="4928786" y="2636273"/>
                      <a:pt x="4920903" y="2769046"/>
                    </a:cubicBezTo>
                    <a:cubicBezTo>
                      <a:pt x="4913019" y="2901817"/>
                      <a:pt x="5014319" y="3015845"/>
                      <a:pt x="5147162" y="3023733"/>
                    </a:cubicBezTo>
                    <a:cubicBezTo>
                      <a:pt x="5163767" y="3024719"/>
                      <a:pt x="5180080" y="3024000"/>
                      <a:pt x="5195928" y="3021727"/>
                    </a:cubicBezTo>
                    <a:lnTo>
                      <a:pt x="5235611" y="3011951"/>
                    </a:lnTo>
                    <a:lnTo>
                      <a:pt x="5192310" y="3243262"/>
                    </a:lnTo>
                    <a:lnTo>
                      <a:pt x="5126971" y="3469505"/>
                    </a:lnTo>
                    <a:lnTo>
                      <a:pt x="5095667" y="3442641"/>
                    </a:lnTo>
                    <a:cubicBezTo>
                      <a:pt x="5082545" y="3433468"/>
                      <a:pt x="5068309" y="3425472"/>
                      <a:pt x="5053042" y="3418866"/>
                    </a:cubicBezTo>
                    <a:cubicBezTo>
                      <a:pt x="4930908" y="3366020"/>
                      <a:pt x="4789081" y="3422134"/>
                      <a:pt x="4736261" y="3544203"/>
                    </a:cubicBezTo>
                    <a:cubicBezTo>
                      <a:pt x="4683442" y="3666272"/>
                      <a:pt x="4739634" y="3808069"/>
                      <a:pt x="4861767" y="3860917"/>
                    </a:cubicBezTo>
                    <a:cubicBezTo>
                      <a:pt x="4877034" y="3867523"/>
                      <a:pt x="4892609" y="3872427"/>
                      <a:pt x="4908278" y="3875711"/>
                    </a:cubicBezTo>
                    <a:lnTo>
                      <a:pt x="4948303" y="3880032"/>
                    </a:lnTo>
                    <a:lnTo>
                      <a:pt x="4920099" y="3935562"/>
                    </a:lnTo>
                    <a:cubicBezTo>
                      <a:pt x="4854957" y="4050190"/>
                      <a:pt x="4781729" y="4158847"/>
                      <a:pt x="4701355" y="4260953"/>
                    </a:cubicBezTo>
                    <a:lnTo>
                      <a:pt x="4690683" y="4273524"/>
                    </a:lnTo>
                    <a:lnTo>
                      <a:pt x="4670103" y="4236951"/>
                    </a:lnTo>
                    <a:cubicBezTo>
                      <a:pt x="4660910" y="4223843"/>
                      <a:pt x="4650267" y="4211460"/>
                      <a:pt x="4638180" y="4200031"/>
                    </a:cubicBezTo>
                    <a:cubicBezTo>
                      <a:pt x="4541487" y="4108598"/>
                      <a:pt x="4389020" y="4112821"/>
                      <a:pt x="4297636" y="4209463"/>
                    </a:cubicBezTo>
                    <a:cubicBezTo>
                      <a:pt x="4206253" y="4306105"/>
                      <a:pt x="4210558" y="4458570"/>
                      <a:pt x="4307251" y="4550002"/>
                    </a:cubicBezTo>
                    <a:cubicBezTo>
                      <a:pt x="4319338" y="4561431"/>
                      <a:pt x="4332296" y="4571366"/>
                      <a:pt x="4345897" y="4579812"/>
                    </a:cubicBezTo>
                    <a:lnTo>
                      <a:pt x="4382079" y="4597585"/>
                    </a:lnTo>
                    <a:lnTo>
                      <a:pt x="4294613" y="4674261"/>
                    </a:lnTo>
                    <a:cubicBezTo>
                      <a:pt x="4226072" y="4730053"/>
                      <a:pt x="4154820" y="4782340"/>
                      <a:pt x="4081162" y="4830933"/>
                    </a:cubicBezTo>
                    <a:lnTo>
                      <a:pt x="4004830" y="4875987"/>
                    </a:lnTo>
                    <a:lnTo>
                      <a:pt x="3998534" y="4837804"/>
                    </a:lnTo>
                    <a:cubicBezTo>
                      <a:pt x="3994378" y="4822342"/>
                      <a:pt x="3988612" y="4807066"/>
                      <a:pt x="3981163" y="4792192"/>
                    </a:cubicBezTo>
                    <a:cubicBezTo>
                      <a:pt x="3921573" y="4673203"/>
                      <a:pt x="3776856" y="4625024"/>
                      <a:pt x="3657930" y="4684583"/>
                    </a:cubicBezTo>
                    <a:cubicBezTo>
                      <a:pt x="3539004" y="4744142"/>
                      <a:pt x="3490903" y="4888884"/>
                      <a:pt x="3550494" y="5007873"/>
                    </a:cubicBezTo>
                    <a:cubicBezTo>
                      <a:pt x="3557942" y="5022747"/>
                      <a:pt x="3566721" y="5036514"/>
                      <a:pt x="3576614" y="5049102"/>
                    </a:cubicBezTo>
                    <a:lnTo>
                      <a:pt x="3605495" y="5079179"/>
                    </a:lnTo>
                    <a:lnTo>
                      <a:pt x="3361520" y="5163465"/>
                    </a:lnTo>
                    <a:lnTo>
                      <a:pt x="3154552" y="5212189"/>
                    </a:lnTo>
                    <a:lnTo>
                      <a:pt x="3161961" y="5172732"/>
                    </a:lnTo>
                    <a:cubicBezTo>
                      <a:pt x="3163345" y="5156782"/>
                      <a:pt x="3163151" y="5140455"/>
                      <a:pt x="3161239" y="5123930"/>
                    </a:cubicBezTo>
                    <a:cubicBezTo>
                      <a:pt x="3145938" y="4991736"/>
                      <a:pt x="3026428" y="4896967"/>
                      <a:pt x="2894303" y="4912259"/>
                    </a:cubicBezTo>
                    <a:cubicBezTo>
                      <a:pt x="2762179" y="4927551"/>
                      <a:pt x="2667474" y="5047112"/>
                      <a:pt x="2682774" y="5179307"/>
                    </a:cubicBezTo>
                    <a:cubicBezTo>
                      <a:pt x="2684687" y="5195831"/>
                      <a:pt x="2688228" y="5211770"/>
                      <a:pt x="2693218" y="5226984"/>
                    </a:cubicBezTo>
                    <a:lnTo>
                      <a:pt x="2708878" y="5262425"/>
                    </a:lnTo>
                    <a:lnTo>
                      <a:pt x="2561420" y="5266097"/>
                    </a:lnTo>
                    <a:cubicBezTo>
                      <a:pt x="2469881" y="5263601"/>
                      <a:pt x="2377769" y="5256285"/>
                      <a:pt x="2285388" y="5243959"/>
                    </a:cubicBezTo>
                    <a:lnTo>
                      <a:pt x="2240930" y="5235714"/>
                    </a:lnTo>
                    <a:lnTo>
                      <a:pt x="2261288" y="5201337"/>
                    </a:lnTo>
                    <a:cubicBezTo>
                      <a:pt x="2268045" y="5186822"/>
                      <a:pt x="2273446" y="5171413"/>
                      <a:pt x="2277301" y="5155230"/>
                    </a:cubicBezTo>
                    <a:cubicBezTo>
                      <a:pt x="2308137" y="5025775"/>
                      <a:pt x="2228246" y="4895846"/>
                      <a:pt x="2098860" y="4865027"/>
                    </a:cubicBezTo>
                    <a:cubicBezTo>
                      <a:pt x="1969474" y="4834207"/>
                      <a:pt x="1839587" y="4914168"/>
                      <a:pt x="1808751" y="5043623"/>
                    </a:cubicBezTo>
                    <a:cubicBezTo>
                      <a:pt x="1804897" y="5059805"/>
                      <a:pt x="1802773" y="5075995"/>
                      <a:pt x="1802259" y="5091997"/>
                    </a:cubicBezTo>
                    <a:lnTo>
                      <a:pt x="1804934" y="5131861"/>
                    </a:lnTo>
                    <a:lnTo>
                      <a:pt x="1761530" y="5119177"/>
                    </a:lnTo>
                    <a:cubicBezTo>
                      <a:pt x="1682746" y="5091747"/>
                      <a:pt x="1605963" y="5060831"/>
                      <a:pt x="1531316" y="5026649"/>
                    </a:cubicBezTo>
                    <a:lnTo>
                      <a:pt x="1374157" y="4945594"/>
                    </a:lnTo>
                    <a:lnTo>
                      <a:pt x="1405149" y="4920168"/>
                    </a:lnTo>
                    <a:cubicBezTo>
                      <a:pt x="1416461" y="4908838"/>
                      <a:pt x="1426808" y="4896207"/>
                      <a:pt x="1435964" y="4882320"/>
                    </a:cubicBezTo>
                    <a:cubicBezTo>
                      <a:pt x="1509217" y="4771217"/>
                      <a:pt x="1478582" y="4621800"/>
                      <a:pt x="1367541" y="4548587"/>
                    </a:cubicBezTo>
                    <a:cubicBezTo>
                      <a:pt x="1256498" y="4475373"/>
                      <a:pt x="1107097" y="4506088"/>
                      <a:pt x="1033844" y="4617189"/>
                    </a:cubicBezTo>
                    <a:cubicBezTo>
                      <a:pt x="1024688" y="4631078"/>
                      <a:pt x="1017155" y="4645563"/>
                      <a:pt x="1011199" y="4660425"/>
                    </a:cubicBezTo>
                    <a:lnTo>
                      <a:pt x="1000161" y="4698511"/>
                    </a:lnTo>
                    <a:lnTo>
                      <a:pt x="920802" y="4636740"/>
                    </a:lnTo>
                    <a:cubicBezTo>
                      <a:pt x="829875" y="4559028"/>
                      <a:pt x="744663" y="4475445"/>
                      <a:pt x="665621" y="4386731"/>
                    </a:cubicBezTo>
                    <a:lnTo>
                      <a:pt x="657487" y="4376959"/>
                    </a:lnTo>
                    <a:lnTo>
                      <a:pt x="696807" y="4363138"/>
                    </a:lnTo>
                    <a:cubicBezTo>
                      <a:pt x="711312" y="4356361"/>
                      <a:pt x="725355" y="4348030"/>
                      <a:pt x="738709" y="4338112"/>
                    </a:cubicBezTo>
                    <a:cubicBezTo>
                      <a:pt x="845543" y="4258765"/>
                      <a:pt x="867859" y="4107881"/>
                      <a:pt x="788555" y="4001104"/>
                    </a:cubicBezTo>
                    <a:cubicBezTo>
                      <a:pt x="709249" y="3894326"/>
                      <a:pt x="558354" y="3872091"/>
                      <a:pt x="451519" y="3951439"/>
                    </a:cubicBezTo>
                    <a:cubicBezTo>
                      <a:pt x="438165" y="3961357"/>
                      <a:pt x="426132" y="3972393"/>
                      <a:pt x="415452" y="3984321"/>
                    </a:cubicBezTo>
                    <a:lnTo>
                      <a:pt x="391658" y="4016878"/>
                    </a:lnTo>
                    <a:lnTo>
                      <a:pt x="353117" y="3955371"/>
                    </a:lnTo>
                    <a:cubicBezTo>
                      <a:pt x="312204" y="3884939"/>
                      <a:pt x="274531" y="3812605"/>
                      <a:pt x="240245" y="3738610"/>
                    </a:cubicBezTo>
                    <a:lnTo>
                      <a:pt x="182439" y="3597001"/>
                    </a:lnTo>
                    <a:lnTo>
                      <a:pt x="221697" y="3597436"/>
                    </a:lnTo>
                    <a:cubicBezTo>
                      <a:pt x="237645" y="3596029"/>
                      <a:pt x="253690" y="3593002"/>
                      <a:pt x="269631" y="3588250"/>
                    </a:cubicBezTo>
                    <a:cubicBezTo>
                      <a:pt x="397161" y="3550226"/>
                      <a:pt x="469738" y="3416075"/>
                      <a:pt x="431735" y="3288614"/>
                    </a:cubicBezTo>
                    <a:cubicBezTo>
                      <a:pt x="393733" y="3161152"/>
                      <a:pt x="259541" y="3088647"/>
                      <a:pt x="132011" y="3126671"/>
                    </a:cubicBezTo>
                    <a:cubicBezTo>
                      <a:pt x="116070" y="3131423"/>
                      <a:pt x="100988" y="3137679"/>
                      <a:pt x="86872" y="3145235"/>
                    </a:cubicBezTo>
                    <a:lnTo>
                      <a:pt x="54105" y="3167203"/>
                    </a:lnTo>
                    <a:lnTo>
                      <a:pt x="27088" y="3034275"/>
                    </a:lnTo>
                    <a:cubicBezTo>
                      <a:pt x="14450" y="2952472"/>
                      <a:pt x="5642" y="2869727"/>
                      <a:pt x="811" y="2786282"/>
                    </a:cubicBezTo>
                    <a:lnTo>
                      <a:pt x="0" y="2701432"/>
                    </a:lnTo>
                    <a:lnTo>
                      <a:pt x="37127" y="2715413"/>
                    </a:lnTo>
                    <a:cubicBezTo>
                      <a:pt x="52595" y="2719545"/>
                      <a:pt x="68707" y="2722190"/>
                      <a:pt x="85312" y="2723175"/>
                    </a:cubicBezTo>
                    <a:cubicBezTo>
                      <a:pt x="218155" y="2731063"/>
                      <a:pt x="332238" y="2629824"/>
                      <a:pt x="340122" y="2497052"/>
                    </a:cubicBezTo>
                    <a:cubicBezTo>
                      <a:pt x="348006" y="2364279"/>
                      <a:pt x="246705" y="2250252"/>
                      <a:pt x="113862" y="2242364"/>
                    </a:cubicBezTo>
                    <a:cubicBezTo>
                      <a:pt x="97256" y="2241378"/>
                      <a:pt x="80945" y="2242097"/>
                      <a:pt x="65096" y="2244369"/>
                    </a:cubicBezTo>
                    <a:lnTo>
                      <a:pt x="25412" y="2254145"/>
                    </a:lnTo>
                    <a:lnTo>
                      <a:pt x="68713" y="2022832"/>
                    </a:lnTo>
                    <a:lnTo>
                      <a:pt x="134052" y="1796592"/>
                    </a:lnTo>
                    <a:lnTo>
                      <a:pt x="165357" y="1823456"/>
                    </a:lnTo>
                    <a:cubicBezTo>
                      <a:pt x="178479" y="1832629"/>
                      <a:pt x="192715" y="1840624"/>
                      <a:pt x="207982" y="1847230"/>
                    </a:cubicBezTo>
                    <a:cubicBezTo>
                      <a:pt x="330115" y="1900077"/>
                      <a:pt x="471944" y="1843963"/>
                      <a:pt x="524763" y="1721894"/>
                    </a:cubicBezTo>
                    <a:cubicBezTo>
                      <a:pt x="577582" y="1599825"/>
                      <a:pt x="521390" y="1458027"/>
                      <a:pt x="399256" y="1405180"/>
                    </a:cubicBezTo>
                    <a:cubicBezTo>
                      <a:pt x="383989" y="1398574"/>
                      <a:pt x="368416" y="1393671"/>
                      <a:pt x="352745" y="1390386"/>
                    </a:cubicBezTo>
                    <a:lnTo>
                      <a:pt x="312719" y="1386066"/>
                    </a:lnTo>
                    <a:lnTo>
                      <a:pt x="340923" y="1330533"/>
                    </a:lnTo>
                    <a:cubicBezTo>
                      <a:pt x="406067" y="1215904"/>
                      <a:pt x="479295" y="1107248"/>
                      <a:pt x="559668" y="1005143"/>
                    </a:cubicBezTo>
                    <a:lnTo>
                      <a:pt x="570341" y="992572"/>
                    </a:lnTo>
                    <a:lnTo>
                      <a:pt x="590920" y="1029147"/>
                    </a:lnTo>
                    <a:cubicBezTo>
                      <a:pt x="600113" y="1042255"/>
                      <a:pt x="610757" y="1054637"/>
                      <a:pt x="622843" y="1066067"/>
                    </a:cubicBezTo>
                    <a:cubicBezTo>
                      <a:pt x="719537" y="1157498"/>
                      <a:pt x="872004" y="1153275"/>
                      <a:pt x="963387" y="1056634"/>
                    </a:cubicBezTo>
                    <a:cubicBezTo>
                      <a:pt x="1054771" y="959992"/>
                      <a:pt x="1050466" y="807527"/>
                      <a:pt x="953773" y="716095"/>
                    </a:cubicBezTo>
                    <a:cubicBezTo>
                      <a:pt x="941686" y="704665"/>
                      <a:pt x="928728" y="694731"/>
                      <a:pt x="915126" y="686285"/>
                    </a:cubicBezTo>
                    <a:lnTo>
                      <a:pt x="878943" y="668511"/>
                    </a:lnTo>
                    <a:lnTo>
                      <a:pt x="966411" y="591835"/>
                    </a:lnTo>
                    <a:cubicBezTo>
                      <a:pt x="1034952" y="536042"/>
                      <a:pt x="1106204" y="483755"/>
                      <a:pt x="1179862" y="435162"/>
                    </a:cubicBezTo>
                    <a:lnTo>
                      <a:pt x="1256192" y="390108"/>
                    </a:lnTo>
                    <a:lnTo>
                      <a:pt x="1262490" y="428293"/>
                    </a:lnTo>
                    <a:cubicBezTo>
                      <a:pt x="1266645" y="443754"/>
                      <a:pt x="1272411" y="459031"/>
                      <a:pt x="1279861" y="473904"/>
                    </a:cubicBezTo>
                    <a:cubicBezTo>
                      <a:pt x="1339451" y="592893"/>
                      <a:pt x="1484168" y="641073"/>
                      <a:pt x="1603093" y="581514"/>
                    </a:cubicBezTo>
                    <a:cubicBezTo>
                      <a:pt x="1722020" y="521955"/>
                      <a:pt x="1770120" y="377212"/>
                      <a:pt x="1710529" y="258223"/>
                    </a:cubicBezTo>
                    <a:cubicBezTo>
                      <a:pt x="1703080" y="243350"/>
                      <a:pt x="1694301" y="229582"/>
                      <a:pt x="1684409" y="216994"/>
                    </a:cubicBezTo>
                    <a:lnTo>
                      <a:pt x="1655527" y="186916"/>
                    </a:lnTo>
                    <a:lnTo>
                      <a:pt x="1899503" y="102632"/>
                    </a:lnTo>
                    <a:lnTo>
                      <a:pt x="2106471" y="53906"/>
                    </a:lnTo>
                    <a:lnTo>
                      <a:pt x="2099062" y="93364"/>
                    </a:lnTo>
                    <a:cubicBezTo>
                      <a:pt x="2097679" y="109315"/>
                      <a:pt x="2097873" y="125641"/>
                      <a:pt x="2099785" y="142166"/>
                    </a:cubicBezTo>
                    <a:cubicBezTo>
                      <a:pt x="2115085" y="274360"/>
                      <a:pt x="2234596" y="369129"/>
                      <a:pt x="2366720" y="353838"/>
                    </a:cubicBezTo>
                    <a:cubicBezTo>
                      <a:pt x="2498845" y="338546"/>
                      <a:pt x="2593550" y="218984"/>
                      <a:pt x="2578250" y="86789"/>
                    </a:cubicBezTo>
                    <a:cubicBezTo>
                      <a:pt x="2576337" y="70264"/>
                      <a:pt x="2572796" y="54325"/>
                      <a:pt x="2567806" y="39113"/>
                    </a:cubicBezTo>
                    <a:lnTo>
                      <a:pt x="2552146" y="3672"/>
                    </a:lnTo>
                    <a:lnTo>
                      <a:pt x="2699604" y="0"/>
                    </a:lnTo>
                    <a:close/>
                    <a:moveTo>
                      <a:pt x="2685916" y="849851"/>
                    </a:moveTo>
                    <a:cubicBezTo>
                      <a:pt x="1857093" y="823407"/>
                      <a:pt x="1095966" y="1381414"/>
                      <a:pt x="896230" y="2219946"/>
                    </a:cubicBezTo>
                    <a:cubicBezTo>
                      <a:pt x="667959" y="3178268"/>
                      <a:pt x="1259374" y="4140094"/>
                      <a:pt x="2217191" y="4368244"/>
                    </a:cubicBezTo>
                    <a:cubicBezTo>
                      <a:pt x="3175009" y="4596395"/>
                      <a:pt x="4136523" y="4004473"/>
                      <a:pt x="4364793" y="3046150"/>
                    </a:cubicBezTo>
                    <a:cubicBezTo>
                      <a:pt x="4593063" y="2087828"/>
                      <a:pt x="4001649" y="1126002"/>
                      <a:pt x="3043832" y="897852"/>
                    </a:cubicBezTo>
                    <a:cubicBezTo>
                      <a:pt x="2924105" y="869333"/>
                      <a:pt x="2804320" y="853628"/>
                      <a:pt x="2685916" y="849851"/>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grpSp>
        <p:grpSp>
          <p:nvGrpSpPr>
            <p:cNvPr id="230" name="Group 229"/>
            <p:cNvGrpSpPr/>
            <p:nvPr/>
          </p:nvGrpSpPr>
          <p:grpSpPr>
            <a:xfrm>
              <a:off x="6116468" y="4456110"/>
              <a:ext cx="302926" cy="302223"/>
              <a:chOff x="1941489" y="795953"/>
              <a:chExt cx="5261024" cy="5266097"/>
            </a:xfrm>
            <a:solidFill>
              <a:srgbClr val="FB3C46"/>
            </a:solidFill>
          </p:grpSpPr>
          <p:sp>
            <p:nvSpPr>
              <p:cNvPr id="253" name="Donut 252"/>
              <p:cNvSpPr/>
              <p:nvPr/>
            </p:nvSpPr>
            <p:spPr>
              <a:xfrm>
                <a:off x="2882256" y="1738368"/>
                <a:ext cx="3379489" cy="3381270"/>
              </a:xfrm>
              <a:prstGeom prst="donut">
                <a:avLst>
                  <a:gd name="adj" fmla="val 2828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sp>
            <p:nvSpPr>
              <p:cNvPr id="254" name="Freeform 253"/>
              <p:cNvSpPr/>
              <p:nvPr/>
            </p:nvSpPr>
            <p:spPr>
              <a:xfrm>
                <a:off x="1941489" y="795953"/>
                <a:ext cx="5261024" cy="5266097"/>
              </a:xfrm>
              <a:custGeom>
                <a:avLst/>
                <a:gdLst>
                  <a:gd name="connsiteX0" fmla="*/ 2699604 w 5261024"/>
                  <a:gd name="connsiteY0" fmla="*/ 0 h 5266097"/>
                  <a:gd name="connsiteX1" fmla="*/ 2975635 w 5261024"/>
                  <a:gd name="connsiteY1" fmla="*/ 22137 h 5266097"/>
                  <a:gd name="connsiteX2" fmla="*/ 3020095 w 5261024"/>
                  <a:gd name="connsiteY2" fmla="*/ 30384 h 5266097"/>
                  <a:gd name="connsiteX3" fmla="*/ 2999736 w 5261024"/>
                  <a:gd name="connsiteY3" fmla="*/ 64762 h 5266097"/>
                  <a:gd name="connsiteX4" fmla="*/ 2983724 w 5261024"/>
                  <a:gd name="connsiteY4" fmla="*/ 110867 h 5266097"/>
                  <a:gd name="connsiteX5" fmla="*/ 3162165 w 5261024"/>
                  <a:gd name="connsiteY5" fmla="*/ 401071 h 5266097"/>
                  <a:gd name="connsiteX6" fmla="*/ 3452273 w 5261024"/>
                  <a:gd name="connsiteY6" fmla="*/ 222475 h 5266097"/>
                  <a:gd name="connsiteX7" fmla="*/ 3458765 w 5261024"/>
                  <a:gd name="connsiteY7" fmla="*/ 174102 h 5266097"/>
                  <a:gd name="connsiteX8" fmla="*/ 3456091 w 5261024"/>
                  <a:gd name="connsiteY8" fmla="*/ 134237 h 5266097"/>
                  <a:gd name="connsiteX9" fmla="*/ 3499492 w 5261024"/>
                  <a:gd name="connsiteY9" fmla="*/ 146919 h 5266097"/>
                  <a:gd name="connsiteX10" fmla="*/ 3729708 w 5261024"/>
                  <a:gd name="connsiteY10" fmla="*/ 239447 h 5266097"/>
                  <a:gd name="connsiteX11" fmla="*/ 3886868 w 5261024"/>
                  <a:gd name="connsiteY11" fmla="*/ 320504 h 5266097"/>
                  <a:gd name="connsiteX12" fmla="*/ 3855876 w 5261024"/>
                  <a:gd name="connsiteY12" fmla="*/ 345930 h 5266097"/>
                  <a:gd name="connsiteX13" fmla="*/ 3825060 w 5261024"/>
                  <a:gd name="connsiteY13" fmla="*/ 383779 h 5266097"/>
                  <a:gd name="connsiteX14" fmla="*/ 3893485 w 5261024"/>
                  <a:gd name="connsiteY14" fmla="*/ 717511 h 5266097"/>
                  <a:gd name="connsiteX15" fmla="*/ 4227180 w 5261024"/>
                  <a:gd name="connsiteY15" fmla="*/ 648908 h 5266097"/>
                  <a:gd name="connsiteX16" fmla="*/ 4249826 w 5261024"/>
                  <a:gd name="connsiteY16" fmla="*/ 605673 h 5266097"/>
                  <a:gd name="connsiteX17" fmla="*/ 4260863 w 5261024"/>
                  <a:gd name="connsiteY17" fmla="*/ 567587 h 5266097"/>
                  <a:gd name="connsiteX18" fmla="*/ 4340221 w 5261024"/>
                  <a:gd name="connsiteY18" fmla="*/ 629356 h 5266097"/>
                  <a:gd name="connsiteX19" fmla="*/ 4595402 w 5261024"/>
                  <a:gd name="connsiteY19" fmla="*/ 879365 h 5266097"/>
                  <a:gd name="connsiteX20" fmla="*/ 4603537 w 5261024"/>
                  <a:gd name="connsiteY20" fmla="*/ 889139 h 5266097"/>
                  <a:gd name="connsiteX21" fmla="*/ 4564217 w 5261024"/>
                  <a:gd name="connsiteY21" fmla="*/ 902959 h 5266097"/>
                  <a:gd name="connsiteX22" fmla="*/ 4522315 w 5261024"/>
                  <a:gd name="connsiteY22" fmla="*/ 927986 h 5266097"/>
                  <a:gd name="connsiteX23" fmla="*/ 4472470 w 5261024"/>
                  <a:gd name="connsiteY23" fmla="*/ 1264993 h 5266097"/>
                  <a:gd name="connsiteX24" fmla="*/ 4809505 w 5261024"/>
                  <a:gd name="connsiteY24" fmla="*/ 1314658 h 5266097"/>
                  <a:gd name="connsiteX25" fmla="*/ 4845572 w 5261024"/>
                  <a:gd name="connsiteY25" fmla="*/ 1281775 h 5266097"/>
                  <a:gd name="connsiteX26" fmla="*/ 4869367 w 5261024"/>
                  <a:gd name="connsiteY26" fmla="*/ 1249219 h 5266097"/>
                  <a:gd name="connsiteX27" fmla="*/ 4907907 w 5261024"/>
                  <a:gd name="connsiteY27" fmla="*/ 1310723 h 5266097"/>
                  <a:gd name="connsiteX28" fmla="*/ 5020778 w 5261024"/>
                  <a:gd name="connsiteY28" fmla="*/ 1527485 h 5266097"/>
                  <a:gd name="connsiteX29" fmla="*/ 5078585 w 5261024"/>
                  <a:gd name="connsiteY29" fmla="*/ 1669097 h 5266097"/>
                  <a:gd name="connsiteX30" fmla="*/ 5039327 w 5261024"/>
                  <a:gd name="connsiteY30" fmla="*/ 1668661 h 5266097"/>
                  <a:gd name="connsiteX31" fmla="*/ 4991392 w 5261024"/>
                  <a:gd name="connsiteY31" fmla="*/ 1677848 h 5266097"/>
                  <a:gd name="connsiteX32" fmla="*/ 4829289 w 5261024"/>
                  <a:gd name="connsiteY32" fmla="*/ 1977484 h 5266097"/>
                  <a:gd name="connsiteX33" fmla="*/ 5129012 w 5261024"/>
                  <a:gd name="connsiteY33" fmla="*/ 2139427 h 5266097"/>
                  <a:gd name="connsiteX34" fmla="*/ 5174151 w 5261024"/>
                  <a:gd name="connsiteY34" fmla="*/ 2120863 h 5266097"/>
                  <a:gd name="connsiteX35" fmla="*/ 5206918 w 5261024"/>
                  <a:gd name="connsiteY35" fmla="*/ 2098895 h 5266097"/>
                  <a:gd name="connsiteX36" fmla="*/ 5233934 w 5261024"/>
                  <a:gd name="connsiteY36" fmla="*/ 2231821 h 5266097"/>
                  <a:gd name="connsiteX37" fmla="*/ 5260212 w 5261024"/>
                  <a:gd name="connsiteY37" fmla="*/ 2479813 h 5266097"/>
                  <a:gd name="connsiteX38" fmla="*/ 5261024 w 5261024"/>
                  <a:gd name="connsiteY38" fmla="*/ 2564666 h 5266097"/>
                  <a:gd name="connsiteX39" fmla="*/ 5223898 w 5261024"/>
                  <a:gd name="connsiteY39" fmla="*/ 2550684 h 5266097"/>
                  <a:gd name="connsiteX40" fmla="*/ 5175711 w 5261024"/>
                  <a:gd name="connsiteY40" fmla="*/ 2542921 h 5266097"/>
                  <a:gd name="connsiteX41" fmla="*/ 4920903 w 5261024"/>
                  <a:gd name="connsiteY41" fmla="*/ 2769046 h 5266097"/>
                  <a:gd name="connsiteX42" fmla="*/ 5147162 w 5261024"/>
                  <a:gd name="connsiteY42" fmla="*/ 3023733 h 5266097"/>
                  <a:gd name="connsiteX43" fmla="*/ 5195928 w 5261024"/>
                  <a:gd name="connsiteY43" fmla="*/ 3021727 h 5266097"/>
                  <a:gd name="connsiteX44" fmla="*/ 5235611 w 5261024"/>
                  <a:gd name="connsiteY44" fmla="*/ 3011951 h 5266097"/>
                  <a:gd name="connsiteX45" fmla="*/ 5192310 w 5261024"/>
                  <a:gd name="connsiteY45" fmla="*/ 3243262 h 5266097"/>
                  <a:gd name="connsiteX46" fmla="*/ 5126971 w 5261024"/>
                  <a:gd name="connsiteY46" fmla="*/ 3469505 h 5266097"/>
                  <a:gd name="connsiteX47" fmla="*/ 5095667 w 5261024"/>
                  <a:gd name="connsiteY47" fmla="*/ 3442641 h 5266097"/>
                  <a:gd name="connsiteX48" fmla="*/ 5053042 w 5261024"/>
                  <a:gd name="connsiteY48" fmla="*/ 3418866 h 5266097"/>
                  <a:gd name="connsiteX49" fmla="*/ 4736261 w 5261024"/>
                  <a:gd name="connsiteY49" fmla="*/ 3544203 h 5266097"/>
                  <a:gd name="connsiteX50" fmla="*/ 4861767 w 5261024"/>
                  <a:gd name="connsiteY50" fmla="*/ 3860917 h 5266097"/>
                  <a:gd name="connsiteX51" fmla="*/ 4908278 w 5261024"/>
                  <a:gd name="connsiteY51" fmla="*/ 3875711 h 5266097"/>
                  <a:gd name="connsiteX52" fmla="*/ 4948303 w 5261024"/>
                  <a:gd name="connsiteY52" fmla="*/ 3880032 h 5266097"/>
                  <a:gd name="connsiteX53" fmla="*/ 4920099 w 5261024"/>
                  <a:gd name="connsiteY53" fmla="*/ 3935562 h 5266097"/>
                  <a:gd name="connsiteX54" fmla="*/ 4701355 w 5261024"/>
                  <a:gd name="connsiteY54" fmla="*/ 4260953 h 5266097"/>
                  <a:gd name="connsiteX55" fmla="*/ 4690683 w 5261024"/>
                  <a:gd name="connsiteY55" fmla="*/ 4273524 h 5266097"/>
                  <a:gd name="connsiteX56" fmla="*/ 4670103 w 5261024"/>
                  <a:gd name="connsiteY56" fmla="*/ 4236951 h 5266097"/>
                  <a:gd name="connsiteX57" fmla="*/ 4638180 w 5261024"/>
                  <a:gd name="connsiteY57" fmla="*/ 4200031 h 5266097"/>
                  <a:gd name="connsiteX58" fmla="*/ 4297636 w 5261024"/>
                  <a:gd name="connsiteY58" fmla="*/ 4209463 h 5266097"/>
                  <a:gd name="connsiteX59" fmla="*/ 4307251 w 5261024"/>
                  <a:gd name="connsiteY59" fmla="*/ 4550002 h 5266097"/>
                  <a:gd name="connsiteX60" fmla="*/ 4345897 w 5261024"/>
                  <a:gd name="connsiteY60" fmla="*/ 4579812 h 5266097"/>
                  <a:gd name="connsiteX61" fmla="*/ 4382079 w 5261024"/>
                  <a:gd name="connsiteY61" fmla="*/ 4597585 h 5266097"/>
                  <a:gd name="connsiteX62" fmla="*/ 4294613 w 5261024"/>
                  <a:gd name="connsiteY62" fmla="*/ 4674261 h 5266097"/>
                  <a:gd name="connsiteX63" fmla="*/ 4081162 w 5261024"/>
                  <a:gd name="connsiteY63" fmla="*/ 4830933 h 5266097"/>
                  <a:gd name="connsiteX64" fmla="*/ 4004830 w 5261024"/>
                  <a:gd name="connsiteY64" fmla="*/ 4875987 h 5266097"/>
                  <a:gd name="connsiteX65" fmla="*/ 3998534 w 5261024"/>
                  <a:gd name="connsiteY65" fmla="*/ 4837804 h 5266097"/>
                  <a:gd name="connsiteX66" fmla="*/ 3981163 w 5261024"/>
                  <a:gd name="connsiteY66" fmla="*/ 4792192 h 5266097"/>
                  <a:gd name="connsiteX67" fmla="*/ 3657930 w 5261024"/>
                  <a:gd name="connsiteY67" fmla="*/ 4684583 h 5266097"/>
                  <a:gd name="connsiteX68" fmla="*/ 3550494 w 5261024"/>
                  <a:gd name="connsiteY68" fmla="*/ 5007873 h 5266097"/>
                  <a:gd name="connsiteX69" fmla="*/ 3576614 w 5261024"/>
                  <a:gd name="connsiteY69" fmla="*/ 5049102 h 5266097"/>
                  <a:gd name="connsiteX70" fmla="*/ 3605495 w 5261024"/>
                  <a:gd name="connsiteY70" fmla="*/ 5079179 h 5266097"/>
                  <a:gd name="connsiteX71" fmla="*/ 3361520 w 5261024"/>
                  <a:gd name="connsiteY71" fmla="*/ 5163465 h 5266097"/>
                  <a:gd name="connsiteX72" fmla="*/ 3154552 w 5261024"/>
                  <a:gd name="connsiteY72" fmla="*/ 5212189 h 5266097"/>
                  <a:gd name="connsiteX73" fmla="*/ 3161961 w 5261024"/>
                  <a:gd name="connsiteY73" fmla="*/ 5172732 h 5266097"/>
                  <a:gd name="connsiteX74" fmla="*/ 3161239 w 5261024"/>
                  <a:gd name="connsiteY74" fmla="*/ 5123930 h 5266097"/>
                  <a:gd name="connsiteX75" fmla="*/ 2894303 w 5261024"/>
                  <a:gd name="connsiteY75" fmla="*/ 4912259 h 5266097"/>
                  <a:gd name="connsiteX76" fmla="*/ 2682774 w 5261024"/>
                  <a:gd name="connsiteY76" fmla="*/ 5179307 h 5266097"/>
                  <a:gd name="connsiteX77" fmla="*/ 2693218 w 5261024"/>
                  <a:gd name="connsiteY77" fmla="*/ 5226984 h 5266097"/>
                  <a:gd name="connsiteX78" fmla="*/ 2708878 w 5261024"/>
                  <a:gd name="connsiteY78" fmla="*/ 5262425 h 5266097"/>
                  <a:gd name="connsiteX79" fmla="*/ 2561420 w 5261024"/>
                  <a:gd name="connsiteY79" fmla="*/ 5266097 h 5266097"/>
                  <a:gd name="connsiteX80" fmla="*/ 2285388 w 5261024"/>
                  <a:gd name="connsiteY80" fmla="*/ 5243959 h 5266097"/>
                  <a:gd name="connsiteX81" fmla="*/ 2240930 w 5261024"/>
                  <a:gd name="connsiteY81" fmla="*/ 5235714 h 5266097"/>
                  <a:gd name="connsiteX82" fmla="*/ 2261288 w 5261024"/>
                  <a:gd name="connsiteY82" fmla="*/ 5201337 h 5266097"/>
                  <a:gd name="connsiteX83" fmla="*/ 2277301 w 5261024"/>
                  <a:gd name="connsiteY83" fmla="*/ 5155230 h 5266097"/>
                  <a:gd name="connsiteX84" fmla="*/ 2098860 w 5261024"/>
                  <a:gd name="connsiteY84" fmla="*/ 4865027 h 5266097"/>
                  <a:gd name="connsiteX85" fmla="*/ 1808751 w 5261024"/>
                  <a:gd name="connsiteY85" fmla="*/ 5043623 h 5266097"/>
                  <a:gd name="connsiteX86" fmla="*/ 1802259 w 5261024"/>
                  <a:gd name="connsiteY86" fmla="*/ 5091997 h 5266097"/>
                  <a:gd name="connsiteX87" fmla="*/ 1804934 w 5261024"/>
                  <a:gd name="connsiteY87" fmla="*/ 5131861 h 5266097"/>
                  <a:gd name="connsiteX88" fmla="*/ 1761530 w 5261024"/>
                  <a:gd name="connsiteY88" fmla="*/ 5119177 h 5266097"/>
                  <a:gd name="connsiteX89" fmla="*/ 1531316 w 5261024"/>
                  <a:gd name="connsiteY89" fmla="*/ 5026649 h 5266097"/>
                  <a:gd name="connsiteX90" fmla="*/ 1374157 w 5261024"/>
                  <a:gd name="connsiteY90" fmla="*/ 4945594 h 5266097"/>
                  <a:gd name="connsiteX91" fmla="*/ 1405149 w 5261024"/>
                  <a:gd name="connsiteY91" fmla="*/ 4920168 h 5266097"/>
                  <a:gd name="connsiteX92" fmla="*/ 1435964 w 5261024"/>
                  <a:gd name="connsiteY92" fmla="*/ 4882320 h 5266097"/>
                  <a:gd name="connsiteX93" fmla="*/ 1367541 w 5261024"/>
                  <a:gd name="connsiteY93" fmla="*/ 4548587 h 5266097"/>
                  <a:gd name="connsiteX94" fmla="*/ 1033844 w 5261024"/>
                  <a:gd name="connsiteY94" fmla="*/ 4617189 h 5266097"/>
                  <a:gd name="connsiteX95" fmla="*/ 1011199 w 5261024"/>
                  <a:gd name="connsiteY95" fmla="*/ 4660425 h 5266097"/>
                  <a:gd name="connsiteX96" fmla="*/ 1000161 w 5261024"/>
                  <a:gd name="connsiteY96" fmla="*/ 4698511 h 5266097"/>
                  <a:gd name="connsiteX97" fmla="*/ 920802 w 5261024"/>
                  <a:gd name="connsiteY97" fmla="*/ 4636740 h 5266097"/>
                  <a:gd name="connsiteX98" fmla="*/ 665621 w 5261024"/>
                  <a:gd name="connsiteY98" fmla="*/ 4386731 h 5266097"/>
                  <a:gd name="connsiteX99" fmla="*/ 657487 w 5261024"/>
                  <a:gd name="connsiteY99" fmla="*/ 4376959 h 5266097"/>
                  <a:gd name="connsiteX100" fmla="*/ 696807 w 5261024"/>
                  <a:gd name="connsiteY100" fmla="*/ 4363138 h 5266097"/>
                  <a:gd name="connsiteX101" fmla="*/ 738709 w 5261024"/>
                  <a:gd name="connsiteY101" fmla="*/ 4338112 h 5266097"/>
                  <a:gd name="connsiteX102" fmla="*/ 788555 w 5261024"/>
                  <a:gd name="connsiteY102" fmla="*/ 4001104 h 5266097"/>
                  <a:gd name="connsiteX103" fmla="*/ 451519 w 5261024"/>
                  <a:gd name="connsiteY103" fmla="*/ 3951439 h 5266097"/>
                  <a:gd name="connsiteX104" fmla="*/ 415452 w 5261024"/>
                  <a:gd name="connsiteY104" fmla="*/ 3984321 h 5266097"/>
                  <a:gd name="connsiteX105" fmla="*/ 391658 w 5261024"/>
                  <a:gd name="connsiteY105" fmla="*/ 4016878 h 5266097"/>
                  <a:gd name="connsiteX106" fmla="*/ 353117 w 5261024"/>
                  <a:gd name="connsiteY106" fmla="*/ 3955371 h 5266097"/>
                  <a:gd name="connsiteX107" fmla="*/ 240245 w 5261024"/>
                  <a:gd name="connsiteY107" fmla="*/ 3738610 h 5266097"/>
                  <a:gd name="connsiteX108" fmla="*/ 182439 w 5261024"/>
                  <a:gd name="connsiteY108" fmla="*/ 3597001 h 5266097"/>
                  <a:gd name="connsiteX109" fmla="*/ 221697 w 5261024"/>
                  <a:gd name="connsiteY109" fmla="*/ 3597436 h 5266097"/>
                  <a:gd name="connsiteX110" fmla="*/ 269631 w 5261024"/>
                  <a:gd name="connsiteY110" fmla="*/ 3588250 h 5266097"/>
                  <a:gd name="connsiteX111" fmla="*/ 431735 w 5261024"/>
                  <a:gd name="connsiteY111" fmla="*/ 3288614 h 5266097"/>
                  <a:gd name="connsiteX112" fmla="*/ 132011 w 5261024"/>
                  <a:gd name="connsiteY112" fmla="*/ 3126671 h 5266097"/>
                  <a:gd name="connsiteX113" fmla="*/ 86872 w 5261024"/>
                  <a:gd name="connsiteY113" fmla="*/ 3145235 h 5266097"/>
                  <a:gd name="connsiteX114" fmla="*/ 54105 w 5261024"/>
                  <a:gd name="connsiteY114" fmla="*/ 3167203 h 5266097"/>
                  <a:gd name="connsiteX115" fmla="*/ 27088 w 5261024"/>
                  <a:gd name="connsiteY115" fmla="*/ 3034275 h 5266097"/>
                  <a:gd name="connsiteX116" fmla="*/ 811 w 5261024"/>
                  <a:gd name="connsiteY116" fmla="*/ 2786282 h 5266097"/>
                  <a:gd name="connsiteX117" fmla="*/ 0 w 5261024"/>
                  <a:gd name="connsiteY117" fmla="*/ 2701432 h 5266097"/>
                  <a:gd name="connsiteX118" fmla="*/ 37127 w 5261024"/>
                  <a:gd name="connsiteY118" fmla="*/ 2715413 h 5266097"/>
                  <a:gd name="connsiteX119" fmla="*/ 85312 w 5261024"/>
                  <a:gd name="connsiteY119" fmla="*/ 2723175 h 5266097"/>
                  <a:gd name="connsiteX120" fmla="*/ 340122 w 5261024"/>
                  <a:gd name="connsiteY120" fmla="*/ 2497052 h 5266097"/>
                  <a:gd name="connsiteX121" fmla="*/ 113862 w 5261024"/>
                  <a:gd name="connsiteY121" fmla="*/ 2242364 h 5266097"/>
                  <a:gd name="connsiteX122" fmla="*/ 65096 w 5261024"/>
                  <a:gd name="connsiteY122" fmla="*/ 2244369 h 5266097"/>
                  <a:gd name="connsiteX123" fmla="*/ 25412 w 5261024"/>
                  <a:gd name="connsiteY123" fmla="*/ 2254145 h 5266097"/>
                  <a:gd name="connsiteX124" fmla="*/ 68713 w 5261024"/>
                  <a:gd name="connsiteY124" fmla="*/ 2022832 h 5266097"/>
                  <a:gd name="connsiteX125" fmla="*/ 134052 w 5261024"/>
                  <a:gd name="connsiteY125" fmla="*/ 1796592 h 5266097"/>
                  <a:gd name="connsiteX126" fmla="*/ 165357 w 5261024"/>
                  <a:gd name="connsiteY126" fmla="*/ 1823456 h 5266097"/>
                  <a:gd name="connsiteX127" fmla="*/ 207982 w 5261024"/>
                  <a:gd name="connsiteY127" fmla="*/ 1847230 h 5266097"/>
                  <a:gd name="connsiteX128" fmla="*/ 524763 w 5261024"/>
                  <a:gd name="connsiteY128" fmla="*/ 1721894 h 5266097"/>
                  <a:gd name="connsiteX129" fmla="*/ 399256 w 5261024"/>
                  <a:gd name="connsiteY129" fmla="*/ 1405180 h 5266097"/>
                  <a:gd name="connsiteX130" fmla="*/ 352745 w 5261024"/>
                  <a:gd name="connsiteY130" fmla="*/ 1390386 h 5266097"/>
                  <a:gd name="connsiteX131" fmla="*/ 312719 w 5261024"/>
                  <a:gd name="connsiteY131" fmla="*/ 1386066 h 5266097"/>
                  <a:gd name="connsiteX132" fmla="*/ 340923 w 5261024"/>
                  <a:gd name="connsiteY132" fmla="*/ 1330533 h 5266097"/>
                  <a:gd name="connsiteX133" fmla="*/ 559668 w 5261024"/>
                  <a:gd name="connsiteY133" fmla="*/ 1005143 h 5266097"/>
                  <a:gd name="connsiteX134" fmla="*/ 570341 w 5261024"/>
                  <a:gd name="connsiteY134" fmla="*/ 992572 h 5266097"/>
                  <a:gd name="connsiteX135" fmla="*/ 590920 w 5261024"/>
                  <a:gd name="connsiteY135" fmla="*/ 1029147 h 5266097"/>
                  <a:gd name="connsiteX136" fmla="*/ 622843 w 5261024"/>
                  <a:gd name="connsiteY136" fmla="*/ 1066067 h 5266097"/>
                  <a:gd name="connsiteX137" fmla="*/ 963387 w 5261024"/>
                  <a:gd name="connsiteY137" fmla="*/ 1056634 h 5266097"/>
                  <a:gd name="connsiteX138" fmla="*/ 953773 w 5261024"/>
                  <a:gd name="connsiteY138" fmla="*/ 716095 h 5266097"/>
                  <a:gd name="connsiteX139" fmla="*/ 915126 w 5261024"/>
                  <a:gd name="connsiteY139" fmla="*/ 686285 h 5266097"/>
                  <a:gd name="connsiteX140" fmla="*/ 878943 w 5261024"/>
                  <a:gd name="connsiteY140" fmla="*/ 668511 h 5266097"/>
                  <a:gd name="connsiteX141" fmla="*/ 966411 w 5261024"/>
                  <a:gd name="connsiteY141" fmla="*/ 591835 h 5266097"/>
                  <a:gd name="connsiteX142" fmla="*/ 1179862 w 5261024"/>
                  <a:gd name="connsiteY142" fmla="*/ 435162 h 5266097"/>
                  <a:gd name="connsiteX143" fmla="*/ 1256192 w 5261024"/>
                  <a:gd name="connsiteY143" fmla="*/ 390108 h 5266097"/>
                  <a:gd name="connsiteX144" fmla="*/ 1262490 w 5261024"/>
                  <a:gd name="connsiteY144" fmla="*/ 428293 h 5266097"/>
                  <a:gd name="connsiteX145" fmla="*/ 1279861 w 5261024"/>
                  <a:gd name="connsiteY145" fmla="*/ 473904 h 5266097"/>
                  <a:gd name="connsiteX146" fmla="*/ 1603093 w 5261024"/>
                  <a:gd name="connsiteY146" fmla="*/ 581514 h 5266097"/>
                  <a:gd name="connsiteX147" fmla="*/ 1710529 w 5261024"/>
                  <a:gd name="connsiteY147" fmla="*/ 258223 h 5266097"/>
                  <a:gd name="connsiteX148" fmla="*/ 1684409 w 5261024"/>
                  <a:gd name="connsiteY148" fmla="*/ 216994 h 5266097"/>
                  <a:gd name="connsiteX149" fmla="*/ 1655527 w 5261024"/>
                  <a:gd name="connsiteY149" fmla="*/ 186916 h 5266097"/>
                  <a:gd name="connsiteX150" fmla="*/ 1899503 w 5261024"/>
                  <a:gd name="connsiteY150" fmla="*/ 102632 h 5266097"/>
                  <a:gd name="connsiteX151" fmla="*/ 2106471 w 5261024"/>
                  <a:gd name="connsiteY151" fmla="*/ 53906 h 5266097"/>
                  <a:gd name="connsiteX152" fmla="*/ 2099062 w 5261024"/>
                  <a:gd name="connsiteY152" fmla="*/ 93364 h 5266097"/>
                  <a:gd name="connsiteX153" fmla="*/ 2099785 w 5261024"/>
                  <a:gd name="connsiteY153" fmla="*/ 142166 h 5266097"/>
                  <a:gd name="connsiteX154" fmla="*/ 2366720 w 5261024"/>
                  <a:gd name="connsiteY154" fmla="*/ 353838 h 5266097"/>
                  <a:gd name="connsiteX155" fmla="*/ 2578250 w 5261024"/>
                  <a:gd name="connsiteY155" fmla="*/ 86789 h 5266097"/>
                  <a:gd name="connsiteX156" fmla="*/ 2567806 w 5261024"/>
                  <a:gd name="connsiteY156" fmla="*/ 39113 h 5266097"/>
                  <a:gd name="connsiteX157" fmla="*/ 2552146 w 5261024"/>
                  <a:gd name="connsiteY157" fmla="*/ 3672 h 5266097"/>
                  <a:gd name="connsiteX158" fmla="*/ 2699604 w 5261024"/>
                  <a:gd name="connsiteY158" fmla="*/ 0 h 5266097"/>
                  <a:gd name="connsiteX159" fmla="*/ 2685916 w 5261024"/>
                  <a:gd name="connsiteY159" fmla="*/ 849851 h 5266097"/>
                  <a:gd name="connsiteX160" fmla="*/ 896230 w 5261024"/>
                  <a:gd name="connsiteY160" fmla="*/ 2219946 h 5266097"/>
                  <a:gd name="connsiteX161" fmla="*/ 2217191 w 5261024"/>
                  <a:gd name="connsiteY161" fmla="*/ 4368244 h 5266097"/>
                  <a:gd name="connsiteX162" fmla="*/ 4364793 w 5261024"/>
                  <a:gd name="connsiteY162" fmla="*/ 3046150 h 5266097"/>
                  <a:gd name="connsiteX163" fmla="*/ 3043832 w 5261024"/>
                  <a:gd name="connsiteY163" fmla="*/ 897852 h 5266097"/>
                  <a:gd name="connsiteX164" fmla="*/ 2685916 w 5261024"/>
                  <a:gd name="connsiteY164" fmla="*/ 849851 h 5266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5261024" h="5266097">
                    <a:moveTo>
                      <a:pt x="2699604" y="0"/>
                    </a:moveTo>
                    <a:cubicBezTo>
                      <a:pt x="2791142" y="2496"/>
                      <a:pt x="2883255" y="9812"/>
                      <a:pt x="2975635" y="22137"/>
                    </a:cubicBezTo>
                    <a:lnTo>
                      <a:pt x="3020095" y="30384"/>
                    </a:lnTo>
                    <a:lnTo>
                      <a:pt x="2999736" y="64762"/>
                    </a:lnTo>
                    <a:cubicBezTo>
                      <a:pt x="2992981" y="79277"/>
                      <a:pt x="2987578" y="94685"/>
                      <a:pt x="2983724" y="110867"/>
                    </a:cubicBezTo>
                    <a:cubicBezTo>
                      <a:pt x="2952888" y="240322"/>
                      <a:pt x="3032779" y="370252"/>
                      <a:pt x="3162165" y="401071"/>
                    </a:cubicBezTo>
                    <a:cubicBezTo>
                      <a:pt x="3291551" y="431891"/>
                      <a:pt x="3421437" y="351930"/>
                      <a:pt x="3452273" y="222475"/>
                    </a:cubicBezTo>
                    <a:cubicBezTo>
                      <a:pt x="3456127" y="206292"/>
                      <a:pt x="3458252" y="190104"/>
                      <a:pt x="3458765" y="174102"/>
                    </a:cubicBezTo>
                    <a:lnTo>
                      <a:pt x="3456091" y="134237"/>
                    </a:lnTo>
                    <a:lnTo>
                      <a:pt x="3499492" y="146919"/>
                    </a:lnTo>
                    <a:cubicBezTo>
                      <a:pt x="3578278" y="174349"/>
                      <a:pt x="3655061" y="205265"/>
                      <a:pt x="3729708" y="239447"/>
                    </a:cubicBezTo>
                    <a:lnTo>
                      <a:pt x="3886868" y="320504"/>
                    </a:lnTo>
                    <a:lnTo>
                      <a:pt x="3855876" y="345930"/>
                    </a:lnTo>
                    <a:cubicBezTo>
                      <a:pt x="3844563" y="357260"/>
                      <a:pt x="3834216" y="369891"/>
                      <a:pt x="3825060" y="383779"/>
                    </a:cubicBezTo>
                    <a:cubicBezTo>
                      <a:pt x="3751808" y="494880"/>
                      <a:pt x="3782442" y="644297"/>
                      <a:pt x="3893485" y="717511"/>
                    </a:cubicBezTo>
                    <a:cubicBezTo>
                      <a:pt x="4004526" y="790725"/>
                      <a:pt x="4153927" y="760009"/>
                      <a:pt x="4227180" y="648908"/>
                    </a:cubicBezTo>
                    <a:cubicBezTo>
                      <a:pt x="4236337" y="635021"/>
                      <a:pt x="4243870" y="620534"/>
                      <a:pt x="4249826" y="605673"/>
                    </a:cubicBezTo>
                    <a:lnTo>
                      <a:pt x="4260863" y="567587"/>
                    </a:lnTo>
                    <a:lnTo>
                      <a:pt x="4340221" y="629356"/>
                    </a:lnTo>
                    <a:cubicBezTo>
                      <a:pt x="4431148" y="707069"/>
                      <a:pt x="4516361" y="790651"/>
                      <a:pt x="4595402" y="879365"/>
                    </a:cubicBezTo>
                    <a:lnTo>
                      <a:pt x="4603537" y="889139"/>
                    </a:lnTo>
                    <a:lnTo>
                      <a:pt x="4564217" y="902959"/>
                    </a:lnTo>
                    <a:cubicBezTo>
                      <a:pt x="4549712" y="909737"/>
                      <a:pt x="4535670" y="918068"/>
                      <a:pt x="4522315" y="927986"/>
                    </a:cubicBezTo>
                    <a:cubicBezTo>
                      <a:pt x="4415481" y="1007334"/>
                      <a:pt x="4393165" y="1158216"/>
                      <a:pt x="4472470" y="1264993"/>
                    </a:cubicBezTo>
                    <a:cubicBezTo>
                      <a:pt x="4551775" y="1371771"/>
                      <a:pt x="4702672" y="1394006"/>
                      <a:pt x="4809505" y="1314658"/>
                    </a:cubicBezTo>
                    <a:cubicBezTo>
                      <a:pt x="4822859" y="1304740"/>
                      <a:pt x="4834893" y="1293703"/>
                      <a:pt x="4845572" y="1281775"/>
                    </a:cubicBezTo>
                    <a:lnTo>
                      <a:pt x="4869367" y="1249219"/>
                    </a:lnTo>
                    <a:lnTo>
                      <a:pt x="4907907" y="1310723"/>
                    </a:lnTo>
                    <a:cubicBezTo>
                      <a:pt x="4948818" y="1381156"/>
                      <a:pt x="4986492" y="1453490"/>
                      <a:pt x="5020778" y="1527485"/>
                    </a:cubicBezTo>
                    <a:lnTo>
                      <a:pt x="5078585" y="1669097"/>
                    </a:lnTo>
                    <a:lnTo>
                      <a:pt x="5039327" y="1668661"/>
                    </a:lnTo>
                    <a:cubicBezTo>
                      <a:pt x="5023379" y="1670069"/>
                      <a:pt x="5007333" y="1673094"/>
                      <a:pt x="4991392" y="1677848"/>
                    </a:cubicBezTo>
                    <a:cubicBezTo>
                      <a:pt x="4863863" y="1715870"/>
                      <a:pt x="4791287" y="1850022"/>
                      <a:pt x="4829289" y="1977484"/>
                    </a:cubicBezTo>
                    <a:cubicBezTo>
                      <a:pt x="4867292" y="2104945"/>
                      <a:pt x="5001483" y="2177449"/>
                      <a:pt x="5129012" y="2139427"/>
                    </a:cubicBezTo>
                    <a:cubicBezTo>
                      <a:pt x="5144953" y="2134673"/>
                      <a:pt x="5160036" y="2128419"/>
                      <a:pt x="5174151" y="2120863"/>
                    </a:cubicBezTo>
                    <a:lnTo>
                      <a:pt x="5206918" y="2098895"/>
                    </a:lnTo>
                    <a:lnTo>
                      <a:pt x="5233934" y="2231821"/>
                    </a:lnTo>
                    <a:cubicBezTo>
                      <a:pt x="5246572" y="2313623"/>
                      <a:pt x="5255381" y="2396367"/>
                      <a:pt x="5260212" y="2479813"/>
                    </a:cubicBezTo>
                    <a:lnTo>
                      <a:pt x="5261024" y="2564666"/>
                    </a:lnTo>
                    <a:lnTo>
                      <a:pt x="5223898" y="2550684"/>
                    </a:lnTo>
                    <a:cubicBezTo>
                      <a:pt x="5208429" y="2546552"/>
                      <a:pt x="5192316" y="2543908"/>
                      <a:pt x="5175711" y="2542921"/>
                    </a:cubicBezTo>
                    <a:cubicBezTo>
                      <a:pt x="5042868" y="2535034"/>
                      <a:pt x="4928786" y="2636273"/>
                      <a:pt x="4920903" y="2769046"/>
                    </a:cubicBezTo>
                    <a:cubicBezTo>
                      <a:pt x="4913019" y="2901817"/>
                      <a:pt x="5014319" y="3015845"/>
                      <a:pt x="5147162" y="3023733"/>
                    </a:cubicBezTo>
                    <a:cubicBezTo>
                      <a:pt x="5163767" y="3024719"/>
                      <a:pt x="5180080" y="3024000"/>
                      <a:pt x="5195928" y="3021727"/>
                    </a:cubicBezTo>
                    <a:lnTo>
                      <a:pt x="5235611" y="3011951"/>
                    </a:lnTo>
                    <a:lnTo>
                      <a:pt x="5192310" y="3243262"/>
                    </a:lnTo>
                    <a:lnTo>
                      <a:pt x="5126971" y="3469505"/>
                    </a:lnTo>
                    <a:lnTo>
                      <a:pt x="5095667" y="3442641"/>
                    </a:lnTo>
                    <a:cubicBezTo>
                      <a:pt x="5082545" y="3433468"/>
                      <a:pt x="5068309" y="3425472"/>
                      <a:pt x="5053042" y="3418866"/>
                    </a:cubicBezTo>
                    <a:cubicBezTo>
                      <a:pt x="4930908" y="3366020"/>
                      <a:pt x="4789081" y="3422134"/>
                      <a:pt x="4736261" y="3544203"/>
                    </a:cubicBezTo>
                    <a:cubicBezTo>
                      <a:pt x="4683442" y="3666272"/>
                      <a:pt x="4739634" y="3808069"/>
                      <a:pt x="4861767" y="3860917"/>
                    </a:cubicBezTo>
                    <a:cubicBezTo>
                      <a:pt x="4877034" y="3867523"/>
                      <a:pt x="4892609" y="3872427"/>
                      <a:pt x="4908278" y="3875711"/>
                    </a:cubicBezTo>
                    <a:lnTo>
                      <a:pt x="4948303" y="3880032"/>
                    </a:lnTo>
                    <a:lnTo>
                      <a:pt x="4920099" y="3935562"/>
                    </a:lnTo>
                    <a:cubicBezTo>
                      <a:pt x="4854957" y="4050190"/>
                      <a:pt x="4781729" y="4158847"/>
                      <a:pt x="4701355" y="4260953"/>
                    </a:cubicBezTo>
                    <a:lnTo>
                      <a:pt x="4690683" y="4273524"/>
                    </a:lnTo>
                    <a:lnTo>
                      <a:pt x="4670103" y="4236951"/>
                    </a:lnTo>
                    <a:cubicBezTo>
                      <a:pt x="4660910" y="4223843"/>
                      <a:pt x="4650267" y="4211460"/>
                      <a:pt x="4638180" y="4200031"/>
                    </a:cubicBezTo>
                    <a:cubicBezTo>
                      <a:pt x="4541487" y="4108598"/>
                      <a:pt x="4389020" y="4112821"/>
                      <a:pt x="4297636" y="4209463"/>
                    </a:cubicBezTo>
                    <a:cubicBezTo>
                      <a:pt x="4206253" y="4306105"/>
                      <a:pt x="4210558" y="4458570"/>
                      <a:pt x="4307251" y="4550002"/>
                    </a:cubicBezTo>
                    <a:cubicBezTo>
                      <a:pt x="4319338" y="4561431"/>
                      <a:pt x="4332296" y="4571366"/>
                      <a:pt x="4345897" y="4579812"/>
                    </a:cubicBezTo>
                    <a:lnTo>
                      <a:pt x="4382079" y="4597585"/>
                    </a:lnTo>
                    <a:lnTo>
                      <a:pt x="4294613" y="4674261"/>
                    </a:lnTo>
                    <a:cubicBezTo>
                      <a:pt x="4226072" y="4730053"/>
                      <a:pt x="4154820" y="4782340"/>
                      <a:pt x="4081162" y="4830933"/>
                    </a:cubicBezTo>
                    <a:lnTo>
                      <a:pt x="4004830" y="4875987"/>
                    </a:lnTo>
                    <a:lnTo>
                      <a:pt x="3998534" y="4837804"/>
                    </a:lnTo>
                    <a:cubicBezTo>
                      <a:pt x="3994378" y="4822342"/>
                      <a:pt x="3988612" y="4807066"/>
                      <a:pt x="3981163" y="4792192"/>
                    </a:cubicBezTo>
                    <a:cubicBezTo>
                      <a:pt x="3921573" y="4673203"/>
                      <a:pt x="3776856" y="4625024"/>
                      <a:pt x="3657930" y="4684583"/>
                    </a:cubicBezTo>
                    <a:cubicBezTo>
                      <a:pt x="3539004" y="4744142"/>
                      <a:pt x="3490903" y="4888884"/>
                      <a:pt x="3550494" y="5007873"/>
                    </a:cubicBezTo>
                    <a:cubicBezTo>
                      <a:pt x="3557942" y="5022747"/>
                      <a:pt x="3566721" y="5036514"/>
                      <a:pt x="3576614" y="5049102"/>
                    </a:cubicBezTo>
                    <a:lnTo>
                      <a:pt x="3605495" y="5079179"/>
                    </a:lnTo>
                    <a:lnTo>
                      <a:pt x="3361520" y="5163465"/>
                    </a:lnTo>
                    <a:lnTo>
                      <a:pt x="3154552" y="5212189"/>
                    </a:lnTo>
                    <a:lnTo>
                      <a:pt x="3161961" y="5172732"/>
                    </a:lnTo>
                    <a:cubicBezTo>
                      <a:pt x="3163345" y="5156782"/>
                      <a:pt x="3163151" y="5140455"/>
                      <a:pt x="3161239" y="5123930"/>
                    </a:cubicBezTo>
                    <a:cubicBezTo>
                      <a:pt x="3145938" y="4991736"/>
                      <a:pt x="3026428" y="4896967"/>
                      <a:pt x="2894303" y="4912259"/>
                    </a:cubicBezTo>
                    <a:cubicBezTo>
                      <a:pt x="2762179" y="4927551"/>
                      <a:pt x="2667474" y="5047112"/>
                      <a:pt x="2682774" y="5179307"/>
                    </a:cubicBezTo>
                    <a:cubicBezTo>
                      <a:pt x="2684687" y="5195831"/>
                      <a:pt x="2688228" y="5211770"/>
                      <a:pt x="2693218" y="5226984"/>
                    </a:cubicBezTo>
                    <a:lnTo>
                      <a:pt x="2708878" y="5262425"/>
                    </a:lnTo>
                    <a:lnTo>
                      <a:pt x="2561420" y="5266097"/>
                    </a:lnTo>
                    <a:cubicBezTo>
                      <a:pt x="2469881" y="5263601"/>
                      <a:pt x="2377769" y="5256285"/>
                      <a:pt x="2285388" y="5243959"/>
                    </a:cubicBezTo>
                    <a:lnTo>
                      <a:pt x="2240930" y="5235714"/>
                    </a:lnTo>
                    <a:lnTo>
                      <a:pt x="2261288" y="5201337"/>
                    </a:lnTo>
                    <a:cubicBezTo>
                      <a:pt x="2268045" y="5186822"/>
                      <a:pt x="2273446" y="5171413"/>
                      <a:pt x="2277301" y="5155230"/>
                    </a:cubicBezTo>
                    <a:cubicBezTo>
                      <a:pt x="2308137" y="5025775"/>
                      <a:pt x="2228246" y="4895846"/>
                      <a:pt x="2098860" y="4865027"/>
                    </a:cubicBezTo>
                    <a:cubicBezTo>
                      <a:pt x="1969474" y="4834207"/>
                      <a:pt x="1839587" y="4914168"/>
                      <a:pt x="1808751" y="5043623"/>
                    </a:cubicBezTo>
                    <a:cubicBezTo>
                      <a:pt x="1804897" y="5059805"/>
                      <a:pt x="1802773" y="5075995"/>
                      <a:pt x="1802259" y="5091997"/>
                    </a:cubicBezTo>
                    <a:lnTo>
                      <a:pt x="1804934" y="5131861"/>
                    </a:lnTo>
                    <a:lnTo>
                      <a:pt x="1761530" y="5119177"/>
                    </a:lnTo>
                    <a:cubicBezTo>
                      <a:pt x="1682746" y="5091747"/>
                      <a:pt x="1605963" y="5060831"/>
                      <a:pt x="1531316" y="5026649"/>
                    </a:cubicBezTo>
                    <a:lnTo>
                      <a:pt x="1374157" y="4945594"/>
                    </a:lnTo>
                    <a:lnTo>
                      <a:pt x="1405149" y="4920168"/>
                    </a:lnTo>
                    <a:cubicBezTo>
                      <a:pt x="1416461" y="4908838"/>
                      <a:pt x="1426808" y="4896207"/>
                      <a:pt x="1435964" y="4882320"/>
                    </a:cubicBezTo>
                    <a:cubicBezTo>
                      <a:pt x="1509217" y="4771217"/>
                      <a:pt x="1478582" y="4621800"/>
                      <a:pt x="1367541" y="4548587"/>
                    </a:cubicBezTo>
                    <a:cubicBezTo>
                      <a:pt x="1256498" y="4475373"/>
                      <a:pt x="1107097" y="4506088"/>
                      <a:pt x="1033844" y="4617189"/>
                    </a:cubicBezTo>
                    <a:cubicBezTo>
                      <a:pt x="1024688" y="4631078"/>
                      <a:pt x="1017155" y="4645563"/>
                      <a:pt x="1011199" y="4660425"/>
                    </a:cubicBezTo>
                    <a:lnTo>
                      <a:pt x="1000161" y="4698511"/>
                    </a:lnTo>
                    <a:lnTo>
                      <a:pt x="920802" y="4636740"/>
                    </a:lnTo>
                    <a:cubicBezTo>
                      <a:pt x="829875" y="4559028"/>
                      <a:pt x="744663" y="4475445"/>
                      <a:pt x="665621" y="4386731"/>
                    </a:cubicBezTo>
                    <a:lnTo>
                      <a:pt x="657487" y="4376959"/>
                    </a:lnTo>
                    <a:lnTo>
                      <a:pt x="696807" y="4363138"/>
                    </a:lnTo>
                    <a:cubicBezTo>
                      <a:pt x="711312" y="4356361"/>
                      <a:pt x="725355" y="4348030"/>
                      <a:pt x="738709" y="4338112"/>
                    </a:cubicBezTo>
                    <a:cubicBezTo>
                      <a:pt x="845543" y="4258765"/>
                      <a:pt x="867859" y="4107881"/>
                      <a:pt x="788555" y="4001104"/>
                    </a:cubicBezTo>
                    <a:cubicBezTo>
                      <a:pt x="709249" y="3894326"/>
                      <a:pt x="558354" y="3872091"/>
                      <a:pt x="451519" y="3951439"/>
                    </a:cubicBezTo>
                    <a:cubicBezTo>
                      <a:pt x="438165" y="3961357"/>
                      <a:pt x="426132" y="3972393"/>
                      <a:pt x="415452" y="3984321"/>
                    </a:cubicBezTo>
                    <a:lnTo>
                      <a:pt x="391658" y="4016878"/>
                    </a:lnTo>
                    <a:lnTo>
                      <a:pt x="353117" y="3955371"/>
                    </a:lnTo>
                    <a:cubicBezTo>
                      <a:pt x="312204" y="3884939"/>
                      <a:pt x="274531" y="3812605"/>
                      <a:pt x="240245" y="3738610"/>
                    </a:cubicBezTo>
                    <a:lnTo>
                      <a:pt x="182439" y="3597001"/>
                    </a:lnTo>
                    <a:lnTo>
                      <a:pt x="221697" y="3597436"/>
                    </a:lnTo>
                    <a:cubicBezTo>
                      <a:pt x="237645" y="3596029"/>
                      <a:pt x="253690" y="3593002"/>
                      <a:pt x="269631" y="3588250"/>
                    </a:cubicBezTo>
                    <a:cubicBezTo>
                      <a:pt x="397161" y="3550226"/>
                      <a:pt x="469738" y="3416075"/>
                      <a:pt x="431735" y="3288614"/>
                    </a:cubicBezTo>
                    <a:cubicBezTo>
                      <a:pt x="393733" y="3161152"/>
                      <a:pt x="259541" y="3088647"/>
                      <a:pt x="132011" y="3126671"/>
                    </a:cubicBezTo>
                    <a:cubicBezTo>
                      <a:pt x="116070" y="3131423"/>
                      <a:pt x="100988" y="3137679"/>
                      <a:pt x="86872" y="3145235"/>
                    </a:cubicBezTo>
                    <a:lnTo>
                      <a:pt x="54105" y="3167203"/>
                    </a:lnTo>
                    <a:lnTo>
                      <a:pt x="27088" y="3034275"/>
                    </a:lnTo>
                    <a:cubicBezTo>
                      <a:pt x="14450" y="2952472"/>
                      <a:pt x="5642" y="2869727"/>
                      <a:pt x="811" y="2786282"/>
                    </a:cubicBezTo>
                    <a:lnTo>
                      <a:pt x="0" y="2701432"/>
                    </a:lnTo>
                    <a:lnTo>
                      <a:pt x="37127" y="2715413"/>
                    </a:lnTo>
                    <a:cubicBezTo>
                      <a:pt x="52595" y="2719545"/>
                      <a:pt x="68707" y="2722190"/>
                      <a:pt x="85312" y="2723175"/>
                    </a:cubicBezTo>
                    <a:cubicBezTo>
                      <a:pt x="218155" y="2731063"/>
                      <a:pt x="332238" y="2629824"/>
                      <a:pt x="340122" y="2497052"/>
                    </a:cubicBezTo>
                    <a:cubicBezTo>
                      <a:pt x="348006" y="2364279"/>
                      <a:pt x="246705" y="2250252"/>
                      <a:pt x="113862" y="2242364"/>
                    </a:cubicBezTo>
                    <a:cubicBezTo>
                      <a:pt x="97256" y="2241378"/>
                      <a:pt x="80945" y="2242097"/>
                      <a:pt x="65096" y="2244369"/>
                    </a:cubicBezTo>
                    <a:lnTo>
                      <a:pt x="25412" y="2254145"/>
                    </a:lnTo>
                    <a:lnTo>
                      <a:pt x="68713" y="2022832"/>
                    </a:lnTo>
                    <a:lnTo>
                      <a:pt x="134052" y="1796592"/>
                    </a:lnTo>
                    <a:lnTo>
                      <a:pt x="165357" y="1823456"/>
                    </a:lnTo>
                    <a:cubicBezTo>
                      <a:pt x="178479" y="1832629"/>
                      <a:pt x="192715" y="1840624"/>
                      <a:pt x="207982" y="1847230"/>
                    </a:cubicBezTo>
                    <a:cubicBezTo>
                      <a:pt x="330115" y="1900077"/>
                      <a:pt x="471944" y="1843963"/>
                      <a:pt x="524763" y="1721894"/>
                    </a:cubicBezTo>
                    <a:cubicBezTo>
                      <a:pt x="577582" y="1599825"/>
                      <a:pt x="521390" y="1458027"/>
                      <a:pt x="399256" y="1405180"/>
                    </a:cubicBezTo>
                    <a:cubicBezTo>
                      <a:pt x="383989" y="1398574"/>
                      <a:pt x="368416" y="1393671"/>
                      <a:pt x="352745" y="1390386"/>
                    </a:cubicBezTo>
                    <a:lnTo>
                      <a:pt x="312719" y="1386066"/>
                    </a:lnTo>
                    <a:lnTo>
                      <a:pt x="340923" y="1330533"/>
                    </a:lnTo>
                    <a:cubicBezTo>
                      <a:pt x="406067" y="1215904"/>
                      <a:pt x="479295" y="1107248"/>
                      <a:pt x="559668" y="1005143"/>
                    </a:cubicBezTo>
                    <a:lnTo>
                      <a:pt x="570341" y="992572"/>
                    </a:lnTo>
                    <a:lnTo>
                      <a:pt x="590920" y="1029147"/>
                    </a:lnTo>
                    <a:cubicBezTo>
                      <a:pt x="600113" y="1042255"/>
                      <a:pt x="610757" y="1054637"/>
                      <a:pt x="622843" y="1066067"/>
                    </a:cubicBezTo>
                    <a:cubicBezTo>
                      <a:pt x="719537" y="1157498"/>
                      <a:pt x="872004" y="1153275"/>
                      <a:pt x="963387" y="1056634"/>
                    </a:cubicBezTo>
                    <a:cubicBezTo>
                      <a:pt x="1054771" y="959992"/>
                      <a:pt x="1050466" y="807527"/>
                      <a:pt x="953773" y="716095"/>
                    </a:cubicBezTo>
                    <a:cubicBezTo>
                      <a:pt x="941686" y="704665"/>
                      <a:pt x="928728" y="694731"/>
                      <a:pt x="915126" y="686285"/>
                    </a:cubicBezTo>
                    <a:lnTo>
                      <a:pt x="878943" y="668511"/>
                    </a:lnTo>
                    <a:lnTo>
                      <a:pt x="966411" y="591835"/>
                    </a:lnTo>
                    <a:cubicBezTo>
                      <a:pt x="1034952" y="536042"/>
                      <a:pt x="1106204" y="483755"/>
                      <a:pt x="1179862" y="435162"/>
                    </a:cubicBezTo>
                    <a:lnTo>
                      <a:pt x="1256192" y="390108"/>
                    </a:lnTo>
                    <a:lnTo>
                      <a:pt x="1262490" y="428293"/>
                    </a:lnTo>
                    <a:cubicBezTo>
                      <a:pt x="1266645" y="443754"/>
                      <a:pt x="1272411" y="459031"/>
                      <a:pt x="1279861" y="473904"/>
                    </a:cubicBezTo>
                    <a:cubicBezTo>
                      <a:pt x="1339451" y="592893"/>
                      <a:pt x="1484168" y="641073"/>
                      <a:pt x="1603093" y="581514"/>
                    </a:cubicBezTo>
                    <a:cubicBezTo>
                      <a:pt x="1722020" y="521955"/>
                      <a:pt x="1770120" y="377212"/>
                      <a:pt x="1710529" y="258223"/>
                    </a:cubicBezTo>
                    <a:cubicBezTo>
                      <a:pt x="1703080" y="243350"/>
                      <a:pt x="1694301" y="229582"/>
                      <a:pt x="1684409" y="216994"/>
                    </a:cubicBezTo>
                    <a:lnTo>
                      <a:pt x="1655527" y="186916"/>
                    </a:lnTo>
                    <a:lnTo>
                      <a:pt x="1899503" y="102632"/>
                    </a:lnTo>
                    <a:lnTo>
                      <a:pt x="2106471" y="53906"/>
                    </a:lnTo>
                    <a:lnTo>
                      <a:pt x="2099062" y="93364"/>
                    </a:lnTo>
                    <a:cubicBezTo>
                      <a:pt x="2097679" y="109315"/>
                      <a:pt x="2097873" y="125641"/>
                      <a:pt x="2099785" y="142166"/>
                    </a:cubicBezTo>
                    <a:cubicBezTo>
                      <a:pt x="2115085" y="274360"/>
                      <a:pt x="2234596" y="369129"/>
                      <a:pt x="2366720" y="353838"/>
                    </a:cubicBezTo>
                    <a:cubicBezTo>
                      <a:pt x="2498845" y="338546"/>
                      <a:pt x="2593550" y="218984"/>
                      <a:pt x="2578250" y="86789"/>
                    </a:cubicBezTo>
                    <a:cubicBezTo>
                      <a:pt x="2576337" y="70264"/>
                      <a:pt x="2572796" y="54325"/>
                      <a:pt x="2567806" y="39113"/>
                    </a:cubicBezTo>
                    <a:lnTo>
                      <a:pt x="2552146" y="3672"/>
                    </a:lnTo>
                    <a:lnTo>
                      <a:pt x="2699604" y="0"/>
                    </a:lnTo>
                    <a:close/>
                    <a:moveTo>
                      <a:pt x="2685916" y="849851"/>
                    </a:moveTo>
                    <a:cubicBezTo>
                      <a:pt x="1857093" y="823407"/>
                      <a:pt x="1095966" y="1381414"/>
                      <a:pt x="896230" y="2219946"/>
                    </a:cubicBezTo>
                    <a:cubicBezTo>
                      <a:pt x="667959" y="3178268"/>
                      <a:pt x="1259374" y="4140094"/>
                      <a:pt x="2217191" y="4368244"/>
                    </a:cubicBezTo>
                    <a:cubicBezTo>
                      <a:pt x="3175009" y="4596395"/>
                      <a:pt x="4136523" y="4004473"/>
                      <a:pt x="4364793" y="3046150"/>
                    </a:cubicBezTo>
                    <a:cubicBezTo>
                      <a:pt x="4593063" y="2087828"/>
                      <a:pt x="4001649" y="1126002"/>
                      <a:pt x="3043832" y="897852"/>
                    </a:cubicBezTo>
                    <a:cubicBezTo>
                      <a:pt x="2924105" y="869333"/>
                      <a:pt x="2804320" y="853628"/>
                      <a:pt x="2685916" y="849851"/>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grpSp>
        <p:grpSp>
          <p:nvGrpSpPr>
            <p:cNvPr id="231" name="Group 230"/>
            <p:cNvGrpSpPr/>
            <p:nvPr/>
          </p:nvGrpSpPr>
          <p:grpSpPr>
            <a:xfrm>
              <a:off x="5919431" y="4559515"/>
              <a:ext cx="215481" cy="211109"/>
              <a:chOff x="1941489" y="795953"/>
              <a:chExt cx="5261024" cy="5266097"/>
            </a:xfrm>
            <a:solidFill>
              <a:srgbClr val="008000"/>
            </a:solidFill>
          </p:grpSpPr>
          <p:sp>
            <p:nvSpPr>
              <p:cNvPr id="251" name="Donut 250"/>
              <p:cNvSpPr/>
              <p:nvPr/>
            </p:nvSpPr>
            <p:spPr>
              <a:xfrm>
                <a:off x="2882256" y="1738368"/>
                <a:ext cx="3379489" cy="3381270"/>
              </a:xfrm>
              <a:prstGeom prst="donut">
                <a:avLst>
                  <a:gd name="adj" fmla="val 2828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sp>
            <p:nvSpPr>
              <p:cNvPr id="252" name="Freeform 251"/>
              <p:cNvSpPr/>
              <p:nvPr/>
            </p:nvSpPr>
            <p:spPr>
              <a:xfrm>
                <a:off x="1941489" y="795953"/>
                <a:ext cx="5261024" cy="5266097"/>
              </a:xfrm>
              <a:custGeom>
                <a:avLst/>
                <a:gdLst>
                  <a:gd name="connsiteX0" fmla="*/ 2699604 w 5261024"/>
                  <a:gd name="connsiteY0" fmla="*/ 0 h 5266097"/>
                  <a:gd name="connsiteX1" fmla="*/ 2975635 w 5261024"/>
                  <a:gd name="connsiteY1" fmla="*/ 22137 h 5266097"/>
                  <a:gd name="connsiteX2" fmla="*/ 3020095 w 5261024"/>
                  <a:gd name="connsiteY2" fmla="*/ 30384 h 5266097"/>
                  <a:gd name="connsiteX3" fmla="*/ 2999736 w 5261024"/>
                  <a:gd name="connsiteY3" fmla="*/ 64762 h 5266097"/>
                  <a:gd name="connsiteX4" fmla="*/ 2983724 w 5261024"/>
                  <a:gd name="connsiteY4" fmla="*/ 110867 h 5266097"/>
                  <a:gd name="connsiteX5" fmla="*/ 3162165 w 5261024"/>
                  <a:gd name="connsiteY5" fmla="*/ 401071 h 5266097"/>
                  <a:gd name="connsiteX6" fmla="*/ 3452273 w 5261024"/>
                  <a:gd name="connsiteY6" fmla="*/ 222475 h 5266097"/>
                  <a:gd name="connsiteX7" fmla="*/ 3458765 w 5261024"/>
                  <a:gd name="connsiteY7" fmla="*/ 174102 h 5266097"/>
                  <a:gd name="connsiteX8" fmla="*/ 3456091 w 5261024"/>
                  <a:gd name="connsiteY8" fmla="*/ 134237 h 5266097"/>
                  <a:gd name="connsiteX9" fmla="*/ 3499492 w 5261024"/>
                  <a:gd name="connsiteY9" fmla="*/ 146919 h 5266097"/>
                  <a:gd name="connsiteX10" fmla="*/ 3729708 w 5261024"/>
                  <a:gd name="connsiteY10" fmla="*/ 239447 h 5266097"/>
                  <a:gd name="connsiteX11" fmla="*/ 3886868 w 5261024"/>
                  <a:gd name="connsiteY11" fmla="*/ 320504 h 5266097"/>
                  <a:gd name="connsiteX12" fmla="*/ 3855876 w 5261024"/>
                  <a:gd name="connsiteY12" fmla="*/ 345930 h 5266097"/>
                  <a:gd name="connsiteX13" fmla="*/ 3825060 w 5261024"/>
                  <a:gd name="connsiteY13" fmla="*/ 383779 h 5266097"/>
                  <a:gd name="connsiteX14" fmla="*/ 3893485 w 5261024"/>
                  <a:gd name="connsiteY14" fmla="*/ 717511 h 5266097"/>
                  <a:gd name="connsiteX15" fmla="*/ 4227180 w 5261024"/>
                  <a:gd name="connsiteY15" fmla="*/ 648908 h 5266097"/>
                  <a:gd name="connsiteX16" fmla="*/ 4249826 w 5261024"/>
                  <a:gd name="connsiteY16" fmla="*/ 605673 h 5266097"/>
                  <a:gd name="connsiteX17" fmla="*/ 4260863 w 5261024"/>
                  <a:gd name="connsiteY17" fmla="*/ 567587 h 5266097"/>
                  <a:gd name="connsiteX18" fmla="*/ 4340221 w 5261024"/>
                  <a:gd name="connsiteY18" fmla="*/ 629356 h 5266097"/>
                  <a:gd name="connsiteX19" fmla="*/ 4595402 w 5261024"/>
                  <a:gd name="connsiteY19" fmla="*/ 879365 h 5266097"/>
                  <a:gd name="connsiteX20" fmla="*/ 4603537 w 5261024"/>
                  <a:gd name="connsiteY20" fmla="*/ 889139 h 5266097"/>
                  <a:gd name="connsiteX21" fmla="*/ 4564217 w 5261024"/>
                  <a:gd name="connsiteY21" fmla="*/ 902959 h 5266097"/>
                  <a:gd name="connsiteX22" fmla="*/ 4522315 w 5261024"/>
                  <a:gd name="connsiteY22" fmla="*/ 927986 h 5266097"/>
                  <a:gd name="connsiteX23" fmla="*/ 4472470 w 5261024"/>
                  <a:gd name="connsiteY23" fmla="*/ 1264993 h 5266097"/>
                  <a:gd name="connsiteX24" fmla="*/ 4809505 w 5261024"/>
                  <a:gd name="connsiteY24" fmla="*/ 1314658 h 5266097"/>
                  <a:gd name="connsiteX25" fmla="*/ 4845572 w 5261024"/>
                  <a:gd name="connsiteY25" fmla="*/ 1281775 h 5266097"/>
                  <a:gd name="connsiteX26" fmla="*/ 4869367 w 5261024"/>
                  <a:gd name="connsiteY26" fmla="*/ 1249219 h 5266097"/>
                  <a:gd name="connsiteX27" fmla="*/ 4907907 w 5261024"/>
                  <a:gd name="connsiteY27" fmla="*/ 1310723 h 5266097"/>
                  <a:gd name="connsiteX28" fmla="*/ 5020778 w 5261024"/>
                  <a:gd name="connsiteY28" fmla="*/ 1527485 h 5266097"/>
                  <a:gd name="connsiteX29" fmla="*/ 5078585 w 5261024"/>
                  <a:gd name="connsiteY29" fmla="*/ 1669097 h 5266097"/>
                  <a:gd name="connsiteX30" fmla="*/ 5039327 w 5261024"/>
                  <a:gd name="connsiteY30" fmla="*/ 1668661 h 5266097"/>
                  <a:gd name="connsiteX31" fmla="*/ 4991392 w 5261024"/>
                  <a:gd name="connsiteY31" fmla="*/ 1677848 h 5266097"/>
                  <a:gd name="connsiteX32" fmla="*/ 4829289 w 5261024"/>
                  <a:gd name="connsiteY32" fmla="*/ 1977484 h 5266097"/>
                  <a:gd name="connsiteX33" fmla="*/ 5129012 w 5261024"/>
                  <a:gd name="connsiteY33" fmla="*/ 2139427 h 5266097"/>
                  <a:gd name="connsiteX34" fmla="*/ 5174151 w 5261024"/>
                  <a:gd name="connsiteY34" fmla="*/ 2120863 h 5266097"/>
                  <a:gd name="connsiteX35" fmla="*/ 5206918 w 5261024"/>
                  <a:gd name="connsiteY35" fmla="*/ 2098895 h 5266097"/>
                  <a:gd name="connsiteX36" fmla="*/ 5233934 w 5261024"/>
                  <a:gd name="connsiteY36" fmla="*/ 2231821 h 5266097"/>
                  <a:gd name="connsiteX37" fmla="*/ 5260212 w 5261024"/>
                  <a:gd name="connsiteY37" fmla="*/ 2479813 h 5266097"/>
                  <a:gd name="connsiteX38" fmla="*/ 5261024 w 5261024"/>
                  <a:gd name="connsiteY38" fmla="*/ 2564666 h 5266097"/>
                  <a:gd name="connsiteX39" fmla="*/ 5223898 w 5261024"/>
                  <a:gd name="connsiteY39" fmla="*/ 2550684 h 5266097"/>
                  <a:gd name="connsiteX40" fmla="*/ 5175711 w 5261024"/>
                  <a:gd name="connsiteY40" fmla="*/ 2542921 h 5266097"/>
                  <a:gd name="connsiteX41" fmla="*/ 4920903 w 5261024"/>
                  <a:gd name="connsiteY41" fmla="*/ 2769046 h 5266097"/>
                  <a:gd name="connsiteX42" fmla="*/ 5147162 w 5261024"/>
                  <a:gd name="connsiteY42" fmla="*/ 3023733 h 5266097"/>
                  <a:gd name="connsiteX43" fmla="*/ 5195928 w 5261024"/>
                  <a:gd name="connsiteY43" fmla="*/ 3021727 h 5266097"/>
                  <a:gd name="connsiteX44" fmla="*/ 5235611 w 5261024"/>
                  <a:gd name="connsiteY44" fmla="*/ 3011951 h 5266097"/>
                  <a:gd name="connsiteX45" fmla="*/ 5192310 w 5261024"/>
                  <a:gd name="connsiteY45" fmla="*/ 3243262 h 5266097"/>
                  <a:gd name="connsiteX46" fmla="*/ 5126971 w 5261024"/>
                  <a:gd name="connsiteY46" fmla="*/ 3469505 h 5266097"/>
                  <a:gd name="connsiteX47" fmla="*/ 5095667 w 5261024"/>
                  <a:gd name="connsiteY47" fmla="*/ 3442641 h 5266097"/>
                  <a:gd name="connsiteX48" fmla="*/ 5053042 w 5261024"/>
                  <a:gd name="connsiteY48" fmla="*/ 3418866 h 5266097"/>
                  <a:gd name="connsiteX49" fmla="*/ 4736261 w 5261024"/>
                  <a:gd name="connsiteY49" fmla="*/ 3544203 h 5266097"/>
                  <a:gd name="connsiteX50" fmla="*/ 4861767 w 5261024"/>
                  <a:gd name="connsiteY50" fmla="*/ 3860917 h 5266097"/>
                  <a:gd name="connsiteX51" fmla="*/ 4908278 w 5261024"/>
                  <a:gd name="connsiteY51" fmla="*/ 3875711 h 5266097"/>
                  <a:gd name="connsiteX52" fmla="*/ 4948303 w 5261024"/>
                  <a:gd name="connsiteY52" fmla="*/ 3880032 h 5266097"/>
                  <a:gd name="connsiteX53" fmla="*/ 4920099 w 5261024"/>
                  <a:gd name="connsiteY53" fmla="*/ 3935562 h 5266097"/>
                  <a:gd name="connsiteX54" fmla="*/ 4701355 w 5261024"/>
                  <a:gd name="connsiteY54" fmla="*/ 4260953 h 5266097"/>
                  <a:gd name="connsiteX55" fmla="*/ 4690683 w 5261024"/>
                  <a:gd name="connsiteY55" fmla="*/ 4273524 h 5266097"/>
                  <a:gd name="connsiteX56" fmla="*/ 4670103 w 5261024"/>
                  <a:gd name="connsiteY56" fmla="*/ 4236951 h 5266097"/>
                  <a:gd name="connsiteX57" fmla="*/ 4638180 w 5261024"/>
                  <a:gd name="connsiteY57" fmla="*/ 4200031 h 5266097"/>
                  <a:gd name="connsiteX58" fmla="*/ 4297636 w 5261024"/>
                  <a:gd name="connsiteY58" fmla="*/ 4209463 h 5266097"/>
                  <a:gd name="connsiteX59" fmla="*/ 4307251 w 5261024"/>
                  <a:gd name="connsiteY59" fmla="*/ 4550002 h 5266097"/>
                  <a:gd name="connsiteX60" fmla="*/ 4345897 w 5261024"/>
                  <a:gd name="connsiteY60" fmla="*/ 4579812 h 5266097"/>
                  <a:gd name="connsiteX61" fmla="*/ 4382079 w 5261024"/>
                  <a:gd name="connsiteY61" fmla="*/ 4597585 h 5266097"/>
                  <a:gd name="connsiteX62" fmla="*/ 4294613 w 5261024"/>
                  <a:gd name="connsiteY62" fmla="*/ 4674261 h 5266097"/>
                  <a:gd name="connsiteX63" fmla="*/ 4081162 w 5261024"/>
                  <a:gd name="connsiteY63" fmla="*/ 4830933 h 5266097"/>
                  <a:gd name="connsiteX64" fmla="*/ 4004830 w 5261024"/>
                  <a:gd name="connsiteY64" fmla="*/ 4875987 h 5266097"/>
                  <a:gd name="connsiteX65" fmla="*/ 3998534 w 5261024"/>
                  <a:gd name="connsiteY65" fmla="*/ 4837804 h 5266097"/>
                  <a:gd name="connsiteX66" fmla="*/ 3981163 w 5261024"/>
                  <a:gd name="connsiteY66" fmla="*/ 4792192 h 5266097"/>
                  <a:gd name="connsiteX67" fmla="*/ 3657930 w 5261024"/>
                  <a:gd name="connsiteY67" fmla="*/ 4684583 h 5266097"/>
                  <a:gd name="connsiteX68" fmla="*/ 3550494 w 5261024"/>
                  <a:gd name="connsiteY68" fmla="*/ 5007873 h 5266097"/>
                  <a:gd name="connsiteX69" fmla="*/ 3576614 w 5261024"/>
                  <a:gd name="connsiteY69" fmla="*/ 5049102 h 5266097"/>
                  <a:gd name="connsiteX70" fmla="*/ 3605495 w 5261024"/>
                  <a:gd name="connsiteY70" fmla="*/ 5079179 h 5266097"/>
                  <a:gd name="connsiteX71" fmla="*/ 3361520 w 5261024"/>
                  <a:gd name="connsiteY71" fmla="*/ 5163465 h 5266097"/>
                  <a:gd name="connsiteX72" fmla="*/ 3154552 w 5261024"/>
                  <a:gd name="connsiteY72" fmla="*/ 5212189 h 5266097"/>
                  <a:gd name="connsiteX73" fmla="*/ 3161961 w 5261024"/>
                  <a:gd name="connsiteY73" fmla="*/ 5172732 h 5266097"/>
                  <a:gd name="connsiteX74" fmla="*/ 3161239 w 5261024"/>
                  <a:gd name="connsiteY74" fmla="*/ 5123930 h 5266097"/>
                  <a:gd name="connsiteX75" fmla="*/ 2894303 w 5261024"/>
                  <a:gd name="connsiteY75" fmla="*/ 4912259 h 5266097"/>
                  <a:gd name="connsiteX76" fmla="*/ 2682774 w 5261024"/>
                  <a:gd name="connsiteY76" fmla="*/ 5179307 h 5266097"/>
                  <a:gd name="connsiteX77" fmla="*/ 2693218 w 5261024"/>
                  <a:gd name="connsiteY77" fmla="*/ 5226984 h 5266097"/>
                  <a:gd name="connsiteX78" fmla="*/ 2708878 w 5261024"/>
                  <a:gd name="connsiteY78" fmla="*/ 5262425 h 5266097"/>
                  <a:gd name="connsiteX79" fmla="*/ 2561420 w 5261024"/>
                  <a:gd name="connsiteY79" fmla="*/ 5266097 h 5266097"/>
                  <a:gd name="connsiteX80" fmla="*/ 2285388 w 5261024"/>
                  <a:gd name="connsiteY80" fmla="*/ 5243959 h 5266097"/>
                  <a:gd name="connsiteX81" fmla="*/ 2240930 w 5261024"/>
                  <a:gd name="connsiteY81" fmla="*/ 5235714 h 5266097"/>
                  <a:gd name="connsiteX82" fmla="*/ 2261288 w 5261024"/>
                  <a:gd name="connsiteY82" fmla="*/ 5201337 h 5266097"/>
                  <a:gd name="connsiteX83" fmla="*/ 2277301 w 5261024"/>
                  <a:gd name="connsiteY83" fmla="*/ 5155230 h 5266097"/>
                  <a:gd name="connsiteX84" fmla="*/ 2098860 w 5261024"/>
                  <a:gd name="connsiteY84" fmla="*/ 4865027 h 5266097"/>
                  <a:gd name="connsiteX85" fmla="*/ 1808751 w 5261024"/>
                  <a:gd name="connsiteY85" fmla="*/ 5043623 h 5266097"/>
                  <a:gd name="connsiteX86" fmla="*/ 1802259 w 5261024"/>
                  <a:gd name="connsiteY86" fmla="*/ 5091997 h 5266097"/>
                  <a:gd name="connsiteX87" fmla="*/ 1804934 w 5261024"/>
                  <a:gd name="connsiteY87" fmla="*/ 5131861 h 5266097"/>
                  <a:gd name="connsiteX88" fmla="*/ 1761530 w 5261024"/>
                  <a:gd name="connsiteY88" fmla="*/ 5119177 h 5266097"/>
                  <a:gd name="connsiteX89" fmla="*/ 1531316 w 5261024"/>
                  <a:gd name="connsiteY89" fmla="*/ 5026649 h 5266097"/>
                  <a:gd name="connsiteX90" fmla="*/ 1374157 w 5261024"/>
                  <a:gd name="connsiteY90" fmla="*/ 4945594 h 5266097"/>
                  <a:gd name="connsiteX91" fmla="*/ 1405149 w 5261024"/>
                  <a:gd name="connsiteY91" fmla="*/ 4920168 h 5266097"/>
                  <a:gd name="connsiteX92" fmla="*/ 1435964 w 5261024"/>
                  <a:gd name="connsiteY92" fmla="*/ 4882320 h 5266097"/>
                  <a:gd name="connsiteX93" fmla="*/ 1367541 w 5261024"/>
                  <a:gd name="connsiteY93" fmla="*/ 4548587 h 5266097"/>
                  <a:gd name="connsiteX94" fmla="*/ 1033844 w 5261024"/>
                  <a:gd name="connsiteY94" fmla="*/ 4617189 h 5266097"/>
                  <a:gd name="connsiteX95" fmla="*/ 1011199 w 5261024"/>
                  <a:gd name="connsiteY95" fmla="*/ 4660425 h 5266097"/>
                  <a:gd name="connsiteX96" fmla="*/ 1000161 w 5261024"/>
                  <a:gd name="connsiteY96" fmla="*/ 4698511 h 5266097"/>
                  <a:gd name="connsiteX97" fmla="*/ 920802 w 5261024"/>
                  <a:gd name="connsiteY97" fmla="*/ 4636740 h 5266097"/>
                  <a:gd name="connsiteX98" fmla="*/ 665621 w 5261024"/>
                  <a:gd name="connsiteY98" fmla="*/ 4386731 h 5266097"/>
                  <a:gd name="connsiteX99" fmla="*/ 657487 w 5261024"/>
                  <a:gd name="connsiteY99" fmla="*/ 4376959 h 5266097"/>
                  <a:gd name="connsiteX100" fmla="*/ 696807 w 5261024"/>
                  <a:gd name="connsiteY100" fmla="*/ 4363138 h 5266097"/>
                  <a:gd name="connsiteX101" fmla="*/ 738709 w 5261024"/>
                  <a:gd name="connsiteY101" fmla="*/ 4338112 h 5266097"/>
                  <a:gd name="connsiteX102" fmla="*/ 788555 w 5261024"/>
                  <a:gd name="connsiteY102" fmla="*/ 4001104 h 5266097"/>
                  <a:gd name="connsiteX103" fmla="*/ 451519 w 5261024"/>
                  <a:gd name="connsiteY103" fmla="*/ 3951439 h 5266097"/>
                  <a:gd name="connsiteX104" fmla="*/ 415452 w 5261024"/>
                  <a:gd name="connsiteY104" fmla="*/ 3984321 h 5266097"/>
                  <a:gd name="connsiteX105" fmla="*/ 391658 w 5261024"/>
                  <a:gd name="connsiteY105" fmla="*/ 4016878 h 5266097"/>
                  <a:gd name="connsiteX106" fmla="*/ 353117 w 5261024"/>
                  <a:gd name="connsiteY106" fmla="*/ 3955371 h 5266097"/>
                  <a:gd name="connsiteX107" fmla="*/ 240245 w 5261024"/>
                  <a:gd name="connsiteY107" fmla="*/ 3738610 h 5266097"/>
                  <a:gd name="connsiteX108" fmla="*/ 182439 w 5261024"/>
                  <a:gd name="connsiteY108" fmla="*/ 3597001 h 5266097"/>
                  <a:gd name="connsiteX109" fmla="*/ 221697 w 5261024"/>
                  <a:gd name="connsiteY109" fmla="*/ 3597436 h 5266097"/>
                  <a:gd name="connsiteX110" fmla="*/ 269631 w 5261024"/>
                  <a:gd name="connsiteY110" fmla="*/ 3588250 h 5266097"/>
                  <a:gd name="connsiteX111" fmla="*/ 431735 w 5261024"/>
                  <a:gd name="connsiteY111" fmla="*/ 3288614 h 5266097"/>
                  <a:gd name="connsiteX112" fmla="*/ 132011 w 5261024"/>
                  <a:gd name="connsiteY112" fmla="*/ 3126671 h 5266097"/>
                  <a:gd name="connsiteX113" fmla="*/ 86872 w 5261024"/>
                  <a:gd name="connsiteY113" fmla="*/ 3145235 h 5266097"/>
                  <a:gd name="connsiteX114" fmla="*/ 54105 w 5261024"/>
                  <a:gd name="connsiteY114" fmla="*/ 3167203 h 5266097"/>
                  <a:gd name="connsiteX115" fmla="*/ 27088 w 5261024"/>
                  <a:gd name="connsiteY115" fmla="*/ 3034275 h 5266097"/>
                  <a:gd name="connsiteX116" fmla="*/ 811 w 5261024"/>
                  <a:gd name="connsiteY116" fmla="*/ 2786282 h 5266097"/>
                  <a:gd name="connsiteX117" fmla="*/ 0 w 5261024"/>
                  <a:gd name="connsiteY117" fmla="*/ 2701432 h 5266097"/>
                  <a:gd name="connsiteX118" fmla="*/ 37127 w 5261024"/>
                  <a:gd name="connsiteY118" fmla="*/ 2715413 h 5266097"/>
                  <a:gd name="connsiteX119" fmla="*/ 85312 w 5261024"/>
                  <a:gd name="connsiteY119" fmla="*/ 2723175 h 5266097"/>
                  <a:gd name="connsiteX120" fmla="*/ 340122 w 5261024"/>
                  <a:gd name="connsiteY120" fmla="*/ 2497052 h 5266097"/>
                  <a:gd name="connsiteX121" fmla="*/ 113862 w 5261024"/>
                  <a:gd name="connsiteY121" fmla="*/ 2242364 h 5266097"/>
                  <a:gd name="connsiteX122" fmla="*/ 65096 w 5261024"/>
                  <a:gd name="connsiteY122" fmla="*/ 2244369 h 5266097"/>
                  <a:gd name="connsiteX123" fmla="*/ 25412 w 5261024"/>
                  <a:gd name="connsiteY123" fmla="*/ 2254145 h 5266097"/>
                  <a:gd name="connsiteX124" fmla="*/ 68713 w 5261024"/>
                  <a:gd name="connsiteY124" fmla="*/ 2022832 h 5266097"/>
                  <a:gd name="connsiteX125" fmla="*/ 134052 w 5261024"/>
                  <a:gd name="connsiteY125" fmla="*/ 1796592 h 5266097"/>
                  <a:gd name="connsiteX126" fmla="*/ 165357 w 5261024"/>
                  <a:gd name="connsiteY126" fmla="*/ 1823456 h 5266097"/>
                  <a:gd name="connsiteX127" fmla="*/ 207982 w 5261024"/>
                  <a:gd name="connsiteY127" fmla="*/ 1847230 h 5266097"/>
                  <a:gd name="connsiteX128" fmla="*/ 524763 w 5261024"/>
                  <a:gd name="connsiteY128" fmla="*/ 1721894 h 5266097"/>
                  <a:gd name="connsiteX129" fmla="*/ 399256 w 5261024"/>
                  <a:gd name="connsiteY129" fmla="*/ 1405180 h 5266097"/>
                  <a:gd name="connsiteX130" fmla="*/ 352745 w 5261024"/>
                  <a:gd name="connsiteY130" fmla="*/ 1390386 h 5266097"/>
                  <a:gd name="connsiteX131" fmla="*/ 312719 w 5261024"/>
                  <a:gd name="connsiteY131" fmla="*/ 1386066 h 5266097"/>
                  <a:gd name="connsiteX132" fmla="*/ 340923 w 5261024"/>
                  <a:gd name="connsiteY132" fmla="*/ 1330533 h 5266097"/>
                  <a:gd name="connsiteX133" fmla="*/ 559668 w 5261024"/>
                  <a:gd name="connsiteY133" fmla="*/ 1005143 h 5266097"/>
                  <a:gd name="connsiteX134" fmla="*/ 570341 w 5261024"/>
                  <a:gd name="connsiteY134" fmla="*/ 992572 h 5266097"/>
                  <a:gd name="connsiteX135" fmla="*/ 590920 w 5261024"/>
                  <a:gd name="connsiteY135" fmla="*/ 1029147 h 5266097"/>
                  <a:gd name="connsiteX136" fmla="*/ 622843 w 5261024"/>
                  <a:gd name="connsiteY136" fmla="*/ 1066067 h 5266097"/>
                  <a:gd name="connsiteX137" fmla="*/ 963387 w 5261024"/>
                  <a:gd name="connsiteY137" fmla="*/ 1056634 h 5266097"/>
                  <a:gd name="connsiteX138" fmla="*/ 953773 w 5261024"/>
                  <a:gd name="connsiteY138" fmla="*/ 716095 h 5266097"/>
                  <a:gd name="connsiteX139" fmla="*/ 915126 w 5261024"/>
                  <a:gd name="connsiteY139" fmla="*/ 686285 h 5266097"/>
                  <a:gd name="connsiteX140" fmla="*/ 878943 w 5261024"/>
                  <a:gd name="connsiteY140" fmla="*/ 668511 h 5266097"/>
                  <a:gd name="connsiteX141" fmla="*/ 966411 w 5261024"/>
                  <a:gd name="connsiteY141" fmla="*/ 591835 h 5266097"/>
                  <a:gd name="connsiteX142" fmla="*/ 1179862 w 5261024"/>
                  <a:gd name="connsiteY142" fmla="*/ 435162 h 5266097"/>
                  <a:gd name="connsiteX143" fmla="*/ 1256192 w 5261024"/>
                  <a:gd name="connsiteY143" fmla="*/ 390108 h 5266097"/>
                  <a:gd name="connsiteX144" fmla="*/ 1262490 w 5261024"/>
                  <a:gd name="connsiteY144" fmla="*/ 428293 h 5266097"/>
                  <a:gd name="connsiteX145" fmla="*/ 1279861 w 5261024"/>
                  <a:gd name="connsiteY145" fmla="*/ 473904 h 5266097"/>
                  <a:gd name="connsiteX146" fmla="*/ 1603093 w 5261024"/>
                  <a:gd name="connsiteY146" fmla="*/ 581514 h 5266097"/>
                  <a:gd name="connsiteX147" fmla="*/ 1710529 w 5261024"/>
                  <a:gd name="connsiteY147" fmla="*/ 258223 h 5266097"/>
                  <a:gd name="connsiteX148" fmla="*/ 1684409 w 5261024"/>
                  <a:gd name="connsiteY148" fmla="*/ 216994 h 5266097"/>
                  <a:gd name="connsiteX149" fmla="*/ 1655527 w 5261024"/>
                  <a:gd name="connsiteY149" fmla="*/ 186916 h 5266097"/>
                  <a:gd name="connsiteX150" fmla="*/ 1899503 w 5261024"/>
                  <a:gd name="connsiteY150" fmla="*/ 102632 h 5266097"/>
                  <a:gd name="connsiteX151" fmla="*/ 2106471 w 5261024"/>
                  <a:gd name="connsiteY151" fmla="*/ 53906 h 5266097"/>
                  <a:gd name="connsiteX152" fmla="*/ 2099062 w 5261024"/>
                  <a:gd name="connsiteY152" fmla="*/ 93364 h 5266097"/>
                  <a:gd name="connsiteX153" fmla="*/ 2099785 w 5261024"/>
                  <a:gd name="connsiteY153" fmla="*/ 142166 h 5266097"/>
                  <a:gd name="connsiteX154" fmla="*/ 2366720 w 5261024"/>
                  <a:gd name="connsiteY154" fmla="*/ 353838 h 5266097"/>
                  <a:gd name="connsiteX155" fmla="*/ 2578250 w 5261024"/>
                  <a:gd name="connsiteY155" fmla="*/ 86789 h 5266097"/>
                  <a:gd name="connsiteX156" fmla="*/ 2567806 w 5261024"/>
                  <a:gd name="connsiteY156" fmla="*/ 39113 h 5266097"/>
                  <a:gd name="connsiteX157" fmla="*/ 2552146 w 5261024"/>
                  <a:gd name="connsiteY157" fmla="*/ 3672 h 5266097"/>
                  <a:gd name="connsiteX158" fmla="*/ 2699604 w 5261024"/>
                  <a:gd name="connsiteY158" fmla="*/ 0 h 5266097"/>
                  <a:gd name="connsiteX159" fmla="*/ 2685916 w 5261024"/>
                  <a:gd name="connsiteY159" fmla="*/ 849851 h 5266097"/>
                  <a:gd name="connsiteX160" fmla="*/ 896230 w 5261024"/>
                  <a:gd name="connsiteY160" fmla="*/ 2219946 h 5266097"/>
                  <a:gd name="connsiteX161" fmla="*/ 2217191 w 5261024"/>
                  <a:gd name="connsiteY161" fmla="*/ 4368244 h 5266097"/>
                  <a:gd name="connsiteX162" fmla="*/ 4364793 w 5261024"/>
                  <a:gd name="connsiteY162" fmla="*/ 3046150 h 5266097"/>
                  <a:gd name="connsiteX163" fmla="*/ 3043832 w 5261024"/>
                  <a:gd name="connsiteY163" fmla="*/ 897852 h 5266097"/>
                  <a:gd name="connsiteX164" fmla="*/ 2685916 w 5261024"/>
                  <a:gd name="connsiteY164" fmla="*/ 849851 h 5266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5261024" h="5266097">
                    <a:moveTo>
                      <a:pt x="2699604" y="0"/>
                    </a:moveTo>
                    <a:cubicBezTo>
                      <a:pt x="2791142" y="2496"/>
                      <a:pt x="2883255" y="9812"/>
                      <a:pt x="2975635" y="22137"/>
                    </a:cubicBezTo>
                    <a:lnTo>
                      <a:pt x="3020095" y="30384"/>
                    </a:lnTo>
                    <a:lnTo>
                      <a:pt x="2999736" y="64762"/>
                    </a:lnTo>
                    <a:cubicBezTo>
                      <a:pt x="2992981" y="79277"/>
                      <a:pt x="2987578" y="94685"/>
                      <a:pt x="2983724" y="110867"/>
                    </a:cubicBezTo>
                    <a:cubicBezTo>
                      <a:pt x="2952888" y="240322"/>
                      <a:pt x="3032779" y="370252"/>
                      <a:pt x="3162165" y="401071"/>
                    </a:cubicBezTo>
                    <a:cubicBezTo>
                      <a:pt x="3291551" y="431891"/>
                      <a:pt x="3421437" y="351930"/>
                      <a:pt x="3452273" y="222475"/>
                    </a:cubicBezTo>
                    <a:cubicBezTo>
                      <a:pt x="3456127" y="206292"/>
                      <a:pt x="3458252" y="190104"/>
                      <a:pt x="3458765" y="174102"/>
                    </a:cubicBezTo>
                    <a:lnTo>
                      <a:pt x="3456091" y="134237"/>
                    </a:lnTo>
                    <a:lnTo>
                      <a:pt x="3499492" y="146919"/>
                    </a:lnTo>
                    <a:cubicBezTo>
                      <a:pt x="3578278" y="174349"/>
                      <a:pt x="3655061" y="205265"/>
                      <a:pt x="3729708" y="239447"/>
                    </a:cubicBezTo>
                    <a:lnTo>
                      <a:pt x="3886868" y="320504"/>
                    </a:lnTo>
                    <a:lnTo>
                      <a:pt x="3855876" y="345930"/>
                    </a:lnTo>
                    <a:cubicBezTo>
                      <a:pt x="3844563" y="357260"/>
                      <a:pt x="3834216" y="369891"/>
                      <a:pt x="3825060" y="383779"/>
                    </a:cubicBezTo>
                    <a:cubicBezTo>
                      <a:pt x="3751808" y="494880"/>
                      <a:pt x="3782442" y="644297"/>
                      <a:pt x="3893485" y="717511"/>
                    </a:cubicBezTo>
                    <a:cubicBezTo>
                      <a:pt x="4004526" y="790725"/>
                      <a:pt x="4153927" y="760009"/>
                      <a:pt x="4227180" y="648908"/>
                    </a:cubicBezTo>
                    <a:cubicBezTo>
                      <a:pt x="4236337" y="635021"/>
                      <a:pt x="4243870" y="620534"/>
                      <a:pt x="4249826" y="605673"/>
                    </a:cubicBezTo>
                    <a:lnTo>
                      <a:pt x="4260863" y="567587"/>
                    </a:lnTo>
                    <a:lnTo>
                      <a:pt x="4340221" y="629356"/>
                    </a:lnTo>
                    <a:cubicBezTo>
                      <a:pt x="4431148" y="707069"/>
                      <a:pt x="4516361" y="790651"/>
                      <a:pt x="4595402" y="879365"/>
                    </a:cubicBezTo>
                    <a:lnTo>
                      <a:pt x="4603537" y="889139"/>
                    </a:lnTo>
                    <a:lnTo>
                      <a:pt x="4564217" y="902959"/>
                    </a:lnTo>
                    <a:cubicBezTo>
                      <a:pt x="4549712" y="909737"/>
                      <a:pt x="4535670" y="918068"/>
                      <a:pt x="4522315" y="927986"/>
                    </a:cubicBezTo>
                    <a:cubicBezTo>
                      <a:pt x="4415481" y="1007334"/>
                      <a:pt x="4393165" y="1158216"/>
                      <a:pt x="4472470" y="1264993"/>
                    </a:cubicBezTo>
                    <a:cubicBezTo>
                      <a:pt x="4551775" y="1371771"/>
                      <a:pt x="4702672" y="1394006"/>
                      <a:pt x="4809505" y="1314658"/>
                    </a:cubicBezTo>
                    <a:cubicBezTo>
                      <a:pt x="4822859" y="1304740"/>
                      <a:pt x="4834893" y="1293703"/>
                      <a:pt x="4845572" y="1281775"/>
                    </a:cubicBezTo>
                    <a:lnTo>
                      <a:pt x="4869367" y="1249219"/>
                    </a:lnTo>
                    <a:lnTo>
                      <a:pt x="4907907" y="1310723"/>
                    </a:lnTo>
                    <a:cubicBezTo>
                      <a:pt x="4948818" y="1381156"/>
                      <a:pt x="4986492" y="1453490"/>
                      <a:pt x="5020778" y="1527485"/>
                    </a:cubicBezTo>
                    <a:lnTo>
                      <a:pt x="5078585" y="1669097"/>
                    </a:lnTo>
                    <a:lnTo>
                      <a:pt x="5039327" y="1668661"/>
                    </a:lnTo>
                    <a:cubicBezTo>
                      <a:pt x="5023379" y="1670069"/>
                      <a:pt x="5007333" y="1673094"/>
                      <a:pt x="4991392" y="1677848"/>
                    </a:cubicBezTo>
                    <a:cubicBezTo>
                      <a:pt x="4863863" y="1715870"/>
                      <a:pt x="4791287" y="1850022"/>
                      <a:pt x="4829289" y="1977484"/>
                    </a:cubicBezTo>
                    <a:cubicBezTo>
                      <a:pt x="4867292" y="2104945"/>
                      <a:pt x="5001483" y="2177449"/>
                      <a:pt x="5129012" y="2139427"/>
                    </a:cubicBezTo>
                    <a:cubicBezTo>
                      <a:pt x="5144953" y="2134673"/>
                      <a:pt x="5160036" y="2128419"/>
                      <a:pt x="5174151" y="2120863"/>
                    </a:cubicBezTo>
                    <a:lnTo>
                      <a:pt x="5206918" y="2098895"/>
                    </a:lnTo>
                    <a:lnTo>
                      <a:pt x="5233934" y="2231821"/>
                    </a:lnTo>
                    <a:cubicBezTo>
                      <a:pt x="5246572" y="2313623"/>
                      <a:pt x="5255381" y="2396367"/>
                      <a:pt x="5260212" y="2479813"/>
                    </a:cubicBezTo>
                    <a:lnTo>
                      <a:pt x="5261024" y="2564666"/>
                    </a:lnTo>
                    <a:lnTo>
                      <a:pt x="5223898" y="2550684"/>
                    </a:lnTo>
                    <a:cubicBezTo>
                      <a:pt x="5208429" y="2546552"/>
                      <a:pt x="5192316" y="2543908"/>
                      <a:pt x="5175711" y="2542921"/>
                    </a:cubicBezTo>
                    <a:cubicBezTo>
                      <a:pt x="5042868" y="2535034"/>
                      <a:pt x="4928786" y="2636273"/>
                      <a:pt x="4920903" y="2769046"/>
                    </a:cubicBezTo>
                    <a:cubicBezTo>
                      <a:pt x="4913019" y="2901817"/>
                      <a:pt x="5014319" y="3015845"/>
                      <a:pt x="5147162" y="3023733"/>
                    </a:cubicBezTo>
                    <a:cubicBezTo>
                      <a:pt x="5163767" y="3024719"/>
                      <a:pt x="5180080" y="3024000"/>
                      <a:pt x="5195928" y="3021727"/>
                    </a:cubicBezTo>
                    <a:lnTo>
                      <a:pt x="5235611" y="3011951"/>
                    </a:lnTo>
                    <a:lnTo>
                      <a:pt x="5192310" y="3243262"/>
                    </a:lnTo>
                    <a:lnTo>
                      <a:pt x="5126971" y="3469505"/>
                    </a:lnTo>
                    <a:lnTo>
                      <a:pt x="5095667" y="3442641"/>
                    </a:lnTo>
                    <a:cubicBezTo>
                      <a:pt x="5082545" y="3433468"/>
                      <a:pt x="5068309" y="3425472"/>
                      <a:pt x="5053042" y="3418866"/>
                    </a:cubicBezTo>
                    <a:cubicBezTo>
                      <a:pt x="4930908" y="3366020"/>
                      <a:pt x="4789081" y="3422134"/>
                      <a:pt x="4736261" y="3544203"/>
                    </a:cubicBezTo>
                    <a:cubicBezTo>
                      <a:pt x="4683442" y="3666272"/>
                      <a:pt x="4739634" y="3808069"/>
                      <a:pt x="4861767" y="3860917"/>
                    </a:cubicBezTo>
                    <a:cubicBezTo>
                      <a:pt x="4877034" y="3867523"/>
                      <a:pt x="4892609" y="3872427"/>
                      <a:pt x="4908278" y="3875711"/>
                    </a:cubicBezTo>
                    <a:lnTo>
                      <a:pt x="4948303" y="3880032"/>
                    </a:lnTo>
                    <a:lnTo>
                      <a:pt x="4920099" y="3935562"/>
                    </a:lnTo>
                    <a:cubicBezTo>
                      <a:pt x="4854957" y="4050190"/>
                      <a:pt x="4781729" y="4158847"/>
                      <a:pt x="4701355" y="4260953"/>
                    </a:cubicBezTo>
                    <a:lnTo>
                      <a:pt x="4690683" y="4273524"/>
                    </a:lnTo>
                    <a:lnTo>
                      <a:pt x="4670103" y="4236951"/>
                    </a:lnTo>
                    <a:cubicBezTo>
                      <a:pt x="4660910" y="4223843"/>
                      <a:pt x="4650267" y="4211460"/>
                      <a:pt x="4638180" y="4200031"/>
                    </a:cubicBezTo>
                    <a:cubicBezTo>
                      <a:pt x="4541487" y="4108598"/>
                      <a:pt x="4389020" y="4112821"/>
                      <a:pt x="4297636" y="4209463"/>
                    </a:cubicBezTo>
                    <a:cubicBezTo>
                      <a:pt x="4206253" y="4306105"/>
                      <a:pt x="4210558" y="4458570"/>
                      <a:pt x="4307251" y="4550002"/>
                    </a:cubicBezTo>
                    <a:cubicBezTo>
                      <a:pt x="4319338" y="4561431"/>
                      <a:pt x="4332296" y="4571366"/>
                      <a:pt x="4345897" y="4579812"/>
                    </a:cubicBezTo>
                    <a:lnTo>
                      <a:pt x="4382079" y="4597585"/>
                    </a:lnTo>
                    <a:lnTo>
                      <a:pt x="4294613" y="4674261"/>
                    </a:lnTo>
                    <a:cubicBezTo>
                      <a:pt x="4226072" y="4730053"/>
                      <a:pt x="4154820" y="4782340"/>
                      <a:pt x="4081162" y="4830933"/>
                    </a:cubicBezTo>
                    <a:lnTo>
                      <a:pt x="4004830" y="4875987"/>
                    </a:lnTo>
                    <a:lnTo>
                      <a:pt x="3998534" y="4837804"/>
                    </a:lnTo>
                    <a:cubicBezTo>
                      <a:pt x="3994378" y="4822342"/>
                      <a:pt x="3988612" y="4807066"/>
                      <a:pt x="3981163" y="4792192"/>
                    </a:cubicBezTo>
                    <a:cubicBezTo>
                      <a:pt x="3921573" y="4673203"/>
                      <a:pt x="3776856" y="4625024"/>
                      <a:pt x="3657930" y="4684583"/>
                    </a:cubicBezTo>
                    <a:cubicBezTo>
                      <a:pt x="3539004" y="4744142"/>
                      <a:pt x="3490903" y="4888884"/>
                      <a:pt x="3550494" y="5007873"/>
                    </a:cubicBezTo>
                    <a:cubicBezTo>
                      <a:pt x="3557942" y="5022747"/>
                      <a:pt x="3566721" y="5036514"/>
                      <a:pt x="3576614" y="5049102"/>
                    </a:cubicBezTo>
                    <a:lnTo>
                      <a:pt x="3605495" y="5079179"/>
                    </a:lnTo>
                    <a:lnTo>
                      <a:pt x="3361520" y="5163465"/>
                    </a:lnTo>
                    <a:lnTo>
                      <a:pt x="3154552" y="5212189"/>
                    </a:lnTo>
                    <a:lnTo>
                      <a:pt x="3161961" y="5172732"/>
                    </a:lnTo>
                    <a:cubicBezTo>
                      <a:pt x="3163345" y="5156782"/>
                      <a:pt x="3163151" y="5140455"/>
                      <a:pt x="3161239" y="5123930"/>
                    </a:cubicBezTo>
                    <a:cubicBezTo>
                      <a:pt x="3145938" y="4991736"/>
                      <a:pt x="3026428" y="4896967"/>
                      <a:pt x="2894303" y="4912259"/>
                    </a:cubicBezTo>
                    <a:cubicBezTo>
                      <a:pt x="2762179" y="4927551"/>
                      <a:pt x="2667474" y="5047112"/>
                      <a:pt x="2682774" y="5179307"/>
                    </a:cubicBezTo>
                    <a:cubicBezTo>
                      <a:pt x="2684687" y="5195831"/>
                      <a:pt x="2688228" y="5211770"/>
                      <a:pt x="2693218" y="5226984"/>
                    </a:cubicBezTo>
                    <a:lnTo>
                      <a:pt x="2708878" y="5262425"/>
                    </a:lnTo>
                    <a:lnTo>
                      <a:pt x="2561420" y="5266097"/>
                    </a:lnTo>
                    <a:cubicBezTo>
                      <a:pt x="2469881" y="5263601"/>
                      <a:pt x="2377769" y="5256285"/>
                      <a:pt x="2285388" y="5243959"/>
                    </a:cubicBezTo>
                    <a:lnTo>
                      <a:pt x="2240930" y="5235714"/>
                    </a:lnTo>
                    <a:lnTo>
                      <a:pt x="2261288" y="5201337"/>
                    </a:lnTo>
                    <a:cubicBezTo>
                      <a:pt x="2268045" y="5186822"/>
                      <a:pt x="2273446" y="5171413"/>
                      <a:pt x="2277301" y="5155230"/>
                    </a:cubicBezTo>
                    <a:cubicBezTo>
                      <a:pt x="2308137" y="5025775"/>
                      <a:pt x="2228246" y="4895846"/>
                      <a:pt x="2098860" y="4865027"/>
                    </a:cubicBezTo>
                    <a:cubicBezTo>
                      <a:pt x="1969474" y="4834207"/>
                      <a:pt x="1839587" y="4914168"/>
                      <a:pt x="1808751" y="5043623"/>
                    </a:cubicBezTo>
                    <a:cubicBezTo>
                      <a:pt x="1804897" y="5059805"/>
                      <a:pt x="1802773" y="5075995"/>
                      <a:pt x="1802259" y="5091997"/>
                    </a:cubicBezTo>
                    <a:lnTo>
                      <a:pt x="1804934" y="5131861"/>
                    </a:lnTo>
                    <a:lnTo>
                      <a:pt x="1761530" y="5119177"/>
                    </a:lnTo>
                    <a:cubicBezTo>
                      <a:pt x="1682746" y="5091747"/>
                      <a:pt x="1605963" y="5060831"/>
                      <a:pt x="1531316" y="5026649"/>
                    </a:cubicBezTo>
                    <a:lnTo>
                      <a:pt x="1374157" y="4945594"/>
                    </a:lnTo>
                    <a:lnTo>
                      <a:pt x="1405149" y="4920168"/>
                    </a:lnTo>
                    <a:cubicBezTo>
                      <a:pt x="1416461" y="4908838"/>
                      <a:pt x="1426808" y="4896207"/>
                      <a:pt x="1435964" y="4882320"/>
                    </a:cubicBezTo>
                    <a:cubicBezTo>
                      <a:pt x="1509217" y="4771217"/>
                      <a:pt x="1478582" y="4621800"/>
                      <a:pt x="1367541" y="4548587"/>
                    </a:cubicBezTo>
                    <a:cubicBezTo>
                      <a:pt x="1256498" y="4475373"/>
                      <a:pt x="1107097" y="4506088"/>
                      <a:pt x="1033844" y="4617189"/>
                    </a:cubicBezTo>
                    <a:cubicBezTo>
                      <a:pt x="1024688" y="4631078"/>
                      <a:pt x="1017155" y="4645563"/>
                      <a:pt x="1011199" y="4660425"/>
                    </a:cubicBezTo>
                    <a:lnTo>
                      <a:pt x="1000161" y="4698511"/>
                    </a:lnTo>
                    <a:lnTo>
                      <a:pt x="920802" y="4636740"/>
                    </a:lnTo>
                    <a:cubicBezTo>
                      <a:pt x="829875" y="4559028"/>
                      <a:pt x="744663" y="4475445"/>
                      <a:pt x="665621" y="4386731"/>
                    </a:cubicBezTo>
                    <a:lnTo>
                      <a:pt x="657487" y="4376959"/>
                    </a:lnTo>
                    <a:lnTo>
                      <a:pt x="696807" y="4363138"/>
                    </a:lnTo>
                    <a:cubicBezTo>
                      <a:pt x="711312" y="4356361"/>
                      <a:pt x="725355" y="4348030"/>
                      <a:pt x="738709" y="4338112"/>
                    </a:cubicBezTo>
                    <a:cubicBezTo>
                      <a:pt x="845543" y="4258765"/>
                      <a:pt x="867859" y="4107881"/>
                      <a:pt x="788555" y="4001104"/>
                    </a:cubicBezTo>
                    <a:cubicBezTo>
                      <a:pt x="709249" y="3894326"/>
                      <a:pt x="558354" y="3872091"/>
                      <a:pt x="451519" y="3951439"/>
                    </a:cubicBezTo>
                    <a:cubicBezTo>
                      <a:pt x="438165" y="3961357"/>
                      <a:pt x="426132" y="3972393"/>
                      <a:pt x="415452" y="3984321"/>
                    </a:cubicBezTo>
                    <a:lnTo>
                      <a:pt x="391658" y="4016878"/>
                    </a:lnTo>
                    <a:lnTo>
                      <a:pt x="353117" y="3955371"/>
                    </a:lnTo>
                    <a:cubicBezTo>
                      <a:pt x="312204" y="3884939"/>
                      <a:pt x="274531" y="3812605"/>
                      <a:pt x="240245" y="3738610"/>
                    </a:cubicBezTo>
                    <a:lnTo>
                      <a:pt x="182439" y="3597001"/>
                    </a:lnTo>
                    <a:lnTo>
                      <a:pt x="221697" y="3597436"/>
                    </a:lnTo>
                    <a:cubicBezTo>
                      <a:pt x="237645" y="3596029"/>
                      <a:pt x="253690" y="3593002"/>
                      <a:pt x="269631" y="3588250"/>
                    </a:cubicBezTo>
                    <a:cubicBezTo>
                      <a:pt x="397161" y="3550226"/>
                      <a:pt x="469738" y="3416075"/>
                      <a:pt x="431735" y="3288614"/>
                    </a:cubicBezTo>
                    <a:cubicBezTo>
                      <a:pt x="393733" y="3161152"/>
                      <a:pt x="259541" y="3088647"/>
                      <a:pt x="132011" y="3126671"/>
                    </a:cubicBezTo>
                    <a:cubicBezTo>
                      <a:pt x="116070" y="3131423"/>
                      <a:pt x="100988" y="3137679"/>
                      <a:pt x="86872" y="3145235"/>
                    </a:cubicBezTo>
                    <a:lnTo>
                      <a:pt x="54105" y="3167203"/>
                    </a:lnTo>
                    <a:lnTo>
                      <a:pt x="27088" y="3034275"/>
                    </a:lnTo>
                    <a:cubicBezTo>
                      <a:pt x="14450" y="2952472"/>
                      <a:pt x="5642" y="2869727"/>
                      <a:pt x="811" y="2786282"/>
                    </a:cubicBezTo>
                    <a:lnTo>
                      <a:pt x="0" y="2701432"/>
                    </a:lnTo>
                    <a:lnTo>
                      <a:pt x="37127" y="2715413"/>
                    </a:lnTo>
                    <a:cubicBezTo>
                      <a:pt x="52595" y="2719545"/>
                      <a:pt x="68707" y="2722190"/>
                      <a:pt x="85312" y="2723175"/>
                    </a:cubicBezTo>
                    <a:cubicBezTo>
                      <a:pt x="218155" y="2731063"/>
                      <a:pt x="332238" y="2629824"/>
                      <a:pt x="340122" y="2497052"/>
                    </a:cubicBezTo>
                    <a:cubicBezTo>
                      <a:pt x="348006" y="2364279"/>
                      <a:pt x="246705" y="2250252"/>
                      <a:pt x="113862" y="2242364"/>
                    </a:cubicBezTo>
                    <a:cubicBezTo>
                      <a:pt x="97256" y="2241378"/>
                      <a:pt x="80945" y="2242097"/>
                      <a:pt x="65096" y="2244369"/>
                    </a:cubicBezTo>
                    <a:lnTo>
                      <a:pt x="25412" y="2254145"/>
                    </a:lnTo>
                    <a:lnTo>
                      <a:pt x="68713" y="2022832"/>
                    </a:lnTo>
                    <a:lnTo>
                      <a:pt x="134052" y="1796592"/>
                    </a:lnTo>
                    <a:lnTo>
                      <a:pt x="165357" y="1823456"/>
                    </a:lnTo>
                    <a:cubicBezTo>
                      <a:pt x="178479" y="1832629"/>
                      <a:pt x="192715" y="1840624"/>
                      <a:pt x="207982" y="1847230"/>
                    </a:cubicBezTo>
                    <a:cubicBezTo>
                      <a:pt x="330115" y="1900077"/>
                      <a:pt x="471944" y="1843963"/>
                      <a:pt x="524763" y="1721894"/>
                    </a:cubicBezTo>
                    <a:cubicBezTo>
                      <a:pt x="577582" y="1599825"/>
                      <a:pt x="521390" y="1458027"/>
                      <a:pt x="399256" y="1405180"/>
                    </a:cubicBezTo>
                    <a:cubicBezTo>
                      <a:pt x="383989" y="1398574"/>
                      <a:pt x="368416" y="1393671"/>
                      <a:pt x="352745" y="1390386"/>
                    </a:cubicBezTo>
                    <a:lnTo>
                      <a:pt x="312719" y="1386066"/>
                    </a:lnTo>
                    <a:lnTo>
                      <a:pt x="340923" y="1330533"/>
                    </a:lnTo>
                    <a:cubicBezTo>
                      <a:pt x="406067" y="1215904"/>
                      <a:pt x="479295" y="1107248"/>
                      <a:pt x="559668" y="1005143"/>
                    </a:cubicBezTo>
                    <a:lnTo>
                      <a:pt x="570341" y="992572"/>
                    </a:lnTo>
                    <a:lnTo>
                      <a:pt x="590920" y="1029147"/>
                    </a:lnTo>
                    <a:cubicBezTo>
                      <a:pt x="600113" y="1042255"/>
                      <a:pt x="610757" y="1054637"/>
                      <a:pt x="622843" y="1066067"/>
                    </a:cubicBezTo>
                    <a:cubicBezTo>
                      <a:pt x="719537" y="1157498"/>
                      <a:pt x="872004" y="1153275"/>
                      <a:pt x="963387" y="1056634"/>
                    </a:cubicBezTo>
                    <a:cubicBezTo>
                      <a:pt x="1054771" y="959992"/>
                      <a:pt x="1050466" y="807527"/>
                      <a:pt x="953773" y="716095"/>
                    </a:cubicBezTo>
                    <a:cubicBezTo>
                      <a:pt x="941686" y="704665"/>
                      <a:pt x="928728" y="694731"/>
                      <a:pt x="915126" y="686285"/>
                    </a:cubicBezTo>
                    <a:lnTo>
                      <a:pt x="878943" y="668511"/>
                    </a:lnTo>
                    <a:lnTo>
                      <a:pt x="966411" y="591835"/>
                    </a:lnTo>
                    <a:cubicBezTo>
                      <a:pt x="1034952" y="536042"/>
                      <a:pt x="1106204" y="483755"/>
                      <a:pt x="1179862" y="435162"/>
                    </a:cubicBezTo>
                    <a:lnTo>
                      <a:pt x="1256192" y="390108"/>
                    </a:lnTo>
                    <a:lnTo>
                      <a:pt x="1262490" y="428293"/>
                    </a:lnTo>
                    <a:cubicBezTo>
                      <a:pt x="1266645" y="443754"/>
                      <a:pt x="1272411" y="459031"/>
                      <a:pt x="1279861" y="473904"/>
                    </a:cubicBezTo>
                    <a:cubicBezTo>
                      <a:pt x="1339451" y="592893"/>
                      <a:pt x="1484168" y="641073"/>
                      <a:pt x="1603093" y="581514"/>
                    </a:cubicBezTo>
                    <a:cubicBezTo>
                      <a:pt x="1722020" y="521955"/>
                      <a:pt x="1770120" y="377212"/>
                      <a:pt x="1710529" y="258223"/>
                    </a:cubicBezTo>
                    <a:cubicBezTo>
                      <a:pt x="1703080" y="243350"/>
                      <a:pt x="1694301" y="229582"/>
                      <a:pt x="1684409" y="216994"/>
                    </a:cubicBezTo>
                    <a:lnTo>
                      <a:pt x="1655527" y="186916"/>
                    </a:lnTo>
                    <a:lnTo>
                      <a:pt x="1899503" y="102632"/>
                    </a:lnTo>
                    <a:lnTo>
                      <a:pt x="2106471" y="53906"/>
                    </a:lnTo>
                    <a:lnTo>
                      <a:pt x="2099062" y="93364"/>
                    </a:lnTo>
                    <a:cubicBezTo>
                      <a:pt x="2097679" y="109315"/>
                      <a:pt x="2097873" y="125641"/>
                      <a:pt x="2099785" y="142166"/>
                    </a:cubicBezTo>
                    <a:cubicBezTo>
                      <a:pt x="2115085" y="274360"/>
                      <a:pt x="2234596" y="369129"/>
                      <a:pt x="2366720" y="353838"/>
                    </a:cubicBezTo>
                    <a:cubicBezTo>
                      <a:pt x="2498845" y="338546"/>
                      <a:pt x="2593550" y="218984"/>
                      <a:pt x="2578250" y="86789"/>
                    </a:cubicBezTo>
                    <a:cubicBezTo>
                      <a:pt x="2576337" y="70264"/>
                      <a:pt x="2572796" y="54325"/>
                      <a:pt x="2567806" y="39113"/>
                    </a:cubicBezTo>
                    <a:lnTo>
                      <a:pt x="2552146" y="3672"/>
                    </a:lnTo>
                    <a:lnTo>
                      <a:pt x="2699604" y="0"/>
                    </a:lnTo>
                    <a:close/>
                    <a:moveTo>
                      <a:pt x="2685916" y="849851"/>
                    </a:moveTo>
                    <a:cubicBezTo>
                      <a:pt x="1857093" y="823407"/>
                      <a:pt x="1095966" y="1381414"/>
                      <a:pt x="896230" y="2219946"/>
                    </a:cubicBezTo>
                    <a:cubicBezTo>
                      <a:pt x="667959" y="3178268"/>
                      <a:pt x="1259374" y="4140094"/>
                      <a:pt x="2217191" y="4368244"/>
                    </a:cubicBezTo>
                    <a:cubicBezTo>
                      <a:pt x="3175009" y="4596395"/>
                      <a:pt x="4136523" y="4004473"/>
                      <a:pt x="4364793" y="3046150"/>
                    </a:cubicBezTo>
                    <a:cubicBezTo>
                      <a:pt x="4593063" y="2087828"/>
                      <a:pt x="4001649" y="1126002"/>
                      <a:pt x="3043832" y="897852"/>
                    </a:cubicBezTo>
                    <a:cubicBezTo>
                      <a:pt x="2924105" y="869333"/>
                      <a:pt x="2804320" y="853628"/>
                      <a:pt x="2685916" y="849851"/>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grpSp>
        <p:sp>
          <p:nvSpPr>
            <p:cNvPr id="232" name="Oval 231"/>
            <p:cNvSpPr/>
            <p:nvPr/>
          </p:nvSpPr>
          <p:spPr>
            <a:xfrm>
              <a:off x="5825913" y="4430259"/>
              <a:ext cx="777207" cy="786616"/>
            </a:xfrm>
            <a:prstGeom prst="ellipse">
              <a:avLst/>
            </a:prstGeom>
            <a:noFill/>
            <a:ln w="38100" cmpd="sng">
              <a:solidFill>
                <a:srgbClr val="004D71"/>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33" name="Group 232"/>
            <p:cNvGrpSpPr/>
            <p:nvPr/>
          </p:nvGrpSpPr>
          <p:grpSpPr>
            <a:xfrm>
              <a:off x="6177900" y="4914939"/>
              <a:ext cx="244772" cy="242540"/>
              <a:chOff x="1941489" y="795953"/>
              <a:chExt cx="5261024" cy="5266097"/>
            </a:xfrm>
            <a:solidFill>
              <a:srgbClr val="FB3C46"/>
            </a:solidFill>
          </p:grpSpPr>
          <p:sp>
            <p:nvSpPr>
              <p:cNvPr id="249" name="Donut 248"/>
              <p:cNvSpPr/>
              <p:nvPr/>
            </p:nvSpPr>
            <p:spPr>
              <a:xfrm>
                <a:off x="2882256" y="1738368"/>
                <a:ext cx="3379489" cy="3381270"/>
              </a:xfrm>
              <a:prstGeom prst="donut">
                <a:avLst>
                  <a:gd name="adj" fmla="val 2828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sp>
            <p:nvSpPr>
              <p:cNvPr id="250" name="Freeform 249"/>
              <p:cNvSpPr/>
              <p:nvPr/>
            </p:nvSpPr>
            <p:spPr>
              <a:xfrm>
                <a:off x="1941489" y="795953"/>
                <a:ext cx="5261024" cy="5266097"/>
              </a:xfrm>
              <a:custGeom>
                <a:avLst/>
                <a:gdLst>
                  <a:gd name="connsiteX0" fmla="*/ 2699604 w 5261024"/>
                  <a:gd name="connsiteY0" fmla="*/ 0 h 5266097"/>
                  <a:gd name="connsiteX1" fmla="*/ 2975635 w 5261024"/>
                  <a:gd name="connsiteY1" fmla="*/ 22137 h 5266097"/>
                  <a:gd name="connsiteX2" fmla="*/ 3020095 w 5261024"/>
                  <a:gd name="connsiteY2" fmla="*/ 30384 h 5266097"/>
                  <a:gd name="connsiteX3" fmla="*/ 2999736 w 5261024"/>
                  <a:gd name="connsiteY3" fmla="*/ 64762 h 5266097"/>
                  <a:gd name="connsiteX4" fmla="*/ 2983724 w 5261024"/>
                  <a:gd name="connsiteY4" fmla="*/ 110867 h 5266097"/>
                  <a:gd name="connsiteX5" fmla="*/ 3162165 w 5261024"/>
                  <a:gd name="connsiteY5" fmla="*/ 401071 h 5266097"/>
                  <a:gd name="connsiteX6" fmla="*/ 3452273 w 5261024"/>
                  <a:gd name="connsiteY6" fmla="*/ 222475 h 5266097"/>
                  <a:gd name="connsiteX7" fmla="*/ 3458765 w 5261024"/>
                  <a:gd name="connsiteY7" fmla="*/ 174102 h 5266097"/>
                  <a:gd name="connsiteX8" fmla="*/ 3456091 w 5261024"/>
                  <a:gd name="connsiteY8" fmla="*/ 134237 h 5266097"/>
                  <a:gd name="connsiteX9" fmla="*/ 3499492 w 5261024"/>
                  <a:gd name="connsiteY9" fmla="*/ 146919 h 5266097"/>
                  <a:gd name="connsiteX10" fmla="*/ 3729708 w 5261024"/>
                  <a:gd name="connsiteY10" fmla="*/ 239447 h 5266097"/>
                  <a:gd name="connsiteX11" fmla="*/ 3886868 w 5261024"/>
                  <a:gd name="connsiteY11" fmla="*/ 320504 h 5266097"/>
                  <a:gd name="connsiteX12" fmla="*/ 3855876 w 5261024"/>
                  <a:gd name="connsiteY12" fmla="*/ 345930 h 5266097"/>
                  <a:gd name="connsiteX13" fmla="*/ 3825060 w 5261024"/>
                  <a:gd name="connsiteY13" fmla="*/ 383779 h 5266097"/>
                  <a:gd name="connsiteX14" fmla="*/ 3893485 w 5261024"/>
                  <a:gd name="connsiteY14" fmla="*/ 717511 h 5266097"/>
                  <a:gd name="connsiteX15" fmla="*/ 4227180 w 5261024"/>
                  <a:gd name="connsiteY15" fmla="*/ 648908 h 5266097"/>
                  <a:gd name="connsiteX16" fmla="*/ 4249826 w 5261024"/>
                  <a:gd name="connsiteY16" fmla="*/ 605673 h 5266097"/>
                  <a:gd name="connsiteX17" fmla="*/ 4260863 w 5261024"/>
                  <a:gd name="connsiteY17" fmla="*/ 567587 h 5266097"/>
                  <a:gd name="connsiteX18" fmla="*/ 4340221 w 5261024"/>
                  <a:gd name="connsiteY18" fmla="*/ 629356 h 5266097"/>
                  <a:gd name="connsiteX19" fmla="*/ 4595402 w 5261024"/>
                  <a:gd name="connsiteY19" fmla="*/ 879365 h 5266097"/>
                  <a:gd name="connsiteX20" fmla="*/ 4603537 w 5261024"/>
                  <a:gd name="connsiteY20" fmla="*/ 889139 h 5266097"/>
                  <a:gd name="connsiteX21" fmla="*/ 4564217 w 5261024"/>
                  <a:gd name="connsiteY21" fmla="*/ 902959 h 5266097"/>
                  <a:gd name="connsiteX22" fmla="*/ 4522315 w 5261024"/>
                  <a:gd name="connsiteY22" fmla="*/ 927986 h 5266097"/>
                  <a:gd name="connsiteX23" fmla="*/ 4472470 w 5261024"/>
                  <a:gd name="connsiteY23" fmla="*/ 1264993 h 5266097"/>
                  <a:gd name="connsiteX24" fmla="*/ 4809505 w 5261024"/>
                  <a:gd name="connsiteY24" fmla="*/ 1314658 h 5266097"/>
                  <a:gd name="connsiteX25" fmla="*/ 4845572 w 5261024"/>
                  <a:gd name="connsiteY25" fmla="*/ 1281775 h 5266097"/>
                  <a:gd name="connsiteX26" fmla="*/ 4869367 w 5261024"/>
                  <a:gd name="connsiteY26" fmla="*/ 1249219 h 5266097"/>
                  <a:gd name="connsiteX27" fmla="*/ 4907907 w 5261024"/>
                  <a:gd name="connsiteY27" fmla="*/ 1310723 h 5266097"/>
                  <a:gd name="connsiteX28" fmla="*/ 5020778 w 5261024"/>
                  <a:gd name="connsiteY28" fmla="*/ 1527485 h 5266097"/>
                  <a:gd name="connsiteX29" fmla="*/ 5078585 w 5261024"/>
                  <a:gd name="connsiteY29" fmla="*/ 1669097 h 5266097"/>
                  <a:gd name="connsiteX30" fmla="*/ 5039327 w 5261024"/>
                  <a:gd name="connsiteY30" fmla="*/ 1668661 h 5266097"/>
                  <a:gd name="connsiteX31" fmla="*/ 4991392 w 5261024"/>
                  <a:gd name="connsiteY31" fmla="*/ 1677848 h 5266097"/>
                  <a:gd name="connsiteX32" fmla="*/ 4829289 w 5261024"/>
                  <a:gd name="connsiteY32" fmla="*/ 1977484 h 5266097"/>
                  <a:gd name="connsiteX33" fmla="*/ 5129012 w 5261024"/>
                  <a:gd name="connsiteY33" fmla="*/ 2139427 h 5266097"/>
                  <a:gd name="connsiteX34" fmla="*/ 5174151 w 5261024"/>
                  <a:gd name="connsiteY34" fmla="*/ 2120863 h 5266097"/>
                  <a:gd name="connsiteX35" fmla="*/ 5206918 w 5261024"/>
                  <a:gd name="connsiteY35" fmla="*/ 2098895 h 5266097"/>
                  <a:gd name="connsiteX36" fmla="*/ 5233934 w 5261024"/>
                  <a:gd name="connsiteY36" fmla="*/ 2231821 h 5266097"/>
                  <a:gd name="connsiteX37" fmla="*/ 5260212 w 5261024"/>
                  <a:gd name="connsiteY37" fmla="*/ 2479813 h 5266097"/>
                  <a:gd name="connsiteX38" fmla="*/ 5261024 w 5261024"/>
                  <a:gd name="connsiteY38" fmla="*/ 2564666 h 5266097"/>
                  <a:gd name="connsiteX39" fmla="*/ 5223898 w 5261024"/>
                  <a:gd name="connsiteY39" fmla="*/ 2550684 h 5266097"/>
                  <a:gd name="connsiteX40" fmla="*/ 5175711 w 5261024"/>
                  <a:gd name="connsiteY40" fmla="*/ 2542921 h 5266097"/>
                  <a:gd name="connsiteX41" fmla="*/ 4920903 w 5261024"/>
                  <a:gd name="connsiteY41" fmla="*/ 2769046 h 5266097"/>
                  <a:gd name="connsiteX42" fmla="*/ 5147162 w 5261024"/>
                  <a:gd name="connsiteY42" fmla="*/ 3023733 h 5266097"/>
                  <a:gd name="connsiteX43" fmla="*/ 5195928 w 5261024"/>
                  <a:gd name="connsiteY43" fmla="*/ 3021727 h 5266097"/>
                  <a:gd name="connsiteX44" fmla="*/ 5235611 w 5261024"/>
                  <a:gd name="connsiteY44" fmla="*/ 3011951 h 5266097"/>
                  <a:gd name="connsiteX45" fmla="*/ 5192310 w 5261024"/>
                  <a:gd name="connsiteY45" fmla="*/ 3243262 h 5266097"/>
                  <a:gd name="connsiteX46" fmla="*/ 5126971 w 5261024"/>
                  <a:gd name="connsiteY46" fmla="*/ 3469505 h 5266097"/>
                  <a:gd name="connsiteX47" fmla="*/ 5095667 w 5261024"/>
                  <a:gd name="connsiteY47" fmla="*/ 3442641 h 5266097"/>
                  <a:gd name="connsiteX48" fmla="*/ 5053042 w 5261024"/>
                  <a:gd name="connsiteY48" fmla="*/ 3418866 h 5266097"/>
                  <a:gd name="connsiteX49" fmla="*/ 4736261 w 5261024"/>
                  <a:gd name="connsiteY49" fmla="*/ 3544203 h 5266097"/>
                  <a:gd name="connsiteX50" fmla="*/ 4861767 w 5261024"/>
                  <a:gd name="connsiteY50" fmla="*/ 3860917 h 5266097"/>
                  <a:gd name="connsiteX51" fmla="*/ 4908278 w 5261024"/>
                  <a:gd name="connsiteY51" fmla="*/ 3875711 h 5266097"/>
                  <a:gd name="connsiteX52" fmla="*/ 4948303 w 5261024"/>
                  <a:gd name="connsiteY52" fmla="*/ 3880032 h 5266097"/>
                  <a:gd name="connsiteX53" fmla="*/ 4920099 w 5261024"/>
                  <a:gd name="connsiteY53" fmla="*/ 3935562 h 5266097"/>
                  <a:gd name="connsiteX54" fmla="*/ 4701355 w 5261024"/>
                  <a:gd name="connsiteY54" fmla="*/ 4260953 h 5266097"/>
                  <a:gd name="connsiteX55" fmla="*/ 4690683 w 5261024"/>
                  <a:gd name="connsiteY55" fmla="*/ 4273524 h 5266097"/>
                  <a:gd name="connsiteX56" fmla="*/ 4670103 w 5261024"/>
                  <a:gd name="connsiteY56" fmla="*/ 4236951 h 5266097"/>
                  <a:gd name="connsiteX57" fmla="*/ 4638180 w 5261024"/>
                  <a:gd name="connsiteY57" fmla="*/ 4200031 h 5266097"/>
                  <a:gd name="connsiteX58" fmla="*/ 4297636 w 5261024"/>
                  <a:gd name="connsiteY58" fmla="*/ 4209463 h 5266097"/>
                  <a:gd name="connsiteX59" fmla="*/ 4307251 w 5261024"/>
                  <a:gd name="connsiteY59" fmla="*/ 4550002 h 5266097"/>
                  <a:gd name="connsiteX60" fmla="*/ 4345897 w 5261024"/>
                  <a:gd name="connsiteY60" fmla="*/ 4579812 h 5266097"/>
                  <a:gd name="connsiteX61" fmla="*/ 4382079 w 5261024"/>
                  <a:gd name="connsiteY61" fmla="*/ 4597585 h 5266097"/>
                  <a:gd name="connsiteX62" fmla="*/ 4294613 w 5261024"/>
                  <a:gd name="connsiteY62" fmla="*/ 4674261 h 5266097"/>
                  <a:gd name="connsiteX63" fmla="*/ 4081162 w 5261024"/>
                  <a:gd name="connsiteY63" fmla="*/ 4830933 h 5266097"/>
                  <a:gd name="connsiteX64" fmla="*/ 4004830 w 5261024"/>
                  <a:gd name="connsiteY64" fmla="*/ 4875987 h 5266097"/>
                  <a:gd name="connsiteX65" fmla="*/ 3998534 w 5261024"/>
                  <a:gd name="connsiteY65" fmla="*/ 4837804 h 5266097"/>
                  <a:gd name="connsiteX66" fmla="*/ 3981163 w 5261024"/>
                  <a:gd name="connsiteY66" fmla="*/ 4792192 h 5266097"/>
                  <a:gd name="connsiteX67" fmla="*/ 3657930 w 5261024"/>
                  <a:gd name="connsiteY67" fmla="*/ 4684583 h 5266097"/>
                  <a:gd name="connsiteX68" fmla="*/ 3550494 w 5261024"/>
                  <a:gd name="connsiteY68" fmla="*/ 5007873 h 5266097"/>
                  <a:gd name="connsiteX69" fmla="*/ 3576614 w 5261024"/>
                  <a:gd name="connsiteY69" fmla="*/ 5049102 h 5266097"/>
                  <a:gd name="connsiteX70" fmla="*/ 3605495 w 5261024"/>
                  <a:gd name="connsiteY70" fmla="*/ 5079179 h 5266097"/>
                  <a:gd name="connsiteX71" fmla="*/ 3361520 w 5261024"/>
                  <a:gd name="connsiteY71" fmla="*/ 5163465 h 5266097"/>
                  <a:gd name="connsiteX72" fmla="*/ 3154552 w 5261024"/>
                  <a:gd name="connsiteY72" fmla="*/ 5212189 h 5266097"/>
                  <a:gd name="connsiteX73" fmla="*/ 3161961 w 5261024"/>
                  <a:gd name="connsiteY73" fmla="*/ 5172732 h 5266097"/>
                  <a:gd name="connsiteX74" fmla="*/ 3161239 w 5261024"/>
                  <a:gd name="connsiteY74" fmla="*/ 5123930 h 5266097"/>
                  <a:gd name="connsiteX75" fmla="*/ 2894303 w 5261024"/>
                  <a:gd name="connsiteY75" fmla="*/ 4912259 h 5266097"/>
                  <a:gd name="connsiteX76" fmla="*/ 2682774 w 5261024"/>
                  <a:gd name="connsiteY76" fmla="*/ 5179307 h 5266097"/>
                  <a:gd name="connsiteX77" fmla="*/ 2693218 w 5261024"/>
                  <a:gd name="connsiteY77" fmla="*/ 5226984 h 5266097"/>
                  <a:gd name="connsiteX78" fmla="*/ 2708878 w 5261024"/>
                  <a:gd name="connsiteY78" fmla="*/ 5262425 h 5266097"/>
                  <a:gd name="connsiteX79" fmla="*/ 2561420 w 5261024"/>
                  <a:gd name="connsiteY79" fmla="*/ 5266097 h 5266097"/>
                  <a:gd name="connsiteX80" fmla="*/ 2285388 w 5261024"/>
                  <a:gd name="connsiteY80" fmla="*/ 5243959 h 5266097"/>
                  <a:gd name="connsiteX81" fmla="*/ 2240930 w 5261024"/>
                  <a:gd name="connsiteY81" fmla="*/ 5235714 h 5266097"/>
                  <a:gd name="connsiteX82" fmla="*/ 2261288 w 5261024"/>
                  <a:gd name="connsiteY82" fmla="*/ 5201337 h 5266097"/>
                  <a:gd name="connsiteX83" fmla="*/ 2277301 w 5261024"/>
                  <a:gd name="connsiteY83" fmla="*/ 5155230 h 5266097"/>
                  <a:gd name="connsiteX84" fmla="*/ 2098860 w 5261024"/>
                  <a:gd name="connsiteY84" fmla="*/ 4865027 h 5266097"/>
                  <a:gd name="connsiteX85" fmla="*/ 1808751 w 5261024"/>
                  <a:gd name="connsiteY85" fmla="*/ 5043623 h 5266097"/>
                  <a:gd name="connsiteX86" fmla="*/ 1802259 w 5261024"/>
                  <a:gd name="connsiteY86" fmla="*/ 5091997 h 5266097"/>
                  <a:gd name="connsiteX87" fmla="*/ 1804934 w 5261024"/>
                  <a:gd name="connsiteY87" fmla="*/ 5131861 h 5266097"/>
                  <a:gd name="connsiteX88" fmla="*/ 1761530 w 5261024"/>
                  <a:gd name="connsiteY88" fmla="*/ 5119177 h 5266097"/>
                  <a:gd name="connsiteX89" fmla="*/ 1531316 w 5261024"/>
                  <a:gd name="connsiteY89" fmla="*/ 5026649 h 5266097"/>
                  <a:gd name="connsiteX90" fmla="*/ 1374157 w 5261024"/>
                  <a:gd name="connsiteY90" fmla="*/ 4945594 h 5266097"/>
                  <a:gd name="connsiteX91" fmla="*/ 1405149 w 5261024"/>
                  <a:gd name="connsiteY91" fmla="*/ 4920168 h 5266097"/>
                  <a:gd name="connsiteX92" fmla="*/ 1435964 w 5261024"/>
                  <a:gd name="connsiteY92" fmla="*/ 4882320 h 5266097"/>
                  <a:gd name="connsiteX93" fmla="*/ 1367541 w 5261024"/>
                  <a:gd name="connsiteY93" fmla="*/ 4548587 h 5266097"/>
                  <a:gd name="connsiteX94" fmla="*/ 1033844 w 5261024"/>
                  <a:gd name="connsiteY94" fmla="*/ 4617189 h 5266097"/>
                  <a:gd name="connsiteX95" fmla="*/ 1011199 w 5261024"/>
                  <a:gd name="connsiteY95" fmla="*/ 4660425 h 5266097"/>
                  <a:gd name="connsiteX96" fmla="*/ 1000161 w 5261024"/>
                  <a:gd name="connsiteY96" fmla="*/ 4698511 h 5266097"/>
                  <a:gd name="connsiteX97" fmla="*/ 920802 w 5261024"/>
                  <a:gd name="connsiteY97" fmla="*/ 4636740 h 5266097"/>
                  <a:gd name="connsiteX98" fmla="*/ 665621 w 5261024"/>
                  <a:gd name="connsiteY98" fmla="*/ 4386731 h 5266097"/>
                  <a:gd name="connsiteX99" fmla="*/ 657487 w 5261024"/>
                  <a:gd name="connsiteY99" fmla="*/ 4376959 h 5266097"/>
                  <a:gd name="connsiteX100" fmla="*/ 696807 w 5261024"/>
                  <a:gd name="connsiteY100" fmla="*/ 4363138 h 5266097"/>
                  <a:gd name="connsiteX101" fmla="*/ 738709 w 5261024"/>
                  <a:gd name="connsiteY101" fmla="*/ 4338112 h 5266097"/>
                  <a:gd name="connsiteX102" fmla="*/ 788555 w 5261024"/>
                  <a:gd name="connsiteY102" fmla="*/ 4001104 h 5266097"/>
                  <a:gd name="connsiteX103" fmla="*/ 451519 w 5261024"/>
                  <a:gd name="connsiteY103" fmla="*/ 3951439 h 5266097"/>
                  <a:gd name="connsiteX104" fmla="*/ 415452 w 5261024"/>
                  <a:gd name="connsiteY104" fmla="*/ 3984321 h 5266097"/>
                  <a:gd name="connsiteX105" fmla="*/ 391658 w 5261024"/>
                  <a:gd name="connsiteY105" fmla="*/ 4016878 h 5266097"/>
                  <a:gd name="connsiteX106" fmla="*/ 353117 w 5261024"/>
                  <a:gd name="connsiteY106" fmla="*/ 3955371 h 5266097"/>
                  <a:gd name="connsiteX107" fmla="*/ 240245 w 5261024"/>
                  <a:gd name="connsiteY107" fmla="*/ 3738610 h 5266097"/>
                  <a:gd name="connsiteX108" fmla="*/ 182439 w 5261024"/>
                  <a:gd name="connsiteY108" fmla="*/ 3597001 h 5266097"/>
                  <a:gd name="connsiteX109" fmla="*/ 221697 w 5261024"/>
                  <a:gd name="connsiteY109" fmla="*/ 3597436 h 5266097"/>
                  <a:gd name="connsiteX110" fmla="*/ 269631 w 5261024"/>
                  <a:gd name="connsiteY110" fmla="*/ 3588250 h 5266097"/>
                  <a:gd name="connsiteX111" fmla="*/ 431735 w 5261024"/>
                  <a:gd name="connsiteY111" fmla="*/ 3288614 h 5266097"/>
                  <a:gd name="connsiteX112" fmla="*/ 132011 w 5261024"/>
                  <a:gd name="connsiteY112" fmla="*/ 3126671 h 5266097"/>
                  <a:gd name="connsiteX113" fmla="*/ 86872 w 5261024"/>
                  <a:gd name="connsiteY113" fmla="*/ 3145235 h 5266097"/>
                  <a:gd name="connsiteX114" fmla="*/ 54105 w 5261024"/>
                  <a:gd name="connsiteY114" fmla="*/ 3167203 h 5266097"/>
                  <a:gd name="connsiteX115" fmla="*/ 27088 w 5261024"/>
                  <a:gd name="connsiteY115" fmla="*/ 3034275 h 5266097"/>
                  <a:gd name="connsiteX116" fmla="*/ 811 w 5261024"/>
                  <a:gd name="connsiteY116" fmla="*/ 2786282 h 5266097"/>
                  <a:gd name="connsiteX117" fmla="*/ 0 w 5261024"/>
                  <a:gd name="connsiteY117" fmla="*/ 2701432 h 5266097"/>
                  <a:gd name="connsiteX118" fmla="*/ 37127 w 5261024"/>
                  <a:gd name="connsiteY118" fmla="*/ 2715413 h 5266097"/>
                  <a:gd name="connsiteX119" fmla="*/ 85312 w 5261024"/>
                  <a:gd name="connsiteY119" fmla="*/ 2723175 h 5266097"/>
                  <a:gd name="connsiteX120" fmla="*/ 340122 w 5261024"/>
                  <a:gd name="connsiteY120" fmla="*/ 2497052 h 5266097"/>
                  <a:gd name="connsiteX121" fmla="*/ 113862 w 5261024"/>
                  <a:gd name="connsiteY121" fmla="*/ 2242364 h 5266097"/>
                  <a:gd name="connsiteX122" fmla="*/ 65096 w 5261024"/>
                  <a:gd name="connsiteY122" fmla="*/ 2244369 h 5266097"/>
                  <a:gd name="connsiteX123" fmla="*/ 25412 w 5261024"/>
                  <a:gd name="connsiteY123" fmla="*/ 2254145 h 5266097"/>
                  <a:gd name="connsiteX124" fmla="*/ 68713 w 5261024"/>
                  <a:gd name="connsiteY124" fmla="*/ 2022832 h 5266097"/>
                  <a:gd name="connsiteX125" fmla="*/ 134052 w 5261024"/>
                  <a:gd name="connsiteY125" fmla="*/ 1796592 h 5266097"/>
                  <a:gd name="connsiteX126" fmla="*/ 165357 w 5261024"/>
                  <a:gd name="connsiteY126" fmla="*/ 1823456 h 5266097"/>
                  <a:gd name="connsiteX127" fmla="*/ 207982 w 5261024"/>
                  <a:gd name="connsiteY127" fmla="*/ 1847230 h 5266097"/>
                  <a:gd name="connsiteX128" fmla="*/ 524763 w 5261024"/>
                  <a:gd name="connsiteY128" fmla="*/ 1721894 h 5266097"/>
                  <a:gd name="connsiteX129" fmla="*/ 399256 w 5261024"/>
                  <a:gd name="connsiteY129" fmla="*/ 1405180 h 5266097"/>
                  <a:gd name="connsiteX130" fmla="*/ 352745 w 5261024"/>
                  <a:gd name="connsiteY130" fmla="*/ 1390386 h 5266097"/>
                  <a:gd name="connsiteX131" fmla="*/ 312719 w 5261024"/>
                  <a:gd name="connsiteY131" fmla="*/ 1386066 h 5266097"/>
                  <a:gd name="connsiteX132" fmla="*/ 340923 w 5261024"/>
                  <a:gd name="connsiteY132" fmla="*/ 1330533 h 5266097"/>
                  <a:gd name="connsiteX133" fmla="*/ 559668 w 5261024"/>
                  <a:gd name="connsiteY133" fmla="*/ 1005143 h 5266097"/>
                  <a:gd name="connsiteX134" fmla="*/ 570341 w 5261024"/>
                  <a:gd name="connsiteY134" fmla="*/ 992572 h 5266097"/>
                  <a:gd name="connsiteX135" fmla="*/ 590920 w 5261024"/>
                  <a:gd name="connsiteY135" fmla="*/ 1029147 h 5266097"/>
                  <a:gd name="connsiteX136" fmla="*/ 622843 w 5261024"/>
                  <a:gd name="connsiteY136" fmla="*/ 1066067 h 5266097"/>
                  <a:gd name="connsiteX137" fmla="*/ 963387 w 5261024"/>
                  <a:gd name="connsiteY137" fmla="*/ 1056634 h 5266097"/>
                  <a:gd name="connsiteX138" fmla="*/ 953773 w 5261024"/>
                  <a:gd name="connsiteY138" fmla="*/ 716095 h 5266097"/>
                  <a:gd name="connsiteX139" fmla="*/ 915126 w 5261024"/>
                  <a:gd name="connsiteY139" fmla="*/ 686285 h 5266097"/>
                  <a:gd name="connsiteX140" fmla="*/ 878943 w 5261024"/>
                  <a:gd name="connsiteY140" fmla="*/ 668511 h 5266097"/>
                  <a:gd name="connsiteX141" fmla="*/ 966411 w 5261024"/>
                  <a:gd name="connsiteY141" fmla="*/ 591835 h 5266097"/>
                  <a:gd name="connsiteX142" fmla="*/ 1179862 w 5261024"/>
                  <a:gd name="connsiteY142" fmla="*/ 435162 h 5266097"/>
                  <a:gd name="connsiteX143" fmla="*/ 1256192 w 5261024"/>
                  <a:gd name="connsiteY143" fmla="*/ 390108 h 5266097"/>
                  <a:gd name="connsiteX144" fmla="*/ 1262490 w 5261024"/>
                  <a:gd name="connsiteY144" fmla="*/ 428293 h 5266097"/>
                  <a:gd name="connsiteX145" fmla="*/ 1279861 w 5261024"/>
                  <a:gd name="connsiteY145" fmla="*/ 473904 h 5266097"/>
                  <a:gd name="connsiteX146" fmla="*/ 1603093 w 5261024"/>
                  <a:gd name="connsiteY146" fmla="*/ 581514 h 5266097"/>
                  <a:gd name="connsiteX147" fmla="*/ 1710529 w 5261024"/>
                  <a:gd name="connsiteY147" fmla="*/ 258223 h 5266097"/>
                  <a:gd name="connsiteX148" fmla="*/ 1684409 w 5261024"/>
                  <a:gd name="connsiteY148" fmla="*/ 216994 h 5266097"/>
                  <a:gd name="connsiteX149" fmla="*/ 1655527 w 5261024"/>
                  <a:gd name="connsiteY149" fmla="*/ 186916 h 5266097"/>
                  <a:gd name="connsiteX150" fmla="*/ 1899503 w 5261024"/>
                  <a:gd name="connsiteY150" fmla="*/ 102632 h 5266097"/>
                  <a:gd name="connsiteX151" fmla="*/ 2106471 w 5261024"/>
                  <a:gd name="connsiteY151" fmla="*/ 53906 h 5266097"/>
                  <a:gd name="connsiteX152" fmla="*/ 2099062 w 5261024"/>
                  <a:gd name="connsiteY152" fmla="*/ 93364 h 5266097"/>
                  <a:gd name="connsiteX153" fmla="*/ 2099785 w 5261024"/>
                  <a:gd name="connsiteY153" fmla="*/ 142166 h 5266097"/>
                  <a:gd name="connsiteX154" fmla="*/ 2366720 w 5261024"/>
                  <a:gd name="connsiteY154" fmla="*/ 353838 h 5266097"/>
                  <a:gd name="connsiteX155" fmla="*/ 2578250 w 5261024"/>
                  <a:gd name="connsiteY155" fmla="*/ 86789 h 5266097"/>
                  <a:gd name="connsiteX156" fmla="*/ 2567806 w 5261024"/>
                  <a:gd name="connsiteY156" fmla="*/ 39113 h 5266097"/>
                  <a:gd name="connsiteX157" fmla="*/ 2552146 w 5261024"/>
                  <a:gd name="connsiteY157" fmla="*/ 3672 h 5266097"/>
                  <a:gd name="connsiteX158" fmla="*/ 2699604 w 5261024"/>
                  <a:gd name="connsiteY158" fmla="*/ 0 h 5266097"/>
                  <a:gd name="connsiteX159" fmla="*/ 2685916 w 5261024"/>
                  <a:gd name="connsiteY159" fmla="*/ 849851 h 5266097"/>
                  <a:gd name="connsiteX160" fmla="*/ 896230 w 5261024"/>
                  <a:gd name="connsiteY160" fmla="*/ 2219946 h 5266097"/>
                  <a:gd name="connsiteX161" fmla="*/ 2217191 w 5261024"/>
                  <a:gd name="connsiteY161" fmla="*/ 4368244 h 5266097"/>
                  <a:gd name="connsiteX162" fmla="*/ 4364793 w 5261024"/>
                  <a:gd name="connsiteY162" fmla="*/ 3046150 h 5266097"/>
                  <a:gd name="connsiteX163" fmla="*/ 3043832 w 5261024"/>
                  <a:gd name="connsiteY163" fmla="*/ 897852 h 5266097"/>
                  <a:gd name="connsiteX164" fmla="*/ 2685916 w 5261024"/>
                  <a:gd name="connsiteY164" fmla="*/ 849851 h 5266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5261024" h="5266097">
                    <a:moveTo>
                      <a:pt x="2699604" y="0"/>
                    </a:moveTo>
                    <a:cubicBezTo>
                      <a:pt x="2791142" y="2496"/>
                      <a:pt x="2883255" y="9812"/>
                      <a:pt x="2975635" y="22137"/>
                    </a:cubicBezTo>
                    <a:lnTo>
                      <a:pt x="3020095" y="30384"/>
                    </a:lnTo>
                    <a:lnTo>
                      <a:pt x="2999736" y="64762"/>
                    </a:lnTo>
                    <a:cubicBezTo>
                      <a:pt x="2992981" y="79277"/>
                      <a:pt x="2987578" y="94685"/>
                      <a:pt x="2983724" y="110867"/>
                    </a:cubicBezTo>
                    <a:cubicBezTo>
                      <a:pt x="2952888" y="240322"/>
                      <a:pt x="3032779" y="370252"/>
                      <a:pt x="3162165" y="401071"/>
                    </a:cubicBezTo>
                    <a:cubicBezTo>
                      <a:pt x="3291551" y="431891"/>
                      <a:pt x="3421437" y="351930"/>
                      <a:pt x="3452273" y="222475"/>
                    </a:cubicBezTo>
                    <a:cubicBezTo>
                      <a:pt x="3456127" y="206292"/>
                      <a:pt x="3458252" y="190104"/>
                      <a:pt x="3458765" y="174102"/>
                    </a:cubicBezTo>
                    <a:lnTo>
                      <a:pt x="3456091" y="134237"/>
                    </a:lnTo>
                    <a:lnTo>
                      <a:pt x="3499492" y="146919"/>
                    </a:lnTo>
                    <a:cubicBezTo>
                      <a:pt x="3578278" y="174349"/>
                      <a:pt x="3655061" y="205265"/>
                      <a:pt x="3729708" y="239447"/>
                    </a:cubicBezTo>
                    <a:lnTo>
                      <a:pt x="3886868" y="320504"/>
                    </a:lnTo>
                    <a:lnTo>
                      <a:pt x="3855876" y="345930"/>
                    </a:lnTo>
                    <a:cubicBezTo>
                      <a:pt x="3844563" y="357260"/>
                      <a:pt x="3834216" y="369891"/>
                      <a:pt x="3825060" y="383779"/>
                    </a:cubicBezTo>
                    <a:cubicBezTo>
                      <a:pt x="3751808" y="494880"/>
                      <a:pt x="3782442" y="644297"/>
                      <a:pt x="3893485" y="717511"/>
                    </a:cubicBezTo>
                    <a:cubicBezTo>
                      <a:pt x="4004526" y="790725"/>
                      <a:pt x="4153927" y="760009"/>
                      <a:pt x="4227180" y="648908"/>
                    </a:cubicBezTo>
                    <a:cubicBezTo>
                      <a:pt x="4236337" y="635021"/>
                      <a:pt x="4243870" y="620534"/>
                      <a:pt x="4249826" y="605673"/>
                    </a:cubicBezTo>
                    <a:lnTo>
                      <a:pt x="4260863" y="567587"/>
                    </a:lnTo>
                    <a:lnTo>
                      <a:pt x="4340221" y="629356"/>
                    </a:lnTo>
                    <a:cubicBezTo>
                      <a:pt x="4431148" y="707069"/>
                      <a:pt x="4516361" y="790651"/>
                      <a:pt x="4595402" y="879365"/>
                    </a:cubicBezTo>
                    <a:lnTo>
                      <a:pt x="4603537" y="889139"/>
                    </a:lnTo>
                    <a:lnTo>
                      <a:pt x="4564217" y="902959"/>
                    </a:lnTo>
                    <a:cubicBezTo>
                      <a:pt x="4549712" y="909737"/>
                      <a:pt x="4535670" y="918068"/>
                      <a:pt x="4522315" y="927986"/>
                    </a:cubicBezTo>
                    <a:cubicBezTo>
                      <a:pt x="4415481" y="1007334"/>
                      <a:pt x="4393165" y="1158216"/>
                      <a:pt x="4472470" y="1264993"/>
                    </a:cubicBezTo>
                    <a:cubicBezTo>
                      <a:pt x="4551775" y="1371771"/>
                      <a:pt x="4702672" y="1394006"/>
                      <a:pt x="4809505" y="1314658"/>
                    </a:cubicBezTo>
                    <a:cubicBezTo>
                      <a:pt x="4822859" y="1304740"/>
                      <a:pt x="4834893" y="1293703"/>
                      <a:pt x="4845572" y="1281775"/>
                    </a:cubicBezTo>
                    <a:lnTo>
                      <a:pt x="4869367" y="1249219"/>
                    </a:lnTo>
                    <a:lnTo>
                      <a:pt x="4907907" y="1310723"/>
                    </a:lnTo>
                    <a:cubicBezTo>
                      <a:pt x="4948818" y="1381156"/>
                      <a:pt x="4986492" y="1453490"/>
                      <a:pt x="5020778" y="1527485"/>
                    </a:cubicBezTo>
                    <a:lnTo>
                      <a:pt x="5078585" y="1669097"/>
                    </a:lnTo>
                    <a:lnTo>
                      <a:pt x="5039327" y="1668661"/>
                    </a:lnTo>
                    <a:cubicBezTo>
                      <a:pt x="5023379" y="1670069"/>
                      <a:pt x="5007333" y="1673094"/>
                      <a:pt x="4991392" y="1677848"/>
                    </a:cubicBezTo>
                    <a:cubicBezTo>
                      <a:pt x="4863863" y="1715870"/>
                      <a:pt x="4791287" y="1850022"/>
                      <a:pt x="4829289" y="1977484"/>
                    </a:cubicBezTo>
                    <a:cubicBezTo>
                      <a:pt x="4867292" y="2104945"/>
                      <a:pt x="5001483" y="2177449"/>
                      <a:pt x="5129012" y="2139427"/>
                    </a:cubicBezTo>
                    <a:cubicBezTo>
                      <a:pt x="5144953" y="2134673"/>
                      <a:pt x="5160036" y="2128419"/>
                      <a:pt x="5174151" y="2120863"/>
                    </a:cubicBezTo>
                    <a:lnTo>
                      <a:pt x="5206918" y="2098895"/>
                    </a:lnTo>
                    <a:lnTo>
                      <a:pt x="5233934" y="2231821"/>
                    </a:lnTo>
                    <a:cubicBezTo>
                      <a:pt x="5246572" y="2313623"/>
                      <a:pt x="5255381" y="2396367"/>
                      <a:pt x="5260212" y="2479813"/>
                    </a:cubicBezTo>
                    <a:lnTo>
                      <a:pt x="5261024" y="2564666"/>
                    </a:lnTo>
                    <a:lnTo>
                      <a:pt x="5223898" y="2550684"/>
                    </a:lnTo>
                    <a:cubicBezTo>
                      <a:pt x="5208429" y="2546552"/>
                      <a:pt x="5192316" y="2543908"/>
                      <a:pt x="5175711" y="2542921"/>
                    </a:cubicBezTo>
                    <a:cubicBezTo>
                      <a:pt x="5042868" y="2535034"/>
                      <a:pt x="4928786" y="2636273"/>
                      <a:pt x="4920903" y="2769046"/>
                    </a:cubicBezTo>
                    <a:cubicBezTo>
                      <a:pt x="4913019" y="2901817"/>
                      <a:pt x="5014319" y="3015845"/>
                      <a:pt x="5147162" y="3023733"/>
                    </a:cubicBezTo>
                    <a:cubicBezTo>
                      <a:pt x="5163767" y="3024719"/>
                      <a:pt x="5180080" y="3024000"/>
                      <a:pt x="5195928" y="3021727"/>
                    </a:cubicBezTo>
                    <a:lnTo>
                      <a:pt x="5235611" y="3011951"/>
                    </a:lnTo>
                    <a:lnTo>
                      <a:pt x="5192310" y="3243262"/>
                    </a:lnTo>
                    <a:lnTo>
                      <a:pt x="5126971" y="3469505"/>
                    </a:lnTo>
                    <a:lnTo>
                      <a:pt x="5095667" y="3442641"/>
                    </a:lnTo>
                    <a:cubicBezTo>
                      <a:pt x="5082545" y="3433468"/>
                      <a:pt x="5068309" y="3425472"/>
                      <a:pt x="5053042" y="3418866"/>
                    </a:cubicBezTo>
                    <a:cubicBezTo>
                      <a:pt x="4930908" y="3366020"/>
                      <a:pt x="4789081" y="3422134"/>
                      <a:pt x="4736261" y="3544203"/>
                    </a:cubicBezTo>
                    <a:cubicBezTo>
                      <a:pt x="4683442" y="3666272"/>
                      <a:pt x="4739634" y="3808069"/>
                      <a:pt x="4861767" y="3860917"/>
                    </a:cubicBezTo>
                    <a:cubicBezTo>
                      <a:pt x="4877034" y="3867523"/>
                      <a:pt x="4892609" y="3872427"/>
                      <a:pt x="4908278" y="3875711"/>
                    </a:cubicBezTo>
                    <a:lnTo>
                      <a:pt x="4948303" y="3880032"/>
                    </a:lnTo>
                    <a:lnTo>
                      <a:pt x="4920099" y="3935562"/>
                    </a:lnTo>
                    <a:cubicBezTo>
                      <a:pt x="4854957" y="4050190"/>
                      <a:pt x="4781729" y="4158847"/>
                      <a:pt x="4701355" y="4260953"/>
                    </a:cubicBezTo>
                    <a:lnTo>
                      <a:pt x="4690683" y="4273524"/>
                    </a:lnTo>
                    <a:lnTo>
                      <a:pt x="4670103" y="4236951"/>
                    </a:lnTo>
                    <a:cubicBezTo>
                      <a:pt x="4660910" y="4223843"/>
                      <a:pt x="4650267" y="4211460"/>
                      <a:pt x="4638180" y="4200031"/>
                    </a:cubicBezTo>
                    <a:cubicBezTo>
                      <a:pt x="4541487" y="4108598"/>
                      <a:pt x="4389020" y="4112821"/>
                      <a:pt x="4297636" y="4209463"/>
                    </a:cubicBezTo>
                    <a:cubicBezTo>
                      <a:pt x="4206253" y="4306105"/>
                      <a:pt x="4210558" y="4458570"/>
                      <a:pt x="4307251" y="4550002"/>
                    </a:cubicBezTo>
                    <a:cubicBezTo>
                      <a:pt x="4319338" y="4561431"/>
                      <a:pt x="4332296" y="4571366"/>
                      <a:pt x="4345897" y="4579812"/>
                    </a:cubicBezTo>
                    <a:lnTo>
                      <a:pt x="4382079" y="4597585"/>
                    </a:lnTo>
                    <a:lnTo>
                      <a:pt x="4294613" y="4674261"/>
                    </a:lnTo>
                    <a:cubicBezTo>
                      <a:pt x="4226072" y="4730053"/>
                      <a:pt x="4154820" y="4782340"/>
                      <a:pt x="4081162" y="4830933"/>
                    </a:cubicBezTo>
                    <a:lnTo>
                      <a:pt x="4004830" y="4875987"/>
                    </a:lnTo>
                    <a:lnTo>
                      <a:pt x="3998534" y="4837804"/>
                    </a:lnTo>
                    <a:cubicBezTo>
                      <a:pt x="3994378" y="4822342"/>
                      <a:pt x="3988612" y="4807066"/>
                      <a:pt x="3981163" y="4792192"/>
                    </a:cubicBezTo>
                    <a:cubicBezTo>
                      <a:pt x="3921573" y="4673203"/>
                      <a:pt x="3776856" y="4625024"/>
                      <a:pt x="3657930" y="4684583"/>
                    </a:cubicBezTo>
                    <a:cubicBezTo>
                      <a:pt x="3539004" y="4744142"/>
                      <a:pt x="3490903" y="4888884"/>
                      <a:pt x="3550494" y="5007873"/>
                    </a:cubicBezTo>
                    <a:cubicBezTo>
                      <a:pt x="3557942" y="5022747"/>
                      <a:pt x="3566721" y="5036514"/>
                      <a:pt x="3576614" y="5049102"/>
                    </a:cubicBezTo>
                    <a:lnTo>
                      <a:pt x="3605495" y="5079179"/>
                    </a:lnTo>
                    <a:lnTo>
                      <a:pt x="3361520" y="5163465"/>
                    </a:lnTo>
                    <a:lnTo>
                      <a:pt x="3154552" y="5212189"/>
                    </a:lnTo>
                    <a:lnTo>
                      <a:pt x="3161961" y="5172732"/>
                    </a:lnTo>
                    <a:cubicBezTo>
                      <a:pt x="3163345" y="5156782"/>
                      <a:pt x="3163151" y="5140455"/>
                      <a:pt x="3161239" y="5123930"/>
                    </a:cubicBezTo>
                    <a:cubicBezTo>
                      <a:pt x="3145938" y="4991736"/>
                      <a:pt x="3026428" y="4896967"/>
                      <a:pt x="2894303" y="4912259"/>
                    </a:cubicBezTo>
                    <a:cubicBezTo>
                      <a:pt x="2762179" y="4927551"/>
                      <a:pt x="2667474" y="5047112"/>
                      <a:pt x="2682774" y="5179307"/>
                    </a:cubicBezTo>
                    <a:cubicBezTo>
                      <a:pt x="2684687" y="5195831"/>
                      <a:pt x="2688228" y="5211770"/>
                      <a:pt x="2693218" y="5226984"/>
                    </a:cubicBezTo>
                    <a:lnTo>
                      <a:pt x="2708878" y="5262425"/>
                    </a:lnTo>
                    <a:lnTo>
                      <a:pt x="2561420" y="5266097"/>
                    </a:lnTo>
                    <a:cubicBezTo>
                      <a:pt x="2469881" y="5263601"/>
                      <a:pt x="2377769" y="5256285"/>
                      <a:pt x="2285388" y="5243959"/>
                    </a:cubicBezTo>
                    <a:lnTo>
                      <a:pt x="2240930" y="5235714"/>
                    </a:lnTo>
                    <a:lnTo>
                      <a:pt x="2261288" y="5201337"/>
                    </a:lnTo>
                    <a:cubicBezTo>
                      <a:pt x="2268045" y="5186822"/>
                      <a:pt x="2273446" y="5171413"/>
                      <a:pt x="2277301" y="5155230"/>
                    </a:cubicBezTo>
                    <a:cubicBezTo>
                      <a:pt x="2308137" y="5025775"/>
                      <a:pt x="2228246" y="4895846"/>
                      <a:pt x="2098860" y="4865027"/>
                    </a:cubicBezTo>
                    <a:cubicBezTo>
                      <a:pt x="1969474" y="4834207"/>
                      <a:pt x="1839587" y="4914168"/>
                      <a:pt x="1808751" y="5043623"/>
                    </a:cubicBezTo>
                    <a:cubicBezTo>
                      <a:pt x="1804897" y="5059805"/>
                      <a:pt x="1802773" y="5075995"/>
                      <a:pt x="1802259" y="5091997"/>
                    </a:cubicBezTo>
                    <a:lnTo>
                      <a:pt x="1804934" y="5131861"/>
                    </a:lnTo>
                    <a:lnTo>
                      <a:pt x="1761530" y="5119177"/>
                    </a:lnTo>
                    <a:cubicBezTo>
                      <a:pt x="1682746" y="5091747"/>
                      <a:pt x="1605963" y="5060831"/>
                      <a:pt x="1531316" y="5026649"/>
                    </a:cubicBezTo>
                    <a:lnTo>
                      <a:pt x="1374157" y="4945594"/>
                    </a:lnTo>
                    <a:lnTo>
                      <a:pt x="1405149" y="4920168"/>
                    </a:lnTo>
                    <a:cubicBezTo>
                      <a:pt x="1416461" y="4908838"/>
                      <a:pt x="1426808" y="4896207"/>
                      <a:pt x="1435964" y="4882320"/>
                    </a:cubicBezTo>
                    <a:cubicBezTo>
                      <a:pt x="1509217" y="4771217"/>
                      <a:pt x="1478582" y="4621800"/>
                      <a:pt x="1367541" y="4548587"/>
                    </a:cubicBezTo>
                    <a:cubicBezTo>
                      <a:pt x="1256498" y="4475373"/>
                      <a:pt x="1107097" y="4506088"/>
                      <a:pt x="1033844" y="4617189"/>
                    </a:cubicBezTo>
                    <a:cubicBezTo>
                      <a:pt x="1024688" y="4631078"/>
                      <a:pt x="1017155" y="4645563"/>
                      <a:pt x="1011199" y="4660425"/>
                    </a:cubicBezTo>
                    <a:lnTo>
                      <a:pt x="1000161" y="4698511"/>
                    </a:lnTo>
                    <a:lnTo>
                      <a:pt x="920802" y="4636740"/>
                    </a:lnTo>
                    <a:cubicBezTo>
                      <a:pt x="829875" y="4559028"/>
                      <a:pt x="744663" y="4475445"/>
                      <a:pt x="665621" y="4386731"/>
                    </a:cubicBezTo>
                    <a:lnTo>
                      <a:pt x="657487" y="4376959"/>
                    </a:lnTo>
                    <a:lnTo>
                      <a:pt x="696807" y="4363138"/>
                    </a:lnTo>
                    <a:cubicBezTo>
                      <a:pt x="711312" y="4356361"/>
                      <a:pt x="725355" y="4348030"/>
                      <a:pt x="738709" y="4338112"/>
                    </a:cubicBezTo>
                    <a:cubicBezTo>
                      <a:pt x="845543" y="4258765"/>
                      <a:pt x="867859" y="4107881"/>
                      <a:pt x="788555" y="4001104"/>
                    </a:cubicBezTo>
                    <a:cubicBezTo>
                      <a:pt x="709249" y="3894326"/>
                      <a:pt x="558354" y="3872091"/>
                      <a:pt x="451519" y="3951439"/>
                    </a:cubicBezTo>
                    <a:cubicBezTo>
                      <a:pt x="438165" y="3961357"/>
                      <a:pt x="426132" y="3972393"/>
                      <a:pt x="415452" y="3984321"/>
                    </a:cubicBezTo>
                    <a:lnTo>
                      <a:pt x="391658" y="4016878"/>
                    </a:lnTo>
                    <a:lnTo>
                      <a:pt x="353117" y="3955371"/>
                    </a:lnTo>
                    <a:cubicBezTo>
                      <a:pt x="312204" y="3884939"/>
                      <a:pt x="274531" y="3812605"/>
                      <a:pt x="240245" y="3738610"/>
                    </a:cubicBezTo>
                    <a:lnTo>
                      <a:pt x="182439" y="3597001"/>
                    </a:lnTo>
                    <a:lnTo>
                      <a:pt x="221697" y="3597436"/>
                    </a:lnTo>
                    <a:cubicBezTo>
                      <a:pt x="237645" y="3596029"/>
                      <a:pt x="253690" y="3593002"/>
                      <a:pt x="269631" y="3588250"/>
                    </a:cubicBezTo>
                    <a:cubicBezTo>
                      <a:pt x="397161" y="3550226"/>
                      <a:pt x="469738" y="3416075"/>
                      <a:pt x="431735" y="3288614"/>
                    </a:cubicBezTo>
                    <a:cubicBezTo>
                      <a:pt x="393733" y="3161152"/>
                      <a:pt x="259541" y="3088647"/>
                      <a:pt x="132011" y="3126671"/>
                    </a:cubicBezTo>
                    <a:cubicBezTo>
                      <a:pt x="116070" y="3131423"/>
                      <a:pt x="100988" y="3137679"/>
                      <a:pt x="86872" y="3145235"/>
                    </a:cubicBezTo>
                    <a:lnTo>
                      <a:pt x="54105" y="3167203"/>
                    </a:lnTo>
                    <a:lnTo>
                      <a:pt x="27088" y="3034275"/>
                    </a:lnTo>
                    <a:cubicBezTo>
                      <a:pt x="14450" y="2952472"/>
                      <a:pt x="5642" y="2869727"/>
                      <a:pt x="811" y="2786282"/>
                    </a:cubicBezTo>
                    <a:lnTo>
                      <a:pt x="0" y="2701432"/>
                    </a:lnTo>
                    <a:lnTo>
                      <a:pt x="37127" y="2715413"/>
                    </a:lnTo>
                    <a:cubicBezTo>
                      <a:pt x="52595" y="2719545"/>
                      <a:pt x="68707" y="2722190"/>
                      <a:pt x="85312" y="2723175"/>
                    </a:cubicBezTo>
                    <a:cubicBezTo>
                      <a:pt x="218155" y="2731063"/>
                      <a:pt x="332238" y="2629824"/>
                      <a:pt x="340122" y="2497052"/>
                    </a:cubicBezTo>
                    <a:cubicBezTo>
                      <a:pt x="348006" y="2364279"/>
                      <a:pt x="246705" y="2250252"/>
                      <a:pt x="113862" y="2242364"/>
                    </a:cubicBezTo>
                    <a:cubicBezTo>
                      <a:pt x="97256" y="2241378"/>
                      <a:pt x="80945" y="2242097"/>
                      <a:pt x="65096" y="2244369"/>
                    </a:cubicBezTo>
                    <a:lnTo>
                      <a:pt x="25412" y="2254145"/>
                    </a:lnTo>
                    <a:lnTo>
                      <a:pt x="68713" y="2022832"/>
                    </a:lnTo>
                    <a:lnTo>
                      <a:pt x="134052" y="1796592"/>
                    </a:lnTo>
                    <a:lnTo>
                      <a:pt x="165357" y="1823456"/>
                    </a:lnTo>
                    <a:cubicBezTo>
                      <a:pt x="178479" y="1832629"/>
                      <a:pt x="192715" y="1840624"/>
                      <a:pt x="207982" y="1847230"/>
                    </a:cubicBezTo>
                    <a:cubicBezTo>
                      <a:pt x="330115" y="1900077"/>
                      <a:pt x="471944" y="1843963"/>
                      <a:pt x="524763" y="1721894"/>
                    </a:cubicBezTo>
                    <a:cubicBezTo>
                      <a:pt x="577582" y="1599825"/>
                      <a:pt x="521390" y="1458027"/>
                      <a:pt x="399256" y="1405180"/>
                    </a:cubicBezTo>
                    <a:cubicBezTo>
                      <a:pt x="383989" y="1398574"/>
                      <a:pt x="368416" y="1393671"/>
                      <a:pt x="352745" y="1390386"/>
                    </a:cubicBezTo>
                    <a:lnTo>
                      <a:pt x="312719" y="1386066"/>
                    </a:lnTo>
                    <a:lnTo>
                      <a:pt x="340923" y="1330533"/>
                    </a:lnTo>
                    <a:cubicBezTo>
                      <a:pt x="406067" y="1215904"/>
                      <a:pt x="479295" y="1107248"/>
                      <a:pt x="559668" y="1005143"/>
                    </a:cubicBezTo>
                    <a:lnTo>
                      <a:pt x="570341" y="992572"/>
                    </a:lnTo>
                    <a:lnTo>
                      <a:pt x="590920" y="1029147"/>
                    </a:lnTo>
                    <a:cubicBezTo>
                      <a:pt x="600113" y="1042255"/>
                      <a:pt x="610757" y="1054637"/>
                      <a:pt x="622843" y="1066067"/>
                    </a:cubicBezTo>
                    <a:cubicBezTo>
                      <a:pt x="719537" y="1157498"/>
                      <a:pt x="872004" y="1153275"/>
                      <a:pt x="963387" y="1056634"/>
                    </a:cubicBezTo>
                    <a:cubicBezTo>
                      <a:pt x="1054771" y="959992"/>
                      <a:pt x="1050466" y="807527"/>
                      <a:pt x="953773" y="716095"/>
                    </a:cubicBezTo>
                    <a:cubicBezTo>
                      <a:pt x="941686" y="704665"/>
                      <a:pt x="928728" y="694731"/>
                      <a:pt x="915126" y="686285"/>
                    </a:cubicBezTo>
                    <a:lnTo>
                      <a:pt x="878943" y="668511"/>
                    </a:lnTo>
                    <a:lnTo>
                      <a:pt x="966411" y="591835"/>
                    </a:lnTo>
                    <a:cubicBezTo>
                      <a:pt x="1034952" y="536042"/>
                      <a:pt x="1106204" y="483755"/>
                      <a:pt x="1179862" y="435162"/>
                    </a:cubicBezTo>
                    <a:lnTo>
                      <a:pt x="1256192" y="390108"/>
                    </a:lnTo>
                    <a:lnTo>
                      <a:pt x="1262490" y="428293"/>
                    </a:lnTo>
                    <a:cubicBezTo>
                      <a:pt x="1266645" y="443754"/>
                      <a:pt x="1272411" y="459031"/>
                      <a:pt x="1279861" y="473904"/>
                    </a:cubicBezTo>
                    <a:cubicBezTo>
                      <a:pt x="1339451" y="592893"/>
                      <a:pt x="1484168" y="641073"/>
                      <a:pt x="1603093" y="581514"/>
                    </a:cubicBezTo>
                    <a:cubicBezTo>
                      <a:pt x="1722020" y="521955"/>
                      <a:pt x="1770120" y="377212"/>
                      <a:pt x="1710529" y="258223"/>
                    </a:cubicBezTo>
                    <a:cubicBezTo>
                      <a:pt x="1703080" y="243350"/>
                      <a:pt x="1694301" y="229582"/>
                      <a:pt x="1684409" y="216994"/>
                    </a:cubicBezTo>
                    <a:lnTo>
                      <a:pt x="1655527" y="186916"/>
                    </a:lnTo>
                    <a:lnTo>
                      <a:pt x="1899503" y="102632"/>
                    </a:lnTo>
                    <a:lnTo>
                      <a:pt x="2106471" y="53906"/>
                    </a:lnTo>
                    <a:lnTo>
                      <a:pt x="2099062" y="93364"/>
                    </a:lnTo>
                    <a:cubicBezTo>
                      <a:pt x="2097679" y="109315"/>
                      <a:pt x="2097873" y="125641"/>
                      <a:pt x="2099785" y="142166"/>
                    </a:cubicBezTo>
                    <a:cubicBezTo>
                      <a:pt x="2115085" y="274360"/>
                      <a:pt x="2234596" y="369129"/>
                      <a:pt x="2366720" y="353838"/>
                    </a:cubicBezTo>
                    <a:cubicBezTo>
                      <a:pt x="2498845" y="338546"/>
                      <a:pt x="2593550" y="218984"/>
                      <a:pt x="2578250" y="86789"/>
                    </a:cubicBezTo>
                    <a:cubicBezTo>
                      <a:pt x="2576337" y="70264"/>
                      <a:pt x="2572796" y="54325"/>
                      <a:pt x="2567806" y="39113"/>
                    </a:cubicBezTo>
                    <a:lnTo>
                      <a:pt x="2552146" y="3672"/>
                    </a:lnTo>
                    <a:lnTo>
                      <a:pt x="2699604" y="0"/>
                    </a:lnTo>
                    <a:close/>
                    <a:moveTo>
                      <a:pt x="2685916" y="849851"/>
                    </a:moveTo>
                    <a:cubicBezTo>
                      <a:pt x="1857093" y="823407"/>
                      <a:pt x="1095966" y="1381414"/>
                      <a:pt x="896230" y="2219946"/>
                    </a:cubicBezTo>
                    <a:cubicBezTo>
                      <a:pt x="667959" y="3178268"/>
                      <a:pt x="1259374" y="4140094"/>
                      <a:pt x="2217191" y="4368244"/>
                    </a:cubicBezTo>
                    <a:cubicBezTo>
                      <a:pt x="3175009" y="4596395"/>
                      <a:pt x="4136523" y="4004473"/>
                      <a:pt x="4364793" y="3046150"/>
                    </a:cubicBezTo>
                    <a:cubicBezTo>
                      <a:pt x="4593063" y="2087828"/>
                      <a:pt x="4001649" y="1126002"/>
                      <a:pt x="3043832" y="897852"/>
                    </a:cubicBezTo>
                    <a:cubicBezTo>
                      <a:pt x="2924105" y="869333"/>
                      <a:pt x="2804320" y="853628"/>
                      <a:pt x="2685916" y="849851"/>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grpSp>
        <p:grpSp>
          <p:nvGrpSpPr>
            <p:cNvPr id="234" name="Group 233"/>
            <p:cNvGrpSpPr/>
            <p:nvPr/>
          </p:nvGrpSpPr>
          <p:grpSpPr>
            <a:xfrm>
              <a:off x="6337760" y="4609389"/>
              <a:ext cx="201186" cy="197166"/>
              <a:chOff x="1941489" y="795953"/>
              <a:chExt cx="5261024" cy="5266097"/>
            </a:xfrm>
            <a:solidFill>
              <a:srgbClr val="CA95FF"/>
            </a:solidFill>
          </p:grpSpPr>
          <p:sp>
            <p:nvSpPr>
              <p:cNvPr id="247" name="Donut 246"/>
              <p:cNvSpPr/>
              <p:nvPr/>
            </p:nvSpPr>
            <p:spPr>
              <a:xfrm>
                <a:off x="2882256" y="1738368"/>
                <a:ext cx="3379489" cy="3381270"/>
              </a:xfrm>
              <a:prstGeom prst="donut">
                <a:avLst>
                  <a:gd name="adj" fmla="val 2828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sp>
            <p:nvSpPr>
              <p:cNvPr id="248" name="Freeform 247"/>
              <p:cNvSpPr/>
              <p:nvPr/>
            </p:nvSpPr>
            <p:spPr>
              <a:xfrm>
                <a:off x="1941489" y="795953"/>
                <a:ext cx="5261024" cy="5266097"/>
              </a:xfrm>
              <a:custGeom>
                <a:avLst/>
                <a:gdLst>
                  <a:gd name="connsiteX0" fmla="*/ 2699604 w 5261024"/>
                  <a:gd name="connsiteY0" fmla="*/ 0 h 5266097"/>
                  <a:gd name="connsiteX1" fmla="*/ 2975635 w 5261024"/>
                  <a:gd name="connsiteY1" fmla="*/ 22137 h 5266097"/>
                  <a:gd name="connsiteX2" fmla="*/ 3020095 w 5261024"/>
                  <a:gd name="connsiteY2" fmla="*/ 30384 h 5266097"/>
                  <a:gd name="connsiteX3" fmla="*/ 2999736 w 5261024"/>
                  <a:gd name="connsiteY3" fmla="*/ 64762 h 5266097"/>
                  <a:gd name="connsiteX4" fmla="*/ 2983724 w 5261024"/>
                  <a:gd name="connsiteY4" fmla="*/ 110867 h 5266097"/>
                  <a:gd name="connsiteX5" fmla="*/ 3162165 w 5261024"/>
                  <a:gd name="connsiteY5" fmla="*/ 401071 h 5266097"/>
                  <a:gd name="connsiteX6" fmla="*/ 3452273 w 5261024"/>
                  <a:gd name="connsiteY6" fmla="*/ 222475 h 5266097"/>
                  <a:gd name="connsiteX7" fmla="*/ 3458765 w 5261024"/>
                  <a:gd name="connsiteY7" fmla="*/ 174102 h 5266097"/>
                  <a:gd name="connsiteX8" fmla="*/ 3456091 w 5261024"/>
                  <a:gd name="connsiteY8" fmla="*/ 134237 h 5266097"/>
                  <a:gd name="connsiteX9" fmla="*/ 3499492 w 5261024"/>
                  <a:gd name="connsiteY9" fmla="*/ 146919 h 5266097"/>
                  <a:gd name="connsiteX10" fmla="*/ 3729708 w 5261024"/>
                  <a:gd name="connsiteY10" fmla="*/ 239447 h 5266097"/>
                  <a:gd name="connsiteX11" fmla="*/ 3886868 w 5261024"/>
                  <a:gd name="connsiteY11" fmla="*/ 320504 h 5266097"/>
                  <a:gd name="connsiteX12" fmla="*/ 3855876 w 5261024"/>
                  <a:gd name="connsiteY12" fmla="*/ 345930 h 5266097"/>
                  <a:gd name="connsiteX13" fmla="*/ 3825060 w 5261024"/>
                  <a:gd name="connsiteY13" fmla="*/ 383779 h 5266097"/>
                  <a:gd name="connsiteX14" fmla="*/ 3893485 w 5261024"/>
                  <a:gd name="connsiteY14" fmla="*/ 717511 h 5266097"/>
                  <a:gd name="connsiteX15" fmla="*/ 4227180 w 5261024"/>
                  <a:gd name="connsiteY15" fmla="*/ 648908 h 5266097"/>
                  <a:gd name="connsiteX16" fmla="*/ 4249826 w 5261024"/>
                  <a:gd name="connsiteY16" fmla="*/ 605673 h 5266097"/>
                  <a:gd name="connsiteX17" fmla="*/ 4260863 w 5261024"/>
                  <a:gd name="connsiteY17" fmla="*/ 567587 h 5266097"/>
                  <a:gd name="connsiteX18" fmla="*/ 4340221 w 5261024"/>
                  <a:gd name="connsiteY18" fmla="*/ 629356 h 5266097"/>
                  <a:gd name="connsiteX19" fmla="*/ 4595402 w 5261024"/>
                  <a:gd name="connsiteY19" fmla="*/ 879365 h 5266097"/>
                  <a:gd name="connsiteX20" fmla="*/ 4603537 w 5261024"/>
                  <a:gd name="connsiteY20" fmla="*/ 889139 h 5266097"/>
                  <a:gd name="connsiteX21" fmla="*/ 4564217 w 5261024"/>
                  <a:gd name="connsiteY21" fmla="*/ 902959 h 5266097"/>
                  <a:gd name="connsiteX22" fmla="*/ 4522315 w 5261024"/>
                  <a:gd name="connsiteY22" fmla="*/ 927986 h 5266097"/>
                  <a:gd name="connsiteX23" fmla="*/ 4472470 w 5261024"/>
                  <a:gd name="connsiteY23" fmla="*/ 1264993 h 5266097"/>
                  <a:gd name="connsiteX24" fmla="*/ 4809505 w 5261024"/>
                  <a:gd name="connsiteY24" fmla="*/ 1314658 h 5266097"/>
                  <a:gd name="connsiteX25" fmla="*/ 4845572 w 5261024"/>
                  <a:gd name="connsiteY25" fmla="*/ 1281775 h 5266097"/>
                  <a:gd name="connsiteX26" fmla="*/ 4869367 w 5261024"/>
                  <a:gd name="connsiteY26" fmla="*/ 1249219 h 5266097"/>
                  <a:gd name="connsiteX27" fmla="*/ 4907907 w 5261024"/>
                  <a:gd name="connsiteY27" fmla="*/ 1310723 h 5266097"/>
                  <a:gd name="connsiteX28" fmla="*/ 5020778 w 5261024"/>
                  <a:gd name="connsiteY28" fmla="*/ 1527485 h 5266097"/>
                  <a:gd name="connsiteX29" fmla="*/ 5078585 w 5261024"/>
                  <a:gd name="connsiteY29" fmla="*/ 1669097 h 5266097"/>
                  <a:gd name="connsiteX30" fmla="*/ 5039327 w 5261024"/>
                  <a:gd name="connsiteY30" fmla="*/ 1668661 h 5266097"/>
                  <a:gd name="connsiteX31" fmla="*/ 4991392 w 5261024"/>
                  <a:gd name="connsiteY31" fmla="*/ 1677848 h 5266097"/>
                  <a:gd name="connsiteX32" fmla="*/ 4829289 w 5261024"/>
                  <a:gd name="connsiteY32" fmla="*/ 1977484 h 5266097"/>
                  <a:gd name="connsiteX33" fmla="*/ 5129012 w 5261024"/>
                  <a:gd name="connsiteY33" fmla="*/ 2139427 h 5266097"/>
                  <a:gd name="connsiteX34" fmla="*/ 5174151 w 5261024"/>
                  <a:gd name="connsiteY34" fmla="*/ 2120863 h 5266097"/>
                  <a:gd name="connsiteX35" fmla="*/ 5206918 w 5261024"/>
                  <a:gd name="connsiteY35" fmla="*/ 2098895 h 5266097"/>
                  <a:gd name="connsiteX36" fmla="*/ 5233934 w 5261024"/>
                  <a:gd name="connsiteY36" fmla="*/ 2231821 h 5266097"/>
                  <a:gd name="connsiteX37" fmla="*/ 5260212 w 5261024"/>
                  <a:gd name="connsiteY37" fmla="*/ 2479813 h 5266097"/>
                  <a:gd name="connsiteX38" fmla="*/ 5261024 w 5261024"/>
                  <a:gd name="connsiteY38" fmla="*/ 2564666 h 5266097"/>
                  <a:gd name="connsiteX39" fmla="*/ 5223898 w 5261024"/>
                  <a:gd name="connsiteY39" fmla="*/ 2550684 h 5266097"/>
                  <a:gd name="connsiteX40" fmla="*/ 5175711 w 5261024"/>
                  <a:gd name="connsiteY40" fmla="*/ 2542921 h 5266097"/>
                  <a:gd name="connsiteX41" fmla="*/ 4920903 w 5261024"/>
                  <a:gd name="connsiteY41" fmla="*/ 2769046 h 5266097"/>
                  <a:gd name="connsiteX42" fmla="*/ 5147162 w 5261024"/>
                  <a:gd name="connsiteY42" fmla="*/ 3023733 h 5266097"/>
                  <a:gd name="connsiteX43" fmla="*/ 5195928 w 5261024"/>
                  <a:gd name="connsiteY43" fmla="*/ 3021727 h 5266097"/>
                  <a:gd name="connsiteX44" fmla="*/ 5235611 w 5261024"/>
                  <a:gd name="connsiteY44" fmla="*/ 3011951 h 5266097"/>
                  <a:gd name="connsiteX45" fmla="*/ 5192310 w 5261024"/>
                  <a:gd name="connsiteY45" fmla="*/ 3243262 h 5266097"/>
                  <a:gd name="connsiteX46" fmla="*/ 5126971 w 5261024"/>
                  <a:gd name="connsiteY46" fmla="*/ 3469505 h 5266097"/>
                  <a:gd name="connsiteX47" fmla="*/ 5095667 w 5261024"/>
                  <a:gd name="connsiteY47" fmla="*/ 3442641 h 5266097"/>
                  <a:gd name="connsiteX48" fmla="*/ 5053042 w 5261024"/>
                  <a:gd name="connsiteY48" fmla="*/ 3418866 h 5266097"/>
                  <a:gd name="connsiteX49" fmla="*/ 4736261 w 5261024"/>
                  <a:gd name="connsiteY49" fmla="*/ 3544203 h 5266097"/>
                  <a:gd name="connsiteX50" fmla="*/ 4861767 w 5261024"/>
                  <a:gd name="connsiteY50" fmla="*/ 3860917 h 5266097"/>
                  <a:gd name="connsiteX51" fmla="*/ 4908278 w 5261024"/>
                  <a:gd name="connsiteY51" fmla="*/ 3875711 h 5266097"/>
                  <a:gd name="connsiteX52" fmla="*/ 4948303 w 5261024"/>
                  <a:gd name="connsiteY52" fmla="*/ 3880032 h 5266097"/>
                  <a:gd name="connsiteX53" fmla="*/ 4920099 w 5261024"/>
                  <a:gd name="connsiteY53" fmla="*/ 3935562 h 5266097"/>
                  <a:gd name="connsiteX54" fmla="*/ 4701355 w 5261024"/>
                  <a:gd name="connsiteY54" fmla="*/ 4260953 h 5266097"/>
                  <a:gd name="connsiteX55" fmla="*/ 4690683 w 5261024"/>
                  <a:gd name="connsiteY55" fmla="*/ 4273524 h 5266097"/>
                  <a:gd name="connsiteX56" fmla="*/ 4670103 w 5261024"/>
                  <a:gd name="connsiteY56" fmla="*/ 4236951 h 5266097"/>
                  <a:gd name="connsiteX57" fmla="*/ 4638180 w 5261024"/>
                  <a:gd name="connsiteY57" fmla="*/ 4200031 h 5266097"/>
                  <a:gd name="connsiteX58" fmla="*/ 4297636 w 5261024"/>
                  <a:gd name="connsiteY58" fmla="*/ 4209463 h 5266097"/>
                  <a:gd name="connsiteX59" fmla="*/ 4307251 w 5261024"/>
                  <a:gd name="connsiteY59" fmla="*/ 4550002 h 5266097"/>
                  <a:gd name="connsiteX60" fmla="*/ 4345897 w 5261024"/>
                  <a:gd name="connsiteY60" fmla="*/ 4579812 h 5266097"/>
                  <a:gd name="connsiteX61" fmla="*/ 4382079 w 5261024"/>
                  <a:gd name="connsiteY61" fmla="*/ 4597585 h 5266097"/>
                  <a:gd name="connsiteX62" fmla="*/ 4294613 w 5261024"/>
                  <a:gd name="connsiteY62" fmla="*/ 4674261 h 5266097"/>
                  <a:gd name="connsiteX63" fmla="*/ 4081162 w 5261024"/>
                  <a:gd name="connsiteY63" fmla="*/ 4830933 h 5266097"/>
                  <a:gd name="connsiteX64" fmla="*/ 4004830 w 5261024"/>
                  <a:gd name="connsiteY64" fmla="*/ 4875987 h 5266097"/>
                  <a:gd name="connsiteX65" fmla="*/ 3998534 w 5261024"/>
                  <a:gd name="connsiteY65" fmla="*/ 4837804 h 5266097"/>
                  <a:gd name="connsiteX66" fmla="*/ 3981163 w 5261024"/>
                  <a:gd name="connsiteY66" fmla="*/ 4792192 h 5266097"/>
                  <a:gd name="connsiteX67" fmla="*/ 3657930 w 5261024"/>
                  <a:gd name="connsiteY67" fmla="*/ 4684583 h 5266097"/>
                  <a:gd name="connsiteX68" fmla="*/ 3550494 w 5261024"/>
                  <a:gd name="connsiteY68" fmla="*/ 5007873 h 5266097"/>
                  <a:gd name="connsiteX69" fmla="*/ 3576614 w 5261024"/>
                  <a:gd name="connsiteY69" fmla="*/ 5049102 h 5266097"/>
                  <a:gd name="connsiteX70" fmla="*/ 3605495 w 5261024"/>
                  <a:gd name="connsiteY70" fmla="*/ 5079179 h 5266097"/>
                  <a:gd name="connsiteX71" fmla="*/ 3361520 w 5261024"/>
                  <a:gd name="connsiteY71" fmla="*/ 5163465 h 5266097"/>
                  <a:gd name="connsiteX72" fmla="*/ 3154552 w 5261024"/>
                  <a:gd name="connsiteY72" fmla="*/ 5212189 h 5266097"/>
                  <a:gd name="connsiteX73" fmla="*/ 3161961 w 5261024"/>
                  <a:gd name="connsiteY73" fmla="*/ 5172732 h 5266097"/>
                  <a:gd name="connsiteX74" fmla="*/ 3161239 w 5261024"/>
                  <a:gd name="connsiteY74" fmla="*/ 5123930 h 5266097"/>
                  <a:gd name="connsiteX75" fmla="*/ 2894303 w 5261024"/>
                  <a:gd name="connsiteY75" fmla="*/ 4912259 h 5266097"/>
                  <a:gd name="connsiteX76" fmla="*/ 2682774 w 5261024"/>
                  <a:gd name="connsiteY76" fmla="*/ 5179307 h 5266097"/>
                  <a:gd name="connsiteX77" fmla="*/ 2693218 w 5261024"/>
                  <a:gd name="connsiteY77" fmla="*/ 5226984 h 5266097"/>
                  <a:gd name="connsiteX78" fmla="*/ 2708878 w 5261024"/>
                  <a:gd name="connsiteY78" fmla="*/ 5262425 h 5266097"/>
                  <a:gd name="connsiteX79" fmla="*/ 2561420 w 5261024"/>
                  <a:gd name="connsiteY79" fmla="*/ 5266097 h 5266097"/>
                  <a:gd name="connsiteX80" fmla="*/ 2285388 w 5261024"/>
                  <a:gd name="connsiteY80" fmla="*/ 5243959 h 5266097"/>
                  <a:gd name="connsiteX81" fmla="*/ 2240930 w 5261024"/>
                  <a:gd name="connsiteY81" fmla="*/ 5235714 h 5266097"/>
                  <a:gd name="connsiteX82" fmla="*/ 2261288 w 5261024"/>
                  <a:gd name="connsiteY82" fmla="*/ 5201337 h 5266097"/>
                  <a:gd name="connsiteX83" fmla="*/ 2277301 w 5261024"/>
                  <a:gd name="connsiteY83" fmla="*/ 5155230 h 5266097"/>
                  <a:gd name="connsiteX84" fmla="*/ 2098860 w 5261024"/>
                  <a:gd name="connsiteY84" fmla="*/ 4865027 h 5266097"/>
                  <a:gd name="connsiteX85" fmla="*/ 1808751 w 5261024"/>
                  <a:gd name="connsiteY85" fmla="*/ 5043623 h 5266097"/>
                  <a:gd name="connsiteX86" fmla="*/ 1802259 w 5261024"/>
                  <a:gd name="connsiteY86" fmla="*/ 5091997 h 5266097"/>
                  <a:gd name="connsiteX87" fmla="*/ 1804934 w 5261024"/>
                  <a:gd name="connsiteY87" fmla="*/ 5131861 h 5266097"/>
                  <a:gd name="connsiteX88" fmla="*/ 1761530 w 5261024"/>
                  <a:gd name="connsiteY88" fmla="*/ 5119177 h 5266097"/>
                  <a:gd name="connsiteX89" fmla="*/ 1531316 w 5261024"/>
                  <a:gd name="connsiteY89" fmla="*/ 5026649 h 5266097"/>
                  <a:gd name="connsiteX90" fmla="*/ 1374157 w 5261024"/>
                  <a:gd name="connsiteY90" fmla="*/ 4945594 h 5266097"/>
                  <a:gd name="connsiteX91" fmla="*/ 1405149 w 5261024"/>
                  <a:gd name="connsiteY91" fmla="*/ 4920168 h 5266097"/>
                  <a:gd name="connsiteX92" fmla="*/ 1435964 w 5261024"/>
                  <a:gd name="connsiteY92" fmla="*/ 4882320 h 5266097"/>
                  <a:gd name="connsiteX93" fmla="*/ 1367541 w 5261024"/>
                  <a:gd name="connsiteY93" fmla="*/ 4548587 h 5266097"/>
                  <a:gd name="connsiteX94" fmla="*/ 1033844 w 5261024"/>
                  <a:gd name="connsiteY94" fmla="*/ 4617189 h 5266097"/>
                  <a:gd name="connsiteX95" fmla="*/ 1011199 w 5261024"/>
                  <a:gd name="connsiteY95" fmla="*/ 4660425 h 5266097"/>
                  <a:gd name="connsiteX96" fmla="*/ 1000161 w 5261024"/>
                  <a:gd name="connsiteY96" fmla="*/ 4698511 h 5266097"/>
                  <a:gd name="connsiteX97" fmla="*/ 920802 w 5261024"/>
                  <a:gd name="connsiteY97" fmla="*/ 4636740 h 5266097"/>
                  <a:gd name="connsiteX98" fmla="*/ 665621 w 5261024"/>
                  <a:gd name="connsiteY98" fmla="*/ 4386731 h 5266097"/>
                  <a:gd name="connsiteX99" fmla="*/ 657487 w 5261024"/>
                  <a:gd name="connsiteY99" fmla="*/ 4376959 h 5266097"/>
                  <a:gd name="connsiteX100" fmla="*/ 696807 w 5261024"/>
                  <a:gd name="connsiteY100" fmla="*/ 4363138 h 5266097"/>
                  <a:gd name="connsiteX101" fmla="*/ 738709 w 5261024"/>
                  <a:gd name="connsiteY101" fmla="*/ 4338112 h 5266097"/>
                  <a:gd name="connsiteX102" fmla="*/ 788555 w 5261024"/>
                  <a:gd name="connsiteY102" fmla="*/ 4001104 h 5266097"/>
                  <a:gd name="connsiteX103" fmla="*/ 451519 w 5261024"/>
                  <a:gd name="connsiteY103" fmla="*/ 3951439 h 5266097"/>
                  <a:gd name="connsiteX104" fmla="*/ 415452 w 5261024"/>
                  <a:gd name="connsiteY104" fmla="*/ 3984321 h 5266097"/>
                  <a:gd name="connsiteX105" fmla="*/ 391658 w 5261024"/>
                  <a:gd name="connsiteY105" fmla="*/ 4016878 h 5266097"/>
                  <a:gd name="connsiteX106" fmla="*/ 353117 w 5261024"/>
                  <a:gd name="connsiteY106" fmla="*/ 3955371 h 5266097"/>
                  <a:gd name="connsiteX107" fmla="*/ 240245 w 5261024"/>
                  <a:gd name="connsiteY107" fmla="*/ 3738610 h 5266097"/>
                  <a:gd name="connsiteX108" fmla="*/ 182439 w 5261024"/>
                  <a:gd name="connsiteY108" fmla="*/ 3597001 h 5266097"/>
                  <a:gd name="connsiteX109" fmla="*/ 221697 w 5261024"/>
                  <a:gd name="connsiteY109" fmla="*/ 3597436 h 5266097"/>
                  <a:gd name="connsiteX110" fmla="*/ 269631 w 5261024"/>
                  <a:gd name="connsiteY110" fmla="*/ 3588250 h 5266097"/>
                  <a:gd name="connsiteX111" fmla="*/ 431735 w 5261024"/>
                  <a:gd name="connsiteY111" fmla="*/ 3288614 h 5266097"/>
                  <a:gd name="connsiteX112" fmla="*/ 132011 w 5261024"/>
                  <a:gd name="connsiteY112" fmla="*/ 3126671 h 5266097"/>
                  <a:gd name="connsiteX113" fmla="*/ 86872 w 5261024"/>
                  <a:gd name="connsiteY113" fmla="*/ 3145235 h 5266097"/>
                  <a:gd name="connsiteX114" fmla="*/ 54105 w 5261024"/>
                  <a:gd name="connsiteY114" fmla="*/ 3167203 h 5266097"/>
                  <a:gd name="connsiteX115" fmla="*/ 27088 w 5261024"/>
                  <a:gd name="connsiteY115" fmla="*/ 3034275 h 5266097"/>
                  <a:gd name="connsiteX116" fmla="*/ 811 w 5261024"/>
                  <a:gd name="connsiteY116" fmla="*/ 2786282 h 5266097"/>
                  <a:gd name="connsiteX117" fmla="*/ 0 w 5261024"/>
                  <a:gd name="connsiteY117" fmla="*/ 2701432 h 5266097"/>
                  <a:gd name="connsiteX118" fmla="*/ 37127 w 5261024"/>
                  <a:gd name="connsiteY118" fmla="*/ 2715413 h 5266097"/>
                  <a:gd name="connsiteX119" fmla="*/ 85312 w 5261024"/>
                  <a:gd name="connsiteY119" fmla="*/ 2723175 h 5266097"/>
                  <a:gd name="connsiteX120" fmla="*/ 340122 w 5261024"/>
                  <a:gd name="connsiteY120" fmla="*/ 2497052 h 5266097"/>
                  <a:gd name="connsiteX121" fmla="*/ 113862 w 5261024"/>
                  <a:gd name="connsiteY121" fmla="*/ 2242364 h 5266097"/>
                  <a:gd name="connsiteX122" fmla="*/ 65096 w 5261024"/>
                  <a:gd name="connsiteY122" fmla="*/ 2244369 h 5266097"/>
                  <a:gd name="connsiteX123" fmla="*/ 25412 w 5261024"/>
                  <a:gd name="connsiteY123" fmla="*/ 2254145 h 5266097"/>
                  <a:gd name="connsiteX124" fmla="*/ 68713 w 5261024"/>
                  <a:gd name="connsiteY124" fmla="*/ 2022832 h 5266097"/>
                  <a:gd name="connsiteX125" fmla="*/ 134052 w 5261024"/>
                  <a:gd name="connsiteY125" fmla="*/ 1796592 h 5266097"/>
                  <a:gd name="connsiteX126" fmla="*/ 165357 w 5261024"/>
                  <a:gd name="connsiteY126" fmla="*/ 1823456 h 5266097"/>
                  <a:gd name="connsiteX127" fmla="*/ 207982 w 5261024"/>
                  <a:gd name="connsiteY127" fmla="*/ 1847230 h 5266097"/>
                  <a:gd name="connsiteX128" fmla="*/ 524763 w 5261024"/>
                  <a:gd name="connsiteY128" fmla="*/ 1721894 h 5266097"/>
                  <a:gd name="connsiteX129" fmla="*/ 399256 w 5261024"/>
                  <a:gd name="connsiteY129" fmla="*/ 1405180 h 5266097"/>
                  <a:gd name="connsiteX130" fmla="*/ 352745 w 5261024"/>
                  <a:gd name="connsiteY130" fmla="*/ 1390386 h 5266097"/>
                  <a:gd name="connsiteX131" fmla="*/ 312719 w 5261024"/>
                  <a:gd name="connsiteY131" fmla="*/ 1386066 h 5266097"/>
                  <a:gd name="connsiteX132" fmla="*/ 340923 w 5261024"/>
                  <a:gd name="connsiteY132" fmla="*/ 1330533 h 5266097"/>
                  <a:gd name="connsiteX133" fmla="*/ 559668 w 5261024"/>
                  <a:gd name="connsiteY133" fmla="*/ 1005143 h 5266097"/>
                  <a:gd name="connsiteX134" fmla="*/ 570341 w 5261024"/>
                  <a:gd name="connsiteY134" fmla="*/ 992572 h 5266097"/>
                  <a:gd name="connsiteX135" fmla="*/ 590920 w 5261024"/>
                  <a:gd name="connsiteY135" fmla="*/ 1029147 h 5266097"/>
                  <a:gd name="connsiteX136" fmla="*/ 622843 w 5261024"/>
                  <a:gd name="connsiteY136" fmla="*/ 1066067 h 5266097"/>
                  <a:gd name="connsiteX137" fmla="*/ 963387 w 5261024"/>
                  <a:gd name="connsiteY137" fmla="*/ 1056634 h 5266097"/>
                  <a:gd name="connsiteX138" fmla="*/ 953773 w 5261024"/>
                  <a:gd name="connsiteY138" fmla="*/ 716095 h 5266097"/>
                  <a:gd name="connsiteX139" fmla="*/ 915126 w 5261024"/>
                  <a:gd name="connsiteY139" fmla="*/ 686285 h 5266097"/>
                  <a:gd name="connsiteX140" fmla="*/ 878943 w 5261024"/>
                  <a:gd name="connsiteY140" fmla="*/ 668511 h 5266097"/>
                  <a:gd name="connsiteX141" fmla="*/ 966411 w 5261024"/>
                  <a:gd name="connsiteY141" fmla="*/ 591835 h 5266097"/>
                  <a:gd name="connsiteX142" fmla="*/ 1179862 w 5261024"/>
                  <a:gd name="connsiteY142" fmla="*/ 435162 h 5266097"/>
                  <a:gd name="connsiteX143" fmla="*/ 1256192 w 5261024"/>
                  <a:gd name="connsiteY143" fmla="*/ 390108 h 5266097"/>
                  <a:gd name="connsiteX144" fmla="*/ 1262490 w 5261024"/>
                  <a:gd name="connsiteY144" fmla="*/ 428293 h 5266097"/>
                  <a:gd name="connsiteX145" fmla="*/ 1279861 w 5261024"/>
                  <a:gd name="connsiteY145" fmla="*/ 473904 h 5266097"/>
                  <a:gd name="connsiteX146" fmla="*/ 1603093 w 5261024"/>
                  <a:gd name="connsiteY146" fmla="*/ 581514 h 5266097"/>
                  <a:gd name="connsiteX147" fmla="*/ 1710529 w 5261024"/>
                  <a:gd name="connsiteY147" fmla="*/ 258223 h 5266097"/>
                  <a:gd name="connsiteX148" fmla="*/ 1684409 w 5261024"/>
                  <a:gd name="connsiteY148" fmla="*/ 216994 h 5266097"/>
                  <a:gd name="connsiteX149" fmla="*/ 1655527 w 5261024"/>
                  <a:gd name="connsiteY149" fmla="*/ 186916 h 5266097"/>
                  <a:gd name="connsiteX150" fmla="*/ 1899503 w 5261024"/>
                  <a:gd name="connsiteY150" fmla="*/ 102632 h 5266097"/>
                  <a:gd name="connsiteX151" fmla="*/ 2106471 w 5261024"/>
                  <a:gd name="connsiteY151" fmla="*/ 53906 h 5266097"/>
                  <a:gd name="connsiteX152" fmla="*/ 2099062 w 5261024"/>
                  <a:gd name="connsiteY152" fmla="*/ 93364 h 5266097"/>
                  <a:gd name="connsiteX153" fmla="*/ 2099785 w 5261024"/>
                  <a:gd name="connsiteY153" fmla="*/ 142166 h 5266097"/>
                  <a:gd name="connsiteX154" fmla="*/ 2366720 w 5261024"/>
                  <a:gd name="connsiteY154" fmla="*/ 353838 h 5266097"/>
                  <a:gd name="connsiteX155" fmla="*/ 2578250 w 5261024"/>
                  <a:gd name="connsiteY155" fmla="*/ 86789 h 5266097"/>
                  <a:gd name="connsiteX156" fmla="*/ 2567806 w 5261024"/>
                  <a:gd name="connsiteY156" fmla="*/ 39113 h 5266097"/>
                  <a:gd name="connsiteX157" fmla="*/ 2552146 w 5261024"/>
                  <a:gd name="connsiteY157" fmla="*/ 3672 h 5266097"/>
                  <a:gd name="connsiteX158" fmla="*/ 2699604 w 5261024"/>
                  <a:gd name="connsiteY158" fmla="*/ 0 h 5266097"/>
                  <a:gd name="connsiteX159" fmla="*/ 2685916 w 5261024"/>
                  <a:gd name="connsiteY159" fmla="*/ 849851 h 5266097"/>
                  <a:gd name="connsiteX160" fmla="*/ 896230 w 5261024"/>
                  <a:gd name="connsiteY160" fmla="*/ 2219946 h 5266097"/>
                  <a:gd name="connsiteX161" fmla="*/ 2217191 w 5261024"/>
                  <a:gd name="connsiteY161" fmla="*/ 4368244 h 5266097"/>
                  <a:gd name="connsiteX162" fmla="*/ 4364793 w 5261024"/>
                  <a:gd name="connsiteY162" fmla="*/ 3046150 h 5266097"/>
                  <a:gd name="connsiteX163" fmla="*/ 3043832 w 5261024"/>
                  <a:gd name="connsiteY163" fmla="*/ 897852 h 5266097"/>
                  <a:gd name="connsiteX164" fmla="*/ 2685916 w 5261024"/>
                  <a:gd name="connsiteY164" fmla="*/ 849851 h 5266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5261024" h="5266097">
                    <a:moveTo>
                      <a:pt x="2699604" y="0"/>
                    </a:moveTo>
                    <a:cubicBezTo>
                      <a:pt x="2791142" y="2496"/>
                      <a:pt x="2883255" y="9812"/>
                      <a:pt x="2975635" y="22137"/>
                    </a:cubicBezTo>
                    <a:lnTo>
                      <a:pt x="3020095" y="30384"/>
                    </a:lnTo>
                    <a:lnTo>
                      <a:pt x="2999736" y="64762"/>
                    </a:lnTo>
                    <a:cubicBezTo>
                      <a:pt x="2992981" y="79277"/>
                      <a:pt x="2987578" y="94685"/>
                      <a:pt x="2983724" y="110867"/>
                    </a:cubicBezTo>
                    <a:cubicBezTo>
                      <a:pt x="2952888" y="240322"/>
                      <a:pt x="3032779" y="370252"/>
                      <a:pt x="3162165" y="401071"/>
                    </a:cubicBezTo>
                    <a:cubicBezTo>
                      <a:pt x="3291551" y="431891"/>
                      <a:pt x="3421437" y="351930"/>
                      <a:pt x="3452273" y="222475"/>
                    </a:cubicBezTo>
                    <a:cubicBezTo>
                      <a:pt x="3456127" y="206292"/>
                      <a:pt x="3458252" y="190104"/>
                      <a:pt x="3458765" y="174102"/>
                    </a:cubicBezTo>
                    <a:lnTo>
                      <a:pt x="3456091" y="134237"/>
                    </a:lnTo>
                    <a:lnTo>
                      <a:pt x="3499492" y="146919"/>
                    </a:lnTo>
                    <a:cubicBezTo>
                      <a:pt x="3578278" y="174349"/>
                      <a:pt x="3655061" y="205265"/>
                      <a:pt x="3729708" y="239447"/>
                    </a:cubicBezTo>
                    <a:lnTo>
                      <a:pt x="3886868" y="320504"/>
                    </a:lnTo>
                    <a:lnTo>
                      <a:pt x="3855876" y="345930"/>
                    </a:lnTo>
                    <a:cubicBezTo>
                      <a:pt x="3844563" y="357260"/>
                      <a:pt x="3834216" y="369891"/>
                      <a:pt x="3825060" y="383779"/>
                    </a:cubicBezTo>
                    <a:cubicBezTo>
                      <a:pt x="3751808" y="494880"/>
                      <a:pt x="3782442" y="644297"/>
                      <a:pt x="3893485" y="717511"/>
                    </a:cubicBezTo>
                    <a:cubicBezTo>
                      <a:pt x="4004526" y="790725"/>
                      <a:pt x="4153927" y="760009"/>
                      <a:pt x="4227180" y="648908"/>
                    </a:cubicBezTo>
                    <a:cubicBezTo>
                      <a:pt x="4236337" y="635021"/>
                      <a:pt x="4243870" y="620534"/>
                      <a:pt x="4249826" y="605673"/>
                    </a:cubicBezTo>
                    <a:lnTo>
                      <a:pt x="4260863" y="567587"/>
                    </a:lnTo>
                    <a:lnTo>
                      <a:pt x="4340221" y="629356"/>
                    </a:lnTo>
                    <a:cubicBezTo>
                      <a:pt x="4431148" y="707069"/>
                      <a:pt x="4516361" y="790651"/>
                      <a:pt x="4595402" y="879365"/>
                    </a:cubicBezTo>
                    <a:lnTo>
                      <a:pt x="4603537" y="889139"/>
                    </a:lnTo>
                    <a:lnTo>
                      <a:pt x="4564217" y="902959"/>
                    </a:lnTo>
                    <a:cubicBezTo>
                      <a:pt x="4549712" y="909737"/>
                      <a:pt x="4535670" y="918068"/>
                      <a:pt x="4522315" y="927986"/>
                    </a:cubicBezTo>
                    <a:cubicBezTo>
                      <a:pt x="4415481" y="1007334"/>
                      <a:pt x="4393165" y="1158216"/>
                      <a:pt x="4472470" y="1264993"/>
                    </a:cubicBezTo>
                    <a:cubicBezTo>
                      <a:pt x="4551775" y="1371771"/>
                      <a:pt x="4702672" y="1394006"/>
                      <a:pt x="4809505" y="1314658"/>
                    </a:cubicBezTo>
                    <a:cubicBezTo>
                      <a:pt x="4822859" y="1304740"/>
                      <a:pt x="4834893" y="1293703"/>
                      <a:pt x="4845572" y="1281775"/>
                    </a:cubicBezTo>
                    <a:lnTo>
                      <a:pt x="4869367" y="1249219"/>
                    </a:lnTo>
                    <a:lnTo>
                      <a:pt x="4907907" y="1310723"/>
                    </a:lnTo>
                    <a:cubicBezTo>
                      <a:pt x="4948818" y="1381156"/>
                      <a:pt x="4986492" y="1453490"/>
                      <a:pt x="5020778" y="1527485"/>
                    </a:cubicBezTo>
                    <a:lnTo>
                      <a:pt x="5078585" y="1669097"/>
                    </a:lnTo>
                    <a:lnTo>
                      <a:pt x="5039327" y="1668661"/>
                    </a:lnTo>
                    <a:cubicBezTo>
                      <a:pt x="5023379" y="1670069"/>
                      <a:pt x="5007333" y="1673094"/>
                      <a:pt x="4991392" y="1677848"/>
                    </a:cubicBezTo>
                    <a:cubicBezTo>
                      <a:pt x="4863863" y="1715870"/>
                      <a:pt x="4791287" y="1850022"/>
                      <a:pt x="4829289" y="1977484"/>
                    </a:cubicBezTo>
                    <a:cubicBezTo>
                      <a:pt x="4867292" y="2104945"/>
                      <a:pt x="5001483" y="2177449"/>
                      <a:pt x="5129012" y="2139427"/>
                    </a:cubicBezTo>
                    <a:cubicBezTo>
                      <a:pt x="5144953" y="2134673"/>
                      <a:pt x="5160036" y="2128419"/>
                      <a:pt x="5174151" y="2120863"/>
                    </a:cubicBezTo>
                    <a:lnTo>
                      <a:pt x="5206918" y="2098895"/>
                    </a:lnTo>
                    <a:lnTo>
                      <a:pt x="5233934" y="2231821"/>
                    </a:lnTo>
                    <a:cubicBezTo>
                      <a:pt x="5246572" y="2313623"/>
                      <a:pt x="5255381" y="2396367"/>
                      <a:pt x="5260212" y="2479813"/>
                    </a:cubicBezTo>
                    <a:lnTo>
                      <a:pt x="5261024" y="2564666"/>
                    </a:lnTo>
                    <a:lnTo>
                      <a:pt x="5223898" y="2550684"/>
                    </a:lnTo>
                    <a:cubicBezTo>
                      <a:pt x="5208429" y="2546552"/>
                      <a:pt x="5192316" y="2543908"/>
                      <a:pt x="5175711" y="2542921"/>
                    </a:cubicBezTo>
                    <a:cubicBezTo>
                      <a:pt x="5042868" y="2535034"/>
                      <a:pt x="4928786" y="2636273"/>
                      <a:pt x="4920903" y="2769046"/>
                    </a:cubicBezTo>
                    <a:cubicBezTo>
                      <a:pt x="4913019" y="2901817"/>
                      <a:pt x="5014319" y="3015845"/>
                      <a:pt x="5147162" y="3023733"/>
                    </a:cubicBezTo>
                    <a:cubicBezTo>
                      <a:pt x="5163767" y="3024719"/>
                      <a:pt x="5180080" y="3024000"/>
                      <a:pt x="5195928" y="3021727"/>
                    </a:cubicBezTo>
                    <a:lnTo>
                      <a:pt x="5235611" y="3011951"/>
                    </a:lnTo>
                    <a:lnTo>
                      <a:pt x="5192310" y="3243262"/>
                    </a:lnTo>
                    <a:lnTo>
                      <a:pt x="5126971" y="3469505"/>
                    </a:lnTo>
                    <a:lnTo>
                      <a:pt x="5095667" y="3442641"/>
                    </a:lnTo>
                    <a:cubicBezTo>
                      <a:pt x="5082545" y="3433468"/>
                      <a:pt x="5068309" y="3425472"/>
                      <a:pt x="5053042" y="3418866"/>
                    </a:cubicBezTo>
                    <a:cubicBezTo>
                      <a:pt x="4930908" y="3366020"/>
                      <a:pt x="4789081" y="3422134"/>
                      <a:pt x="4736261" y="3544203"/>
                    </a:cubicBezTo>
                    <a:cubicBezTo>
                      <a:pt x="4683442" y="3666272"/>
                      <a:pt x="4739634" y="3808069"/>
                      <a:pt x="4861767" y="3860917"/>
                    </a:cubicBezTo>
                    <a:cubicBezTo>
                      <a:pt x="4877034" y="3867523"/>
                      <a:pt x="4892609" y="3872427"/>
                      <a:pt x="4908278" y="3875711"/>
                    </a:cubicBezTo>
                    <a:lnTo>
                      <a:pt x="4948303" y="3880032"/>
                    </a:lnTo>
                    <a:lnTo>
                      <a:pt x="4920099" y="3935562"/>
                    </a:lnTo>
                    <a:cubicBezTo>
                      <a:pt x="4854957" y="4050190"/>
                      <a:pt x="4781729" y="4158847"/>
                      <a:pt x="4701355" y="4260953"/>
                    </a:cubicBezTo>
                    <a:lnTo>
                      <a:pt x="4690683" y="4273524"/>
                    </a:lnTo>
                    <a:lnTo>
                      <a:pt x="4670103" y="4236951"/>
                    </a:lnTo>
                    <a:cubicBezTo>
                      <a:pt x="4660910" y="4223843"/>
                      <a:pt x="4650267" y="4211460"/>
                      <a:pt x="4638180" y="4200031"/>
                    </a:cubicBezTo>
                    <a:cubicBezTo>
                      <a:pt x="4541487" y="4108598"/>
                      <a:pt x="4389020" y="4112821"/>
                      <a:pt x="4297636" y="4209463"/>
                    </a:cubicBezTo>
                    <a:cubicBezTo>
                      <a:pt x="4206253" y="4306105"/>
                      <a:pt x="4210558" y="4458570"/>
                      <a:pt x="4307251" y="4550002"/>
                    </a:cubicBezTo>
                    <a:cubicBezTo>
                      <a:pt x="4319338" y="4561431"/>
                      <a:pt x="4332296" y="4571366"/>
                      <a:pt x="4345897" y="4579812"/>
                    </a:cubicBezTo>
                    <a:lnTo>
                      <a:pt x="4382079" y="4597585"/>
                    </a:lnTo>
                    <a:lnTo>
                      <a:pt x="4294613" y="4674261"/>
                    </a:lnTo>
                    <a:cubicBezTo>
                      <a:pt x="4226072" y="4730053"/>
                      <a:pt x="4154820" y="4782340"/>
                      <a:pt x="4081162" y="4830933"/>
                    </a:cubicBezTo>
                    <a:lnTo>
                      <a:pt x="4004830" y="4875987"/>
                    </a:lnTo>
                    <a:lnTo>
                      <a:pt x="3998534" y="4837804"/>
                    </a:lnTo>
                    <a:cubicBezTo>
                      <a:pt x="3994378" y="4822342"/>
                      <a:pt x="3988612" y="4807066"/>
                      <a:pt x="3981163" y="4792192"/>
                    </a:cubicBezTo>
                    <a:cubicBezTo>
                      <a:pt x="3921573" y="4673203"/>
                      <a:pt x="3776856" y="4625024"/>
                      <a:pt x="3657930" y="4684583"/>
                    </a:cubicBezTo>
                    <a:cubicBezTo>
                      <a:pt x="3539004" y="4744142"/>
                      <a:pt x="3490903" y="4888884"/>
                      <a:pt x="3550494" y="5007873"/>
                    </a:cubicBezTo>
                    <a:cubicBezTo>
                      <a:pt x="3557942" y="5022747"/>
                      <a:pt x="3566721" y="5036514"/>
                      <a:pt x="3576614" y="5049102"/>
                    </a:cubicBezTo>
                    <a:lnTo>
                      <a:pt x="3605495" y="5079179"/>
                    </a:lnTo>
                    <a:lnTo>
                      <a:pt x="3361520" y="5163465"/>
                    </a:lnTo>
                    <a:lnTo>
                      <a:pt x="3154552" y="5212189"/>
                    </a:lnTo>
                    <a:lnTo>
                      <a:pt x="3161961" y="5172732"/>
                    </a:lnTo>
                    <a:cubicBezTo>
                      <a:pt x="3163345" y="5156782"/>
                      <a:pt x="3163151" y="5140455"/>
                      <a:pt x="3161239" y="5123930"/>
                    </a:cubicBezTo>
                    <a:cubicBezTo>
                      <a:pt x="3145938" y="4991736"/>
                      <a:pt x="3026428" y="4896967"/>
                      <a:pt x="2894303" y="4912259"/>
                    </a:cubicBezTo>
                    <a:cubicBezTo>
                      <a:pt x="2762179" y="4927551"/>
                      <a:pt x="2667474" y="5047112"/>
                      <a:pt x="2682774" y="5179307"/>
                    </a:cubicBezTo>
                    <a:cubicBezTo>
                      <a:pt x="2684687" y="5195831"/>
                      <a:pt x="2688228" y="5211770"/>
                      <a:pt x="2693218" y="5226984"/>
                    </a:cubicBezTo>
                    <a:lnTo>
                      <a:pt x="2708878" y="5262425"/>
                    </a:lnTo>
                    <a:lnTo>
                      <a:pt x="2561420" y="5266097"/>
                    </a:lnTo>
                    <a:cubicBezTo>
                      <a:pt x="2469881" y="5263601"/>
                      <a:pt x="2377769" y="5256285"/>
                      <a:pt x="2285388" y="5243959"/>
                    </a:cubicBezTo>
                    <a:lnTo>
                      <a:pt x="2240930" y="5235714"/>
                    </a:lnTo>
                    <a:lnTo>
                      <a:pt x="2261288" y="5201337"/>
                    </a:lnTo>
                    <a:cubicBezTo>
                      <a:pt x="2268045" y="5186822"/>
                      <a:pt x="2273446" y="5171413"/>
                      <a:pt x="2277301" y="5155230"/>
                    </a:cubicBezTo>
                    <a:cubicBezTo>
                      <a:pt x="2308137" y="5025775"/>
                      <a:pt x="2228246" y="4895846"/>
                      <a:pt x="2098860" y="4865027"/>
                    </a:cubicBezTo>
                    <a:cubicBezTo>
                      <a:pt x="1969474" y="4834207"/>
                      <a:pt x="1839587" y="4914168"/>
                      <a:pt x="1808751" y="5043623"/>
                    </a:cubicBezTo>
                    <a:cubicBezTo>
                      <a:pt x="1804897" y="5059805"/>
                      <a:pt x="1802773" y="5075995"/>
                      <a:pt x="1802259" y="5091997"/>
                    </a:cubicBezTo>
                    <a:lnTo>
                      <a:pt x="1804934" y="5131861"/>
                    </a:lnTo>
                    <a:lnTo>
                      <a:pt x="1761530" y="5119177"/>
                    </a:lnTo>
                    <a:cubicBezTo>
                      <a:pt x="1682746" y="5091747"/>
                      <a:pt x="1605963" y="5060831"/>
                      <a:pt x="1531316" y="5026649"/>
                    </a:cubicBezTo>
                    <a:lnTo>
                      <a:pt x="1374157" y="4945594"/>
                    </a:lnTo>
                    <a:lnTo>
                      <a:pt x="1405149" y="4920168"/>
                    </a:lnTo>
                    <a:cubicBezTo>
                      <a:pt x="1416461" y="4908838"/>
                      <a:pt x="1426808" y="4896207"/>
                      <a:pt x="1435964" y="4882320"/>
                    </a:cubicBezTo>
                    <a:cubicBezTo>
                      <a:pt x="1509217" y="4771217"/>
                      <a:pt x="1478582" y="4621800"/>
                      <a:pt x="1367541" y="4548587"/>
                    </a:cubicBezTo>
                    <a:cubicBezTo>
                      <a:pt x="1256498" y="4475373"/>
                      <a:pt x="1107097" y="4506088"/>
                      <a:pt x="1033844" y="4617189"/>
                    </a:cubicBezTo>
                    <a:cubicBezTo>
                      <a:pt x="1024688" y="4631078"/>
                      <a:pt x="1017155" y="4645563"/>
                      <a:pt x="1011199" y="4660425"/>
                    </a:cubicBezTo>
                    <a:lnTo>
                      <a:pt x="1000161" y="4698511"/>
                    </a:lnTo>
                    <a:lnTo>
                      <a:pt x="920802" y="4636740"/>
                    </a:lnTo>
                    <a:cubicBezTo>
                      <a:pt x="829875" y="4559028"/>
                      <a:pt x="744663" y="4475445"/>
                      <a:pt x="665621" y="4386731"/>
                    </a:cubicBezTo>
                    <a:lnTo>
                      <a:pt x="657487" y="4376959"/>
                    </a:lnTo>
                    <a:lnTo>
                      <a:pt x="696807" y="4363138"/>
                    </a:lnTo>
                    <a:cubicBezTo>
                      <a:pt x="711312" y="4356361"/>
                      <a:pt x="725355" y="4348030"/>
                      <a:pt x="738709" y="4338112"/>
                    </a:cubicBezTo>
                    <a:cubicBezTo>
                      <a:pt x="845543" y="4258765"/>
                      <a:pt x="867859" y="4107881"/>
                      <a:pt x="788555" y="4001104"/>
                    </a:cubicBezTo>
                    <a:cubicBezTo>
                      <a:pt x="709249" y="3894326"/>
                      <a:pt x="558354" y="3872091"/>
                      <a:pt x="451519" y="3951439"/>
                    </a:cubicBezTo>
                    <a:cubicBezTo>
                      <a:pt x="438165" y="3961357"/>
                      <a:pt x="426132" y="3972393"/>
                      <a:pt x="415452" y="3984321"/>
                    </a:cubicBezTo>
                    <a:lnTo>
                      <a:pt x="391658" y="4016878"/>
                    </a:lnTo>
                    <a:lnTo>
                      <a:pt x="353117" y="3955371"/>
                    </a:lnTo>
                    <a:cubicBezTo>
                      <a:pt x="312204" y="3884939"/>
                      <a:pt x="274531" y="3812605"/>
                      <a:pt x="240245" y="3738610"/>
                    </a:cubicBezTo>
                    <a:lnTo>
                      <a:pt x="182439" y="3597001"/>
                    </a:lnTo>
                    <a:lnTo>
                      <a:pt x="221697" y="3597436"/>
                    </a:lnTo>
                    <a:cubicBezTo>
                      <a:pt x="237645" y="3596029"/>
                      <a:pt x="253690" y="3593002"/>
                      <a:pt x="269631" y="3588250"/>
                    </a:cubicBezTo>
                    <a:cubicBezTo>
                      <a:pt x="397161" y="3550226"/>
                      <a:pt x="469738" y="3416075"/>
                      <a:pt x="431735" y="3288614"/>
                    </a:cubicBezTo>
                    <a:cubicBezTo>
                      <a:pt x="393733" y="3161152"/>
                      <a:pt x="259541" y="3088647"/>
                      <a:pt x="132011" y="3126671"/>
                    </a:cubicBezTo>
                    <a:cubicBezTo>
                      <a:pt x="116070" y="3131423"/>
                      <a:pt x="100988" y="3137679"/>
                      <a:pt x="86872" y="3145235"/>
                    </a:cubicBezTo>
                    <a:lnTo>
                      <a:pt x="54105" y="3167203"/>
                    </a:lnTo>
                    <a:lnTo>
                      <a:pt x="27088" y="3034275"/>
                    </a:lnTo>
                    <a:cubicBezTo>
                      <a:pt x="14450" y="2952472"/>
                      <a:pt x="5642" y="2869727"/>
                      <a:pt x="811" y="2786282"/>
                    </a:cubicBezTo>
                    <a:lnTo>
                      <a:pt x="0" y="2701432"/>
                    </a:lnTo>
                    <a:lnTo>
                      <a:pt x="37127" y="2715413"/>
                    </a:lnTo>
                    <a:cubicBezTo>
                      <a:pt x="52595" y="2719545"/>
                      <a:pt x="68707" y="2722190"/>
                      <a:pt x="85312" y="2723175"/>
                    </a:cubicBezTo>
                    <a:cubicBezTo>
                      <a:pt x="218155" y="2731063"/>
                      <a:pt x="332238" y="2629824"/>
                      <a:pt x="340122" y="2497052"/>
                    </a:cubicBezTo>
                    <a:cubicBezTo>
                      <a:pt x="348006" y="2364279"/>
                      <a:pt x="246705" y="2250252"/>
                      <a:pt x="113862" y="2242364"/>
                    </a:cubicBezTo>
                    <a:cubicBezTo>
                      <a:pt x="97256" y="2241378"/>
                      <a:pt x="80945" y="2242097"/>
                      <a:pt x="65096" y="2244369"/>
                    </a:cubicBezTo>
                    <a:lnTo>
                      <a:pt x="25412" y="2254145"/>
                    </a:lnTo>
                    <a:lnTo>
                      <a:pt x="68713" y="2022832"/>
                    </a:lnTo>
                    <a:lnTo>
                      <a:pt x="134052" y="1796592"/>
                    </a:lnTo>
                    <a:lnTo>
                      <a:pt x="165357" y="1823456"/>
                    </a:lnTo>
                    <a:cubicBezTo>
                      <a:pt x="178479" y="1832629"/>
                      <a:pt x="192715" y="1840624"/>
                      <a:pt x="207982" y="1847230"/>
                    </a:cubicBezTo>
                    <a:cubicBezTo>
                      <a:pt x="330115" y="1900077"/>
                      <a:pt x="471944" y="1843963"/>
                      <a:pt x="524763" y="1721894"/>
                    </a:cubicBezTo>
                    <a:cubicBezTo>
                      <a:pt x="577582" y="1599825"/>
                      <a:pt x="521390" y="1458027"/>
                      <a:pt x="399256" y="1405180"/>
                    </a:cubicBezTo>
                    <a:cubicBezTo>
                      <a:pt x="383989" y="1398574"/>
                      <a:pt x="368416" y="1393671"/>
                      <a:pt x="352745" y="1390386"/>
                    </a:cubicBezTo>
                    <a:lnTo>
                      <a:pt x="312719" y="1386066"/>
                    </a:lnTo>
                    <a:lnTo>
                      <a:pt x="340923" y="1330533"/>
                    </a:lnTo>
                    <a:cubicBezTo>
                      <a:pt x="406067" y="1215904"/>
                      <a:pt x="479295" y="1107248"/>
                      <a:pt x="559668" y="1005143"/>
                    </a:cubicBezTo>
                    <a:lnTo>
                      <a:pt x="570341" y="992572"/>
                    </a:lnTo>
                    <a:lnTo>
                      <a:pt x="590920" y="1029147"/>
                    </a:lnTo>
                    <a:cubicBezTo>
                      <a:pt x="600113" y="1042255"/>
                      <a:pt x="610757" y="1054637"/>
                      <a:pt x="622843" y="1066067"/>
                    </a:cubicBezTo>
                    <a:cubicBezTo>
                      <a:pt x="719537" y="1157498"/>
                      <a:pt x="872004" y="1153275"/>
                      <a:pt x="963387" y="1056634"/>
                    </a:cubicBezTo>
                    <a:cubicBezTo>
                      <a:pt x="1054771" y="959992"/>
                      <a:pt x="1050466" y="807527"/>
                      <a:pt x="953773" y="716095"/>
                    </a:cubicBezTo>
                    <a:cubicBezTo>
                      <a:pt x="941686" y="704665"/>
                      <a:pt x="928728" y="694731"/>
                      <a:pt x="915126" y="686285"/>
                    </a:cubicBezTo>
                    <a:lnTo>
                      <a:pt x="878943" y="668511"/>
                    </a:lnTo>
                    <a:lnTo>
                      <a:pt x="966411" y="591835"/>
                    </a:lnTo>
                    <a:cubicBezTo>
                      <a:pt x="1034952" y="536042"/>
                      <a:pt x="1106204" y="483755"/>
                      <a:pt x="1179862" y="435162"/>
                    </a:cubicBezTo>
                    <a:lnTo>
                      <a:pt x="1256192" y="390108"/>
                    </a:lnTo>
                    <a:lnTo>
                      <a:pt x="1262490" y="428293"/>
                    </a:lnTo>
                    <a:cubicBezTo>
                      <a:pt x="1266645" y="443754"/>
                      <a:pt x="1272411" y="459031"/>
                      <a:pt x="1279861" y="473904"/>
                    </a:cubicBezTo>
                    <a:cubicBezTo>
                      <a:pt x="1339451" y="592893"/>
                      <a:pt x="1484168" y="641073"/>
                      <a:pt x="1603093" y="581514"/>
                    </a:cubicBezTo>
                    <a:cubicBezTo>
                      <a:pt x="1722020" y="521955"/>
                      <a:pt x="1770120" y="377212"/>
                      <a:pt x="1710529" y="258223"/>
                    </a:cubicBezTo>
                    <a:cubicBezTo>
                      <a:pt x="1703080" y="243350"/>
                      <a:pt x="1694301" y="229582"/>
                      <a:pt x="1684409" y="216994"/>
                    </a:cubicBezTo>
                    <a:lnTo>
                      <a:pt x="1655527" y="186916"/>
                    </a:lnTo>
                    <a:lnTo>
                      <a:pt x="1899503" y="102632"/>
                    </a:lnTo>
                    <a:lnTo>
                      <a:pt x="2106471" y="53906"/>
                    </a:lnTo>
                    <a:lnTo>
                      <a:pt x="2099062" y="93364"/>
                    </a:lnTo>
                    <a:cubicBezTo>
                      <a:pt x="2097679" y="109315"/>
                      <a:pt x="2097873" y="125641"/>
                      <a:pt x="2099785" y="142166"/>
                    </a:cubicBezTo>
                    <a:cubicBezTo>
                      <a:pt x="2115085" y="274360"/>
                      <a:pt x="2234596" y="369129"/>
                      <a:pt x="2366720" y="353838"/>
                    </a:cubicBezTo>
                    <a:cubicBezTo>
                      <a:pt x="2498845" y="338546"/>
                      <a:pt x="2593550" y="218984"/>
                      <a:pt x="2578250" y="86789"/>
                    </a:cubicBezTo>
                    <a:cubicBezTo>
                      <a:pt x="2576337" y="70264"/>
                      <a:pt x="2572796" y="54325"/>
                      <a:pt x="2567806" y="39113"/>
                    </a:cubicBezTo>
                    <a:lnTo>
                      <a:pt x="2552146" y="3672"/>
                    </a:lnTo>
                    <a:lnTo>
                      <a:pt x="2699604" y="0"/>
                    </a:lnTo>
                    <a:close/>
                    <a:moveTo>
                      <a:pt x="2685916" y="849851"/>
                    </a:moveTo>
                    <a:cubicBezTo>
                      <a:pt x="1857093" y="823407"/>
                      <a:pt x="1095966" y="1381414"/>
                      <a:pt x="896230" y="2219946"/>
                    </a:cubicBezTo>
                    <a:cubicBezTo>
                      <a:pt x="667959" y="3178268"/>
                      <a:pt x="1259374" y="4140094"/>
                      <a:pt x="2217191" y="4368244"/>
                    </a:cubicBezTo>
                    <a:cubicBezTo>
                      <a:pt x="3175009" y="4596395"/>
                      <a:pt x="4136523" y="4004473"/>
                      <a:pt x="4364793" y="3046150"/>
                    </a:cubicBezTo>
                    <a:cubicBezTo>
                      <a:pt x="4593063" y="2087828"/>
                      <a:pt x="4001649" y="1126002"/>
                      <a:pt x="3043832" y="897852"/>
                    </a:cubicBezTo>
                    <a:cubicBezTo>
                      <a:pt x="2924105" y="869333"/>
                      <a:pt x="2804320" y="853628"/>
                      <a:pt x="2685916" y="849851"/>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grpSp>
        <p:grpSp>
          <p:nvGrpSpPr>
            <p:cNvPr id="235" name="Group 234"/>
            <p:cNvGrpSpPr/>
            <p:nvPr/>
          </p:nvGrpSpPr>
          <p:grpSpPr>
            <a:xfrm>
              <a:off x="6391998" y="4794338"/>
              <a:ext cx="201186" cy="197166"/>
              <a:chOff x="1941489" y="795953"/>
              <a:chExt cx="5261024" cy="5266097"/>
            </a:xfrm>
            <a:solidFill>
              <a:srgbClr val="CA95FF"/>
            </a:solidFill>
          </p:grpSpPr>
          <p:sp>
            <p:nvSpPr>
              <p:cNvPr id="245" name="Donut 244"/>
              <p:cNvSpPr/>
              <p:nvPr/>
            </p:nvSpPr>
            <p:spPr>
              <a:xfrm>
                <a:off x="2882256" y="1738368"/>
                <a:ext cx="3379489" cy="3381270"/>
              </a:xfrm>
              <a:prstGeom prst="donut">
                <a:avLst>
                  <a:gd name="adj" fmla="val 2828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sp>
            <p:nvSpPr>
              <p:cNvPr id="246" name="Freeform 245"/>
              <p:cNvSpPr/>
              <p:nvPr/>
            </p:nvSpPr>
            <p:spPr>
              <a:xfrm>
                <a:off x="1941489" y="795953"/>
                <a:ext cx="5261024" cy="5266097"/>
              </a:xfrm>
              <a:custGeom>
                <a:avLst/>
                <a:gdLst>
                  <a:gd name="connsiteX0" fmla="*/ 2699604 w 5261024"/>
                  <a:gd name="connsiteY0" fmla="*/ 0 h 5266097"/>
                  <a:gd name="connsiteX1" fmla="*/ 2975635 w 5261024"/>
                  <a:gd name="connsiteY1" fmla="*/ 22137 h 5266097"/>
                  <a:gd name="connsiteX2" fmla="*/ 3020095 w 5261024"/>
                  <a:gd name="connsiteY2" fmla="*/ 30384 h 5266097"/>
                  <a:gd name="connsiteX3" fmla="*/ 2999736 w 5261024"/>
                  <a:gd name="connsiteY3" fmla="*/ 64762 h 5266097"/>
                  <a:gd name="connsiteX4" fmla="*/ 2983724 w 5261024"/>
                  <a:gd name="connsiteY4" fmla="*/ 110867 h 5266097"/>
                  <a:gd name="connsiteX5" fmla="*/ 3162165 w 5261024"/>
                  <a:gd name="connsiteY5" fmla="*/ 401071 h 5266097"/>
                  <a:gd name="connsiteX6" fmla="*/ 3452273 w 5261024"/>
                  <a:gd name="connsiteY6" fmla="*/ 222475 h 5266097"/>
                  <a:gd name="connsiteX7" fmla="*/ 3458765 w 5261024"/>
                  <a:gd name="connsiteY7" fmla="*/ 174102 h 5266097"/>
                  <a:gd name="connsiteX8" fmla="*/ 3456091 w 5261024"/>
                  <a:gd name="connsiteY8" fmla="*/ 134237 h 5266097"/>
                  <a:gd name="connsiteX9" fmla="*/ 3499492 w 5261024"/>
                  <a:gd name="connsiteY9" fmla="*/ 146919 h 5266097"/>
                  <a:gd name="connsiteX10" fmla="*/ 3729708 w 5261024"/>
                  <a:gd name="connsiteY10" fmla="*/ 239447 h 5266097"/>
                  <a:gd name="connsiteX11" fmla="*/ 3886868 w 5261024"/>
                  <a:gd name="connsiteY11" fmla="*/ 320504 h 5266097"/>
                  <a:gd name="connsiteX12" fmla="*/ 3855876 w 5261024"/>
                  <a:gd name="connsiteY12" fmla="*/ 345930 h 5266097"/>
                  <a:gd name="connsiteX13" fmla="*/ 3825060 w 5261024"/>
                  <a:gd name="connsiteY13" fmla="*/ 383779 h 5266097"/>
                  <a:gd name="connsiteX14" fmla="*/ 3893485 w 5261024"/>
                  <a:gd name="connsiteY14" fmla="*/ 717511 h 5266097"/>
                  <a:gd name="connsiteX15" fmla="*/ 4227180 w 5261024"/>
                  <a:gd name="connsiteY15" fmla="*/ 648908 h 5266097"/>
                  <a:gd name="connsiteX16" fmla="*/ 4249826 w 5261024"/>
                  <a:gd name="connsiteY16" fmla="*/ 605673 h 5266097"/>
                  <a:gd name="connsiteX17" fmla="*/ 4260863 w 5261024"/>
                  <a:gd name="connsiteY17" fmla="*/ 567587 h 5266097"/>
                  <a:gd name="connsiteX18" fmla="*/ 4340221 w 5261024"/>
                  <a:gd name="connsiteY18" fmla="*/ 629356 h 5266097"/>
                  <a:gd name="connsiteX19" fmla="*/ 4595402 w 5261024"/>
                  <a:gd name="connsiteY19" fmla="*/ 879365 h 5266097"/>
                  <a:gd name="connsiteX20" fmla="*/ 4603537 w 5261024"/>
                  <a:gd name="connsiteY20" fmla="*/ 889139 h 5266097"/>
                  <a:gd name="connsiteX21" fmla="*/ 4564217 w 5261024"/>
                  <a:gd name="connsiteY21" fmla="*/ 902959 h 5266097"/>
                  <a:gd name="connsiteX22" fmla="*/ 4522315 w 5261024"/>
                  <a:gd name="connsiteY22" fmla="*/ 927986 h 5266097"/>
                  <a:gd name="connsiteX23" fmla="*/ 4472470 w 5261024"/>
                  <a:gd name="connsiteY23" fmla="*/ 1264993 h 5266097"/>
                  <a:gd name="connsiteX24" fmla="*/ 4809505 w 5261024"/>
                  <a:gd name="connsiteY24" fmla="*/ 1314658 h 5266097"/>
                  <a:gd name="connsiteX25" fmla="*/ 4845572 w 5261024"/>
                  <a:gd name="connsiteY25" fmla="*/ 1281775 h 5266097"/>
                  <a:gd name="connsiteX26" fmla="*/ 4869367 w 5261024"/>
                  <a:gd name="connsiteY26" fmla="*/ 1249219 h 5266097"/>
                  <a:gd name="connsiteX27" fmla="*/ 4907907 w 5261024"/>
                  <a:gd name="connsiteY27" fmla="*/ 1310723 h 5266097"/>
                  <a:gd name="connsiteX28" fmla="*/ 5020778 w 5261024"/>
                  <a:gd name="connsiteY28" fmla="*/ 1527485 h 5266097"/>
                  <a:gd name="connsiteX29" fmla="*/ 5078585 w 5261024"/>
                  <a:gd name="connsiteY29" fmla="*/ 1669097 h 5266097"/>
                  <a:gd name="connsiteX30" fmla="*/ 5039327 w 5261024"/>
                  <a:gd name="connsiteY30" fmla="*/ 1668661 h 5266097"/>
                  <a:gd name="connsiteX31" fmla="*/ 4991392 w 5261024"/>
                  <a:gd name="connsiteY31" fmla="*/ 1677848 h 5266097"/>
                  <a:gd name="connsiteX32" fmla="*/ 4829289 w 5261024"/>
                  <a:gd name="connsiteY32" fmla="*/ 1977484 h 5266097"/>
                  <a:gd name="connsiteX33" fmla="*/ 5129012 w 5261024"/>
                  <a:gd name="connsiteY33" fmla="*/ 2139427 h 5266097"/>
                  <a:gd name="connsiteX34" fmla="*/ 5174151 w 5261024"/>
                  <a:gd name="connsiteY34" fmla="*/ 2120863 h 5266097"/>
                  <a:gd name="connsiteX35" fmla="*/ 5206918 w 5261024"/>
                  <a:gd name="connsiteY35" fmla="*/ 2098895 h 5266097"/>
                  <a:gd name="connsiteX36" fmla="*/ 5233934 w 5261024"/>
                  <a:gd name="connsiteY36" fmla="*/ 2231821 h 5266097"/>
                  <a:gd name="connsiteX37" fmla="*/ 5260212 w 5261024"/>
                  <a:gd name="connsiteY37" fmla="*/ 2479813 h 5266097"/>
                  <a:gd name="connsiteX38" fmla="*/ 5261024 w 5261024"/>
                  <a:gd name="connsiteY38" fmla="*/ 2564666 h 5266097"/>
                  <a:gd name="connsiteX39" fmla="*/ 5223898 w 5261024"/>
                  <a:gd name="connsiteY39" fmla="*/ 2550684 h 5266097"/>
                  <a:gd name="connsiteX40" fmla="*/ 5175711 w 5261024"/>
                  <a:gd name="connsiteY40" fmla="*/ 2542921 h 5266097"/>
                  <a:gd name="connsiteX41" fmla="*/ 4920903 w 5261024"/>
                  <a:gd name="connsiteY41" fmla="*/ 2769046 h 5266097"/>
                  <a:gd name="connsiteX42" fmla="*/ 5147162 w 5261024"/>
                  <a:gd name="connsiteY42" fmla="*/ 3023733 h 5266097"/>
                  <a:gd name="connsiteX43" fmla="*/ 5195928 w 5261024"/>
                  <a:gd name="connsiteY43" fmla="*/ 3021727 h 5266097"/>
                  <a:gd name="connsiteX44" fmla="*/ 5235611 w 5261024"/>
                  <a:gd name="connsiteY44" fmla="*/ 3011951 h 5266097"/>
                  <a:gd name="connsiteX45" fmla="*/ 5192310 w 5261024"/>
                  <a:gd name="connsiteY45" fmla="*/ 3243262 h 5266097"/>
                  <a:gd name="connsiteX46" fmla="*/ 5126971 w 5261024"/>
                  <a:gd name="connsiteY46" fmla="*/ 3469505 h 5266097"/>
                  <a:gd name="connsiteX47" fmla="*/ 5095667 w 5261024"/>
                  <a:gd name="connsiteY47" fmla="*/ 3442641 h 5266097"/>
                  <a:gd name="connsiteX48" fmla="*/ 5053042 w 5261024"/>
                  <a:gd name="connsiteY48" fmla="*/ 3418866 h 5266097"/>
                  <a:gd name="connsiteX49" fmla="*/ 4736261 w 5261024"/>
                  <a:gd name="connsiteY49" fmla="*/ 3544203 h 5266097"/>
                  <a:gd name="connsiteX50" fmla="*/ 4861767 w 5261024"/>
                  <a:gd name="connsiteY50" fmla="*/ 3860917 h 5266097"/>
                  <a:gd name="connsiteX51" fmla="*/ 4908278 w 5261024"/>
                  <a:gd name="connsiteY51" fmla="*/ 3875711 h 5266097"/>
                  <a:gd name="connsiteX52" fmla="*/ 4948303 w 5261024"/>
                  <a:gd name="connsiteY52" fmla="*/ 3880032 h 5266097"/>
                  <a:gd name="connsiteX53" fmla="*/ 4920099 w 5261024"/>
                  <a:gd name="connsiteY53" fmla="*/ 3935562 h 5266097"/>
                  <a:gd name="connsiteX54" fmla="*/ 4701355 w 5261024"/>
                  <a:gd name="connsiteY54" fmla="*/ 4260953 h 5266097"/>
                  <a:gd name="connsiteX55" fmla="*/ 4690683 w 5261024"/>
                  <a:gd name="connsiteY55" fmla="*/ 4273524 h 5266097"/>
                  <a:gd name="connsiteX56" fmla="*/ 4670103 w 5261024"/>
                  <a:gd name="connsiteY56" fmla="*/ 4236951 h 5266097"/>
                  <a:gd name="connsiteX57" fmla="*/ 4638180 w 5261024"/>
                  <a:gd name="connsiteY57" fmla="*/ 4200031 h 5266097"/>
                  <a:gd name="connsiteX58" fmla="*/ 4297636 w 5261024"/>
                  <a:gd name="connsiteY58" fmla="*/ 4209463 h 5266097"/>
                  <a:gd name="connsiteX59" fmla="*/ 4307251 w 5261024"/>
                  <a:gd name="connsiteY59" fmla="*/ 4550002 h 5266097"/>
                  <a:gd name="connsiteX60" fmla="*/ 4345897 w 5261024"/>
                  <a:gd name="connsiteY60" fmla="*/ 4579812 h 5266097"/>
                  <a:gd name="connsiteX61" fmla="*/ 4382079 w 5261024"/>
                  <a:gd name="connsiteY61" fmla="*/ 4597585 h 5266097"/>
                  <a:gd name="connsiteX62" fmla="*/ 4294613 w 5261024"/>
                  <a:gd name="connsiteY62" fmla="*/ 4674261 h 5266097"/>
                  <a:gd name="connsiteX63" fmla="*/ 4081162 w 5261024"/>
                  <a:gd name="connsiteY63" fmla="*/ 4830933 h 5266097"/>
                  <a:gd name="connsiteX64" fmla="*/ 4004830 w 5261024"/>
                  <a:gd name="connsiteY64" fmla="*/ 4875987 h 5266097"/>
                  <a:gd name="connsiteX65" fmla="*/ 3998534 w 5261024"/>
                  <a:gd name="connsiteY65" fmla="*/ 4837804 h 5266097"/>
                  <a:gd name="connsiteX66" fmla="*/ 3981163 w 5261024"/>
                  <a:gd name="connsiteY66" fmla="*/ 4792192 h 5266097"/>
                  <a:gd name="connsiteX67" fmla="*/ 3657930 w 5261024"/>
                  <a:gd name="connsiteY67" fmla="*/ 4684583 h 5266097"/>
                  <a:gd name="connsiteX68" fmla="*/ 3550494 w 5261024"/>
                  <a:gd name="connsiteY68" fmla="*/ 5007873 h 5266097"/>
                  <a:gd name="connsiteX69" fmla="*/ 3576614 w 5261024"/>
                  <a:gd name="connsiteY69" fmla="*/ 5049102 h 5266097"/>
                  <a:gd name="connsiteX70" fmla="*/ 3605495 w 5261024"/>
                  <a:gd name="connsiteY70" fmla="*/ 5079179 h 5266097"/>
                  <a:gd name="connsiteX71" fmla="*/ 3361520 w 5261024"/>
                  <a:gd name="connsiteY71" fmla="*/ 5163465 h 5266097"/>
                  <a:gd name="connsiteX72" fmla="*/ 3154552 w 5261024"/>
                  <a:gd name="connsiteY72" fmla="*/ 5212189 h 5266097"/>
                  <a:gd name="connsiteX73" fmla="*/ 3161961 w 5261024"/>
                  <a:gd name="connsiteY73" fmla="*/ 5172732 h 5266097"/>
                  <a:gd name="connsiteX74" fmla="*/ 3161239 w 5261024"/>
                  <a:gd name="connsiteY74" fmla="*/ 5123930 h 5266097"/>
                  <a:gd name="connsiteX75" fmla="*/ 2894303 w 5261024"/>
                  <a:gd name="connsiteY75" fmla="*/ 4912259 h 5266097"/>
                  <a:gd name="connsiteX76" fmla="*/ 2682774 w 5261024"/>
                  <a:gd name="connsiteY76" fmla="*/ 5179307 h 5266097"/>
                  <a:gd name="connsiteX77" fmla="*/ 2693218 w 5261024"/>
                  <a:gd name="connsiteY77" fmla="*/ 5226984 h 5266097"/>
                  <a:gd name="connsiteX78" fmla="*/ 2708878 w 5261024"/>
                  <a:gd name="connsiteY78" fmla="*/ 5262425 h 5266097"/>
                  <a:gd name="connsiteX79" fmla="*/ 2561420 w 5261024"/>
                  <a:gd name="connsiteY79" fmla="*/ 5266097 h 5266097"/>
                  <a:gd name="connsiteX80" fmla="*/ 2285388 w 5261024"/>
                  <a:gd name="connsiteY80" fmla="*/ 5243959 h 5266097"/>
                  <a:gd name="connsiteX81" fmla="*/ 2240930 w 5261024"/>
                  <a:gd name="connsiteY81" fmla="*/ 5235714 h 5266097"/>
                  <a:gd name="connsiteX82" fmla="*/ 2261288 w 5261024"/>
                  <a:gd name="connsiteY82" fmla="*/ 5201337 h 5266097"/>
                  <a:gd name="connsiteX83" fmla="*/ 2277301 w 5261024"/>
                  <a:gd name="connsiteY83" fmla="*/ 5155230 h 5266097"/>
                  <a:gd name="connsiteX84" fmla="*/ 2098860 w 5261024"/>
                  <a:gd name="connsiteY84" fmla="*/ 4865027 h 5266097"/>
                  <a:gd name="connsiteX85" fmla="*/ 1808751 w 5261024"/>
                  <a:gd name="connsiteY85" fmla="*/ 5043623 h 5266097"/>
                  <a:gd name="connsiteX86" fmla="*/ 1802259 w 5261024"/>
                  <a:gd name="connsiteY86" fmla="*/ 5091997 h 5266097"/>
                  <a:gd name="connsiteX87" fmla="*/ 1804934 w 5261024"/>
                  <a:gd name="connsiteY87" fmla="*/ 5131861 h 5266097"/>
                  <a:gd name="connsiteX88" fmla="*/ 1761530 w 5261024"/>
                  <a:gd name="connsiteY88" fmla="*/ 5119177 h 5266097"/>
                  <a:gd name="connsiteX89" fmla="*/ 1531316 w 5261024"/>
                  <a:gd name="connsiteY89" fmla="*/ 5026649 h 5266097"/>
                  <a:gd name="connsiteX90" fmla="*/ 1374157 w 5261024"/>
                  <a:gd name="connsiteY90" fmla="*/ 4945594 h 5266097"/>
                  <a:gd name="connsiteX91" fmla="*/ 1405149 w 5261024"/>
                  <a:gd name="connsiteY91" fmla="*/ 4920168 h 5266097"/>
                  <a:gd name="connsiteX92" fmla="*/ 1435964 w 5261024"/>
                  <a:gd name="connsiteY92" fmla="*/ 4882320 h 5266097"/>
                  <a:gd name="connsiteX93" fmla="*/ 1367541 w 5261024"/>
                  <a:gd name="connsiteY93" fmla="*/ 4548587 h 5266097"/>
                  <a:gd name="connsiteX94" fmla="*/ 1033844 w 5261024"/>
                  <a:gd name="connsiteY94" fmla="*/ 4617189 h 5266097"/>
                  <a:gd name="connsiteX95" fmla="*/ 1011199 w 5261024"/>
                  <a:gd name="connsiteY95" fmla="*/ 4660425 h 5266097"/>
                  <a:gd name="connsiteX96" fmla="*/ 1000161 w 5261024"/>
                  <a:gd name="connsiteY96" fmla="*/ 4698511 h 5266097"/>
                  <a:gd name="connsiteX97" fmla="*/ 920802 w 5261024"/>
                  <a:gd name="connsiteY97" fmla="*/ 4636740 h 5266097"/>
                  <a:gd name="connsiteX98" fmla="*/ 665621 w 5261024"/>
                  <a:gd name="connsiteY98" fmla="*/ 4386731 h 5266097"/>
                  <a:gd name="connsiteX99" fmla="*/ 657487 w 5261024"/>
                  <a:gd name="connsiteY99" fmla="*/ 4376959 h 5266097"/>
                  <a:gd name="connsiteX100" fmla="*/ 696807 w 5261024"/>
                  <a:gd name="connsiteY100" fmla="*/ 4363138 h 5266097"/>
                  <a:gd name="connsiteX101" fmla="*/ 738709 w 5261024"/>
                  <a:gd name="connsiteY101" fmla="*/ 4338112 h 5266097"/>
                  <a:gd name="connsiteX102" fmla="*/ 788555 w 5261024"/>
                  <a:gd name="connsiteY102" fmla="*/ 4001104 h 5266097"/>
                  <a:gd name="connsiteX103" fmla="*/ 451519 w 5261024"/>
                  <a:gd name="connsiteY103" fmla="*/ 3951439 h 5266097"/>
                  <a:gd name="connsiteX104" fmla="*/ 415452 w 5261024"/>
                  <a:gd name="connsiteY104" fmla="*/ 3984321 h 5266097"/>
                  <a:gd name="connsiteX105" fmla="*/ 391658 w 5261024"/>
                  <a:gd name="connsiteY105" fmla="*/ 4016878 h 5266097"/>
                  <a:gd name="connsiteX106" fmla="*/ 353117 w 5261024"/>
                  <a:gd name="connsiteY106" fmla="*/ 3955371 h 5266097"/>
                  <a:gd name="connsiteX107" fmla="*/ 240245 w 5261024"/>
                  <a:gd name="connsiteY107" fmla="*/ 3738610 h 5266097"/>
                  <a:gd name="connsiteX108" fmla="*/ 182439 w 5261024"/>
                  <a:gd name="connsiteY108" fmla="*/ 3597001 h 5266097"/>
                  <a:gd name="connsiteX109" fmla="*/ 221697 w 5261024"/>
                  <a:gd name="connsiteY109" fmla="*/ 3597436 h 5266097"/>
                  <a:gd name="connsiteX110" fmla="*/ 269631 w 5261024"/>
                  <a:gd name="connsiteY110" fmla="*/ 3588250 h 5266097"/>
                  <a:gd name="connsiteX111" fmla="*/ 431735 w 5261024"/>
                  <a:gd name="connsiteY111" fmla="*/ 3288614 h 5266097"/>
                  <a:gd name="connsiteX112" fmla="*/ 132011 w 5261024"/>
                  <a:gd name="connsiteY112" fmla="*/ 3126671 h 5266097"/>
                  <a:gd name="connsiteX113" fmla="*/ 86872 w 5261024"/>
                  <a:gd name="connsiteY113" fmla="*/ 3145235 h 5266097"/>
                  <a:gd name="connsiteX114" fmla="*/ 54105 w 5261024"/>
                  <a:gd name="connsiteY114" fmla="*/ 3167203 h 5266097"/>
                  <a:gd name="connsiteX115" fmla="*/ 27088 w 5261024"/>
                  <a:gd name="connsiteY115" fmla="*/ 3034275 h 5266097"/>
                  <a:gd name="connsiteX116" fmla="*/ 811 w 5261024"/>
                  <a:gd name="connsiteY116" fmla="*/ 2786282 h 5266097"/>
                  <a:gd name="connsiteX117" fmla="*/ 0 w 5261024"/>
                  <a:gd name="connsiteY117" fmla="*/ 2701432 h 5266097"/>
                  <a:gd name="connsiteX118" fmla="*/ 37127 w 5261024"/>
                  <a:gd name="connsiteY118" fmla="*/ 2715413 h 5266097"/>
                  <a:gd name="connsiteX119" fmla="*/ 85312 w 5261024"/>
                  <a:gd name="connsiteY119" fmla="*/ 2723175 h 5266097"/>
                  <a:gd name="connsiteX120" fmla="*/ 340122 w 5261024"/>
                  <a:gd name="connsiteY120" fmla="*/ 2497052 h 5266097"/>
                  <a:gd name="connsiteX121" fmla="*/ 113862 w 5261024"/>
                  <a:gd name="connsiteY121" fmla="*/ 2242364 h 5266097"/>
                  <a:gd name="connsiteX122" fmla="*/ 65096 w 5261024"/>
                  <a:gd name="connsiteY122" fmla="*/ 2244369 h 5266097"/>
                  <a:gd name="connsiteX123" fmla="*/ 25412 w 5261024"/>
                  <a:gd name="connsiteY123" fmla="*/ 2254145 h 5266097"/>
                  <a:gd name="connsiteX124" fmla="*/ 68713 w 5261024"/>
                  <a:gd name="connsiteY124" fmla="*/ 2022832 h 5266097"/>
                  <a:gd name="connsiteX125" fmla="*/ 134052 w 5261024"/>
                  <a:gd name="connsiteY125" fmla="*/ 1796592 h 5266097"/>
                  <a:gd name="connsiteX126" fmla="*/ 165357 w 5261024"/>
                  <a:gd name="connsiteY126" fmla="*/ 1823456 h 5266097"/>
                  <a:gd name="connsiteX127" fmla="*/ 207982 w 5261024"/>
                  <a:gd name="connsiteY127" fmla="*/ 1847230 h 5266097"/>
                  <a:gd name="connsiteX128" fmla="*/ 524763 w 5261024"/>
                  <a:gd name="connsiteY128" fmla="*/ 1721894 h 5266097"/>
                  <a:gd name="connsiteX129" fmla="*/ 399256 w 5261024"/>
                  <a:gd name="connsiteY129" fmla="*/ 1405180 h 5266097"/>
                  <a:gd name="connsiteX130" fmla="*/ 352745 w 5261024"/>
                  <a:gd name="connsiteY130" fmla="*/ 1390386 h 5266097"/>
                  <a:gd name="connsiteX131" fmla="*/ 312719 w 5261024"/>
                  <a:gd name="connsiteY131" fmla="*/ 1386066 h 5266097"/>
                  <a:gd name="connsiteX132" fmla="*/ 340923 w 5261024"/>
                  <a:gd name="connsiteY132" fmla="*/ 1330533 h 5266097"/>
                  <a:gd name="connsiteX133" fmla="*/ 559668 w 5261024"/>
                  <a:gd name="connsiteY133" fmla="*/ 1005143 h 5266097"/>
                  <a:gd name="connsiteX134" fmla="*/ 570341 w 5261024"/>
                  <a:gd name="connsiteY134" fmla="*/ 992572 h 5266097"/>
                  <a:gd name="connsiteX135" fmla="*/ 590920 w 5261024"/>
                  <a:gd name="connsiteY135" fmla="*/ 1029147 h 5266097"/>
                  <a:gd name="connsiteX136" fmla="*/ 622843 w 5261024"/>
                  <a:gd name="connsiteY136" fmla="*/ 1066067 h 5266097"/>
                  <a:gd name="connsiteX137" fmla="*/ 963387 w 5261024"/>
                  <a:gd name="connsiteY137" fmla="*/ 1056634 h 5266097"/>
                  <a:gd name="connsiteX138" fmla="*/ 953773 w 5261024"/>
                  <a:gd name="connsiteY138" fmla="*/ 716095 h 5266097"/>
                  <a:gd name="connsiteX139" fmla="*/ 915126 w 5261024"/>
                  <a:gd name="connsiteY139" fmla="*/ 686285 h 5266097"/>
                  <a:gd name="connsiteX140" fmla="*/ 878943 w 5261024"/>
                  <a:gd name="connsiteY140" fmla="*/ 668511 h 5266097"/>
                  <a:gd name="connsiteX141" fmla="*/ 966411 w 5261024"/>
                  <a:gd name="connsiteY141" fmla="*/ 591835 h 5266097"/>
                  <a:gd name="connsiteX142" fmla="*/ 1179862 w 5261024"/>
                  <a:gd name="connsiteY142" fmla="*/ 435162 h 5266097"/>
                  <a:gd name="connsiteX143" fmla="*/ 1256192 w 5261024"/>
                  <a:gd name="connsiteY143" fmla="*/ 390108 h 5266097"/>
                  <a:gd name="connsiteX144" fmla="*/ 1262490 w 5261024"/>
                  <a:gd name="connsiteY144" fmla="*/ 428293 h 5266097"/>
                  <a:gd name="connsiteX145" fmla="*/ 1279861 w 5261024"/>
                  <a:gd name="connsiteY145" fmla="*/ 473904 h 5266097"/>
                  <a:gd name="connsiteX146" fmla="*/ 1603093 w 5261024"/>
                  <a:gd name="connsiteY146" fmla="*/ 581514 h 5266097"/>
                  <a:gd name="connsiteX147" fmla="*/ 1710529 w 5261024"/>
                  <a:gd name="connsiteY147" fmla="*/ 258223 h 5266097"/>
                  <a:gd name="connsiteX148" fmla="*/ 1684409 w 5261024"/>
                  <a:gd name="connsiteY148" fmla="*/ 216994 h 5266097"/>
                  <a:gd name="connsiteX149" fmla="*/ 1655527 w 5261024"/>
                  <a:gd name="connsiteY149" fmla="*/ 186916 h 5266097"/>
                  <a:gd name="connsiteX150" fmla="*/ 1899503 w 5261024"/>
                  <a:gd name="connsiteY150" fmla="*/ 102632 h 5266097"/>
                  <a:gd name="connsiteX151" fmla="*/ 2106471 w 5261024"/>
                  <a:gd name="connsiteY151" fmla="*/ 53906 h 5266097"/>
                  <a:gd name="connsiteX152" fmla="*/ 2099062 w 5261024"/>
                  <a:gd name="connsiteY152" fmla="*/ 93364 h 5266097"/>
                  <a:gd name="connsiteX153" fmla="*/ 2099785 w 5261024"/>
                  <a:gd name="connsiteY153" fmla="*/ 142166 h 5266097"/>
                  <a:gd name="connsiteX154" fmla="*/ 2366720 w 5261024"/>
                  <a:gd name="connsiteY154" fmla="*/ 353838 h 5266097"/>
                  <a:gd name="connsiteX155" fmla="*/ 2578250 w 5261024"/>
                  <a:gd name="connsiteY155" fmla="*/ 86789 h 5266097"/>
                  <a:gd name="connsiteX156" fmla="*/ 2567806 w 5261024"/>
                  <a:gd name="connsiteY156" fmla="*/ 39113 h 5266097"/>
                  <a:gd name="connsiteX157" fmla="*/ 2552146 w 5261024"/>
                  <a:gd name="connsiteY157" fmla="*/ 3672 h 5266097"/>
                  <a:gd name="connsiteX158" fmla="*/ 2699604 w 5261024"/>
                  <a:gd name="connsiteY158" fmla="*/ 0 h 5266097"/>
                  <a:gd name="connsiteX159" fmla="*/ 2685916 w 5261024"/>
                  <a:gd name="connsiteY159" fmla="*/ 849851 h 5266097"/>
                  <a:gd name="connsiteX160" fmla="*/ 896230 w 5261024"/>
                  <a:gd name="connsiteY160" fmla="*/ 2219946 h 5266097"/>
                  <a:gd name="connsiteX161" fmla="*/ 2217191 w 5261024"/>
                  <a:gd name="connsiteY161" fmla="*/ 4368244 h 5266097"/>
                  <a:gd name="connsiteX162" fmla="*/ 4364793 w 5261024"/>
                  <a:gd name="connsiteY162" fmla="*/ 3046150 h 5266097"/>
                  <a:gd name="connsiteX163" fmla="*/ 3043832 w 5261024"/>
                  <a:gd name="connsiteY163" fmla="*/ 897852 h 5266097"/>
                  <a:gd name="connsiteX164" fmla="*/ 2685916 w 5261024"/>
                  <a:gd name="connsiteY164" fmla="*/ 849851 h 5266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5261024" h="5266097">
                    <a:moveTo>
                      <a:pt x="2699604" y="0"/>
                    </a:moveTo>
                    <a:cubicBezTo>
                      <a:pt x="2791142" y="2496"/>
                      <a:pt x="2883255" y="9812"/>
                      <a:pt x="2975635" y="22137"/>
                    </a:cubicBezTo>
                    <a:lnTo>
                      <a:pt x="3020095" y="30384"/>
                    </a:lnTo>
                    <a:lnTo>
                      <a:pt x="2999736" y="64762"/>
                    </a:lnTo>
                    <a:cubicBezTo>
                      <a:pt x="2992981" y="79277"/>
                      <a:pt x="2987578" y="94685"/>
                      <a:pt x="2983724" y="110867"/>
                    </a:cubicBezTo>
                    <a:cubicBezTo>
                      <a:pt x="2952888" y="240322"/>
                      <a:pt x="3032779" y="370252"/>
                      <a:pt x="3162165" y="401071"/>
                    </a:cubicBezTo>
                    <a:cubicBezTo>
                      <a:pt x="3291551" y="431891"/>
                      <a:pt x="3421437" y="351930"/>
                      <a:pt x="3452273" y="222475"/>
                    </a:cubicBezTo>
                    <a:cubicBezTo>
                      <a:pt x="3456127" y="206292"/>
                      <a:pt x="3458252" y="190104"/>
                      <a:pt x="3458765" y="174102"/>
                    </a:cubicBezTo>
                    <a:lnTo>
                      <a:pt x="3456091" y="134237"/>
                    </a:lnTo>
                    <a:lnTo>
                      <a:pt x="3499492" y="146919"/>
                    </a:lnTo>
                    <a:cubicBezTo>
                      <a:pt x="3578278" y="174349"/>
                      <a:pt x="3655061" y="205265"/>
                      <a:pt x="3729708" y="239447"/>
                    </a:cubicBezTo>
                    <a:lnTo>
                      <a:pt x="3886868" y="320504"/>
                    </a:lnTo>
                    <a:lnTo>
                      <a:pt x="3855876" y="345930"/>
                    </a:lnTo>
                    <a:cubicBezTo>
                      <a:pt x="3844563" y="357260"/>
                      <a:pt x="3834216" y="369891"/>
                      <a:pt x="3825060" y="383779"/>
                    </a:cubicBezTo>
                    <a:cubicBezTo>
                      <a:pt x="3751808" y="494880"/>
                      <a:pt x="3782442" y="644297"/>
                      <a:pt x="3893485" y="717511"/>
                    </a:cubicBezTo>
                    <a:cubicBezTo>
                      <a:pt x="4004526" y="790725"/>
                      <a:pt x="4153927" y="760009"/>
                      <a:pt x="4227180" y="648908"/>
                    </a:cubicBezTo>
                    <a:cubicBezTo>
                      <a:pt x="4236337" y="635021"/>
                      <a:pt x="4243870" y="620534"/>
                      <a:pt x="4249826" y="605673"/>
                    </a:cubicBezTo>
                    <a:lnTo>
                      <a:pt x="4260863" y="567587"/>
                    </a:lnTo>
                    <a:lnTo>
                      <a:pt x="4340221" y="629356"/>
                    </a:lnTo>
                    <a:cubicBezTo>
                      <a:pt x="4431148" y="707069"/>
                      <a:pt x="4516361" y="790651"/>
                      <a:pt x="4595402" y="879365"/>
                    </a:cubicBezTo>
                    <a:lnTo>
                      <a:pt x="4603537" y="889139"/>
                    </a:lnTo>
                    <a:lnTo>
                      <a:pt x="4564217" y="902959"/>
                    </a:lnTo>
                    <a:cubicBezTo>
                      <a:pt x="4549712" y="909737"/>
                      <a:pt x="4535670" y="918068"/>
                      <a:pt x="4522315" y="927986"/>
                    </a:cubicBezTo>
                    <a:cubicBezTo>
                      <a:pt x="4415481" y="1007334"/>
                      <a:pt x="4393165" y="1158216"/>
                      <a:pt x="4472470" y="1264993"/>
                    </a:cubicBezTo>
                    <a:cubicBezTo>
                      <a:pt x="4551775" y="1371771"/>
                      <a:pt x="4702672" y="1394006"/>
                      <a:pt x="4809505" y="1314658"/>
                    </a:cubicBezTo>
                    <a:cubicBezTo>
                      <a:pt x="4822859" y="1304740"/>
                      <a:pt x="4834893" y="1293703"/>
                      <a:pt x="4845572" y="1281775"/>
                    </a:cubicBezTo>
                    <a:lnTo>
                      <a:pt x="4869367" y="1249219"/>
                    </a:lnTo>
                    <a:lnTo>
                      <a:pt x="4907907" y="1310723"/>
                    </a:lnTo>
                    <a:cubicBezTo>
                      <a:pt x="4948818" y="1381156"/>
                      <a:pt x="4986492" y="1453490"/>
                      <a:pt x="5020778" y="1527485"/>
                    </a:cubicBezTo>
                    <a:lnTo>
                      <a:pt x="5078585" y="1669097"/>
                    </a:lnTo>
                    <a:lnTo>
                      <a:pt x="5039327" y="1668661"/>
                    </a:lnTo>
                    <a:cubicBezTo>
                      <a:pt x="5023379" y="1670069"/>
                      <a:pt x="5007333" y="1673094"/>
                      <a:pt x="4991392" y="1677848"/>
                    </a:cubicBezTo>
                    <a:cubicBezTo>
                      <a:pt x="4863863" y="1715870"/>
                      <a:pt x="4791287" y="1850022"/>
                      <a:pt x="4829289" y="1977484"/>
                    </a:cubicBezTo>
                    <a:cubicBezTo>
                      <a:pt x="4867292" y="2104945"/>
                      <a:pt x="5001483" y="2177449"/>
                      <a:pt x="5129012" y="2139427"/>
                    </a:cubicBezTo>
                    <a:cubicBezTo>
                      <a:pt x="5144953" y="2134673"/>
                      <a:pt x="5160036" y="2128419"/>
                      <a:pt x="5174151" y="2120863"/>
                    </a:cubicBezTo>
                    <a:lnTo>
                      <a:pt x="5206918" y="2098895"/>
                    </a:lnTo>
                    <a:lnTo>
                      <a:pt x="5233934" y="2231821"/>
                    </a:lnTo>
                    <a:cubicBezTo>
                      <a:pt x="5246572" y="2313623"/>
                      <a:pt x="5255381" y="2396367"/>
                      <a:pt x="5260212" y="2479813"/>
                    </a:cubicBezTo>
                    <a:lnTo>
                      <a:pt x="5261024" y="2564666"/>
                    </a:lnTo>
                    <a:lnTo>
                      <a:pt x="5223898" y="2550684"/>
                    </a:lnTo>
                    <a:cubicBezTo>
                      <a:pt x="5208429" y="2546552"/>
                      <a:pt x="5192316" y="2543908"/>
                      <a:pt x="5175711" y="2542921"/>
                    </a:cubicBezTo>
                    <a:cubicBezTo>
                      <a:pt x="5042868" y="2535034"/>
                      <a:pt x="4928786" y="2636273"/>
                      <a:pt x="4920903" y="2769046"/>
                    </a:cubicBezTo>
                    <a:cubicBezTo>
                      <a:pt x="4913019" y="2901817"/>
                      <a:pt x="5014319" y="3015845"/>
                      <a:pt x="5147162" y="3023733"/>
                    </a:cubicBezTo>
                    <a:cubicBezTo>
                      <a:pt x="5163767" y="3024719"/>
                      <a:pt x="5180080" y="3024000"/>
                      <a:pt x="5195928" y="3021727"/>
                    </a:cubicBezTo>
                    <a:lnTo>
                      <a:pt x="5235611" y="3011951"/>
                    </a:lnTo>
                    <a:lnTo>
                      <a:pt x="5192310" y="3243262"/>
                    </a:lnTo>
                    <a:lnTo>
                      <a:pt x="5126971" y="3469505"/>
                    </a:lnTo>
                    <a:lnTo>
                      <a:pt x="5095667" y="3442641"/>
                    </a:lnTo>
                    <a:cubicBezTo>
                      <a:pt x="5082545" y="3433468"/>
                      <a:pt x="5068309" y="3425472"/>
                      <a:pt x="5053042" y="3418866"/>
                    </a:cubicBezTo>
                    <a:cubicBezTo>
                      <a:pt x="4930908" y="3366020"/>
                      <a:pt x="4789081" y="3422134"/>
                      <a:pt x="4736261" y="3544203"/>
                    </a:cubicBezTo>
                    <a:cubicBezTo>
                      <a:pt x="4683442" y="3666272"/>
                      <a:pt x="4739634" y="3808069"/>
                      <a:pt x="4861767" y="3860917"/>
                    </a:cubicBezTo>
                    <a:cubicBezTo>
                      <a:pt x="4877034" y="3867523"/>
                      <a:pt x="4892609" y="3872427"/>
                      <a:pt x="4908278" y="3875711"/>
                    </a:cubicBezTo>
                    <a:lnTo>
                      <a:pt x="4948303" y="3880032"/>
                    </a:lnTo>
                    <a:lnTo>
                      <a:pt x="4920099" y="3935562"/>
                    </a:lnTo>
                    <a:cubicBezTo>
                      <a:pt x="4854957" y="4050190"/>
                      <a:pt x="4781729" y="4158847"/>
                      <a:pt x="4701355" y="4260953"/>
                    </a:cubicBezTo>
                    <a:lnTo>
                      <a:pt x="4690683" y="4273524"/>
                    </a:lnTo>
                    <a:lnTo>
                      <a:pt x="4670103" y="4236951"/>
                    </a:lnTo>
                    <a:cubicBezTo>
                      <a:pt x="4660910" y="4223843"/>
                      <a:pt x="4650267" y="4211460"/>
                      <a:pt x="4638180" y="4200031"/>
                    </a:cubicBezTo>
                    <a:cubicBezTo>
                      <a:pt x="4541487" y="4108598"/>
                      <a:pt x="4389020" y="4112821"/>
                      <a:pt x="4297636" y="4209463"/>
                    </a:cubicBezTo>
                    <a:cubicBezTo>
                      <a:pt x="4206253" y="4306105"/>
                      <a:pt x="4210558" y="4458570"/>
                      <a:pt x="4307251" y="4550002"/>
                    </a:cubicBezTo>
                    <a:cubicBezTo>
                      <a:pt x="4319338" y="4561431"/>
                      <a:pt x="4332296" y="4571366"/>
                      <a:pt x="4345897" y="4579812"/>
                    </a:cubicBezTo>
                    <a:lnTo>
                      <a:pt x="4382079" y="4597585"/>
                    </a:lnTo>
                    <a:lnTo>
                      <a:pt x="4294613" y="4674261"/>
                    </a:lnTo>
                    <a:cubicBezTo>
                      <a:pt x="4226072" y="4730053"/>
                      <a:pt x="4154820" y="4782340"/>
                      <a:pt x="4081162" y="4830933"/>
                    </a:cubicBezTo>
                    <a:lnTo>
                      <a:pt x="4004830" y="4875987"/>
                    </a:lnTo>
                    <a:lnTo>
                      <a:pt x="3998534" y="4837804"/>
                    </a:lnTo>
                    <a:cubicBezTo>
                      <a:pt x="3994378" y="4822342"/>
                      <a:pt x="3988612" y="4807066"/>
                      <a:pt x="3981163" y="4792192"/>
                    </a:cubicBezTo>
                    <a:cubicBezTo>
                      <a:pt x="3921573" y="4673203"/>
                      <a:pt x="3776856" y="4625024"/>
                      <a:pt x="3657930" y="4684583"/>
                    </a:cubicBezTo>
                    <a:cubicBezTo>
                      <a:pt x="3539004" y="4744142"/>
                      <a:pt x="3490903" y="4888884"/>
                      <a:pt x="3550494" y="5007873"/>
                    </a:cubicBezTo>
                    <a:cubicBezTo>
                      <a:pt x="3557942" y="5022747"/>
                      <a:pt x="3566721" y="5036514"/>
                      <a:pt x="3576614" y="5049102"/>
                    </a:cubicBezTo>
                    <a:lnTo>
                      <a:pt x="3605495" y="5079179"/>
                    </a:lnTo>
                    <a:lnTo>
                      <a:pt x="3361520" y="5163465"/>
                    </a:lnTo>
                    <a:lnTo>
                      <a:pt x="3154552" y="5212189"/>
                    </a:lnTo>
                    <a:lnTo>
                      <a:pt x="3161961" y="5172732"/>
                    </a:lnTo>
                    <a:cubicBezTo>
                      <a:pt x="3163345" y="5156782"/>
                      <a:pt x="3163151" y="5140455"/>
                      <a:pt x="3161239" y="5123930"/>
                    </a:cubicBezTo>
                    <a:cubicBezTo>
                      <a:pt x="3145938" y="4991736"/>
                      <a:pt x="3026428" y="4896967"/>
                      <a:pt x="2894303" y="4912259"/>
                    </a:cubicBezTo>
                    <a:cubicBezTo>
                      <a:pt x="2762179" y="4927551"/>
                      <a:pt x="2667474" y="5047112"/>
                      <a:pt x="2682774" y="5179307"/>
                    </a:cubicBezTo>
                    <a:cubicBezTo>
                      <a:pt x="2684687" y="5195831"/>
                      <a:pt x="2688228" y="5211770"/>
                      <a:pt x="2693218" y="5226984"/>
                    </a:cubicBezTo>
                    <a:lnTo>
                      <a:pt x="2708878" y="5262425"/>
                    </a:lnTo>
                    <a:lnTo>
                      <a:pt x="2561420" y="5266097"/>
                    </a:lnTo>
                    <a:cubicBezTo>
                      <a:pt x="2469881" y="5263601"/>
                      <a:pt x="2377769" y="5256285"/>
                      <a:pt x="2285388" y="5243959"/>
                    </a:cubicBezTo>
                    <a:lnTo>
                      <a:pt x="2240930" y="5235714"/>
                    </a:lnTo>
                    <a:lnTo>
                      <a:pt x="2261288" y="5201337"/>
                    </a:lnTo>
                    <a:cubicBezTo>
                      <a:pt x="2268045" y="5186822"/>
                      <a:pt x="2273446" y="5171413"/>
                      <a:pt x="2277301" y="5155230"/>
                    </a:cubicBezTo>
                    <a:cubicBezTo>
                      <a:pt x="2308137" y="5025775"/>
                      <a:pt x="2228246" y="4895846"/>
                      <a:pt x="2098860" y="4865027"/>
                    </a:cubicBezTo>
                    <a:cubicBezTo>
                      <a:pt x="1969474" y="4834207"/>
                      <a:pt x="1839587" y="4914168"/>
                      <a:pt x="1808751" y="5043623"/>
                    </a:cubicBezTo>
                    <a:cubicBezTo>
                      <a:pt x="1804897" y="5059805"/>
                      <a:pt x="1802773" y="5075995"/>
                      <a:pt x="1802259" y="5091997"/>
                    </a:cubicBezTo>
                    <a:lnTo>
                      <a:pt x="1804934" y="5131861"/>
                    </a:lnTo>
                    <a:lnTo>
                      <a:pt x="1761530" y="5119177"/>
                    </a:lnTo>
                    <a:cubicBezTo>
                      <a:pt x="1682746" y="5091747"/>
                      <a:pt x="1605963" y="5060831"/>
                      <a:pt x="1531316" y="5026649"/>
                    </a:cubicBezTo>
                    <a:lnTo>
                      <a:pt x="1374157" y="4945594"/>
                    </a:lnTo>
                    <a:lnTo>
                      <a:pt x="1405149" y="4920168"/>
                    </a:lnTo>
                    <a:cubicBezTo>
                      <a:pt x="1416461" y="4908838"/>
                      <a:pt x="1426808" y="4896207"/>
                      <a:pt x="1435964" y="4882320"/>
                    </a:cubicBezTo>
                    <a:cubicBezTo>
                      <a:pt x="1509217" y="4771217"/>
                      <a:pt x="1478582" y="4621800"/>
                      <a:pt x="1367541" y="4548587"/>
                    </a:cubicBezTo>
                    <a:cubicBezTo>
                      <a:pt x="1256498" y="4475373"/>
                      <a:pt x="1107097" y="4506088"/>
                      <a:pt x="1033844" y="4617189"/>
                    </a:cubicBezTo>
                    <a:cubicBezTo>
                      <a:pt x="1024688" y="4631078"/>
                      <a:pt x="1017155" y="4645563"/>
                      <a:pt x="1011199" y="4660425"/>
                    </a:cubicBezTo>
                    <a:lnTo>
                      <a:pt x="1000161" y="4698511"/>
                    </a:lnTo>
                    <a:lnTo>
                      <a:pt x="920802" y="4636740"/>
                    </a:lnTo>
                    <a:cubicBezTo>
                      <a:pt x="829875" y="4559028"/>
                      <a:pt x="744663" y="4475445"/>
                      <a:pt x="665621" y="4386731"/>
                    </a:cubicBezTo>
                    <a:lnTo>
                      <a:pt x="657487" y="4376959"/>
                    </a:lnTo>
                    <a:lnTo>
                      <a:pt x="696807" y="4363138"/>
                    </a:lnTo>
                    <a:cubicBezTo>
                      <a:pt x="711312" y="4356361"/>
                      <a:pt x="725355" y="4348030"/>
                      <a:pt x="738709" y="4338112"/>
                    </a:cubicBezTo>
                    <a:cubicBezTo>
                      <a:pt x="845543" y="4258765"/>
                      <a:pt x="867859" y="4107881"/>
                      <a:pt x="788555" y="4001104"/>
                    </a:cubicBezTo>
                    <a:cubicBezTo>
                      <a:pt x="709249" y="3894326"/>
                      <a:pt x="558354" y="3872091"/>
                      <a:pt x="451519" y="3951439"/>
                    </a:cubicBezTo>
                    <a:cubicBezTo>
                      <a:pt x="438165" y="3961357"/>
                      <a:pt x="426132" y="3972393"/>
                      <a:pt x="415452" y="3984321"/>
                    </a:cubicBezTo>
                    <a:lnTo>
                      <a:pt x="391658" y="4016878"/>
                    </a:lnTo>
                    <a:lnTo>
                      <a:pt x="353117" y="3955371"/>
                    </a:lnTo>
                    <a:cubicBezTo>
                      <a:pt x="312204" y="3884939"/>
                      <a:pt x="274531" y="3812605"/>
                      <a:pt x="240245" y="3738610"/>
                    </a:cubicBezTo>
                    <a:lnTo>
                      <a:pt x="182439" y="3597001"/>
                    </a:lnTo>
                    <a:lnTo>
                      <a:pt x="221697" y="3597436"/>
                    </a:lnTo>
                    <a:cubicBezTo>
                      <a:pt x="237645" y="3596029"/>
                      <a:pt x="253690" y="3593002"/>
                      <a:pt x="269631" y="3588250"/>
                    </a:cubicBezTo>
                    <a:cubicBezTo>
                      <a:pt x="397161" y="3550226"/>
                      <a:pt x="469738" y="3416075"/>
                      <a:pt x="431735" y="3288614"/>
                    </a:cubicBezTo>
                    <a:cubicBezTo>
                      <a:pt x="393733" y="3161152"/>
                      <a:pt x="259541" y="3088647"/>
                      <a:pt x="132011" y="3126671"/>
                    </a:cubicBezTo>
                    <a:cubicBezTo>
                      <a:pt x="116070" y="3131423"/>
                      <a:pt x="100988" y="3137679"/>
                      <a:pt x="86872" y="3145235"/>
                    </a:cubicBezTo>
                    <a:lnTo>
                      <a:pt x="54105" y="3167203"/>
                    </a:lnTo>
                    <a:lnTo>
                      <a:pt x="27088" y="3034275"/>
                    </a:lnTo>
                    <a:cubicBezTo>
                      <a:pt x="14450" y="2952472"/>
                      <a:pt x="5642" y="2869727"/>
                      <a:pt x="811" y="2786282"/>
                    </a:cubicBezTo>
                    <a:lnTo>
                      <a:pt x="0" y="2701432"/>
                    </a:lnTo>
                    <a:lnTo>
                      <a:pt x="37127" y="2715413"/>
                    </a:lnTo>
                    <a:cubicBezTo>
                      <a:pt x="52595" y="2719545"/>
                      <a:pt x="68707" y="2722190"/>
                      <a:pt x="85312" y="2723175"/>
                    </a:cubicBezTo>
                    <a:cubicBezTo>
                      <a:pt x="218155" y="2731063"/>
                      <a:pt x="332238" y="2629824"/>
                      <a:pt x="340122" y="2497052"/>
                    </a:cubicBezTo>
                    <a:cubicBezTo>
                      <a:pt x="348006" y="2364279"/>
                      <a:pt x="246705" y="2250252"/>
                      <a:pt x="113862" y="2242364"/>
                    </a:cubicBezTo>
                    <a:cubicBezTo>
                      <a:pt x="97256" y="2241378"/>
                      <a:pt x="80945" y="2242097"/>
                      <a:pt x="65096" y="2244369"/>
                    </a:cubicBezTo>
                    <a:lnTo>
                      <a:pt x="25412" y="2254145"/>
                    </a:lnTo>
                    <a:lnTo>
                      <a:pt x="68713" y="2022832"/>
                    </a:lnTo>
                    <a:lnTo>
                      <a:pt x="134052" y="1796592"/>
                    </a:lnTo>
                    <a:lnTo>
                      <a:pt x="165357" y="1823456"/>
                    </a:lnTo>
                    <a:cubicBezTo>
                      <a:pt x="178479" y="1832629"/>
                      <a:pt x="192715" y="1840624"/>
                      <a:pt x="207982" y="1847230"/>
                    </a:cubicBezTo>
                    <a:cubicBezTo>
                      <a:pt x="330115" y="1900077"/>
                      <a:pt x="471944" y="1843963"/>
                      <a:pt x="524763" y="1721894"/>
                    </a:cubicBezTo>
                    <a:cubicBezTo>
                      <a:pt x="577582" y="1599825"/>
                      <a:pt x="521390" y="1458027"/>
                      <a:pt x="399256" y="1405180"/>
                    </a:cubicBezTo>
                    <a:cubicBezTo>
                      <a:pt x="383989" y="1398574"/>
                      <a:pt x="368416" y="1393671"/>
                      <a:pt x="352745" y="1390386"/>
                    </a:cubicBezTo>
                    <a:lnTo>
                      <a:pt x="312719" y="1386066"/>
                    </a:lnTo>
                    <a:lnTo>
                      <a:pt x="340923" y="1330533"/>
                    </a:lnTo>
                    <a:cubicBezTo>
                      <a:pt x="406067" y="1215904"/>
                      <a:pt x="479295" y="1107248"/>
                      <a:pt x="559668" y="1005143"/>
                    </a:cubicBezTo>
                    <a:lnTo>
                      <a:pt x="570341" y="992572"/>
                    </a:lnTo>
                    <a:lnTo>
                      <a:pt x="590920" y="1029147"/>
                    </a:lnTo>
                    <a:cubicBezTo>
                      <a:pt x="600113" y="1042255"/>
                      <a:pt x="610757" y="1054637"/>
                      <a:pt x="622843" y="1066067"/>
                    </a:cubicBezTo>
                    <a:cubicBezTo>
                      <a:pt x="719537" y="1157498"/>
                      <a:pt x="872004" y="1153275"/>
                      <a:pt x="963387" y="1056634"/>
                    </a:cubicBezTo>
                    <a:cubicBezTo>
                      <a:pt x="1054771" y="959992"/>
                      <a:pt x="1050466" y="807527"/>
                      <a:pt x="953773" y="716095"/>
                    </a:cubicBezTo>
                    <a:cubicBezTo>
                      <a:pt x="941686" y="704665"/>
                      <a:pt x="928728" y="694731"/>
                      <a:pt x="915126" y="686285"/>
                    </a:cubicBezTo>
                    <a:lnTo>
                      <a:pt x="878943" y="668511"/>
                    </a:lnTo>
                    <a:lnTo>
                      <a:pt x="966411" y="591835"/>
                    </a:lnTo>
                    <a:cubicBezTo>
                      <a:pt x="1034952" y="536042"/>
                      <a:pt x="1106204" y="483755"/>
                      <a:pt x="1179862" y="435162"/>
                    </a:cubicBezTo>
                    <a:lnTo>
                      <a:pt x="1256192" y="390108"/>
                    </a:lnTo>
                    <a:lnTo>
                      <a:pt x="1262490" y="428293"/>
                    </a:lnTo>
                    <a:cubicBezTo>
                      <a:pt x="1266645" y="443754"/>
                      <a:pt x="1272411" y="459031"/>
                      <a:pt x="1279861" y="473904"/>
                    </a:cubicBezTo>
                    <a:cubicBezTo>
                      <a:pt x="1339451" y="592893"/>
                      <a:pt x="1484168" y="641073"/>
                      <a:pt x="1603093" y="581514"/>
                    </a:cubicBezTo>
                    <a:cubicBezTo>
                      <a:pt x="1722020" y="521955"/>
                      <a:pt x="1770120" y="377212"/>
                      <a:pt x="1710529" y="258223"/>
                    </a:cubicBezTo>
                    <a:cubicBezTo>
                      <a:pt x="1703080" y="243350"/>
                      <a:pt x="1694301" y="229582"/>
                      <a:pt x="1684409" y="216994"/>
                    </a:cubicBezTo>
                    <a:lnTo>
                      <a:pt x="1655527" y="186916"/>
                    </a:lnTo>
                    <a:lnTo>
                      <a:pt x="1899503" y="102632"/>
                    </a:lnTo>
                    <a:lnTo>
                      <a:pt x="2106471" y="53906"/>
                    </a:lnTo>
                    <a:lnTo>
                      <a:pt x="2099062" y="93364"/>
                    </a:lnTo>
                    <a:cubicBezTo>
                      <a:pt x="2097679" y="109315"/>
                      <a:pt x="2097873" y="125641"/>
                      <a:pt x="2099785" y="142166"/>
                    </a:cubicBezTo>
                    <a:cubicBezTo>
                      <a:pt x="2115085" y="274360"/>
                      <a:pt x="2234596" y="369129"/>
                      <a:pt x="2366720" y="353838"/>
                    </a:cubicBezTo>
                    <a:cubicBezTo>
                      <a:pt x="2498845" y="338546"/>
                      <a:pt x="2593550" y="218984"/>
                      <a:pt x="2578250" y="86789"/>
                    </a:cubicBezTo>
                    <a:cubicBezTo>
                      <a:pt x="2576337" y="70264"/>
                      <a:pt x="2572796" y="54325"/>
                      <a:pt x="2567806" y="39113"/>
                    </a:cubicBezTo>
                    <a:lnTo>
                      <a:pt x="2552146" y="3672"/>
                    </a:lnTo>
                    <a:lnTo>
                      <a:pt x="2699604" y="0"/>
                    </a:lnTo>
                    <a:close/>
                    <a:moveTo>
                      <a:pt x="2685916" y="849851"/>
                    </a:moveTo>
                    <a:cubicBezTo>
                      <a:pt x="1857093" y="823407"/>
                      <a:pt x="1095966" y="1381414"/>
                      <a:pt x="896230" y="2219946"/>
                    </a:cubicBezTo>
                    <a:cubicBezTo>
                      <a:pt x="667959" y="3178268"/>
                      <a:pt x="1259374" y="4140094"/>
                      <a:pt x="2217191" y="4368244"/>
                    </a:cubicBezTo>
                    <a:cubicBezTo>
                      <a:pt x="3175009" y="4596395"/>
                      <a:pt x="4136523" y="4004473"/>
                      <a:pt x="4364793" y="3046150"/>
                    </a:cubicBezTo>
                    <a:cubicBezTo>
                      <a:pt x="4593063" y="2087828"/>
                      <a:pt x="4001649" y="1126002"/>
                      <a:pt x="3043832" y="897852"/>
                    </a:cubicBezTo>
                    <a:cubicBezTo>
                      <a:pt x="2924105" y="869333"/>
                      <a:pt x="2804320" y="853628"/>
                      <a:pt x="2685916" y="849851"/>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grpSp>
        <p:grpSp>
          <p:nvGrpSpPr>
            <p:cNvPr id="236" name="Group 235"/>
            <p:cNvGrpSpPr/>
            <p:nvPr/>
          </p:nvGrpSpPr>
          <p:grpSpPr>
            <a:xfrm>
              <a:off x="5869178" y="4714324"/>
              <a:ext cx="165307" cy="167388"/>
              <a:chOff x="1941489" y="795953"/>
              <a:chExt cx="5261024" cy="5266097"/>
            </a:xfrm>
            <a:solidFill>
              <a:srgbClr val="CA95FF"/>
            </a:solidFill>
          </p:grpSpPr>
          <p:sp>
            <p:nvSpPr>
              <p:cNvPr id="243" name="Donut 242"/>
              <p:cNvSpPr/>
              <p:nvPr/>
            </p:nvSpPr>
            <p:spPr>
              <a:xfrm>
                <a:off x="2882256" y="1738368"/>
                <a:ext cx="3379489" cy="3381270"/>
              </a:xfrm>
              <a:prstGeom prst="donut">
                <a:avLst>
                  <a:gd name="adj" fmla="val 2828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sp>
            <p:nvSpPr>
              <p:cNvPr id="244" name="Freeform 243"/>
              <p:cNvSpPr/>
              <p:nvPr/>
            </p:nvSpPr>
            <p:spPr>
              <a:xfrm>
                <a:off x="1941489" y="795953"/>
                <a:ext cx="5261024" cy="5266097"/>
              </a:xfrm>
              <a:custGeom>
                <a:avLst/>
                <a:gdLst>
                  <a:gd name="connsiteX0" fmla="*/ 2699604 w 5261024"/>
                  <a:gd name="connsiteY0" fmla="*/ 0 h 5266097"/>
                  <a:gd name="connsiteX1" fmla="*/ 2975635 w 5261024"/>
                  <a:gd name="connsiteY1" fmla="*/ 22137 h 5266097"/>
                  <a:gd name="connsiteX2" fmla="*/ 3020095 w 5261024"/>
                  <a:gd name="connsiteY2" fmla="*/ 30384 h 5266097"/>
                  <a:gd name="connsiteX3" fmla="*/ 2999736 w 5261024"/>
                  <a:gd name="connsiteY3" fmla="*/ 64762 h 5266097"/>
                  <a:gd name="connsiteX4" fmla="*/ 2983724 w 5261024"/>
                  <a:gd name="connsiteY4" fmla="*/ 110867 h 5266097"/>
                  <a:gd name="connsiteX5" fmla="*/ 3162165 w 5261024"/>
                  <a:gd name="connsiteY5" fmla="*/ 401071 h 5266097"/>
                  <a:gd name="connsiteX6" fmla="*/ 3452273 w 5261024"/>
                  <a:gd name="connsiteY6" fmla="*/ 222475 h 5266097"/>
                  <a:gd name="connsiteX7" fmla="*/ 3458765 w 5261024"/>
                  <a:gd name="connsiteY7" fmla="*/ 174102 h 5266097"/>
                  <a:gd name="connsiteX8" fmla="*/ 3456091 w 5261024"/>
                  <a:gd name="connsiteY8" fmla="*/ 134237 h 5266097"/>
                  <a:gd name="connsiteX9" fmla="*/ 3499492 w 5261024"/>
                  <a:gd name="connsiteY9" fmla="*/ 146919 h 5266097"/>
                  <a:gd name="connsiteX10" fmla="*/ 3729708 w 5261024"/>
                  <a:gd name="connsiteY10" fmla="*/ 239447 h 5266097"/>
                  <a:gd name="connsiteX11" fmla="*/ 3886868 w 5261024"/>
                  <a:gd name="connsiteY11" fmla="*/ 320504 h 5266097"/>
                  <a:gd name="connsiteX12" fmla="*/ 3855876 w 5261024"/>
                  <a:gd name="connsiteY12" fmla="*/ 345930 h 5266097"/>
                  <a:gd name="connsiteX13" fmla="*/ 3825060 w 5261024"/>
                  <a:gd name="connsiteY13" fmla="*/ 383779 h 5266097"/>
                  <a:gd name="connsiteX14" fmla="*/ 3893485 w 5261024"/>
                  <a:gd name="connsiteY14" fmla="*/ 717511 h 5266097"/>
                  <a:gd name="connsiteX15" fmla="*/ 4227180 w 5261024"/>
                  <a:gd name="connsiteY15" fmla="*/ 648908 h 5266097"/>
                  <a:gd name="connsiteX16" fmla="*/ 4249826 w 5261024"/>
                  <a:gd name="connsiteY16" fmla="*/ 605673 h 5266097"/>
                  <a:gd name="connsiteX17" fmla="*/ 4260863 w 5261024"/>
                  <a:gd name="connsiteY17" fmla="*/ 567587 h 5266097"/>
                  <a:gd name="connsiteX18" fmla="*/ 4340221 w 5261024"/>
                  <a:gd name="connsiteY18" fmla="*/ 629356 h 5266097"/>
                  <a:gd name="connsiteX19" fmla="*/ 4595402 w 5261024"/>
                  <a:gd name="connsiteY19" fmla="*/ 879365 h 5266097"/>
                  <a:gd name="connsiteX20" fmla="*/ 4603537 w 5261024"/>
                  <a:gd name="connsiteY20" fmla="*/ 889139 h 5266097"/>
                  <a:gd name="connsiteX21" fmla="*/ 4564217 w 5261024"/>
                  <a:gd name="connsiteY21" fmla="*/ 902959 h 5266097"/>
                  <a:gd name="connsiteX22" fmla="*/ 4522315 w 5261024"/>
                  <a:gd name="connsiteY22" fmla="*/ 927986 h 5266097"/>
                  <a:gd name="connsiteX23" fmla="*/ 4472470 w 5261024"/>
                  <a:gd name="connsiteY23" fmla="*/ 1264993 h 5266097"/>
                  <a:gd name="connsiteX24" fmla="*/ 4809505 w 5261024"/>
                  <a:gd name="connsiteY24" fmla="*/ 1314658 h 5266097"/>
                  <a:gd name="connsiteX25" fmla="*/ 4845572 w 5261024"/>
                  <a:gd name="connsiteY25" fmla="*/ 1281775 h 5266097"/>
                  <a:gd name="connsiteX26" fmla="*/ 4869367 w 5261024"/>
                  <a:gd name="connsiteY26" fmla="*/ 1249219 h 5266097"/>
                  <a:gd name="connsiteX27" fmla="*/ 4907907 w 5261024"/>
                  <a:gd name="connsiteY27" fmla="*/ 1310723 h 5266097"/>
                  <a:gd name="connsiteX28" fmla="*/ 5020778 w 5261024"/>
                  <a:gd name="connsiteY28" fmla="*/ 1527485 h 5266097"/>
                  <a:gd name="connsiteX29" fmla="*/ 5078585 w 5261024"/>
                  <a:gd name="connsiteY29" fmla="*/ 1669097 h 5266097"/>
                  <a:gd name="connsiteX30" fmla="*/ 5039327 w 5261024"/>
                  <a:gd name="connsiteY30" fmla="*/ 1668661 h 5266097"/>
                  <a:gd name="connsiteX31" fmla="*/ 4991392 w 5261024"/>
                  <a:gd name="connsiteY31" fmla="*/ 1677848 h 5266097"/>
                  <a:gd name="connsiteX32" fmla="*/ 4829289 w 5261024"/>
                  <a:gd name="connsiteY32" fmla="*/ 1977484 h 5266097"/>
                  <a:gd name="connsiteX33" fmla="*/ 5129012 w 5261024"/>
                  <a:gd name="connsiteY33" fmla="*/ 2139427 h 5266097"/>
                  <a:gd name="connsiteX34" fmla="*/ 5174151 w 5261024"/>
                  <a:gd name="connsiteY34" fmla="*/ 2120863 h 5266097"/>
                  <a:gd name="connsiteX35" fmla="*/ 5206918 w 5261024"/>
                  <a:gd name="connsiteY35" fmla="*/ 2098895 h 5266097"/>
                  <a:gd name="connsiteX36" fmla="*/ 5233934 w 5261024"/>
                  <a:gd name="connsiteY36" fmla="*/ 2231821 h 5266097"/>
                  <a:gd name="connsiteX37" fmla="*/ 5260212 w 5261024"/>
                  <a:gd name="connsiteY37" fmla="*/ 2479813 h 5266097"/>
                  <a:gd name="connsiteX38" fmla="*/ 5261024 w 5261024"/>
                  <a:gd name="connsiteY38" fmla="*/ 2564666 h 5266097"/>
                  <a:gd name="connsiteX39" fmla="*/ 5223898 w 5261024"/>
                  <a:gd name="connsiteY39" fmla="*/ 2550684 h 5266097"/>
                  <a:gd name="connsiteX40" fmla="*/ 5175711 w 5261024"/>
                  <a:gd name="connsiteY40" fmla="*/ 2542921 h 5266097"/>
                  <a:gd name="connsiteX41" fmla="*/ 4920903 w 5261024"/>
                  <a:gd name="connsiteY41" fmla="*/ 2769046 h 5266097"/>
                  <a:gd name="connsiteX42" fmla="*/ 5147162 w 5261024"/>
                  <a:gd name="connsiteY42" fmla="*/ 3023733 h 5266097"/>
                  <a:gd name="connsiteX43" fmla="*/ 5195928 w 5261024"/>
                  <a:gd name="connsiteY43" fmla="*/ 3021727 h 5266097"/>
                  <a:gd name="connsiteX44" fmla="*/ 5235611 w 5261024"/>
                  <a:gd name="connsiteY44" fmla="*/ 3011951 h 5266097"/>
                  <a:gd name="connsiteX45" fmla="*/ 5192310 w 5261024"/>
                  <a:gd name="connsiteY45" fmla="*/ 3243262 h 5266097"/>
                  <a:gd name="connsiteX46" fmla="*/ 5126971 w 5261024"/>
                  <a:gd name="connsiteY46" fmla="*/ 3469505 h 5266097"/>
                  <a:gd name="connsiteX47" fmla="*/ 5095667 w 5261024"/>
                  <a:gd name="connsiteY47" fmla="*/ 3442641 h 5266097"/>
                  <a:gd name="connsiteX48" fmla="*/ 5053042 w 5261024"/>
                  <a:gd name="connsiteY48" fmla="*/ 3418866 h 5266097"/>
                  <a:gd name="connsiteX49" fmla="*/ 4736261 w 5261024"/>
                  <a:gd name="connsiteY49" fmla="*/ 3544203 h 5266097"/>
                  <a:gd name="connsiteX50" fmla="*/ 4861767 w 5261024"/>
                  <a:gd name="connsiteY50" fmla="*/ 3860917 h 5266097"/>
                  <a:gd name="connsiteX51" fmla="*/ 4908278 w 5261024"/>
                  <a:gd name="connsiteY51" fmla="*/ 3875711 h 5266097"/>
                  <a:gd name="connsiteX52" fmla="*/ 4948303 w 5261024"/>
                  <a:gd name="connsiteY52" fmla="*/ 3880032 h 5266097"/>
                  <a:gd name="connsiteX53" fmla="*/ 4920099 w 5261024"/>
                  <a:gd name="connsiteY53" fmla="*/ 3935562 h 5266097"/>
                  <a:gd name="connsiteX54" fmla="*/ 4701355 w 5261024"/>
                  <a:gd name="connsiteY54" fmla="*/ 4260953 h 5266097"/>
                  <a:gd name="connsiteX55" fmla="*/ 4690683 w 5261024"/>
                  <a:gd name="connsiteY55" fmla="*/ 4273524 h 5266097"/>
                  <a:gd name="connsiteX56" fmla="*/ 4670103 w 5261024"/>
                  <a:gd name="connsiteY56" fmla="*/ 4236951 h 5266097"/>
                  <a:gd name="connsiteX57" fmla="*/ 4638180 w 5261024"/>
                  <a:gd name="connsiteY57" fmla="*/ 4200031 h 5266097"/>
                  <a:gd name="connsiteX58" fmla="*/ 4297636 w 5261024"/>
                  <a:gd name="connsiteY58" fmla="*/ 4209463 h 5266097"/>
                  <a:gd name="connsiteX59" fmla="*/ 4307251 w 5261024"/>
                  <a:gd name="connsiteY59" fmla="*/ 4550002 h 5266097"/>
                  <a:gd name="connsiteX60" fmla="*/ 4345897 w 5261024"/>
                  <a:gd name="connsiteY60" fmla="*/ 4579812 h 5266097"/>
                  <a:gd name="connsiteX61" fmla="*/ 4382079 w 5261024"/>
                  <a:gd name="connsiteY61" fmla="*/ 4597585 h 5266097"/>
                  <a:gd name="connsiteX62" fmla="*/ 4294613 w 5261024"/>
                  <a:gd name="connsiteY62" fmla="*/ 4674261 h 5266097"/>
                  <a:gd name="connsiteX63" fmla="*/ 4081162 w 5261024"/>
                  <a:gd name="connsiteY63" fmla="*/ 4830933 h 5266097"/>
                  <a:gd name="connsiteX64" fmla="*/ 4004830 w 5261024"/>
                  <a:gd name="connsiteY64" fmla="*/ 4875987 h 5266097"/>
                  <a:gd name="connsiteX65" fmla="*/ 3998534 w 5261024"/>
                  <a:gd name="connsiteY65" fmla="*/ 4837804 h 5266097"/>
                  <a:gd name="connsiteX66" fmla="*/ 3981163 w 5261024"/>
                  <a:gd name="connsiteY66" fmla="*/ 4792192 h 5266097"/>
                  <a:gd name="connsiteX67" fmla="*/ 3657930 w 5261024"/>
                  <a:gd name="connsiteY67" fmla="*/ 4684583 h 5266097"/>
                  <a:gd name="connsiteX68" fmla="*/ 3550494 w 5261024"/>
                  <a:gd name="connsiteY68" fmla="*/ 5007873 h 5266097"/>
                  <a:gd name="connsiteX69" fmla="*/ 3576614 w 5261024"/>
                  <a:gd name="connsiteY69" fmla="*/ 5049102 h 5266097"/>
                  <a:gd name="connsiteX70" fmla="*/ 3605495 w 5261024"/>
                  <a:gd name="connsiteY70" fmla="*/ 5079179 h 5266097"/>
                  <a:gd name="connsiteX71" fmla="*/ 3361520 w 5261024"/>
                  <a:gd name="connsiteY71" fmla="*/ 5163465 h 5266097"/>
                  <a:gd name="connsiteX72" fmla="*/ 3154552 w 5261024"/>
                  <a:gd name="connsiteY72" fmla="*/ 5212189 h 5266097"/>
                  <a:gd name="connsiteX73" fmla="*/ 3161961 w 5261024"/>
                  <a:gd name="connsiteY73" fmla="*/ 5172732 h 5266097"/>
                  <a:gd name="connsiteX74" fmla="*/ 3161239 w 5261024"/>
                  <a:gd name="connsiteY74" fmla="*/ 5123930 h 5266097"/>
                  <a:gd name="connsiteX75" fmla="*/ 2894303 w 5261024"/>
                  <a:gd name="connsiteY75" fmla="*/ 4912259 h 5266097"/>
                  <a:gd name="connsiteX76" fmla="*/ 2682774 w 5261024"/>
                  <a:gd name="connsiteY76" fmla="*/ 5179307 h 5266097"/>
                  <a:gd name="connsiteX77" fmla="*/ 2693218 w 5261024"/>
                  <a:gd name="connsiteY77" fmla="*/ 5226984 h 5266097"/>
                  <a:gd name="connsiteX78" fmla="*/ 2708878 w 5261024"/>
                  <a:gd name="connsiteY78" fmla="*/ 5262425 h 5266097"/>
                  <a:gd name="connsiteX79" fmla="*/ 2561420 w 5261024"/>
                  <a:gd name="connsiteY79" fmla="*/ 5266097 h 5266097"/>
                  <a:gd name="connsiteX80" fmla="*/ 2285388 w 5261024"/>
                  <a:gd name="connsiteY80" fmla="*/ 5243959 h 5266097"/>
                  <a:gd name="connsiteX81" fmla="*/ 2240930 w 5261024"/>
                  <a:gd name="connsiteY81" fmla="*/ 5235714 h 5266097"/>
                  <a:gd name="connsiteX82" fmla="*/ 2261288 w 5261024"/>
                  <a:gd name="connsiteY82" fmla="*/ 5201337 h 5266097"/>
                  <a:gd name="connsiteX83" fmla="*/ 2277301 w 5261024"/>
                  <a:gd name="connsiteY83" fmla="*/ 5155230 h 5266097"/>
                  <a:gd name="connsiteX84" fmla="*/ 2098860 w 5261024"/>
                  <a:gd name="connsiteY84" fmla="*/ 4865027 h 5266097"/>
                  <a:gd name="connsiteX85" fmla="*/ 1808751 w 5261024"/>
                  <a:gd name="connsiteY85" fmla="*/ 5043623 h 5266097"/>
                  <a:gd name="connsiteX86" fmla="*/ 1802259 w 5261024"/>
                  <a:gd name="connsiteY86" fmla="*/ 5091997 h 5266097"/>
                  <a:gd name="connsiteX87" fmla="*/ 1804934 w 5261024"/>
                  <a:gd name="connsiteY87" fmla="*/ 5131861 h 5266097"/>
                  <a:gd name="connsiteX88" fmla="*/ 1761530 w 5261024"/>
                  <a:gd name="connsiteY88" fmla="*/ 5119177 h 5266097"/>
                  <a:gd name="connsiteX89" fmla="*/ 1531316 w 5261024"/>
                  <a:gd name="connsiteY89" fmla="*/ 5026649 h 5266097"/>
                  <a:gd name="connsiteX90" fmla="*/ 1374157 w 5261024"/>
                  <a:gd name="connsiteY90" fmla="*/ 4945594 h 5266097"/>
                  <a:gd name="connsiteX91" fmla="*/ 1405149 w 5261024"/>
                  <a:gd name="connsiteY91" fmla="*/ 4920168 h 5266097"/>
                  <a:gd name="connsiteX92" fmla="*/ 1435964 w 5261024"/>
                  <a:gd name="connsiteY92" fmla="*/ 4882320 h 5266097"/>
                  <a:gd name="connsiteX93" fmla="*/ 1367541 w 5261024"/>
                  <a:gd name="connsiteY93" fmla="*/ 4548587 h 5266097"/>
                  <a:gd name="connsiteX94" fmla="*/ 1033844 w 5261024"/>
                  <a:gd name="connsiteY94" fmla="*/ 4617189 h 5266097"/>
                  <a:gd name="connsiteX95" fmla="*/ 1011199 w 5261024"/>
                  <a:gd name="connsiteY95" fmla="*/ 4660425 h 5266097"/>
                  <a:gd name="connsiteX96" fmla="*/ 1000161 w 5261024"/>
                  <a:gd name="connsiteY96" fmla="*/ 4698511 h 5266097"/>
                  <a:gd name="connsiteX97" fmla="*/ 920802 w 5261024"/>
                  <a:gd name="connsiteY97" fmla="*/ 4636740 h 5266097"/>
                  <a:gd name="connsiteX98" fmla="*/ 665621 w 5261024"/>
                  <a:gd name="connsiteY98" fmla="*/ 4386731 h 5266097"/>
                  <a:gd name="connsiteX99" fmla="*/ 657487 w 5261024"/>
                  <a:gd name="connsiteY99" fmla="*/ 4376959 h 5266097"/>
                  <a:gd name="connsiteX100" fmla="*/ 696807 w 5261024"/>
                  <a:gd name="connsiteY100" fmla="*/ 4363138 h 5266097"/>
                  <a:gd name="connsiteX101" fmla="*/ 738709 w 5261024"/>
                  <a:gd name="connsiteY101" fmla="*/ 4338112 h 5266097"/>
                  <a:gd name="connsiteX102" fmla="*/ 788555 w 5261024"/>
                  <a:gd name="connsiteY102" fmla="*/ 4001104 h 5266097"/>
                  <a:gd name="connsiteX103" fmla="*/ 451519 w 5261024"/>
                  <a:gd name="connsiteY103" fmla="*/ 3951439 h 5266097"/>
                  <a:gd name="connsiteX104" fmla="*/ 415452 w 5261024"/>
                  <a:gd name="connsiteY104" fmla="*/ 3984321 h 5266097"/>
                  <a:gd name="connsiteX105" fmla="*/ 391658 w 5261024"/>
                  <a:gd name="connsiteY105" fmla="*/ 4016878 h 5266097"/>
                  <a:gd name="connsiteX106" fmla="*/ 353117 w 5261024"/>
                  <a:gd name="connsiteY106" fmla="*/ 3955371 h 5266097"/>
                  <a:gd name="connsiteX107" fmla="*/ 240245 w 5261024"/>
                  <a:gd name="connsiteY107" fmla="*/ 3738610 h 5266097"/>
                  <a:gd name="connsiteX108" fmla="*/ 182439 w 5261024"/>
                  <a:gd name="connsiteY108" fmla="*/ 3597001 h 5266097"/>
                  <a:gd name="connsiteX109" fmla="*/ 221697 w 5261024"/>
                  <a:gd name="connsiteY109" fmla="*/ 3597436 h 5266097"/>
                  <a:gd name="connsiteX110" fmla="*/ 269631 w 5261024"/>
                  <a:gd name="connsiteY110" fmla="*/ 3588250 h 5266097"/>
                  <a:gd name="connsiteX111" fmla="*/ 431735 w 5261024"/>
                  <a:gd name="connsiteY111" fmla="*/ 3288614 h 5266097"/>
                  <a:gd name="connsiteX112" fmla="*/ 132011 w 5261024"/>
                  <a:gd name="connsiteY112" fmla="*/ 3126671 h 5266097"/>
                  <a:gd name="connsiteX113" fmla="*/ 86872 w 5261024"/>
                  <a:gd name="connsiteY113" fmla="*/ 3145235 h 5266097"/>
                  <a:gd name="connsiteX114" fmla="*/ 54105 w 5261024"/>
                  <a:gd name="connsiteY114" fmla="*/ 3167203 h 5266097"/>
                  <a:gd name="connsiteX115" fmla="*/ 27088 w 5261024"/>
                  <a:gd name="connsiteY115" fmla="*/ 3034275 h 5266097"/>
                  <a:gd name="connsiteX116" fmla="*/ 811 w 5261024"/>
                  <a:gd name="connsiteY116" fmla="*/ 2786282 h 5266097"/>
                  <a:gd name="connsiteX117" fmla="*/ 0 w 5261024"/>
                  <a:gd name="connsiteY117" fmla="*/ 2701432 h 5266097"/>
                  <a:gd name="connsiteX118" fmla="*/ 37127 w 5261024"/>
                  <a:gd name="connsiteY118" fmla="*/ 2715413 h 5266097"/>
                  <a:gd name="connsiteX119" fmla="*/ 85312 w 5261024"/>
                  <a:gd name="connsiteY119" fmla="*/ 2723175 h 5266097"/>
                  <a:gd name="connsiteX120" fmla="*/ 340122 w 5261024"/>
                  <a:gd name="connsiteY120" fmla="*/ 2497052 h 5266097"/>
                  <a:gd name="connsiteX121" fmla="*/ 113862 w 5261024"/>
                  <a:gd name="connsiteY121" fmla="*/ 2242364 h 5266097"/>
                  <a:gd name="connsiteX122" fmla="*/ 65096 w 5261024"/>
                  <a:gd name="connsiteY122" fmla="*/ 2244369 h 5266097"/>
                  <a:gd name="connsiteX123" fmla="*/ 25412 w 5261024"/>
                  <a:gd name="connsiteY123" fmla="*/ 2254145 h 5266097"/>
                  <a:gd name="connsiteX124" fmla="*/ 68713 w 5261024"/>
                  <a:gd name="connsiteY124" fmla="*/ 2022832 h 5266097"/>
                  <a:gd name="connsiteX125" fmla="*/ 134052 w 5261024"/>
                  <a:gd name="connsiteY125" fmla="*/ 1796592 h 5266097"/>
                  <a:gd name="connsiteX126" fmla="*/ 165357 w 5261024"/>
                  <a:gd name="connsiteY126" fmla="*/ 1823456 h 5266097"/>
                  <a:gd name="connsiteX127" fmla="*/ 207982 w 5261024"/>
                  <a:gd name="connsiteY127" fmla="*/ 1847230 h 5266097"/>
                  <a:gd name="connsiteX128" fmla="*/ 524763 w 5261024"/>
                  <a:gd name="connsiteY128" fmla="*/ 1721894 h 5266097"/>
                  <a:gd name="connsiteX129" fmla="*/ 399256 w 5261024"/>
                  <a:gd name="connsiteY129" fmla="*/ 1405180 h 5266097"/>
                  <a:gd name="connsiteX130" fmla="*/ 352745 w 5261024"/>
                  <a:gd name="connsiteY130" fmla="*/ 1390386 h 5266097"/>
                  <a:gd name="connsiteX131" fmla="*/ 312719 w 5261024"/>
                  <a:gd name="connsiteY131" fmla="*/ 1386066 h 5266097"/>
                  <a:gd name="connsiteX132" fmla="*/ 340923 w 5261024"/>
                  <a:gd name="connsiteY132" fmla="*/ 1330533 h 5266097"/>
                  <a:gd name="connsiteX133" fmla="*/ 559668 w 5261024"/>
                  <a:gd name="connsiteY133" fmla="*/ 1005143 h 5266097"/>
                  <a:gd name="connsiteX134" fmla="*/ 570341 w 5261024"/>
                  <a:gd name="connsiteY134" fmla="*/ 992572 h 5266097"/>
                  <a:gd name="connsiteX135" fmla="*/ 590920 w 5261024"/>
                  <a:gd name="connsiteY135" fmla="*/ 1029147 h 5266097"/>
                  <a:gd name="connsiteX136" fmla="*/ 622843 w 5261024"/>
                  <a:gd name="connsiteY136" fmla="*/ 1066067 h 5266097"/>
                  <a:gd name="connsiteX137" fmla="*/ 963387 w 5261024"/>
                  <a:gd name="connsiteY137" fmla="*/ 1056634 h 5266097"/>
                  <a:gd name="connsiteX138" fmla="*/ 953773 w 5261024"/>
                  <a:gd name="connsiteY138" fmla="*/ 716095 h 5266097"/>
                  <a:gd name="connsiteX139" fmla="*/ 915126 w 5261024"/>
                  <a:gd name="connsiteY139" fmla="*/ 686285 h 5266097"/>
                  <a:gd name="connsiteX140" fmla="*/ 878943 w 5261024"/>
                  <a:gd name="connsiteY140" fmla="*/ 668511 h 5266097"/>
                  <a:gd name="connsiteX141" fmla="*/ 966411 w 5261024"/>
                  <a:gd name="connsiteY141" fmla="*/ 591835 h 5266097"/>
                  <a:gd name="connsiteX142" fmla="*/ 1179862 w 5261024"/>
                  <a:gd name="connsiteY142" fmla="*/ 435162 h 5266097"/>
                  <a:gd name="connsiteX143" fmla="*/ 1256192 w 5261024"/>
                  <a:gd name="connsiteY143" fmla="*/ 390108 h 5266097"/>
                  <a:gd name="connsiteX144" fmla="*/ 1262490 w 5261024"/>
                  <a:gd name="connsiteY144" fmla="*/ 428293 h 5266097"/>
                  <a:gd name="connsiteX145" fmla="*/ 1279861 w 5261024"/>
                  <a:gd name="connsiteY145" fmla="*/ 473904 h 5266097"/>
                  <a:gd name="connsiteX146" fmla="*/ 1603093 w 5261024"/>
                  <a:gd name="connsiteY146" fmla="*/ 581514 h 5266097"/>
                  <a:gd name="connsiteX147" fmla="*/ 1710529 w 5261024"/>
                  <a:gd name="connsiteY147" fmla="*/ 258223 h 5266097"/>
                  <a:gd name="connsiteX148" fmla="*/ 1684409 w 5261024"/>
                  <a:gd name="connsiteY148" fmla="*/ 216994 h 5266097"/>
                  <a:gd name="connsiteX149" fmla="*/ 1655527 w 5261024"/>
                  <a:gd name="connsiteY149" fmla="*/ 186916 h 5266097"/>
                  <a:gd name="connsiteX150" fmla="*/ 1899503 w 5261024"/>
                  <a:gd name="connsiteY150" fmla="*/ 102632 h 5266097"/>
                  <a:gd name="connsiteX151" fmla="*/ 2106471 w 5261024"/>
                  <a:gd name="connsiteY151" fmla="*/ 53906 h 5266097"/>
                  <a:gd name="connsiteX152" fmla="*/ 2099062 w 5261024"/>
                  <a:gd name="connsiteY152" fmla="*/ 93364 h 5266097"/>
                  <a:gd name="connsiteX153" fmla="*/ 2099785 w 5261024"/>
                  <a:gd name="connsiteY153" fmla="*/ 142166 h 5266097"/>
                  <a:gd name="connsiteX154" fmla="*/ 2366720 w 5261024"/>
                  <a:gd name="connsiteY154" fmla="*/ 353838 h 5266097"/>
                  <a:gd name="connsiteX155" fmla="*/ 2578250 w 5261024"/>
                  <a:gd name="connsiteY155" fmla="*/ 86789 h 5266097"/>
                  <a:gd name="connsiteX156" fmla="*/ 2567806 w 5261024"/>
                  <a:gd name="connsiteY156" fmla="*/ 39113 h 5266097"/>
                  <a:gd name="connsiteX157" fmla="*/ 2552146 w 5261024"/>
                  <a:gd name="connsiteY157" fmla="*/ 3672 h 5266097"/>
                  <a:gd name="connsiteX158" fmla="*/ 2699604 w 5261024"/>
                  <a:gd name="connsiteY158" fmla="*/ 0 h 5266097"/>
                  <a:gd name="connsiteX159" fmla="*/ 2685916 w 5261024"/>
                  <a:gd name="connsiteY159" fmla="*/ 849851 h 5266097"/>
                  <a:gd name="connsiteX160" fmla="*/ 896230 w 5261024"/>
                  <a:gd name="connsiteY160" fmla="*/ 2219946 h 5266097"/>
                  <a:gd name="connsiteX161" fmla="*/ 2217191 w 5261024"/>
                  <a:gd name="connsiteY161" fmla="*/ 4368244 h 5266097"/>
                  <a:gd name="connsiteX162" fmla="*/ 4364793 w 5261024"/>
                  <a:gd name="connsiteY162" fmla="*/ 3046150 h 5266097"/>
                  <a:gd name="connsiteX163" fmla="*/ 3043832 w 5261024"/>
                  <a:gd name="connsiteY163" fmla="*/ 897852 h 5266097"/>
                  <a:gd name="connsiteX164" fmla="*/ 2685916 w 5261024"/>
                  <a:gd name="connsiteY164" fmla="*/ 849851 h 5266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5261024" h="5266097">
                    <a:moveTo>
                      <a:pt x="2699604" y="0"/>
                    </a:moveTo>
                    <a:cubicBezTo>
                      <a:pt x="2791142" y="2496"/>
                      <a:pt x="2883255" y="9812"/>
                      <a:pt x="2975635" y="22137"/>
                    </a:cubicBezTo>
                    <a:lnTo>
                      <a:pt x="3020095" y="30384"/>
                    </a:lnTo>
                    <a:lnTo>
                      <a:pt x="2999736" y="64762"/>
                    </a:lnTo>
                    <a:cubicBezTo>
                      <a:pt x="2992981" y="79277"/>
                      <a:pt x="2987578" y="94685"/>
                      <a:pt x="2983724" y="110867"/>
                    </a:cubicBezTo>
                    <a:cubicBezTo>
                      <a:pt x="2952888" y="240322"/>
                      <a:pt x="3032779" y="370252"/>
                      <a:pt x="3162165" y="401071"/>
                    </a:cubicBezTo>
                    <a:cubicBezTo>
                      <a:pt x="3291551" y="431891"/>
                      <a:pt x="3421437" y="351930"/>
                      <a:pt x="3452273" y="222475"/>
                    </a:cubicBezTo>
                    <a:cubicBezTo>
                      <a:pt x="3456127" y="206292"/>
                      <a:pt x="3458252" y="190104"/>
                      <a:pt x="3458765" y="174102"/>
                    </a:cubicBezTo>
                    <a:lnTo>
                      <a:pt x="3456091" y="134237"/>
                    </a:lnTo>
                    <a:lnTo>
                      <a:pt x="3499492" y="146919"/>
                    </a:lnTo>
                    <a:cubicBezTo>
                      <a:pt x="3578278" y="174349"/>
                      <a:pt x="3655061" y="205265"/>
                      <a:pt x="3729708" y="239447"/>
                    </a:cubicBezTo>
                    <a:lnTo>
                      <a:pt x="3886868" y="320504"/>
                    </a:lnTo>
                    <a:lnTo>
                      <a:pt x="3855876" y="345930"/>
                    </a:lnTo>
                    <a:cubicBezTo>
                      <a:pt x="3844563" y="357260"/>
                      <a:pt x="3834216" y="369891"/>
                      <a:pt x="3825060" y="383779"/>
                    </a:cubicBezTo>
                    <a:cubicBezTo>
                      <a:pt x="3751808" y="494880"/>
                      <a:pt x="3782442" y="644297"/>
                      <a:pt x="3893485" y="717511"/>
                    </a:cubicBezTo>
                    <a:cubicBezTo>
                      <a:pt x="4004526" y="790725"/>
                      <a:pt x="4153927" y="760009"/>
                      <a:pt x="4227180" y="648908"/>
                    </a:cubicBezTo>
                    <a:cubicBezTo>
                      <a:pt x="4236337" y="635021"/>
                      <a:pt x="4243870" y="620534"/>
                      <a:pt x="4249826" y="605673"/>
                    </a:cubicBezTo>
                    <a:lnTo>
                      <a:pt x="4260863" y="567587"/>
                    </a:lnTo>
                    <a:lnTo>
                      <a:pt x="4340221" y="629356"/>
                    </a:lnTo>
                    <a:cubicBezTo>
                      <a:pt x="4431148" y="707069"/>
                      <a:pt x="4516361" y="790651"/>
                      <a:pt x="4595402" y="879365"/>
                    </a:cubicBezTo>
                    <a:lnTo>
                      <a:pt x="4603537" y="889139"/>
                    </a:lnTo>
                    <a:lnTo>
                      <a:pt x="4564217" y="902959"/>
                    </a:lnTo>
                    <a:cubicBezTo>
                      <a:pt x="4549712" y="909737"/>
                      <a:pt x="4535670" y="918068"/>
                      <a:pt x="4522315" y="927986"/>
                    </a:cubicBezTo>
                    <a:cubicBezTo>
                      <a:pt x="4415481" y="1007334"/>
                      <a:pt x="4393165" y="1158216"/>
                      <a:pt x="4472470" y="1264993"/>
                    </a:cubicBezTo>
                    <a:cubicBezTo>
                      <a:pt x="4551775" y="1371771"/>
                      <a:pt x="4702672" y="1394006"/>
                      <a:pt x="4809505" y="1314658"/>
                    </a:cubicBezTo>
                    <a:cubicBezTo>
                      <a:pt x="4822859" y="1304740"/>
                      <a:pt x="4834893" y="1293703"/>
                      <a:pt x="4845572" y="1281775"/>
                    </a:cubicBezTo>
                    <a:lnTo>
                      <a:pt x="4869367" y="1249219"/>
                    </a:lnTo>
                    <a:lnTo>
                      <a:pt x="4907907" y="1310723"/>
                    </a:lnTo>
                    <a:cubicBezTo>
                      <a:pt x="4948818" y="1381156"/>
                      <a:pt x="4986492" y="1453490"/>
                      <a:pt x="5020778" y="1527485"/>
                    </a:cubicBezTo>
                    <a:lnTo>
                      <a:pt x="5078585" y="1669097"/>
                    </a:lnTo>
                    <a:lnTo>
                      <a:pt x="5039327" y="1668661"/>
                    </a:lnTo>
                    <a:cubicBezTo>
                      <a:pt x="5023379" y="1670069"/>
                      <a:pt x="5007333" y="1673094"/>
                      <a:pt x="4991392" y="1677848"/>
                    </a:cubicBezTo>
                    <a:cubicBezTo>
                      <a:pt x="4863863" y="1715870"/>
                      <a:pt x="4791287" y="1850022"/>
                      <a:pt x="4829289" y="1977484"/>
                    </a:cubicBezTo>
                    <a:cubicBezTo>
                      <a:pt x="4867292" y="2104945"/>
                      <a:pt x="5001483" y="2177449"/>
                      <a:pt x="5129012" y="2139427"/>
                    </a:cubicBezTo>
                    <a:cubicBezTo>
                      <a:pt x="5144953" y="2134673"/>
                      <a:pt x="5160036" y="2128419"/>
                      <a:pt x="5174151" y="2120863"/>
                    </a:cubicBezTo>
                    <a:lnTo>
                      <a:pt x="5206918" y="2098895"/>
                    </a:lnTo>
                    <a:lnTo>
                      <a:pt x="5233934" y="2231821"/>
                    </a:lnTo>
                    <a:cubicBezTo>
                      <a:pt x="5246572" y="2313623"/>
                      <a:pt x="5255381" y="2396367"/>
                      <a:pt x="5260212" y="2479813"/>
                    </a:cubicBezTo>
                    <a:lnTo>
                      <a:pt x="5261024" y="2564666"/>
                    </a:lnTo>
                    <a:lnTo>
                      <a:pt x="5223898" y="2550684"/>
                    </a:lnTo>
                    <a:cubicBezTo>
                      <a:pt x="5208429" y="2546552"/>
                      <a:pt x="5192316" y="2543908"/>
                      <a:pt x="5175711" y="2542921"/>
                    </a:cubicBezTo>
                    <a:cubicBezTo>
                      <a:pt x="5042868" y="2535034"/>
                      <a:pt x="4928786" y="2636273"/>
                      <a:pt x="4920903" y="2769046"/>
                    </a:cubicBezTo>
                    <a:cubicBezTo>
                      <a:pt x="4913019" y="2901817"/>
                      <a:pt x="5014319" y="3015845"/>
                      <a:pt x="5147162" y="3023733"/>
                    </a:cubicBezTo>
                    <a:cubicBezTo>
                      <a:pt x="5163767" y="3024719"/>
                      <a:pt x="5180080" y="3024000"/>
                      <a:pt x="5195928" y="3021727"/>
                    </a:cubicBezTo>
                    <a:lnTo>
                      <a:pt x="5235611" y="3011951"/>
                    </a:lnTo>
                    <a:lnTo>
                      <a:pt x="5192310" y="3243262"/>
                    </a:lnTo>
                    <a:lnTo>
                      <a:pt x="5126971" y="3469505"/>
                    </a:lnTo>
                    <a:lnTo>
                      <a:pt x="5095667" y="3442641"/>
                    </a:lnTo>
                    <a:cubicBezTo>
                      <a:pt x="5082545" y="3433468"/>
                      <a:pt x="5068309" y="3425472"/>
                      <a:pt x="5053042" y="3418866"/>
                    </a:cubicBezTo>
                    <a:cubicBezTo>
                      <a:pt x="4930908" y="3366020"/>
                      <a:pt x="4789081" y="3422134"/>
                      <a:pt x="4736261" y="3544203"/>
                    </a:cubicBezTo>
                    <a:cubicBezTo>
                      <a:pt x="4683442" y="3666272"/>
                      <a:pt x="4739634" y="3808069"/>
                      <a:pt x="4861767" y="3860917"/>
                    </a:cubicBezTo>
                    <a:cubicBezTo>
                      <a:pt x="4877034" y="3867523"/>
                      <a:pt x="4892609" y="3872427"/>
                      <a:pt x="4908278" y="3875711"/>
                    </a:cubicBezTo>
                    <a:lnTo>
                      <a:pt x="4948303" y="3880032"/>
                    </a:lnTo>
                    <a:lnTo>
                      <a:pt x="4920099" y="3935562"/>
                    </a:lnTo>
                    <a:cubicBezTo>
                      <a:pt x="4854957" y="4050190"/>
                      <a:pt x="4781729" y="4158847"/>
                      <a:pt x="4701355" y="4260953"/>
                    </a:cubicBezTo>
                    <a:lnTo>
                      <a:pt x="4690683" y="4273524"/>
                    </a:lnTo>
                    <a:lnTo>
                      <a:pt x="4670103" y="4236951"/>
                    </a:lnTo>
                    <a:cubicBezTo>
                      <a:pt x="4660910" y="4223843"/>
                      <a:pt x="4650267" y="4211460"/>
                      <a:pt x="4638180" y="4200031"/>
                    </a:cubicBezTo>
                    <a:cubicBezTo>
                      <a:pt x="4541487" y="4108598"/>
                      <a:pt x="4389020" y="4112821"/>
                      <a:pt x="4297636" y="4209463"/>
                    </a:cubicBezTo>
                    <a:cubicBezTo>
                      <a:pt x="4206253" y="4306105"/>
                      <a:pt x="4210558" y="4458570"/>
                      <a:pt x="4307251" y="4550002"/>
                    </a:cubicBezTo>
                    <a:cubicBezTo>
                      <a:pt x="4319338" y="4561431"/>
                      <a:pt x="4332296" y="4571366"/>
                      <a:pt x="4345897" y="4579812"/>
                    </a:cubicBezTo>
                    <a:lnTo>
                      <a:pt x="4382079" y="4597585"/>
                    </a:lnTo>
                    <a:lnTo>
                      <a:pt x="4294613" y="4674261"/>
                    </a:lnTo>
                    <a:cubicBezTo>
                      <a:pt x="4226072" y="4730053"/>
                      <a:pt x="4154820" y="4782340"/>
                      <a:pt x="4081162" y="4830933"/>
                    </a:cubicBezTo>
                    <a:lnTo>
                      <a:pt x="4004830" y="4875987"/>
                    </a:lnTo>
                    <a:lnTo>
                      <a:pt x="3998534" y="4837804"/>
                    </a:lnTo>
                    <a:cubicBezTo>
                      <a:pt x="3994378" y="4822342"/>
                      <a:pt x="3988612" y="4807066"/>
                      <a:pt x="3981163" y="4792192"/>
                    </a:cubicBezTo>
                    <a:cubicBezTo>
                      <a:pt x="3921573" y="4673203"/>
                      <a:pt x="3776856" y="4625024"/>
                      <a:pt x="3657930" y="4684583"/>
                    </a:cubicBezTo>
                    <a:cubicBezTo>
                      <a:pt x="3539004" y="4744142"/>
                      <a:pt x="3490903" y="4888884"/>
                      <a:pt x="3550494" y="5007873"/>
                    </a:cubicBezTo>
                    <a:cubicBezTo>
                      <a:pt x="3557942" y="5022747"/>
                      <a:pt x="3566721" y="5036514"/>
                      <a:pt x="3576614" y="5049102"/>
                    </a:cubicBezTo>
                    <a:lnTo>
                      <a:pt x="3605495" y="5079179"/>
                    </a:lnTo>
                    <a:lnTo>
                      <a:pt x="3361520" y="5163465"/>
                    </a:lnTo>
                    <a:lnTo>
                      <a:pt x="3154552" y="5212189"/>
                    </a:lnTo>
                    <a:lnTo>
                      <a:pt x="3161961" y="5172732"/>
                    </a:lnTo>
                    <a:cubicBezTo>
                      <a:pt x="3163345" y="5156782"/>
                      <a:pt x="3163151" y="5140455"/>
                      <a:pt x="3161239" y="5123930"/>
                    </a:cubicBezTo>
                    <a:cubicBezTo>
                      <a:pt x="3145938" y="4991736"/>
                      <a:pt x="3026428" y="4896967"/>
                      <a:pt x="2894303" y="4912259"/>
                    </a:cubicBezTo>
                    <a:cubicBezTo>
                      <a:pt x="2762179" y="4927551"/>
                      <a:pt x="2667474" y="5047112"/>
                      <a:pt x="2682774" y="5179307"/>
                    </a:cubicBezTo>
                    <a:cubicBezTo>
                      <a:pt x="2684687" y="5195831"/>
                      <a:pt x="2688228" y="5211770"/>
                      <a:pt x="2693218" y="5226984"/>
                    </a:cubicBezTo>
                    <a:lnTo>
                      <a:pt x="2708878" y="5262425"/>
                    </a:lnTo>
                    <a:lnTo>
                      <a:pt x="2561420" y="5266097"/>
                    </a:lnTo>
                    <a:cubicBezTo>
                      <a:pt x="2469881" y="5263601"/>
                      <a:pt x="2377769" y="5256285"/>
                      <a:pt x="2285388" y="5243959"/>
                    </a:cubicBezTo>
                    <a:lnTo>
                      <a:pt x="2240930" y="5235714"/>
                    </a:lnTo>
                    <a:lnTo>
                      <a:pt x="2261288" y="5201337"/>
                    </a:lnTo>
                    <a:cubicBezTo>
                      <a:pt x="2268045" y="5186822"/>
                      <a:pt x="2273446" y="5171413"/>
                      <a:pt x="2277301" y="5155230"/>
                    </a:cubicBezTo>
                    <a:cubicBezTo>
                      <a:pt x="2308137" y="5025775"/>
                      <a:pt x="2228246" y="4895846"/>
                      <a:pt x="2098860" y="4865027"/>
                    </a:cubicBezTo>
                    <a:cubicBezTo>
                      <a:pt x="1969474" y="4834207"/>
                      <a:pt x="1839587" y="4914168"/>
                      <a:pt x="1808751" y="5043623"/>
                    </a:cubicBezTo>
                    <a:cubicBezTo>
                      <a:pt x="1804897" y="5059805"/>
                      <a:pt x="1802773" y="5075995"/>
                      <a:pt x="1802259" y="5091997"/>
                    </a:cubicBezTo>
                    <a:lnTo>
                      <a:pt x="1804934" y="5131861"/>
                    </a:lnTo>
                    <a:lnTo>
                      <a:pt x="1761530" y="5119177"/>
                    </a:lnTo>
                    <a:cubicBezTo>
                      <a:pt x="1682746" y="5091747"/>
                      <a:pt x="1605963" y="5060831"/>
                      <a:pt x="1531316" y="5026649"/>
                    </a:cubicBezTo>
                    <a:lnTo>
                      <a:pt x="1374157" y="4945594"/>
                    </a:lnTo>
                    <a:lnTo>
                      <a:pt x="1405149" y="4920168"/>
                    </a:lnTo>
                    <a:cubicBezTo>
                      <a:pt x="1416461" y="4908838"/>
                      <a:pt x="1426808" y="4896207"/>
                      <a:pt x="1435964" y="4882320"/>
                    </a:cubicBezTo>
                    <a:cubicBezTo>
                      <a:pt x="1509217" y="4771217"/>
                      <a:pt x="1478582" y="4621800"/>
                      <a:pt x="1367541" y="4548587"/>
                    </a:cubicBezTo>
                    <a:cubicBezTo>
                      <a:pt x="1256498" y="4475373"/>
                      <a:pt x="1107097" y="4506088"/>
                      <a:pt x="1033844" y="4617189"/>
                    </a:cubicBezTo>
                    <a:cubicBezTo>
                      <a:pt x="1024688" y="4631078"/>
                      <a:pt x="1017155" y="4645563"/>
                      <a:pt x="1011199" y="4660425"/>
                    </a:cubicBezTo>
                    <a:lnTo>
                      <a:pt x="1000161" y="4698511"/>
                    </a:lnTo>
                    <a:lnTo>
                      <a:pt x="920802" y="4636740"/>
                    </a:lnTo>
                    <a:cubicBezTo>
                      <a:pt x="829875" y="4559028"/>
                      <a:pt x="744663" y="4475445"/>
                      <a:pt x="665621" y="4386731"/>
                    </a:cubicBezTo>
                    <a:lnTo>
                      <a:pt x="657487" y="4376959"/>
                    </a:lnTo>
                    <a:lnTo>
                      <a:pt x="696807" y="4363138"/>
                    </a:lnTo>
                    <a:cubicBezTo>
                      <a:pt x="711312" y="4356361"/>
                      <a:pt x="725355" y="4348030"/>
                      <a:pt x="738709" y="4338112"/>
                    </a:cubicBezTo>
                    <a:cubicBezTo>
                      <a:pt x="845543" y="4258765"/>
                      <a:pt x="867859" y="4107881"/>
                      <a:pt x="788555" y="4001104"/>
                    </a:cubicBezTo>
                    <a:cubicBezTo>
                      <a:pt x="709249" y="3894326"/>
                      <a:pt x="558354" y="3872091"/>
                      <a:pt x="451519" y="3951439"/>
                    </a:cubicBezTo>
                    <a:cubicBezTo>
                      <a:pt x="438165" y="3961357"/>
                      <a:pt x="426132" y="3972393"/>
                      <a:pt x="415452" y="3984321"/>
                    </a:cubicBezTo>
                    <a:lnTo>
                      <a:pt x="391658" y="4016878"/>
                    </a:lnTo>
                    <a:lnTo>
                      <a:pt x="353117" y="3955371"/>
                    </a:lnTo>
                    <a:cubicBezTo>
                      <a:pt x="312204" y="3884939"/>
                      <a:pt x="274531" y="3812605"/>
                      <a:pt x="240245" y="3738610"/>
                    </a:cubicBezTo>
                    <a:lnTo>
                      <a:pt x="182439" y="3597001"/>
                    </a:lnTo>
                    <a:lnTo>
                      <a:pt x="221697" y="3597436"/>
                    </a:lnTo>
                    <a:cubicBezTo>
                      <a:pt x="237645" y="3596029"/>
                      <a:pt x="253690" y="3593002"/>
                      <a:pt x="269631" y="3588250"/>
                    </a:cubicBezTo>
                    <a:cubicBezTo>
                      <a:pt x="397161" y="3550226"/>
                      <a:pt x="469738" y="3416075"/>
                      <a:pt x="431735" y="3288614"/>
                    </a:cubicBezTo>
                    <a:cubicBezTo>
                      <a:pt x="393733" y="3161152"/>
                      <a:pt x="259541" y="3088647"/>
                      <a:pt x="132011" y="3126671"/>
                    </a:cubicBezTo>
                    <a:cubicBezTo>
                      <a:pt x="116070" y="3131423"/>
                      <a:pt x="100988" y="3137679"/>
                      <a:pt x="86872" y="3145235"/>
                    </a:cubicBezTo>
                    <a:lnTo>
                      <a:pt x="54105" y="3167203"/>
                    </a:lnTo>
                    <a:lnTo>
                      <a:pt x="27088" y="3034275"/>
                    </a:lnTo>
                    <a:cubicBezTo>
                      <a:pt x="14450" y="2952472"/>
                      <a:pt x="5642" y="2869727"/>
                      <a:pt x="811" y="2786282"/>
                    </a:cubicBezTo>
                    <a:lnTo>
                      <a:pt x="0" y="2701432"/>
                    </a:lnTo>
                    <a:lnTo>
                      <a:pt x="37127" y="2715413"/>
                    </a:lnTo>
                    <a:cubicBezTo>
                      <a:pt x="52595" y="2719545"/>
                      <a:pt x="68707" y="2722190"/>
                      <a:pt x="85312" y="2723175"/>
                    </a:cubicBezTo>
                    <a:cubicBezTo>
                      <a:pt x="218155" y="2731063"/>
                      <a:pt x="332238" y="2629824"/>
                      <a:pt x="340122" y="2497052"/>
                    </a:cubicBezTo>
                    <a:cubicBezTo>
                      <a:pt x="348006" y="2364279"/>
                      <a:pt x="246705" y="2250252"/>
                      <a:pt x="113862" y="2242364"/>
                    </a:cubicBezTo>
                    <a:cubicBezTo>
                      <a:pt x="97256" y="2241378"/>
                      <a:pt x="80945" y="2242097"/>
                      <a:pt x="65096" y="2244369"/>
                    </a:cubicBezTo>
                    <a:lnTo>
                      <a:pt x="25412" y="2254145"/>
                    </a:lnTo>
                    <a:lnTo>
                      <a:pt x="68713" y="2022832"/>
                    </a:lnTo>
                    <a:lnTo>
                      <a:pt x="134052" y="1796592"/>
                    </a:lnTo>
                    <a:lnTo>
                      <a:pt x="165357" y="1823456"/>
                    </a:lnTo>
                    <a:cubicBezTo>
                      <a:pt x="178479" y="1832629"/>
                      <a:pt x="192715" y="1840624"/>
                      <a:pt x="207982" y="1847230"/>
                    </a:cubicBezTo>
                    <a:cubicBezTo>
                      <a:pt x="330115" y="1900077"/>
                      <a:pt x="471944" y="1843963"/>
                      <a:pt x="524763" y="1721894"/>
                    </a:cubicBezTo>
                    <a:cubicBezTo>
                      <a:pt x="577582" y="1599825"/>
                      <a:pt x="521390" y="1458027"/>
                      <a:pt x="399256" y="1405180"/>
                    </a:cubicBezTo>
                    <a:cubicBezTo>
                      <a:pt x="383989" y="1398574"/>
                      <a:pt x="368416" y="1393671"/>
                      <a:pt x="352745" y="1390386"/>
                    </a:cubicBezTo>
                    <a:lnTo>
                      <a:pt x="312719" y="1386066"/>
                    </a:lnTo>
                    <a:lnTo>
                      <a:pt x="340923" y="1330533"/>
                    </a:lnTo>
                    <a:cubicBezTo>
                      <a:pt x="406067" y="1215904"/>
                      <a:pt x="479295" y="1107248"/>
                      <a:pt x="559668" y="1005143"/>
                    </a:cubicBezTo>
                    <a:lnTo>
                      <a:pt x="570341" y="992572"/>
                    </a:lnTo>
                    <a:lnTo>
                      <a:pt x="590920" y="1029147"/>
                    </a:lnTo>
                    <a:cubicBezTo>
                      <a:pt x="600113" y="1042255"/>
                      <a:pt x="610757" y="1054637"/>
                      <a:pt x="622843" y="1066067"/>
                    </a:cubicBezTo>
                    <a:cubicBezTo>
                      <a:pt x="719537" y="1157498"/>
                      <a:pt x="872004" y="1153275"/>
                      <a:pt x="963387" y="1056634"/>
                    </a:cubicBezTo>
                    <a:cubicBezTo>
                      <a:pt x="1054771" y="959992"/>
                      <a:pt x="1050466" y="807527"/>
                      <a:pt x="953773" y="716095"/>
                    </a:cubicBezTo>
                    <a:cubicBezTo>
                      <a:pt x="941686" y="704665"/>
                      <a:pt x="928728" y="694731"/>
                      <a:pt x="915126" y="686285"/>
                    </a:cubicBezTo>
                    <a:lnTo>
                      <a:pt x="878943" y="668511"/>
                    </a:lnTo>
                    <a:lnTo>
                      <a:pt x="966411" y="591835"/>
                    </a:lnTo>
                    <a:cubicBezTo>
                      <a:pt x="1034952" y="536042"/>
                      <a:pt x="1106204" y="483755"/>
                      <a:pt x="1179862" y="435162"/>
                    </a:cubicBezTo>
                    <a:lnTo>
                      <a:pt x="1256192" y="390108"/>
                    </a:lnTo>
                    <a:lnTo>
                      <a:pt x="1262490" y="428293"/>
                    </a:lnTo>
                    <a:cubicBezTo>
                      <a:pt x="1266645" y="443754"/>
                      <a:pt x="1272411" y="459031"/>
                      <a:pt x="1279861" y="473904"/>
                    </a:cubicBezTo>
                    <a:cubicBezTo>
                      <a:pt x="1339451" y="592893"/>
                      <a:pt x="1484168" y="641073"/>
                      <a:pt x="1603093" y="581514"/>
                    </a:cubicBezTo>
                    <a:cubicBezTo>
                      <a:pt x="1722020" y="521955"/>
                      <a:pt x="1770120" y="377212"/>
                      <a:pt x="1710529" y="258223"/>
                    </a:cubicBezTo>
                    <a:cubicBezTo>
                      <a:pt x="1703080" y="243350"/>
                      <a:pt x="1694301" y="229582"/>
                      <a:pt x="1684409" y="216994"/>
                    </a:cubicBezTo>
                    <a:lnTo>
                      <a:pt x="1655527" y="186916"/>
                    </a:lnTo>
                    <a:lnTo>
                      <a:pt x="1899503" y="102632"/>
                    </a:lnTo>
                    <a:lnTo>
                      <a:pt x="2106471" y="53906"/>
                    </a:lnTo>
                    <a:lnTo>
                      <a:pt x="2099062" y="93364"/>
                    </a:lnTo>
                    <a:cubicBezTo>
                      <a:pt x="2097679" y="109315"/>
                      <a:pt x="2097873" y="125641"/>
                      <a:pt x="2099785" y="142166"/>
                    </a:cubicBezTo>
                    <a:cubicBezTo>
                      <a:pt x="2115085" y="274360"/>
                      <a:pt x="2234596" y="369129"/>
                      <a:pt x="2366720" y="353838"/>
                    </a:cubicBezTo>
                    <a:cubicBezTo>
                      <a:pt x="2498845" y="338546"/>
                      <a:pt x="2593550" y="218984"/>
                      <a:pt x="2578250" y="86789"/>
                    </a:cubicBezTo>
                    <a:cubicBezTo>
                      <a:pt x="2576337" y="70264"/>
                      <a:pt x="2572796" y="54325"/>
                      <a:pt x="2567806" y="39113"/>
                    </a:cubicBezTo>
                    <a:lnTo>
                      <a:pt x="2552146" y="3672"/>
                    </a:lnTo>
                    <a:lnTo>
                      <a:pt x="2699604" y="0"/>
                    </a:lnTo>
                    <a:close/>
                    <a:moveTo>
                      <a:pt x="2685916" y="849851"/>
                    </a:moveTo>
                    <a:cubicBezTo>
                      <a:pt x="1857093" y="823407"/>
                      <a:pt x="1095966" y="1381414"/>
                      <a:pt x="896230" y="2219946"/>
                    </a:cubicBezTo>
                    <a:cubicBezTo>
                      <a:pt x="667959" y="3178268"/>
                      <a:pt x="1259374" y="4140094"/>
                      <a:pt x="2217191" y="4368244"/>
                    </a:cubicBezTo>
                    <a:cubicBezTo>
                      <a:pt x="3175009" y="4596395"/>
                      <a:pt x="4136523" y="4004473"/>
                      <a:pt x="4364793" y="3046150"/>
                    </a:cubicBezTo>
                    <a:cubicBezTo>
                      <a:pt x="4593063" y="2087828"/>
                      <a:pt x="4001649" y="1126002"/>
                      <a:pt x="3043832" y="897852"/>
                    </a:cubicBezTo>
                    <a:cubicBezTo>
                      <a:pt x="2924105" y="869333"/>
                      <a:pt x="2804320" y="853628"/>
                      <a:pt x="2685916" y="849851"/>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grpSp>
        <p:grpSp>
          <p:nvGrpSpPr>
            <p:cNvPr id="237" name="Group 236"/>
            <p:cNvGrpSpPr/>
            <p:nvPr/>
          </p:nvGrpSpPr>
          <p:grpSpPr>
            <a:xfrm>
              <a:off x="6006143" y="4958362"/>
              <a:ext cx="165307" cy="167388"/>
              <a:chOff x="1941489" y="795953"/>
              <a:chExt cx="5261024" cy="5266097"/>
            </a:xfrm>
            <a:solidFill>
              <a:srgbClr val="008000"/>
            </a:solidFill>
          </p:grpSpPr>
          <p:sp>
            <p:nvSpPr>
              <p:cNvPr id="241" name="Donut 240"/>
              <p:cNvSpPr/>
              <p:nvPr/>
            </p:nvSpPr>
            <p:spPr>
              <a:xfrm>
                <a:off x="2882256" y="1738368"/>
                <a:ext cx="3379489" cy="3381270"/>
              </a:xfrm>
              <a:prstGeom prst="donut">
                <a:avLst>
                  <a:gd name="adj" fmla="val 2828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sp>
            <p:nvSpPr>
              <p:cNvPr id="242" name="Freeform 241"/>
              <p:cNvSpPr/>
              <p:nvPr/>
            </p:nvSpPr>
            <p:spPr>
              <a:xfrm>
                <a:off x="1941489" y="795953"/>
                <a:ext cx="5261024" cy="5266097"/>
              </a:xfrm>
              <a:custGeom>
                <a:avLst/>
                <a:gdLst>
                  <a:gd name="connsiteX0" fmla="*/ 2699604 w 5261024"/>
                  <a:gd name="connsiteY0" fmla="*/ 0 h 5266097"/>
                  <a:gd name="connsiteX1" fmla="*/ 2975635 w 5261024"/>
                  <a:gd name="connsiteY1" fmla="*/ 22137 h 5266097"/>
                  <a:gd name="connsiteX2" fmla="*/ 3020095 w 5261024"/>
                  <a:gd name="connsiteY2" fmla="*/ 30384 h 5266097"/>
                  <a:gd name="connsiteX3" fmla="*/ 2999736 w 5261024"/>
                  <a:gd name="connsiteY3" fmla="*/ 64762 h 5266097"/>
                  <a:gd name="connsiteX4" fmla="*/ 2983724 w 5261024"/>
                  <a:gd name="connsiteY4" fmla="*/ 110867 h 5266097"/>
                  <a:gd name="connsiteX5" fmla="*/ 3162165 w 5261024"/>
                  <a:gd name="connsiteY5" fmla="*/ 401071 h 5266097"/>
                  <a:gd name="connsiteX6" fmla="*/ 3452273 w 5261024"/>
                  <a:gd name="connsiteY6" fmla="*/ 222475 h 5266097"/>
                  <a:gd name="connsiteX7" fmla="*/ 3458765 w 5261024"/>
                  <a:gd name="connsiteY7" fmla="*/ 174102 h 5266097"/>
                  <a:gd name="connsiteX8" fmla="*/ 3456091 w 5261024"/>
                  <a:gd name="connsiteY8" fmla="*/ 134237 h 5266097"/>
                  <a:gd name="connsiteX9" fmla="*/ 3499492 w 5261024"/>
                  <a:gd name="connsiteY9" fmla="*/ 146919 h 5266097"/>
                  <a:gd name="connsiteX10" fmla="*/ 3729708 w 5261024"/>
                  <a:gd name="connsiteY10" fmla="*/ 239447 h 5266097"/>
                  <a:gd name="connsiteX11" fmla="*/ 3886868 w 5261024"/>
                  <a:gd name="connsiteY11" fmla="*/ 320504 h 5266097"/>
                  <a:gd name="connsiteX12" fmla="*/ 3855876 w 5261024"/>
                  <a:gd name="connsiteY12" fmla="*/ 345930 h 5266097"/>
                  <a:gd name="connsiteX13" fmla="*/ 3825060 w 5261024"/>
                  <a:gd name="connsiteY13" fmla="*/ 383779 h 5266097"/>
                  <a:gd name="connsiteX14" fmla="*/ 3893485 w 5261024"/>
                  <a:gd name="connsiteY14" fmla="*/ 717511 h 5266097"/>
                  <a:gd name="connsiteX15" fmla="*/ 4227180 w 5261024"/>
                  <a:gd name="connsiteY15" fmla="*/ 648908 h 5266097"/>
                  <a:gd name="connsiteX16" fmla="*/ 4249826 w 5261024"/>
                  <a:gd name="connsiteY16" fmla="*/ 605673 h 5266097"/>
                  <a:gd name="connsiteX17" fmla="*/ 4260863 w 5261024"/>
                  <a:gd name="connsiteY17" fmla="*/ 567587 h 5266097"/>
                  <a:gd name="connsiteX18" fmla="*/ 4340221 w 5261024"/>
                  <a:gd name="connsiteY18" fmla="*/ 629356 h 5266097"/>
                  <a:gd name="connsiteX19" fmla="*/ 4595402 w 5261024"/>
                  <a:gd name="connsiteY19" fmla="*/ 879365 h 5266097"/>
                  <a:gd name="connsiteX20" fmla="*/ 4603537 w 5261024"/>
                  <a:gd name="connsiteY20" fmla="*/ 889139 h 5266097"/>
                  <a:gd name="connsiteX21" fmla="*/ 4564217 w 5261024"/>
                  <a:gd name="connsiteY21" fmla="*/ 902959 h 5266097"/>
                  <a:gd name="connsiteX22" fmla="*/ 4522315 w 5261024"/>
                  <a:gd name="connsiteY22" fmla="*/ 927986 h 5266097"/>
                  <a:gd name="connsiteX23" fmla="*/ 4472470 w 5261024"/>
                  <a:gd name="connsiteY23" fmla="*/ 1264993 h 5266097"/>
                  <a:gd name="connsiteX24" fmla="*/ 4809505 w 5261024"/>
                  <a:gd name="connsiteY24" fmla="*/ 1314658 h 5266097"/>
                  <a:gd name="connsiteX25" fmla="*/ 4845572 w 5261024"/>
                  <a:gd name="connsiteY25" fmla="*/ 1281775 h 5266097"/>
                  <a:gd name="connsiteX26" fmla="*/ 4869367 w 5261024"/>
                  <a:gd name="connsiteY26" fmla="*/ 1249219 h 5266097"/>
                  <a:gd name="connsiteX27" fmla="*/ 4907907 w 5261024"/>
                  <a:gd name="connsiteY27" fmla="*/ 1310723 h 5266097"/>
                  <a:gd name="connsiteX28" fmla="*/ 5020778 w 5261024"/>
                  <a:gd name="connsiteY28" fmla="*/ 1527485 h 5266097"/>
                  <a:gd name="connsiteX29" fmla="*/ 5078585 w 5261024"/>
                  <a:gd name="connsiteY29" fmla="*/ 1669097 h 5266097"/>
                  <a:gd name="connsiteX30" fmla="*/ 5039327 w 5261024"/>
                  <a:gd name="connsiteY30" fmla="*/ 1668661 h 5266097"/>
                  <a:gd name="connsiteX31" fmla="*/ 4991392 w 5261024"/>
                  <a:gd name="connsiteY31" fmla="*/ 1677848 h 5266097"/>
                  <a:gd name="connsiteX32" fmla="*/ 4829289 w 5261024"/>
                  <a:gd name="connsiteY32" fmla="*/ 1977484 h 5266097"/>
                  <a:gd name="connsiteX33" fmla="*/ 5129012 w 5261024"/>
                  <a:gd name="connsiteY33" fmla="*/ 2139427 h 5266097"/>
                  <a:gd name="connsiteX34" fmla="*/ 5174151 w 5261024"/>
                  <a:gd name="connsiteY34" fmla="*/ 2120863 h 5266097"/>
                  <a:gd name="connsiteX35" fmla="*/ 5206918 w 5261024"/>
                  <a:gd name="connsiteY35" fmla="*/ 2098895 h 5266097"/>
                  <a:gd name="connsiteX36" fmla="*/ 5233934 w 5261024"/>
                  <a:gd name="connsiteY36" fmla="*/ 2231821 h 5266097"/>
                  <a:gd name="connsiteX37" fmla="*/ 5260212 w 5261024"/>
                  <a:gd name="connsiteY37" fmla="*/ 2479813 h 5266097"/>
                  <a:gd name="connsiteX38" fmla="*/ 5261024 w 5261024"/>
                  <a:gd name="connsiteY38" fmla="*/ 2564666 h 5266097"/>
                  <a:gd name="connsiteX39" fmla="*/ 5223898 w 5261024"/>
                  <a:gd name="connsiteY39" fmla="*/ 2550684 h 5266097"/>
                  <a:gd name="connsiteX40" fmla="*/ 5175711 w 5261024"/>
                  <a:gd name="connsiteY40" fmla="*/ 2542921 h 5266097"/>
                  <a:gd name="connsiteX41" fmla="*/ 4920903 w 5261024"/>
                  <a:gd name="connsiteY41" fmla="*/ 2769046 h 5266097"/>
                  <a:gd name="connsiteX42" fmla="*/ 5147162 w 5261024"/>
                  <a:gd name="connsiteY42" fmla="*/ 3023733 h 5266097"/>
                  <a:gd name="connsiteX43" fmla="*/ 5195928 w 5261024"/>
                  <a:gd name="connsiteY43" fmla="*/ 3021727 h 5266097"/>
                  <a:gd name="connsiteX44" fmla="*/ 5235611 w 5261024"/>
                  <a:gd name="connsiteY44" fmla="*/ 3011951 h 5266097"/>
                  <a:gd name="connsiteX45" fmla="*/ 5192310 w 5261024"/>
                  <a:gd name="connsiteY45" fmla="*/ 3243262 h 5266097"/>
                  <a:gd name="connsiteX46" fmla="*/ 5126971 w 5261024"/>
                  <a:gd name="connsiteY46" fmla="*/ 3469505 h 5266097"/>
                  <a:gd name="connsiteX47" fmla="*/ 5095667 w 5261024"/>
                  <a:gd name="connsiteY47" fmla="*/ 3442641 h 5266097"/>
                  <a:gd name="connsiteX48" fmla="*/ 5053042 w 5261024"/>
                  <a:gd name="connsiteY48" fmla="*/ 3418866 h 5266097"/>
                  <a:gd name="connsiteX49" fmla="*/ 4736261 w 5261024"/>
                  <a:gd name="connsiteY49" fmla="*/ 3544203 h 5266097"/>
                  <a:gd name="connsiteX50" fmla="*/ 4861767 w 5261024"/>
                  <a:gd name="connsiteY50" fmla="*/ 3860917 h 5266097"/>
                  <a:gd name="connsiteX51" fmla="*/ 4908278 w 5261024"/>
                  <a:gd name="connsiteY51" fmla="*/ 3875711 h 5266097"/>
                  <a:gd name="connsiteX52" fmla="*/ 4948303 w 5261024"/>
                  <a:gd name="connsiteY52" fmla="*/ 3880032 h 5266097"/>
                  <a:gd name="connsiteX53" fmla="*/ 4920099 w 5261024"/>
                  <a:gd name="connsiteY53" fmla="*/ 3935562 h 5266097"/>
                  <a:gd name="connsiteX54" fmla="*/ 4701355 w 5261024"/>
                  <a:gd name="connsiteY54" fmla="*/ 4260953 h 5266097"/>
                  <a:gd name="connsiteX55" fmla="*/ 4690683 w 5261024"/>
                  <a:gd name="connsiteY55" fmla="*/ 4273524 h 5266097"/>
                  <a:gd name="connsiteX56" fmla="*/ 4670103 w 5261024"/>
                  <a:gd name="connsiteY56" fmla="*/ 4236951 h 5266097"/>
                  <a:gd name="connsiteX57" fmla="*/ 4638180 w 5261024"/>
                  <a:gd name="connsiteY57" fmla="*/ 4200031 h 5266097"/>
                  <a:gd name="connsiteX58" fmla="*/ 4297636 w 5261024"/>
                  <a:gd name="connsiteY58" fmla="*/ 4209463 h 5266097"/>
                  <a:gd name="connsiteX59" fmla="*/ 4307251 w 5261024"/>
                  <a:gd name="connsiteY59" fmla="*/ 4550002 h 5266097"/>
                  <a:gd name="connsiteX60" fmla="*/ 4345897 w 5261024"/>
                  <a:gd name="connsiteY60" fmla="*/ 4579812 h 5266097"/>
                  <a:gd name="connsiteX61" fmla="*/ 4382079 w 5261024"/>
                  <a:gd name="connsiteY61" fmla="*/ 4597585 h 5266097"/>
                  <a:gd name="connsiteX62" fmla="*/ 4294613 w 5261024"/>
                  <a:gd name="connsiteY62" fmla="*/ 4674261 h 5266097"/>
                  <a:gd name="connsiteX63" fmla="*/ 4081162 w 5261024"/>
                  <a:gd name="connsiteY63" fmla="*/ 4830933 h 5266097"/>
                  <a:gd name="connsiteX64" fmla="*/ 4004830 w 5261024"/>
                  <a:gd name="connsiteY64" fmla="*/ 4875987 h 5266097"/>
                  <a:gd name="connsiteX65" fmla="*/ 3998534 w 5261024"/>
                  <a:gd name="connsiteY65" fmla="*/ 4837804 h 5266097"/>
                  <a:gd name="connsiteX66" fmla="*/ 3981163 w 5261024"/>
                  <a:gd name="connsiteY66" fmla="*/ 4792192 h 5266097"/>
                  <a:gd name="connsiteX67" fmla="*/ 3657930 w 5261024"/>
                  <a:gd name="connsiteY67" fmla="*/ 4684583 h 5266097"/>
                  <a:gd name="connsiteX68" fmla="*/ 3550494 w 5261024"/>
                  <a:gd name="connsiteY68" fmla="*/ 5007873 h 5266097"/>
                  <a:gd name="connsiteX69" fmla="*/ 3576614 w 5261024"/>
                  <a:gd name="connsiteY69" fmla="*/ 5049102 h 5266097"/>
                  <a:gd name="connsiteX70" fmla="*/ 3605495 w 5261024"/>
                  <a:gd name="connsiteY70" fmla="*/ 5079179 h 5266097"/>
                  <a:gd name="connsiteX71" fmla="*/ 3361520 w 5261024"/>
                  <a:gd name="connsiteY71" fmla="*/ 5163465 h 5266097"/>
                  <a:gd name="connsiteX72" fmla="*/ 3154552 w 5261024"/>
                  <a:gd name="connsiteY72" fmla="*/ 5212189 h 5266097"/>
                  <a:gd name="connsiteX73" fmla="*/ 3161961 w 5261024"/>
                  <a:gd name="connsiteY73" fmla="*/ 5172732 h 5266097"/>
                  <a:gd name="connsiteX74" fmla="*/ 3161239 w 5261024"/>
                  <a:gd name="connsiteY74" fmla="*/ 5123930 h 5266097"/>
                  <a:gd name="connsiteX75" fmla="*/ 2894303 w 5261024"/>
                  <a:gd name="connsiteY75" fmla="*/ 4912259 h 5266097"/>
                  <a:gd name="connsiteX76" fmla="*/ 2682774 w 5261024"/>
                  <a:gd name="connsiteY76" fmla="*/ 5179307 h 5266097"/>
                  <a:gd name="connsiteX77" fmla="*/ 2693218 w 5261024"/>
                  <a:gd name="connsiteY77" fmla="*/ 5226984 h 5266097"/>
                  <a:gd name="connsiteX78" fmla="*/ 2708878 w 5261024"/>
                  <a:gd name="connsiteY78" fmla="*/ 5262425 h 5266097"/>
                  <a:gd name="connsiteX79" fmla="*/ 2561420 w 5261024"/>
                  <a:gd name="connsiteY79" fmla="*/ 5266097 h 5266097"/>
                  <a:gd name="connsiteX80" fmla="*/ 2285388 w 5261024"/>
                  <a:gd name="connsiteY80" fmla="*/ 5243959 h 5266097"/>
                  <a:gd name="connsiteX81" fmla="*/ 2240930 w 5261024"/>
                  <a:gd name="connsiteY81" fmla="*/ 5235714 h 5266097"/>
                  <a:gd name="connsiteX82" fmla="*/ 2261288 w 5261024"/>
                  <a:gd name="connsiteY82" fmla="*/ 5201337 h 5266097"/>
                  <a:gd name="connsiteX83" fmla="*/ 2277301 w 5261024"/>
                  <a:gd name="connsiteY83" fmla="*/ 5155230 h 5266097"/>
                  <a:gd name="connsiteX84" fmla="*/ 2098860 w 5261024"/>
                  <a:gd name="connsiteY84" fmla="*/ 4865027 h 5266097"/>
                  <a:gd name="connsiteX85" fmla="*/ 1808751 w 5261024"/>
                  <a:gd name="connsiteY85" fmla="*/ 5043623 h 5266097"/>
                  <a:gd name="connsiteX86" fmla="*/ 1802259 w 5261024"/>
                  <a:gd name="connsiteY86" fmla="*/ 5091997 h 5266097"/>
                  <a:gd name="connsiteX87" fmla="*/ 1804934 w 5261024"/>
                  <a:gd name="connsiteY87" fmla="*/ 5131861 h 5266097"/>
                  <a:gd name="connsiteX88" fmla="*/ 1761530 w 5261024"/>
                  <a:gd name="connsiteY88" fmla="*/ 5119177 h 5266097"/>
                  <a:gd name="connsiteX89" fmla="*/ 1531316 w 5261024"/>
                  <a:gd name="connsiteY89" fmla="*/ 5026649 h 5266097"/>
                  <a:gd name="connsiteX90" fmla="*/ 1374157 w 5261024"/>
                  <a:gd name="connsiteY90" fmla="*/ 4945594 h 5266097"/>
                  <a:gd name="connsiteX91" fmla="*/ 1405149 w 5261024"/>
                  <a:gd name="connsiteY91" fmla="*/ 4920168 h 5266097"/>
                  <a:gd name="connsiteX92" fmla="*/ 1435964 w 5261024"/>
                  <a:gd name="connsiteY92" fmla="*/ 4882320 h 5266097"/>
                  <a:gd name="connsiteX93" fmla="*/ 1367541 w 5261024"/>
                  <a:gd name="connsiteY93" fmla="*/ 4548587 h 5266097"/>
                  <a:gd name="connsiteX94" fmla="*/ 1033844 w 5261024"/>
                  <a:gd name="connsiteY94" fmla="*/ 4617189 h 5266097"/>
                  <a:gd name="connsiteX95" fmla="*/ 1011199 w 5261024"/>
                  <a:gd name="connsiteY95" fmla="*/ 4660425 h 5266097"/>
                  <a:gd name="connsiteX96" fmla="*/ 1000161 w 5261024"/>
                  <a:gd name="connsiteY96" fmla="*/ 4698511 h 5266097"/>
                  <a:gd name="connsiteX97" fmla="*/ 920802 w 5261024"/>
                  <a:gd name="connsiteY97" fmla="*/ 4636740 h 5266097"/>
                  <a:gd name="connsiteX98" fmla="*/ 665621 w 5261024"/>
                  <a:gd name="connsiteY98" fmla="*/ 4386731 h 5266097"/>
                  <a:gd name="connsiteX99" fmla="*/ 657487 w 5261024"/>
                  <a:gd name="connsiteY99" fmla="*/ 4376959 h 5266097"/>
                  <a:gd name="connsiteX100" fmla="*/ 696807 w 5261024"/>
                  <a:gd name="connsiteY100" fmla="*/ 4363138 h 5266097"/>
                  <a:gd name="connsiteX101" fmla="*/ 738709 w 5261024"/>
                  <a:gd name="connsiteY101" fmla="*/ 4338112 h 5266097"/>
                  <a:gd name="connsiteX102" fmla="*/ 788555 w 5261024"/>
                  <a:gd name="connsiteY102" fmla="*/ 4001104 h 5266097"/>
                  <a:gd name="connsiteX103" fmla="*/ 451519 w 5261024"/>
                  <a:gd name="connsiteY103" fmla="*/ 3951439 h 5266097"/>
                  <a:gd name="connsiteX104" fmla="*/ 415452 w 5261024"/>
                  <a:gd name="connsiteY104" fmla="*/ 3984321 h 5266097"/>
                  <a:gd name="connsiteX105" fmla="*/ 391658 w 5261024"/>
                  <a:gd name="connsiteY105" fmla="*/ 4016878 h 5266097"/>
                  <a:gd name="connsiteX106" fmla="*/ 353117 w 5261024"/>
                  <a:gd name="connsiteY106" fmla="*/ 3955371 h 5266097"/>
                  <a:gd name="connsiteX107" fmla="*/ 240245 w 5261024"/>
                  <a:gd name="connsiteY107" fmla="*/ 3738610 h 5266097"/>
                  <a:gd name="connsiteX108" fmla="*/ 182439 w 5261024"/>
                  <a:gd name="connsiteY108" fmla="*/ 3597001 h 5266097"/>
                  <a:gd name="connsiteX109" fmla="*/ 221697 w 5261024"/>
                  <a:gd name="connsiteY109" fmla="*/ 3597436 h 5266097"/>
                  <a:gd name="connsiteX110" fmla="*/ 269631 w 5261024"/>
                  <a:gd name="connsiteY110" fmla="*/ 3588250 h 5266097"/>
                  <a:gd name="connsiteX111" fmla="*/ 431735 w 5261024"/>
                  <a:gd name="connsiteY111" fmla="*/ 3288614 h 5266097"/>
                  <a:gd name="connsiteX112" fmla="*/ 132011 w 5261024"/>
                  <a:gd name="connsiteY112" fmla="*/ 3126671 h 5266097"/>
                  <a:gd name="connsiteX113" fmla="*/ 86872 w 5261024"/>
                  <a:gd name="connsiteY113" fmla="*/ 3145235 h 5266097"/>
                  <a:gd name="connsiteX114" fmla="*/ 54105 w 5261024"/>
                  <a:gd name="connsiteY114" fmla="*/ 3167203 h 5266097"/>
                  <a:gd name="connsiteX115" fmla="*/ 27088 w 5261024"/>
                  <a:gd name="connsiteY115" fmla="*/ 3034275 h 5266097"/>
                  <a:gd name="connsiteX116" fmla="*/ 811 w 5261024"/>
                  <a:gd name="connsiteY116" fmla="*/ 2786282 h 5266097"/>
                  <a:gd name="connsiteX117" fmla="*/ 0 w 5261024"/>
                  <a:gd name="connsiteY117" fmla="*/ 2701432 h 5266097"/>
                  <a:gd name="connsiteX118" fmla="*/ 37127 w 5261024"/>
                  <a:gd name="connsiteY118" fmla="*/ 2715413 h 5266097"/>
                  <a:gd name="connsiteX119" fmla="*/ 85312 w 5261024"/>
                  <a:gd name="connsiteY119" fmla="*/ 2723175 h 5266097"/>
                  <a:gd name="connsiteX120" fmla="*/ 340122 w 5261024"/>
                  <a:gd name="connsiteY120" fmla="*/ 2497052 h 5266097"/>
                  <a:gd name="connsiteX121" fmla="*/ 113862 w 5261024"/>
                  <a:gd name="connsiteY121" fmla="*/ 2242364 h 5266097"/>
                  <a:gd name="connsiteX122" fmla="*/ 65096 w 5261024"/>
                  <a:gd name="connsiteY122" fmla="*/ 2244369 h 5266097"/>
                  <a:gd name="connsiteX123" fmla="*/ 25412 w 5261024"/>
                  <a:gd name="connsiteY123" fmla="*/ 2254145 h 5266097"/>
                  <a:gd name="connsiteX124" fmla="*/ 68713 w 5261024"/>
                  <a:gd name="connsiteY124" fmla="*/ 2022832 h 5266097"/>
                  <a:gd name="connsiteX125" fmla="*/ 134052 w 5261024"/>
                  <a:gd name="connsiteY125" fmla="*/ 1796592 h 5266097"/>
                  <a:gd name="connsiteX126" fmla="*/ 165357 w 5261024"/>
                  <a:gd name="connsiteY126" fmla="*/ 1823456 h 5266097"/>
                  <a:gd name="connsiteX127" fmla="*/ 207982 w 5261024"/>
                  <a:gd name="connsiteY127" fmla="*/ 1847230 h 5266097"/>
                  <a:gd name="connsiteX128" fmla="*/ 524763 w 5261024"/>
                  <a:gd name="connsiteY128" fmla="*/ 1721894 h 5266097"/>
                  <a:gd name="connsiteX129" fmla="*/ 399256 w 5261024"/>
                  <a:gd name="connsiteY129" fmla="*/ 1405180 h 5266097"/>
                  <a:gd name="connsiteX130" fmla="*/ 352745 w 5261024"/>
                  <a:gd name="connsiteY130" fmla="*/ 1390386 h 5266097"/>
                  <a:gd name="connsiteX131" fmla="*/ 312719 w 5261024"/>
                  <a:gd name="connsiteY131" fmla="*/ 1386066 h 5266097"/>
                  <a:gd name="connsiteX132" fmla="*/ 340923 w 5261024"/>
                  <a:gd name="connsiteY132" fmla="*/ 1330533 h 5266097"/>
                  <a:gd name="connsiteX133" fmla="*/ 559668 w 5261024"/>
                  <a:gd name="connsiteY133" fmla="*/ 1005143 h 5266097"/>
                  <a:gd name="connsiteX134" fmla="*/ 570341 w 5261024"/>
                  <a:gd name="connsiteY134" fmla="*/ 992572 h 5266097"/>
                  <a:gd name="connsiteX135" fmla="*/ 590920 w 5261024"/>
                  <a:gd name="connsiteY135" fmla="*/ 1029147 h 5266097"/>
                  <a:gd name="connsiteX136" fmla="*/ 622843 w 5261024"/>
                  <a:gd name="connsiteY136" fmla="*/ 1066067 h 5266097"/>
                  <a:gd name="connsiteX137" fmla="*/ 963387 w 5261024"/>
                  <a:gd name="connsiteY137" fmla="*/ 1056634 h 5266097"/>
                  <a:gd name="connsiteX138" fmla="*/ 953773 w 5261024"/>
                  <a:gd name="connsiteY138" fmla="*/ 716095 h 5266097"/>
                  <a:gd name="connsiteX139" fmla="*/ 915126 w 5261024"/>
                  <a:gd name="connsiteY139" fmla="*/ 686285 h 5266097"/>
                  <a:gd name="connsiteX140" fmla="*/ 878943 w 5261024"/>
                  <a:gd name="connsiteY140" fmla="*/ 668511 h 5266097"/>
                  <a:gd name="connsiteX141" fmla="*/ 966411 w 5261024"/>
                  <a:gd name="connsiteY141" fmla="*/ 591835 h 5266097"/>
                  <a:gd name="connsiteX142" fmla="*/ 1179862 w 5261024"/>
                  <a:gd name="connsiteY142" fmla="*/ 435162 h 5266097"/>
                  <a:gd name="connsiteX143" fmla="*/ 1256192 w 5261024"/>
                  <a:gd name="connsiteY143" fmla="*/ 390108 h 5266097"/>
                  <a:gd name="connsiteX144" fmla="*/ 1262490 w 5261024"/>
                  <a:gd name="connsiteY144" fmla="*/ 428293 h 5266097"/>
                  <a:gd name="connsiteX145" fmla="*/ 1279861 w 5261024"/>
                  <a:gd name="connsiteY145" fmla="*/ 473904 h 5266097"/>
                  <a:gd name="connsiteX146" fmla="*/ 1603093 w 5261024"/>
                  <a:gd name="connsiteY146" fmla="*/ 581514 h 5266097"/>
                  <a:gd name="connsiteX147" fmla="*/ 1710529 w 5261024"/>
                  <a:gd name="connsiteY147" fmla="*/ 258223 h 5266097"/>
                  <a:gd name="connsiteX148" fmla="*/ 1684409 w 5261024"/>
                  <a:gd name="connsiteY148" fmla="*/ 216994 h 5266097"/>
                  <a:gd name="connsiteX149" fmla="*/ 1655527 w 5261024"/>
                  <a:gd name="connsiteY149" fmla="*/ 186916 h 5266097"/>
                  <a:gd name="connsiteX150" fmla="*/ 1899503 w 5261024"/>
                  <a:gd name="connsiteY150" fmla="*/ 102632 h 5266097"/>
                  <a:gd name="connsiteX151" fmla="*/ 2106471 w 5261024"/>
                  <a:gd name="connsiteY151" fmla="*/ 53906 h 5266097"/>
                  <a:gd name="connsiteX152" fmla="*/ 2099062 w 5261024"/>
                  <a:gd name="connsiteY152" fmla="*/ 93364 h 5266097"/>
                  <a:gd name="connsiteX153" fmla="*/ 2099785 w 5261024"/>
                  <a:gd name="connsiteY153" fmla="*/ 142166 h 5266097"/>
                  <a:gd name="connsiteX154" fmla="*/ 2366720 w 5261024"/>
                  <a:gd name="connsiteY154" fmla="*/ 353838 h 5266097"/>
                  <a:gd name="connsiteX155" fmla="*/ 2578250 w 5261024"/>
                  <a:gd name="connsiteY155" fmla="*/ 86789 h 5266097"/>
                  <a:gd name="connsiteX156" fmla="*/ 2567806 w 5261024"/>
                  <a:gd name="connsiteY156" fmla="*/ 39113 h 5266097"/>
                  <a:gd name="connsiteX157" fmla="*/ 2552146 w 5261024"/>
                  <a:gd name="connsiteY157" fmla="*/ 3672 h 5266097"/>
                  <a:gd name="connsiteX158" fmla="*/ 2699604 w 5261024"/>
                  <a:gd name="connsiteY158" fmla="*/ 0 h 5266097"/>
                  <a:gd name="connsiteX159" fmla="*/ 2685916 w 5261024"/>
                  <a:gd name="connsiteY159" fmla="*/ 849851 h 5266097"/>
                  <a:gd name="connsiteX160" fmla="*/ 896230 w 5261024"/>
                  <a:gd name="connsiteY160" fmla="*/ 2219946 h 5266097"/>
                  <a:gd name="connsiteX161" fmla="*/ 2217191 w 5261024"/>
                  <a:gd name="connsiteY161" fmla="*/ 4368244 h 5266097"/>
                  <a:gd name="connsiteX162" fmla="*/ 4364793 w 5261024"/>
                  <a:gd name="connsiteY162" fmla="*/ 3046150 h 5266097"/>
                  <a:gd name="connsiteX163" fmla="*/ 3043832 w 5261024"/>
                  <a:gd name="connsiteY163" fmla="*/ 897852 h 5266097"/>
                  <a:gd name="connsiteX164" fmla="*/ 2685916 w 5261024"/>
                  <a:gd name="connsiteY164" fmla="*/ 849851 h 5266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5261024" h="5266097">
                    <a:moveTo>
                      <a:pt x="2699604" y="0"/>
                    </a:moveTo>
                    <a:cubicBezTo>
                      <a:pt x="2791142" y="2496"/>
                      <a:pt x="2883255" y="9812"/>
                      <a:pt x="2975635" y="22137"/>
                    </a:cubicBezTo>
                    <a:lnTo>
                      <a:pt x="3020095" y="30384"/>
                    </a:lnTo>
                    <a:lnTo>
                      <a:pt x="2999736" y="64762"/>
                    </a:lnTo>
                    <a:cubicBezTo>
                      <a:pt x="2992981" y="79277"/>
                      <a:pt x="2987578" y="94685"/>
                      <a:pt x="2983724" y="110867"/>
                    </a:cubicBezTo>
                    <a:cubicBezTo>
                      <a:pt x="2952888" y="240322"/>
                      <a:pt x="3032779" y="370252"/>
                      <a:pt x="3162165" y="401071"/>
                    </a:cubicBezTo>
                    <a:cubicBezTo>
                      <a:pt x="3291551" y="431891"/>
                      <a:pt x="3421437" y="351930"/>
                      <a:pt x="3452273" y="222475"/>
                    </a:cubicBezTo>
                    <a:cubicBezTo>
                      <a:pt x="3456127" y="206292"/>
                      <a:pt x="3458252" y="190104"/>
                      <a:pt x="3458765" y="174102"/>
                    </a:cubicBezTo>
                    <a:lnTo>
                      <a:pt x="3456091" y="134237"/>
                    </a:lnTo>
                    <a:lnTo>
                      <a:pt x="3499492" y="146919"/>
                    </a:lnTo>
                    <a:cubicBezTo>
                      <a:pt x="3578278" y="174349"/>
                      <a:pt x="3655061" y="205265"/>
                      <a:pt x="3729708" y="239447"/>
                    </a:cubicBezTo>
                    <a:lnTo>
                      <a:pt x="3886868" y="320504"/>
                    </a:lnTo>
                    <a:lnTo>
                      <a:pt x="3855876" y="345930"/>
                    </a:lnTo>
                    <a:cubicBezTo>
                      <a:pt x="3844563" y="357260"/>
                      <a:pt x="3834216" y="369891"/>
                      <a:pt x="3825060" y="383779"/>
                    </a:cubicBezTo>
                    <a:cubicBezTo>
                      <a:pt x="3751808" y="494880"/>
                      <a:pt x="3782442" y="644297"/>
                      <a:pt x="3893485" y="717511"/>
                    </a:cubicBezTo>
                    <a:cubicBezTo>
                      <a:pt x="4004526" y="790725"/>
                      <a:pt x="4153927" y="760009"/>
                      <a:pt x="4227180" y="648908"/>
                    </a:cubicBezTo>
                    <a:cubicBezTo>
                      <a:pt x="4236337" y="635021"/>
                      <a:pt x="4243870" y="620534"/>
                      <a:pt x="4249826" y="605673"/>
                    </a:cubicBezTo>
                    <a:lnTo>
                      <a:pt x="4260863" y="567587"/>
                    </a:lnTo>
                    <a:lnTo>
                      <a:pt x="4340221" y="629356"/>
                    </a:lnTo>
                    <a:cubicBezTo>
                      <a:pt x="4431148" y="707069"/>
                      <a:pt x="4516361" y="790651"/>
                      <a:pt x="4595402" y="879365"/>
                    </a:cubicBezTo>
                    <a:lnTo>
                      <a:pt x="4603537" y="889139"/>
                    </a:lnTo>
                    <a:lnTo>
                      <a:pt x="4564217" y="902959"/>
                    </a:lnTo>
                    <a:cubicBezTo>
                      <a:pt x="4549712" y="909737"/>
                      <a:pt x="4535670" y="918068"/>
                      <a:pt x="4522315" y="927986"/>
                    </a:cubicBezTo>
                    <a:cubicBezTo>
                      <a:pt x="4415481" y="1007334"/>
                      <a:pt x="4393165" y="1158216"/>
                      <a:pt x="4472470" y="1264993"/>
                    </a:cubicBezTo>
                    <a:cubicBezTo>
                      <a:pt x="4551775" y="1371771"/>
                      <a:pt x="4702672" y="1394006"/>
                      <a:pt x="4809505" y="1314658"/>
                    </a:cubicBezTo>
                    <a:cubicBezTo>
                      <a:pt x="4822859" y="1304740"/>
                      <a:pt x="4834893" y="1293703"/>
                      <a:pt x="4845572" y="1281775"/>
                    </a:cubicBezTo>
                    <a:lnTo>
                      <a:pt x="4869367" y="1249219"/>
                    </a:lnTo>
                    <a:lnTo>
                      <a:pt x="4907907" y="1310723"/>
                    </a:lnTo>
                    <a:cubicBezTo>
                      <a:pt x="4948818" y="1381156"/>
                      <a:pt x="4986492" y="1453490"/>
                      <a:pt x="5020778" y="1527485"/>
                    </a:cubicBezTo>
                    <a:lnTo>
                      <a:pt x="5078585" y="1669097"/>
                    </a:lnTo>
                    <a:lnTo>
                      <a:pt x="5039327" y="1668661"/>
                    </a:lnTo>
                    <a:cubicBezTo>
                      <a:pt x="5023379" y="1670069"/>
                      <a:pt x="5007333" y="1673094"/>
                      <a:pt x="4991392" y="1677848"/>
                    </a:cubicBezTo>
                    <a:cubicBezTo>
                      <a:pt x="4863863" y="1715870"/>
                      <a:pt x="4791287" y="1850022"/>
                      <a:pt x="4829289" y="1977484"/>
                    </a:cubicBezTo>
                    <a:cubicBezTo>
                      <a:pt x="4867292" y="2104945"/>
                      <a:pt x="5001483" y="2177449"/>
                      <a:pt x="5129012" y="2139427"/>
                    </a:cubicBezTo>
                    <a:cubicBezTo>
                      <a:pt x="5144953" y="2134673"/>
                      <a:pt x="5160036" y="2128419"/>
                      <a:pt x="5174151" y="2120863"/>
                    </a:cubicBezTo>
                    <a:lnTo>
                      <a:pt x="5206918" y="2098895"/>
                    </a:lnTo>
                    <a:lnTo>
                      <a:pt x="5233934" y="2231821"/>
                    </a:lnTo>
                    <a:cubicBezTo>
                      <a:pt x="5246572" y="2313623"/>
                      <a:pt x="5255381" y="2396367"/>
                      <a:pt x="5260212" y="2479813"/>
                    </a:cubicBezTo>
                    <a:lnTo>
                      <a:pt x="5261024" y="2564666"/>
                    </a:lnTo>
                    <a:lnTo>
                      <a:pt x="5223898" y="2550684"/>
                    </a:lnTo>
                    <a:cubicBezTo>
                      <a:pt x="5208429" y="2546552"/>
                      <a:pt x="5192316" y="2543908"/>
                      <a:pt x="5175711" y="2542921"/>
                    </a:cubicBezTo>
                    <a:cubicBezTo>
                      <a:pt x="5042868" y="2535034"/>
                      <a:pt x="4928786" y="2636273"/>
                      <a:pt x="4920903" y="2769046"/>
                    </a:cubicBezTo>
                    <a:cubicBezTo>
                      <a:pt x="4913019" y="2901817"/>
                      <a:pt x="5014319" y="3015845"/>
                      <a:pt x="5147162" y="3023733"/>
                    </a:cubicBezTo>
                    <a:cubicBezTo>
                      <a:pt x="5163767" y="3024719"/>
                      <a:pt x="5180080" y="3024000"/>
                      <a:pt x="5195928" y="3021727"/>
                    </a:cubicBezTo>
                    <a:lnTo>
                      <a:pt x="5235611" y="3011951"/>
                    </a:lnTo>
                    <a:lnTo>
                      <a:pt x="5192310" y="3243262"/>
                    </a:lnTo>
                    <a:lnTo>
                      <a:pt x="5126971" y="3469505"/>
                    </a:lnTo>
                    <a:lnTo>
                      <a:pt x="5095667" y="3442641"/>
                    </a:lnTo>
                    <a:cubicBezTo>
                      <a:pt x="5082545" y="3433468"/>
                      <a:pt x="5068309" y="3425472"/>
                      <a:pt x="5053042" y="3418866"/>
                    </a:cubicBezTo>
                    <a:cubicBezTo>
                      <a:pt x="4930908" y="3366020"/>
                      <a:pt x="4789081" y="3422134"/>
                      <a:pt x="4736261" y="3544203"/>
                    </a:cubicBezTo>
                    <a:cubicBezTo>
                      <a:pt x="4683442" y="3666272"/>
                      <a:pt x="4739634" y="3808069"/>
                      <a:pt x="4861767" y="3860917"/>
                    </a:cubicBezTo>
                    <a:cubicBezTo>
                      <a:pt x="4877034" y="3867523"/>
                      <a:pt x="4892609" y="3872427"/>
                      <a:pt x="4908278" y="3875711"/>
                    </a:cubicBezTo>
                    <a:lnTo>
                      <a:pt x="4948303" y="3880032"/>
                    </a:lnTo>
                    <a:lnTo>
                      <a:pt x="4920099" y="3935562"/>
                    </a:lnTo>
                    <a:cubicBezTo>
                      <a:pt x="4854957" y="4050190"/>
                      <a:pt x="4781729" y="4158847"/>
                      <a:pt x="4701355" y="4260953"/>
                    </a:cubicBezTo>
                    <a:lnTo>
                      <a:pt x="4690683" y="4273524"/>
                    </a:lnTo>
                    <a:lnTo>
                      <a:pt x="4670103" y="4236951"/>
                    </a:lnTo>
                    <a:cubicBezTo>
                      <a:pt x="4660910" y="4223843"/>
                      <a:pt x="4650267" y="4211460"/>
                      <a:pt x="4638180" y="4200031"/>
                    </a:cubicBezTo>
                    <a:cubicBezTo>
                      <a:pt x="4541487" y="4108598"/>
                      <a:pt x="4389020" y="4112821"/>
                      <a:pt x="4297636" y="4209463"/>
                    </a:cubicBezTo>
                    <a:cubicBezTo>
                      <a:pt x="4206253" y="4306105"/>
                      <a:pt x="4210558" y="4458570"/>
                      <a:pt x="4307251" y="4550002"/>
                    </a:cubicBezTo>
                    <a:cubicBezTo>
                      <a:pt x="4319338" y="4561431"/>
                      <a:pt x="4332296" y="4571366"/>
                      <a:pt x="4345897" y="4579812"/>
                    </a:cubicBezTo>
                    <a:lnTo>
                      <a:pt x="4382079" y="4597585"/>
                    </a:lnTo>
                    <a:lnTo>
                      <a:pt x="4294613" y="4674261"/>
                    </a:lnTo>
                    <a:cubicBezTo>
                      <a:pt x="4226072" y="4730053"/>
                      <a:pt x="4154820" y="4782340"/>
                      <a:pt x="4081162" y="4830933"/>
                    </a:cubicBezTo>
                    <a:lnTo>
                      <a:pt x="4004830" y="4875987"/>
                    </a:lnTo>
                    <a:lnTo>
                      <a:pt x="3998534" y="4837804"/>
                    </a:lnTo>
                    <a:cubicBezTo>
                      <a:pt x="3994378" y="4822342"/>
                      <a:pt x="3988612" y="4807066"/>
                      <a:pt x="3981163" y="4792192"/>
                    </a:cubicBezTo>
                    <a:cubicBezTo>
                      <a:pt x="3921573" y="4673203"/>
                      <a:pt x="3776856" y="4625024"/>
                      <a:pt x="3657930" y="4684583"/>
                    </a:cubicBezTo>
                    <a:cubicBezTo>
                      <a:pt x="3539004" y="4744142"/>
                      <a:pt x="3490903" y="4888884"/>
                      <a:pt x="3550494" y="5007873"/>
                    </a:cubicBezTo>
                    <a:cubicBezTo>
                      <a:pt x="3557942" y="5022747"/>
                      <a:pt x="3566721" y="5036514"/>
                      <a:pt x="3576614" y="5049102"/>
                    </a:cubicBezTo>
                    <a:lnTo>
                      <a:pt x="3605495" y="5079179"/>
                    </a:lnTo>
                    <a:lnTo>
                      <a:pt x="3361520" y="5163465"/>
                    </a:lnTo>
                    <a:lnTo>
                      <a:pt x="3154552" y="5212189"/>
                    </a:lnTo>
                    <a:lnTo>
                      <a:pt x="3161961" y="5172732"/>
                    </a:lnTo>
                    <a:cubicBezTo>
                      <a:pt x="3163345" y="5156782"/>
                      <a:pt x="3163151" y="5140455"/>
                      <a:pt x="3161239" y="5123930"/>
                    </a:cubicBezTo>
                    <a:cubicBezTo>
                      <a:pt x="3145938" y="4991736"/>
                      <a:pt x="3026428" y="4896967"/>
                      <a:pt x="2894303" y="4912259"/>
                    </a:cubicBezTo>
                    <a:cubicBezTo>
                      <a:pt x="2762179" y="4927551"/>
                      <a:pt x="2667474" y="5047112"/>
                      <a:pt x="2682774" y="5179307"/>
                    </a:cubicBezTo>
                    <a:cubicBezTo>
                      <a:pt x="2684687" y="5195831"/>
                      <a:pt x="2688228" y="5211770"/>
                      <a:pt x="2693218" y="5226984"/>
                    </a:cubicBezTo>
                    <a:lnTo>
                      <a:pt x="2708878" y="5262425"/>
                    </a:lnTo>
                    <a:lnTo>
                      <a:pt x="2561420" y="5266097"/>
                    </a:lnTo>
                    <a:cubicBezTo>
                      <a:pt x="2469881" y="5263601"/>
                      <a:pt x="2377769" y="5256285"/>
                      <a:pt x="2285388" y="5243959"/>
                    </a:cubicBezTo>
                    <a:lnTo>
                      <a:pt x="2240930" y="5235714"/>
                    </a:lnTo>
                    <a:lnTo>
                      <a:pt x="2261288" y="5201337"/>
                    </a:lnTo>
                    <a:cubicBezTo>
                      <a:pt x="2268045" y="5186822"/>
                      <a:pt x="2273446" y="5171413"/>
                      <a:pt x="2277301" y="5155230"/>
                    </a:cubicBezTo>
                    <a:cubicBezTo>
                      <a:pt x="2308137" y="5025775"/>
                      <a:pt x="2228246" y="4895846"/>
                      <a:pt x="2098860" y="4865027"/>
                    </a:cubicBezTo>
                    <a:cubicBezTo>
                      <a:pt x="1969474" y="4834207"/>
                      <a:pt x="1839587" y="4914168"/>
                      <a:pt x="1808751" y="5043623"/>
                    </a:cubicBezTo>
                    <a:cubicBezTo>
                      <a:pt x="1804897" y="5059805"/>
                      <a:pt x="1802773" y="5075995"/>
                      <a:pt x="1802259" y="5091997"/>
                    </a:cubicBezTo>
                    <a:lnTo>
                      <a:pt x="1804934" y="5131861"/>
                    </a:lnTo>
                    <a:lnTo>
                      <a:pt x="1761530" y="5119177"/>
                    </a:lnTo>
                    <a:cubicBezTo>
                      <a:pt x="1682746" y="5091747"/>
                      <a:pt x="1605963" y="5060831"/>
                      <a:pt x="1531316" y="5026649"/>
                    </a:cubicBezTo>
                    <a:lnTo>
                      <a:pt x="1374157" y="4945594"/>
                    </a:lnTo>
                    <a:lnTo>
                      <a:pt x="1405149" y="4920168"/>
                    </a:lnTo>
                    <a:cubicBezTo>
                      <a:pt x="1416461" y="4908838"/>
                      <a:pt x="1426808" y="4896207"/>
                      <a:pt x="1435964" y="4882320"/>
                    </a:cubicBezTo>
                    <a:cubicBezTo>
                      <a:pt x="1509217" y="4771217"/>
                      <a:pt x="1478582" y="4621800"/>
                      <a:pt x="1367541" y="4548587"/>
                    </a:cubicBezTo>
                    <a:cubicBezTo>
                      <a:pt x="1256498" y="4475373"/>
                      <a:pt x="1107097" y="4506088"/>
                      <a:pt x="1033844" y="4617189"/>
                    </a:cubicBezTo>
                    <a:cubicBezTo>
                      <a:pt x="1024688" y="4631078"/>
                      <a:pt x="1017155" y="4645563"/>
                      <a:pt x="1011199" y="4660425"/>
                    </a:cubicBezTo>
                    <a:lnTo>
                      <a:pt x="1000161" y="4698511"/>
                    </a:lnTo>
                    <a:lnTo>
                      <a:pt x="920802" y="4636740"/>
                    </a:lnTo>
                    <a:cubicBezTo>
                      <a:pt x="829875" y="4559028"/>
                      <a:pt x="744663" y="4475445"/>
                      <a:pt x="665621" y="4386731"/>
                    </a:cubicBezTo>
                    <a:lnTo>
                      <a:pt x="657487" y="4376959"/>
                    </a:lnTo>
                    <a:lnTo>
                      <a:pt x="696807" y="4363138"/>
                    </a:lnTo>
                    <a:cubicBezTo>
                      <a:pt x="711312" y="4356361"/>
                      <a:pt x="725355" y="4348030"/>
                      <a:pt x="738709" y="4338112"/>
                    </a:cubicBezTo>
                    <a:cubicBezTo>
                      <a:pt x="845543" y="4258765"/>
                      <a:pt x="867859" y="4107881"/>
                      <a:pt x="788555" y="4001104"/>
                    </a:cubicBezTo>
                    <a:cubicBezTo>
                      <a:pt x="709249" y="3894326"/>
                      <a:pt x="558354" y="3872091"/>
                      <a:pt x="451519" y="3951439"/>
                    </a:cubicBezTo>
                    <a:cubicBezTo>
                      <a:pt x="438165" y="3961357"/>
                      <a:pt x="426132" y="3972393"/>
                      <a:pt x="415452" y="3984321"/>
                    </a:cubicBezTo>
                    <a:lnTo>
                      <a:pt x="391658" y="4016878"/>
                    </a:lnTo>
                    <a:lnTo>
                      <a:pt x="353117" y="3955371"/>
                    </a:lnTo>
                    <a:cubicBezTo>
                      <a:pt x="312204" y="3884939"/>
                      <a:pt x="274531" y="3812605"/>
                      <a:pt x="240245" y="3738610"/>
                    </a:cubicBezTo>
                    <a:lnTo>
                      <a:pt x="182439" y="3597001"/>
                    </a:lnTo>
                    <a:lnTo>
                      <a:pt x="221697" y="3597436"/>
                    </a:lnTo>
                    <a:cubicBezTo>
                      <a:pt x="237645" y="3596029"/>
                      <a:pt x="253690" y="3593002"/>
                      <a:pt x="269631" y="3588250"/>
                    </a:cubicBezTo>
                    <a:cubicBezTo>
                      <a:pt x="397161" y="3550226"/>
                      <a:pt x="469738" y="3416075"/>
                      <a:pt x="431735" y="3288614"/>
                    </a:cubicBezTo>
                    <a:cubicBezTo>
                      <a:pt x="393733" y="3161152"/>
                      <a:pt x="259541" y="3088647"/>
                      <a:pt x="132011" y="3126671"/>
                    </a:cubicBezTo>
                    <a:cubicBezTo>
                      <a:pt x="116070" y="3131423"/>
                      <a:pt x="100988" y="3137679"/>
                      <a:pt x="86872" y="3145235"/>
                    </a:cubicBezTo>
                    <a:lnTo>
                      <a:pt x="54105" y="3167203"/>
                    </a:lnTo>
                    <a:lnTo>
                      <a:pt x="27088" y="3034275"/>
                    </a:lnTo>
                    <a:cubicBezTo>
                      <a:pt x="14450" y="2952472"/>
                      <a:pt x="5642" y="2869727"/>
                      <a:pt x="811" y="2786282"/>
                    </a:cubicBezTo>
                    <a:lnTo>
                      <a:pt x="0" y="2701432"/>
                    </a:lnTo>
                    <a:lnTo>
                      <a:pt x="37127" y="2715413"/>
                    </a:lnTo>
                    <a:cubicBezTo>
                      <a:pt x="52595" y="2719545"/>
                      <a:pt x="68707" y="2722190"/>
                      <a:pt x="85312" y="2723175"/>
                    </a:cubicBezTo>
                    <a:cubicBezTo>
                      <a:pt x="218155" y="2731063"/>
                      <a:pt x="332238" y="2629824"/>
                      <a:pt x="340122" y="2497052"/>
                    </a:cubicBezTo>
                    <a:cubicBezTo>
                      <a:pt x="348006" y="2364279"/>
                      <a:pt x="246705" y="2250252"/>
                      <a:pt x="113862" y="2242364"/>
                    </a:cubicBezTo>
                    <a:cubicBezTo>
                      <a:pt x="97256" y="2241378"/>
                      <a:pt x="80945" y="2242097"/>
                      <a:pt x="65096" y="2244369"/>
                    </a:cubicBezTo>
                    <a:lnTo>
                      <a:pt x="25412" y="2254145"/>
                    </a:lnTo>
                    <a:lnTo>
                      <a:pt x="68713" y="2022832"/>
                    </a:lnTo>
                    <a:lnTo>
                      <a:pt x="134052" y="1796592"/>
                    </a:lnTo>
                    <a:lnTo>
                      <a:pt x="165357" y="1823456"/>
                    </a:lnTo>
                    <a:cubicBezTo>
                      <a:pt x="178479" y="1832629"/>
                      <a:pt x="192715" y="1840624"/>
                      <a:pt x="207982" y="1847230"/>
                    </a:cubicBezTo>
                    <a:cubicBezTo>
                      <a:pt x="330115" y="1900077"/>
                      <a:pt x="471944" y="1843963"/>
                      <a:pt x="524763" y="1721894"/>
                    </a:cubicBezTo>
                    <a:cubicBezTo>
                      <a:pt x="577582" y="1599825"/>
                      <a:pt x="521390" y="1458027"/>
                      <a:pt x="399256" y="1405180"/>
                    </a:cubicBezTo>
                    <a:cubicBezTo>
                      <a:pt x="383989" y="1398574"/>
                      <a:pt x="368416" y="1393671"/>
                      <a:pt x="352745" y="1390386"/>
                    </a:cubicBezTo>
                    <a:lnTo>
                      <a:pt x="312719" y="1386066"/>
                    </a:lnTo>
                    <a:lnTo>
                      <a:pt x="340923" y="1330533"/>
                    </a:lnTo>
                    <a:cubicBezTo>
                      <a:pt x="406067" y="1215904"/>
                      <a:pt x="479295" y="1107248"/>
                      <a:pt x="559668" y="1005143"/>
                    </a:cubicBezTo>
                    <a:lnTo>
                      <a:pt x="570341" y="992572"/>
                    </a:lnTo>
                    <a:lnTo>
                      <a:pt x="590920" y="1029147"/>
                    </a:lnTo>
                    <a:cubicBezTo>
                      <a:pt x="600113" y="1042255"/>
                      <a:pt x="610757" y="1054637"/>
                      <a:pt x="622843" y="1066067"/>
                    </a:cubicBezTo>
                    <a:cubicBezTo>
                      <a:pt x="719537" y="1157498"/>
                      <a:pt x="872004" y="1153275"/>
                      <a:pt x="963387" y="1056634"/>
                    </a:cubicBezTo>
                    <a:cubicBezTo>
                      <a:pt x="1054771" y="959992"/>
                      <a:pt x="1050466" y="807527"/>
                      <a:pt x="953773" y="716095"/>
                    </a:cubicBezTo>
                    <a:cubicBezTo>
                      <a:pt x="941686" y="704665"/>
                      <a:pt x="928728" y="694731"/>
                      <a:pt x="915126" y="686285"/>
                    </a:cubicBezTo>
                    <a:lnTo>
                      <a:pt x="878943" y="668511"/>
                    </a:lnTo>
                    <a:lnTo>
                      <a:pt x="966411" y="591835"/>
                    </a:lnTo>
                    <a:cubicBezTo>
                      <a:pt x="1034952" y="536042"/>
                      <a:pt x="1106204" y="483755"/>
                      <a:pt x="1179862" y="435162"/>
                    </a:cubicBezTo>
                    <a:lnTo>
                      <a:pt x="1256192" y="390108"/>
                    </a:lnTo>
                    <a:lnTo>
                      <a:pt x="1262490" y="428293"/>
                    </a:lnTo>
                    <a:cubicBezTo>
                      <a:pt x="1266645" y="443754"/>
                      <a:pt x="1272411" y="459031"/>
                      <a:pt x="1279861" y="473904"/>
                    </a:cubicBezTo>
                    <a:cubicBezTo>
                      <a:pt x="1339451" y="592893"/>
                      <a:pt x="1484168" y="641073"/>
                      <a:pt x="1603093" y="581514"/>
                    </a:cubicBezTo>
                    <a:cubicBezTo>
                      <a:pt x="1722020" y="521955"/>
                      <a:pt x="1770120" y="377212"/>
                      <a:pt x="1710529" y="258223"/>
                    </a:cubicBezTo>
                    <a:cubicBezTo>
                      <a:pt x="1703080" y="243350"/>
                      <a:pt x="1694301" y="229582"/>
                      <a:pt x="1684409" y="216994"/>
                    </a:cubicBezTo>
                    <a:lnTo>
                      <a:pt x="1655527" y="186916"/>
                    </a:lnTo>
                    <a:lnTo>
                      <a:pt x="1899503" y="102632"/>
                    </a:lnTo>
                    <a:lnTo>
                      <a:pt x="2106471" y="53906"/>
                    </a:lnTo>
                    <a:lnTo>
                      <a:pt x="2099062" y="93364"/>
                    </a:lnTo>
                    <a:cubicBezTo>
                      <a:pt x="2097679" y="109315"/>
                      <a:pt x="2097873" y="125641"/>
                      <a:pt x="2099785" y="142166"/>
                    </a:cubicBezTo>
                    <a:cubicBezTo>
                      <a:pt x="2115085" y="274360"/>
                      <a:pt x="2234596" y="369129"/>
                      <a:pt x="2366720" y="353838"/>
                    </a:cubicBezTo>
                    <a:cubicBezTo>
                      <a:pt x="2498845" y="338546"/>
                      <a:pt x="2593550" y="218984"/>
                      <a:pt x="2578250" y="86789"/>
                    </a:cubicBezTo>
                    <a:cubicBezTo>
                      <a:pt x="2576337" y="70264"/>
                      <a:pt x="2572796" y="54325"/>
                      <a:pt x="2567806" y="39113"/>
                    </a:cubicBezTo>
                    <a:lnTo>
                      <a:pt x="2552146" y="3672"/>
                    </a:lnTo>
                    <a:lnTo>
                      <a:pt x="2699604" y="0"/>
                    </a:lnTo>
                    <a:close/>
                    <a:moveTo>
                      <a:pt x="2685916" y="849851"/>
                    </a:moveTo>
                    <a:cubicBezTo>
                      <a:pt x="1857093" y="823407"/>
                      <a:pt x="1095966" y="1381414"/>
                      <a:pt x="896230" y="2219946"/>
                    </a:cubicBezTo>
                    <a:cubicBezTo>
                      <a:pt x="667959" y="3178268"/>
                      <a:pt x="1259374" y="4140094"/>
                      <a:pt x="2217191" y="4368244"/>
                    </a:cubicBezTo>
                    <a:cubicBezTo>
                      <a:pt x="3175009" y="4596395"/>
                      <a:pt x="4136523" y="4004473"/>
                      <a:pt x="4364793" y="3046150"/>
                    </a:cubicBezTo>
                    <a:cubicBezTo>
                      <a:pt x="4593063" y="2087828"/>
                      <a:pt x="4001649" y="1126002"/>
                      <a:pt x="3043832" y="897852"/>
                    </a:cubicBezTo>
                    <a:cubicBezTo>
                      <a:pt x="2924105" y="869333"/>
                      <a:pt x="2804320" y="853628"/>
                      <a:pt x="2685916" y="849851"/>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grpSp>
        <p:grpSp>
          <p:nvGrpSpPr>
            <p:cNvPr id="238" name="Group 237"/>
            <p:cNvGrpSpPr/>
            <p:nvPr/>
          </p:nvGrpSpPr>
          <p:grpSpPr>
            <a:xfrm>
              <a:off x="5887692" y="4900400"/>
              <a:ext cx="119144" cy="117421"/>
              <a:chOff x="1941489" y="795953"/>
              <a:chExt cx="5261024" cy="5266097"/>
            </a:xfrm>
            <a:solidFill>
              <a:srgbClr val="008000"/>
            </a:solidFill>
          </p:grpSpPr>
          <p:sp>
            <p:nvSpPr>
              <p:cNvPr id="239" name="Donut 238"/>
              <p:cNvSpPr/>
              <p:nvPr/>
            </p:nvSpPr>
            <p:spPr>
              <a:xfrm>
                <a:off x="2882256" y="1738368"/>
                <a:ext cx="3379489" cy="3381270"/>
              </a:xfrm>
              <a:prstGeom prst="donut">
                <a:avLst>
                  <a:gd name="adj" fmla="val 2828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sp>
            <p:nvSpPr>
              <p:cNvPr id="240" name="Freeform 239"/>
              <p:cNvSpPr/>
              <p:nvPr/>
            </p:nvSpPr>
            <p:spPr>
              <a:xfrm>
                <a:off x="1941489" y="795953"/>
                <a:ext cx="5261024" cy="5266097"/>
              </a:xfrm>
              <a:custGeom>
                <a:avLst/>
                <a:gdLst>
                  <a:gd name="connsiteX0" fmla="*/ 2699604 w 5261024"/>
                  <a:gd name="connsiteY0" fmla="*/ 0 h 5266097"/>
                  <a:gd name="connsiteX1" fmla="*/ 2975635 w 5261024"/>
                  <a:gd name="connsiteY1" fmla="*/ 22137 h 5266097"/>
                  <a:gd name="connsiteX2" fmla="*/ 3020095 w 5261024"/>
                  <a:gd name="connsiteY2" fmla="*/ 30384 h 5266097"/>
                  <a:gd name="connsiteX3" fmla="*/ 2999736 w 5261024"/>
                  <a:gd name="connsiteY3" fmla="*/ 64762 h 5266097"/>
                  <a:gd name="connsiteX4" fmla="*/ 2983724 w 5261024"/>
                  <a:gd name="connsiteY4" fmla="*/ 110867 h 5266097"/>
                  <a:gd name="connsiteX5" fmla="*/ 3162165 w 5261024"/>
                  <a:gd name="connsiteY5" fmla="*/ 401071 h 5266097"/>
                  <a:gd name="connsiteX6" fmla="*/ 3452273 w 5261024"/>
                  <a:gd name="connsiteY6" fmla="*/ 222475 h 5266097"/>
                  <a:gd name="connsiteX7" fmla="*/ 3458765 w 5261024"/>
                  <a:gd name="connsiteY7" fmla="*/ 174102 h 5266097"/>
                  <a:gd name="connsiteX8" fmla="*/ 3456091 w 5261024"/>
                  <a:gd name="connsiteY8" fmla="*/ 134237 h 5266097"/>
                  <a:gd name="connsiteX9" fmla="*/ 3499492 w 5261024"/>
                  <a:gd name="connsiteY9" fmla="*/ 146919 h 5266097"/>
                  <a:gd name="connsiteX10" fmla="*/ 3729708 w 5261024"/>
                  <a:gd name="connsiteY10" fmla="*/ 239447 h 5266097"/>
                  <a:gd name="connsiteX11" fmla="*/ 3886868 w 5261024"/>
                  <a:gd name="connsiteY11" fmla="*/ 320504 h 5266097"/>
                  <a:gd name="connsiteX12" fmla="*/ 3855876 w 5261024"/>
                  <a:gd name="connsiteY12" fmla="*/ 345930 h 5266097"/>
                  <a:gd name="connsiteX13" fmla="*/ 3825060 w 5261024"/>
                  <a:gd name="connsiteY13" fmla="*/ 383779 h 5266097"/>
                  <a:gd name="connsiteX14" fmla="*/ 3893485 w 5261024"/>
                  <a:gd name="connsiteY14" fmla="*/ 717511 h 5266097"/>
                  <a:gd name="connsiteX15" fmla="*/ 4227180 w 5261024"/>
                  <a:gd name="connsiteY15" fmla="*/ 648908 h 5266097"/>
                  <a:gd name="connsiteX16" fmla="*/ 4249826 w 5261024"/>
                  <a:gd name="connsiteY16" fmla="*/ 605673 h 5266097"/>
                  <a:gd name="connsiteX17" fmla="*/ 4260863 w 5261024"/>
                  <a:gd name="connsiteY17" fmla="*/ 567587 h 5266097"/>
                  <a:gd name="connsiteX18" fmla="*/ 4340221 w 5261024"/>
                  <a:gd name="connsiteY18" fmla="*/ 629356 h 5266097"/>
                  <a:gd name="connsiteX19" fmla="*/ 4595402 w 5261024"/>
                  <a:gd name="connsiteY19" fmla="*/ 879365 h 5266097"/>
                  <a:gd name="connsiteX20" fmla="*/ 4603537 w 5261024"/>
                  <a:gd name="connsiteY20" fmla="*/ 889139 h 5266097"/>
                  <a:gd name="connsiteX21" fmla="*/ 4564217 w 5261024"/>
                  <a:gd name="connsiteY21" fmla="*/ 902959 h 5266097"/>
                  <a:gd name="connsiteX22" fmla="*/ 4522315 w 5261024"/>
                  <a:gd name="connsiteY22" fmla="*/ 927986 h 5266097"/>
                  <a:gd name="connsiteX23" fmla="*/ 4472470 w 5261024"/>
                  <a:gd name="connsiteY23" fmla="*/ 1264993 h 5266097"/>
                  <a:gd name="connsiteX24" fmla="*/ 4809505 w 5261024"/>
                  <a:gd name="connsiteY24" fmla="*/ 1314658 h 5266097"/>
                  <a:gd name="connsiteX25" fmla="*/ 4845572 w 5261024"/>
                  <a:gd name="connsiteY25" fmla="*/ 1281775 h 5266097"/>
                  <a:gd name="connsiteX26" fmla="*/ 4869367 w 5261024"/>
                  <a:gd name="connsiteY26" fmla="*/ 1249219 h 5266097"/>
                  <a:gd name="connsiteX27" fmla="*/ 4907907 w 5261024"/>
                  <a:gd name="connsiteY27" fmla="*/ 1310723 h 5266097"/>
                  <a:gd name="connsiteX28" fmla="*/ 5020778 w 5261024"/>
                  <a:gd name="connsiteY28" fmla="*/ 1527485 h 5266097"/>
                  <a:gd name="connsiteX29" fmla="*/ 5078585 w 5261024"/>
                  <a:gd name="connsiteY29" fmla="*/ 1669097 h 5266097"/>
                  <a:gd name="connsiteX30" fmla="*/ 5039327 w 5261024"/>
                  <a:gd name="connsiteY30" fmla="*/ 1668661 h 5266097"/>
                  <a:gd name="connsiteX31" fmla="*/ 4991392 w 5261024"/>
                  <a:gd name="connsiteY31" fmla="*/ 1677848 h 5266097"/>
                  <a:gd name="connsiteX32" fmla="*/ 4829289 w 5261024"/>
                  <a:gd name="connsiteY32" fmla="*/ 1977484 h 5266097"/>
                  <a:gd name="connsiteX33" fmla="*/ 5129012 w 5261024"/>
                  <a:gd name="connsiteY33" fmla="*/ 2139427 h 5266097"/>
                  <a:gd name="connsiteX34" fmla="*/ 5174151 w 5261024"/>
                  <a:gd name="connsiteY34" fmla="*/ 2120863 h 5266097"/>
                  <a:gd name="connsiteX35" fmla="*/ 5206918 w 5261024"/>
                  <a:gd name="connsiteY35" fmla="*/ 2098895 h 5266097"/>
                  <a:gd name="connsiteX36" fmla="*/ 5233934 w 5261024"/>
                  <a:gd name="connsiteY36" fmla="*/ 2231821 h 5266097"/>
                  <a:gd name="connsiteX37" fmla="*/ 5260212 w 5261024"/>
                  <a:gd name="connsiteY37" fmla="*/ 2479813 h 5266097"/>
                  <a:gd name="connsiteX38" fmla="*/ 5261024 w 5261024"/>
                  <a:gd name="connsiteY38" fmla="*/ 2564666 h 5266097"/>
                  <a:gd name="connsiteX39" fmla="*/ 5223898 w 5261024"/>
                  <a:gd name="connsiteY39" fmla="*/ 2550684 h 5266097"/>
                  <a:gd name="connsiteX40" fmla="*/ 5175711 w 5261024"/>
                  <a:gd name="connsiteY40" fmla="*/ 2542921 h 5266097"/>
                  <a:gd name="connsiteX41" fmla="*/ 4920903 w 5261024"/>
                  <a:gd name="connsiteY41" fmla="*/ 2769046 h 5266097"/>
                  <a:gd name="connsiteX42" fmla="*/ 5147162 w 5261024"/>
                  <a:gd name="connsiteY42" fmla="*/ 3023733 h 5266097"/>
                  <a:gd name="connsiteX43" fmla="*/ 5195928 w 5261024"/>
                  <a:gd name="connsiteY43" fmla="*/ 3021727 h 5266097"/>
                  <a:gd name="connsiteX44" fmla="*/ 5235611 w 5261024"/>
                  <a:gd name="connsiteY44" fmla="*/ 3011951 h 5266097"/>
                  <a:gd name="connsiteX45" fmla="*/ 5192310 w 5261024"/>
                  <a:gd name="connsiteY45" fmla="*/ 3243262 h 5266097"/>
                  <a:gd name="connsiteX46" fmla="*/ 5126971 w 5261024"/>
                  <a:gd name="connsiteY46" fmla="*/ 3469505 h 5266097"/>
                  <a:gd name="connsiteX47" fmla="*/ 5095667 w 5261024"/>
                  <a:gd name="connsiteY47" fmla="*/ 3442641 h 5266097"/>
                  <a:gd name="connsiteX48" fmla="*/ 5053042 w 5261024"/>
                  <a:gd name="connsiteY48" fmla="*/ 3418866 h 5266097"/>
                  <a:gd name="connsiteX49" fmla="*/ 4736261 w 5261024"/>
                  <a:gd name="connsiteY49" fmla="*/ 3544203 h 5266097"/>
                  <a:gd name="connsiteX50" fmla="*/ 4861767 w 5261024"/>
                  <a:gd name="connsiteY50" fmla="*/ 3860917 h 5266097"/>
                  <a:gd name="connsiteX51" fmla="*/ 4908278 w 5261024"/>
                  <a:gd name="connsiteY51" fmla="*/ 3875711 h 5266097"/>
                  <a:gd name="connsiteX52" fmla="*/ 4948303 w 5261024"/>
                  <a:gd name="connsiteY52" fmla="*/ 3880032 h 5266097"/>
                  <a:gd name="connsiteX53" fmla="*/ 4920099 w 5261024"/>
                  <a:gd name="connsiteY53" fmla="*/ 3935562 h 5266097"/>
                  <a:gd name="connsiteX54" fmla="*/ 4701355 w 5261024"/>
                  <a:gd name="connsiteY54" fmla="*/ 4260953 h 5266097"/>
                  <a:gd name="connsiteX55" fmla="*/ 4690683 w 5261024"/>
                  <a:gd name="connsiteY55" fmla="*/ 4273524 h 5266097"/>
                  <a:gd name="connsiteX56" fmla="*/ 4670103 w 5261024"/>
                  <a:gd name="connsiteY56" fmla="*/ 4236951 h 5266097"/>
                  <a:gd name="connsiteX57" fmla="*/ 4638180 w 5261024"/>
                  <a:gd name="connsiteY57" fmla="*/ 4200031 h 5266097"/>
                  <a:gd name="connsiteX58" fmla="*/ 4297636 w 5261024"/>
                  <a:gd name="connsiteY58" fmla="*/ 4209463 h 5266097"/>
                  <a:gd name="connsiteX59" fmla="*/ 4307251 w 5261024"/>
                  <a:gd name="connsiteY59" fmla="*/ 4550002 h 5266097"/>
                  <a:gd name="connsiteX60" fmla="*/ 4345897 w 5261024"/>
                  <a:gd name="connsiteY60" fmla="*/ 4579812 h 5266097"/>
                  <a:gd name="connsiteX61" fmla="*/ 4382079 w 5261024"/>
                  <a:gd name="connsiteY61" fmla="*/ 4597585 h 5266097"/>
                  <a:gd name="connsiteX62" fmla="*/ 4294613 w 5261024"/>
                  <a:gd name="connsiteY62" fmla="*/ 4674261 h 5266097"/>
                  <a:gd name="connsiteX63" fmla="*/ 4081162 w 5261024"/>
                  <a:gd name="connsiteY63" fmla="*/ 4830933 h 5266097"/>
                  <a:gd name="connsiteX64" fmla="*/ 4004830 w 5261024"/>
                  <a:gd name="connsiteY64" fmla="*/ 4875987 h 5266097"/>
                  <a:gd name="connsiteX65" fmla="*/ 3998534 w 5261024"/>
                  <a:gd name="connsiteY65" fmla="*/ 4837804 h 5266097"/>
                  <a:gd name="connsiteX66" fmla="*/ 3981163 w 5261024"/>
                  <a:gd name="connsiteY66" fmla="*/ 4792192 h 5266097"/>
                  <a:gd name="connsiteX67" fmla="*/ 3657930 w 5261024"/>
                  <a:gd name="connsiteY67" fmla="*/ 4684583 h 5266097"/>
                  <a:gd name="connsiteX68" fmla="*/ 3550494 w 5261024"/>
                  <a:gd name="connsiteY68" fmla="*/ 5007873 h 5266097"/>
                  <a:gd name="connsiteX69" fmla="*/ 3576614 w 5261024"/>
                  <a:gd name="connsiteY69" fmla="*/ 5049102 h 5266097"/>
                  <a:gd name="connsiteX70" fmla="*/ 3605495 w 5261024"/>
                  <a:gd name="connsiteY70" fmla="*/ 5079179 h 5266097"/>
                  <a:gd name="connsiteX71" fmla="*/ 3361520 w 5261024"/>
                  <a:gd name="connsiteY71" fmla="*/ 5163465 h 5266097"/>
                  <a:gd name="connsiteX72" fmla="*/ 3154552 w 5261024"/>
                  <a:gd name="connsiteY72" fmla="*/ 5212189 h 5266097"/>
                  <a:gd name="connsiteX73" fmla="*/ 3161961 w 5261024"/>
                  <a:gd name="connsiteY73" fmla="*/ 5172732 h 5266097"/>
                  <a:gd name="connsiteX74" fmla="*/ 3161239 w 5261024"/>
                  <a:gd name="connsiteY74" fmla="*/ 5123930 h 5266097"/>
                  <a:gd name="connsiteX75" fmla="*/ 2894303 w 5261024"/>
                  <a:gd name="connsiteY75" fmla="*/ 4912259 h 5266097"/>
                  <a:gd name="connsiteX76" fmla="*/ 2682774 w 5261024"/>
                  <a:gd name="connsiteY76" fmla="*/ 5179307 h 5266097"/>
                  <a:gd name="connsiteX77" fmla="*/ 2693218 w 5261024"/>
                  <a:gd name="connsiteY77" fmla="*/ 5226984 h 5266097"/>
                  <a:gd name="connsiteX78" fmla="*/ 2708878 w 5261024"/>
                  <a:gd name="connsiteY78" fmla="*/ 5262425 h 5266097"/>
                  <a:gd name="connsiteX79" fmla="*/ 2561420 w 5261024"/>
                  <a:gd name="connsiteY79" fmla="*/ 5266097 h 5266097"/>
                  <a:gd name="connsiteX80" fmla="*/ 2285388 w 5261024"/>
                  <a:gd name="connsiteY80" fmla="*/ 5243959 h 5266097"/>
                  <a:gd name="connsiteX81" fmla="*/ 2240930 w 5261024"/>
                  <a:gd name="connsiteY81" fmla="*/ 5235714 h 5266097"/>
                  <a:gd name="connsiteX82" fmla="*/ 2261288 w 5261024"/>
                  <a:gd name="connsiteY82" fmla="*/ 5201337 h 5266097"/>
                  <a:gd name="connsiteX83" fmla="*/ 2277301 w 5261024"/>
                  <a:gd name="connsiteY83" fmla="*/ 5155230 h 5266097"/>
                  <a:gd name="connsiteX84" fmla="*/ 2098860 w 5261024"/>
                  <a:gd name="connsiteY84" fmla="*/ 4865027 h 5266097"/>
                  <a:gd name="connsiteX85" fmla="*/ 1808751 w 5261024"/>
                  <a:gd name="connsiteY85" fmla="*/ 5043623 h 5266097"/>
                  <a:gd name="connsiteX86" fmla="*/ 1802259 w 5261024"/>
                  <a:gd name="connsiteY86" fmla="*/ 5091997 h 5266097"/>
                  <a:gd name="connsiteX87" fmla="*/ 1804934 w 5261024"/>
                  <a:gd name="connsiteY87" fmla="*/ 5131861 h 5266097"/>
                  <a:gd name="connsiteX88" fmla="*/ 1761530 w 5261024"/>
                  <a:gd name="connsiteY88" fmla="*/ 5119177 h 5266097"/>
                  <a:gd name="connsiteX89" fmla="*/ 1531316 w 5261024"/>
                  <a:gd name="connsiteY89" fmla="*/ 5026649 h 5266097"/>
                  <a:gd name="connsiteX90" fmla="*/ 1374157 w 5261024"/>
                  <a:gd name="connsiteY90" fmla="*/ 4945594 h 5266097"/>
                  <a:gd name="connsiteX91" fmla="*/ 1405149 w 5261024"/>
                  <a:gd name="connsiteY91" fmla="*/ 4920168 h 5266097"/>
                  <a:gd name="connsiteX92" fmla="*/ 1435964 w 5261024"/>
                  <a:gd name="connsiteY92" fmla="*/ 4882320 h 5266097"/>
                  <a:gd name="connsiteX93" fmla="*/ 1367541 w 5261024"/>
                  <a:gd name="connsiteY93" fmla="*/ 4548587 h 5266097"/>
                  <a:gd name="connsiteX94" fmla="*/ 1033844 w 5261024"/>
                  <a:gd name="connsiteY94" fmla="*/ 4617189 h 5266097"/>
                  <a:gd name="connsiteX95" fmla="*/ 1011199 w 5261024"/>
                  <a:gd name="connsiteY95" fmla="*/ 4660425 h 5266097"/>
                  <a:gd name="connsiteX96" fmla="*/ 1000161 w 5261024"/>
                  <a:gd name="connsiteY96" fmla="*/ 4698511 h 5266097"/>
                  <a:gd name="connsiteX97" fmla="*/ 920802 w 5261024"/>
                  <a:gd name="connsiteY97" fmla="*/ 4636740 h 5266097"/>
                  <a:gd name="connsiteX98" fmla="*/ 665621 w 5261024"/>
                  <a:gd name="connsiteY98" fmla="*/ 4386731 h 5266097"/>
                  <a:gd name="connsiteX99" fmla="*/ 657487 w 5261024"/>
                  <a:gd name="connsiteY99" fmla="*/ 4376959 h 5266097"/>
                  <a:gd name="connsiteX100" fmla="*/ 696807 w 5261024"/>
                  <a:gd name="connsiteY100" fmla="*/ 4363138 h 5266097"/>
                  <a:gd name="connsiteX101" fmla="*/ 738709 w 5261024"/>
                  <a:gd name="connsiteY101" fmla="*/ 4338112 h 5266097"/>
                  <a:gd name="connsiteX102" fmla="*/ 788555 w 5261024"/>
                  <a:gd name="connsiteY102" fmla="*/ 4001104 h 5266097"/>
                  <a:gd name="connsiteX103" fmla="*/ 451519 w 5261024"/>
                  <a:gd name="connsiteY103" fmla="*/ 3951439 h 5266097"/>
                  <a:gd name="connsiteX104" fmla="*/ 415452 w 5261024"/>
                  <a:gd name="connsiteY104" fmla="*/ 3984321 h 5266097"/>
                  <a:gd name="connsiteX105" fmla="*/ 391658 w 5261024"/>
                  <a:gd name="connsiteY105" fmla="*/ 4016878 h 5266097"/>
                  <a:gd name="connsiteX106" fmla="*/ 353117 w 5261024"/>
                  <a:gd name="connsiteY106" fmla="*/ 3955371 h 5266097"/>
                  <a:gd name="connsiteX107" fmla="*/ 240245 w 5261024"/>
                  <a:gd name="connsiteY107" fmla="*/ 3738610 h 5266097"/>
                  <a:gd name="connsiteX108" fmla="*/ 182439 w 5261024"/>
                  <a:gd name="connsiteY108" fmla="*/ 3597001 h 5266097"/>
                  <a:gd name="connsiteX109" fmla="*/ 221697 w 5261024"/>
                  <a:gd name="connsiteY109" fmla="*/ 3597436 h 5266097"/>
                  <a:gd name="connsiteX110" fmla="*/ 269631 w 5261024"/>
                  <a:gd name="connsiteY110" fmla="*/ 3588250 h 5266097"/>
                  <a:gd name="connsiteX111" fmla="*/ 431735 w 5261024"/>
                  <a:gd name="connsiteY111" fmla="*/ 3288614 h 5266097"/>
                  <a:gd name="connsiteX112" fmla="*/ 132011 w 5261024"/>
                  <a:gd name="connsiteY112" fmla="*/ 3126671 h 5266097"/>
                  <a:gd name="connsiteX113" fmla="*/ 86872 w 5261024"/>
                  <a:gd name="connsiteY113" fmla="*/ 3145235 h 5266097"/>
                  <a:gd name="connsiteX114" fmla="*/ 54105 w 5261024"/>
                  <a:gd name="connsiteY114" fmla="*/ 3167203 h 5266097"/>
                  <a:gd name="connsiteX115" fmla="*/ 27088 w 5261024"/>
                  <a:gd name="connsiteY115" fmla="*/ 3034275 h 5266097"/>
                  <a:gd name="connsiteX116" fmla="*/ 811 w 5261024"/>
                  <a:gd name="connsiteY116" fmla="*/ 2786282 h 5266097"/>
                  <a:gd name="connsiteX117" fmla="*/ 0 w 5261024"/>
                  <a:gd name="connsiteY117" fmla="*/ 2701432 h 5266097"/>
                  <a:gd name="connsiteX118" fmla="*/ 37127 w 5261024"/>
                  <a:gd name="connsiteY118" fmla="*/ 2715413 h 5266097"/>
                  <a:gd name="connsiteX119" fmla="*/ 85312 w 5261024"/>
                  <a:gd name="connsiteY119" fmla="*/ 2723175 h 5266097"/>
                  <a:gd name="connsiteX120" fmla="*/ 340122 w 5261024"/>
                  <a:gd name="connsiteY120" fmla="*/ 2497052 h 5266097"/>
                  <a:gd name="connsiteX121" fmla="*/ 113862 w 5261024"/>
                  <a:gd name="connsiteY121" fmla="*/ 2242364 h 5266097"/>
                  <a:gd name="connsiteX122" fmla="*/ 65096 w 5261024"/>
                  <a:gd name="connsiteY122" fmla="*/ 2244369 h 5266097"/>
                  <a:gd name="connsiteX123" fmla="*/ 25412 w 5261024"/>
                  <a:gd name="connsiteY123" fmla="*/ 2254145 h 5266097"/>
                  <a:gd name="connsiteX124" fmla="*/ 68713 w 5261024"/>
                  <a:gd name="connsiteY124" fmla="*/ 2022832 h 5266097"/>
                  <a:gd name="connsiteX125" fmla="*/ 134052 w 5261024"/>
                  <a:gd name="connsiteY125" fmla="*/ 1796592 h 5266097"/>
                  <a:gd name="connsiteX126" fmla="*/ 165357 w 5261024"/>
                  <a:gd name="connsiteY126" fmla="*/ 1823456 h 5266097"/>
                  <a:gd name="connsiteX127" fmla="*/ 207982 w 5261024"/>
                  <a:gd name="connsiteY127" fmla="*/ 1847230 h 5266097"/>
                  <a:gd name="connsiteX128" fmla="*/ 524763 w 5261024"/>
                  <a:gd name="connsiteY128" fmla="*/ 1721894 h 5266097"/>
                  <a:gd name="connsiteX129" fmla="*/ 399256 w 5261024"/>
                  <a:gd name="connsiteY129" fmla="*/ 1405180 h 5266097"/>
                  <a:gd name="connsiteX130" fmla="*/ 352745 w 5261024"/>
                  <a:gd name="connsiteY130" fmla="*/ 1390386 h 5266097"/>
                  <a:gd name="connsiteX131" fmla="*/ 312719 w 5261024"/>
                  <a:gd name="connsiteY131" fmla="*/ 1386066 h 5266097"/>
                  <a:gd name="connsiteX132" fmla="*/ 340923 w 5261024"/>
                  <a:gd name="connsiteY132" fmla="*/ 1330533 h 5266097"/>
                  <a:gd name="connsiteX133" fmla="*/ 559668 w 5261024"/>
                  <a:gd name="connsiteY133" fmla="*/ 1005143 h 5266097"/>
                  <a:gd name="connsiteX134" fmla="*/ 570341 w 5261024"/>
                  <a:gd name="connsiteY134" fmla="*/ 992572 h 5266097"/>
                  <a:gd name="connsiteX135" fmla="*/ 590920 w 5261024"/>
                  <a:gd name="connsiteY135" fmla="*/ 1029147 h 5266097"/>
                  <a:gd name="connsiteX136" fmla="*/ 622843 w 5261024"/>
                  <a:gd name="connsiteY136" fmla="*/ 1066067 h 5266097"/>
                  <a:gd name="connsiteX137" fmla="*/ 963387 w 5261024"/>
                  <a:gd name="connsiteY137" fmla="*/ 1056634 h 5266097"/>
                  <a:gd name="connsiteX138" fmla="*/ 953773 w 5261024"/>
                  <a:gd name="connsiteY138" fmla="*/ 716095 h 5266097"/>
                  <a:gd name="connsiteX139" fmla="*/ 915126 w 5261024"/>
                  <a:gd name="connsiteY139" fmla="*/ 686285 h 5266097"/>
                  <a:gd name="connsiteX140" fmla="*/ 878943 w 5261024"/>
                  <a:gd name="connsiteY140" fmla="*/ 668511 h 5266097"/>
                  <a:gd name="connsiteX141" fmla="*/ 966411 w 5261024"/>
                  <a:gd name="connsiteY141" fmla="*/ 591835 h 5266097"/>
                  <a:gd name="connsiteX142" fmla="*/ 1179862 w 5261024"/>
                  <a:gd name="connsiteY142" fmla="*/ 435162 h 5266097"/>
                  <a:gd name="connsiteX143" fmla="*/ 1256192 w 5261024"/>
                  <a:gd name="connsiteY143" fmla="*/ 390108 h 5266097"/>
                  <a:gd name="connsiteX144" fmla="*/ 1262490 w 5261024"/>
                  <a:gd name="connsiteY144" fmla="*/ 428293 h 5266097"/>
                  <a:gd name="connsiteX145" fmla="*/ 1279861 w 5261024"/>
                  <a:gd name="connsiteY145" fmla="*/ 473904 h 5266097"/>
                  <a:gd name="connsiteX146" fmla="*/ 1603093 w 5261024"/>
                  <a:gd name="connsiteY146" fmla="*/ 581514 h 5266097"/>
                  <a:gd name="connsiteX147" fmla="*/ 1710529 w 5261024"/>
                  <a:gd name="connsiteY147" fmla="*/ 258223 h 5266097"/>
                  <a:gd name="connsiteX148" fmla="*/ 1684409 w 5261024"/>
                  <a:gd name="connsiteY148" fmla="*/ 216994 h 5266097"/>
                  <a:gd name="connsiteX149" fmla="*/ 1655527 w 5261024"/>
                  <a:gd name="connsiteY149" fmla="*/ 186916 h 5266097"/>
                  <a:gd name="connsiteX150" fmla="*/ 1899503 w 5261024"/>
                  <a:gd name="connsiteY150" fmla="*/ 102632 h 5266097"/>
                  <a:gd name="connsiteX151" fmla="*/ 2106471 w 5261024"/>
                  <a:gd name="connsiteY151" fmla="*/ 53906 h 5266097"/>
                  <a:gd name="connsiteX152" fmla="*/ 2099062 w 5261024"/>
                  <a:gd name="connsiteY152" fmla="*/ 93364 h 5266097"/>
                  <a:gd name="connsiteX153" fmla="*/ 2099785 w 5261024"/>
                  <a:gd name="connsiteY153" fmla="*/ 142166 h 5266097"/>
                  <a:gd name="connsiteX154" fmla="*/ 2366720 w 5261024"/>
                  <a:gd name="connsiteY154" fmla="*/ 353838 h 5266097"/>
                  <a:gd name="connsiteX155" fmla="*/ 2578250 w 5261024"/>
                  <a:gd name="connsiteY155" fmla="*/ 86789 h 5266097"/>
                  <a:gd name="connsiteX156" fmla="*/ 2567806 w 5261024"/>
                  <a:gd name="connsiteY156" fmla="*/ 39113 h 5266097"/>
                  <a:gd name="connsiteX157" fmla="*/ 2552146 w 5261024"/>
                  <a:gd name="connsiteY157" fmla="*/ 3672 h 5266097"/>
                  <a:gd name="connsiteX158" fmla="*/ 2699604 w 5261024"/>
                  <a:gd name="connsiteY158" fmla="*/ 0 h 5266097"/>
                  <a:gd name="connsiteX159" fmla="*/ 2685916 w 5261024"/>
                  <a:gd name="connsiteY159" fmla="*/ 849851 h 5266097"/>
                  <a:gd name="connsiteX160" fmla="*/ 896230 w 5261024"/>
                  <a:gd name="connsiteY160" fmla="*/ 2219946 h 5266097"/>
                  <a:gd name="connsiteX161" fmla="*/ 2217191 w 5261024"/>
                  <a:gd name="connsiteY161" fmla="*/ 4368244 h 5266097"/>
                  <a:gd name="connsiteX162" fmla="*/ 4364793 w 5261024"/>
                  <a:gd name="connsiteY162" fmla="*/ 3046150 h 5266097"/>
                  <a:gd name="connsiteX163" fmla="*/ 3043832 w 5261024"/>
                  <a:gd name="connsiteY163" fmla="*/ 897852 h 5266097"/>
                  <a:gd name="connsiteX164" fmla="*/ 2685916 w 5261024"/>
                  <a:gd name="connsiteY164" fmla="*/ 849851 h 5266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5261024" h="5266097">
                    <a:moveTo>
                      <a:pt x="2699604" y="0"/>
                    </a:moveTo>
                    <a:cubicBezTo>
                      <a:pt x="2791142" y="2496"/>
                      <a:pt x="2883255" y="9812"/>
                      <a:pt x="2975635" y="22137"/>
                    </a:cubicBezTo>
                    <a:lnTo>
                      <a:pt x="3020095" y="30384"/>
                    </a:lnTo>
                    <a:lnTo>
                      <a:pt x="2999736" y="64762"/>
                    </a:lnTo>
                    <a:cubicBezTo>
                      <a:pt x="2992981" y="79277"/>
                      <a:pt x="2987578" y="94685"/>
                      <a:pt x="2983724" y="110867"/>
                    </a:cubicBezTo>
                    <a:cubicBezTo>
                      <a:pt x="2952888" y="240322"/>
                      <a:pt x="3032779" y="370252"/>
                      <a:pt x="3162165" y="401071"/>
                    </a:cubicBezTo>
                    <a:cubicBezTo>
                      <a:pt x="3291551" y="431891"/>
                      <a:pt x="3421437" y="351930"/>
                      <a:pt x="3452273" y="222475"/>
                    </a:cubicBezTo>
                    <a:cubicBezTo>
                      <a:pt x="3456127" y="206292"/>
                      <a:pt x="3458252" y="190104"/>
                      <a:pt x="3458765" y="174102"/>
                    </a:cubicBezTo>
                    <a:lnTo>
                      <a:pt x="3456091" y="134237"/>
                    </a:lnTo>
                    <a:lnTo>
                      <a:pt x="3499492" y="146919"/>
                    </a:lnTo>
                    <a:cubicBezTo>
                      <a:pt x="3578278" y="174349"/>
                      <a:pt x="3655061" y="205265"/>
                      <a:pt x="3729708" y="239447"/>
                    </a:cubicBezTo>
                    <a:lnTo>
                      <a:pt x="3886868" y="320504"/>
                    </a:lnTo>
                    <a:lnTo>
                      <a:pt x="3855876" y="345930"/>
                    </a:lnTo>
                    <a:cubicBezTo>
                      <a:pt x="3844563" y="357260"/>
                      <a:pt x="3834216" y="369891"/>
                      <a:pt x="3825060" y="383779"/>
                    </a:cubicBezTo>
                    <a:cubicBezTo>
                      <a:pt x="3751808" y="494880"/>
                      <a:pt x="3782442" y="644297"/>
                      <a:pt x="3893485" y="717511"/>
                    </a:cubicBezTo>
                    <a:cubicBezTo>
                      <a:pt x="4004526" y="790725"/>
                      <a:pt x="4153927" y="760009"/>
                      <a:pt x="4227180" y="648908"/>
                    </a:cubicBezTo>
                    <a:cubicBezTo>
                      <a:pt x="4236337" y="635021"/>
                      <a:pt x="4243870" y="620534"/>
                      <a:pt x="4249826" y="605673"/>
                    </a:cubicBezTo>
                    <a:lnTo>
                      <a:pt x="4260863" y="567587"/>
                    </a:lnTo>
                    <a:lnTo>
                      <a:pt x="4340221" y="629356"/>
                    </a:lnTo>
                    <a:cubicBezTo>
                      <a:pt x="4431148" y="707069"/>
                      <a:pt x="4516361" y="790651"/>
                      <a:pt x="4595402" y="879365"/>
                    </a:cubicBezTo>
                    <a:lnTo>
                      <a:pt x="4603537" y="889139"/>
                    </a:lnTo>
                    <a:lnTo>
                      <a:pt x="4564217" y="902959"/>
                    </a:lnTo>
                    <a:cubicBezTo>
                      <a:pt x="4549712" y="909737"/>
                      <a:pt x="4535670" y="918068"/>
                      <a:pt x="4522315" y="927986"/>
                    </a:cubicBezTo>
                    <a:cubicBezTo>
                      <a:pt x="4415481" y="1007334"/>
                      <a:pt x="4393165" y="1158216"/>
                      <a:pt x="4472470" y="1264993"/>
                    </a:cubicBezTo>
                    <a:cubicBezTo>
                      <a:pt x="4551775" y="1371771"/>
                      <a:pt x="4702672" y="1394006"/>
                      <a:pt x="4809505" y="1314658"/>
                    </a:cubicBezTo>
                    <a:cubicBezTo>
                      <a:pt x="4822859" y="1304740"/>
                      <a:pt x="4834893" y="1293703"/>
                      <a:pt x="4845572" y="1281775"/>
                    </a:cubicBezTo>
                    <a:lnTo>
                      <a:pt x="4869367" y="1249219"/>
                    </a:lnTo>
                    <a:lnTo>
                      <a:pt x="4907907" y="1310723"/>
                    </a:lnTo>
                    <a:cubicBezTo>
                      <a:pt x="4948818" y="1381156"/>
                      <a:pt x="4986492" y="1453490"/>
                      <a:pt x="5020778" y="1527485"/>
                    </a:cubicBezTo>
                    <a:lnTo>
                      <a:pt x="5078585" y="1669097"/>
                    </a:lnTo>
                    <a:lnTo>
                      <a:pt x="5039327" y="1668661"/>
                    </a:lnTo>
                    <a:cubicBezTo>
                      <a:pt x="5023379" y="1670069"/>
                      <a:pt x="5007333" y="1673094"/>
                      <a:pt x="4991392" y="1677848"/>
                    </a:cubicBezTo>
                    <a:cubicBezTo>
                      <a:pt x="4863863" y="1715870"/>
                      <a:pt x="4791287" y="1850022"/>
                      <a:pt x="4829289" y="1977484"/>
                    </a:cubicBezTo>
                    <a:cubicBezTo>
                      <a:pt x="4867292" y="2104945"/>
                      <a:pt x="5001483" y="2177449"/>
                      <a:pt x="5129012" y="2139427"/>
                    </a:cubicBezTo>
                    <a:cubicBezTo>
                      <a:pt x="5144953" y="2134673"/>
                      <a:pt x="5160036" y="2128419"/>
                      <a:pt x="5174151" y="2120863"/>
                    </a:cubicBezTo>
                    <a:lnTo>
                      <a:pt x="5206918" y="2098895"/>
                    </a:lnTo>
                    <a:lnTo>
                      <a:pt x="5233934" y="2231821"/>
                    </a:lnTo>
                    <a:cubicBezTo>
                      <a:pt x="5246572" y="2313623"/>
                      <a:pt x="5255381" y="2396367"/>
                      <a:pt x="5260212" y="2479813"/>
                    </a:cubicBezTo>
                    <a:lnTo>
                      <a:pt x="5261024" y="2564666"/>
                    </a:lnTo>
                    <a:lnTo>
                      <a:pt x="5223898" y="2550684"/>
                    </a:lnTo>
                    <a:cubicBezTo>
                      <a:pt x="5208429" y="2546552"/>
                      <a:pt x="5192316" y="2543908"/>
                      <a:pt x="5175711" y="2542921"/>
                    </a:cubicBezTo>
                    <a:cubicBezTo>
                      <a:pt x="5042868" y="2535034"/>
                      <a:pt x="4928786" y="2636273"/>
                      <a:pt x="4920903" y="2769046"/>
                    </a:cubicBezTo>
                    <a:cubicBezTo>
                      <a:pt x="4913019" y="2901817"/>
                      <a:pt x="5014319" y="3015845"/>
                      <a:pt x="5147162" y="3023733"/>
                    </a:cubicBezTo>
                    <a:cubicBezTo>
                      <a:pt x="5163767" y="3024719"/>
                      <a:pt x="5180080" y="3024000"/>
                      <a:pt x="5195928" y="3021727"/>
                    </a:cubicBezTo>
                    <a:lnTo>
                      <a:pt x="5235611" y="3011951"/>
                    </a:lnTo>
                    <a:lnTo>
                      <a:pt x="5192310" y="3243262"/>
                    </a:lnTo>
                    <a:lnTo>
                      <a:pt x="5126971" y="3469505"/>
                    </a:lnTo>
                    <a:lnTo>
                      <a:pt x="5095667" y="3442641"/>
                    </a:lnTo>
                    <a:cubicBezTo>
                      <a:pt x="5082545" y="3433468"/>
                      <a:pt x="5068309" y="3425472"/>
                      <a:pt x="5053042" y="3418866"/>
                    </a:cubicBezTo>
                    <a:cubicBezTo>
                      <a:pt x="4930908" y="3366020"/>
                      <a:pt x="4789081" y="3422134"/>
                      <a:pt x="4736261" y="3544203"/>
                    </a:cubicBezTo>
                    <a:cubicBezTo>
                      <a:pt x="4683442" y="3666272"/>
                      <a:pt x="4739634" y="3808069"/>
                      <a:pt x="4861767" y="3860917"/>
                    </a:cubicBezTo>
                    <a:cubicBezTo>
                      <a:pt x="4877034" y="3867523"/>
                      <a:pt x="4892609" y="3872427"/>
                      <a:pt x="4908278" y="3875711"/>
                    </a:cubicBezTo>
                    <a:lnTo>
                      <a:pt x="4948303" y="3880032"/>
                    </a:lnTo>
                    <a:lnTo>
                      <a:pt x="4920099" y="3935562"/>
                    </a:lnTo>
                    <a:cubicBezTo>
                      <a:pt x="4854957" y="4050190"/>
                      <a:pt x="4781729" y="4158847"/>
                      <a:pt x="4701355" y="4260953"/>
                    </a:cubicBezTo>
                    <a:lnTo>
                      <a:pt x="4690683" y="4273524"/>
                    </a:lnTo>
                    <a:lnTo>
                      <a:pt x="4670103" y="4236951"/>
                    </a:lnTo>
                    <a:cubicBezTo>
                      <a:pt x="4660910" y="4223843"/>
                      <a:pt x="4650267" y="4211460"/>
                      <a:pt x="4638180" y="4200031"/>
                    </a:cubicBezTo>
                    <a:cubicBezTo>
                      <a:pt x="4541487" y="4108598"/>
                      <a:pt x="4389020" y="4112821"/>
                      <a:pt x="4297636" y="4209463"/>
                    </a:cubicBezTo>
                    <a:cubicBezTo>
                      <a:pt x="4206253" y="4306105"/>
                      <a:pt x="4210558" y="4458570"/>
                      <a:pt x="4307251" y="4550002"/>
                    </a:cubicBezTo>
                    <a:cubicBezTo>
                      <a:pt x="4319338" y="4561431"/>
                      <a:pt x="4332296" y="4571366"/>
                      <a:pt x="4345897" y="4579812"/>
                    </a:cubicBezTo>
                    <a:lnTo>
                      <a:pt x="4382079" y="4597585"/>
                    </a:lnTo>
                    <a:lnTo>
                      <a:pt x="4294613" y="4674261"/>
                    </a:lnTo>
                    <a:cubicBezTo>
                      <a:pt x="4226072" y="4730053"/>
                      <a:pt x="4154820" y="4782340"/>
                      <a:pt x="4081162" y="4830933"/>
                    </a:cubicBezTo>
                    <a:lnTo>
                      <a:pt x="4004830" y="4875987"/>
                    </a:lnTo>
                    <a:lnTo>
                      <a:pt x="3998534" y="4837804"/>
                    </a:lnTo>
                    <a:cubicBezTo>
                      <a:pt x="3994378" y="4822342"/>
                      <a:pt x="3988612" y="4807066"/>
                      <a:pt x="3981163" y="4792192"/>
                    </a:cubicBezTo>
                    <a:cubicBezTo>
                      <a:pt x="3921573" y="4673203"/>
                      <a:pt x="3776856" y="4625024"/>
                      <a:pt x="3657930" y="4684583"/>
                    </a:cubicBezTo>
                    <a:cubicBezTo>
                      <a:pt x="3539004" y="4744142"/>
                      <a:pt x="3490903" y="4888884"/>
                      <a:pt x="3550494" y="5007873"/>
                    </a:cubicBezTo>
                    <a:cubicBezTo>
                      <a:pt x="3557942" y="5022747"/>
                      <a:pt x="3566721" y="5036514"/>
                      <a:pt x="3576614" y="5049102"/>
                    </a:cubicBezTo>
                    <a:lnTo>
                      <a:pt x="3605495" y="5079179"/>
                    </a:lnTo>
                    <a:lnTo>
                      <a:pt x="3361520" y="5163465"/>
                    </a:lnTo>
                    <a:lnTo>
                      <a:pt x="3154552" y="5212189"/>
                    </a:lnTo>
                    <a:lnTo>
                      <a:pt x="3161961" y="5172732"/>
                    </a:lnTo>
                    <a:cubicBezTo>
                      <a:pt x="3163345" y="5156782"/>
                      <a:pt x="3163151" y="5140455"/>
                      <a:pt x="3161239" y="5123930"/>
                    </a:cubicBezTo>
                    <a:cubicBezTo>
                      <a:pt x="3145938" y="4991736"/>
                      <a:pt x="3026428" y="4896967"/>
                      <a:pt x="2894303" y="4912259"/>
                    </a:cubicBezTo>
                    <a:cubicBezTo>
                      <a:pt x="2762179" y="4927551"/>
                      <a:pt x="2667474" y="5047112"/>
                      <a:pt x="2682774" y="5179307"/>
                    </a:cubicBezTo>
                    <a:cubicBezTo>
                      <a:pt x="2684687" y="5195831"/>
                      <a:pt x="2688228" y="5211770"/>
                      <a:pt x="2693218" y="5226984"/>
                    </a:cubicBezTo>
                    <a:lnTo>
                      <a:pt x="2708878" y="5262425"/>
                    </a:lnTo>
                    <a:lnTo>
                      <a:pt x="2561420" y="5266097"/>
                    </a:lnTo>
                    <a:cubicBezTo>
                      <a:pt x="2469881" y="5263601"/>
                      <a:pt x="2377769" y="5256285"/>
                      <a:pt x="2285388" y="5243959"/>
                    </a:cubicBezTo>
                    <a:lnTo>
                      <a:pt x="2240930" y="5235714"/>
                    </a:lnTo>
                    <a:lnTo>
                      <a:pt x="2261288" y="5201337"/>
                    </a:lnTo>
                    <a:cubicBezTo>
                      <a:pt x="2268045" y="5186822"/>
                      <a:pt x="2273446" y="5171413"/>
                      <a:pt x="2277301" y="5155230"/>
                    </a:cubicBezTo>
                    <a:cubicBezTo>
                      <a:pt x="2308137" y="5025775"/>
                      <a:pt x="2228246" y="4895846"/>
                      <a:pt x="2098860" y="4865027"/>
                    </a:cubicBezTo>
                    <a:cubicBezTo>
                      <a:pt x="1969474" y="4834207"/>
                      <a:pt x="1839587" y="4914168"/>
                      <a:pt x="1808751" y="5043623"/>
                    </a:cubicBezTo>
                    <a:cubicBezTo>
                      <a:pt x="1804897" y="5059805"/>
                      <a:pt x="1802773" y="5075995"/>
                      <a:pt x="1802259" y="5091997"/>
                    </a:cubicBezTo>
                    <a:lnTo>
                      <a:pt x="1804934" y="5131861"/>
                    </a:lnTo>
                    <a:lnTo>
                      <a:pt x="1761530" y="5119177"/>
                    </a:lnTo>
                    <a:cubicBezTo>
                      <a:pt x="1682746" y="5091747"/>
                      <a:pt x="1605963" y="5060831"/>
                      <a:pt x="1531316" y="5026649"/>
                    </a:cubicBezTo>
                    <a:lnTo>
                      <a:pt x="1374157" y="4945594"/>
                    </a:lnTo>
                    <a:lnTo>
                      <a:pt x="1405149" y="4920168"/>
                    </a:lnTo>
                    <a:cubicBezTo>
                      <a:pt x="1416461" y="4908838"/>
                      <a:pt x="1426808" y="4896207"/>
                      <a:pt x="1435964" y="4882320"/>
                    </a:cubicBezTo>
                    <a:cubicBezTo>
                      <a:pt x="1509217" y="4771217"/>
                      <a:pt x="1478582" y="4621800"/>
                      <a:pt x="1367541" y="4548587"/>
                    </a:cubicBezTo>
                    <a:cubicBezTo>
                      <a:pt x="1256498" y="4475373"/>
                      <a:pt x="1107097" y="4506088"/>
                      <a:pt x="1033844" y="4617189"/>
                    </a:cubicBezTo>
                    <a:cubicBezTo>
                      <a:pt x="1024688" y="4631078"/>
                      <a:pt x="1017155" y="4645563"/>
                      <a:pt x="1011199" y="4660425"/>
                    </a:cubicBezTo>
                    <a:lnTo>
                      <a:pt x="1000161" y="4698511"/>
                    </a:lnTo>
                    <a:lnTo>
                      <a:pt x="920802" y="4636740"/>
                    </a:lnTo>
                    <a:cubicBezTo>
                      <a:pt x="829875" y="4559028"/>
                      <a:pt x="744663" y="4475445"/>
                      <a:pt x="665621" y="4386731"/>
                    </a:cubicBezTo>
                    <a:lnTo>
                      <a:pt x="657487" y="4376959"/>
                    </a:lnTo>
                    <a:lnTo>
                      <a:pt x="696807" y="4363138"/>
                    </a:lnTo>
                    <a:cubicBezTo>
                      <a:pt x="711312" y="4356361"/>
                      <a:pt x="725355" y="4348030"/>
                      <a:pt x="738709" y="4338112"/>
                    </a:cubicBezTo>
                    <a:cubicBezTo>
                      <a:pt x="845543" y="4258765"/>
                      <a:pt x="867859" y="4107881"/>
                      <a:pt x="788555" y="4001104"/>
                    </a:cubicBezTo>
                    <a:cubicBezTo>
                      <a:pt x="709249" y="3894326"/>
                      <a:pt x="558354" y="3872091"/>
                      <a:pt x="451519" y="3951439"/>
                    </a:cubicBezTo>
                    <a:cubicBezTo>
                      <a:pt x="438165" y="3961357"/>
                      <a:pt x="426132" y="3972393"/>
                      <a:pt x="415452" y="3984321"/>
                    </a:cubicBezTo>
                    <a:lnTo>
                      <a:pt x="391658" y="4016878"/>
                    </a:lnTo>
                    <a:lnTo>
                      <a:pt x="353117" y="3955371"/>
                    </a:lnTo>
                    <a:cubicBezTo>
                      <a:pt x="312204" y="3884939"/>
                      <a:pt x="274531" y="3812605"/>
                      <a:pt x="240245" y="3738610"/>
                    </a:cubicBezTo>
                    <a:lnTo>
                      <a:pt x="182439" y="3597001"/>
                    </a:lnTo>
                    <a:lnTo>
                      <a:pt x="221697" y="3597436"/>
                    </a:lnTo>
                    <a:cubicBezTo>
                      <a:pt x="237645" y="3596029"/>
                      <a:pt x="253690" y="3593002"/>
                      <a:pt x="269631" y="3588250"/>
                    </a:cubicBezTo>
                    <a:cubicBezTo>
                      <a:pt x="397161" y="3550226"/>
                      <a:pt x="469738" y="3416075"/>
                      <a:pt x="431735" y="3288614"/>
                    </a:cubicBezTo>
                    <a:cubicBezTo>
                      <a:pt x="393733" y="3161152"/>
                      <a:pt x="259541" y="3088647"/>
                      <a:pt x="132011" y="3126671"/>
                    </a:cubicBezTo>
                    <a:cubicBezTo>
                      <a:pt x="116070" y="3131423"/>
                      <a:pt x="100988" y="3137679"/>
                      <a:pt x="86872" y="3145235"/>
                    </a:cubicBezTo>
                    <a:lnTo>
                      <a:pt x="54105" y="3167203"/>
                    </a:lnTo>
                    <a:lnTo>
                      <a:pt x="27088" y="3034275"/>
                    </a:lnTo>
                    <a:cubicBezTo>
                      <a:pt x="14450" y="2952472"/>
                      <a:pt x="5642" y="2869727"/>
                      <a:pt x="811" y="2786282"/>
                    </a:cubicBezTo>
                    <a:lnTo>
                      <a:pt x="0" y="2701432"/>
                    </a:lnTo>
                    <a:lnTo>
                      <a:pt x="37127" y="2715413"/>
                    </a:lnTo>
                    <a:cubicBezTo>
                      <a:pt x="52595" y="2719545"/>
                      <a:pt x="68707" y="2722190"/>
                      <a:pt x="85312" y="2723175"/>
                    </a:cubicBezTo>
                    <a:cubicBezTo>
                      <a:pt x="218155" y="2731063"/>
                      <a:pt x="332238" y="2629824"/>
                      <a:pt x="340122" y="2497052"/>
                    </a:cubicBezTo>
                    <a:cubicBezTo>
                      <a:pt x="348006" y="2364279"/>
                      <a:pt x="246705" y="2250252"/>
                      <a:pt x="113862" y="2242364"/>
                    </a:cubicBezTo>
                    <a:cubicBezTo>
                      <a:pt x="97256" y="2241378"/>
                      <a:pt x="80945" y="2242097"/>
                      <a:pt x="65096" y="2244369"/>
                    </a:cubicBezTo>
                    <a:lnTo>
                      <a:pt x="25412" y="2254145"/>
                    </a:lnTo>
                    <a:lnTo>
                      <a:pt x="68713" y="2022832"/>
                    </a:lnTo>
                    <a:lnTo>
                      <a:pt x="134052" y="1796592"/>
                    </a:lnTo>
                    <a:lnTo>
                      <a:pt x="165357" y="1823456"/>
                    </a:lnTo>
                    <a:cubicBezTo>
                      <a:pt x="178479" y="1832629"/>
                      <a:pt x="192715" y="1840624"/>
                      <a:pt x="207982" y="1847230"/>
                    </a:cubicBezTo>
                    <a:cubicBezTo>
                      <a:pt x="330115" y="1900077"/>
                      <a:pt x="471944" y="1843963"/>
                      <a:pt x="524763" y="1721894"/>
                    </a:cubicBezTo>
                    <a:cubicBezTo>
                      <a:pt x="577582" y="1599825"/>
                      <a:pt x="521390" y="1458027"/>
                      <a:pt x="399256" y="1405180"/>
                    </a:cubicBezTo>
                    <a:cubicBezTo>
                      <a:pt x="383989" y="1398574"/>
                      <a:pt x="368416" y="1393671"/>
                      <a:pt x="352745" y="1390386"/>
                    </a:cubicBezTo>
                    <a:lnTo>
                      <a:pt x="312719" y="1386066"/>
                    </a:lnTo>
                    <a:lnTo>
                      <a:pt x="340923" y="1330533"/>
                    </a:lnTo>
                    <a:cubicBezTo>
                      <a:pt x="406067" y="1215904"/>
                      <a:pt x="479295" y="1107248"/>
                      <a:pt x="559668" y="1005143"/>
                    </a:cubicBezTo>
                    <a:lnTo>
                      <a:pt x="570341" y="992572"/>
                    </a:lnTo>
                    <a:lnTo>
                      <a:pt x="590920" y="1029147"/>
                    </a:lnTo>
                    <a:cubicBezTo>
                      <a:pt x="600113" y="1042255"/>
                      <a:pt x="610757" y="1054637"/>
                      <a:pt x="622843" y="1066067"/>
                    </a:cubicBezTo>
                    <a:cubicBezTo>
                      <a:pt x="719537" y="1157498"/>
                      <a:pt x="872004" y="1153275"/>
                      <a:pt x="963387" y="1056634"/>
                    </a:cubicBezTo>
                    <a:cubicBezTo>
                      <a:pt x="1054771" y="959992"/>
                      <a:pt x="1050466" y="807527"/>
                      <a:pt x="953773" y="716095"/>
                    </a:cubicBezTo>
                    <a:cubicBezTo>
                      <a:pt x="941686" y="704665"/>
                      <a:pt x="928728" y="694731"/>
                      <a:pt x="915126" y="686285"/>
                    </a:cubicBezTo>
                    <a:lnTo>
                      <a:pt x="878943" y="668511"/>
                    </a:lnTo>
                    <a:lnTo>
                      <a:pt x="966411" y="591835"/>
                    </a:lnTo>
                    <a:cubicBezTo>
                      <a:pt x="1034952" y="536042"/>
                      <a:pt x="1106204" y="483755"/>
                      <a:pt x="1179862" y="435162"/>
                    </a:cubicBezTo>
                    <a:lnTo>
                      <a:pt x="1256192" y="390108"/>
                    </a:lnTo>
                    <a:lnTo>
                      <a:pt x="1262490" y="428293"/>
                    </a:lnTo>
                    <a:cubicBezTo>
                      <a:pt x="1266645" y="443754"/>
                      <a:pt x="1272411" y="459031"/>
                      <a:pt x="1279861" y="473904"/>
                    </a:cubicBezTo>
                    <a:cubicBezTo>
                      <a:pt x="1339451" y="592893"/>
                      <a:pt x="1484168" y="641073"/>
                      <a:pt x="1603093" y="581514"/>
                    </a:cubicBezTo>
                    <a:cubicBezTo>
                      <a:pt x="1722020" y="521955"/>
                      <a:pt x="1770120" y="377212"/>
                      <a:pt x="1710529" y="258223"/>
                    </a:cubicBezTo>
                    <a:cubicBezTo>
                      <a:pt x="1703080" y="243350"/>
                      <a:pt x="1694301" y="229582"/>
                      <a:pt x="1684409" y="216994"/>
                    </a:cubicBezTo>
                    <a:lnTo>
                      <a:pt x="1655527" y="186916"/>
                    </a:lnTo>
                    <a:lnTo>
                      <a:pt x="1899503" y="102632"/>
                    </a:lnTo>
                    <a:lnTo>
                      <a:pt x="2106471" y="53906"/>
                    </a:lnTo>
                    <a:lnTo>
                      <a:pt x="2099062" y="93364"/>
                    </a:lnTo>
                    <a:cubicBezTo>
                      <a:pt x="2097679" y="109315"/>
                      <a:pt x="2097873" y="125641"/>
                      <a:pt x="2099785" y="142166"/>
                    </a:cubicBezTo>
                    <a:cubicBezTo>
                      <a:pt x="2115085" y="274360"/>
                      <a:pt x="2234596" y="369129"/>
                      <a:pt x="2366720" y="353838"/>
                    </a:cubicBezTo>
                    <a:cubicBezTo>
                      <a:pt x="2498845" y="338546"/>
                      <a:pt x="2593550" y="218984"/>
                      <a:pt x="2578250" y="86789"/>
                    </a:cubicBezTo>
                    <a:cubicBezTo>
                      <a:pt x="2576337" y="70264"/>
                      <a:pt x="2572796" y="54325"/>
                      <a:pt x="2567806" y="39113"/>
                    </a:cubicBezTo>
                    <a:lnTo>
                      <a:pt x="2552146" y="3672"/>
                    </a:lnTo>
                    <a:lnTo>
                      <a:pt x="2699604" y="0"/>
                    </a:lnTo>
                    <a:close/>
                    <a:moveTo>
                      <a:pt x="2685916" y="849851"/>
                    </a:moveTo>
                    <a:cubicBezTo>
                      <a:pt x="1857093" y="823407"/>
                      <a:pt x="1095966" y="1381414"/>
                      <a:pt x="896230" y="2219946"/>
                    </a:cubicBezTo>
                    <a:cubicBezTo>
                      <a:pt x="667959" y="3178268"/>
                      <a:pt x="1259374" y="4140094"/>
                      <a:pt x="2217191" y="4368244"/>
                    </a:cubicBezTo>
                    <a:cubicBezTo>
                      <a:pt x="3175009" y="4596395"/>
                      <a:pt x="4136523" y="4004473"/>
                      <a:pt x="4364793" y="3046150"/>
                    </a:cubicBezTo>
                    <a:cubicBezTo>
                      <a:pt x="4593063" y="2087828"/>
                      <a:pt x="4001649" y="1126002"/>
                      <a:pt x="3043832" y="897852"/>
                    </a:cubicBezTo>
                    <a:cubicBezTo>
                      <a:pt x="2924105" y="869333"/>
                      <a:pt x="2804320" y="853628"/>
                      <a:pt x="2685916" y="849851"/>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grpSp>
      </p:grpSp>
      <p:grpSp>
        <p:nvGrpSpPr>
          <p:cNvPr id="263" name="Group 262"/>
          <p:cNvGrpSpPr/>
          <p:nvPr/>
        </p:nvGrpSpPr>
        <p:grpSpPr>
          <a:xfrm>
            <a:off x="7045653" y="4936874"/>
            <a:ext cx="937583" cy="967448"/>
            <a:chOff x="7691565" y="4339843"/>
            <a:chExt cx="937583" cy="967448"/>
          </a:xfrm>
        </p:grpSpPr>
        <p:grpSp>
          <p:nvGrpSpPr>
            <p:cNvPr id="264" name="Group 263"/>
            <p:cNvGrpSpPr/>
            <p:nvPr/>
          </p:nvGrpSpPr>
          <p:grpSpPr>
            <a:xfrm>
              <a:off x="7967479" y="4703145"/>
              <a:ext cx="198925" cy="198662"/>
              <a:chOff x="1941489" y="795953"/>
              <a:chExt cx="5261024" cy="5266097"/>
            </a:xfrm>
            <a:solidFill>
              <a:srgbClr val="FB3C46"/>
            </a:solidFill>
          </p:grpSpPr>
          <p:sp>
            <p:nvSpPr>
              <p:cNvPr id="299" name="Donut 298"/>
              <p:cNvSpPr/>
              <p:nvPr/>
            </p:nvSpPr>
            <p:spPr>
              <a:xfrm>
                <a:off x="2882256" y="1738368"/>
                <a:ext cx="3379489" cy="3381270"/>
              </a:xfrm>
              <a:prstGeom prst="donut">
                <a:avLst>
                  <a:gd name="adj" fmla="val 2828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sp>
            <p:nvSpPr>
              <p:cNvPr id="300" name="Freeform 299"/>
              <p:cNvSpPr/>
              <p:nvPr/>
            </p:nvSpPr>
            <p:spPr>
              <a:xfrm>
                <a:off x="1941489" y="795953"/>
                <a:ext cx="5261024" cy="5266097"/>
              </a:xfrm>
              <a:custGeom>
                <a:avLst/>
                <a:gdLst>
                  <a:gd name="connsiteX0" fmla="*/ 2699604 w 5261024"/>
                  <a:gd name="connsiteY0" fmla="*/ 0 h 5266097"/>
                  <a:gd name="connsiteX1" fmla="*/ 2975635 w 5261024"/>
                  <a:gd name="connsiteY1" fmla="*/ 22137 h 5266097"/>
                  <a:gd name="connsiteX2" fmla="*/ 3020095 w 5261024"/>
                  <a:gd name="connsiteY2" fmla="*/ 30384 h 5266097"/>
                  <a:gd name="connsiteX3" fmla="*/ 2999736 w 5261024"/>
                  <a:gd name="connsiteY3" fmla="*/ 64762 h 5266097"/>
                  <a:gd name="connsiteX4" fmla="*/ 2983724 w 5261024"/>
                  <a:gd name="connsiteY4" fmla="*/ 110867 h 5266097"/>
                  <a:gd name="connsiteX5" fmla="*/ 3162165 w 5261024"/>
                  <a:gd name="connsiteY5" fmla="*/ 401071 h 5266097"/>
                  <a:gd name="connsiteX6" fmla="*/ 3452273 w 5261024"/>
                  <a:gd name="connsiteY6" fmla="*/ 222475 h 5266097"/>
                  <a:gd name="connsiteX7" fmla="*/ 3458765 w 5261024"/>
                  <a:gd name="connsiteY7" fmla="*/ 174102 h 5266097"/>
                  <a:gd name="connsiteX8" fmla="*/ 3456091 w 5261024"/>
                  <a:gd name="connsiteY8" fmla="*/ 134237 h 5266097"/>
                  <a:gd name="connsiteX9" fmla="*/ 3499492 w 5261024"/>
                  <a:gd name="connsiteY9" fmla="*/ 146919 h 5266097"/>
                  <a:gd name="connsiteX10" fmla="*/ 3729708 w 5261024"/>
                  <a:gd name="connsiteY10" fmla="*/ 239447 h 5266097"/>
                  <a:gd name="connsiteX11" fmla="*/ 3886868 w 5261024"/>
                  <a:gd name="connsiteY11" fmla="*/ 320504 h 5266097"/>
                  <a:gd name="connsiteX12" fmla="*/ 3855876 w 5261024"/>
                  <a:gd name="connsiteY12" fmla="*/ 345930 h 5266097"/>
                  <a:gd name="connsiteX13" fmla="*/ 3825060 w 5261024"/>
                  <a:gd name="connsiteY13" fmla="*/ 383779 h 5266097"/>
                  <a:gd name="connsiteX14" fmla="*/ 3893485 w 5261024"/>
                  <a:gd name="connsiteY14" fmla="*/ 717511 h 5266097"/>
                  <a:gd name="connsiteX15" fmla="*/ 4227180 w 5261024"/>
                  <a:gd name="connsiteY15" fmla="*/ 648908 h 5266097"/>
                  <a:gd name="connsiteX16" fmla="*/ 4249826 w 5261024"/>
                  <a:gd name="connsiteY16" fmla="*/ 605673 h 5266097"/>
                  <a:gd name="connsiteX17" fmla="*/ 4260863 w 5261024"/>
                  <a:gd name="connsiteY17" fmla="*/ 567587 h 5266097"/>
                  <a:gd name="connsiteX18" fmla="*/ 4340221 w 5261024"/>
                  <a:gd name="connsiteY18" fmla="*/ 629356 h 5266097"/>
                  <a:gd name="connsiteX19" fmla="*/ 4595402 w 5261024"/>
                  <a:gd name="connsiteY19" fmla="*/ 879365 h 5266097"/>
                  <a:gd name="connsiteX20" fmla="*/ 4603537 w 5261024"/>
                  <a:gd name="connsiteY20" fmla="*/ 889139 h 5266097"/>
                  <a:gd name="connsiteX21" fmla="*/ 4564217 w 5261024"/>
                  <a:gd name="connsiteY21" fmla="*/ 902959 h 5266097"/>
                  <a:gd name="connsiteX22" fmla="*/ 4522315 w 5261024"/>
                  <a:gd name="connsiteY22" fmla="*/ 927986 h 5266097"/>
                  <a:gd name="connsiteX23" fmla="*/ 4472470 w 5261024"/>
                  <a:gd name="connsiteY23" fmla="*/ 1264993 h 5266097"/>
                  <a:gd name="connsiteX24" fmla="*/ 4809505 w 5261024"/>
                  <a:gd name="connsiteY24" fmla="*/ 1314658 h 5266097"/>
                  <a:gd name="connsiteX25" fmla="*/ 4845572 w 5261024"/>
                  <a:gd name="connsiteY25" fmla="*/ 1281775 h 5266097"/>
                  <a:gd name="connsiteX26" fmla="*/ 4869367 w 5261024"/>
                  <a:gd name="connsiteY26" fmla="*/ 1249219 h 5266097"/>
                  <a:gd name="connsiteX27" fmla="*/ 4907907 w 5261024"/>
                  <a:gd name="connsiteY27" fmla="*/ 1310723 h 5266097"/>
                  <a:gd name="connsiteX28" fmla="*/ 5020778 w 5261024"/>
                  <a:gd name="connsiteY28" fmla="*/ 1527485 h 5266097"/>
                  <a:gd name="connsiteX29" fmla="*/ 5078585 w 5261024"/>
                  <a:gd name="connsiteY29" fmla="*/ 1669097 h 5266097"/>
                  <a:gd name="connsiteX30" fmla="*/ 5039327 w 5261024"/>
                  <a:gd name="connsiteY30" fmla="*/ 1668661 h 5266097"/>
                  <a:gd name="connsiteX31" fmla="*/ 4991392 w 5261024"/>
                  <a:gd name="connsiteY31" fmla="*/ 1677848 h 5266097"/>
                  <a:gd name="connsiteX32" fmla="*/ 4829289 w 5261024"/>
                  <a:gd name="connsiteY32" fmla="*/ 1977484 h 5266097"/>
                  <a:gd name="connsiteX33" fmla="*/ 5129012 w 5261024"/>
                  <a:gd name="connsiteY33" fmla="*/ 2139427 h 5266097"/>
                  <a:gd name="connsiteX34" fmla="*/ 5174151 w 5261024"/>
                  <a:gd name="connsiteY34" fmla="*/ 2120863 h 5266097"/>
                  <a:gd name="connsiteX35" fmla="*/ 5206918 w 5261024"/>
                  <a:gd name="connsiteY35" fmla="*/ 2098895 h 5266097"/>
                  <a:gd name="connsiteX36" fmla="*/ 5233934 w 5261024"/>
                  <a:gd name="connsiteY36" fmla="*/ 2231821 h 5266097"/>
                  <a:gd name="connsiteX37" fmla="*/ 5260212 w 5261024"/>
                  <a:gd name="connsiteY37" fmla="*/ 2479813 h 5266097"/>
                  <a:gd name="connsiteX38" fmla="*/ 5261024 w 5261024"/>
                  <a:gd name="connsiteY38" fmla="*/ 2564666 h 5266097"/>
                  <a:gd name="connsiteX39" fmla="*/ 5223898 w 5261024"/>
                  <a:gd name="connsiteY39" fmla="*/ 2550684 h 5266097"/>
                  <a:gd name="connsiteX40" fmla="*/ 5175711 w 5261024"/>
                  <a:gd name="connsiteY40" fmla="*/ 2542921 h 5266097"/>
                  <a:gd name="connsiteX41" fmla="*/ 4920903 w 5261024"/>
                  <a:gd name="connsiteY41" fmla="*/ 2769046 h 5266097"/>
                  <a:gd name="connsiteX42" fmla="*/ 5147162 w 5261024"/>
                  <a:gd name="connsiteY42" fmla="*/ 3023733 h 5266097"/>
                  <a:gd name="connsiteX43" fmla="*/ 5195928 w 5261024"/>
                  <a:gd name="connsiteY43" fmla="*/ 3021727 h 5266097"/>
                  <a:gd name="connsiteX44" fmla="*/ 5235611 w 5261024"/>
                  <a:gd name="connsiteY44" fmla="*/ 3011951 h 5266097"/>
                  <a:gd name="connsiteX45" fmla="*/ 5192310 w 5261024"/>
                  <a:gd name="connsiteY45" fmla="*/ 3243262 h 5266097"/>
                  <a:gd name="connsiteX46" fmla="*/ 5126971 w 5261024"/>
                  <a:gd name="connsiteY46" fmla="*/ 3469505 h 5266097"/>
                  <a:gd name="connsiteX47" fmla="*/ 5095667 w 5261024"/>
                  <a:gd name="connsiteY47" fmla="*/ 3442641 h 5266097"/>
                  <a:gd name="connsiteX48" fmla="*/ 5053042 w 5261024"/>
                  <a:gd name="connsiteY48" fmla="*/ 3418866 h 5266097"/>
                  <a:gd name="connsiteX49" fmla="*/ 4736261 w 5261024"/>
                  <a:gd name="connsiteY49" fmla="*/ 3544203 h 5266097"/>
                  <a:gd name="connsiteX50" fmla="*/ 4861767 w 5261024"/>
                  <a:gd name="connsiteY50" fmla="*/ 3860917 h 5266097"/>
                  <a:gd name="connsiteX51" fmla="*/ 4908278 w 5261024"/>
                  <a:gd name="connsiteY51" fmla="*/ 3875711 h 5266097"/>
                  <a:gd name="connsiteX52" fmla="*/ 4948303 w 5261024"/>
                  <a:gd name="connsiteY52" fmla="*/ 3880032 h 5266097"/>
                  <a:gd name="connsiteX53" fmla="*/ 4920099 w 5261024"/>
                  <a:gd name="connsiteY53" fmla="*/ 3935562 h 5266097"/>
                  <a:gd name="connsiteX54" fmla="*/ 4701355 w 5261024"/>
                  <a:gd name="connsiteY54" fmla="*/ 4260953 h 5266097"/>
                  <a:gd name="connsiteX55" fmla="*/ 4690683 w 5261024"/>
                  <a:gd name="connsiteY55" fmla="*/ 4273524 h 5266097"/>
                  <a:gd name="connsiteX56" fmla="*/ 4670103 w 5261024"/>
                  <a:gd name="connsiteY56" fmla="*/ 4236951 h 5266097"/>
                  <a:gd name="connsiteX57" fmla="*/ 4638180 w 5261024"/>
                  <a:gd name="connsiteY57" fmla="*/ 4200031 h 5266097"/>
                  <a:gd name="connsiteX58" fmla="*/ 4297636 w 5261024"/>
                  <a:gd name="connsiteY58" fmla="*/ 4209463 h 5266097"/>
                  <a:gd name="connsiteX59" fmla="*/ 4307251 w 5261024"/>
                  <a:gd name="connsiteY59" fmla="*/ 4550002 h 5266097"/>
                  <a:gd name="connsiteX60" fmla="*/ 4345897 w 5261024"/>
                  <a:gd name="connsiteY60" fmla="*/ 4579812 h 5266097"/>
                  <a:gd name="connsiteX61" fmla="*/ 4382079 w 5261024"/>
                  <a:gd name="connsiteY61" fmla="*/ 4597585 h 5266097"/>
                  <a:gd name="connsiteX62" fmla="*/ 4294613 w 5261024"/>
                  <a:gd name="connsiteY62" fmla="*/ 4674261 h 5266097"/>
                  <a:gd name="connsiteX63" fmla="*/ 4081162 w 5261024"/>
                  <a:gd name="connsiteY63" fmla="*/ 4830933 h 5266097"/>
                  <a:gd name="connsiteX64" fmla="*/ 4004830 w 5261024"/>
                  <a:gd name="connsiteY64" fmla="*/ 4875987 h 5266097"/>
                  <a:gd name="connsiteX65" fmla="*/ 3998534 w 5261024"/>
                  <a:gd name="connsiteY65" fmla="*/ 4837804 h 5266097"/>
                  <a:gd name="connsiteX66" fmla="*/ 3981163 w 5261024"/>
                  <a:gd name="connsiteY66" fmla="*/ 4792192 h 5266097"/>
                  <a:gd name="connsiteX67" fmla="*/ 3657930 w 5261024"/>
                  <a:gd name="connsiteY67" fmla="*/ 4684583 h 5266097"/>
                  <a:gd name="connsiteX68" fmla="*/ 3550494 w 5261024"/>
                  <a:gd name="connsiteY68" fmla="*/ 5007873 h 5266097"/>
                  <a:gd name="connsiteX69" fmla="*/ 3576614 w 5261024"/>
                  <a:gd name="connsiteY69" fmla="*/ 5049102 h 5266097"/>
                  <a:gd name="connsiteX70" fmla="*/ 3605495 w 5261024"/>
                  <a:gd name="connsiteY70" fmla="*/ 5079179 h 5266097"/>
                  <a:gd name="connsiteX71" fmla="*/ 3361520 w 5261024"/>
                  <a:gd name="connsiteY71" fmla="*/ 5163465 h 5266097"/>
                  <a:gd name="connsiteX72" fmla="*/ 3154552 w 5261024"/>
                  <a:gd name="connsiteY72" fmla="*/ 5212189 h 5266097"/>
                  <a:gd name="connsiteX73" fmla="*/ 3161961 w 5261024"/>
                  <a:gd name="connsiteY73" fmla="*/ 5172732 h 5266097"/>
                  <a:gd name="connsiteX74" fmla="*/ 3161239 w 5261024"/>
                  <a:gd name="connsiteY74" fmla="*/ 5123930 h 5266097"/>
                  <a:gd name="connsiteX75" fmla="*/ 2894303 w 5261024"/>
                  <a:gd name="connsiteY75" fmla="*/ 4912259 h 5266097"/>
                  <a:gd name="connsiteX76" fmla="*/ 2682774 w 5261024"/>
                  <a:gd name="connsiteY76" fmla="*/ 5179307 h 5266097"/>
                  <a:gd name="connsiteX77" fmla="*/ 2693218 w 5261024"/>
                  <a:gd name="connsiteY77" fmla="*/ 5226984 h 5266097"/>
                  <a:gd name="connsiteX78" fmla="*/ 2708878 w 5261024"/>
                  <a:gd name="connsiteY78" fmla="*/ 5262425 h 5266097"/>
                  <a:gd name="connsiteX79" fmla="*/ 2561420 w 5261024"/>
                  <a:gd name="connsiteY79" fmla="*/ 5266097 h 5266097"/>
                  <a:gd name="connsiteX80" fmla="*/ 2285388 w 5261024"/>
                  <a:gd name="connsiteY80" fmla="*/ 5243959 h 5266097"/>
                  <a:gd name="connsiteX81" fmla="*/ 2240930 w 5261024"/>
                  <a:gd name="connsiteY81" fmla="*/ 5235714 h 5266097"/>
                  <a:gd name="connsiteX82" fmla="*/ 2261288 w 5261024"/>
                  <a:gd name="connsiteY82" fmla="*/ 5201337 h 5266097"/>
                  <a:gd name="connsiteX83" fmla="*/ 2277301 w 5261024"/>
                  <a:gd name="connsiteY83" fmla="*/ 5155230 h 5266097"/>
                  <a:gd name="connsiteX84" fmla="*/ 2098860 w 5261024"/>
                  <a:gd name="connsiteY84" fmla="*/ 4865027 h 5266097"/>
                  <a:gd name="connsiteX85" fmla="*/ 1808751 w 5261024"/>
                  <a:gd name="connsiteY85" fmla="*/ 5043623 h 5266097"/>
                  <a:gd name="connsiteX86" fmla="*/ 1802259 w 5261024"/>
                  <a:gd name="connsiteY86" fmla="*/ 5091997 h 5266097"/>
                  <a:gd name="connsiteX87" fmla="*/ 1804934 w 5261024"/>
                  <a:gd name="connsiteY87" fmla="*/ 5131861 h 5266097"/>
                  <a:gd name="connsiteX88" fmla="*/ 1761530 w 5261024"/>
                  <a:gd name="connsiteY88" fmla="*/ 5119177 h 5266097"/>
                  <a:gd name="connsiteX89" fmla="*/ 1531316 w 5261024"/>
                  <a:gd name="connsiteY89" fmla="*/ 5026649 h 5266097"/>
                  <a:gd name="connsiteX90" fmla="*/ 1374157 w 5261024"/>
                  <a:gd name="connsiteY90" fmla="*/ 4945594 h 5266097"/>
                  <a:gd name="connsiteX91" fmla="*/ 1405149 w 5261024"/>
                  <a:gd name="connsiteY91" fmla="*/ 4920168 h 5266097"/>
                  <a:gd name="connsiteX92" fmla="*/ 1435964 w 5261024"/>
                  <a:gd name="connsiteY92" fmla="*/ 4882320 h 5266097"/>
                  <a:gd name="connsiteX93" fmla="*/ 1367541 w 5261024"/>
                  <a:gd name="connsiteY93" fmla="*/ 4548587 h 5266097"/>
                  <a:gd name="connsiteX94" fmla="*/ 1033844 w 5261024"/>
                  <a:gd name="connsiteY94" fmla="*/ 4617189 h 5266097"/>
                  <a:gd name="connsiteX95" fmla="*/ 1011199 w 5261024"/>
                  <a:gd name="connsiteY95" fmla="*/ 4660425 h 5266097"/>
                  <a:gd name="connsiteX96" fmla="*/ 1000161 w 5261024"/>
                  <a:gd name="connsiteY96" fmla="*/ 4698511 h 5266097"/>
                  <a:gd name="connsiteX97" fmla="*/ 920802 w 5261024"/>
                  <a:gd name="connsiteY97" fmla="*/ 4636740 h 5266097"/>
                  <a:gd name="connsiteX98" fmla="*/ 665621 w 5261024"/>
                  <a:gd name="connsiteY98" fmla="*/ 4386731 h 5266097"/>
                  <a:gd name="connsiteX99" fmla="*/ 657487 w 5261024"/>
                  <a:gd name="connsiteY99" fmla="*/ 4376959 h 5266097"/>
                  <a:gd name="connsiteX100" fmla="*/ 696807 w 5261024"/>
                  <a:gd name="connsiteY100" fmla="*/ 4363138 h 5266097"/>
                  <a:gd name="connsiteX101" fmla="*/ 738709 w 5261024"/>
                  <a:gd name="connsiteY101" fmla="*/ 4338112 h 5266097"/>
                  <a:gd name="connsiteX102" fmla="*/ 788555 w 5261024"/>
                  <a:gd name="connsiteY102" fmla="*/ 4001104 h 5266097"/>
                  <a:gd name="connsiteX103" fmla="*/ 451519 w 5261024"/>
                  <a:gd name="connsiteY103" fmla="*/ 3951439 h 5266097"/>
                  <a:gd name="connsiteX104" fmla="*/ 415452 w 5261024"/>
                  <a:gd name="connsiteY104" fmla="*/ 3984321 h 5266097"/>
                  <a:gd name="connsiteX105" fmla="*/ 391658 w 5261024"/>
                  <a:gd name="connsiteY105" fmla="*/ 4016878 h 5266097"/>
                  <a:gd name="connsiteX106" fmla="*/ 353117 w 5261024"/>
                  <a:gd name="connsiteY106" fmla="*/ 3955371 h 5266097"/>
                  <a:gd name="connsiteX107" fmla="*/ 240245 w 5261024"/>
                  <a:gd name="connsiteY107" fmla="*/ 3738610 h 5266097"/>
                  <a:gd name="connsiteX108" fmla="*/ 182439 w 5261024"/>
                  <a:gd name="connsiteY108" fmla="*/ 3597001 h 5266097"/>
                  <a:gd name="connsiteX109" fmla="*/ 221697 w 5261024"/>
                  <a:gd name="connsiteY109" fmla="*/ 3597436 h 5266097"/>
                  <a:gd name="connsiteX110" fmla="*/ 269631 w 5261024"/>
                  <a:gd name="connsiteY110" fmla="*/ 3588250 h 5266097"/>
                  <a:gd name="connsiteX111" fmla="*/ 431735 w 5261024"/>
                  <a:gd name="connsiteY111" fmla="*/ 3288614 h 5266097"/>
                  <a:gd name="connsiteX112" fmla="*/ 132011 w 5261024"/>
                  <a:gd name="connsiteY112" fmla="*/ 3126671 h 5266097"/>
                  <a:gd name="connsiteX113" fmla="*/ 86872 w 5261024"/>
                  <a:gd name="connsiteY113" fmla="*/ 3145235 h 5266097"/>
                  <a:gd name="connsiteX114" fmla="*/ 54105 w 5261024"/>
                  <a:gd name="connsiteY114" fmla="*/ 3167203 h 5266097"/>
                  <a:gd name="connsiteX115" fmla="*/ 27088 w 5261024"/>
                  <a:gd name="connsiteY115" fmla="*/ 3034275 h 5266097"/>
                  <a:gd name="connsiteX116" fmla="*/ 811 w 5261024"/>
                  <a:gd name="connsiteY116" fmla="*/ 2786282 h 5266097"/>
                  <a:gd name="connsiteX117" fmla="*/ 0 w 5261024"/>
                  <a:gd name="connsiteY117" fmla="*/ 2701432 h 5266097"/>
                  <a:gd name="connsiteX118" fmla="*/ 37127 w 5261024"/>
                  <a:gd name="connsiteY118" fmla="*/ 2715413 h 5266097"/>
                  <a:gd name="connsiteX119" fmla="*/ 85312 w 5261024"/>
                  <a:gd name="connsiteY119" fmla="*/ 2723175 h 5266097"/>
                  <a:gd name="connsiteX120" fmla="*/ 340122 w 5261024"/>
                  <a:gd name="connsiteY120" fmla="*/ 2497052 h 5266097"/>
                  <a:gd name="connsiteX121" fmla="*/ 113862 w 5261024"/>
                  <a:gd name="connsiteY121" fmla="*/ 2242364 h 5266097"/>
                  <a:gd name="connsiteX122" fmla="*/ 65096 w 5261024"/>
                  <a:gd name="connsiteY122" fmla="*/ 2244369 h 5266097"/>
                  <a:gd name="connsiteX123" fmla="*/ 25412 w 5261024"/>
                  <a:gd name="connsiteY123" fmla="*/ 2254145 h 5266097"/>
                  <a:gd name="connsiteX124" fmla="*/ 68713 w 5261024"/>
                  <a:gd name="connsiteY124" fmla="*/ 2022832 h 5266097"/>
                  <a:gd name="connsiteX125" fmla="*/ 134052 w 5261024"/>
                  <a:gd name="connsiteY125" fmla="*/ 1796592 h 5266097"/>
                  <a:gd name="connsiteX126" fmla="*/ 165357 w 5261024"/>
                  <a:gd name="connsiteY126" fmla="*/ 1823456 h 5266097"/>
                  <a:gd name="connsiteX127" fmla="*/ 207982 w 5261024"/>
                  <a:gd name="connsiteY127" fmla="*/ 1847230 h 5266097"/>
                  <a:gd name="connsiteX128" fmla="*/ 524763 w 5261024"/>
                  <a:gd name="connsiteY128" fmla="*/ 1721894 h 5266097"/>
                  <a:gd name="connsiteX129" fmla="*/ 399256 w 5261024"/>
                  <a:gd name="connsiteY129" fmla="*/ 1405180 h 5266097"/>
                  <a:gd name="connsiteX130" fmla="*/ 352745 w 5261024"/>
                  <a:gd name="connsiteY130" fmla="*/ 1390386 h 5266097"/>
                  <a:gd name="connsiteX131" fmla="*/ 312719 w 5261024"/>
                  <a:gd name="connsiteY131" fmla="*/ 1386066 h 5266097"/>
                  <a:gd name="connsiteX132" fmla="*/ 340923 w 5261024"/>
                  <a:gd name="connsiteY132" fmla="*/ 1330533 h 5266097"/>
                  <a:gd name="connsiteX133" fmla="*/ 559668 w 5261024"/>
                  <a:gd name="connsiteY133" fmla="*/ 1005143 h 5266097"/>
                  <a:gd name="connsiteX134" fmla="*/ 570341 w 5261024"/>
                  <a:gd name="connsiteY134" fmla="*/ 992572 h 5266097"/>
                  <a:gd name="connsiteX135" fmla="*/ 590920 w 5261024"/>
                  <a:gd name="connsiteY135" fmla="*/ 1029147 h 5266097"/>
                  <a:gd name="connsiteX136" fmla="*/ 622843 w 5261024"/>
                  <a:gd name="connsiteY136" fmla="*/ 1066067 h 5266097"/>
                  <a:gd name="connsiteX137" fmla="*/ 963387 w 5261024"/>
                  <a:gd name="connsiteY137" fmla="*/ 1056634 h 5266097"/>
                  <a:gd name="connsiteX138" fmla="*/ 953773 w 5261024"/>
                  <a:gd name="connsiteY138" fmla="*/ 716095 h 5266097"/>
                  <a:gd name="connsiteX139" fmla="*/ 915126 w 5261024"/>
                  <a:gd name="connsiteY139" fmla="*/ 686285 h 5266097"/>
                  <a:gd name="connsiteX140" fmla="*/ 878943 w 5261024"/>
                  <a:gd name="connsiteY140" fmla="*/ 668511 h 5266097"/>
                  <a:gd name="connsiteX141" fmla="*/ 966411 w 5261024"/>
                  <a:gd name="connsiteY141" fmla="*/ 591835 h 5266097"/>
                  <a:gd name="connsiteX142" fmla="*/ 1179862 w 5261024"/>
                  <a:gd name="connsiteY142" fmla="*/ 435162 h 5266097"/>
                  <a:gd name="connsiteX143" fmla="*/ 1256192 w 5261024"/>
                  <a:gd name="connsiteY143" fmla="*/ 390108 h 5266097"/>
                  <a:gd name="connsiteX144" fmla="*/ 1262490 w 5261024"/>
                  <a:gd name="connsiteY144" fmla="*/ 428293 h 5266097"/>
                  <a:gd name="connsiteX145" fmla="*/ 1279861 w 5261024"/>
                  <a:gd name="connsiteY145" fmla="*/ 473904 h 5266097"/>
                  <a:gd name="connsiteX146" fmla="*/ 1603093 w 5261024"/>
                  <a:gd name="connsiteY146" fmla="*/ 581514 h 5266097"/>
                  <a:gd name="connsiteX147" fmla="*/ 1710529 w 5261024"/>
                  <a:gd name="connsiteY147" fmla="*/ 258223 h 5266097"/>
                  <a:gd name="connsiteX148" fmla="*/ 1684409 w 5261024"/>
                  <a:gd name="connsiteY148" fmla="*/ 216994 h 5266097"/>
                  <a:gd name="connsiteX149" fmla="*/ 1655527 w 5261024"/>
                  <a:gd name="connsiteY149" fmla="*/ 186916 h 5266097"/>
                  <a:gd name="connsiteX150" fmla="*/ 1899503 w 5261024"/>
                  <a:gd name="connsiteY150" fmla="*/ 102632 h 5266097"/>
                  <a:gd name="connsiteX151" fmla="*/ 2106471 w 5261024"/>
                  <a:gd name="connsiteY151" fmla="*/ 53906 h 5266097"/>
                  <a:gd name="connsiteX152" fmla="*/ 2099062 w 5261024"/>
                  <a:gd name="connsiteY152" fmla="*/ 93364 h 5266097"/>
                  <a:gd name="connsiteX153" fmla="*/ 2099785 w 5261024"/>
                  <a:gd name="connsiteY153" fmla="*/ 142166 h 5266097"/>
                  <a:gd name="connsiteX154" fmla="*/ 2366720 w 5261024"/>
                  <a:gd name="connsiteY154" fmla="*/ 353838 h 5266097"/>
                  <a:gd name="connsiteX155" fmla="*/ 2578250 w 5261024"/>
                  <a:gd name="connsiteY155" fmla="*/ 86789 h 5266097"/>
                  <a:gd name="connsiteX156" fmla="*/ 2567806 w 5261024"/>
                  <a:gd name="connsiteY156" fmla="*/ 39113 h 5266097"/>
                  <a:gd name="connsiteX157" fmla="*/ 2552146 w 5261024"/>
                  <a:gd name="connsiteY157" fmla="*/ 3672 h 5266097"/>
                  <a:gd name="connsiteX158" fmla="*/ 2699604 w 5261024"/>
                  <a:gd name="connsiteY158" fmla="*/ 0 h 5266097"/>
                  <a:gd name="connsiteX159" fmla="*/ 2685916 w 5261024"/>
                  <a:gd name="connsiteY159" fmla="*/ 849851 h 5266097"/>
                  <a:gd name="connsiteX160" fmla="*/ 896230 w 5261024"/>
                  <a:gd name="connsiteY160" fmla="*/ 2219946 h 5266097"/>
                  <a:gd name="connsiteX161" fmla="*/ 2217191 w 5261024"/>
                  <a:gd name="connsiteY161" fmla="*/ 4368244 h 5266097"/>
                  <a:gd name="connsiteX162" fmla="*/ 4364793 w 5261024"/>
                  <a:gd name="connsiteY162" fmla="*/ 3046150 h 5266097"/>
                  <a:gd name="connsiteX163" fmla="*/ 3043832 w 5261024"/>
                  <a:gd name="connsiteY163" fmla="*/ 897852 h 5266097"/>
                  <a:gd name="connsiteX164" fmla="*/ 2685916 w 5261024"/>
                  <a:gd name="connsiteY164" fmla="*/ 849851 h 5266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5261024" h="5266097">
                    <a:moveTo>
                      <a:pt x="2699604" y="0"/>
                    </a:moveTo>
                    <a:cubicBezTo>
                      <a:pt x="2791142" y="2496"/>
                      <a:pt x="2883255" y="9812"/>
                      <a:pt x="2975635" y="22137"/>
                    </a:cubicBezTo>
                    <a:lnTo>
                      <a:pt x="3020095" y="30384"/>
                    </a:lnTo>
                    <a:lnTo>
                      <a:pt x="2999736" y="64762"/>
                    </a:lnTo>
                    <a:cubicBezTo>
                      <a:pt x="2992981" y="79277"/>
                      <a:pt x="2987578" y="94685"/>
                      <a:pt x="2983724" y="110867"/>
                    </a:cubicBezTo>
                    <a:cubicBezTo>
                      <a:pt x="2952888" y="240322"/>
                      <a:pt x="3032779" y="370252"/>
                      <a:pt x="3162165" y="401071"/>
                    </a:cubicBezTo>
                    <a:cubicBezTo>
                      <a:pt x="3291551" y="431891"/>
                      <a:pt x="3421437" y="351930"/>
                      <a:pt x="3452273" y="222475"/>
                    </a:cubicBezTo>
                    <a:cubicBezTo>
                      <a:pt x="3456127" y="206292"/>
                      <a:pt x="3458252" y="190104"/>
                      <a:pt x="3458765" y="174102"/>
                    </a:cubicBezTo>
                    <a:lnTo>
                      <a:pt x="3456091" y="134237"/>
                    </a:lnTo>
                    <a:lnTo>
                      <a:pt x="3499492" y="146919"/>
                    </a:lnTo>
                    <a:cubicBezTo>
                      <a:pt x="3578278" y="174349"/>
                      <a:pt x="3655061" y="205265"/>
                      <a:pt x="3729708" y="239447"/>
                    </a:cubicBezTo>
                    <a:lnTo>
                      <a:pt x="3886868" y="320504"/>
                    </a:lnTo>
                    <a:lnTo>
                      <a:pt x="3855876" y="345930"/>
                    </a:lnTo>
                    <a:cubicBezTo>
                      <a:pt x="3844563" y="357260"/>
                      <a:pt x="3834216" y="369891"/>
                      <a:pt x="3825060" y="383779"/>
                    </a:cubicBezTo>
                    <a:cubicBezTo>
                      <a:pt x="3751808" y="494880"/>
                      <a:pt x="3782442" y="644297"/>
                      <a:pt x="3893485" y="717511"/>
                    </a:cubicBezTo>
                    <a:cubicBezTo>
                      <a:pt x="4004526" y="790725"/>
                      <a:pt x="4153927" y="760009"/>
                      <a:pt x="4227180" y="648908"/>
                    </a:cubicBezTo>
                    <a:cubicBezTo>
                      <a:pt x="4236337" y="635021"/>
                      <a:pt x="4243870" y="620534"/>
                      <a:pt x="4249826" y="605673"/>
                    </a:cubicBezTo>
                    <a:lnTo>
                      <a:pt x="4260863" y="567587"/>
                    </a:lnTo>
                    <a:lnTo>
                      <a:pt x="4340221" y="629356"/>
                    </a:lnTo>
                    <a:cubicBezTo>
                      <a:pt x="4431148" y="707069"/>
                      <a:pt x="4516361" y="790651"/>
                      <a:pt x="4595402" y="879365"/>
                    </a:cubicBezTo>
                    <a:lnTo>
                      <a:pt x="4603537" y="889139"/>
                    </a:lnTo>
                    <a:lnTo>
                      <a:pt x="4564217" y="902959"/>
                    </a:lnTo>
                    <a:cubicBezTo>
                      <a:pt x="4549712" y="909737"/>
                      <a:pt x="4535670" y="918068"/>
                      <a:pt x="4522315" y="927986"/>
                    </a:cubicBezTo>
                    <a:cubicBezTo>
                      <a:pt x="4415481" y="1007334"/>
                      <a:pt x="4393165" y="1158216"/>
                      <a:pt x="4472470" y="1264993"/>
                    </a:cubicBezTo>
                    <a:cubicBezTo>
                      <a:pt x="4551775" y="1371771"/>
                      <a:pt x="4702672" y="1394006"/>
                      <a:pt x="4809505" y="1314658"/>
                    </a:cubicBezTo>
                    <a:cubicBezTo>
                      <a:pt x="4822859" y="1304740"/>
                      <a:pt x="4834893" y="1293703"/>
                      <a:pt x="4845572" y="1281775"/>
                    </a:cubicBezTo>
                    <a:lnTo>
                      <a:pt x="4869367" y="1249219"/>
                    </a:lnTo>
                    <a:lnTo>
                      <a:pt x="4907907" y="1310723"/>
                    </a:lnTo>
                    <a:cubicBezTo>
                      <a:pt x="4948818" y="1381156"/>
                      <a:pt x="4986492" y="1453490"/>
                      <a:pt x="5020778" y="1527485"/>
                    </a:cubicBezTo>
                    <a:lnTo>
                      <a:pt x="5078585" y="1669097"/>
                    </a:lnTo>
                    <a:lnTo>
                      <a:pt x="5039327" y="1668661"/>
                    </a:lnTo>
                    <a:cubicBezTo>
                      <a:pt x="5023379" y="1670069"/>
                      <a:pt x="5007333" y="1673094"/>
                      <a:pt x="4991392" y="1677848"/>
                    </a:cubicBezTo>
                    <a:cubicBezTo>
                      <a:pt x="4863863" y="1715870"/>
                      <a:pt x="4791287" y="1850022"/>
                      <a:pt x="4829289" y="1977484"/>
                    </a:cubicBezTo>
                    <a:cubicBezTo>
                      <a:pt x="4867292" y="2104945"/>
                      <a:pt x="5001483" y="2177449"/>
                      <a:pt x="5129012" y="2139427"/>
                    </a:cubicBezTo>
                    <a:cubicBezTo>
                      <a:pt x="5144953" y="2134673"/>
                      <a:pt x="5160036" y="2128419"/>
                      <a:pt x="5174151" y="2120863"/>
                    </a:cubicBezTo>
                    <a:lnTo>
                      <a:pt x="5206918" y="2098895"/>
                    </a:lnTo>
                    <a:lnTo>
                      <a:pt x="5233934" y="2231821"/>
                    </a:lnTo>
                    <a:cubicBezTo>
                      <a:pt x="5246572" y="2313623"/>
                      <a:pt x="5255381" y="2396367"/>
                      <a:pt x="5260212" y="2479813"/>
                    </a:cubicBezTo>
                    <a:lnTo>
                      <a:pt x="5261024" y="2564666"/>
                    </a:lnTo>
                    <a:lnTo>
                      <a:pt x="5223898" y="2550684"/>
                    </a:lnTo>
                    <a:cubicBezTo>
                      <a:pt x="5208429" y="2546552"/>
                      <a:pt x="5192316" y="2543908"/>
                      <a:pt x="5175711" y="2542921"/>
                    </a:cubicBezTo>
                    <a:cubicBezTo>
                      <a:pt x="5042868" y="2535034"/>
                      <a:pt x="4928786" y="2636273"/>
                      <a:pt x="4920903" y="2769046"/>
                    </a:cubicBezTo>
                    <a:cubicBezTo>
                      <a:pt x="4913019" y="2901817"/>
                      <a:pt x="5014319" y="3015845"/>
                      <a:pt x="5147162" y="3023733"/>
                    </a:cubicBezTo>
                    <a:cubicBezTo>
                      <a:pt x="5163767" y="3024719"/>
                      <a:pt x="5180080" y="3024000"/>
                      <a:pt x="5195928" y="3021727"/>
                    </a:cubicBezTo>
                    <a:lnTo>
                      <a:pt x="5235611" y="3011951"/>
                    </a:lnTo>
                    <a:lnTo>
                      <a:pt x="5192310" y="3243262"/>
                    </a:lnTo>
                    <a:lnTo>
                      <a:pt x="5126971" y="3469505"/>
                    </a:lnTo>
                    <a:lnTo>
                      <a:pt x="5095667" y="3442641"/>
                    </a:lnTo>
                    <a:cubicBezTo>
                      <a:pt x="5082545" y="3433468"/>
                      <a:pt x="5068309" y="3425472"/>
                      <a:pt x="5053042" y="3418866"/>
                    </a:cubicBezTo>
                    <a:cubicBezTo>
                      <a:pt x="4930908" y="3366020"/>
                      <a:pt x="4789081" y="3422134"/>
                      <a:pt x="4736261" y="3544203"/>
                    </a:cubicBezTo>
                    <a:cubicBezTo>
                      <a:pt x="4683442" y="3666272"/>
                      <a:pt x="4739634" y="3808069"/>
                      <a:pt x="4861767" y="3860917"/>
                    </a:cubicBezTo>
                    <a:cubicBezTo>
                      <a:pt x="4877034" y="3867523"/>
                      <a:pt x="4892609" y="3872427"/>
                      <a:pt x="4908278" y="3875711"/>
                    </a:cubicBezTo>
                    <a:lnTo>
                      <a:pt x="4948303" y="3880032"/>
                    </a:lnTo>
                    <a:lnTo>
                      <a:pt x="4920099" y="3935562"/>
                    </a:lnTo>
                    <a:cubicBezTo>
                      <a:pt x="4854957" y="4050190"/>
                      <a:pt x="4781729" y="4158847"/>
                      <a:pt x="4701355" y="4260953"/>
                    </a:cubicBezTo>
                    <a:lnTo>
                      <a:pt x="4690683" y="4273524"/>
                    </a:lnTo>
                    <a:lnTo>
                      <a:pt x="4670103" y="4236951"/>
                    </a:lnTo>
                    <a:cubicBezTo>
                      <a:pt x="4660910" y="4223843"/>
                      <a:pt x="4650267" y="4211460"/>
                      <a:pt x="4638180" y="4200031"/>
                    </a:cubicBezTo>
                    <a:cubicBezTo>
                      <a:pt x="4541487" y="4108598"/>
                      <a:pt x="4389020" y="4112821"/>
                      <a:pt x="4297636" y="4209463"/>
                    </a:cubicBezTo>
                    <a:cubicBezTo>
                      <a:pt x="4206253" y="4306105"/>
                      <a:pt x="4210558" y="4458570"/>
                      <a:pt x="4307251" y="4550002"/>
                    </a:cubicBezTo>
                    <a:cubicBezTo>
                      <a:pt x="4319338" y="4561431"/>
                      <a:pt x="4332296" y="4571366"/>
                      <a:pt x="4345897" y="4579812"/>
                    </a:cubicBezTo>
                    <a:lnTo>
                      <a:pt x="4382079" y="4597585"/>
                    </a:lnTo>
                    <a:lnTo>
                      <a:pt x="4294613" y="4674261"/>
                    </a:lnTo>
                    <a:cubicBezTo>
                      <a:pt x="4226072" y="4730053"/>
                      <a:pt x="4154820" y="4782340"/>
                      <a:pt x="4081162" y="4830933"/>
                    </a:cubicBezTo>
                    <a:lnTo>
                      <a:pt x="4004830" y="4875987"/>
                    </a:lnTo>
                    <a:lnTo>
                      <a:pt x="3998534" y="4837804"/>
                    </a:lnTo>
                    <a:cubicBezTo>
                      <a:pt x="3994378" y="4822342"/>
                      <a:pt x="3988612" y="4807066"/>
                      <a:pt x="3981163" y="4792192"/>
                    </a:cubicBezTo>
                    <a:cubicBezTo>
                      <a:pt x="3921573" y="4673203"/>
                      <a:pt x="3776856" y="4625024"/>
                      <a:pt x="3657930" y="4684583"/>
                    </a:cubicBezTo>
                    <a:cubicBezTo>
                      <a:pt x="3539004" y="4744142"/>
                      <a:pt x="3490903" y="4888884"/>
                      <a:pt x="3550494" y="5007873"/>
                    </a:cubicBezTo>
                    <a:cubicBezTo>
                      <a:pt x="3557942" y="5022747"/>
                      <a:pt x="3566721" y="5036514"/>
                      <a:pt x="3576614" y="5049102"/>
                    </a:cubicBezTo>
                    <a:lnTo>
                      <a:pt x="3605495" y="5079179"/>
                    </a:lnTo>
                    <a:lnTo>
                      <a:pt x="3361520" y="5163465"/>
                    </a:lnTo>
                    <a:lnTo>
                      <a:pt x="3154552" y="5212189"/>
                    </a:lnTo>
                    <a:lnTo>
                      <a:pt x="3161961" y="5172732"/>
                    </a:lnTo>
                    <a:cubicBezTo>
                      <a:pt x="3163345" y="5156782"/>
                      <a:pt x="3163151" y="5140455"/>
                      <a:pt x="3161239" y="5123930"/>
                    </a:cubicBezTo>
                    <a:cubicBezTo>
                      <a:pt x="3145938" y="4991736"/>
                      <a:pt x="3026428" y="4896967"/>
                      <a:pt x="2894303" y="4912259"/>
                    </a:cubicBezTo>
                    <a:cubicBezTo>
                      <a:pt x="2762179" y="4927551"/>
                      <a:pt x="2667474" y="5047112"/>
                      <a:pt x="2682774" y="5179307"/>
                    </a:cubicBezTo>
                    <a:cubicBezTo>
                      <a:pt x="2684687" y="5195831"/>
                      <a:pt x="2688228" y="5211770"/>
                      <a:pt x="2693218" y="5226984"/>
                    </a:cubicBezTo>
                    <a:lnTo>
                      <a:pt x="2708878" y="5262425"/>
                    </a:lnTo>
                    <a:lnTo>
                      <a:pt x="2561420" y="5266097"/>
                    </a:lnTo>
                    <a:cubicBezTo>
                      <a:pt x="2469881" y="5263601"/>
                      <a:pt x="2377769" y="5256285"/>
                      <a:pt x="2285388" y="5243959"/>
                    </a:cubicBezTo>
                    <a:lnTo>
                      <a:pt x="2240930" y="5235714"/>
                    </a:lnTo>
                    <a:lnTo>
                      <a:pt x="2261288" y="5201337"/>
                    </a:lnTo>
                    <a:cubicBezTo>
                      <a:pt x="2268045" y="5186822"/>
                      <a:pt x="2273446" y="5171413"/>
                      <a:pt x="2277301" y="5155230"/>
                    </a:cubicBezTo>
                    <a:cubicBezTo>
                      <a:pt x="2308137" y="5025775"/>
                      <a:pt x="2228246" y="4895846"/>
                      <a:pt x="2098860" y="4865027"/>
                    </a:cubicBezTo>
                    <a:cubicBezTo>
                      <a:pt x="1969474" y="4834207"/>
                      <a:pt x="1839587" y="4914168"/>
                      <a:pt x="1808751" y="5043623"/>
                    </a:cubicBezTo>
                    <a:cubicBezTo>
                      <a:pt x="1804897" y="5059805"/>
                      <a:pt x="1802773" y="5075995"/>
                      <a:pt x="1802259" y="5091997"/>
                    </a:cubicBezTo>
                    <a:lnTo>
                      <a:pt x="1804934" y="5131861"/>
                    </a:lnTo>
                    <a:lnTo>
                      <a:pt x="1761530" y="5119177"/>
                    </a:lnTo>
                    <a:cubicBezTo>
                      <a:pt x="1682746" y="5091747"/>
                      <a:pt x="1605963" y="5060831"/>
                      <a:pt x="1531316" y="5026649"/>
                    </a:cubicBezTo>
                    <a:lnTo>
                      <a:pt x="1374157" y="4945594"/>
                    </a:lnTo>
                    <a:lnTo>
                      <a:pt x="1405149" y="4920168"/>
                    </a:lnTo>
                    <a:cubicBezTo>
                      <a:pt x="1416461" y="4908838"/>
                      <a:pt x="1426808" y="4896207"/>
                      <a:pt x="1435964" y="4882320"/>
                    </a:cubicBezTo>
                    <a:cubicBezTo>
                      <a:pt x="1509217" y="4771217"/>
                      <a:pt x="1478582" y="4621800"/>
                      <a:pt x="1367541" y="4548587"/>
                    </a:cubicBezTo>
                    <a:cubicBezTo>
                      <a:pt x="1256498" y="4475373"/>
                      <a:pt x="1107097" y="4506088"/>
                      <a:pt x="1033844" y="4617189"/>
                    </a:cubicBezTo>
                    <a:cubicBezTo>
                      <a:pt x="1024688" y="4631078"/>
                      <a:pt x="1017155" y="4645563"/>
                      <a:pt x="1011199" y="4660425"/>
                    </a:cubicBezTo>
                    <a:lnTo>
                      <a:pt x="1000161" y="4698511"/>
                    </a:lnTo>
                    <a:lnTo>
                      <a:pt x="920802" y="4636740"/>
                    </a:lnTo>
                    <a:cubicBezTo>
                      <a:pt x="829875" y="4559028"/>
                      <a:pt x="744663" y="4475445"/>
                      <a:pt x="665621" y="4386731"/>
                    </a:cubicBezTo>
                    <a:lnTo>
                      <a:pt x="657487" y="4376959"/>
                    </a:lnTo>
                    <a:lnTo>
                      <a:pt x="696807" y="4363138"/>
                    </a:lnTo>
                    <a:cubicBezTo>
                      <a:pt x="711312" y="4356361"/>
                      <a:pt x="725355" y="4348030"/>
                      <a:pt x="738709" y="4338112"/>
                    </a:cubicBezTo>
                    <a:cubicBezTo>
                      <a:pt x="845543" y="4258765"/>
                      <a:pt x="867859" y="4107881"/>
                      <a:pt x="788555" y="4001104"/>
                    </a:cubicBezTo>
                    <a:cubicBezTo>
                      <a:pt x="709249" y="3894326"/>
                      <a:pt x="558354" y="3872091"/>
                      <a:pt x="451519" y="3951439"/>
                    </a:cubicBezTo>
                    <a:cubicBezTo>
                      <a:pt x="438165" y="3961357"/>
                      <a:pt x="426132" y="3972393"/>
                      <a:pt x="415452" y="3984321"/>
                    </a:cubicBezTo>
                    <a:lnTo>
                      <a:pt x="391658" y="4016878"/>
                    </a:lnTo>
                    <a:lnTo>
                      <a:pt x="353117" y="3955371"/>
                    </a:lnTo>
                    <a:cubicBezTo>
                      <a:pt x="312204" y="3884939"/>
                      <a:pt x="274531" y="3812605"/>
                      <a:pt x="240245" y="3738610"/>
                    </a:cubicBezTo>
                    <a:lnTo>
                      <a:pt x="182439" y="3597001"/>
                    </a:lnTo>
                    <a:lnTo>
                      <a:pt x="221697" y="3597436"/>
                    </a:lnTo>
                    <a:cubicBezTo>
                      <a:pt x="237645" y="3596029"/>
                      <a:pt x="253690" y="3593002"/>
                      <a:pt x="269631" y="3588250"/>
                    </a:cubicBezTo>
                    <a:cubicBezTo>
                      <a:pt x="397161" y="3550226"/>
                      <a:pt x="469738" y="3416075"/>
                      <a:pt x="431735" y="3288614"/>
                    </a:cubicBezTo>
                    <a:cubicBezTo>
                      <a:pt x="393733" y="3161152"/>
                      <a:pt x="259541" y="3088647"/>
                      <a:pt x="132011" y="3126671"/>
                    </a:cubicBezTo>
                    <a:cubicBezTo>
                      <a:pt x="116070" y="3131423"/>
                      <a:pt x="100988" y="3137679"/>
                      <a:pt x="86872" y="3145235"/>
                    </a:cubicBezTo>
                    <a:lnTo>
                      <a:pt x="54105" y="3167203"/>
                    </a:lnTo>
                    <a:lnTo>
                      <a:pt x="27088" y="3034275"/>
                    </a:lnTo>
                    <a:cubicBezTo>
                      <a:pt x="14450" y="2952472"/>
                      <a:pt x="5642" y="2869727"/>
                      <a:pt x="811" y="2786282"/>
                    </a:cubicBezTo>
                    <a:lnTo>
                      <a:pt x="0" y="2701432"/>
                    </a:lnTo>
                    <a:lnTo>
                      <a:pt x="37127" y="2715413"/>
                    </a:lnTo>
                    <a:cubicBezTo>
                      <a:pt x="52595" y="2719545"/>
                      <a:pt x="68707" y="2722190"/>
                      <a:pt x="85312" y="2723175"/>
                    </a:cubicBezTo>
                    <a:cubicBezTo>
                      <a:pt x="218155" y="2731063"/>
                      <a:pt x="332238" y="2629824"/>
                      <a:pt x="340122" y="2497052"/>
                    </a:cubicBezTo>
                    <a:cubicBezTo>
                      <a:pt x="348006" y="2364279"/>
                      <a:pt x="246705" y="2250252"/>
                      <a:pt x="113862" y="2242364"/>
                    </a:cubicBezTo>
                    <a:cubicBezTo>
                      <a:pt x="97256" y="2241378"/>
                      <a:pt x="80945" y="2242097"/>
                      <a:pt x="65096" y="2244369"/>
                    </a:cubicBezTo>
                    <a:lnTo>
                      <a:pt x="25412" y="2254145"/>
                    </a:lnTo>
                    <a:lnTo>
                      <a:pt x="68713" y="2022832"/>
                    </a:lnTo>
                    <a:lnTo>
                      <a:pt x="134052" y="1796592"/>
                    </a:lnTo>
                    <a:lnTo>
                      <a:pt x="165357" y="1823456"/>
                    </a:lnTo>
                    <a:cubicBezTo>
                      <a:pt x="178479" y="1832629"/>
                      <a:pt x="192715" y="1840624"/>
                      <a:pt x="207982" y="1847230"/>
                    </a:cubicBezTo>
                    <a:cubicBezTo>
                      <a:pt x="330115" y="1900077"/>
                      <a:pt x="471944" y="1843963"/>
                      <a:pt x="524763" y="1721894"/>
                    </a:cubicBezTo>
                    <a:cubicBezTo>
                      <a:pt x="577582" y="1599825"/>
                      <a:pt x="521390" y="1458027"/>
                      <a:pt x="399256" y="1405180"/>
                    </a:cubicBezTo>
                    <a:cubicBezTo>
                      <a:pt x="383989" y="1398574"/>
                      <a:pt x="368416" y="1393671"/>
                      <a:pt x="352745" y="1390386"/>
                    </a:cubicBezTo>
                    <a:lnTo>
                      <a:pt x="312719" y="1386066"/>
                    </a:lnTo>
                    <a:lnTo>
                      <a:pt x="340923" y="1330533"/>
                    </a:lnTo>
                    <a:cubicBezTo>
                      <a:pt x="406067" y="1215904"/>
                      <a:pt x="479295" y="1107248"/>
                      <a:pt x="559668" y="1005143"/>
                    </a:cubicBezTo>
                    <a:lnTo>
                      <a:pt x="570341" y="992572"/>
                    </a:lnTo>
                    <a:lnTo>
                      <a:pt x="590920" y="1029147"/>
                    </a:lnTo>
                    <a:cubicBezTo>
                      <a:pt x="600113" y="1042255"/>
                      <a:pt x="610757" y="1054637"/>
                      <a:pt x="622843" y="1066067"/>
                    </a:cubicBezTo>
                    <a:cubicBezTo>
                      <a:pt x="719537" y="1157498"/>
                      <a:pt x="872004" y="1153275"/>
                      <a:pt x="963387" y="1056634"/>
                    </a:cubicBezTo>
                    <a:cubicBezTo>
                      <a:pt x="1054771" y="959992"/>
                      <a:pt x="1050466" y="807527"/>
                      <a:pt x="953773" y="716095"/>
                    </a:cubicBezTo>
                    <a:cubicBezTo>
                      <a:pt x="941686" y="704665"/>
                      <a:pt x="928728" y="694731"/>
                      <a:pt x="915126" y="686285"/>
                    </a:cubicBezTo>
                    <a:lnTo>
                      <a:pt x="878943" y="668511"/>
                    </a:lnTo>
                    <a:lnTo>
                      <a:pt x="966411" y="591835"/>
                    </a:lnTo>
                    <a:cubicBezTo>
                      <a:pt x="1034952" y="536042"/>
                      <a:pt x="1106204" y="483755"/>
                      <a:pt x="1179862" y="435162"/>
                    </a:cubicBezTo>
                    <a:lnTo>
                      <a:pt x="1256192" y="390108"/>
                    </a:lnTo>
                    <a:lnTo>
                      <a:pt x="1262490" y="428293"/>
                    </a:lnTo>
                    <a:cubicBezTo>
                      <a:pt x="1266645" y="443754"/>
                      <a:pt x="1272411" y="459031"/>
                      <a:pt x="1279861" y="473904"/>
                    </a:cubicBezTo>
                    <a:cubicBezTo>
                      <a:pt x="1339451" y="592893"/>
                      <a:pt x="1484168" y="641073"/>
                      <a:pt x="1603093" y="581514"/>
                    </a:cubicBezTo>
                    <a:cubicBezTo>
                      <a:pt x="1722020" y="521955"/>
                      <a:pt x="1770120" y="377212"/>
                      <a:pt x="1710529" y="258223"/>
                    </a:cubicBezTo>
                    <a:cubicBezTo>
                      <a:pt x="1703080" y="243350"/>
                      <a:pt x="1694301" y="229582"/>
                      <a:pt x="1684409" y="216994"/>
                    </a:cubicBezTo>
                    <a:lnTo>
                      <a:pt x="1655527" y="186916"/>
                    </a:lnTo>
                    <a:lnTo>
                      <a:pt x="1899503" y="102632"/>
                    </a:lnTo>
                    <a:lnTo>
                      <a:pt x="2106471" y="53906"/>
                    </a:lnTo>
                    <a:lnTo>
                      <a:pt x="2099062" y="93364"/>
                    </a:lnTo>
                    <a:cubicBezTo>
                      <a:pt x="2097679" y="109315"/>
                      <a:pt x="2097873" y="125641"/>
                      <a:pt x="2099785" y="142166"/>
                    </a:cubicBezTo>
                    <a:cubicBezTo>
                      <a:pt x="2115085" y="274360"/>
                      <a:pt x="2234596" y="369129"/>
                      <a:pt x="2366720" y="353838"/>
                    </a:cubicBezTo>
                    <a:cubicBezTo>
                      <a:pt x="2498845" y="338546"/>
                      <a:pt x="2593550" y="218984"/>
                      <a:pt x="2578250" y="86789"/>
                    </a:cubicBezTo>
                    <a:cubicBezTo>
                      <a:pt x="2576337" y="70264"/>
                      <a:pt x="2572796" y="54325"/>
                      <a:pt x="2567806" y="39113"/>
                    </a:cubicBezTo>
                    <a:lnTo>
                      <a:pt x="2552146" y="3672"/>
                    </a:lnTo>
                    <a:lnTo>
                      <a:pt x="2699604" y="0"/>
                    </a:lnTo>
                    <a:close/>
                    <a:moveTo>
                      <a:pt x="2685916" y="849851"/>
                    </a:moveTo>
                    <a:cubicBezTo>
                      <a:pt x="1857093" y="823407"/>
                      <a:pt x="1095966" y="1381414"/>
                      <a:pt x="896230" y="2219946"/>
                    </a:cubicBezTo>
                    <a:cubicBezTo>
                      <a:pt x="667959" y="3178268"/>
                      <a:pt x="1259374" y="4140094"/>
                      <a:pt x="2217191" y="4368244"/>
                    </a:cubicBezTo>
                    <a:cubicBezTo>
                      <a:pt x="3175009" y="4596395"/>
                      <a:pt x="4136523" y="4004473"/>
                      <a:pt x="4364793" y="3046150"/>
                    </a:cubicBezTo>
                    <a:cubicBezTo>
                      <a:pt x="4593063" y="2087828"/>
                      <a:pt x="4001649" y="1126002"/>
                      <a:pt x="3043832" y="897852"/>
                    </a:cubicBezTo>
                    <a:cubicBezTo>
                      <a:pt x="2924105" y="869333"/>
                      <a:pt x="2804320" y="853628"/>
                      <a:pt x="2685916" y="849851"/>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grpSp>
        <p:grpSp>
          <p:nvGrpSpPr>
            <p:cNvPr id="265" name="Group 264"/>
            <p:cNvGrpSpPr/>
            <p:nvPr/>
          </p:nvGrpSpPr>
          <p:grpSpPr>
            <a:xfrm>
              <a:off x="7885914" y="4850633"/>
              <a:ext cx="143729" cy="144414"/>
              <a:chOff x="1941489" y="795953"/>
              <a:chExt cx="5261024" cy="5266097"/>
            </a:xfrm>
            <a:solidFill>
              <a:srgbClr val="008000"/>
            </a:solidFill>
          </p:grpSpPr>
          <p:sp>
            <p:nvSpPr>
              <p:cNvPr id="297" name="Donut 296"/>
              <p:cNvSpPr/>
              <p:nvPr/>
            </p:nvSpPr>
            <p:spPr>
              <a:xfrm>
                <a:off x="2882256" y="1738368"/>
                <a:ext cx="3379489" cy="3381270"/>
              </a:xfrm>
              <a:prstGeom prst="donut">
                <a:avLst>
                  <a:gd name="adj" fmla="val 2828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sp>
            <p:nvSpPr>
              <p:cNvPr id="298" name="Freeform 297"/>
              <p:cNvSpPr/>
              <p:nvPr/>
            </p:nvSpPr>
            <p:spPr>
              <a:xfrm>
                <a:off x="1941489" y="795953"/>
                <a:ext cx="5261024" cy="5266097"/>
              </a:xfrm>
              <a:custGeom>
                <a:avLst/>
                <a:gdLst>
                  <a:gd name="connsiteX0" fmla="*/ 2699604 w 5261024"/>
                  <a:gd name="connsiteY0" fmla="*/ 0 h 5266097"/>
                  <a:gd name="connsiteX1" fmla="*/ 2975635 w 5261024"/>
                  <a:gd name="connsiteY1" fmla="*/ 22137 h 5266097"/>
                  <a:gd name="connsiteX2" fmla="*/ 3020095 w 5261024"/>
                  <a:gd name="connsiteY2" fmla="*/ 30384 h 5266097"/>
                  <a:gd name="connsiteX3" fmla="*/ 2999736 w 5261024"/>
                  <a:gd name="connsiteY3" fmla="*/ 64762 h 5266097"/>
                  <a:gd name="connsiteX4" fmla="*/ 2983724 w 5261024"/>
                  <a:gd name="connsiteY4" fmla="*/ 110867 h 5266097"/>
                  <a:gd name="connsiteX5" fmla="*/ 3162165 w 5261024"/>
                  <a:gd name="connsiteY5" fmla="*/ 401071 h 5266097"/>
                  <a:gd name="connsiteX6" fmla="*/ 3452273 w 5261024"/>
                  <a:gd name="connsiteY6" fmla="*/ 222475 h 5266097"/>
                  <a:gd name="connsiteX7" fmla="*/ 3458765 w 5261024"/>
                  <a:gd name="connsiteY7" fmla="*/ 174102 h 5266097"/>
                  <a:gd name="connsiteX8" fmla="*/ 3456091 w 5261024"/>
                  <a:gd name="connsiteY8" fmla="*/ 134237 h 5266097"/>
                  <a:gd name="connsiteX9" fmla="*/ 3499492 w 5261024"/>
                  <a:gd name="connsiteY9" fmla="*/ 146919 h 5266097"/>
                  <a:gd name="connsiteX10" fmla="*/ 3729708 w 5261024"/>
                  <a:gd name="connsiteY10" fmla="*/ 239447 h 5266097"/>
                  <a:gd name="connsiteX11" fmla="*/ 3886868 w 5261024"/>
                  <a:gd name="connsiteY11" fmla="*/ 320504 h 5266097"/>
                  <a:gd name="connsiteX12" fmla="*/ 3855876 w 5261024"/>
                  <a:gd name="connsiteY12" fmla="*/ 345930 h 5266097"/>
                  <a:gd name="connsiteX13" fmla="*/ 3825060 w 5261024"/>
                  <a:gd name="connsiteY13" fmla="*/ 383779 h 5266097"/>
                  <a:gd name="connsiteX14" fmla="*/ 3893485 w 5261024"/>
                  <a:gd name="connsiteY14" fmla="*/ 717511 h 5266097"/>
                  <a:gd name="connsiteX15" fmla="*/ 4227180 w 5261024"/>
                  <a:gd name="connsiteY15" fmla="*/ 648908 h 5266097"/>
                  <a:gd name="connsiteX16" fmla="*/ 4249826 w 5261024"/>
                  <a:gd name="connsiteY16" fmla="*/ 605673 h 5266097"/>
                  <a:gd name="connsiteX17" fmla="*/ 4260863 w 5261024"/>
                  <a:gd name="connsiteY17" fmla="*/ 567587 h 5266097"/>
                  <a:gd name="connsiteX18" fmla="*/ 4340221 w 5261024"/>
                  <a:gd name="connsiteY18" fmla="*/ 629356 h 5266097"/>
                  <a:gd name="connsiteX19" fmla="*/ 4595402 w 5261024"/>
                  <a:gd name="connsiteY19" fmla="*/ 879365 h 5266097"/>
                  <a:gd name="connsiteX20" fmla="*/ 4603537 w 5261024"/>
                  <a:gd name="connsiteY20" fmla="*/ 889139 h 5266097"/>
                  <a:gd name="connsiteX21" fmla="*/ 4564217 w 5261024"/>
                  <a:gd name="connsiteY21" fmla="*/ 902959 h 5266097"/>
                  <a:gd name="connsiteX22" fmla="*/ 4522315 w 5261024"/>
                  <a:gd name="connsiteY22" fmla="*/ 927986 h 5266097"/>
                  <a:gd name="connsiteX23" fmla="*/ 4472470 w 5261024"/>
                  <a:gd name="connsiteY23" fmla="*/ 1264993 h 5266097"/>
                  <a:gd name="connsiteX24" fmla="*/ 4809505 w 5261024"/>
                  <a:gd name="connsiteY24" fmla="*/ 1314658 h 5266097"/>
                  <a:gd name="connsiteX25" fmla="*/ 4845572 w 5261024"/>
                  <a:gd name="connsiteY25" fmla="*/ 1281775 h 5266097"/>
                  <a:gd name="connsiteX26" fmla="*/ 4869367 w 5261024"/>
                  <a:gd name="connsiteY26" fmla="*/ 1249219 h 5266097"/>
                  <a:gd name="connsiteX27" fmla="*/ 4907907 w 5261024"/>
                  <a:gd name="connsiteY27" fmla="*/ 1310723 h 5266097"/>
                  <a:gd name="connsiteX28" fmla="*/ 5020778 w 5261024"/>
                  <a:gd name="connsiteY28" fmla="*/ 1527485 h 5266097"/>
                  <a:gd name="connsiteX29" fmla="*/ 5078585 w 5261024"/>
                  <a:gd name="connsiteY29" fmla="*/ 1669097 h 5266097"/>
                  <a:gd name="connsiteX30" fmla="*/ 5039327 w 5261024"/>
                  <a:gd name="connsiteY30" fmla="*/ 1668661 h 5266097"/>
                  <a:gd name="connsiteX31" fmla="*/ 4991392 w 5261024"/>
                  <a:gd name="connsiteY31" fmla="*/ 1677848 h 5266097"/>
                  <a:gd name="connsiteX32" fmla="*/ 4829289 w 5261024"/>
                  <a:gd name="connsiteY32" fmla="*/ 1977484 h 5266097"/>
                  <a:gd name="connsiteX33" fmla="*/ 5129012 w 5261024"/>
                  <a:gd name="connsiteY33" fmla="*/ 2139427 h 5266097"/>
                  <a:gd name="connsiteX34" fmla="*/ 5174151 w 5261024"/>
                  <a:gd name="connsiteY34" fmla="*/ 2120863 h 5266097"/>
                  <a:gd name="connsiteX35" fmla="*/ 5206918 w 5261024"/>
                  <a:gd name="connsiteY35" fmla="*/ 2098895 h 5266097"/>
                  <a:gd name="connsiteX36" fmla="*/ 5233934 w 5261024"/>
                  <a:gd name="connsiteY36" fmla="*/ 2231821 h 5266097"/>
                  <a:gd name="connsiteX37" fmla="*/ 5260212 w 5261024"/>
                  <a:gd name="connsiteY37" fmla="*/ 2479813 h 5266097"/>
                  <a:gd name="connsiteX38" fmla="*/ 5261024 w 5261024"/>
                  <a:gd name="connsiteY38" fmla="*/ 2564666 h 5266097"/>
                  <a:gd name="connsiteX39" fmla="*/ 5223898 w 5261024"/>
                  <a:gd name="connsiteY39" fmla="*/ 2550684 h 5266097"/>
                  <a:gd name="connsiteX40" fmla="*/ 5175711 w 5261024"/>
                  <a:gd name="connsiteY40" fmla="*/ 2542921 h 5266097"/>
                  <a:gd name="connsiteX41" fmla="*/ 4920903 w 5261024"/>
                  <a:gd name="connsiteY41" fmla="*/ 2769046 h 5266097"/>
                  <a:gd name="connsiteX42" fmla="*/ 5147162 w 5261024"/>
                  <a:gd name="connsiteY42" fmla="*/ 3023733 h 5266097"/>
                  <a:gd name="connsiteX43" fmla="*/ 5195928 w 5261024"/>
                  <a:gd name="connsiteY43" fmla="*/ 3021727 h 5266097"/>
                  <a:gd name="connsiteX44" fmla="*/ 5235611 w 5261024"/>
                  <a:gd name="connsiteY44" fmla="*/ 3011951 h 5266097"/>
                  <a:gd name="connsiteX45" fmla="*/ 5192310 w 5261024"/>
                  <a:gd name="connsiteY45" fmla="*/ 3243262 h 5266097"/>
                  <a:gd name="connsiteX46" fmla="*/ 5126971 w 5261024"/>
                  <a:gd name="connsiteY46" fmla="*/ 3469505 h 5266097"/>
                  <a:gd name="connsiteX47" fmla="*/ 5095667 w 5261024"/>
                  <a:gd name="connsiteY47" fmla="*/ 3442641 h 5266097"/>
                  <a:gd name="connsiteX48" fmla="*/ 5053042 w 5261024"/>
                  <a:gd name="connsiteY48" fmla="*/ 3418866 h 5266097"/>
                  <a:gd name="connsiteX49" fmla="*/ 4736261 w 5261024"/>
                  <a:gd name="connsiteY49" fmla="*/ 3544203 h 5266097"/>
                  <a:gd name="connsiteX50" fmla="*/ 4861767 w 5261024"/>
                  <a:gd name="connsiteY50" fmla="*/ 3860917 h 5266097"/>
                  <a:gd name="connsiteX51" fmla="*/ 4908278 w 5261024"/>
                  <a:gd name="connsiteY51" fmla="*/ 3875711 h 5266097"/>
                  <a:gd name="connsiteX52" fmla="*/ 4948303 w 5261024"/>
                  <a:gd name="connsiteY52" fmla="*/ 3880032 h 5266097"/>
                  <a:gd name="connsiteX53" fmla="*/ 4920099 w 5261024"/>
                  <a:gd name="connsiteY53" fmla="*/ 3935562 h 5266097"/>
                  <a:gd name="connsiteX54" fmla="*/ 4701355 w 5261024"/>
                  <a:gd name="connsiteY54" fmla="*/ 4260953 h 5266097"/>
                  <a:gd name="connsiteX55" fmla="*/ 4690683 w 5261024"/>
                  <a:gd name="connsiteY55" fmla="*/ 4273524 h 5266097"/>
                  <a:gd name="connsiteX56" fmla="*/ 4670103 w 5261024"/>
                  <a:gd name="connsiteY56" fmla="*/ 4236951 h 5266097"/>
                  <a:gd name="connsiteX57" fmla="*/ 4638180 w 5261024"/>
                  <a:gd name="connsiteY57" fmla="*/ 4200031 h 5266097"/>
                  <a:gd name="connsiteX58" fmla="*/ 4297636 w 5261024"/>
                  <a:gd name="connsiteY58" fmla="*/ 4209463 h 5266097"/>
                  <a:gd name="connsiteX59" fmla="*/ 4307251 w 5261024"/>
                  <a:gd name="connsiteY59" fmla="*/ 4550002 h 5266097"/>
                  <a:gd name="connsiteX60" fmla="*/ 4345897 w 5261024"/>
                  <a:gd name="connsiteY60" fmla="*/ 4579812 h 5266097"/>
                  <a:gd name="connsiteX61" fmla="*/ 4382079 w 5261024"/>
                  <a:gd name="connsiteY61" fmla="*/ 4597585 h 5266097"/>
                  <a:gd name="connsiteX62" fmla="*/ 4294613 w 5261024"/>
                  <a:gd name="connsiteY62" fmla="*/ 4674261 h 5266097"/>
                  <a:gd name="connsiteX63" fmla="*/ 4081162 w 5261024"/>
                  <a:gd name="connsiteY63" fmla="*/ 4830933 h 5266097"/>
                  <a:gd name="connsiteX64" fmla="*/ 4004830 w 5261024"/>
                  <a:gd name="connsiteY64" fmla="*/ 4875987 h 5266097"/>
                  <a:gd name="connsiteX65" fmla="*/ 3998534 w 5261024"/>
                  <a:gd name="connsiteY65" fmla="*/ 4837804 h 5266097"/>
                  <a:gd name="connsiteX66" fmla="*/ 3981163 w 5261024"/>
                  <a:gd name="connsiteY66" fmla="*/ 4792192 h 5266097"/>
                  <a:gd name="connsiteX67" fmla="*/ 3657930 w 5261024"/>
                  <a:gd name="connsiteY67" fmla="*/ 4684583 h 5266097"/>
                  <a:gd name="connsiteX68" fmla="*/ 3550494 w 5261024"/>
                  <a:gd name="connsiteY68" fmla="*/ 5007873 h 5266097"/>
                  <a:gd name="connsiteX69" fmla="*/ 3576614 w 5261024"/>
                  <a:gd name="connsiteY69" fmla="*/ 5049102 h 5266097"/>
                  <a:gd name="connsiteX70" fmla="*/ 3605495 w 5261024"/>
                  <a:gd name="connsiteY70" fmla="*/ 5079179 h 5266097"/>
                  <a:gd name="connsiteX71" fmla="*/ 3361520 w 5261024"/>
                  <a:gd name="connsiteY71" fmla="*/ 5163465 h 5266097"/>
                  <a:gd name="connsiteX72" fmla="*/ 3154552 w 5261024"/>
                  <a:gd name="connsiteY72" fmla="*/ 5212189 h 5266097"/>
                  <a:gd name="connsiteX73" fmla="*/ 3161961 w 5261024"/>
                  <a:gd name="connsiteY73" fmla="*/ 5172732 h 5266097"/>
                  <a:gd name="connsiteX74" fmla="*/ 3161239 w 5261024"/>
                  <a:gd name="connsiteY74" fmla="*/ 5123930 h 5266097"/>
                  <a:gd name="connsiteX75" fmla="*/ 2894303 w 5261024"/>
                  <a:gd name="connsiteY75" fmla="*/ 4912259 h 5266097"/>
                  <a:gd name="connsiteX76" fmla="*/ 2682774 w 5261024"/>
                  <a:gd name="connsiteY76" fmla="*/ 5179307 h 5266097"/>
                  <a:gd name="connsiteX77" fmla="*/ 2693218 w 5261024"/>
                  <a:gd name="connsiteY77" fmla="*/ 5226984 h 5266097"/>
                  <a:gd name="connsiteX78" fmla="*/ 2708878 w 5261024"/>
                  <a:gd name="connsiteY78" fmla="*/ 5262425 h 5266097"/>
                  <a:gd name="connsiteX79" fmla="*/ 2561420 w 5261024"/>
                  <a:gd name="connsiteY79" fmla="*/ 5266097 h 5266097"/>
                  <a:gd name="connsiteX80" fmla="*/ 2285388 w 5261024"/>
                  <a:gd name="connsiteY80" fmla="*/ 5243959 h 5266097"/>
                  <a:gd name="connsiteX81" fmla="*/ 2240930 w 5261024"/>
                  <a:gd name="connsiteY81" fmla="*/ 5235714 h 5266097"/>
                  <a:gd name="connsiteX82" fmla="*/ 2261288 w 5261024"/>
                  <a:gd name="connsiteY82" fmla="*/ 5201337 h 5266097"/>
                  <a:gd name="connsiteX83" fmla="*/ 2277301 w 5261024"/>
                  <a:gd name="connsiteY83" fmla="*/ 5155230 h 5266097"/>
                  <a:gd name="connsiteX84" fmla="*/ 2098860 w 5261024"/>
                  <a:gd name="connsiteY84" fmla="*/ 4865027 h 5266097"/>
                  <a:gd name="connsiteX85" fmla="*/ 1808751 w 5261024"/>
                  <a:gd name="connsiteY85" fmla="*/ 5043623 h 5266097"/>
                  <a:gd name="connsiteX86" fmla="*/ 1802259 w 5261024"/>
                  <a:gd name="connsiteY86" fmla="*/ 5091997 h 5266097"/>
                  <a:gd name="connsiteX87" fmla="*/ 1804934 w 5261024"/>
                  <a:gd name="connsiteY87" fmla="*/ 5131861 h 5266097"/>
                  <a:gd name="connsiteX88" fmla="*/ 1761530 w 5261024"/>
                  <a:gd name="connsiteY88" fmla="*/ 5119177 h 5266097"/>
                  <a:gd name="connsiteX89" fmla="*/ 1531316 w 5261024"/>
                  <a:gd name="connsiteY89" fmla="*/ 5026649 h 5266097"/>
                  <a:gd name="connsiteX90" fmla="*/ 1374157 w 5261024"/>
                  <a:gd name="connsiteY90" fmla="*/ 4945594 h 5266097"/>
                  <a:gd name="connsiteX91" fmla="*/ 1405149 w 5261024"/>
                  <a:gd name="connsiteY91" fmla="*/ 4920168 h 5266097"/>
                  <a:gd name="connsiteX92" fmla="*/ 1435964 w 5261024"/>
                  <a:gd name="connsiteY92" fmla="*/ 4882320 h 5266097"/>
                  <a:gd name="connsiteX93" fmla="*/ 1367541 w 5261024"/>
                  <a:gd name="connsiteY93" fmla="*/ 4548587 h 5266097"/>
                  <a:gd name="connsiteX94" fmla="*/ 1033844 w 5261024"/>
                  <a:gd name="connsiteY94" fmla="*/ 4617189 h 5266097"/>
                  <a:gd name="connsiteX95" fmla="*/ 1011199 w 5261024"/>
                  <a:gd name="connsiteY95" fmla="*/ 4660425 h 5266097"/>
                  <a:gd name="connsiteX96" fmla="*/ 1000161 w 5261024"/>
                  <a:gd name="connsiteY96" fmla="*/ 4698511 h 5266097"/>
                  <a:gd name="connsiteX97" fmla="*/ 920802 w 5261024"/>
                  <a:gd name="connsiteY97" fmla="*/ 4636740 h 5266097"/>
                  <a:gd name="connsiteX98" fmla="*/ 665621 w 5261024"/>
                  <a:gd name="connsiteY98" fmla="*/ 4386731 h 5266097"/>
                  <a:gd name="connsiteX99" fmla="*/ 657487 w 5261024"/>
                  <a:gd name="connsiteY99" fmla="*/ 4376959 h 5266097"/>
                  <a:gd name="connsiteX100" fmla="*/ 696807 w 5261024"/>
                  <a:gd name="connsiteY100" fmla="*/ 4363138 h 5266097"/>
                  <a:gd name="connsiteX101" fmla="*/ 738709 w 5261024"/>
                  <a:gd name="connsiteY101" fmla="*/ 4338112 h 5266097"/>
                  <a:gd name="connsiteX102" fmla="*/ 788555 w 5261024"/>
                  <a:gd name="connsiteY102" fmla="*/ 4001104 h 5266097"/>
                  <a:gd name="connsiteX103" fmla="*/ 451519 w 5261024"/>
                  <a:gd name="connsiteY103" fmla="*/ 3951439 h 5266097"/>
                  <a:gd name="connsiteX104" fmla="*/ 415452 w 5261024"/>
                  <a:gd name="connsiteY104" fmla="*/ 3984321 h 5266097"/>
                  <a:gd name="connsiteX105" fmla="*/ 391658 w 5261024"/>
                  <a:gd name="connsiteY105" fmla="*/ 4016878 h 5266097"/>
                  <a:gd name="connsiteX106" fmla="*/ 353117 w 5261024"/>
                  <a:gd name="connsiteY106" fmla="*/ 3955371 h 5266097"/>
                  <a:gd name="connsiteX107" fmla="*/ 240245 w 5261024"/>
                  <a:gd name="connsiteY107" fmla="*/ 3738610 h 5266097"/>
                  <a:gd name="connsiteX108" fmla="*/ 182439 w 5261024"/>
                  <a:gd name="connsiteY108" fmla="*/ 3597001 h 5266097"/>
                  <a:gd name="connsiteX109" fmla="*/ 221697 w 5261024"/>
                  <a:gd name="connsiteY109" fmla="*/ 3597436 h 5266097"/>
                  <a:gd name="connsiteX110" fmla="*/ 269631 w 5261024"/>
                  <a:gd name="connsiteY110" fmla="*/ 3588250 h 5266097"/>
                  <a:gd name="connsiteX111" fmla="*/ 431735 w 5261024"/>
                  <a:gd name="connsiteY111" fmla="*/ 3288614 h 5266097"/>
                  <a:gd name="connsiteX112" fmla="*/ 132011 w 5261024"/>
                  <a:gd name="connsiteY112" fmla="*/ 3126671 h 5266097"/>
                  <a:gd name="connsiteX113" fmla="*/ 86872 w 5261024"/>
                  <a:gd name="connsiteY113" fmla="*/ 3145235 h 5266097"/>
                  <a:gd name="connsiteX114" fmla="*/ 54105 w 5261024"/>
                  <a:gd name="connsiteY114" fmla="*/ 3167203 h 5266097"/>
                  <a:gd name="connsiteX115" fmla="*/ 27088 w 5261024"/>
                  <a:gd name="connsiteY115" fmla="*/ 3034275 h 5266097"/>
                  <a:gd name="connsiteX116" fmla="*/ 811 w 5261024"/>
                  <a:gd name="connsiteY116" fmla="*/ 2786282 h 5266097"/>
                  <a:gd name="connsiteX117" fmla="*/ 0 w 5261024"/>
                  <a:gd name="connsiteY117" fmla="*/ 2701432 h 5266097"/>
                  <a:gd name="connsiteX118" fmla="*/ 37127 w 5261024"/>
                  <a:gd name="connsiteY118" fmla="*/ 2715413 h 5266097"/>
                  <a:gd name="connsiteX119" fmla="*/ 85312 w 5261024"/>
                  <a:gd name="connsiteY119" fmla="*/ 2723175 h 5266097"/>
                  <a:gd name="connsiteX120" fmla="*/ 340122 w 5261024"/>
                  <a:gd name="connsiteY120" fmla="*/ 2497052 h 5266097"/>
                  <a:gd name="connsiteX121" fmla="*/ 113862 w 5261024"/>
                  <a:gd name="connsiteY121" fmla="*/ 2242364 h 5266097"/>
                  <a:gd name="connsiteX122" fmla="*/ 65096 w 5261024"/>
                  <a:gd name="connsiteY122" fmla="*/ 2244369 h 5266097"/>
                  <a:gd name="connsiteX123" fmla="*/ 25412 w 5261024"/>
                  <a:gd name="connsiteY123" fmla="*/ 2254145 h 5266097"/>
                  <a:gd name="connsiteX124" fmla="*/ 68713 w 5261024"/>
                  <a:gd name="connsiteY124" fmla="*/ 2022832 h 5266097"/>
                  <a:gd name="connsiteX125" fmla="*/ 134052 w 5261024"/>
                  <a:gd name="connsiteY125" fmla="*/ 1796592 h 5266097"/>
                  <a:gd name="connsiteX126" fmla="*/ 165357 w 5261024"/>
                  <a:gd name="connsiteY126" fmla="*/ 1823456 h 5266097"/>
                  <a:gd name="connsiteX127" fmla="*/ 207982 w 5261024"/>
                  <a:gd name="connsiteY127" fmla="*/ 1847230 h 5266097"/>
                  <a:gd name="connsiteX128" fmla="*/ 524763 w 5261024"/>
                  <a:gd name="connsiteY128" fmla="*/ 1721894 h 5266097"/>
                  <a:gd name="connsiteX129" fmla="*/ 399256 w 5261024"/>
                  <a:gd name="connsiteY129" fmla="*/ 1405180 h 5266097"/>
                  <a:gd name="connsiteX130" fmla="*/ 352745 w 5261024"/>
                  <a:gd name="connsiteY130" fmla="*/ 1390386 h 5266097"/>
                  <a:gd name="connsiteX131" fmla="*/ 312719 w 5261024"/>
                  <a:gd name="connsiteY131" fmla="*/ 1386066 h 5266097"/>
                  <a:gd name="connsiteX132" fmla="*/ 340923 w 5261024"/>
                  <a:gd name="connsiteY132" fmla="*/ 1330533 h 5266097"/>
                  <a:gd name="connsiteX133" fmla="*/ 559668 w 5261024"/>
                  <a:gd name="connsiteY133" fmla="*/ 1005143 h 5266097"/>
                  <a:gd name="connsiteX134" fmla="*/ 570341 w 5261024"/>
                  <a:gd name="connsiteY134" fmla="*/ 992572 h 5266097"/>
                  <a:gd name="connsiteX135" fmla="*/ 590920 w 5261024"/>
                  <a:gd name="connsiteY135" fmla="*/ 1029147 h 5266097"/>
                  <a:gd name="connsiteX136" fmla="*/ 622843 w 5261024"/>
                  <a:gd name="connsiteY136" fmla="*/ 1066067 h 5266097"/>
                  <a:gd name="connsiteX137" fmla="*/ 963387 w 5261024"/>
                  <a:gd name="connsiteY137" fmla="*/ 1056634 h 5266097"/>
                  <a:gd name="connsiteX138" fmla="*/ 953773 w 5261024"/>
                  <a:gd name="connsiteY138" fmla="*/ 716095 h 5266097"/>
                  <a:gd name="connsiteX139" fmla="*/ 915126 w 5261024"/>
                  <a:gd name="connsiteY139" fmla="*/ 686285 h 5266097"/>
                  <a:gd name="connsiteX140" fmla="*/ 878943 w 5261024"/>
                  <a:gd name="connsiteY140" fmla="*/ 668511 h 5266097"/>
                  <a:gd name="connsiteX141" fmla="*/ 966411 w 5261024"/>
                  <a:gd name="connsiteY141" fmla="*/ 591835 h 5266097"/>
                  <a:gd name="connsiteX142" fmla="*/ 1179862 w 5261024"/>
                  <a:gd name="connsiteY142" fmla="*/ 435162 h 5266097"/>
                  <a:gd name="connsiteX143" fmla="*/ 1256192 w 5261024"/>
                  <a:gd name="connsiteY143" fmla="*/ 390108 h 5266097"/>
                  <a:gd name="connsiteX144" fmla="*/ 1262490 w 5261024"/>
                  <a:gd name="connsiteY144" fmla="*/ 428293 h 5266097"/>
                  <a:gd name="connsiteX145" fmla="*/ 1279861 w 5261024"/>
                  <a:gd name="connsiteY145" fmla="*/ 473904 h 5266097"/>
                  <a:gd name="connsiteX146" fmla="*/ 1603093 w 5261024"/>
                  <a:gd name="connsiteY146" fmla="*/ 581514 h 5266097"/>
                  <a:gd name="connsiteX147" fmla="*/ 1710529 w 5261024"/>
                  <a:gd name="connsiteY147" fmla="*/ 258223 h 5266097"/>
                  <a:gd name="connsiteX148" fmla="*/ 1684409 w 5261024"/>
                  <a:gd name="connsiteY148" fmla="*/ 216994 h 5266097"/>
                  <a:gd name="connsiteX149" fmla="*/ 1655527 w 5261024"/>
                  <a:gd name="connsiteY149" fmla="*/ 186916 h 5266097"/>
                  <a:gd name="connsiteX150" fmla="*/ 1899503 w 5261024"/>
                  <a:gd name="connsiteY150" fmla="*/ 102632 h 5266097"/>
                  <a:gd name="connsiteX151" fmla="*/ 2106471 w 5261024"/>
                  <a:gd name="connsiteY151" fmla="*/ 53906 h 5266097"/>
                  <a:gd name="connsiteX152" fmla="*/ 2099062 w 5261024"/>
                  <a:gd name="connsiteY152" fmla="*/ 93364 h 5266097"/>
                  <a:gd name="connsiteX153" fmla="*/ 2099785 w 5261024"/>
                  <a:gd name="connsiteY153" fmla="*/ 142166 h 5266097"/>
                  <a:gd name="connsiteX154" fmla="*/ 2366720 w 5261024"/>
                  <a:gd name="connsiteY154" fmla="*/ 353838 h 5266097"/>
                  <a:gd name="connsiteX155" fmla="*/ 2578250 w 5261024"/>
                  <a:gd name="connsiteY155" fmla="*/ 86789 h 5266097"/>
                  <a:gd name="connsiteX156" fmla="*/ 2567806 w 5261024"/>
                  <a:gd name="connsiteY156" fmla="*/ 39113 h 5266097"/>
                  <a:gd name="connsiteX157" fmla="*/ 2552146 w 5261024"/>
                  <a:gd name="connsiteY157" fmla="*/ 3672 h 5266097"/>
                  <a:gd name="connsiteX158" fmla="*/ 2699604 w 5261024"/>
                  <a:gd name="connsiteY158" fmla="*/ 0 h 5266097"/>
                  <a:gd name="connsiteX159" fmla="*/ 2685916 w 5261024"/>
                  <a:gd name="connsiteY159" fmla="*/ 849851 h 5266097"/>
                  <a:gd name="connsiteX160" fmla="*/ 896230 w 5261024"/>
                  <a:gd name="connsiteY160" fmla="*/ 2219946 h 5266097"/>
                  <a:gd name="connsiteX161" fmla="*/ 2217191 w 5261024"/>
                  <a:gd name="connsiteY161" fmla="*/ 4368244 h 5266097"/>
                  <a:gd name="connsiteX162" fmla="*/ 4364793 w 5261024"/>
                  <a:gd name="connsiteY162" fmla="*/ 3046150 h 5266097"/>
                  <a:gd name="connsiteX163" fmla="*/ 3043832 w 5261024"/>
                  <a:gd name="connsiteY163" fmla="*/ 897852 h 5266097"/>
                  <a:gd name="connsiteX164" fmla="*/ 2685916 w 5261024"/>
                  <a:gd name="connsiteY164" fmla="*/ 849851 h 5266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5261024" h="5266097">
                    <a:moveTo>
                      <a:pt x="2699604" y="0"/>
                    </a:moveTo>
                    <a:cubicBezTo>
                      <a:pt x="2791142" y="2496"/>
                      <a:pt x="2883255" y="9812"/>
                      <a:pt x="2975635" y="22137"/>
                    </a:cubicBezTo>
                    <a:lnTo>
                      <a:pt x="3020095" y="30384"/>
                    </a:lnTo>
                    <a:lnTo>
                      <a:pt x="2999736" y="64762"/>
                    </a:lnTo>
                    <a:cubicBezTo>
                      <a:pt x="2992981" y="79277"/>
                      <a:pt x="2987578" y="94685"/>
                      <a:pt x="2983724" y="110867"/>
                    </a:cubicBezTo>
                    <a:cubicBezTo>
                      <a:pt x="2952888" y="240322"/>
                      <a:pt x="3032779" y="370252"/>
                      <a:pt x="3162165" y="401071"/>
                    </a:cubicBezTo>
                    <a:cubicBezTo>
                      <a:pt x="3291551" y="431891"/>
                      <a:pt x="3421437" y="351930"/>
                      <a:pt x="3452273" y="222475"/>
                    </a:cubicBezTo>
                    <a:cubicBezTo>
                      <a:pt x="3456127" y="206292"/>
                      <a:pt x="3458252" y="190104"/>
                      <a:pt x="3458765" y="174102"/>
                    </a:cubicBezTo>
                    <a:lnTo>
                      <a:pt x="3456091" y="134237"/>
                    </a:lnTo>
                    <a:lnTo>
                      <a:pt x="3499492" y="146919"/>
                    </a:lnTo>
                    <a:cubicBezTo>
                      <a:pt x="3578278" y="174349"/>
                      <a:pt x="3655061" y="205265"/>
                      <a:pt x="3729708" y="239447"/>
                    </a:cubicBezTo>
                    <a:lnTo>
                      <a:pt x="3886868" y="320504"/>
                    </a:lnTo>
                    <a:lnTo>
                      <a:pt x="3855876" y="345930"/>
                    </a:lnTo>
                    <a:cubicBezTo>
                      <a:pt x="3844563" y="357260"/>
                      <a:pt x="3834216" y="369891"/>
                      <a:pt x="3825060" y="383779"/>
                    </a:cubicBezTo>
                    <a:cubicBezTo>
                      <a:pt x="3751808" y="494880"/>
                      <a:pt x="3782442" y="644297"/>
                      <a:pt x="3893485" y="717511"/>
                    </a:cubicBezTo>
                    <a:cubicBezTo>
                      <a:pt x="4004526" y="790725"/>
                      <a:pt x="4153927" y="760009"/>
                      <a:pt x="4227180" y="648908"/>
                    </a:cubicBezTo>
                    <a:cubicBezTo>
                      <a:pt x="4236337" y="635021"/>
                      <a:pt x="4243870" y="620534"/>
                      <a:pt x="4249826" y="605673"/>
                    </a:cubicBezTo>
                    <a:lnTo>
                      <a:pt x="4260863" y="567587"/>
                    </a:lnTo>
                    <a:lnTo>
                      <a:pt x="4340221" y="629356"/>
                    </a:lnTo>
                    <a:cubicBezTo>
                      <a:pt x="4431148" y="707069"/>
                      <a:pt x="4516361" y="790651"/>
                      <a:pt x="4595402" y="879365"/>
                    </a:cubicBezTo>
                    <a:lnTo>
                      <a:pt x="4603537" y="889139"/>
                    </a:lnTo>
                    <a:lnTo>
                      <a:pt x="4564217" y="902959"/>
                    </a:lnTo>
                    <a:cubicBezTo>
                      <a:pt x="4549712" y="909737"/>
                      <a:pt x="4535670" y="918068"/>
                      <a:pt x="4522315" y="927986"/>
                    </a:cubicBezTo>
                    <a:cubicBezTo>
                      <a:pt x="4415481" y="1007334"/>
                      <a:pt x="4393165" y="1158216"/>
                      <a:pt x="4472470" y="1264993"/>
                    </a:cubicBezTo>
                    <a:cubicBezTo>
                      <a:pt x="4551775" y="1371771"/>
                      <a:pt x="4702672" y="1394006"/>
                      <a:pt x="4809505" y="1314658"/>
                    </a:cubicBezTo>
                    <a:cubicBezTo>
                      <a:pt x="4822859" y="1304740"/>
                      <a:pt x="4834893" y="1293703"/>
                      <a:pt x="4845572" y="1281775"/>
                    </a:cubicBezTo>
                    <a:lnTo>
                      <a:pt x="4869367" y="1249219"/>
                    </a:lnTo>
                    <a:lnTo>
                      <a:pt x="4907907" y="1310723"/>
                    </a:lnTo>
                    <a:cubicBezTo>
                      <a:pt x="4948818" y="1381156"/>
                      <a:pt x="4986492" y="1453490"/>
                      <a:pt x="5020778" y="1527485"/>
                    </a:cubicBezTo>
                    <a:lnTo>
                      <a:pt x="5078585" y="1669097"/>
                    </a:lnTo>
                    <a:lnTo>
                      <a:pt x="5039327" y="1668661"/>
                    </a:lnTo>
                    <a:cubicBezTo>
                      <a:pt x="5023379" y="1670069"/>
                      <a:pt x="5007333" y="1673094"/>
                      <a:pt x="4991392" y="1677848"/>
                    </a:cubicBezTo>
                    <a:cubicBezTo>
                      <a:pt x="4863863" y="1715870"/>
                      <a:pt x="4791287" y="1850022"/>
                      <a:pt x="4829289" y="1977484"/>
                    </a:cubicBezTo>
                    <a:cubicBezTo>
                      <a:pt x="4867292" y="2104945"/>
                      <a:pt x="5001483" y="2177449"/>
                      <a:pt x="5129012" y="2139427"/>
                    </a:cubicBezTo>
                    <a:cubicBezTo>
                      <a:pt x="5144953" y="2134673"/>
                      <a:pt x="5160036" y="2128419"/>
                      <a:pt x="5174151" y="2120863"/>
                    </a:cubicBezTo>
                    <a:lnTo>
                      <a:pt x="5206918" y="2098895"/>
                    </a:lnTo>
                    <a:lnTo>
                      <a:pt x="5233934" y="2231821"/>
                    </a:lnTo>
                    <a:cubicBezTo>
                      <a:pt x="5246572" y="2313623"/>
                      <a:pt x="5255381" y="2396367"/>
                      <a:pt x="5260212" y="2479813"/>
                    </a:cubicBezTo>
                    <a:lnTo>
                      <a:pt x="5261024" y="2564666"/>
                    </a:lnTo>
                    <a:lnTo>
                      <a:pt x="5223898" y="2550684"/>
                    </a:lnTo>
                    <a:cubicBezTo>
                      <a:pt x="5208429" y="2546552"/>
                      <a:pt x="5192316" y="2543908"/>
                      <a:pt x="5175711" y="2542921"/>
                    </a:cubicBezTo>
                    <a:cubicBezTo>
                      <a:pt x="5042868" y="2535034"/>
                      <a:pt x="4928786" y="2636273"/>
                      <a:pt x="4920903" y="2769046"/>
                    </a:cubicBezTo>
                    <a:cubicBezTo>
                      <a:pt x="4913019" y="2901817"/>
                      <a:pt x="5014319" y="3015845"/>
                      <a:pt x="5147162" y="3023733"/>
                    </a:cubicBezTo>
                    <a:cubicBezTo>
                      <a:pt x="5163767" y="3024719"/>
                      <a:pt x="5180080" y="3024000"/>
                      <a:pt x="5195928" y="3021727"/>
                    </a:cubicBezTo>
                    <a:lnTo>
                      <a:pt x="5235611" y="3011951"/>
                    </a:lnTo>
                    <a:lnTo>
                      <a:pt x="5192310" y="3243262"/>
                    </a:lnTo>
                    <a:lnTo>
                      <a:pt x="5126971" y="3469505"/>
                    </a:lnTo>
                    <a:lnTo>
                      <a:pt x="5095667" y="3442641"/>
                    </a:lnTo>
                    <a:cubicBezTo>
                      <a:pt x="5082545" y="3433468"/>
                      <a:pt x="5068309" y="3425472"/>
                      <a:pt x="5053042" y="3418866"/>
                    </a:cubicBezTo>
                    <a:cubicBezTo>
                      <a:pt x="4930908" y="3366020"/>
                      <a:pt x="4789081" y="3422134"/>
                      <a:pt x="4736261" y="3544203"/>
                    </a:cubicBezTo>
                    <a:cubicBezTo>
                      <a:pt x="4683442" y="3666272"/>
                      <a:pt x="4739634" y="3808069"/>
                      <a:pt x="4861767" y="3860917"/>
                    </a:cubicBezTo>
                    <a:cubicBezTo>
                      <a:pt x="4877034" y="3867523"/>
                      <a:pt x="4892609" y="3872427"/>
                      <a:pt x="4908278" y="3875711"/>
                    </a:cubicBezTo>
                    <a:lnTo>
                      <a:pt x="4948303" y="3880032"/>
                    </a:lnTo>
                    <a:lnTo>
                      <a:pt x="4920099" y="3935562"/>
                    </a:lnTo>
                    <a:cubicBezTo>
                      <a:pt x="4854957" y="4050190"/>
                      <a:pt x="4781729" y="4158847"/>
                      <a:pt x="4701355" y="4260953"/>
                    </a:cubicBezTo>
                    <a:lnTo>
                      <a:pt x="4690683" y="4273524"/>
                    </a:lnTo>
                    <a:lnTo>
                      <a:pt x="4670103" y="4236951"/>
                    </a:lnTo>
                    <a:cubicBezTo>
                      <a:pt x="4660910" y="4223843"/>
                      <a:pt x="4650267" y="4211460"/>
                      <a:pt x="4638180" y="4200031"/>
                    </a:cubicBezTo>
                    <a:cubicBezTo>
                      <a:pt x="4541487" y="4108598"/>
                      <a:pt x="4389020" y="4112821"/>
                      <a:pt x="4297636" y="4209463"/>
                    </a:cubicBezTo>
                    <a:cubicBezTo>
                      <a:pt x="4206253" y="4306105"/>
                      <a:pt x="4210558" y="4458570"/>
                      <a:pt x="4307251" y="4550002"/>
                    </a:cubicBezTo>
                    <a:cubicBezTo>
                      <a:pt x="4319338" y="4561431"/>
                      <a:pt x="4332296" y="4571366"/>
                      <a:pt x="4345897" y="4579812"/>
                    </a:cubicBezTo>
                    <a:lnTo>
                      <a:pt x="4382079" y="4597585"/>
                    </a:lnTo>
                    <a:lnTo>
                      <a:pt x="4294613" y="4674261"/>
                    </a:lnTo>
                    <a:cubicBezTo>
                      <a:pt x="4226072" y="4730053"/>
                      <a:pt x="4154820" y="4782340"/>
                      <a:pt x="4081162" y="4830933"/>
                    </a:cubicBezTo>
                    <a:lnTo>
                      <a:pt x="4004830" y="4875987"/>
                    </a:lnTo>
                    <a:lnTo>
                      <a:pt x="3998534" y="4837804"/>
                    </a:lnTo>
                    <a:cubicBezTo>
                      <a:pt x="3994378" y="4822342"/>
                      <a:pt x="3988612" y="4807066"/>
                      <a:pt x="3981163" y="4792192"/>
                    </a:cubicBezTo>
                    <a:cubicBezTo>
                      <a:pt x="3921573" y="4673203"/>
                      <a:pt x="3776856" y="4625024"/>
                      <a:pt x="3657930" y="4684583"/>
                    </a:cubicBezTo>
                    <a:cubicBezTo>
                      <a:pt x="3539004" y="4744142"/>
                      <a:pt x="3490903" y="4888884"/>
                      <a:pt x="3550494" y="5007873"/>
                    </a:cubicBezTo>
                    <a:cubicBezTo>
                      <a:pt x="3557942" y="5022747"/>
                      <a:pt x="3566721" y="5036514"/>
                      <a:pt x="3576614" y="5049102"/>
                    </a:cubicBezTo>
                    <a:lnTo>
                      <a:pt x="3605495" y="5079179"/>
                    </a:lnTo>
                    <a:lnTo>
                      <a:pt x="3361520" y="5163465"/>
                    </a:lnTo>
                    <a:lnTo>
                      <a:pt x="3154552" y="5212189"/>
                    </a:lnTo>
                    <a:lnTo>
                      <a:pt x="3161961" y="5172732"/>
                    </a:lnTo>
                    <a:cubicBezTo>
                      <a:pt x="3163345" y="5156782"/>
                      <a:pt x="3163151" y="5140455"/>
                      <a:pt x="3161239" y="5123930"/>
                    </a:cubicBezTo>
                    <a:cubicBezTo>
                      <a:pt x="3145938" y="4991736"/>
                      <a:pt x="3026428" y="4896967"/>
                      <a:pt x="2894303" y="4912259"/>
                    </a:cubicBezTo>
                    <a:cubicBezTo>
                      <a:pt x="2762179" y="4927551"/>
                      <a:pt x="2667474" y="5047112"/>
                      <a:pt x="2682774" y="5179307"/>
                    </a:cubicBezTo>
                    <a:cubicBezTo>
                      <a:pt x="2684687" y="5195831"/>
                      <a:pt x="2688228" y="5211770"/>
                      <a:pt x="2693218" y="5226984"/>
                    </a:cubicBezTo>
                    <a:lnTo>
                      <a:pt x="2708878" y="5262425"/>
                    </a:lnTo>
                    <a:lnTo>
                      <a:pt x="2561420" y="5266097"/>
                    </a:lnTo>
                    <a:cubicBezTo>
                      <a:pt x="2469881" y="5263601"/>
                      <a:pt x="2377769" y="5256285"/>
                      <a:pt x="2285388" y="5243959"/>
                    </a:cubicBezTo>
                    <a:lnTo>
                      <a:pt x="2240930" y="5235714"/>
                    </a:lnTo>
                    <a:lnTo>
                      <a:pt x="2261288" y="5201337"/>
                    </a:lnTo>
                    <a:cubicBezTo>
                      <a:pt x="2268045" y="5186822"/>
                      <a:pt x="2273446" y="5171413"/>
                      <a:pt x="2277301" y="5155230"/>
                    </a:cubicBezTo>
                    <a:cubicBezTo>
                      <a:pt x="2308137" y="5025775"/>
                      <a:pt x="2228246" y="4895846"/>
                      <a:pt x="2098860" y="4865027"/>
                    </a:cubicBezTo>
                    <a:cubicBezTo>
                      <a:pt x="1969474" y="4834207"/>
                      <a:pt x="1839587" y="4914168"/>
                      <a:pt x="1808751" y="5043623"/>
                    </a:cubicBezTo>
                    <a:cubicBezTo>
                      <a:pt x="1804897" y="5059805"/>
                      <a:pt x="1802773" y="5075995"/>
                      <a:pt x="1802259" y="5091997"/>
                    </a:cubicBezTo>
                    <a:lnTo>
                      <a:pt x="1804934" y="5131861"/>
                    </a:lnTo>
                    <a:lnTo>
                      <a:pt x="1761530" y="5119177"/>
                    </a:lnTo>
                    <a:cubicBezTo>
                      <a:pt x="1682746" y="5091747"/>
                      <a:pt x="1605963" y="5060831"/>
                      <a:pt x="1531316" y="5026649"/>
                    </a:cubicBezTo>
                    <a:lnTo>
                      <a:pt x="1374157" y="4945594"/>
                    </a:lnTo>
                    <a:lnTo>
                      <a:pt x="1405149" y="4920168"/>
                    </a:lnTo>
                    <a:cubicBezTo>
                      <a:pt x="1416461" y="4908838"/>
                      <a:pt x="1426808" y="4896207"/>
                      <a:pt x="1435964" y="4882320"/>
                    </a:cubicBezTo>
                    <a:cubicBezTo>
                      <a:pt x="1509217" y="4771217"/>
                      <a:pt x="1478582" y="4621800"/>
                      <a:pt x="1367541" y="4548587"/>
                    </a:cubicBezTo>
                    <a:cubicBezTo>
                      <a:pt x="1256498" y="4475373"/>
                      <a:pt x="1107097" y="4506088"/>
                      <a:pt x="1033844" y="4617189"/>
                    </a:cubicBezTo>
                    <a:cubicBezTo>
                      <a:pt x="1024688" y="4631078"/>
                      <a:pt x="1017155" y="4645563"/>
                      <a:pt x="1011199" y="4660425"/>
                    </a:cubicBezTo>
                    <a:lnTo>
                      <a:pt x="1000161" y="4698511"/>
                    </a:lnTo>
                    <a:lnTo>
                      <a:pt x="920802" y="4636740"/>
                    </a:lnTo>
                    <a:cubicBezTo>
                      <a:pt x="829875" y="4559028"/>
                      <a:pt x="744663" y="4475445"/>
                      <a:pt x="665621" y="4386731"/>
                    </a:cubicBezTo>
                    <a:lnTo>
                      <a:pt x="657487" y="4376959"/>
                    </a:lnTo>
                    <a:lnTo>
                      <a:pt x="696807" y="4363138"/>
                    </a:lnTo>
                    <a:cubicBezTo>
                      <a:pt x="711312" y="4356361"/>
                      <a:pt x="725355" y="4348030"/>
                      <a:pt x="738709" y="4338112"/>
                    </a:cubicBezTo>
                    <a:cubicBezTo>
                      <a:pt x="845543" y="4258765"/>
                      <a:pt x="867859" y="4107881"/>
                      <a:pt x="788555" y="4001104"/>
                    </a:cubicBezTo>
                    <a:cubicBezTo>
                      <a:pt x="709249" y="3894326"/>
                      <a:pt x="558354" y="3872091"/>
                      <a:pt x="451519" y="3951439"/>
                    </a:cubicBezTo>
                    <a:cubicBezTo>
                      <a:pt x="438165" y="3961357"/>
                      <a:pt x="426132" y="3972393"/>
                      <a:pt x="415452" y="3984321"/>
                    </a:cubicBezTo>
                    <a:lnTo>
                      <a:pt x="391658" y="4016878"/>
                    </a:lnTo>
                    <a:lnTo>
                      <a:pt x="353117" y="3955371"/>
                    </a:lnTo>
                    <a:cubicBezTo>
                      <a:pt x="312204" y="3884939"/>
                      <a:pt x="274531" y="3812605"/>
                      <a:pt x="240245" y="3738610"/>
                    </a:cubicBezTo>
                    <a:lnTo>
                      <a:pt x="182439" y="3597001"/>
                    </a:lnTo>
                    <a:lnTo>
                      <a:pt x="221697" y="3597436"/>
                    </a:lnTo>
                    <a:cubicBezTo>
                      <a:pt x="237645" y="3596029"/>
                      <a:pt x="253690" y="3593002"/>
                      <a:pt x="269631" y="3588250"/>
                    </a:cubicBezTo>
                    <a:cubicBezTo>
                      <a:pt x="397161" y="3550226"/>
                      <a:pt x="469738" y="3416075"/>
                      <a:pt x="431735" y="3288614"/>
                    </a:cubicBezTo>
                    <a:cubicBezTo>
                      <a:pt x="393733" y="3161152"/>
                      <a:pt x="259541" y="3088647"/>
                      <a:pt x="132011" y="3126671"/>
                    </a:cubicBezTo>
                    <a:cubicBezTo>
                      <a:pt x="116070" y="3131423"/>
                      <a:pt x="100988" y="3137679"/>
                      <a:pt x="86872" y="3145235"/>
                    </a:cubicBezTo>
                    <a:lnTo>
                      <a:pt x="54105" y="3167203"/>
                    </a:lnTo>
                    <a:lnTo>
                      <a:pt x="27088" y="3034275"/>
                    </a:lnTo>
                    <a:cubicBezTo>
                      <a:pt x="14450" y="2952472"/>
                      <a:pt x="5642" y="2869727"/>
                      <a:pt x="811" y="2786282"/>
                    </a:cubicBezTo>
                    <a:lnTo>
                      <a:pt x="0" y="2701432"/>
                    </a:lnTo>
                    <a:lnTo>
                      <a:pt x="37127" y="2715413"/>
                    </a:lnTo>
                    <a:cubicBezTo>
                      <a:pt x="52595" y="2719545"/>
                      <a:pt x="68707" y="2722190"/>
                      <a:pt x="85312" y="2723175"/>
                    </a:cubicBezTo>
                    <a:cubicBezTo>
                      <a:pt x="218155" y="2731063"/>
                      <a:pt x="332238" y="2629824"/>
                      <a:pt x="340122" y="2497052"/>
                    </a:cubicBezTo>
                    <a:cubicBezTo>
                      <a:pt x="348006" y="2364279"/>
                      <a:pt x="246705" y="2250252"/>
                      <a:pt x="113862" y="2242364"/>
                    </a:cubicBezTo>
                    <a:cubicBezTo>
                      <a:pt x="97256" y="2241378"/>
                      <a:pt x="80945" y="2242097"/>
                      <a:pt x="65096" y="2244369"/>
                    </a:cubicBezTo>
                    <a:lnTo>
                      <a:pt x="25412" y="2254145"/>
                    </a:lnTo>
                    <a:lnTo>
                      <a:pt x="68713" y="2022832"/>
                    </a:lnTo>
                    <a:lnTo>
                      <a:pt x="134052" y="1796592"/>
                    </a:lnTo>
                    <a:lnTo>
                      <a:pt x="165357" y="1823456"/>
                    </a:lnTo>
                    <a:cubicBezTo>
                      <a:pt x="178479" y="1832629"/>
                      <a:pt x="192715" y="1840624"/>
                      <a:pt x="207982" y="1847230"/>
                    </a:cubicBezTo>
                    <a:cubicBezTo>
                      <a:pt x="330115" y="1900077"/>
                      <a:pt x="471944" y="1843963"/>
                      <a:pt x="524763" y="1721894"/>
                    </a:cubicBezTo>
                    <a:cubicBezTo>
                      <a:pt x="577582" y="1599825"/>
                      <a:pt x="521390" y="1458027"/>
                      <a:pt x="399256" y="1405180"/>
                    </a:cubicBezTo>
                    <a:cubicBezTo>
                      <a:pt x="383989" y="1398574"/>
                      <a:pt x="368416" y="1393671"/>
                      <a:pt x="352745" y="1390386"/>
                    </a:cubicBezTo>
                    <a:lnTo>
                      <a:pt x="312719" y="1386066"/>
                    </a:lnTo>
                    <a:lnTo>
                      <a:pt x="340923" y="1330533"/>
                    </a:lnTo>
                    <a:cubicBezTo>
                      <a:pt x="406067" y="1215904"/>
                      <a:pt x="479295" y="1107248"/>
                      <a:pt x="559668" y="1005143"/>
                    </a:cubicBezTo>
                    <a:lnTo>
                      <a:pt x="570341" y="992572"/>
                    </a:lnTo>
                    <a:lnTo>
                      <a:pt x="590920" y="1029147"/>
                    </a:lnTo>
                    <a:cubicBezTo>
                      <a:pt x="600113" y="1042255"/>
                      <a:pt x="610757" y="1054637"/>
                      <a:pt x="622843" y="1066067"/>
                    </a:cubicBezTo>
                    <a:cubicBezTo>
                      <a:pt x="719537" y="1157498"/>
                      <a:pt x="872004" y="1153275"/>
                      <a:pt x="963387" y="1056634"/>
                    </a:cubicBezTo>
                    <a:cubicBezTo>
                      <a:pt x="1054771" y="959992"/>
                      <a:pt x="1050466" y="807527"/>
                      <a:pt x="953773" y="716095"/>
                    </a:cubicBezTo>
                    <a:cubicBezTo>
                      <a:pt x="941686" y="704665"/>
                      <a:pt x="928728" y="694731"/>
                      <a:pt x="915126" y="686285"/>
                    </a:cubicBezTo>
                    <a:lnTo>
                      <a:pt x="878943" y="668511"/>
                    </a:lnTo>
                    <a:lnTo>
                      <a:pt x="966411" y="591835"/>
                    </a:lnTo>
                    <a:cubicBezTo>
                      <a:pt x="1034952" y="536042"/>
                      <a:pt x="1106204" y="483755"/>
                      <a:pt x="1179862" y="435162"/>
                    </a:cubicBezTo>
                    <a:lnTo>
                      <a:pt x="1256192" y="390108"/>
                    </a:lnTo>
                    <a:lnTo>
                      <a:pt x="1262490" y="428293"/>
                    </a:lnTo>
                    <a:cubicBezTo>
                      <a:pt x="1266645" y="443754"/>
                      <a:pt x="1272411" y="459031"/>
                      <a:pt x="1279861" y="473904"/>
                    </a:cubicBezTo>
                    <a:cubicBezTo>
                      <a:pt x="1339451" y="592893"/>
                      <a:pt x="1484168" y="641073"/>
                      <a:pt x="1603093" y="581514"/>
                    </a:cubicBezTo>
                    <a:cubicBezTo>
                      <a:pt x="1722020" y="521955"/>
                      <a:pt x="1770120" y="377212"/>
                      <a:pt x="1710529" y="258223"/>
                    </a:cubicBezTo>
                    <a:cubicBezTo>
                      <a:pt x="1703080" y="243350"/>
                      <a:pt x="1694301" y="229582"/>
                      <a:pt x="1684409" y="216994"/>
                    </a:cubicBezTo>
                    <a:lnTo>
                      <a:pt x="1655527" y="186916"/>
                    </a:lnTo>
                    <a:lnTo>
                      <a:pt x="1899503" y="102632"/>
                    </a:lnTo>
                    <a:lnTo>
                      <a:pt x="2106471" y="53906"/>
                    </a:lnTo>
                    <a:lnTo>
                      <a:pt x="2099062" y="93364"/>
                    </a:lnTo>
                    <a:cubicBezTo>
                      <a:pt x="2097679" y="109315"/>
                      <a:pt x="2097873" y="125641"/>
                      <a:pt x="2099785" y="142166"/>
                    </a:cubicBezTo>
                    <a:cubicBezTo>
                      <a:pt x="2115085" y="274360"/>
                      <a:pt x="2234596" y="369129"/>
                      <a:pt x="2366720" y="353838"/>
                    </a:cubicBezTo>
                    <a:cubicBezTo>
                      <a:pt x="2498845" y="338546"/>
                      <a:pt x="2593550" y="218984"/>
                      <a:pt x="2578250" y="86789"/>
                    </a:cubicBezTo>
                    <a:cubicBezTo>
                      <a:pt x="2576337" y="70264"/>
                      <a:pt x="2572796" y="54325"/>
                      <a:pt x="2567806" y="39113"/>
                    </a:cubicBezTo>
                    <a:lnTo>
                      <a:pt x="2552146" y="3672"/>
                    </a:lnTo>
                    <a:lnTo>
                      <a:pt x="2699604" y="0"/>
                    </a:lnTo>
                    <a:close/>
                    <a:moveTo>
                      <a:pt x="2685916" y="849851"/>
                    </a:moveTo>
                    <a:cubicBezTo>
                      <a:pt x="1857093" y="823407"/>
                      <a:pt x="1095966" y="1381414"/>
                      <a:pt x="896230" y="2219946"/>
                    </a:cubicBezTo>
                    <a:cubicBezTo>
                      <a:pt x="667959" y="3178268"/>
                      <a:pt x="1259374" y="4140094"/>
                      <a:pt x="2217191" y="4368244"/>
                    </a:cubicBezTo>
                    <a:cubicBezTo>
                      <a:pt x="3175009" y="4596395"/>
                      <a:pt x="4136523" y="4004473"/>
                      <a:pt x="4364793" y="3046150"/>
                    </a:cubicBezTo>
                    <a:cubicBezTo>
                      <a:pt x="4593063" y="2087828"/>
                      <a:pt x="4001649" y="1126002"/>
                      <a:pt x="3043832" y="897852"/>
                    </a:cubicBezTo>
                    <a:cubicBezTo>
                      <a:pt x="2924105" y="869333"/>
                      <a:pt x="2804320" y="853628"/>
                      <a:pt x="2685916" y="849851"/>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grpSp>
        <p:grpSp>
          <p:nvGrpSpPr>
            <p:cNvPr id="266" name="Group 265"/>
            <p:cNvGrpSpPr/>
            <p:nvPr/>
          </p:nvGrpSpPr>
          <p:grpSpPr>
            <a:xfrm>
              <a:off x="8047787" y="4881360"/>
              <a:ext cx="143729" cy="144414"/>
              <a:chOff x="1941489" y="795953"/>
              <a:chExt cx="5261024" cy="5266097"/>
            </a:xfrm>
            <a:solidFill>
              <a:srgbClr val="008000"/>
            </a:solidFill>
          </p:grpSpPr>
          <p:sp>
            <p:nvSpPr>
              <p:cNvPr id="295" name="Donut 294"/>
              <p:cNvSpPr/>
              <p:nvPr/>
            </p:nvSpPr>
            <p:spPr>
              <a:xfrm>
                <a:off x="2882256" y="1738368"/>
                <a:ext cx="3379489" cy="3381270"/>
              </a:xfrm>
              <a:prstGeom prst="donut">
                <a:avLst>
                  <a:gd name="adj" fmla="val 2828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sp>
            <p:nvSpPr>
              <p:cNvPr id="296" name="Freeform 295"/>
              <p:cNvSpPr/>
              <p:nvPr/>
            </p:nvSpPr>
            <p:spPr>
              <a:xfrm>
                <a:off x="1941489" y="795953"/>
                <a:ext cx="5261024" cy="5266097"/>
              </a:xfrm>
              <a:custGeom>
                <a:avLst/>
                <a:gdLst>
                  <a:gd name="connsiteX0" fmla="*/ 2699604 w 5261024"/>
                  <a:gd name="connsiteY0" fmla="*/ 0 h 5266097"/>
                  <a:gd name="connsiteX1" fmla="*/ 2975635 w 5261024"/>
                  <a:gd name="connsiteY1" fmla="*/ 22137 h 5266097"/>
                  <a:gd name="connsiteX2" fmla="*/ 3020095 w 5261024"/>
                  <a:gd name="connsiteY2" fmla="*/ 30384 h 5266097"/>
                  <a:gd name="connsiteX3" fmla="*/ 2999736 w 5261024"/>
                  <a:gd name="connsiteY3" fmla="*/ 64762 h 5266097"/>
                  <a:gd name="connsiteX4" fmla="*/ 2983724 w 5261024"/>
                  <a:gd name="connsiteY4" fmla="*/ 110867 h 5266097"/>
                  <a:gd name="connsiteX5" fmla="*/ 3162165 w 5261024"/>
                  <a:gd name="connsiteY5" fmla="*/ 401071 h 5266097"/>
                  <a:gd name="connsiteX6" fmla="*/ 3452273 w 5261024"/>
                  <a:gd name="connsiteY6" fmla="*/ 222475 h 5266097"/>
                  <a:gd name="connsiteX7" fmla="*/ 3458765 w 5261024"/>
                  <a:gd name="connsiteY7" fmla="*/ 174102 h 5266097"/>
                  <a:gd name="connsiteX8" fmla="*/ 3456091 w 5261024"/>
                  <a:gd name="connsiteY8" fmla="*/ 134237 h 5266097"/>
                  <a:gd name="connsiteX9" fmla="*/ 3499492 w 5261024"/>
                  <a:gd name="connsiteY9" fmla="*/ 146919 h 5266097"/>
                  <a:gd name="connsiteX10" fmla="*/ 3729708 w 5261024"/>
                  <a:gd name="connsiteY10" fmla="*/ 239447 h 5266097"/>
                  <a:gd name="connsiteX11" fmla="*/ 3886868 w 5261024"/>
                  <a:gd name="connsiteY11" fmla="*/ 320504 h 5266097"/>
                  <a:gd name="connsiteX12" fmla="*/ 3855876 w 5261024"/>
                  <a:gd name="connsiteY12" fmla="*/ 345930 h 5266097"/>
                  <a:gd name="connsiteX13" fmla="*/ 3825060 w 5261024"/>
                  <a:gd name="connsiteY13" fmla="*/ 383779 h 5266097"/>
                  <a:gd name="connsiteX14" fmla="*/ 3893485 w 5261024"/>
                  <a:gd name="connsiteY14" fmla="*/ 717511 h 5266097"/>
                  <a:gd name="connsiteX15" fmla="*/ 4227180 w 5261024"/>
                  <a:gd name="connsiteY15" fmla="*/ 648908 h 5266097"/>
                  <a:gd name="connsiteX16" fmla="*/ 4249826 w 5261024"/>
                  <a:gd name="connsiteY16" fmla="*/ 605673 h 5266097"/>
                  <a:gd name="connsiteX17" fmla="*/ 4260863 w 5261024"/>
                  <a:gd name="connsiteY17" fmla="*/ 567587 h 5266097"/>
                  <a:gd name="connsiteX18" fmla="*/ 4340221 w 5261024"/>
                  <a:gd name="connsiteY18" fmla="*/ 629356 h 5266097"/>
                  <a:gd name="connsiteX19" fmla="*/ 4595402 w 5261024"/>
                  <a:gd name="connsiteY19" fmla="*/ 879365 h 5266097"/>
                  <a:gd name="connsiteX20" fmla="*/ 4603537 w 5261024"/>
                  <a:gd name="connsiteY20" fmla="*/ 889139 h 5266097"/>
                  <a:gd name="connsiteX21" fmla="*/ 4564217 w 5261024"/>
                  <a:gd name="connsiteY21" fmla="*/ 902959 h 5266097"/>
                  <a:gd name="connsiteX22" fmla="*/ 4522315 w 5261024"/>
                  <a:gd name="connsiteY22" fmla="*/ 927986 h 5266097"/>
                  <a:gd name="connsiteX23" fmla="*/ 4472470 w 5261024"/>
                  <a:gd name="connsiteY23" fmla="*/ 1264993 h 5266097"/>
                  <a:gd name="connsiteX24" fmla="*/ 4809505 w 5261024"/>
                  <a:gd name="connsiteY24" fmla="*/ 1314658 h 5266097"/>
                  <a:gd name="connsiteX25" fmla="*/ 4845572 w 5261024"/>
                  <a:gd name="connsiteY25" fmla="*/ 1281775 h 5266097"/>
                  <a:gd name="connsiteX26" fmla="*/ 4869367 w 5261024"/>
                  <a:gd name="connsiteY26" fmla="*/ 1249219 h 5266097"/>
                  <a:gd name="connsiteX27" fmla="*/ 4907907 w 5261024"/>
                  <a:gd name="connsiteY27" fmla="*/ 1310723 h 5266097"/>
                  <a:gd name="connsiteX28" fmla="*/ 5020778 w 5261024"/>
                  <a:gd name="connsiteY28" fmla="*/ 1527485 h 5266097"/>
                  <a:gd name="connsiteX29" fmla="*/ 5078585 w 5261024"/>
                  <a:gd name="connsiteY29" fmla="*/ 1669097 h 5266097"/>
                  <a:gd name="connsiteX30" fmla="*/ 5039327 w 5261024"/>
                  <a:gd name="connsiteY30" fmla="*/ 1668661 h 5266097"/>
                  <a:gd name="connsiteX31" fmla="*/ 4991392 w 5261024"/>
                  <a:gd name="connsiteY31" fmla="*/ 1677848 h 5266097"/>
                  <a:gd name="connsiteX32" fmla="*/ 4829289 w 5261024"/>
                  <a:gd name="connsiteY32" fmla="*/ 1977484 h 5266097"/>
                  <a:gd name="connsiteX33" fmla="*/ 5129012 w 5261024"/>
                  <a:gd name="connsiteY33" fmla="*/ 2139427 h 5266097"/>
                  <a:gd name="connsiteX34" fmla="*/ 5174151 w 5261024"/>
                  <a:gd name="connsiteY34" fmla="*/ 2120863 h 5266097"/>
                  <a:gd name="connsiteX35" fmla="*/ 5206918 w 5261024"/>
                  <a:gd name="connsiteY35" fmla="*/ 2098895 h 5266097"/>
                  <a:gd name="connsiteX36" fmla="*/ 5233934 w 5261024"/>
                  <a:gd name="connsiteY36" fmla="*/ 2231821 h 5266097"/>
                  <a:gd name="connsiteX37" fmla="*/ 5260212 w 5261024"/>
                  <a:gd name="connsiteY37" fmla="*/ 2479813 h 5266097"/>
                  <a:gd name="connsiteX38" fmla="*/ 5261024 w 5261024"/>
                  <a:gd name="connsiteY38" fmla="*/ 2564666 h 5266097"/>
                  <a:gd name="connsiteX39" fmla="*/ 5223898 w 5261024"/>
                  <a:gd name="connsiteY39" fmla="*/ 2550684 h 5266097"/>
                  <a:gd name="connsiteX40" fmla="*/ 5175711 w 5261024"/>
                  <a:gd name="connsiteY40" fmla="*/ 2542921 h 5266097"/>
                  <a:gd name="connsiteX41" fmla="*/ 4920903 w 5261024"/>
                  <a:gd name="connsiteY41" fmla="*/ 2769046 h 5266097"/>
                  <a:gd name="connsiteX42" fmla="*/ 5147162 w 5261024"/>
                  <a:gd name="connsiteY42" fmla="*/ 3023733 h 5266097"/>
                  <a:gd name="connsiteX43" fmla="*/ 5195928 w 5261024"/>
                  <a:gd name="connsiteY43" fmla="*/ 3021727 h 5266097"/>
                  <a:gd name="connsiteX44" fmla="*/ 5235611 w 5261024"/>
                  <a:gd name="connsiteY44" fmla="*/ 3011951 h 5266097"/>
                  <a:gd name="connsiteX45" fmla="*/ 5192310 w 5261024"/>
                  <a:gd name="connsiteY45" fmla="*/ 3243262 h 5266097"/>
                  <a:gd name="connsiteX46" fmla="*/ 5126971 w 5261024"/>
                  <a:gd name="connsiteY46" fmla="*/ 3469505 h 5266097"/>
                  <a:gd name="connsiteX47" fmla="*/ 5095667 w 5261024"/>
                  <a:gd name="connsiteY47" fmla="*/ 3442641 h 5266097"/>
                  <a:gd name="connsiteX48" fmla="*/ 5053042 w 5261024"/>
                  <a:gd name="connsiteY48" fmla="*/ 3418866 h 5266097"/>
                  <a:gd name="connsiteX49" fmla="*/ 4736261 w 5261024"/>
                  <a:gd name="connsiteY49" fmla="*/ 3544203 h 5266097"/>
                  <a:gd name="connsiteX50" fmla="*/ 4861767 w 5261024"/>
                  <a:gd name="connsiteY50" fmla="*/ 3860917 h 5266097"/>
                  <a:gd name="connsiteX51" fmla="*/ 4908278 w 5261024"/>
                  <a:gd name="connsiteY51" fmla="*/ 3875711 h 5266097"/>
                  <a:gd name="connsiteX52" fmla="*/ 4948303 w 5261024"/>
                  <a:gd name="connsiteY52" fmla="*/ 3880032 h 5266097"/>
                  <a:gd name="connsiteX53" fmla="*/ 4920099 w 5261024"/>
                  <a:gd name="connsiteY53" fmla="*/ 3935562 h 5266097"/>
                  <a:gd name="connsiteX54" fmla="*/ 4701355 w 5261024"/>
                  <a:gd name="connsiteY54" fmla="*/ 4260953 h 5266097"/>
                  <a:gd name="connsiteX55" fmla="*/ 4690683 w 5261024"/>
                  <a:gd name="connsiteY55" fmla="*/ 4273524 h 5266097"/>
                  <a:gd name="connsiteX56" fmla="*/ 4670103 w 5261024"/>
                  <a:gd name="connsiteY56" fmla="*/ 4236951 h 5266097"/>
                  <a:gd name="connsiteX57" fmla="*/ 4638180 w 5261024"/>
                  <a:gd name="connsiteY57" fmla="*/ 4200031 h 5266097"/>
                  <a:gd name="connsiteX58" fmla="*/ 4297636 w 5261024"/>
                  <a:gd name="connsiteY58" fmla="*/ 4209463 h 5266097"/>
                  <a:gd name="connsiteX59" fmla="*/ 4307251 w 5261024"/>
                  <a:gd name="connsiteY59" fmla="*/ 4550002 h 5266097"/>
                  <a:gd name="connsiteX60" fmla="*/ 4345897 w 5261024"/>
                  <a:gd name="connsiteY60" fmla="*/ 4579812 h 5266097"/>
                  <a:gd name="connsiteX61" fmla="*/ 4382079 w 5261024"/>
                  <a:gd name="connsiteY61" fmla="*/ 4597585 h 5266097"/>
                  <a:gd name="connsiteX62" fmla="*/ 4294613 w 5261024"/>
                  <a:gd name="connsiteY62" fmla="*/ 4674261 h 5266097"/>
                  <a:gd name="connsiteX63" fmla="*/ 4081162 w 5261024"/>
                  <a:gd name="connsiteY63" fmla="*/ 4830933 h 5266097"/>
                  <a:gd name="connsiteX64" fmla="*/ 4004830 w 5261024"/>
                  <a:gd name="connsiteY64" fmla="*/ 4875987 h 5266097"/>
                  <a:gd name="connsiteX65" fmla="*/ 3998534 w 5261024"/>
                  <a:gd name="connsiteY65" fmla="*/ 4837804 h 5266097"/>
                  <a:gd name="connsiteX66" fmla="*/ 3981163 w 5261024"/>
                  <a:gd name="connsiteY66" fmla="*/ 4792192 h 5266097"/>
                  <a:gd name="connsiteX67" fmla="*/ 3657930 w 5261024"/>
                  <a:gd name="connsiteY67" fmla="*/ 4684583 h 5266097"/>
                  <a:gd name="connsiteX68" fmla="*/ 3550494 w 5261024"/>
                  <a:gd name="connsiteY68" fmla="*/ 5007873 h 5266097"/>
                  <a:gd name="connsiteX69" fmla="*/ 3576614 w 5261024"/>
                  <a:gd name="connsiteY69" fmla="*/ 5049102 h 5266097"/>
                  <a:gd name="connsiteX70" fmla="*/ 3605495 w 5261024"/>
                  <a:gd name="connsiteY70" fmla="*/ 5079179 h 5266097"/>
                  <a:gd name="connsiteX71" fmla="*/ 3361520 w 5261024"/>
                  <a:gd name="connsiteY71" fmla="*/ 5163465 h 5266097"/>
                  <a:gd name="connsiteX72" fmla="*/ 3154552 w 5261024"/>
                  <a:gd name="connsiteY72" fmla="*/ 5212189 h 5266097"/>
                  <a:gd name="connsiteX73" fmla="*/ 3161961 w 5261024"/>
                  <a:gd name="connsiteY73" fmla="*/ 5172732 h 5266097"/>
                  <a:gd name="connsiteX74" fmla="*/ 3161239 w 5261024"/>
                  <a:gd name="connsiteY74" fmla="*/ 5123930 h 5266097"/>
                  <a:gd name="connsiteX75" fmla="*/ 2894303 w 5261024"/>
                  <a:gd name="connsiteY75" fmla="*/ 4912259 h 5266097"/>
                  <a:gd name="connsiteX76" fmla="*/ 2682774 w 5261024"/>
                  <a:gd name="connsiteY76" fmla="*/ 5179307 h 5266097"/>
                  <a:gd name="connsiteX77" fmla="*/ 2693218 w 5261024"/>
                  <a:gd name="connsiteY77" fmla="*/ 5226984 h 5266097"/>
                  <a:gd name="connsiteX78" fmla="*/ 2708878 w 5261024"/>
                  <a:gd name="connsiteY78" fmla="*/ 5262425 h 5266097"/>
                  <a:gd name="connsiteX79" fmla="*/ 2561420 w 5261024"/>
                  <a:gd name="connsiteY79" fmla="*/ 5266097 h 5266097"/>
                  <a:gd name="connsiteX80" fmla="*/ 2285388 w 5261024"/>
                  <a:gd name="connsiteY80" fmla="*/ 5243959 h 5266097"/>
                  <a:gd name="connsiteX81" fmla="*/ 2240930 w 5261024"/>
                  <a:gd name="connsiteY81" fmla="*/ 5235714 h 5266097"/>
                  <a:gd name="connsiteX82" fmla="*/ 2261288 w 5261024"/>
                  <a:gd name="connsiteY82" fmla="*/ 5201337 h 5266097"/>
                  <a:gd name="connsiteX83" fmla="*/ 2277301 w 5261024"/>
                  <a:gd name="connsiteY83" fmla="*/ 5155230 h 5266097"/>
                  <a:gd name="connsiteX84" fmla="*/ 2098860 w 5261024"/>
                  <a:gd name="connsiteY84" fmla="*/ 4865027 h 5266097"/>
                  <a:gd name="connsiteX85" fmla="*/ 1808751 w 5261024"/>
                  <a:gd name="connsiteY85" fmla="*/ 5043623 h 5266097"/>
                  <a:gd name="connsiteX86" fmla="*/ 1802259 w 5261024"/>
                  <a:gd name="connsiteY86" fmla="*/ 5091997 h 5266097"/>
                  <a:gd name="connsiteX87" fmla="*/ 1804934 w 5261024"/>
                  <a:gd name="connsiteY87" fmla="*/ 5131861 h 5266097"/>
                  <a:gd name="connsiteX88" fmla="*/ 1761530 w 5261024"/>
                  <a:gd name="connsiteY88" fmla="*/ 5119177 h 5266097"/>
                  <a:gd name="connsiteX89" fmla="*/ 1531316 w 5261024"/>
                  <a:gd name="connsiteY89" fmla="*/ 5026649 h 5266097"/>
                  <a:gd name="connsiteX90" fmla="*/ 1374157 w 5261024"/>
                  <a:gd name="connsiteY90" fmla="*/ 4945594 h 5266097"/>
                  <a:gd name="connsiteX91" fmla="*/ 1405149 w 5261024"/>
                  <a:gd name="connsiteY91" fmla="*/ 4920168 h 5266097"/>
                  <a:gd name="connsiteX92" fmla="*/ 1435964 w 5261024"/>
                  <a:gd name="connsiteY92" fmla="*/ 4882320 h 5266097"/>
                  <a:gd name="connsiteX93" fmla="*/ 1367541 w 5261024"/>
                  <a:gd name="connsiteY93" fmla="*/ 4548587 h 5266097"/>
                  <a:gd name="connsiteX94" fmla="*/ 1033844 w 5261024"/>
                  <a:gd name="connsiteY94" fmla="*/ 4617189 h 5266097"/>
                  <a:gd name="connsiteX95" fmla="*/ 1011199 w 5261024"/>
                  <a:gd name="connsiteY95" fmla="*/ 4660425 h 5266097"/>
                  <a:gd name="connsiteX96" fmla="*/ 1000161 w 5261024"/>
                  <a:gd name="connsiteY96" fmla="*/ 4698511 h 5266097"/>
                  <a:gd name="connsiteX97" fmla="*/ 920802 w 5261024"/>
                  <a:gd name="connsiteY97" fmla="*/ 4636740 h 5266097"/>
                  <a:gd name="connsiteX98" fmla="*/ 665621 w 5261024"/>
                  <a:gd name="connsiteY98" fmla="*/ 4386731 h 5266097"/>
                  <a:gd name="connsiteX99" fmla="*/ 657487 w 5261024"/>
                  <a:gd name="connsiteY99" fmla="*/ 4376959 h 5266097"/>
                  <a:gd name="connsiteX100" fmla="*/ 696807 w 5261024"/>
                  <a:gd name="connsiteY100" fmla="*/ 4363138 h 5266097"/>
                  <a:gd name="connsiteX101" fmla="*/ 738709 w 5261024"/>
                  <a:gd name="connsiteY101" fmla="*/ 4338112 h 5266097"/>
                  <a:gd name="connsiteX102" fmla="*/ 788555 w 5261024"/>
                  <a:gd name="connsiteY102" fmla="*/ 4001104 h 5266097"/>
                  <a:gd name="connsiteX103" fmla="*/ 451519 w 5261024"/>
                  <a:gd name="connsiteY103" fmla="*/ 3951439 h 5266097"/>
                  <a:gd name="connsiteX104" fmla="*/ 415452 w 5261024"/>
                  <a:gd name="connsiteY104" fmla="*/ 3984321 h 5266097"/>
                  <a:gd name="connsiteX105" fmla="*/ 391658 w 5261024"/>
                  <a:gd name="connsiteY105" fmla="*/ 4016878 h 5266097"/>
                  <a:gd name="connsiteX106" fmla="*/ 353117 w 5261024"/>
                  <a:gd name="connsiteY106" fmla="*/ 3955371 h 5266097"/>
                  <a:gd name="connsiteX107" fmla="*/ 240245 w 5261024"/>
                  <a:gd name="connsiteY107" fmla="*/ 3738610 h 5266097"/>
                  <a:gd name="connsiteX108" fmla="*/ 182439 w 5261024"/>
                  <a:gd name="connsiteY108" fmla="*/ 3597001 h 5266097"/>
                  <a:gd name="connsiteX109" fmla="*/ 221697 w 5261024"/>
                  <a:gd name="connsiteY109" fmla="*/ 3597436 h 5266097"/>
                  <a:gd name="connsiteX110" fmla="*/ 269631 w 5261024"/>
                  <a:gd name="connsiteY110" fmla="*/ 3588250 h 5266097"/>
                  <a:gd name="connsiteX111" fmla="*/ 431735 w 5261024"/>
                  <a:gd name="connsiteY111" fmla="*/ 3288614 h 5266097"/>
                  <a:gd name="connsiteX112" fmla="*/ 132011 w 5261024"/>
                  <a:gd name="connsiteY112" fmla="*/ 3126671 h 5266097"/>
                  <a:gd name="connsiteX113" fmla="*/ 86872 w 5261024"/>
                  <a:gd name="connsiteY113" fmla="*/ 3145235 h 5266097"/>
                  <a:gd name="connsiteX114" fmla="*/ 54105 w 5261024"/>
                  <a:gd name="connsiteY114" fmla="*/ 3167203 h 5266097"/>
                  <a:gd name="connsiteX115" fmla="*/ 27088 w 5261024"/>
                  <a:gd name="connsiteY115" fmla="*/ 3034275 h 5266097"/>
                  <a:gd name="connsiteX116" fmla="*/ 811 w 5261024"/>
                  <a:gd name="connsiteY116" fmla="*/ 2786282 h 5266097"/>
                  <a:gd name="connsiteX117" fmla="*/ 0 w 5261024"/>
                  <a:gd name="connsiteY117" fmla="*/ 2701432 h 5266097"/>
                  <a:gd name="connsiteX118" fmla="*/ 37127 w 5261024"/>
                  <a:gd name="connsiteY118" fmla="*/ 2715413 h 5266097"/>
                  <a:gd name="connsiteX119" fmla="*/ 85312 w 5261024"/>
                  <a:gd name="connsiteY119" fmla="*/ 2723175 h 5266097"/>
                  <a:gd name="connsiteX120" fmla="*/ 340122 w 5261024"/>
                  <a:gd name="connsiteY120" fmla="*/ 2497052 h 5266097"/>
                  <a:gd name="connsiteX121" fmla="*/ 113862 w 5261024"/>
                  <a:gd name="connsiteY121" fmla="*/ 2242364 h 5266097"/>
                  <a:gd name="connsiteX122" fmla="*/ 65096 w 5261024"/>
                  <a:gd name="connsiteY122" fmla="*/ 2244369 h 5266097"/>
                  <a:gd name="connsiteX123" fmla="*/ 25412 w 5261024"/>
                  <a:gd name="connsiteY123" fmla="*/ 2254145 h 5266097"/>
                  <a:gd name="connsiteX124" fmla="*/ 68713 w 5261024"/>
                  <a:gd name="connsiteY124" fmla="*/ 2022832 h 5266097"/>
                  <a:gd name="connsiteX125" fmla="*/ 134052 w 5261024"/>
                  <a:gd name="connsiteY125" fmla="*/ 1796592 h 5266097"/>
                  <a:gd name="connsiteX126" fmla="*/ 165357 w 5261024"/>
                  <a:gd name="connsiteY126" fmla="*/ 1823456 h 5266097"/>
                  <a:gd name="connsiteX127" fmla="*/ 207982 w 5261024"/>
                  <a:gd name="connsiteY127" fmla="*/ 1847230 h 5266097"/>
                  <a:gd name="connsiteX128" fmla="*/ 524763 w 5261024"/>
                  <a:gd name="connsiteY128" fmla="*/ 1721894 h 5266097"/>
                  <a:gd name="connsiteX129" fmla="*/ 399256 w 5261024"/>
                  <a:gd name="connsiteY129" fmla="*/ 1405180 h 5266097"/>
                  <a:gd name="connsiteX130" fmla="*/ 352745 w 5261024"/>
                  <a:gd name="connsiteY130" fmla="*/ 1390386 h 5266097"/>
                  <a:gd name="connsiteX131" fmla="*/ 312719 w 5261024"/>
                  <a:gd name="connsiteY131" fmla="*/ 1386066 h 5266097"/>
                  <a:gd name="connsiteX132" fmla="*/ 340923 w 5261024"/>
                  <a:gd name="connsiteY132" fmla="*/ 1330533 h 5266097"/>
                  <a:gd name="connsiteX133" fmla="*/ 559668 w 5261024"/>
                  <a:gd name="connsiteY133" fmla="*/ 1005143 h 5266097"/>
                  <a:gd name="connsiteX134" fmla="*/ 570341 w 5261024"/>
                  <a:gd name="connsiteY134" fmla="*/ 992572 h 5266097"/>
                  <a:gd name="connsiteX135" fmla="*/ 590920 w 5261024"/>
                  <a:gd name="connsiteY135" fmla="*/ 1029147 h 5266097"/>
                  <a:gd name="connsiteX136" fmla="*/ 622843 w 5261024"/>
                  <a:gd name="connsiteY136" fmla="*/ 1066067 h 5266097"/>
                  <a:gd name="connsiteX137" fmla="*/ 963387 w 5261024"/>
                  <a:gd name="connsiteY137" fmla="*/ 1056634 h 5266097"/>
                  <a:gd name="connsiteX138" fmla="*/ 953773 w 5261024"/>
                  <a:gd name="connsiteY138" fmla="*/ 716095 h 5266097"/>
                  <a:gd name="connsiteX139" fmla="*/ 915126 w 5261024"/>
                  <a:gd name="connsiteY139" fmla="*/ 686285 h 5266097"/>
                  <a:gd name="connsiteX140" fmla="*/ 878943 w 5261024"/>
                  <a:gd name="connsiteY140" fmla="*/ 668511 h 5266097"/>
                  <a:gd name="connsiteX141" fmla="*/ 966411 w 5261024"/>
                  <a:gd name="connsiteY141" fmla="*/ 591835 h 5266097"/>
                  <a:gd name="connsiteX142" fmla="*/ 1179862 w 5261024"/>
                  <a:gd name="connsiteY142" fmla="*/ 435162 h 5266097"/>
                  <a:gd name="connsiteX143" fmla="*/ 1256192 w 5261024"/>
                  <a:gd name="connsiteY143" fmla="*/ 390108 h 5266097"/>
                  <a:gd name="connsiteX144" fmla="*/ 1262490 w 5261024"/>
                  <a:gd name="connsiteY144" fmla="*/ 428293 h 5266097"/>
                  <a:gd name="connsiteX145" fmla="*/ 1279861 w 5261024"/>
                  <a:gd name="connsiteY145" fmla="*/ 473904 h 5266097"/>
                  <a:gd name="connsiteX146" fmla="*/ 1603093 w 5261024"/>
                  <a:gd name="connsiteY146" fmla="*/ 581514 h 5266097"/>
                  <a:gd name="connsiteX147" fmla="*/ 1710529 w 5261024"/>
                  <a:gd name="connsiteY147" fmla="*/ 258223 h 5266097"/>
                  <a:gd name="connsiteX148" fmla="*/ 1684409 w 5261024"/>
                  <a:gd name="connsiteY148" fmla="*/ 216994 h 5266097"/>
                  <a:gd name="connsiteX149" fmla="*/ 1655527 w 5261024"/>
                  <a:gd name="connsiteY149" fmla="*/ 186916 h 5266097"/>
                  <a:gd name="connsiteX150" fmla="*/ 1899503 w 5261024"/>
                  <a:gd name="connsiteY150" fmla="*/ 102632 h 5266097"/>
                  <a:gd name="connsiteX151" fmla="*/ 2106471 w 5261024"/>
                  <a:gd name="connsiteY151" fmla="*/ 53906 h 5266097"/>
                  <a:gd name="connsiteX152" fmla="*/ 2099062 w 5261024"/>
                  <a:gd name="connsiteY152" fmla="*/ 93364 h 5266097"/>
                  <a:gd name="connsiteX153" fmla="*/ 2099785 w 5261024"/>
                  <a:gd name="connsiteY153" fmla="*/ 142166 h 5266097"/>
                  <a:gd name="connsiteX154" fmla="*/ 2366720 w 5261024"/>
                  <a:gd name="connsiteY154" fmla="*/ 353838 h 5266097"/>
                  <a:gd name="connsiteX155" fmla="*/ 2578250 w 5261024"/>
                  <a:gd name="connsiteY155" fmla="*/ 86789 h 5266097"/>
                  <a:gd name="connsiteX156" fmla="*/ 2567806 w 5261024"/>
                  <a:gd name="connsiteY156" fmla="*/ 39113 h 5266097"/>
                  <a:gd name="connsiteX157" fmla="*/ 2552146 w 5261024"/>
                  <a:gd name="connsiteY157" fmla="*/ 3672 h 5266097"/>
                  <a:gd name="connsiteX158" fmla="*/ 2699604 w 5261024"/>
                  <a:gd name="connsiteY158" fmla="*/ 0 h 5266097"/>
                  <a:gd name="connsiteX159" fmla="*/ 2685916 w 5261024"/>
                  <a:gd name="connsiteY159" fmla="*/ 849851 h 5266097"/>
                  <a:gd name="connsiteX160" fmla="*/ 896230 w 5261024"/>
                  <a:gd name="connsiteY160" fmla="*/ 2219946 h 5266097"/>
                  <a:gd name="connsiteX161" fmla="*/ 2217191 w 5261024"/>
                  <a:gd name="connsiteY161" fmla="*/ 4368244 h 5266097"/>
                  <a:gd name="connsiteX162" fmla="*/ 4364793 w 5261024"/>
                  <a:gd name="connsiteY162" fmla="*/ 3046150 h 5266097"/>
                  <a:gd name="connsiteX163" fmla="*/ 3043832 w 5261024"/>
                  <a:gd name="connsiteY163" fmla="*/ 897852 h 5266097"/>
                  <a:gd name="connsiteX164" fmla="*/ 2685916 w 5261024"/>
                  <a:gd name="connsiteY164" fmla="*/ 849851 h 5266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5261024" h="5266097">
                    <a:moveTo>
                      <a:pt x="2699604" y="0"/>
                    </a:moveTo>
                    <a:cubicBezTo>
                      <a:pt x="2791142" y="2496"/>
                      <a:pt x="2883255" y="9812"/>
                      <a:pt x="2975635" y="22137"/>
                    </a:cubicBezTo>
                    <a:lnTo>
                      <a:pt x="3020095" y="30384"/>
                    </a:lnTo>
                    <a:lnTo>
                      <a:pt x="2999736" y="64762"/>
                    </a:lnTo>
                    <a:cubicBezTo>
                      <a:pt x="2992981" y="79277"/>
                      <a:pt x="2987578" y="94685"/>
                      <a:pt x="2983724" y="110867"/>
                    </a:cubicBezTo>
                    <a:cubicBezTo>
                      <a:pt x="2952888" y="240322"/>
                      <a:pt x="3032779" y="370252"/>
                      <a:pt x="3162165" y="401071"/>
                    </a:cubicBezTo>
                    <a:cubicBezTo>
                      <a:pt x="3291551" y="431891"/>
                      <a:pt x="3421437" y="351930"/>
                      <a:pt x="3452273" y="222475"/>
                    </a:cubicBezTo>
                    <a:cubicBezTo>
                      <a:pt x="3456127" y="206292"/>
                      <a:pt x="3458252" y="190104"/>
                      <a:pt x="3458765" y="174102"/>
                    </a:cubicBezTo>
                    <a:lnTo>
                      <a:pt x="3456091" y="134237"/>
                    </a:lnTo>
                    <a:lnTo>
                      <a:pt x="3499492" y="146919"/>
                    </a:lnTo>
                    <a:cubicBezTo>
                      <a:pt x="3578278" y="174349"/>
                      <a:pt x="3655061" y="205265"/>
                      <a:pt x="3729708" y="239447"/>
                    </a:cubicBezTo>
                    <a:lnTo>
                      <a:pt x="3886868" y="320504"/>
                    </a:lnTo>
                    <a:lnTo>
                      <a:pt x="3855876" y="345930"/>
                    </a:lnTo>
                    <a:cubicBezTo>
                      <a:pt x="3844563" y="357260"/>
                      <a:pt x="3834216" y="369891"/>
                      <a:pt x="3825060" y="383779"/>
                    </a:cubicBezTo>
                    <a:cubicBezTo>
                      <a:pt x="3751808" y="494880"/>
                      <a:pt x="3782442" y="644297"/>
                      <a:pt x="3893485" y="717511"/>
                    </a:cubicBezTo>
                    <a:cubicBezTo>
                      <a:pt x="4004526" y="790725"/>
                      <a:pt x="4153927" y="760009"/>
                      <a:pt x="4227180" y="648908"/>
                    </a:cubicBezTo>
                    <a:cubicBezTo>
                      <a:pt x="4236337" y="635021"/>
                      <a:pt x="4243870" y="620534"/>
                      <a:pt x="4249826" y="605673"/>
                    </a:cubicBezTo>
                    <a:lnTo>
                      <a:pt x="4260863" y="567587"/>
                    </a:lnTo>
                    <a:lnTo>
                      <a:pt x="4340221" y="629356"/>
                    </a:lnTo>
                    <a:cubicBezTo>
                      <a:pt x="4431148" y="707069"/>
                      <a:pt x="4516361" y="790651"/>
                      <a:pt x="4595402" y="879365"/>
                    </a:cubicBezTo>
                    <a:lnTo>
                      <a:pt x="4603537" y="889139"/>
                    </a:lnTo>
                    <a:lnTo>
                      <a:pt x="4564217" y="902959"/>
                    </a:lnTo>
                    <a:cubicBezTo>
                      <a:pt x="4549712" y="909737"/>
                      <a:pt x="4535670" y="918068"/>
                      <a:pt x="4522315" y="927986"/>
                    </a:cubicBezTo>
                    <a:cubicBezTo>
                      <a:pt x="4415481" y="1007334"/>
                      <a:pt x="4393165" y="1158216"/>
                      <a:pt x="4472470" y="1264993"/>
                    </a:cubicBezTo>
                    <a:cubicBezTo>
                      <a:pt x="4551775" y="1371771"/>
                      <a:pt x="4702672" y="1394006"/>
                      <a:pt x="4809505" y="1314658"/>
                    </a:cubicBezTo>
                    <a:cubicBezTo>
                      <a:pt x="4822859" y="1304740"/>
                      <a:pt x="4834893" y="1293703"/>
                      <a:pt x="4845572" y="1281775"/>
                    </a:cubicBezTo>
                    <a:lnTo>
                      <a:pt x="4869367" y="1249219"/>
                    </a:lnTo>
                    <a:lnTo>
                      <a:pt x="4907907" y="1310723"/>
                    </a:lnTo>
                    <a:cubicBezTo>
                      <a:pt x="4948818" y="1381156"/>
                      <a:pt x="4986492" y="1453490"/>
                      <a:pt x="5020778" y="1527485"/>
                    </a:cubicBezTo>
                    <a:lnTo>
                      <a:pt x="5078585" y="1669097"/>
                    </a:lnTo>
                    <a:lnTo>
                      <a:pt x="5039327" y="1668661"/>
                    </a:lnTo>
                    <a:cubicBezTo>
                      <a:pt x="5023379" y="1670069"/>
                      <a:pt x="5007333" y="1673094"/>
                      <a:pt x="4991392" y="1677848"/>
                    </a:cubicBezTo>
                    <a:cubicBezTo>
                      <a:pt x="4863863" y="1715870"/>
                      <a:pt x="4791287" y="1850022"/>
                      <a:pt x="4829289" y="1977484"/>
                    </a:cubicBezTo>
                    <a:cubicBezTo>
                      <a:pt x="4867292" y="2104945"/>
                      <a:pt x="5001483" y="2177449"/>
                      <a:pt x="5129012" y="2139427"/>
                    </a:cubicBezTo>
                    <a:cubicBezTo>
                      <a:pt x="5144953" y="2134673"/>
                      <a:pt x="5160036" y="2128419"/>
                      <a:pt x="5174151" y="2120863"/>
                    </a:cubicBezTo>
                    <a:lnTo>
                      <a:pt x="5206918" y="2098895"/>
                    </a:lnTo>
                    <a:lnTo>
                      <a:pt x="5233934" y="2231821"/>
                    </a:lnTo>
                    <a:cubicBezTo>
                      <a:pt x="5246572" y="2313623"/>
                      <a:pt x="5255381" y="2396367"/>
                      <a:pt x="5260212" y="2479813"/>
                    </a:cubicBezTo>
                    <a:lnTo>
                      <a:pt x="5261024" y="2564666"/>
                    </a:lnTo>
                    <a:lnTo>
                      <a:pt x="5223898" y="2550684"/>
                    </a:lnTo>
                    <a:cubicBezTo>
                      <a:pt x="5208429" y="2546552"/>
                      <a:pt x="5192316" y="2543908"/>
                      <a:pt x="5175711" y="2542921"/>
                    </a:cubicBezTo>
                    <a:cubicBezTo>
                      <a:pt x="5042868" y="2535034"/>
                      <a:pt x="4928786" y="2636273"/>
                      <a:pt x="4920903" y="2769046"/>
                    </a:cubicBezTo>
                    <a:cubicBezTo>
                      <a:pt x="4913019" y="2901817"/>
                      <a:pt x="5014319" y="3015845"/>
                      <a:pt x="5147162" y="3023733"/>
                    </a:cubicBezTo>
                    <a:cubicBezTo>
                      <a:pt x="5163767" y="3024719"/>
                      <a:pt x="5180080" y="3024000"/>
                      <a:pt x="5195928" y="3021727"/>
                    </a:cubicBezTo>
                    <a:lnTo>
                      <a:pt x="5235611" y="3011951"/>
                    </a:lnTo>
                    <a:lnTo>
                      <a:pt x="5192310" y="3243262"/>
                    </a:lnTo>
                    <a:lnTo>
                      <a:pt x="5126971" y="3469505"/>
                    </a:lnTo>
                    <a:lnTo>
                      <a:pt x="5095667" y="3442641"/>
                    </a:lnTo>
                    <a:cubicBezTo>
                      <a:pt x="5082545" y="3433468"/>
                      <a:pt x="5068309" y="3425472"/>
                      <a:pt x="5053042" y="3418866"/>
                    </a:cubicBezTo>
                    <a:cubicBezTo>
                      <a:pt x="4930908" y="3366020"/>
                      <a:pt x="4789081" y="3422134"/>
                      <a:pt x="4736261" y="3544203"/>
                    </a:cubicBezTo>
                    <a:cubicBezTo>
                      <a:pt x="4683442" y="3666272"/>
                      <a:pt x="4739634" y="3808069"/>
                      <a:pt x="4861767" y="3860917"/>
                    </a:cubicBezTo>
                    <a:cubicBezTo>
                      <a:pt x="4877034" y="3867523"/>
                      <a:pt x="4892609" y="3872427"/>
                      <a:pt x="4908278" y="3875711"/>
                    </a:cubicBezTo>
                    <a:lnTo>
                      <a:pt x="4948303" y="3880032"/>
                    </a:lnTo>
                    <a:lnTo>
                      <a:pt x="4920099" y="3935562"/>
                    </a:lnTo>
                    <a:cubicBezTo>
                      <a:pt x="4854957" y="4050190"/>
                      <a:pt x="4781729" y="4158847"/>
                      <a:pt x="4701355" y="4260953"/>
                    </a:cubicBezTo>
                    <a:lnTo>
                      <a:pt x="4690683" y="4273524"/>
                    </a:lnTo>
                    <a:lnTo>
                      <a:pt x="4670103" y="4236951"/>
                    </a:lnTo>
                    <a:cubicBezTo>
                      <a:pt x="4660910" y="4223843"/>
                      <a:pt x="4650267" y="4211460"/>
                      <a:pt x="4638180" y="4200031"/>
                    </a:cubicBezTo>
                    <a:cubicBezTo>
                      <a:pt x="4541487" y="4108598"/>
                      <a:pt x="4389020" y="4112821"/>
                      <a:pt x="4297636" y="4209463"/>
                    </a:cubicBezTo>
                    <a:cubicBezTo>
                      <a:pt x="4206253" y="4306105"/>
                      <a:pt x="4210558" y="4458570"/>
                      <a:pt x="4307251" y="4550002"/>
                    </a:cubicBezTo>
                    <a:cubicBezTo>
                      <a:pt x="4319338" y="4561431"/>
                      <a:pt x="4332296" y="4571366"/>
                      <a:pt x="4345897" y="4579812"/>
                    </a:cubicBezTo>
                    <a:lnTo>
                      <a:pt x="4382079" y="4597585"/>
                    </a:lnTo>
                    <a:lnTo>
                      <a:pt x="4294613" y="4674261"/>
                    </a:lnTo>
                    <a:cubicBezTo>
                      <a:pt x="4226072" y="4730053"/>
                      <a:pt x="4154820" y="4782340"/>
                      <a:pt x="4081162" y="4830933"/>
                    </a:cubicBezTo>
                    <a:lnTo>
                      <a:pt x="4004830" y="4875987"/>
                    </a:lnTo>
                    <a:lnTo>
                      <a:pt x="3998534" y="4837804"/>
                    </a:lnTo>
                    <a:cubicBezTo>
                      <a:pt x="3994378" y="4822342"/>
                      <a:pt x="3988612" y="4807066"/>
                      <a:pt x="3981163" y="4792192"/>
                    </a:cubicBezTo>
                    <a:cubicBezTo>
                      <a:pt x="3921573" y="4673203"/>
                      <a:pt x="3776856" y="4625024"/>
                      <a:pt x="3657930" y="4684583"/>
                    </a:cubicBezTo>
                    <a:cubicBezTo>
                      <a:pt x="3539004" y="4744142"/>
                      <a:pt x="3490903" y="4888884"/>
                      <a:pt x="3550494" y="5007873"/>
                    </a:cubicBezTo>
                    <a:cubicBezTo>
                      <a:pt x="3557942" y="5022747"/>
                      <a:pt x="3566721" y="5036514"/>
                      <a:pt x="3576614" y="5049102"/>
                    </a:cubicBezTo>
                    <a:lnTo>
                      <a:pt x="3605495" y="5079179"/>
                    </a:lnTo>
                    <a:lnTo>
                      <a:pt x="3361520" y="5163465"/>
                    </a:lnTo>
                    <a:lnTo>
                      <a:pt x="3154552" y="5212189"/>
                    </a:lnTo>
                    <a:lnTo>
                      <a:pt x="3161961" y="5172732"/>
                    </a:lnTo>
                    <a:cubicBezTo>
                      <a:pt x="3163345" y="5156782"/>
                      <a:pt x="3163151" y="5140455"/>
                      <a:pt x="3161239" y="5123930"/>
                    </a:cubicBezTo>
                    <a:cubicBezTo>
                      <a:pt x="3145938" y="4991736"/>
                      <a:pt x="3026428" y="4896967"/>
                      <a:pt x="2894303" y="4912259"/>
                    </a:cubicBezTo>
                    <a:cubicBezTo>
                      <a:pt x="2762179" y="4927551"/>
                      <a:pt x="2667474" y="5047112"/>
                      <a:pt x="2682774" y="5179307"/>
                    </a:cubicBezTo>
                    <a:cubicBezTo>
                      <a:pt x="2684687" y="5195831"/>
                      <a:pt x="2688228" y="5211770"/>
                      <a:pt x="2693218" y="5226984"/>
                    </a:cubicBezTo>
                    <a:lnTo>
                      <a:pt x="2708878" y="5262425"/>
                    </a:lnTo>
                    <a:lnTo>
                      <a:pt x="2561420" y="5266097"/>
                    </a:lnTo>
                    <a:cubicBezTo>
                      <a:pt x="2469881" y="5263601"/>
                      <a:pt x="2377769" y="5256285"/>
                      <a:pt x="2285388" y="5243959"/>
                    </a:cubicBezTo>
                    <a:lnTo>
                      <a:pt x="2240930" y="5235714"/>
                    </a:lnTo>
                    <a:lnTo>
                      <a:pt x="2261288" y="5201337"/>
                    </a:lnTo>
                    <a:cubicBezTo>
                      <a:pt x="2268045" y="5186822"/>
                      <a:pt x="2273446" y="5171413"/>
                      <a:pt x="2277301" y="5155230"/>
                    </a:cubicBezTo>
                    <a:cubicBezTo>
                      <a:pt x="2308137" y="5025775"/>
                      <a:pt x="2228246" y="4895846"/>
                      <a:pt x="2098860" y="4865027"/>
                    </a:cubicBezTo>
                    <a:cubicBezTo>
                      <a:pt x="1969474" y="4834207"/>
                      <a:pt x="1839587" y="4914168"/>
                      <a:pt x="1808751" y="5043623"/>
                    </a:cubicBezTo>
                    <a:cubicBezTo>
                      <a:pt x="1804897" y="5059805"/>
                      <a:pt x="1802773" y="5075995"/>
                      <a:pt x="1802259" y="5091997"/>
                    </a:cubicBezTo>
                    <a:lnTo>
                      <a:pt x="1804934" y="5131861"/>
                    </a:lnTo>
                    <a:lnTo>
                      <a:pt x="1761530" y="5119177"/>
                    </a:lnTo>
                    <a:cubicBezTo>
                      <a:pt x="1682746" y="5091747"/>
                      <a:pt x="1605963" y="5060831"/>
                      <a:pt x="1531316" y="5026649"/>
                    </a:cubicBezTo>
                    <a:lnTo>
                      <a:pt x="1374157" y="4945594"/>
                    </a:lnTo>
                    <a:lnTo>
                      <a:pt x="1405149" y="4920168"/>
                    </a:lnTo>
                    <a:cubicBezTo>
                      <a:pt x="1416461" y="4908838"/>
                      <a:pt x="1426808" y="4896207"/>
                      <a:pt x="1435964" y="4882320"/>
                    </a:cubicBezTo>
                    <a:cubicBezTo>
                      <a:pt x="1509217" y="4771217"/>
                      <a:pt x="1478582" y="4621800"/>
                      <a:pt x="1367541" y="4548587"/>
                    </a:cubicBezTo>
                    <a:cubicBezTo>
                      <a:pt x="1256498" y="4475373"/>
                      <a:pt x="1107097" y="4506088"/>
                      <a:pt x="1033844" y="4617189"/>
                    </a:cubicBezTo>
                    <a:cubicBezTo>
                      <a:pt x="1024688" y="4631078"/>
                      <a:pt x="1017155" y="4645563"/>
                      <a:pt x="1011199" y="4660425"/>
                    </a:cubicBezTo>
                    <a:lnTo>
                      <a:pt x="1000161" y="4698511"/>
                    </a:lnTo>
                    <a:lnTo>
                      <a:pt x="920802" y="4636740"/>
                    </a:lnTo>
                    <a:cubicBezTo>
                      <a:pt x="829875" y="4559028"/>
                      <a:pt x="744663" y="4475445"/>
                      <a:pt x="665621" y="4386731"/>
                    </a:cubicBezTo>
                    <a:lnTo>
                      <a:pt x="657487" y="4376959"/>
                    </a:lnTo>
                    <a:lnTo>
                      <a:pt x="696807" y="4363138"/>
                    </a:lnTo>
                    <a:cubicBezTo>
                      <a:pt x="711312" y="4356361"/>
                      <a:pt x="725355" y="4348030"/>
                      <a:pt x="738709" y="4338112"/>
                    </a:cubicBezTo>
                    <a:cubicBezTo>
                      <a:pt x="845543" y="4258765"/>
                      <a:pt x="867859" y="4107881"/>
                      <a:pt x="788555" y="4001104"/>
                    </a:cubicBezTo>
                    <a:cubicBezTo>
                      <a:pt x="709249" y="3894326"/>
                      <a:pt x="558354" y="3872091"/>
                      <a:pt x="451519" y="3951439"/>
                    </a:cubicBezTo>
                    <a:cubicBezTo>
                      <a:pt x="438165" y="3961357"/>
                      <a:pt x="426132" y="3972393"/>
                      <a:pt x="415452" y="3984321"/>
                    </a:cubicBezTo>
                    <a:lnTo>
                      <a:pt x="391658" y="4016878"/>
                    </a:lnTo>
                    <a:lnTo>
                      <a:pt x="353117" y="3955371"/>
                    </a:lnTo>
                    <a:cubicBezTo>
                      <a:pt x="312204" y="3884939"/>
                      <a:pt x="274531" y="3812605"/>
                      <a:pt x="240245" y="3738610"/>
                    </a:cubicBezTo>
                    <a:lnTo>
                      <a:pt x="182439" y="3597001"/>
                    </a:lnTo>
                    <a:lnTo>
                      <a:pt x="221697" y="3597436"/>
                    </a:lnTo>
                    <a:cubicBezTo>
                      <a:pt x="237645" y="3596029"/>
                      <a:pt x="253690" y="3593002"/>
                      <a:pt x="269631" y="3588250"/>
                    </a:cubicBezTo>
                    <a:cubicBezTo>
                      <a:pt x="397161" y="3550226"/>
                      <a:pt x="469738" y="3416075"/>
                      <a:pt x="431735" y="3288614"/>
                    </a:cubicBezTo>
                    <a:cubicBezTo>
                      <a:pt x="393733" y="3161152"/>
                      <a:pt x="259541" y="3088647"/>
                      <a:pt x="132011" y="3126671"/>
                    </a:cubicBezTo>
                    <a:cubicBezTo>
                      <a:pt x="116070" y="3131423"/>
                      <a:pt x="100988" y="3137679"/>
                      <a:pt x="86872" y="3145235"/>
                    </a:cubicBezTo>
                    <a:lnTo>
                      <a:pt x="54105" y="3167203"/>
                    </a:lnTo>
                    <a:lnTo>
                      <a:pt x="27088" y="3034275"/>
                    </a:lnTo>
                    <a:cubicBezTo>
                      <a:pt x="14450" y="2952472"/>
                      <a:pt x="5642" y="2869727"/>
                      <a:pt x="811" y="2786282"/>
                    </a:cubicBezTo>
                    <a:lnTo>
                      <a:pt x="0" y="2701432"/>
                    </a:lnTo>
                    <a:lnTo>
                      <a:pt x="37127" y="2715413"/>
                    </a:lnTo>
                    <a:cubicBezTo>
                      <a:pt x="52595" y="2719545"/>
                      <a:pt x="68707" y="2722190"/>
                      <a:pt x="85312" y="2723175"/>
                    </a:cubicBezTo>
                    <a:cubicBezTo>
                      <a:pt x="218155" y="2731063"/>
                      <a:pt x="332238" y="2629824"/>
                      <a:pt x="340122" y="2497052"/>
                    </a:cubicBezTo>
                    <a:cubicBezTo>
                      <a:pt x="348006" y="2364279"/>
                      <a:pt x="246705" y="2250252"/>
                      <a:pt x="113862" y="2242364"/>
                    </a:cubicBezTo>
                    <a:cubicBezTo>
                      <a:pt x="97256" y="2241378"/>
                      <a:pt x="80945" y="2242097"/>
                      <a:pt x="65096" y="2244369"/>
                    </a:cubicBezTo>
                    <a:lnTo>
                      <a:pt x="25412" y="2254145"/>
                    </a:lnTo>
                    <a:lnTo>
                      <a:pt x="68713" y="2022832"/>
                    </a:lnTo>
                    <a:lnTo>
                      <a:pt x="134052" y="1796592"/>
                    </a:lnTo>
                    <a:lnTo>
                      <a:pt x="165357" y="1823456"/>
                    </a:lnTo>
                    <a:cubicBezTo>
                      <a:pt x="178479" y="1832629"/>
                      <a:pt x="192715" y="1840624"/>
                      <a:pt x="207982" y="1847230"/>
                    </a:cubicBezTo>
                    <a:cubicBezTo>
                      <a:pt x="330115" y="1900077"/>
                      <a:pt x="471944" y="1843963"/>
                      <a:pt x="524763" y="1721894"/>
                    </a:cubicBezTo>
                    <a:cubicBezTo>
                      <a:pt x="577582" y="1599825"/>
                      <a:pt x="521390" y="1458027"/>
                      <a:pt x="399256" y="1405180"/>
                    </a:cubicBezTo>
                    <a:cubicBezTo>
                      <a:pt x="383989" y="1398574"/>
                      <a:pt x="368416" y="1393671"/>
                      <a:pt x="352745" y="1390386"/>
                    </a:cubicBezTo>
                    <a:lnTo>
                      <a:pt x="312719" y="1386066"/>
                    </a:lnTo>
                    <a:lnTo>
                      <a:pt x="340923" y="1330533"/>
                    </a:lnTo>
                    <a:cubicBezTo>
                      <a:pt x="406067" y="1215904"/>
                      <a:pt x="479295" y="1107248"/>
                      <a:pt x="559668" y="1005143"/>
                    </a:cubicBezTo>
                    <a:lnTo>
                      <a:pt x="570341" y="992572"/>
                    </a:lnTo>
                    <a:lnTo>
                      <a:pt x="590920" y="1029147"/>
                    </a:lnTo>
                    <a:cubicBezTo>
                      <a:pt x="600113" y="1042255"/>
                      <a:pt x="610757" y="1054637"/>
                      <a:pt x="622843" y="1066067"/>
                    </a:cubicBezTo>
                    <a:cubicBezTo>
                      <a:pt x="719537" y="1157498"/>
                      <a:pt x="872004" y="1153275"/>
                      <a:pt x="963387" y="1056634"/>
                    </a:cubicBezTo>
                    <a:cubicBezTo>
                      <a:pt x="1054771" y="959992"/>
                      <a:pt x="1050466" y="807527"/>
                      <a:pt x="953773" y="716095"/>
                    </a:cubicBezTo>
                    <a:cubicBezTo>
                      <a:pt x="941686" y="704665"/>
                      <a:pt x="928728" y="694731"/>
                      <a:pt x="915126" y="686285"/>
                    </a:cubicBezTo>
                    <a:lnTo>
                      <a:pt x="878943" y="668511"/>
                    </a:lnTo>
                    <a:lnTo>
                      <a:pt x="966411" y="591835"/>
                    </a:lnTo>
                    <a:cubicBezTo>
                      <a:pt x="1034952" y="536042"/>
                      <a:pt x="1106204" y="483755"/>
                      <a:pt x="1179862" y="435162"/>
                    </a:cubicBezTo>
                    <a:lnTo>
                      <a:pt x="1256192" y="390108"/>
                    </a:lnTo>
                    <a:lnTo>
                      <a:pt x="1262490" y="428293"/>
                    </a:lnTo>
                    <a:cubicBezTo>
                      <a:pt x="1266645" y="443754"/>
                      <a:pt x="1272411" y="459031"/>
                      <a:pt x="1279861" y="473904"/>
                    </a:cubicBezTo>
                    <a:cubicBezTo>
                      <a:pt x="1339451" y="592893"/>
                      <a:pt x="1484168" y="641073"/>
                      <a:pt x="1603093" y="581514"/>
                    </a:cubicBezTo>
                    <a:cubicBezTo>
                      <a:pt x="1722020" y="521955"/>
                      <a:pt x="1770120" y="377212"/>
                      <a:pt x="1710529" y="258223"/>
                    </a:cubicBezTo>
                    <a:cubicBezTo>
                      <a:pt x="1703080" y="243350"/>
                      <a:pt x="1694301" y="229582"/>
                      <a:pt x="1684409" y="216994"/>
                    </a:cubicBezTo>
                    <a:lnTo>
                      <a:pt x="1655527" y="186916"/>
                    </a:lnTo>
                    <a:lnTo>
                      <a:pt x="1899503" y="102632"/>
                    </a:lnTo>
                    <a:lnTo>
                      <a:pt x="2106471" y="53906"/>
                    </a:lnTo>
                    <a:lnTo>
                      <a:pt x="2099062" y="93364"/>
                    </a:lnTo>
                    <a:cubicBezTo>
                      <a:pt x="2097679" y="109315"/>
                      <a:pt x="2097873" y="125641"/>
                      <a:pt x="2099785" y="142166"/>
                    </a:cubicBezTo>
                    <a:cubicBezTo>
                      <a:pt x="2115085" y="274360"/>
                      <a:pt x="2234596" y="369129"/>
                      <a:pt x="2366720" y="353838"/>
                    </a:cubicBezTo>
                    <a:cubicBezTo>
                      <a:pt x="2498845" y="338546"/>
                      <a:pt x="2593550" y="218984"/>
                      <a:pt x="2578250" y="86789"/>
                    </a:cubicBezTo>
                    <a:cubicBezTo>
                      <a:pt x="2576337" y="70264"/>
                      <a:pt x="2572796" y="54325"/>
                      <a:pt x="2567806" y="39113"/>
                    </a:cubicBezTo>
                    <a:lnTo>
                      <a:pt x="2552146" y="3672"/>
                    </a:lnTo>
                    <a:lnTo>
                      <a:pt x="2699604" y="0"/>
                    </a:lnTo>
                    <a:close/>
                    <a:moveTo>
                      <a:pt x="2685916" y="849851"/>
                    </a:moveTo>
                    <a:cubicBezTo>
                      <a:pt x="1857093" y="823407"/>
                      <a:pt x="1095966" y="1381414"/>
                      <a:pt x="896230" y="2219946"/>
                    </a:cubicBezTo>
                    <a:cubicBezTo>
                      <a:pt x="667959" y="3178268"/>
                      <a:pt x="1259374" y="4140094"/>
                      <a:pt x="2217191" y="4368244"/>
                    </a:cubicBezTo>
                    <a:cubicBezTo>
                      <a:pt x="3175009" y="4596395"/>
                      <a:pt x="4136523" y="4004473"/>
                      <a:pt x="4364793" y="3046150"/>
                    </a:cubicBezTo>
                    <a:cubicBezTo>
                      <a:pt x="4593063" y="2087828"/>
                      <a:pt x="4001649" y="1126002"/>
                      <a:pt x="3043832" y="897852"/>
                    </a:cubicBezTo>
                    <a:cubicBezTo>
                      <a:pt x="2924105" y="869333"/>
                      <a:pt x="2804320" y="853628"/>
                      <a:pt x="2685916" y="849851"/>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grpSp>
        <p:grpSp>
          <p:nvGrpSpPr>
            <p:cNvPr id="267" name="Group 266"/>
            <p:cNvGrpSpPr/>
            <p:nvPr/>
          </p:nvGrpSpPr>
          <p:grpSpPr>
            <a:xfrm>
              <a:off x="8156820" y="4718757"/>
              <a:ext cx="242700" cy="242492"/>
              <a:chOff x="1941489" y="795953"/>
              <a:chExt cx="5261024" cy="5266097"/>
            </a:xfrm>
            <a:solidFill>
              <a:srgbClr val="FB3C46"/>
            </a:solidFill>
          </p:grpSpPr>
          <p:sp>
            <p:nvSpPr>
              <p:cNvPr id="293" name="Donut 292"/>
              <p:cNvSpPr/>
              <p:nvPr/>
            </p:nvSpPr>
            <p:spPr>
              <a:xfrm>
                <a:off x="2882256" y="1738368"/>
                <a:ext cx="3379489" cy="3381270"/>
              </a:xfrm>
              <a:prstGeom prst="donut">
                <a:avLst>
                  <a:gd name="adj" fmla="val 2828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sp>
            <p:nvSpPr>
              <p:cNvPr id="294" name="Freeform 293"/>
              <p:cNvSpPr/>
              <p:nvPr/>
            </p:nvSpPr>
            <p:spPr>
              <a:xfrm>
                <a:off x="1941489" y="795953"/>
                <a:ext cx="5261024" cy="5266097"/>
              </a:xfrm>
              <a:custGeom>
                <a:avLst/>
                <a:gdLst>
                  <a:gd name="connsiteX0" fmla="*/ 2699604 w 5261024"/>
                  <a:gd name="connsiteY0" fmla="*/ 0 h 5266097"/>
                  <a:gd name="connsiteX1" fmla="*/ 2975635 w 5261024"/>
                  <a:gd name="connsiteY1" fmla="*/ 22137 h 5266097"/>
                  <a:gd name="connsiteX2" fmla="*/ 3020095 w 5261024"/>
                  <a:gd name="connsiteY2" fmla="*/ 30384 h 5266097"/>
                  <a:gd name="connsiteX3" fmla="*/ 2999736 w 5261024"/>
                  <a:gd name="connsiteY3" fmla="*/ 64762 h 5266097"/>
                  <a:gd name="connsiteX4" fmla="*/ 2983724 w 5261024"/>
                  <a:gd name="connsiteY4" fmla="*/ 110867 h 5266097"/>
                  <a:gd name="connsiteX5" fmla="*/ 3162165 w 5261024"/>
                  <a:gd name="connsiteY5" fmla="*/ 401071 h 5266097"/>
                  <a:gd name="connsiteX6" fmla="*/ 3452273 w 5261024"/>
                  <a:gd name="connsiteY6" fmla="*/ 222475 h 5266097"/>
                  <a:gd name="connsiteX7" fmla="*/ 3458765 w 5261024"/>
                  <a:gd name="connsiteY7" fmla="*/ 174102 h 5266097"/>
                  <a:gd name="connsiteX8" fmla="*/ 3456091 w 5261024"/>
                  <a:gd name="connsiteY8" fmla="*/ 134237 h 5266097"/>
                  <a:gd name="connsiteX9" fmla="*/ 3499492 w 5261024"/>
                  <a:gd name="connsiteY9" fmla="*/ 146919 h 5266097"/>
                  <a:gd name="connsiteX10" fmla="*/ 3729708 w 5261024"/>
                  <a:gd name="connsiteY10" fmla="*/ 239447 h 5266097"/>
                  <a:gd name="connsiteX11" fmla="*/ 3886868 w 5261024"/>
                  <a:gd name="connsiteY11" fmla="*/ 320504 h 5266097"/>
                  <a:gd name="connsiteX12" fmla="*/ 3855876 w 5261024"/>
                  <a:gd name="connsiteY12" fmla="*/ 345930 h 5266097"/>
                  <a:gd name="connsiteX13" fmla="*/ 3825060 w 5261024"/>
                  <a:gd name="connsiteY13" fmla="*/ 383779 h 5266097"/>
                  <a:gd name="connsiteX14" fmla="*/ 3893485 w 5261024"/>
                  <a:gd name="connsiteY14" fmla="*/ 717511 h 5266097"/>
                  <a:gd name="connsiteX15" fmla="*/ 4227180 w 5261024"/>
                  <a:gd name="connsiteY15" fmla="*/ 648908 h 5266097"/>
                  <a:gd name="connsiteX16" fmla="*/ 4249826 w 5261024"/>
                  <a:gd name="connsiteY16" fmla="*/ 605673 h 5266097"/>
                  <a:gd name="connsiteX17" fmla="*/ 4260863 w 5261024"/>
                  <a:gd name="connsiteY17" fmla="*/ 567587 h 5266097"/>
                  <a:gd name="connsiteX18" fmla="*/ 4340221 w 5261024"/>
                  <a:gd name="connsiteY18" fmla="*/ 629356 h 5266097"/>
                  <a:gd name="connsiteX19" fmla="*/ 4595402 w 5261024"/>
                  <a:gd name="connsiteY19" fmla="*/ 879365 h 5266097"/>
                  <a:gd name="connsiteX20" fmla="*/ 4603537 w 5261024"/>
                  <a:gd name="connsiteY20" fmla="*/ 889139 h 5266097"/>
                  <a:gd name="connsiteX21" fmla="*/ 4564217 w 5261024"/>
                  <a:gd name="connsiteY21" fmla="*/ 902959 h 5266097"/>
                  <a:gd name="connsiteX22" fmla="*/ 4522315 w 5261024"/>
                  <a:gd name="connsiteY22" fmla="*/ 927986 h 5266097"/>
                  <a:gd name="connsiteX23" fmla="*/ 4472470 w 5261024"/>
                  <a:gd name="connsiteY23" fmla="*/ 1264993 h 5266097"/>
                  <a:gd name="connsiteX24" fmla="*/ 4809505 w 5261024"/>
                  <a:gd name="connsiteY24" fmla="*/ 1314658 h 5266097"/>
                  <a:gd name="connsiteX25" fmla="*/ 4845572 w 5261024"/>
                  <a:gd name="connsiteY25" fmla="*/ 1281775 h 5266097"/>
                  <a:gd name="connsiteX26" fmla="*/ 4869367 w 5261024"/>
                  <a:gd name="connsiteY26" fmla="*/ 1249219 h 5266097"/>
                  <a:gd name="connsiteX27" fmla="*/ 4907907 w 5261024"/>
                  <a:gd name="connsiteY27" fmla="*/ 1310723 h 5266097"/>
                  <a:gd name="connsiteX28" fmla="*/ 5020778 w 5261024"/>
                  <a:gd name="connsiteY28" fmla="*/ 1527485 h 5266097"/>
                  <a:gd name="connsiteX29" fmla="*/ 5078585 w 5261024"/>
                  <a:gd name="connsiteY29" fmla="*/ 1669097 h 5266097"/>
                  <a:gd name="connsiteX30" fmla="*/ 5039327 w 5261024"/>
                  <a:gd name="connsiteY30" fmla="*/ 1668661 h 5266097"/>
                  <a:gd name="connsiteX31" fmla="*/ 4991392 w 5261024"/>
                  <a:gd name="connsiteY31" fmla="*/ 1677848 h 5266097"/>
                  <a:gd name="connsiteX32" fmla="*/ 4829289 w 5261024"/>
                  <a:gd name="connsiteY32" fmla="*/ 1977484 h 5266097"/>
                  <a:gd name="connsiteX33" fmla="*/ 5129012 w 5261024"/>
                  <a:gd name="connsiteY33" fmla="*/ 2139427 h 5266097"/>
                  <a:gd name="connsiteX34" fmla="*/ 5174151 w 5261024"/>
                  <a:gd name="connsiteY34" fmla="*/ 2120863 h 5266097"/>
                  <a:gd name="connsiteX35" fmla="*/ 5206918 w 5261024"/>
                  <a:gd name="connsiteY35" fmla="*/ 2098895 h 5266097"/>
                  <a:gd name="connsiteX36" fmla="*/ 5233934 w 5261024"/>
                  <a:gd name="connsiteY36" fmla="*/ 2231821 h 5266097"/>
                  <a:gd name="connsiteX37" fmla="*/ 5260212 w 5261024"/>
                  <a:gd name="connsiteY37" fmla="*/ 2479813 h 5266097"/>
                  <a:gd name="connsiteX38" fmla="*/ 5261024 w 5261024"/>
                  <a:gd name="connsiteY38" fmla="*/ 2564666 h 5266097"/>
                  <a:gd name="connsiteX39" fmla="*/ 5223898 w 5261024"/>
                  <a:gd name="connsiteY39" fmla="*/ 2550684 h 5266097"/>
                  <a:gd name="connsiteX40" fmla="*/ 5175711 w 5261024"/>
                  <a:gd name="connsiteY40" fmla="*/ 2542921 h 5266097"/>
                  <a:gd name="connsiteX41" fmla="*/ 4920903 w 5261024"/>
                  <a:gd name="connsiteY41" fmla="*/ 2769046 h 5266097"/>
                  <a:gd name="connsiteX42" fmla="*/ 5147162 w 5261024"/>
                  <a:gd name="connsiteY42" fmla="*/ 3023733 h 5266097"/>
                  <a:gd name="connsiteX43" fmla="*/ 5195928 w 5261024"/>
                  <a:gd name="connsiteY43" fmla="*/ 3021727 h 5266097"/>
                  <a:gd name="connsiteX44" fmla="*/ 5235611 w 5261024"/>
                  <a:gd name="connsiteY44" fmla="*/ 3011951 h 5266097"/>
                  <a:gd name="connsiteX45" fmla="*/ 5192310 w 5261024"/>
                  <a:gd name="connsiteY45" fmla="*/ 3243262 h 5266097"/>
                  <a:gd name="connsiteX46" fmla="*/ 5126971 w 5261024"/>
                  <a:gd name="connsiteY46" fmla="*/ 3469505 h 5266097"/>
                  <a:gd name="connsiteX47" fmla="*/ 5095667 w 5261024"/>
                  <a:gd name="connsiteY47" fmla="*/ 3442641 h 5266097"/>
                  <a:gd name="connsiteX48" fmla="*/ 5053042 w 5261024"/>
                  <a:gd name="connsiteY48" fmla="*/ 3418866 h 5266097"/>
                  <a:gd name="connsiteX49" fmla="*/ 4736261 w 5261024"/>
                  <a:gd name="connsiteY49" fmla="*/ 3544203 h 5266097"/>
                  <a:gd name="connsiteX50" fmla="*/ 4861767 w 5261024"/>
                  <a:gd name="connsiteY50" fmla="*/ 3860917 h 5266097"/>
                  <a:gd name="connsiteX51" fmla="*/ 4908278 w 5261024"/>
                  <a:gd name="connsiteY51" fmla="*/ 3875711 h 5266097"/>
                  <a:gd name="connsiteX52" fmla="*/ 4948303 w 5261024"/>
                  <a:gd name="connsiteY52" fmla="*/ 3880032 h 5266097"/>
                  <a:gd name="connsiteX53" fmla="*/ 4920099 w 5261024"/>
                  <a:gd name="connsiteY53" fmla="*/ 3935562 h 5266097"/>
                  <a:gd name="connsiteX54" fmla="*/ 4701355 w 5261024"/>
                  <a:gd name="connsiteY54" fmla="*/ 4260953 h 5266097"/>
                  <a:gd name="connsiteX55" fmla="*/ 4690683 w 5261024"/>
                  <a:gd name="connsiteY55" fmla="*/ 4273524 h 5266097"/>
                  <a:gd name="connsiteX56" fmla="*/ 4670103 w 5261024"/>
                  <a:gd name="connsiteY56" fmla="*/ 4236951 h 5266097"/>
                  <a:gd name="connsiteX57" fmla="*/ 4638180 w 5261024"/>
                  <a:gd name="connsiteY57" fmla="*/ 4200031 h 5266097"/>
                  <a:gd name="connsiteX58" fmla="*/ 4297636 w 5261024"/>
                  <a:gd name="connsiteY58" fmla="*/ 4209463 h 5266097"/>
                  <a:gd name="connsiteX59" fmla="*/ 4307251 w 5261024"/>
                  <a:gd name="connsiteY59" fmla="*/ 4550002 h 5266097"/>
                  <a:gd name="connsiteX60" fmla="*/ 4345897 w 5261024"/>
                  <a:gd name="connsiteY60" fmla="*/ 4579812 h 5266097"/>
                  <a:gd name="connsiteX61" fmla="*/ 4382079 w 5261024"/>
                  <a:gd name="connsiteY61" fmla="*/ 4597585 h 5266097"/>
                  <a:gd name="connsiteX62" fmla="*/ 4294613 w 5261024"/>
                  <a:gd name="connsiteY62" fmla="*/ 4674261 h 5266097"/>
                  <a:gd name="connsiteX63" fmla="*/ 4081162 w 5261024"/>
                  <a:gd name="connsiteY63" fmla="*/ 4830933 h 5266097"/>
                  <a:gd name="connsiteX64" fmla="*/ 4004830 w 5261024"/>
                  <a:gd name="connsiteY64" fmla="*/ 4875987 h 5266097"/>
                  <a:gd name="connsiteX65" fmla="*/ 3998534 w 5261024"/>
                  <a:gd name="connsiteY65" fmla="*/ 4837804 h 5266097"/>
                  <a:gd name="connsiteX66" fmla="*/ 3981163 w 5261024"/>
                  <a:gd name="connsiteY66" fmla="*/ 4792192 h 5266097"/>
                  <a:gd name="connsiteX67" fmla="*/ 3657930 w 5261024"/>
                  <a:gd name="connsiteY67" fmla="*/ 4684583 h 5266097"/>
                  <a:gd name="connsiteX68" fmla="*/ 3550494 w 5261024"/>
                  <a:gd name="connsiteY68" fmla="*/ 5007873 h 5266097"/>
                  <a:gd name="connsiteX69" fmla="*/ 3576614 w 5261024"/>
                  <a:gd name="connsiteY69" fmla="*/ 5049102 h 5266097"/>
                  <a:gd name="connsiteX70" fmla="*/ 3605495 w 5261024"/>
                  <a:gd name="connsiteY70" fmla="*/ 5079179 h 5266097"/>
                  <a:gd name="connsiteX71" fmla="*/ 3361520 w 5261024"/>
                  <a:gd name="connsiteY71" fmla="*/ 5163465 h 5266097"/>
                  <a:gd name="connsiteX72" fmla="*/ 3154552 w 5261024"/>
                  <a:gd name="connsiteY72" fmla="*/ 5212189 h 5266097"/>
                  <a:gd name="connsiteX73" fmla="*/ 3161961 w 5261024"/>
                  <a:gd name="connsiteY73" fmla="*/ 5172732 h 5266097"/>
                  <a:gd name="connsiteX74" fmla="*/ 3161239 w 5261024"/>
                  <a:gd name="connsiteY74" fmla="*/ 5123930 h 5266097"/>
                  <a:gd name="connsiteX75" fmla="*/ 2894303 w 5261024"/>
                  <a:gd name="connsiteY75" fmla="*/ 4912259 h 5266097"/>
                  <a:gd name="connsiteX76" fmla="*/ 2682774 w 5261024"/>
                  <a:gd name="connsiteY76" fmla="*/ 5179307 h 5266097"/>
                  <a:gd name="connsiteX77" fmla="*/ 2693218 w 5261024"/>
                  <a:gd name="connsiteY77" fmla="*/ 5226984 h 5266097"/>
                  <a:gd name="connsiteX78" fmla="*/ 2708878 w 5261024"/>
                  <a:gd name="connsiteY78" fmla="*/ 5262425 h 5266097"/>
                  <a:gd name="connsiteX79" fmla="*/ 2561420 w 5261024"/>
                  <a:gd name="connsiteY79" fmla="*/ 5266097 h 5266097"/>
                  <a:gd name="connsiteX80" fmla="*/ 2285388 w 5261024"/>
                  <a:gd name="connsiteY80" fmla="*/ 5243959 h 5266097"/>
                  <a:gd name="connsiteX81" fmla="*/ 2240930 w 5261024"/>
                  <a:gd name="connsiteY81" fmla="*/ 5235714 h 5266097"/>
                  <a:gd name="connsiteX82" fmla="*/ 2261288 w 5261024"/>
                  <a:gd name="connsiteY82" fmla="*/ 5201337 h 5266097"/>
                  <a:gd name="connsiteX83" fmla="*/ 2277301 w 5261024"/>
                  <a:gd name="connsiteY83" fmla="*/ 5155230 h 5266097"/>
                  <a:gd name="connsiteX84" fmla="*/ 2098860 w 5261024"/>
                  <a:gd name="connsiteY84" fmla="*/ 4865027 h 5266097"/>
                  <a:gd name="connsiteX85" fmla="*/ 1808751 w 5261024"/>
                  <a:gd name="connsiteY85" fmla="*/ 5043623 h 5266097"/>
                  <a:gd name="connsiteX86" fmla="*/ 1802259 w 5261024"/>
                  <a:gd name="connsiteY86" fmla="*/ 5091997 h 5266097"/>
                  <a:gd name="connsiteX87" fmla="*/ 1804934 w 5261024"/>
                  <a:gd name="connsiteY87" fmla="*/ 5131861 h 5266097"/>
                  <a:gd name="connsiteX88" fmla="*/ 1761530 w 5261024"/>
                  <a:gd name="connsiteY88" fmla="*/ 5119177 h 5266097"/>
                  <a:gd name="connsiteX89" fmla="*/ 1531316 w 5261024"/>
                  <a:gd name="connsiteY89" fmla="*/ 5026649 h 5266097"/>
                  <a:gd name="connsiteX90" fmla="*/ 1374157 w 5261024"/>
                  <a:gd name="connsiteY90" fmla="*/ 4945594 h 5266097"/>
                  <a:gd name="connsiteX91" fmla="*/ 1405149 w 5261024"/>
                  <a:gd name="connsiteY91" fmla="*/ 4920168 h 5266097"/>
                  <a:gd name="connsiteX92" fmla="*/ 1435964 w 5261024"/>
                  <a:gd name="connsiteY92" fmla="*/ 4882320 h 5266097"/>
                  <a:gd name="connsiteX93" fmla="*/ 1367541 w 5261024"/>
                  <a:gd name="connsiteY93" fmla="*/ 4548587 h 5266097"/>
                  <a:gd name="connsiteX94" fmla="*/ 1033844 w 5261024"/>
                  <a:gd name="connsiteY94" fmla="*/ 4617189 h 5266097"/>
                  <a:gd name="connsiteX95" fmla="*/ 1011199 w 5261024"/>
                  <a:gd name="connsiteY95" fmla="*/ 4660425 h 5266097"/>
                  <a:gd name="connsiteX96" fmla="*/ 1000161 w 5261024"/>
                  <a:gd name="connsiteY96" fmla="*/ 4698511 h 5266097"/>
                  <a:gd name="connsiteX97" fmla="*/ 920802 w 5261024"/>
                  <a:gd name="connsiteY97" fmla="*/ 4636740 h 5266097"/>
                  <a:gd name="connsiteX98" fmla="*/ 665621 w 5261024"/>
                  <a:gd name="connsiteY98" fmla="*/ 4386731 h 5266097"/>
                  <a:gd name="connsiteX99" fmla="*/ 657487 w 5261024"/>
                  <a:gd name="connsiteY99" fmla="*/ 4376959 h 5266097"/>
                  <a:gd name="connsiteX100" fmla="*/ 696807 w 5261024"/>
                  <a:gd name="connsiteY100" fmla="*/ 4363138 h 5266097"/>
                  <a:gd name="connsiteX101" fmla="*/ 738709 w 5261024"/>
                  <a:gd name="connsiteY101" fmla="*/ 4338112 h 5266097"/>
                  <a:gd name="connsiteX102" fmla="*/ 788555 w 5261024"/>
                  <a:gd name="connsiteY102" fmla="*/ 4001104 h 5266097"/>
                  <a:gd name="connsiteX103" fmla="*/ 451519 w 5261024"/>
                  <a:gd name="connsiteY103" fmla="*/ 3951439 h 5266097"/>
                  <a:gd name="connsiteX104" fmla="*/ 415452 w 5261024"/>
                  <a:gd name="connsiteY104" fmla="*/ 3984321 h 5266097"/>
                  <a:gd name="connsiteX105" fmla="*/ 391658 w 5261024"/>
                  <a:gd name="connsiteY105" fmla="*/ 4016878 h 5266097"/>
                  <a:gd name="connsiteX106" fmla="*/ 353117 w 5261024"/>
                  <a:gd name="connsiteY106" fmla="*/ 3955371 h 5266097"/>
                  <a:gd name="connsiteX107" fmla="*/ 240245 w 5261024"/>
                  <a:gd name="connsiteY107" fmla="*/ 3738610 h 5266097"/>
                  <a:gd name="connsiteX108" fmla="*/ 182439 w 5261024"/>
                  <a:gd name="connsiteY108" fmla="*/ 3597001 h 5266097"/>
                  <a:gd name="connsiteX109" fmla="*/ 221697 w 5261024"/>
                  <a:gd name="connsiteY109" fmla="*/ 3597436 h 5266097"/>
                  <a:gd name="connsiteX110" fmla="*/ 269631 w 5261024"/>
                  <a:gd name="connsiteY110" fmla="*/ 3588250 h 5266097"/>
                  <a:gd name="connsiteX111" fmla="*/ 431735 w 5261024"/>
                  <a:gd name="connsiteY111" fmla="*/ 3288614 h 5266097"/>
                  <a:gd name="connsiteX112" fmla="*/ 132011 w 5261024"/>
                  <a:gd name="connsiteY112" fmla="*/ 3126671 h 5266097"/>
                  <a:gd name="connsiteX113" fmla="*/ 86872 w 5261024"/>
                  <a:gd name="connsiteY113" fmla="*/ 3145235 h 5266097"/>
                  <a:gd name="connsiteX114" fmla="*/ 54105 w 5261024"/>
                  <a:gd name="connsiteY114" fmla="*/ 3167203 h 5266097"/>
                  <a:gd name="connsiteX115" fmla="*/ 27088 w 5261024"/>
                  <a:gd name="connsiteY115" fmla="*/ 3034275 h 5266097"/>
                  <a:gd name="connsiteX116" fmla="*/ 811 w 5261024"/>
                  <a:gd name="connsiteY116" fmla="*/ 2786282 h 5266097"/>
                  <a:gd name="connsiteX117" fmla="*/ 0 w 5261024"/>
                  <a:gd name="connsiteY117" fmla="*/ 2701432 h 5266097"/>
                  <a:gd name="connsiteX118" fmla="*/ 37127 w 5261024"/>
                  <a:gd name="connsiteY118" fmla="*/ 2715413 h 5266097"/>
                  <a:gd name="connsiteX119" fmla="*/ 85312 w 5261024"/>
                  <a:gd name="connsiteY119" fmla="*/ 2723175 h 5266097"/>
                  <a:gd name="connsiteX120" fmla="*/ 340122 w 5261024"/>
                  <a:gd name="connsiteY120" fmla="*/ 2497052 h 5266097"/>
                  <a:gd name="connsiteX121" fmla="*/ 113862 w 5261024"/>
                  <a:gd name="connsiteY121" fmla="*/ 2242364 h 5266097"/>
                  <a:gd name="connsiteX122" fmla="*/ 65096 w 5261024"/>
                  <a:gd name="connsiteY122" fmla="*/ 2244369 h 5266097"/>
                  <a:gd name="connsiteX123" fmla="*/ 25412 w 5261024"/>
                  <a:gd name="connsiteY123" fmla="*/ 2254145 h 5266097"/>
                  <a:gd name="connsiteX124" fmla="*/ 68713 w 5261024"/>
                  <a:gd name="connsiteY124" fmla="*/ 2022832 h 5266097"/>
                  <a:gd name="connsiteX125" fmla="*/ 134052 w 5261024"/>
                  <a:gd name="connsiteY125" fmla="*/ 1796592 h 5266097"/>
                  <a:gd name="connsiteX126" fmla="*/ 165357 w 5261024"/>
                  <a:gd name="connsiteY126" fmla="*/ 1823456 h 5266097"/>
                  <a:gd name="connsiteX127" fmla="*/ 207982 w 5261024"/>
                  <a:gd name="connsiteY127" fmla="*/ 1847230 h 5266097"/>
                  <a:gd name="connsiteX128" fmla="*/ 524763 w 5261024"/>
                  <a:gd name="connsiteY128" fmla="*/ 1721894 h 5266097"/>
                  <a:gd name="connsiteX129" fmla="*/ 399256 w 5261024"/>
                  <a:gd name="connsiteY129" fmla="*/ 1405180 h 5266097"/>
                  <a:gd name="connsiteX130" fmla="*/ 352745 w 5261024"/>
                  <a:gd name="connsiteY130" fmla="*/ 1390386 h 5266097"/>
                  <a:gd name="connsiteX131" fmla="*/ 312719 w 5261024"/>
                  <a:gd name="connsiteY131" fmla="*/ 1386066 h 5266097"/>
                  <a:gd name="connsiteX132" fmla="*/ 340923 w 5261024"/>
                  <a:gd name="connsiteY132" fmla="*/ 1330533 h 5266097"/>
                  <a:gd name="connsiteX133" fmla="*/ 559668 w 5261024"/>
                  <a:gd name="connsiteY133" fmla="*/ 1005143 h 5266097"/>
                  <a:gd name="connsiteX134" fmla="*/ 570341 w 5261024"/>
                  <a:gd name="connsiteY134" fmla="*/ 992572 h 5266097"/>
                  <a:gd name="connsiteX135" fmla="*/ 590920 w 5261024"/>
                  <a:gd name="connsiteY135" fmla="*/ 1029147 h 5266097"/>
                  <a:gd name="connsiteX136" fmla="*/ 622843 w 5261024"/>
                  <a:gd name="connsiteY136" fmla="*/ 1066067 h 5266097"/>
                  <a:gd name="connsiteX137" fmla="*/ 963387 w 5261024"/>
                  <a:gd name="connsiteY137" fmla="*/ 1056634 h 5266097"/>
                  <a:gd name="connsiteX138" fmla="*/ 953773 w 5261024"/>
                  <a:gd name="connsiteY138" fmla="*/ 716095 h 5266097"/>
                  <a:gd name="connsiteX139" fmla="*/ 915126 w 5261024"/>
                  <a:gd name="connsiteY139" fmla="*/ 686285 h 5266097"/>
                  <a:gd name="connsiteX140" fmla="*/ 878943 w 5261024"/>
                  <a:gd name="connsiteY140" fmla="*/ 668511 h 5266097"/>
                  <a:gd name="connsiteX141" fmla="*/ 966411 w 5261024"/>
                  <a:gd name="connsiteY141" fmla="*/ 591835 h 5266097"/>
                  <a:gd name="connsiteX142" fmla="*/ 1179862 w 5261024"/>
                  <a:gd name="connsiteY142" fmla="*/ 435162 h 5266097"/>
                  <a:gd name="connsiteX143" fmla="*/ 1256192 w 5261024"/>
                  <a:gd name="connsiteY143" fmla="*/ 390108 h 5266097"/>
                  <a:gd name="connsiteX144" fmla="*/ 1262490 w 5261024"/>
                  <a:gd name="connsiteY144" fmla="*/ 428293 h 5266097"/>
                  <a:gd name="connsiteX145" fmla="*/ 1279861 w 5261024"/>
                  <a:gd name="connsiteY145" fmla="*/ 473904 h 5266097"/>
                  <a:gd name="connsiteX146" fmla="*/ 1603093 w 5261024"/>
                  <a:gd name="connsiteY146" fmla="*/ 581514 h 5266097"/>
                  <a:gd name="connsiteX147" fmla="*/ 1710529 w 5261024"/>
                  <a:gd name="connsiteY147" fmla="*/ 258223 h 5266097"/>
                  <a:gd name="connsiteX148" fmla="*/ 1684409 w 5261024"/>
                  <a:gd name="connsiteY148" fmla="*/ 216994 h 5266097"/>
                  <a:gd name="connsiteX149" fmla="*/ 1655527 w 5261024"/>
                  <a:gd name="connsiteY149" fmla="*/ 186916 h 5266097"/>
                  <a:gd name="connsiteX150" fmla="*/ 1899503 w 5261024"/>
                  <a:gd name="connsiteY150" fmla="*/ 102632 h 5266097"/>
                  <a:gd name="connsiteX151" fmla="*/ 2106471 w 5261024"/>
                  <a:gd name="connsiteY151" fmla="*/ 53906 h 5266097"/>
                  <a:gd name="connsiteX152" fmla="*/ 2099062 w 5261024"/>
                  <a:gd name="connsiteY152" fmla="*/ 93364 h 5266097"/>
                  <a:gd name="connsiteX153" fmla="*/ 2099785 w 5261024"/>
                  <a:gd name="connsiteY153" fmla="*/ 142166 h 5266097"/>
                  <a:gd name="connsiteX154" fmla="*/ 2366720 w 5261024"/>
                  <a:gd name="connsiteY154" fmla="*/ 353838 h 5266097"/>
                  <a:gd name="connsiteX155" fmla="*/ 2578250 w 5261024"/>
                  <a:gd name="connsiteY155" fmla="*/ 86789 h 5266097"/>
                  <a:gd name="connsiteX156" fmla="*/ 2567806 w 5261024"/>
                  <a:gd name="connsiteY156" fmla="*/ 39113 h 5266097"/>
                  <a:gd name="connsiteX157" fmla="*/ 2552146 w 5261024"/>
                  <a:gd name="connsiteY157" fmla="*/ 3672 h 5266097"/>
                  <a:gd name="connsiteX158" fmla="*/ 2699604 w 5261024"/>
                  <a:gd name="connsiteY158" fmla="*/ 0 h 5266097"/>
                  <a:gd name="connsiteX159" fmla="*/ 2685916 w 5261024"/>
                  <a:gd name="connsiteY159" fmla="*/ 849851 h 5266097"/>
                  <a:gd name="connsiteX160" fmla="*/ 896230 w 5261024"/>
                  <a:gd name="connsiteY160" fmla="*/ 2219946 h 5266097"/>
                  <a:gd name="connsiteX161" fmla="*/ 2217191 w 5261024"/>
                  <a:gd name="connsiteY161" fmla="*/ 4368244 h 5266097"/>
                  <a:gd name="connsiteX162" fmla="*/ 4364793 w 5261024"/>
                  <a:gd name="connsiteY162" fmla="*/ 3046150 h 5266097"/>
                  <a:gd name="connsiteX163" fmla="*/ 3043832 w 5261024"/>
                  <a:gd name="connsiteY163" fmla="*/ 897852 h 5266097"/>
                  <a:gd name="connsiteX164" fmla="*/ 2685916 w 5261024"/>
                  <a:gd name="connsiteY164" fmla="*/ 849851 h 5266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5261024" h="5266097">
                    <a:moveTo>
                      <a:pt x="2699604" y="0"/>
                    </a:moveTo>
                    <a:cubicBezTo>
                      <a:pt x="2791142" y="2496"/>
                      <a:pt x="2883255" y="9812"/>
                      <a:pt x="2975635" y="22137"/>
                    </a:cubicBezTo>
                    <a:lnTo>
                      <a:pt x="3020095" y="30384"/>
                    </a:lnTo>
                    <a:lnTo>
                      <a:pt x="2999736" y="64762"/>
                    </a:lnTo>
                    <a:cubicBezTo>
                      <a:pt x="2992981" y="79277"/>
                      <a:pt x="2987578" y="94685"/>
                      <a:pt x="2983724" y="110867"/>
                    </a:cubicBezTo>
                    <a:cubicBezTo>
                      <a:pt x="2952888" y="240322"/>
                      <a:pt x="3032779" y="370252"/>
                      <a:pt x="3162165" y="401071"/>
                    </a:cubicBezTo>
                    <a:cubicBezTo>
                      <a:pt x="3291551" y="431891"/>
                      <a:pt x="3421437" y="351930"/>
                      <a:pt x="3452273" y="222475"/>
                    </a:cubicBezTo>
                    <a:cubicBezTo>
                      <a:pt x="3456127" y="206292"/>
                      <a:pt x="3458252" y="190104"/>
                      <a:pt x="3458765" y="174102"/>
                    </a:cubicBezTo>
                    <a:lnTo>
                      <a:pt x="3456091" y="134237"/>
                    </a:lnTo>
                    <a:lnTo>
                      <a:pt x="3499492" y="146919"/>
                    </a:lnTo>
                    <a:cubicBezTo>
                      <a:pt x="3578278" y="174349"/>
                      <a:pt x="3655061" y="205265"/>
                      <a:pt x="3729708" y="239447"/>
                    </a:cubicBezTo>
                    <a:lnTo>
                      <a:pt x="3886868" y="320504"/>
                    </a:lnTo>
                    <a:lnTo>
                      <a:pt x="3855876" y="345930"/>
                    </a:lnTo>
                    <a:cubicBezTo>
                      <a:pt x="3844563" y="357260"/>
                      <a:pt x="3834216" y="369891"/>
                      <a:pt x="3825060" y="383779"/>
                    </a:cubicBezTo>
                    <a:cubicBezTo>
                      <a:pt x="3751808" y="494880"/>
                      <a:pt x="3782442" y="644297"/>
                      <a:pt x="3893485" y="717511"/>
                    </a:cubicBezTo>
                    <a:cubicBezTo>
                      <a:pt x="4004526" y="790725"/>
                      <a:pt x="4153927" y="760009"/>
                      <a:pt x="4227180" y="648908"/>
                    </a:cubicBezTo>
                    <a:cubicBezTo>
                      <a:pt x="4236337" y="635021"/>
                      <a:pt x="4243870" y="620534"/>
                      <a:pt x="4249826" y="605673"/>
                    </a:cubicBezTo>
                    <a:lnTo>
                      <a:pt x="4260863" y="567587"/>
                    </a:lnTo>
                    <a:lnTo>
                      <a:pt x="4340221" y="629356"/>
                    </a:lnTo>
                    <a:cubicBezTo>
                      <a:pt x="4431148" y="707069"/>
                      <a:pt x="4516361" y="790651"/>
                      <a:pt x="4595402" y="879365"/>
                    </a:cubicBezTo>
                    <a:lnTo>
                      <a:pt x="4603537" y="889139"/>
                    </a:lnTo>
                    <a:lnTo>
                      <a:pt x="4564217" y="902959"/>
                    </a:lnTo>
                    <a:cubicBezTo>
                      <a:pt x="4549712" y="909737"/>
                      <a:pt x="4535670" y="918068"/>
                      <a:pt x="4522315" y="927986"/>
                    </a:cubicBezTo>
                    <a:cubicBezTo>
                      <a:pt x="4415481" y="1007334"/>
                      <a:pt x="4393165" y="1158216"/>
                      <a:pt x="4472470" y="1264993"/>
                    </a:cubicBezTo>
                    <a:cubicBezTo>
                      <a:pt x="4551775" y="1371771"/>
                      <a:pt x="4702672" y="1394006"/>
                      <a:pt x="4809505" y="1314658"/>
                    </a:cubicBezTo>
                    <a:cubicBezTo>
                      <a:pt x="4822859" y="1304740"/>
                      <a:pt x="4834893" y="1293703"/>
                      <a:pt x="4845572" y="1281775"/>
                    </a:cubicBezTo>
                    <a:lnTo>
                      <a:pt x="4869367" y="1249219"/>
                    </a:lnTo>
                    <a:lnTo>
                      <a:pt x="4907907" y="1310723"/>
                    </a:lnTo>
                    <a:cubicBezTo>
                      <a:pt x="4948818" y="1381156"/>
                      <a:pt x="4986492" y="1453490"/>
                      <a:pt x="5020778" y="1527485"/>
                    </a:cubicBezTo>
                    <a:lnTo>
                      <a:pt x="5078585" y="1669097"/>
                    </a:lnTo>
                    <a:lnTo>
                      <a:pt x="5039327" y="1668661"/>
                    </a:lnTo>
                    <a:cubicBezTo>
                      <a:pt x="5023379" y="1670069"/>
                      <a:pt x="5007333" y="1673094"/>
                      <a:pt x="4991392" y="1677848"/>
                    </a:cubicBezTo>
                    <a:cubicBezTo>
                      <a:pt x="4863863" y="1715870"/>
                      <a:pt x="4791287" y="1850022"/>
                      <a:pt x="4829289" y="1977484"/>
                    </a:cubicBezTo>
                    <a:cubicBezTo>
                      <a:pt x="4867292" y="2104945"/>
                      <a:pt x="5001483" y="2177449"/>
                      <a:pt x="5129012" y="2139427"/>
                    </a:cubicBezTo>
                    <a:cubicBezTo>
                      <a:pt x="5144953" y="2134673"/>
                      <a:pt x="5160036" y="2128419"/>
                      <a:pt x="5174151" y="2120863"/>
                    </a:cubicBezTo>
                    <a:lnTo>
                      <a:pt x="5206918" y="2098895"/>
                    </a:lnTo>
                    <a:lnTo>
                      <a:pt x="5233934" y="2231821"/>
                    </a:lnTo>
                    <a:cubicBezTo>
                      <a:pt x="5246572" y="2313623"/>
                      <a:pt x="5255381" y="2396367"/>
                      <a:pt x="5260212" y="2479813"/>
                    </a:cubicBezTo>
                    <a:lnTo>
                      <a:pt x="5261024" y="2564666"/>
                    </a:lnTo>
                    <a:lnTo>
                      <a:pt x="5223898" y="2550684"/>
                    </a:lnTo>
                    <a:cubicBezTo>
                      <a:pt x="5208429" y="2546552"/>
                      <a:pt x="5192316" y="2543908"/>
                      <a:pt x="5175711" y="2542921"/>
                    </a:cubicBezTo>
                    <a:cubicBezTo>
                      <a:pt x="5042868" y="2535034"/>
                      <a:pt x="4928786" y="2636273"/>
                      <a:pt x="4920903" y="2769046"/>
                    </a:cubicBezTo>
                    <a:cubicBezTo>
                      <a:pt x="4913019" y="2901817"/>
                      <a:pt x="5014319" y="3015845"/>
                      <a:pt x="5147162" y="3023733"/>
                    </a:cubicBezTo>
                    <a:cubicBezTo>
                      <a:pt x="5163767" y="3024719"/>
                      <a:pt x="5180080" y="3024000"/>
                      <a:pt x="5195928" y="3021727"/>
                    </a:cubicBezTo>
                    <a:lnTo>
                      <a:pt x="5235611" y="3011951"/>
                    </a:lnTo>
                    <a:lnTo>
                      <a:pt x="5192310" y="3243262"/>
                    </a:lnTo>
                    <a:lnTo>
                      <a:pt x="5126971" y="3469505"/>
                    </a:lnTo>
                    <a:lnTo>
                      <a:pt x="5095667" y="3442641"/>
                    </a:lnTo>
                    <a:cubicBezTo>
                      <a:pt x="5082545" y="3433468"/>
                      <a:pt x="5068309" y="3425472"/>
                      <a:pt x="5053042" y="3418866"/>
                    </a:cubicBezTo>
                    <a:cubicBezTo>
                      <a:pt x="4930908" y="3366020"/>
                      <a:pt x="4789081" y="3422134"/>
                      <a:pt x="4736261" y="3544203"/>
                    </a:cubicBezTo>
                    <a:cubicBezTo>
                      <a:pt x="4683442" y="3666272"/>
                      <a:pt x="4739634" y="3808069"/>
                      <a:pt x="4861767" y="3860917"/>
                    </a:cubicBezTo>
                    <a:cubicBezTo>
                      <a:pt x="4877034" y="3867523"/>
                      <a:pt x="4892609" y="3872427"/>
                      <a:pt x="4908278" y="3875711"/>
                    </a:cubicBezTo>
                    <a:lnTo>
                      <a:pt x="4948303" y="3880032"/>
                    </a:lnTo>
                    <a:lnTo>
                      <a:pt x="4920099" y="3935562"/>
                    </a:lnTo>
                    <a:cubicBezTo>
                      <a:pt x="4854957" y="4050190"/>
                      <a:pt x="4781729" y="4158847"/>
                      <a:pt x="4701355" y="4260953"/>
                    </a:cubicBezTo>
                    <a:lnTo>
                      <a:pt x="4690683" y="4273524"/>
                    </a:lnTo>
                    <a:lnTo>
                      <a:pt x="4670103" y="4236951"/>
                    </a:lnTo>
                    <a:cubicBezTo>
                      <a:pt x="4660910" y="4223843"/>
                      <a:pt x="4650267" y="4211460"/>
                      <a:pt x="4638180" y="4200031"/>
                    </a:cubicBezTo>
                    <a:cubicBezTo>
                      <a:pt x="4541487" y="4108598"/>
                      <a:pt x="4389020" y="4112821"/>
                      <a:pt x="4297636" y="4209463"/>
                    </a:cubicBezTo>
                    <a:cubicBezTo>
                      <a:pt x="4206253" y="4306105"/>
                      <a:pt x="4210558" y="4458570"/>
                      <a:pt x="4307251" y="4550002"/>
                    </a:cubicBezTo>
                    <a:cubicBezTo>
                      <a:pt x="4319338" y="4561431"/>
                      <a:pt x="4332296" y="4571366"/>
                      <a:pt x="4345897" y="4579812"/>
                    </a:cubicBezTo>
                    <a:lnTo>
                      <a:pt x="4382079" y="4597585"/>
                    </a:lnTo>
                    <a:lnTo>
                      <a:pt x="4294613" y="4674261"/>
                    </a:lnTo>
                    <a:cubicBezTo>
                      <a:pt x="4226072" y="4730053"/>
                      <a:pt x="4154820" y="4782340"/>
                      <a:pt x="4081162" y="4830933"/>
                    </a:cubicBezTo>
                    <a:lnTo>
                      <a:pt x="4004830" y="4875987"/>
                    </a:lnTo>
                    <a:lnTo>
                      <a:pt x="3998534" y="4837804"/>
                    </a:lnTo>
                    <a:cubicBezTo>
                      <a:pt x="3994378" y="4822342"/>
                      <a:pt x="3988612" y="4807066"/>
                      <a:pt x="3981163" y="4792192"/>
                    </a:cubicBezTo>
                    <a:cubicBezTo>
                      <a:pt x="3921573" y="4673203"/>
                      <a:pt x="3776856" y="4625024"/>
                      <a:pt x="3657930" y="4684583"/>
                    </a:cubicBezTo>
                    <a:cubicBezTo>
                      <a:pt x="3539004" y="4744142"/>
                      <a:pt x="3490903" y="4888884"/>
                      <a:pt x="3550494" y="5007873"/>
                    </a:cubicBezTo>
                    <a:cubicBezTo>
                      <a:pt x="3557942" y="5022747"/>
                      <a:pt x="3566721" y="5036514"/>
                      <a:pt x="3576614" y="5049102"/>
                    </a:cubicBezTo>
                    <a:lnTo>
                      <a:pt x="3605495" y="5079179"/>
                    </a:lnTo>
                    <a:lnTo>
                      <a:pt x="3361520" y="5163465"/>
                    </a:lnTo>
                    <a:lnTo>
                      <a:pt x="3154552" y="5212189"/>
                    </a:lnTo>
                    <a:lnTo>
                      <a:pt x="3161961" y="5172732"/>
                    </a:lnTo>
                    <a:cubicBezTo>
                      <a:pt x="3163345" y="5156782"/>
                      <a:pt x="3163151" y="5140455"/>
                      <a:pt x="3161239" y="5123930"/>
                    </a:cubicBezTo>
                    <a:cubicBezTo>
                      <a:pt x="3145938" y="4991736"/>
                      <a:pt x="3026428" y="4896967"/>
                      <a:pt x="2894303" y="4912259"/>
                    </a:cubicBezTo>
                    <a:cubicBezTo>
                      <a:pt x="2762179" y="4927551"/>
                      <a:pt x="2667474" y="5047112"/>
                      <a:pt x="2682774" y="5179307"/>
                    </a:cubicBezTo>
                    <a:cubicBezTo>
                      <a:pt x="2684687" y="5195831"/>
                      <a:pt x="2688228" y="5211770"/>
                      <a:pt x="2693218" y="5226984"/>
                    </a:cubicBezTo>
                    <a:lnTo>
                      <a:pt x="2708878" y="5262425"/>
                    </a:lnTo>
                    <a:lnTo>
                      <a:pt x="2561420" y="5266097"/>
                    </a:lnTo>
                    <a:cubicBezTo>
                      <a:pt x="2469881" y="5263601"/>
                      <a:pt x="2377769" y="5256285"/>
                      <a:pt x="2285388" y="5243959"/>
                    </a:cubicBezTo>
                    <a:lnTo>
                      <a:pt x="2240930" y="5235714"/>
                    </a:lnTo>
                    <a:lnTo>
                      <a:pt x="2261288" y="5201337"/>
                    </a:lnTo>
                    <a:cubicBezTo>
                      <a:pt x="2268045" y="5186822"/>
                      <a:pt x="2273446" y="5171413"/>
                      <a:pt x="2277301" y="5155230"/>
                    </a:cubicBezTo>
                    <a:cubicBezTo>
                      <a:pt x="2308137" y="5025775"/>
                      <a:pt x="2228246" y="4895846"/>
                      <a:pt x="2098860" y="4865027"/>
                    </a:cubicBezTo>
                    <a:cubicBezTo>
                      <a:pt x="1969474" y="4834207"/>
                      <a:pt x="1839587" y="4914168"/>
                      <a:pt x="1808751" y="5043623"/>
                    </a:cubicBezTo>
                    <a:cubicBezTo>
                      <a:pt x="1804897" y="5059805"/>
                      <a:pt x="1802773" y="5075995"/>
                      <a:pt x="1802259" y="5091997"/>
                    </a:cubicBezTo>
                    <a:lnTo>
                      <a:pt x="1804934" y="5131861"/>
                    </a:lnTo>
                    <a:lnTo>
                      <a:pt x="1761530" y="5119177"/>
                    </a:lnTo>
                    <a:cubicBezTo>
                      <a:pt x="1682746" y="5091747"/>
                      <a:pt x="1605963" y="5060831"/>
                      <a:pt x="1531316" y="5026649"/>
                    </a:cubicBezTo>
                    <a:lnTo>
                      <a:pt x="1374157" y="4945594"/>
                    </a:lnTo>
                    <a:lnTo>
                      <a:pt x="1405149" y="4920168"/>
                    </a:lnTo>
                    <a:cubicBezTo>
                      <a:pt x="1416461" y="4908838"/>
                      <a:pt x="1426808" y="4896207"/>
                      <a:pt x="1435964" y="4882320"/>
                    </a:cubicBezTo>
                    <a:cubicBezTo>
                      <a:pt x="1509217" y="4771217"/>
                      <a:pt x="1478582" y="4621800"/>
                      <a:pt x="1367541" y="4548587"/>
                    </a:cubicBezTo>
                    <a:cubicBezTo>
                      <a:pt x="1256498" y="4475373"/>
                      <a:pt x="1107097" y="4506088"/>
                      <a:pt x="1033844" y="4617189"/>
                    </a:cubicBezTo>
                    <a:cubicBezTo>
                      <a:pt x="1024688" y="4631078"/>
                      <a:pt x="1017155" y="4645563"/>
                      <a:pt x="1011199" y="4660425"/>
                    </a:cubicBezTo>
                    <a:lnTo>
                      <a:pt x="1000161" y="4698511"/>
                    </a:lnTo>
                    <a:lnTo>
                      <a:pt x="920802" y="4636740"/>
                    </a:lnTo>
                    <a:cubicBezTo>
                      <a:pt x="829875" y="4559028"/>
                      <a:pt x="744663" y="4475445"/>
                      <a:pt x="665621" y="4386731"/>
                    </a:cubicBezTo>
                    <a:lnTo>
                      <a:pt x="657487" y="4376959"/>
                    </a:lnTo>
                    <a:lnTo>
                      <a:pt x="696807" y="4363138"/>
                    </a:lnTo>
                    <a:cubicBezTo>
                      <a:pt x="711312" y="4356361"/>
                      <a:pt x="725355" y="4348030"/>
                      <a:pt x="738709" y="4338112"/>
                    </a:cubicBezTo>
                    <a:cubicBezTo>
                      <a:pt x="845543" y="4258765"/>
                      <a:pt x="867859" y="4107881"/>
                      <a:pt x="788555" y="4001104"/>
                    </a:cubicBezTo>
                    <a:cubicBezTo>
                      <a:pt x="709249" y="3894326"/>
                      <a:pt x="558354" y="3872091"/>
                      <a:pt x="451519" y="3951439"/>
                    </a:cubicBezTo>
                    <a:cubicBezTo>
                      <a:pt x="438165" y="3961357"/>
                      <a:pt x="426132" y="3972393"/>
                      <a:pt x="415452" y="3984321"/>
                    </a:cubicBezTo>
                    <a:lnTo>
                      <a:pt x="391658" y="4016878"/>
                    </a:lnTo>
                    <a:lnTo>
                      <a:pt x="353117" y="3955371"/>
                    </a:lnTo>
                    <a:cubicBezTo>
                      <a:pt x="312204" y="3884939"/>
                      <a:pt x="274531" y="3812605"/>
                      <a:pt x="240245" y="3738610"/>
                    </a:cubicBezTo>
                    <a:lnTo>
                      <a:pt x="182439" y="3597001"/>
                    </a:lnTo>
                    <a:lnTo>
                      <a:pt x="221697" y="3597436"/>
                    </a:lnTo>
                    <a:cubicBezTo>
                      <a:pt x="237645" y="3596029"/>
                      <a:pt x="253690" y="3593002"/>
                      <a:pt x="269631" y="3588250"/>
                    </a:cubicBezTo>
                    <a:cubicBezTo>
                      <a:pt x="397161" y="3550226"/>
                      <a:pt x="469738" y="3416075"/>
                      <a:pt x="431735" y="3288614"/>
                    </a:cubicBezTo>
                    <a:cubicBezTo>
                      <a:pt x="393733" y="3161152"/>
                      <a:pt x="259541" y="3088647"/>
                      <a:pt x="132011" y="3126671"/>
                    </a:cubicBezTo>
                    <a:cubicBezTo>
                      <a:pt x="116070" y="3131423"/>
                      <a:pt x="100988" y="3137679"/>
                      <a:pt x="86872" y="3145235"/>
                    </a:cubicBezTo>
                    <a:lnTo>
                      <a:pt x="54105" y="3167203"/>
                    </a:lnTo>
                    <a:lnTo>
                      <a:pt x="27088" y="3034275"/>
                    </a:lnTo>
                    <a:cubicBezTo>
                      <a:pt x="14450" y="2952472"/>
                      <a:pt x="5642" y="2869727"/>
                      <a:pt x="811" y="2786282"/>
                    </a:cubicBezTo>
                    <a:lnTo>
                      <a:pt x="0" y="2701432"/>
                    </a:lnTo>
                    <a:lnTo>
                      <a:pt x="37127" y="2715413"/>
                    </a:lnTo>
                    <a:cubicBezTo>
                      <a:pt x="52595" y="2719545"/>
                      <a:pt x="68707" y="2722190"/>
                      <a:pt x="85312" y="2723175"/>
                    </a:cubicBezTo>
                    <a:cubicBezTo>
                      <a:pt x="218155" y="2731063"/>
                      <a:pt x="332238" y="2629824"/>
                      <a:pt x="340122" y="2497052"/>
                    </a:cubicBezTo>
                    <a:cubicBezTo>
                      <a:pt x="348006" y="2364279"/>
                      <a:pt x="246705" y="2250252"/>
                      <a:pt x="113862" y="2242364"/>
                    </a:cubicBezTo>
                    <a:cubicBezTo>
                      <a:pt x="97256" y="2241378"/>
                      <a:pt x="80945" y="2242097"/>
                      <a:pt x="65096" y="2244369"/>
                    </a:cubicBezTo>
                    <a:lnTo>
                      <a:pt x="25412" y="2254145"/>
                    </a:lnTo>
                    <a:lnTo>
                      <a:pt x="68713" y="2022832"/>
                    </a:lnTo>
                    <a:lnTo>
                      <a:pt x="134052" y="1796592"/>
                    </a:lnTo>
                    <a:lnTo>
                      <a:pt x="165357" y="1823456"/>
                    </a:lnTo>
                    <a:cubicBezTo>
                      <a:pt x="178479" y="1832629"/>
                      <a:pt x="192715" y="1840624"/>
                      <a:pt x="207982" y="1847230"/>
                    </a:cubicBezTo>
                    <a:cubicBezTo>
                      <a:pt x="330115" y="1900077"/>
                      <a:pt x="471944" y="1843963"/>
                      <a:pt x="524763" y="1721894"/>
                    </a:cubicBezTo>
                    <a:cubicBezTo>
                      <a:pt x="577582" y="1599825"/>
                      <a:pt x="521390" y="1458027"/>
                      <a:pt x="399256" y="1405180"/>
                    </a:cubicBezTo>
                    <a:cubicBezTo>
                      <a:pt x="383989" y="1398574"/>
                      <a:pt x="368416" y="1393671"/>
                      <a:pt x="352745" y="1390386"/>
                    </a:cubicBezTo>
                    <a:lnTo>
                      <a:pt x="312719" y="1386066"/>
                    </a:lnTo>
                    <a:lnTo>
                      <a:pt x="340923" y="1330533"/>
                    </a:lnTo>
                    <a:cubicBezTo>
                      <a:pt x="406067" y="1215904"/>
                      <a:pt x="479295" y="1107248"/>
                      <a:pt x="559668" y="1005143"/>
                    </a:cubicBezTo>
                    <a:lnTo>
                      <a:pt x="570341" y="992572"/>
                    </a:lnTo>
                    <a:lnTo>
                      <a:pt x="590920" y="1029147"/>
                    </a:lnTo>
                    <a:cubicBezTo>
                      <a:pt x="600113" y="1042255"/>
                      <a:pt x="610757" y="1054637"/>
                      <a:pt x="622843" y="1066067"/>
                    </a:cubicBezTo>
                    <a:cubicBezTo>
                      <a:pt x="719537" y="1157498"/>
                      <a:pt x="872004" y="1153275"/>
                      <a:pt x="963387" y="1056634"/>
                    </a:cubicBezTo>
                    <a:cubicBezTo>
                      <a:pt x="1054771" y="959992"/>
                      <a:pt x="1050466" y="807527"/>
                      <a:pt x="953773" y="716095"/>
                    </a:cubicBezTo>
                    <a:cubicBezTo>
                      <a:pt x="941686" y="704665"/>
                      <a:pt x="928728" y="694731"/>
                      <a:pt x="915126" y="686285"/>
                    </a:cubicBezTo>
                    <a:lnTo>
                      <a:pt x="878943" y="668511"/>
                    </a:lnTo>
                    <a:lnTo>
                      <a:pt x="966411" y="591835"/>
                    </a:lnTo>
                    <a:cubicBezTo>
                      <a:pt x="1034952" y="536042"/>
                      <a:pt x="1106204" y="483755"/>
                      <a:pt x="1179862" y="435162"/>
                    </a:cubicBezTo>
                    <a:lnTo>
                      <a:pt x="1256192" y="390108"/>
                    </a:lnTo>
                    <a:lnTo>
                      <a:pt x="1262490" y="428293"/>
                    </a:lnTo>
                    <a:cubicBezTo>
                      <a:pt x="1266645" y="443754"/>
                      <a:pt x="1272411" y="459031"/>
                      <a:pt x="1279861" y="473904"/>
                    </a:cubicBezTo>
                    <a:cubicBezTo>
                      <a:pt x="1339451" y="592893"/>
                      <a:pt x="1484168" y="641073"/>
                      <a:pt x="1603093" y="581514"/>
                    </a:cubicBezTo>
                    <a:cubicBezTo>
                      <a:pt x="1722020" y="521955"/>
                      <a:pt x="1770120" y="377212"/>
                      <a:pt x="1710529" y="258223"/>
                    </a:cubicBezTo>
                    <a:cubicBezTo>
                      <a:pt x="1703080" y="243350"/>
                      <a:pt x="1694301" y="229582"/>
                      <a:pt x="1684409" y="216994"/>
                    </a:cubicBezTo>
                    <a:lnTo>
                      <a:pt x="1655527" y="186916"/>
                    </a:lnTo>
                    <a:lnTo>
                      <a:pt x="1899503" y="102632"/>
                    </a:lnTo>
                    <a:lnTo>
                      <a:pt x="2106471" y="53906"/>
                    </a:lnTo>
                    <a:lnTo>
                      <a:pt x="2099062" y="93364"/>
                    </a:lnTo>
                    <a:cubicBezTo>
                      <a:pt x="2097679" y="109315"/>
                      <a:pt x="2097873" y="125641"/>
                      <a:pt x="2099785" y="142166"/>
                    </a:cubicBezTo>
                    <a:cubicBezTo>
                      <a:pt x="2115085" y="274360"/>
                      <a:pt x="2234596" y="369129"/>
                      <a:pt x="2366720" y="353838"/>
                    </a:cubicBezTo>
                    <a:cubicBezTo>
                      <a:pt x="2498845" y="338546"/>
                      <a:pt x="2593550" y="218984"/>
                      <a:pt x="2578250" y="86789"/>
                    </a:cubicBezTo>
                    <a:cubicBezTo>
                      <a:pt x="2576337" y="70264"/>
                      <a:pt x="2572796" y="54325"/>
                      <a:pt x="2567806" y="39113"/>
                    </a:cubicBezTo>
                    <a:lnTo>
                      <a:pt x="2552146" y="3672"/>
                    </a:lnTo>
                    <a:lnTo>
                      <a:pt x="2699604" y="0"/>
                    </a:lnTo>
                    <a:close/>
                    <a:moveTo>
                      <a:pt x="2685916" y="849851"/>
                    </a:moveTo>
                    <a:cubicBezTo>
                      <a:pt x="1857093" y="823407"/>
                      <a:pt x="1095966" y="1381414"/>
                      <a:pt x="896230" y="2219946"/>
                    </a:cubicBezTo>
                    <a:cubicBezTo>
                      <a:pt x="667959" y="3178268"/>
                      <a:pt x="1259374" y="4140094"/>
                      <a:pt x="2217191" y="4368244"/>
                    </a:cubicBezTo>
                    <a:cubicBezTo>
                      <a:pt x="3175009" y="4596395"/>
                      <a:pt x="4136523" y="4004473"/>
                      <a:pt x="4364793" y="3046150"/>
                    </a:cubicBezTo>
                    <a:cubicBezTo>
                      <a:pt x="4593063" y="2087828"/>
                      <a:pt x="4001649" y="1126002"/>
                      <a:pt x="3043832" y="897852"/>
                    </a:cubicBezTo>
                    <a:cubicBezTo>
                      <a:pt x="2924105" y="869333"/>
                      <a:pt x="2804320" y="853628"/>
                      <a:pt x="2685916" y="849851"/>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grpSp>
        <p:grpSp>
          <p:nvGrpSpPr>
            <p:cNvPr id="268" name="Group 267"/>
            <p:cNvGrpSpPr/>
            <p:nvPr/>
          </p:nvGrpSpPr>
          <p:grpSpPr>
            <a:xfrm>
              <a:off x="8042076" y="4371637"/>
              <a:ext cx="365435" cy="371700"/>
              <a:chOff x="1941489" y="795953"/>
              <a:chExt cx="5261024" cy="5266097"/>
            </a:xfrm>
            <a:solidFill>
              <a:srgbClr val="CA95FF"/>
            </a:solidFill>
          </p:grpSpPr>
          <p:sp>
            <p:nvSpPr>
              <p:cNvPr id="291" name="Donut 290"/>
              <p:cNvSpPr/>
              <p:nvPr/>
            </p:nvSpPr>
            <p:spPr>
              <a:xfrm>
                <a:off x="2882256" y="1738368"/>
                <a:ext cx="3379489" cy="3381270"/>
              </a:xfrm>
              <a:prstGeom prst="donut">
                <a:avLst>
                  <a:gd name="adj" fmla="val 2828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sp>
            <p:nvSpPr>
              <p:cNvPr id="292" name="Freeform 291"/>
              <p:cNvSpPr/>
              <p:nvPr/>
            </p:nvSpPr>
            <p:spPr>
              <a:xfrm>
                <a:off x="1941489" y="795953"/>
                <a:ext cx="5261024" cy="5266097"/>
              </a:xfrm>
              <a:custGeom>
                <a:avLst/>
                <a:gdLst>
                  <a:gd name="connsiteX0" fmla="*/ 2699604 w 5261024"/>
                  <a:gd name="connsiteY0" fmla="*/ 0 h 5266097"/>
                  <a:gd name="connsiteX1" fmla="*/ 2975635 w 5261024"/>
                  <a:gd name="connsiteY1" fmla="*/ 22137 h 5266097"/>
                  <a:gd name="connsiteX2" fmla="*/ 3020095 w 5261024"/>
                  <a:gd name="connsiteY2" fmla="*/ 30384 h 5266097"/>
                  <a:gd name="connsiteX3" fmla="*/ 2999736 w 5261024"/>
                  <a:gd name="connsiteY3" fmla="*/ 64762 h 5266097"/>
                  <a:gd name="connsiteX4" fmla="*/ 2983724 w 5261024"/>
                  <a:gd name="connsiteY4" fmla="*/ 110867 h 5266097"/>
                  <a:gd name="connsiteX5" fmla="*/ 3162165 w 5261024"/>
                  <a:gd name="connsiteY5" fmla="*/ 401071 h 5266097"/>
                  <a:gd name="connsiteX6" fmla="*/ 3452273 w 5261024"/>
                  <a:gd name="connsiteY6" fmla="*/ 222475 h 5266097"/>
                  <a:gd name="connsiteX7" fmla="*/ 3458765 w 5261024"/>
                  <a:gd name="connsiteY7" fmla="*/ 174102 h 5266097"/>
                  <a:gd name="connsiteX8" fmla="*/ 3456091 w 5261024"/>
                  <a:gd name="connsiteY8" fmla="*/ 134237 h 5266097"/>
                  <a:gd name="connsiteX9" fmla="*/ 3499492 w 5261024"/>
                  <a:gd name="connsiteY9" fmla="*/ 146919 h 5266097"/>
                  <a:gd name="connsiteX10" fmla="*/ 3729708 w 5261024"/>
                  <a:gd name="connsiteY10" fmla="*/ 239447 h 5266097"/>
                  <a:gd name="connsiteX11" fmla="*/ 3886868 w 5261024"/>
                  <a:gd name="connsiteY11" fmla="*/ 320504 h 5266097"/>
                  <a:gd name="connsiteX12" fmla="*/ 3855876 w 5261024"/>
                  <a:gd name="connsiteY12" fmla="*/ 345930 h 5266097"/>
                  <a:gd name="connsiteX13" fmla="*/ 3825060 w 5261024"/>
                  <a:gd name="connsiteY13" fmla="*/ 383779 h 5266097"/>
                  <a:gd name="connsiteX14" fmla="*/ 3893485 w 5261024"/>
                  <a:gd name="connsiteY14" fmla="*/ 717511 h 5266097"/>
                  <a:gd name="connsiteX15" fmla="*/ 4227180 w 5261024"/>
                  <a:gd name="connsiteY15" fmla="*/ 648908 h 5266097"/>
                  <a:gd name="connsiteX16" fmla="*/ 4249826 w 5261024"/>
                  <a:gd name="connsiteY16" fmla="*/ 605673 h 5266097"/>
                  <a:gd name="connsiteX17" fmla="*/ 4260863 w 5261024"/>
                  <a:gd name="connsiteY17" fmla="*/ 567587 h 5266097"/>
                  <a:gd name="connsiteX18" fmla="*/ 4340221 w 5261024"/>
                  <a:gd name="connsiteY18" fmla="*/ 629356 h 5266097"/>
                  <a:gd name="connsiteX19" fmla="*/ 4595402 w 5261024"/>
                  <a:gd name="connsiteY19" fmla="*/ 879365 h 5266097"/>
                  <a:gd name="connsiteX20" fmla="*/ 4603537 w 5261024"/>
                  <a:gd name="connsiteY20" fmla="*/ 889139 h 5266097"/>
                  <a:gd name="connsiteX21" fmla="*/ 4564217 w 5261024"/>
                  <a:gd name="connsiteY21" fmla="*/ 902959 h 5266097"/>
                  <a:gd name="connsiteX22" fmla="*/ 4522315 w 5261024"/>
                  <a:gd name="connsiteY22" fmla="*/ 927986 h 5266097"/>
                  <a:gd name="connsiteX23" fmla="*/ 4472470 w 5261024"/>
                  <a:gd name="connsiteY23" fmla="*/ 1264993 h 5266097"/>
                  <a:gd name="connsiteX24" fmla="*/ 4809505 w 5261024"/>
                  <a:gd name="connsiteY24" fmla="*/ 1314658 h 5266097"/>
                  <a:gd name="connsiteX25" fmla="*/ 4845572 w 5261024"/>
                  <a:gd name="connsiteY25" fmla="*/ 1281775 h 5266097"/>
                  <a:gd name="connsiteX26" fmla="*/ 4869367 w 5261024"/>
                  <a:gd name="connsiteY26" fmla="*/ 1249219 h 5266097"/>
                  <a:gd name="connsiteX27" fmla="*/ 4907907 w 5261024"/>
                  <a:gd name="connsiteY27" fmla="*/ 1310723 h 5266097"/>
                  <a:gd name="connsiteX28" fmla="*/ 5020778 w 5261024"/>
                  <a:gd name="connsiteY28" fmla="*/ 1527485 h 5266097"/>
                  <a:gd name="connsiteX29" fmla="*/ 5078585 w 5261024"/>
                  <a:gd name="connsiteY29" fmla="*/ 1669097 h 5266097"/>
                  <a:gd name="connsiteX30" fmla="*/ 5039327 w 5261024"/>
                  <a:gd name="connsiteY30" fmla="*/ 1668661 h 5266097"/>
                  <a:gd name="connsiteX31" fmla="*/ 4991392 w 5261024"/>
                  <a:gd name="connsiteY31" fmla="*/ 1677848 h 5266097"/>
                  <a:gd name="connsiteX32" fmla="*/ 4829289 w 5261024"/>
                  <a:gd name="connsiteY32" fmla="*/ 1977484 h 5266097"/>
                  <a:gd name="connsiteX33" fmla="*/ 5129012 w 5261024"/>
                  <a:gd name="connsiteY33" fmla="*/ 2139427 h 5266097"/>
                  <a:gd name="connsiteX34" fmla="*/ 5174151 w 5261024"/>
                  <a:gd name="connsiteY34" fmla="*/ 2120863 h 5266097"/>
                  <a:gd name="connsiteX35" fmla="*/ 5206918 w 5261024"/>
                  <a:gd name="connsiteY35" fmla="*/ 2098895 h 5266097"/>
                  <a:gd name="connsiteX36" fmla="*/ 5233934 w 5261024"/>
                  <a:gd name="connsiteY36" fmla="*/ 2231821 h 5266097"/>
                  <a:gd name="connsiteX37" fmla="*/ 5260212 w 5261024"/>
                  <a:gd name="connsiteY37" fmla="*/ 2479813 h 5266097"/>
                  <a:gd name="connsiteX38" fmla="*/ 5261024 w 5261024"/>
                  <a:gd name="connsiteY38" fmla="*/ 2564666 h 5266097"/>
                  <a:gd name="connsiteX39" fmla="*/ 5223898 w 5261024"/>
                  <a:gd name="connsiteY39" fmla="*/ 2550684 h 5266097"/>
                  <a:gd name="connsiteX40" fmla="*/ 5175711 w 5261024"/>
                  <a:gd name="connsiteY40" fmla="*/ 2542921 h 5266097"/>
                  <a:gd name="connsiteX41" fmla="*/ 4920903 w 5261024"/>
                  <a:gd name="connsiteY41" fmla="*/ 2769046 h 5266097"/>
                  <a:gd name="connsiteX42" fmla="*/ 5147162 w 5261024"/>
                  <a:gd name="connsiteY42" fmla="*/ 3023733 h 5266097"/>
                  <a:gd name="connsiteX43" fmla="*/ 5195928 w 5261024"/>
                  <a:gd name="connsiteY43" fmla="*/ 3021727 h 5266097"/>
                  <a:gd name="connsiteX44" fmla="*/ 5235611 w 5261024"/>
                  <a:gd name="connsiteY44" fmla="*/ 3011951 h 5266097"/>
                  <a:gd name="connsiteX45" fmla="*/ 5192310 w 5261024"/>
                  <a:gd name="connsiteY45" fmla="*/ 3243262 h 5266097"/>
                  <a:gd name="connsiteX46" fmla="*/ 5126971 w 5261024"/>
                  <a:gd name="connsiteY46" fmla="*/ 3469505 h 5266097"/>
                  <a:gd name="connsiteX47" fmla="*/ 5095667 w 5261024"/>
                  <a:gd name="connsiteY47" fmla="*/ 3442641 h 5266097"/>
                  <a:gd name="connsiteX48" fmla="*/ 5053042 w 5261024"/>
                  <a:gd name="connsiteY48" fmla="*/ 3418866 h 5266097"/>
                  <a:gd name="connsiteX49" fmla="*/ 4736261 w 5261024"/>
                  <a:gd name="connsiteY49" fmla="*/ 3544203 h 5266097"/>
                  <a:gd name="connsiteX50" fmla="*/ 4861767 w 5261024"/>
                  <a:gd name="connsiteY50" fmla="*/ 3860917 h 5266097"/>
                  <a:gd name="connsiteX51" fmla="*/ 4908278 w 5261024"/>
                  <a:gd name="connsiteY51" fmla="*/ 3875711 h 5266097"/>
                  <a:gd name="connsiteX52" fmla="*/ 4948303 w 5261024"/>
                  <a:gd name="connsiteY52" fmla="*/ 3880032 h 5266097"/>
                  <a:gd name="connsiteX53" fmla="*/ 4920099 w 5261024"/>
                  <a:gd name="connsiteY53" fmla="*/ 3935562 h 5266097"/>
                  <a:gd name="connsiteX54" fmla="*/ 4701355 w 5261024"/>
                  <a:gd name="connsiteY54" fmla="*/ 4260953 h 5266097"/>
                  <a:gd name="connsiteX55" fmla="*/ 4690683 w 5261024"/>
                  <a:gd name="connsiteY55" fmla="*/ 4273524 h 5266097"/>
                  <a:gd name="connsiteX56" fmla="*/ 4670103 w 5261024"/>
                  <a:gd name="connsiteY56" fmla="*/ 4236951 h 5266097"/>
                  <a:gd name="connsiteX57" fmla="*/ 4638180 w 5261024"/>
                  <a:gd name="connsiteY57" fmla="*/ 4200031 h 5266097"/>
                  <a:gd name="connsiteX58" fmla="*/ 4297636 w 5261024"/>
                  <a:gd name="connsiteY58" fmla="*/ 4209463 h 5266097"/>
                  <a:gd name="connsiteX59" fmla="*/ 4307251 w 5261024"/>
                  <a:gd name="connsiteY59" fmla="*/ 4550002 h 5266097"/>
                  <a:gd name="connsiteX60" fmla="*/ 4345897 w 5261024"/>
                  <a:gd name="connsiteY60" fmla="*/ 4579812 h 5266097"/>
                  <a:gd name="connsiteX61" fmla="*/ 4382079 w 5261024"/>
                  <a:gd name="connsiteY61" fmla="*/ 4597585 h 5266097"/>
                  <a:gd name="connsiteX62" fmla="*/ 4294613 w 5261024"/>
                  <a:gd name="connsiteY62" fmla="*/ 4674261 h 5266097"/>
                  <a:gd name="connsiteX63" fmla="*/ 4081162 w 5261024"/>
                  <a:gd name="connsiteY63" fmla="*/ 4830933 h 5266097"/>
                  <a:gd name="connsiteX64" fmla="*/ 4004830 w 5261024"/>
                  <a:gd name="connsiteY64" fmla="*/ 4875987 h 5266097"/>
                  <a:gd name="connsiteX65" fmla="*/ 3998534 w 5261024"/>
                  <a:gd name="connsiteY65" fmla="*/ 4837804 h 5266097"/>
                  <a:gd name="connsiteX66" fmla="*/ 3981163 w 5261024"/>
                  <a:gd name="connsiteY66" fmla="*/ 4792192 h 5266097"/>
                  <a:gd name="connsiteX67" fmla="*/ 3657930 w 5261024"/>
                  <a:gd name="connsiteY67" fmla="*/ 4684583 h 5266097"/>
                  <a:gd name="connsiteX68" fmla="*/ 3550494 w 5261024"/>
                  <a:gd name="connsiteY68" fmla="*/ 5007873 h 5266097"/>
                  <a:gd name="connsiteX69" fmla="*/ 3576614 w 5261024"/>
                  <a:gd name="connsiteY69" fmla="*/ 5049102 h 5266097"/>
                  <a:gd name="connsiteX70" fmla="*/ 3605495 w 5261024"/>
                  <a:gd name="connsiteY70" fmla="*/ 5079179 h 5266097"/>
                  <a:gd name="connsiteX71" fmla="*/ 3361520 w 5261024"/>
                  <a:gd name="connsiteY71" fmla="*/ 5163465 h 5266097"/>
                  <a:gd name="connsiteX72" fmla="*/ 3154552 w 5261024"/>
                  <a:gd name="connsiteY72" fmla="*/ 5212189 h 5266097"/>
                  <a:gd name="connsiteX73" fmla="*/ 3161961 w 5261024"/>
                  <a:gd name="connsiteY73" fmla="*/ 5172732 h 5266097"/>
                  <a:gd name="connsiteX74" fmla="*/ 3161239 w 5261024"/>
                  <a:gd name="connsiteY74" fmla="*/ 5123930 h 5266097"/>
                  <a:gd name="connsiteX75" fmla="*/ 2894303 w 5261024"/>
                  <a:gd name="connsiteY75" fmla="*/ 4912259 h 5266097"/>
                  <a:gd name="connsiteX76" fmla="*/ 2682774 w 5261024"/>
                  <a:gd name="connsiteY76" fmla="*/ 5179307 h 5266097"/>
                  <a:gd name="connsiteX77" fmla="*/ 2693218 w 5261024"/>
                  <a:gd name="connsiteY77" fmla="*/ 5226984 h 5266097"/>
                  <a:gd name="connsiteX78" fmla="*/ 2708878 w 5261024"/>
                  <a:gd name="connsiteY78" fmla="*/ 5262425 h 5266097"/>
                  <a:gd name="connsiteX79" fmla="*/ 2561420 w 5261024"/>
                  <a:gd name="connsiteY79" fmla="*/ 5266097 h 5266097"/>
                  <a:gd name="connsiteX80" fmla="*/ 2285388 w 5261024"/>
                  <a:gd name="connsiteY80" fmla="*/ 5243959 h 5266097"/>
                  <a:gd name="connsiteX81" fmla="*/ 2240930 w 5261024"/>
                  <a:gd name="connsiteY81" fmla="*/ 5235714 h 5266097"/>
                  <a:gd name="connsiteX82" fmla="*/ 2261288 w 5261024"/>
                  <a:gd name="connsiteY82" fmla="*/ 5201337 h 5266097"/>
                  <a:gd name="connsiteX83" fmla="*/ 2277301 w 5261024"/>
                  <a:gd name="connsiteY83" fmla="*/ 5155230 h 5266097"/>
                  <a:gd name="connsiteX84" fmla="*/ 2098860 w 5261024"/>
                  <a:gd name="connsiteY84" fmla="*/ 4865027 h 5266097"/>
                  <a:gd name="connsiteX85" fmla="*/ 1808751 w 5261024"/>
                  <a:gd name="connsiteY85" fmla="*/ 5043623 h 5266097"/>
                  <a:gd name="connsiteX86" fmla="*/ 1802259 w 5261024"/>
                  <a:gd name="connsiteY86" fmla="*/ 5091997 h 5266097"/>
                  <a:gd name="connsiteX87" fmla="*/ 1804934 w 5261024"/>
                  <a:gd name="connsiteY87" fmla="*/ 5131861 h 5266097"/>
                  <a:gd name="connsiteX88" fmla="*/ 1761530 w 5261024"/>
                  <a:gd name="connsiteY88" fmla="*/ 5119177 h 5266097"/>
                  <a:gd name="connsiteX89" fmla="*/ 1531316 w 5261024"/>
                  <a:gd name="connsiteY89" fmla="*/ 5026649 h 5266097"/>
                  <a:gd name="connsiteX90" fmla="*/ 1374157 w 5261024"/>
                  <a:gd name="connsiteY90" fmla="*/ 4945594 h 5266097"/>
                  <a:gd name="connsiteX91" fmla="*/ 1405149 w 5261024"/>
                  <a:gd name="connsiteY91" fmla="*/ 4920168 h 5266097"/>
                  <a:gd name="connsiteX92" fmla="*/ 1435964 w 5261024"/>
                  <a:gd name="connsiteY92" fmla="*/ 4882320 h 5266097"/>
                  <a:gd name="connsiteX93" fmla="*/ 1367541 w 5261024"/>
                  <a:gd name="connsiteY93" fmla="*/ 4548587 h 5266097"/>
                  <a:gd name="connsiteX94" fmla="*/ 1033844 w 5261024"/>
                  <a:gd name="connsiteY94" fmla="*/ 4617189 h 5266097"/>
                  <a:gd name="connsiteX95" fmla="*/ 1011199 w 5261024"/>
                  <a:gd name="connsiteY95" fmla="*/ 4660425 h 5266097"/>
                  <a:gd name="connsiteX96" fmla="*/ 1000161 w 5261024"/>
                  <a:gd name="connsiteY96" fmla="*/ 4698511 h 5266097"/>
                  <a:gd name="connsiteX97" fmla="*/ 920802 w 5261024"/>
                  <a:gd name="connsiteY97" fmla="*/ 4636740 h 5266097"/>
                  <a:gd name="connsiteX98" fmla="*/ 665621 w 5261024"/>
                  <a:gd name="connsiteY98" fmla="*/ 4386731 h 5266097"/>
                  <a:gd name="connsiteX99" fmla="*/ 657487 w 5261024"/>
                  <a:gd name="connsiteY99" fmla="*/ 4376959 h 5266097"/>
                  <a:gd name="connsiteX100" fmla="*/ 696807 w 5261024"/>
                  <a:gd name="connsiteY100" fmla="*/ 4363138 h 5266097"/>
                  <a:gd name="connsiteX101" fmla="*/ 738709 w 5261024"/>
                  <a:gd name="connsiteY101" fmla="*/ 4338112 h 5266097"/>
                  <a:gd name="connsiteX102" fmla="*/ 788555 w 5261024"/>
                  <a:gd name="connsiteY102" fmla="*/ 4001104 h 5266097"/>
                  <a:gd name="connsiteX103" fmla="*/ 451519 w 5261024"/>
                  <a:gd name="connsiteY103" fmla="*/ 3951439 h 5266097"/>
                  <a:gd name="connsiteX104" fmla="*/ 415452 w 5261024"/>
                  <a:gd name="connsiteY104" fmla="*/ 3984321 h 5266097"/>
                  <a:gd name="connsiteX105" fmla="*/ 391658 w 5261024"/>
                  <a:gd name="connsiteY105" fmla="*/ 4016878 h 5266097"/>
                  <a:gd name="connsiteX106" fmla="*/ 353117 w 5261024"/>
                  <a:gd name="connsiteY106" fmla="*/ 3955371 h 5266097"/>
                  <a:gd name="connsiteX107" fmla="*/ 240245 w 5261024"/>
                  <a:gd name="connsiteY107" fmla="*/ 3738610 h 5266097"/>
                  <a:gd name="connsiteX108" fmla="*/ 182439 w 5261024"/>
                  <a:gd name="connsiteY108" fmla="*/ 3597001 h 5266097"/>
                  <a:gd name="connsiteX109" fmla="*/ 221697 w 5261024"/>
                  <a:gd name="connsiteY109" fmla="*/ 3597436 h 5266097"/>
                  <a:gd name="connsiteX110" fmla="*/ 269631 w 5261024"/>
                  <a:gd name="connsiteY110" fmla="*/ 3588250 h 5266097"/>
                  <a:gd name="connsiteX111" fmla="*/ 431735 w 5261024"/>
                  <a:gd name="connsiteY111" fmla="*/ 3288614 h 5266097"/>
                  <a:gd name="connsiteX112" fmla="*/ 132011 w 5261024"/>
                  <a:gd name="connsiteY112" fmla="*/ 3126671 h 5266097"/>
                  <a:gd name="connsiteX113" fmla="*/ 86872 w 5261024"/>
                  <a:gd name="connsiteY113" fmla="*/ 3145235 h 5266097"/>
                  <a:gd name="connsiteX114" fmla="*/ 54105 w 5261024"/>
                  <a:gd name="connsiteY114" fmla="*/ 3167203 h 5266097"/>
                  <a:gd name="connsiteX115" fmla="*/ 27088 w 5261024"/>
                  <a:gd name="connsiteY115" fmla="*/ 3034275 h 5266097"/>
                  <a:gd name="connsiteX116" fmla="*/ 811 w 5261024"/>
                  <a:gd name="connsiteY116" fmla="*/ 2786282 h 5266097"/>
                  <a:gd name="connsiteX117" fmla="*/ 0 w 5261024"/>
                  <a:gd name="connsiteY117" fmla="*/ 2701432 h 5266097"/>
                  <a:gd name="connsiteX118" fmla="*/ 37127 w 5261024"/>
                  <a:gd name="connsiteY118" fmla="*/ 2715413 h 5266097"/>
                  <a:gd name="connsiteX119" fmla="*/ 85312 w 5261024"/>
                  <a:gd name="connsiteY119" fmla="*/ 2723175 h 5266097"/>
                  <a:gd name="connsiteX120" fmla="*/ 340122 w 5261024"/>
                  <a:gd name="connsiteY120" fmla="*/ 2497052 h 5266097"/>
                  <a:gd name="connsiteX121" fmla="*/ 113862 w 5261024"/>
                  <a:gd name="connsiteY121" fmla="*/ 2242364 h 5266097"/>
                  <a:gd name="connsiteX122" fmla="*/ 65096 w 5261024"/>
                  <a:gd name="connsiteY122" fmla="*/ 2244369 h 5266097"/>
                  <a:gd name="connsiteX123" fmla="*/ 25412 w 5261024"/>
                  <a:gd name="connsiteY123" fmla="*/ 2254145 h 5266097"/>
                  <a:gd name="connsiteX124" fmla="*/ 68713 w 5261024"/>
                  <a:gd name="connsiteY124" fmla="*/ 2022832 h 5266097"/>
                  <a:gd name="connsiteX125" fmla="*/ 134052 w 5261024"/>
                  <a:gd name="connsiteY125" fmla="*/ 1796592 h 5266097"/>
                  <a:gd name="connsiteX126" fmla="*/ 165357 w 5261024"/>
                  <a:gd name="connsiteY126" fmla="*/ 1823456 h 5266097"/>
                  <a:gd name="connsiteX127" fmla="*/ 207982 w 5261024"/>
                  <a:gd name="connsiteY127" fmla="*/ 1847230 h 5266097"/>
                  <a:gd name="connsiteX128" fmla="*/ 524763 w 5261024"/>
                  <a:gd name="connsiteY128" fmla="*/ 1721894 h 5266097"/>
                  <a:gd name="connsiteX129" fmla="*/ 399256 w 5261024"/>
                  <a:gd name="connsiteY129" fmla="*/ 1405180 h 5266097"/>
                  <a:gd name="connsiteX130" fmla="*/ 352745 w 5261024"/>
                  <a:gd name="connsiteY130" fmla="*/ 1390386 h 5266097"/>
                  <a:gd name="connsiteX131" fmla="*/ 312719 w 5261024"/>
                  <a:gd name="connsiteY131" fmla="*/ 1386066 h 5266097"/>
                  <a:gd name="connsiteX132" fmla="*/ 340923 w 5261024"/>
                  <a:gd name="connsiteY132" fmla="*/ 1330533 h 5266097"/>
                  <a:gd name="connsiteX133" fmla="*/ 559668 w 5261024"/>
                  <a:gd name="connsiteY133" fmla="*/ 1005143 h 5266097"/>
                  <a:gd name="connsiteX134" fmla="*/ 570341 w 5261024"/>
                  <a:gd name="connsiteY134" fmla="*/ 992572 h 5266097"/>
                  <a:gd name="connsiteX135" fmla="*/ 590920 w 5261024"/>
                  <a:gd name="connsiteY135" fmla="*/ 1029147 h 5266097"/>
                  <a:gd name="connsiteX136" fmla="*/ 622843 w 5261024"/>
                  <a:gd name="connsiteY136" fmla="*/ 1066067 h 5266097"/>
                  <a:gd name="connsiteX137" fmla="*/ 963387 w 5261024"/>
                  <a:gd name="connsiteY137" fmla="*/ 1056634 h 5266097"/>
                  <a:gd name="connsiteX138" fmla="*/ 953773 w 5261024"/>
                  <a:gd name="connsiteY138" fmla="*/ 716095 h 5266097"/>
                  <a:gd name="connsiteX139" fmla="*/ 915126 w 5261024"/>
                  <a:gd name="connsiteY139" fmla="*/ 686285 h 5266097"/>
                  <a:gd name="connsiteX140" fmla="*/ 878943 w 5261024"/>
                  <a:gd name="connsiteY140" fmla="*/ 668511 h 5266097"/>
                  <a:gd name="connsiteX141" fmla="*/ 966411 w 5261024"/>
                  <a:gd name="connsiteY141" fmla="*/ 591835 h 5266097"/>
                  <a:gd name="connsiteX142" fmla="*/ 1179862 w 5261024"/>
                  <a:gd name="connsiteY142" fmla="*/ 435162 h 5266097"/>
                  <a:gd name="connsiteX143" fmla="*/ 1256192 w 5261024"/>
                  <a:gd name="connsiteY143" fmla="*/ 390108 h 5266097"/>
                  <a:gd name="connsiteX144" fmla="*/ 1262490 w 5261024"/>
                  <a:gd name="connsiteY144" fmla="*/ 428293 h 5266097"/>
                  <a:gd name="connsiteX145" fmla="*/ 1279861 w 5261024"/>
                  <a:gd name="connsiteY145" fmla="*/ 473904 h 5266097"/>
                  <a:gd name="connsiteX146" fmla="*/ 1603093 w 5261024"/>
                  <a:gd name="connsiteY146" fmla="*/ 581514 h 5266097"/>
                  <a:gd name="connsiteX147" fmla="*/ 1710529 w 5261024"/>
                  <a:gd name="connsiteY147" fmla="*/ 258223 h 5266097"/>
                  <a:gd name="connsiteX148" fmla="*/ 1684409 w 5261024"/>
                  <a:gd name="connsiteY148" fmla="*/ 216994 h 5266097"/>
                  <a:gd name="connsiteX149" fmla="*/ 1655527 w 5261024"/>
                  <a:gd name="connsiteY149" fmla="*/ 186916 h 5266097"/>
                  <a:gd name="connsiteX150" fmla="*/ 1899503 w 5261024"/>
                  <a:gd name="connsiteY150" fmla="*/ 102632 h 5266097"/>
                  <a:gd name="connsiteX151" fmla="*/ 2106471 w 5261024"/>
                  <a:gd name="connsiteY151" fmla="*/ 53906 h 5266097"/>
                  <a:gd name="connsiteX152" fmla="*/ 2099062 w 5261024"/>
                  <a:gd name="connsiteY152" fmla="*/ 93364 h 5266097"/>
                  <a:gd name="connsiteX153" fmla="*/ 2099785 w 5261024"/>
                  <a:gd name="connsiteY153" fmla="*/ 142166 h 5266097"/>
                  <a:gd name="connsiteX154" fmla="*/ 2366720 w 5261024"/>
                  <a:gd name="connsiteY154" fmla="*/ 353838 h 5266097"/>
                  <a:gd name="connsiteX155" fmla="*/ 2578250 w 5261024"/>
                  <a:gd name="connsiteY155" fmla="*/ 86789 h 5266097"/>
                  <a:gd name="connsiteX156" fmla="*/ 2567806 w 5261024"/>
                  <a:gd name="connsiteY156" fmla="*/ 39113 h 5266097"/>
                  <a:gd name="connsiteX157" fmla="*/ 2552146 w 5261024"/>
                  <a:gd name="connsiteY157" fmla="*/ 3672 h 5266097"/>
                  <a:gd name="connsiteX158" fmla="*/ 2699604 w 5261024"/>
                  <a:gd name="connsiteY158" fmla="*/ 0 h 5266097"/>
                  <a:gd name="connsiteX159" fmla="*/ 2685916 w 5261024"/>
                  <a:gd name="connsiteY159" fmla="*/ 849851 h 5266097"/>
                  <a:gd name="connsiteX160" fmla="*/ 896230 w 5261024"/>
                  <a:gd name="connsiteY160" fmla="*/ 2219946 h 5266097"/>
                  <a:gd name="connsiteX161" fmla="*/ 2217191 w 5261024"/>
                  <a:gd name="connsiteY161" fmla="*/ 4368244 h 5266097"/>
                  <a:gd name="connsiteX162" fmla="*/ 4364793 w 5261024"/>
                  <a:gd name="connsiteY162" fmla="*/ 3046150 h 5266097"/>
                  <a:gd name="connsiteX163" fmla="*/ 3043832 w 5261024"/>
                  <a:gd name="connsiteY163" fmla="*/ 897852 h 5266097"/>
                  <a:gd name="connsiteX164" fmla="*/ 2685916 w 5261024"/>
                  <a:gd name="connsiteY164" fmla="*/ 849851 h 5266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5261024" h="5266097">
                    <a:moveTo>
                      <a:pt x="2699604" y="0"/>
                    </a:moveTo>
                    <a:cubicBezTo>
                      <a:pt x="2791142" y="2496"/>
                      <a:pt x="2883255" y="9812"/>
                      <a:pt x="2975635" y="22137"/>
                    </a:cubicBezTo>
                    <a:lnTo>
                      <a:pt x="3020095" y="30384"/>
                    </a:lnTo>
                    <a:lnTo>
                      <a:pt x="2999736" y="64762"/>
                    </a:lnTo>
                    <a:cubicBezTo>
                      <a:pt x="2992981" y="79277"/>
                      <a:pt x="2987578" y="94685"/>
                      <a:pt x="2983724" y="110867"/>
                    </a:cubicBezTo>
                    <a:cubicBezTo>
                      <a:pt x="2952888" y="240322"/>
                      <a:pt x="3032779" y="370252"/>
                      <a:pt x="3162165" y="401071"/>
                    </a:cubicBezTo>
                    <a:cubicBezTo>
                      <a:pt x="3291551" y="431891"/>
                      <a:pt x="3421437" y="351930"/>
                      <a:pt x="3452273" y="222475"/>
                    </a:cubicBezTo>
                    <a:cubicBezTo>
                      <a:pt x="3456127" y="206292"/>
                      <a:pt x="3458252" y="190104"/>
                      <a:pt x="3458765" y="174102"/>
                    </a:cubicBezTo>
                    <a:lnTo>
                      <a:pt x="3456091" y="134237"/>
                    </a:lnTo>
                    <a:lnTo>
                      <a:pt x="3499492" y="146919"/>
                    </a:lnTo>
                    <a:cubicBezTo>
                      <a:pt x="3578278" y="174349"/>
                      <a:pt x="3655061" y="205265"/>
                      <a:pt x="3729708" y="239447"/>
                    </a:cubicBezTo>
                    <a:lnTo>
                      <a:pt x="3886868" y="320504"/>
                    </a:lnTo>
                    <a:lnTo>
                      <a:pt x="3855876" y="345930"/>
                    </a:lnTo>
                    <a:cubicBezTo>
                      <a:pt x="3844563" y="357260"/>
                      <a:pt x="3834216" y="369891"/>
                      <a:pt x="3825060" y="383779"/>
                    </a:cubicBezTo>
                    <a:cubicBezTo>
                      <a:pt x="3751808" y="494880"/>
                      <a:pt x="3782442" y="644297"/>
                      <a:pt x="3893485" y="717511"/>
                    </a:cubicBezTo>
                    <a:cubicBezTo>
                      <a:pt x="4004526" y="790725"/>
                      <a:pt x="4153927" y="760009"/>
                      <a:pt x="4227180" y="648908"/>
                    </a:cubicBezTo>
                    <a:cubicBezTo>
                      <a:pt x="4236337" y="635021"/>
                      <a:pt x="4243870" y="620534"/>
                      <a:pt x="4249826" y="605673"/>
                    </a:cubicBezTo>
                    <a:lnTo>
                      <a:pt x="4260863" y="567587"/>
                    </a:lnTo>
                    <a:lnTo>
                      <a:pt x="4340221" y="629356"/>
                    </a:lnTo>
                    <a:cubicBezTo>
                      <a:pt x="4431148" y="707069"/>
                      <a:pt x="4516361" y="790651"/>
                      <a:pt x="4595402" y="879365"/>
                    </a:cubicBezTo>
                    <a:lnTo>
                      <a:pt x="4603537" y="889139"/>
                    </a:lnTo>
                    <a:lnTo>
                      <a:pt x="4564217" y="902959"/>
                    </a:lnTo>
                    <a:cubicBezTo>
                      <a:pt x="4549712" y="909737"/>
                      <a:pt x="4535670" y="918068"/>
                      <a:pt x="4522315" y="927986"/>
                    </a:cubicBezTo>
                    <a:cubicBezTo>
                      <a:pt x="4415481" y="1007334"/>
                      <a:pt x="4393165" y="1158216"/>
                      <a:pt x="4472470" y="1264993"/>
                    </a:cubicBezTo>
                    <a:cubicBezTo>
                      <a:pt x="4551775" y="1371771"/>
                      <a:pt x="4702672" y="1394006"/>
                      <a:pt x="4809505" y="1314658"/>
                    </a:cubicBezTo>
                    <a:cubicBezTo>
                      <a:pt x="4822859" y="1304740"/>
                      <a:pt x="4834893" y="1293703"/>
                      <a:pt x="4845572" y="1281775"/>
                    </a:cubicBezTo>
                    <a:lnTo>
                      <a:pt x="4869367" y="1249219"/>
                    </a:lnTo>
                    <a:lnTo>
                      <a:pt x="4907907" y="1310723"/>
                    </a:lnTo>
                    <a:cubicBezTo>
                      <a:pt x="4948818" y="1381156"/>
                      <a:pt x="4986492" y="1453490"/>
                      <a:pt x="5020778" y="1527485"/>
                    </a:cubicBezTo>
                    <a:lnTo>
                      <a:pt x="5078585" y="1669097"/>
                    </a:lnTo>
                    <a:lnTo>
                      <a:pt x="5039327" y="1668661"/>
                    </a:lnTo>
                    <a:cubicBezTo>
                      <a:pt x="5023379" y="1670069"/>
                      <a:pt x="5007333" y="1673094"/>
                      <a:pt x="4991392" y="1677848"/>
                    </a:cubicBezTo>
                    <a:cubicBezTo>
                      <a:pt x="4863863" y="1715870"/>
                      <a:pt x="4791287" y="1850022"/>
                      <a:pt x="4829289" y="1977484"/>
                    </a:cubicBezTo>
                    <a:cubicBezTo>
                      <a:pt x="4867292" y="2104945"/>
                      <a:pt x="5001483" y="2177449"/>
                      <a:pt x="5129012" y="2139427"/>
                    </a:cubicBezTo>
                    <a:cubicBezTo>
                      <a:pt x="5144953" y="2134673"/>
                      <a:pt x="5160036" y="2128419"/>
                      <a:pt x="5174151" y="2120863"/>
                    </a:cubicBezTo>
                    <a:lnTo>
                      <a:pt x="5206918" y="2098895"/>
                    </a:lnTo>
                    <a:lnTo>
                      <a:pt x="5233934" y="2231821"/>
                    </a:lnTo>
                    <a:cubicBezTo>
                      <a:pt x="5246572" y="2313623"/>
                      <a:pt x="5255381" y="2396367"/>
                      <a:pt x="5260212" y="2479813"/>
                    </a:cubicBezTo>
                    <a:lnTo>
                      <a:pt x="5261024" y="2564666"/>
                    </a:lnTo>
                    <a:lnTo>
                      <a:pt x="5223898" y="2550684"/>
                    </a:lnTo>
                    <a:cubicBezTo>
                      <a:pt x="5208429" y="2546552"/>
                      <a:pt x="5192316" y="2543908"/>
                      <a:pt x="5175711" y="2542921"/>
                    </a:cubicBezTo>
                    <a:cubicBezTo>
                      <a:pt x="5042868" y="2535034"/>
                      <a:pt x="4928786" y="2636273"/>
                      <a:pt x="4920903" y="2769046"/>
                    </a:cubicBezTo>
                    <a:cubicBezTo>
                      <a:pt x="4913019" y="2901817"/>
                      <a:pt x="5014319" y="3015845"/>
                      <a:pt x="5147162" y="3023733"/>
                    </a:cubicBezTo>
                    <a:cubicBezTo>
                      <a:pt x="5163767" y="3024719"/>
                      <a:pt x="5180080" y="3024000"/>
                      <a:pt x="5195928" y="3021727"/>
                    </a:cubicBezTo>
                    <a:lnTo>
                      <a:pt x="5235611" y="3011951"/>
                    </a:lnTo>
                    <a:lnTo>
                      <a:pt x="5192310" y="3243262"/>
                    </a:lnTo>
                    <a:lnTo>
                      <a:pt x="5126971" y="3469505"/>
                    </a:lnTo>
                    <a:lnTo>
                      <a:pt x="5095667" y="3442641"/>
                    </a:lnTo>
                    <a:cubicBezTo>
                      <a:pt x="5082545" y="3433468"/>
                      <a:pt x="5068309" y="3425472"/>
                      <a:pt x="5053042" y="3418866"/>
                    </a:cubicBezTo>
                    <a:cubicBezTo>
                      <a:pt x="4930908" y="3366020"/>
                      <a:pt x="4789081" y="3422134"/>
                      <a:pt x="4736261" y="3544203"/>
                    </a:cubicBezTo>
                    <a:cubicBezTo>
                      <a:pt x="4683442" y="3666272"/>
                      <a:pt x="4739634" y="3808069"/>
                      <a:pt x="4861767" y="3860917"/>
                    </a:cubicBezTo>
                    <a:cubicBezTo>
                      <a:pt x="4877034" y="3867523"/>
                      <a:pt x="4892609" y="3872427"/>
                      <a:pt x="4908278" y="3875711"/>
                    </a:cubicBezTo>
                    <a:lnTo>
                      <a:pt x="4948303" y="3880032"/>
                    </a:lnTo>
                    <a:lnTo>
                      <a:pt x="4920099" y="3935562"/>
                    </a:lnTo>
                    <a:cubicBezTo>
                      <a:pt x="4854957" y="4050190"/>
                      <a:pt x="4781729" y="4158847"/>
                      <a:pt x="4701355" y="4260953"/>
                    </a:cubicBezTo>
                    <a:lnTo>
                      <a:pt x="4690683" y="4273524"/>
                    </a:lnTo>
                    <a:lnTo>
                      <a:pt x="4670103" y="4236951"/>
                    </a:lnTo>
                    <a:cubicBezTo>
                      <a:pt x="4660910" y="4223843"/>
                      <a:pt x="4650267" y="4211460"/>
                      <a:pt x="4638180" y="4200031"/>
                    </a:cubicBezTo>
                    <a:cubicBezTo>
                      <a:pt x="4541487" y="4108598"/>
                      <a:pt x="4389020" y="4112821"/>
                      <a:pt x="4297636" y="4209463"/>
                    </a:cubicBezTo>
                    <a:cubicBezTo>
                      <a:pt x="4206253" y="4306105"/>
                      <a:pt x="4210558" y="4458570"/>
                      <a:pt x="4307251" y="4550002"/>
                    </a:cubicBezTo>
                    <a:cubicBezTo>
                      <a:pt x="4319338" y="4561431"/>
                      <a:pt x="4332296" y="4571366"/>
                      <a:pt x="4345897" y="4579812"/>
                    </a:cubicBezTo>
                    <a:lnTo>
                      <a:pt x="4382079" y="4597585"/>
                    </a:lnTo>
                    <a:lnTo>
                      <a:pt x="4294613" y="4674261"/>
                    </a:lnTo>
                    <a:cubicBezTo>
                      <a:pt x="4226072" y="4730053"/>
                      <a:pt x="4154820" y="4782340"/>
                      <a:pt x="4081162" y="4830933"/>
                    </a:cubicBezTo>
                    <a:lnTo>
                      <a:pt x="4004830" y="4875987"/>
                    </a:lnTo>
                    <a:lnTo>
                      <a:pt x="3998534" y="4837804"/>
                    </a:lnTo>
                    <a:cubicBezTo>
                      <a:pt x="3994378" y="4822342"/>
                      <a:pt x="3988612" y="4807066"/>
                      <a:pt x="3981163" y="4792192"/>
                    </a:cubicBezTo>
                    <a:cubicBezTo>
                      <a:pt x="3921573" y="4673203"/>
                      <a:pt x="3776856" y="4625024"/>
                      <a:pt x="3657930" y="4684583"/>
                    </a:cubicBezTo>
                    <a:cubicBezTo>
                      <a:pt x="3539004" y="4744142"/>
                      <a:pt x="3490903" y="4888884"/>
                      <a:pt x="3550494" y="5007873"/>
                    </a:cubicBezTo>
                    <a:cubicBezTo>
                      <a:pt x="3557942" y="5022747"/>
                      <a:pt x="3566721" y="5036514"/>
                      <a:pt x="3576614" y="5049102"/>
                    </a:cubicBezTo>
                    <a:lnTo>
                      <a:pt x="3605495" y="5079179"/>
                    </a:lnTo>
                    <a:lnTo>
                      <a:pt x="3361520" y="5163465"/>
                    </a:lnTo>
                    <a:lnTo>
                      <a:pt x="3154552" y="5212189"/>
                    </a:lnTo>
                    <a:lnTo>
                      <a:pt x="3161961" y="5172732"/>
                    </a:lnTo>
                    <a:cubicBezTo>
                      <a:pt x="3163345" y="5156782"/>
                      <a:pt x="3163151" y="5140455"/>
                      <a:pt x="3161239" y="5123930"/>
                    </a:cubicBezTo>
                    <a:cubicBezTo>
                      <a:pt x="3145938" y="4991736"/>
                      <a:pt x="3026428" y="4896967"/>
                      <a:pt x="2894303" y="4912259"/>
                    </a:cubicBezTo>
                    <a:cubicBezTo>
                      <a:pt x="2762179" y="4927551"/>
                      <a:pt x="2667474" y="5047112"/>
                      <a:pt x="2682774" y="5179307"/>
                    </a:cubicBezTo>
                    <a:cubicBezTo>
                      <a:pt x="2684687" y="5195831"/>
                      <a:pt x="2688228" y="5211770"/>
                      <a:pt x="2693218" y="5226984"/>
                    </a:cubicBezTo>
                    <a:lnTo>
                      <a:pt x="2708878" y="5262425"/>
                    </a:lnTo>
                    <a:lnTo>
                      <a:pt x="2561420" y="5266097"/>
                    </a:lnTo>
                    <a:cubicBezTo>
                      <a:pt x="2469881" y="5263601"/>
                      <a:pt x="2377769" y="5256285"/>
                      <a:pt x="2285388" y="5243959"/>
                    </a:cubicBezTo>
                    <a:lnTo>
                      <a:pt x="2240930" y="5235714"/>
                    </a:lnTo>
                    <a:lnTo>
                      <a:pt x="2261288" y="5201337"/>
                    </a:lnTo>
                    <a:cubicBezTo>
                      <a:pt x="2268045" y="5186822"/>
                      <a:pt x="2273446" y="5171413"/>
                      <a:pt x="2277301" y="5155230"/>
                    </a:cubicBezTo>
                    <a:cubicBezTo>
                      <a:pt x="2308137" y="5025775"/>
                      <a:pt x="2228246" y="4895846"/>
                      <a:pt x="2098860" y="4865027"/>
                    </a:cubicBezTo>
                    <a:cubicBezTo>
                      <a:pt x="1969474" y="4834207"/>
                      <a:pt x="1839587" y="4914168"/>
                      <a:pt x="1808751" y="5043623"/>
                    </a:cubicBezTo>
                    <a:cubicBezTo>
                      <a:pt x="1804897" y="5059805"/>
                      <a:pt x="1802773" y="5075995"/>
                      <a:pt x="1802259" y="5091997"/>
                    </a:cubicBezTo>
                    <a:lnTo>
                      <a:pt x="1804934" y="5131861"/>
                    </a:lnTo>
                    <a:lnTo>
                      <a:pt x="1761530" y="5119177"/>
                    </a:lnTo>
                    <a:cubicBezTo>
                      <a:pt x="1682746" y="5091747"/>
                      <a:pt x="1605963" y="5060831"/>
                      <a:pt x="1531316" y="5026649"/>
                    </a:cubicBezTo>
                    <a:lnTo>
                      <a:pt x="1374157" y="4945594"/>
                    </a:lnTo>
                    <a:lnTo>
                      <a:pt x="1405149" y="4920168"/>
                    </a:lnTo>
                    <a:cubicBezTo>
                      <a:pt x="1416461" y="4908838"/>
                      <a:pt x="1426808" y="4896207"/>
                      <a:pt x="1435964" y="4882320"/>
                    </a:cubicBezTo>
                    <a:cubicBezTo>
                      <a:pt x="1509217" y="4771217"/>
                      <a:pt x="1478582" y="4621800"/>
                      <a:pt x="1367541" y="4548587"/>
                    </a:cubicBezTo>
                    <a:cubicBezTo>
                      <a:pt x="1256498" y="4475373"/>
                      <a:pt x="1107097" y="4506088"/>
                      <a:pt x="1033844" y="4617189"/>
                    </a:cubicBezTo>
                    <a:cubicBezTo>
                      <a:pt x="1024688" y="4631078"/>
                      <a:pt x="1017155" y="4645563"/>
                      <a:pt x="1011199" y="4660425"/>
                    </a:cubicBezTo>
                    <a:lnTo>
                      <a:pt x="1000161" y="4698511"/>
                    </a:lnTo>
                    <a:lnTo>
                      <a:pt x="920802" y="4636740"/>
                    </a:lnTo>
                    <a:cubicBezTo>
                      <a:pt x="829875" y="4559028"/>
                      <a:pt x="744663" y="4475445"/>
                      <a:pt x="665621" y="4386731"/>
                    </a:cubicBezTo>
                    <a:lnTo>
                      <a:pt x="657487" y="4376959"/>
                    </a:lnTo>
                    <a:lnTo>
                      <a:pt x="696807" y="4363138"/>
                    </a:lnTo>
                    <a:cubicBezTo>
                      <a:pt x="711312" y="4356361"/>
                      <a:pt x="725355" y="4348030"/>
                      <a:pt x="738709" y="4338112"/>
                    </a:cubicBezTo>
                    <a:cubicBezTo>
                      <a:pt x="845543" y="4258765"/>
                      <a:pt x="867859" y="4107881"/>
                      <a:pt x="788555" y="4001104"/>
                    </a:cubicBezTo>
                    <a:cubicBezTo>
                      <a:pt x="709249" y="3894326"/>
                      <a:pt x="558354" y="3872091"/>
                      <a:pt x="451519" y="3951439"/>
                    </a:cubicBezTo>
                    <a:cubicBezTo>
                      <a:pt x="438165" y="3961357"/>
                      <a:pt x="426132" y="3972393"/>
                      <a:pt x="415452" y="3984321"/>
                    </a:cubicBezTo>
                    <a:lnTo>
                      <a:pt x="391658" y="4016878"/>
                    </a:lnTo>
                    <a:lnTo>
                      <a:pt x="353117" y="3955371"/>
                    </a:lnTo>
                    <a:cubicBezTo>
                      <a:pt x="312204" y="3884939"/>
                      <a:pt x="274531" y="3812605"/>
                      <a:pt x="240245" y="3738610"/>
                    </a:cubicBezTo>
                    <a:lnTo>
                      <a:pt x="182439" y="3597001"/>
                    </a:lnTo>
                    <a:lnTo>
                      <a:pt x="221697" y="3597436"/>
                    </a:lnTo>
                    <a:cubicBezTo>
                      <a:pt x="237645" y="3596029"/>
                      <a:pt x="253690" y="3593002"/>
                      <a:pt x="269631" y="3588250"/>
                    </a:cubicBezTo>
                    <a:cubicBezTo>
                      <a:pt x="397161" y="3550226"/>
                      <a:pt x="469738" y="3416075"/>
                      <a:pt x="431735" y="3288614"/>
                    </a:cubicBezTo>
                    <a:cubicBezTo>
                      <a:pt x="393733" y="3161152"/>
                      <a:pt x="259541" y="3088647"/>
                      <a:pt x="132011" y="3126671"/>
                    </a:cubicBezTo>
                    <a:cubicBezTo>
                      <a:pt x="116070" y="3131423"/>
                      <a:pt x="100988" y="3137679"/>
                      <a:pt x="86872" y="3145235"/>
                    </a:cubicBezTo>
                    <a:lnTo>
                      <a:pt x="54105" y="3167203"/>
                    </a:lnTo>
                    <a:lnTo>
                      <a:pt x="27088" y="3034275"/>
                    </a:lnTo>
                    <a:cubicBezTo>
                      <a:pt x="14450" y="2952472"/>
                      <a:pt x="5642" y="2869727"/>
                      <a:pt x="811" y="2786282"/>
                    </a:cubicBezTo>
                    <a:lnTo>
                      <a:pt x="0" y="2701432"/>
                    </a:lnTo>
                    <a:lnTo>
                      <a:pt x="37127" y="2715413"/>
                    </a:lnTo>
                    <a:cubicBezTo>
                      <a:pt x="52595" y="2719545"/>
                      <a:pt x="68707" y="2722190"/>
                      <a:pt x="85312" y="2723175"/>
                    </a:cubicBezTo>
                    <a:cubicBezTo>
                      <a:pt x="218155" y="2731063"/>
                      <a:pt x="332238" y="2629824"/>
                      <a:pt x="340122" y="2497052"/>
                    </a:cubicBezTo>
                    <a:cubicBezTo>
                      <a:pt x="348006" y="2364279"/>
                      <a:pt x="246705" y="2250252"/>
                      <a:pt x="113862" y="2242364"/>
                    </a:cubicBezTo>
                    <a:cubicBezTo>
                      <a:pt x="97256" y="2241378"/>
                      <a:pt x="80945" y="2242097"/>
                      <a:pt x="65096" y="2244369"/>
                    </a:cubicBezTo>
                    <a:lnTo>
                      <a:pt x="25412" y="2254145"/>
                    </a:lnTo>
                    <a:lnTo>
                      <a:pt x="68713" y="2022832"/>
                    </a:lnTo>
                    <a:lnTo>
                      <a:pt x="134052" y="1796592"/>
                    </a:lnTo>
                    <a:lnTo>
                      <a:pt x="165357" y="1823456"/>
                    </a:lnTo>
                    <a:cubicBezTo>
                      <a:pt x="178479" y="1832629"/>
                      <a:pt x="192715" y="1840624"/>
                      <a:pt x="207982" y="1847230"/>
                    </a:cubicBezTo>
                    <a:cubicBezTo>
                      <a:pt x="330115" y="1900077"/>
                      <a:pt x="471944" y="1843963"/>
                      <a:pt x="524763" y="1721894"/>
                    </a:cubicBezTo>
                    <a:cubicBezTo>
                      <a:pt x="577582" y="1599825"/>
                      <a:pt x="521390" y="1458027"/>
                      <a:pt x="399256" y="1405180"/>
                    </a:cubicBezTo>
                    <a:cubicBezTo>
                      <a:pt x="383989" y="1398574"/>
                      <a:pt x="368416" y="1393671"/>
                      <a:pt x="352745" y="1390386"/>
                    </a:cubicBezTo>
                    <a:lnTo>
                      <a:pt x="312719" y="1386066"/>
                    </a:lnTo>
                    <a:lnTo>
                      <a:pt x="340923" y="1330533"/>
                    </a:lnTo>
                    <a:cubicBezTo>
                      <a:pt x="406067" y="1215904"/>
                      <a:pt x="479295" y="1107248"/>
                      <a:pt x="559668" y="1005143"/>
                    </a:cubicBezTo>
                    <a:lnTo>
                      <a:pt x="570341" y="992572"/>
                    </a:lnTo>
                    <a:lnTo>
                      <a:pt x="590920" y="1029147"/>
                    </a:lnTo>
                    <a:cubicBezTo>
                      <a:pt x="600113" y="1042255"/>
                      <a:pt x="610757" y="1054637"/>
                      <a:pt x="622843" y="1066067"/>
                    </a:cubicBezTo>
                    <a:cubicBezTo>
                      <a:pt x="719537" y="1157498"/>
                      <a:pt x="872004" y="1153275"/>
                      <a:pt x="963387" y="1056634"/>
                    </a:cubicBezTo>
                    <a:cubicBezTo>
                      <a:pt x="1054771" y="959992"/>
                      <a:pt x="1050466" y="807527"/>
                      <a:pt x="953773" y="716095"/>
                    </a:cubicBezTo>
                    <a:cubicBezTo>
                      <a:pt x="941686" y="704665"/>
                      <a:pt x="928728" y="694731"/>
                      <a:pt x="915126" y="686285"/>
                    </a:cubicBezTo>
                    <a:lnTo>
                      <a:pt x="878943" y="668511"/>
                    </a:lnTo>
                    <a:lnTo>
                      <a:pt x="966411" y="591835"/>
                    </a:lnTo>
                    <a:cubicBezTo>
                      <a:pt x="1034952" y="536042"/>
                      <a:pt x="1106204" y="483755"/>
                      <a:pt x="1179862" y="435162"/>
                    </a:cubicBezTo>
                    <a:lnTo>
                      <a:pt x="1256192" y="390108"/>
                    </a:lnTo>
                    <a:lnTo>
                      <a:pt x="1262490" y="428293"/>
                    </a:lnTo>
                    <a:cubicBezTo>
                      <a:pt x="1266645" y="443754"/>
                      <a:pt x="1272411" y="459031"/>
                      <a:pt x="1279861" y="473904"/>
                    </a:cubicBezTo>
                    <a:cubicBezTo>
                      <a:pt x="1339451" y="592893"/>
                      <a:pt x="1484168" y="641073"/>
                      <a:pt x="1603093" y="581514"/>
                    </a:cubicBezTo>
                    <a:cubicBezTo>
                      <a:pt x="1722020" y="521955"/>
                      <a:pt x="1770120" y="377212"/>
                      <a:pt x="1710529" y="258223"/>
                    </a:cubicBezTo>
                    <a:cubicBezTo>
                      <a:pt x="1703080" y="243350"/>
                      <a:pt x="1694301" y="229582"/>
                      <a:pt x="1684409" y="216994"/>
                    </a:cubicBezTo>
                    <a:lnTo>
                      <a:pt x="1655527" y="186916"/>
                    </a:lnTo>
                    <a:lnTo>
                      <a:pt x="1899503" y="102632"/>
                    </a:lnTo>
                    <a:lnTo>
                      <a:pt x="2106471" y="53906"/>
                    </a:lnTo>
                    <a:lnTo>
                      <a:pt x="2099062" y="93364"/>
                    </a:lnTo>
                    <a:cubicBezTo>
                      <a:pt x="2097679" y="109315"/>
                      <a:pt x="2097873" y="125641"/>
                      <a:pt x="2099785" y="142166"/>
                    </a:cubicBezTo>
                    <a:cubicBezTo>
                      <a:pt x="2115085" y="274360"/>
                      <a:pt x="2234596" y="369129"/>
                      <a:pt x="2366720" y="353838"/>
                    </a:cubicBezTo>
                    <a:cubicBezTo>
                      <a:pt x="2498845" y="338546"/>
                      <a:pt x="2593550" y="218984"/>
                      <a:pt x="2578250" y="86789"/>
                    </a:cubicBezTo>
                    <a:cubicBezTo>
                      <a:pt x="2576337" y="70264"/>
                      <a:pt x="2572796" y="54325"/>
                      <a:pt x="2567806" y="39113"/>
                    </a:cubicBezTo>
                    <a:lnTo>
                      <a:pt x="2552146" y="3672"/>
                    </a:lnTo>
                    <a:lnTo>
                      <a:pt x="2699604" y="0"/>
                    </a:lnTo>
                    <a:close/>
                    <a:moveTo>
                      <a:pt x="2685916" y="849851"/>
                    </a:moveTo>
                    <a:cubicBezTo>
                      <a:pt x="1857093" y="823407"/>
                      <a:pt x="1095966" y="1381414"/>
                      <a:pt x="896230" y="2219946"/>
                    </a:cubicBezTo>
                    <a:cubicBezTo>
                      <a:pt x="667959" y="3178268"/>
                      <a:pt x="1259374" y="4140094"/>
                      <a:pt x="2217191" y="4368244"/>
                    </a:cubicBezTo>
                    <a:cubicBezTo>
                      <a:pt x="3175009" y="4596395"/>
                      <a:pt x="4136523" y="4004473"/>
                      <a:pt x="4364793" y="3046150"/>
                    </a:cubicBezTo>
                    <a:cubicBezTo>
                      <a:pt x="4593063" y="2087828"/>
                      <a:pt x="4001649" y="1126002"/>
                      <a:pt x="3043832" y="897852"/>
                    </a:cubicBezTo>
                    <a:cubicBezTo>
                      <a:pt x="2924105" y="869333"/>
                      <a:pt x="2804320" y="853628"/>
                      <a:pt x="2685916" y="849851"/>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grpSp>
        <p:grpSp>
          <p:nvGrpSpPr>
            <p:cNvPr id="269" name="Group 268"/>
            <p:cNvGrpSpPr/>
            <p:nvPr/>
          </p:nvGrpSpPr>
          <p:grpSpPr>
            <a:xfrm>
              <a:off x="7804381" y="4498813"/>
              <a:ext cx="259946" cy="259640"/>
              <a:chOff x="1941489" y="795953"/>
              <a:chExt cx="5261024" cy="5266097"/>
            </a:xfrm>
            <a:solidFill>
              <a:srgbClr val="FB3C46"/>
            </a:solidFill>
          </p:grpSpPr>
          <p:sp>
            <p:nvSpPr>
              <p:cNvPr id="289" name="Donut 288"/>
              <p:cNvSpPr/>
              <p:nvPr/>
            </p:nvSpPr>
            <p:spPr>
              <a:xfrm>
                <a:off x="2882256" y="1738368"/>
                <a:ext cx="3379489" cy="3381270"/>
              </a:xfrm>
              <a:prstGeom prst="donut">
                <a:avLst>
                  <a:gd name="adj" fmla="val 2828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sp>
            <p:nvSpPr>
              <p:cNvPr id="290" name="Freeform 289"/>
              <p:cNvSpPr/>
              <p:nvPr/>
            </p:nvSpPr>
            <p:spPr>
              <a:xfrm>
                <a:off x="1941489" y="795953"/>
                <a:ext cx="5261024" cy="5266097"/>
              </a:xfrm>
              <a:custGeom>
                <a:avLst/>
                <a:gdLst>
                  <a:gd name="connsiteX0" fmla="*/ 2699604 w 5261024"/>
                  <a:gd name="connsiteY0" fmla="*/ 0 h 5266097"/>
                  <a:gd name="connsiteX1" fmla="*/ 2975635 w 5261024"/>
                  <a:gd name="connsiteY1" fmla="*/ 22137 h 5266097"/>
                  <a:gd name="connsiteX2" fmla="*/ 3020095 w 5261024"/>
                  <a:gd name="connsiteY2" fmla="*/ 30384 h 5266097"/>
                  <a:gd name="connsiteX3" fmla="*/ 2999736 w 5261024"/>
                  <a:gd name="connsiteY3" fmla="*/ 64762 h 5266097"/>
                  <a:gd name="connsiteX4" fmla="*/ 2983724 w 5261024"/>
                  <a:gd name="connsiteY4" fmla="*/ 110867 h 5266097"/>
                  <a:gd name="connsiteX5" fmla="*/ 3162165 w 5261024"/>
                  <a:gd name="connsiteY5" fmla="*/ 401071 h 5266097"/>
                  <a:gd name="connsiteX6" fmla="*/ 3452273 w 5261024"/>
                  <a:gd name="connsiteY6" fmla="*/ 222475 h 5266097"/>
                  <a:gd name="connsiteX7" fmla="*/ 3458765 w 5261024"/>
                  <a:gd name="connsiteY7" fmla="*/ 174102 h 5266097"/>
                  <a:gd name="connsiteX8" fmla="*/ 3456091 w 5261024"/>
                  <a:gd name="connsiteY8" fmla="*/ 134237 h 5266097"/>
                  <a:gd name="connsiteX9" fmla="*/ 3499492 w 5261024"/>
                  <a:gd name="connsiteY9" fmla="*/ 146919 h 5266097"/>
                  <a:gd name="connsiteX10" fmla="*/ 3729708 w 5261024"/>
                  <a:gd name="connsiteY10" fmla="*/ 239447 h 5266097"/>
                  <a:gd name="connsiteX11" fmla="*/ 3886868 w 5261024"/>
                  <a:gd name="connsiteY11" fmla="*/ 320504 h 5266097"/>
                  <a:gd name="connsiteX12" fmla="*/ 3855876 w 5261024"/>
                  <a:gd name="connsiteY12" fmla="*/ 345930 h 5266097"/>
                  <a:gd name="connsiteX13" fmla="*/ 3825060 w 5261024"/>
                  <a:gd name="connsiteY13" fmla="*/ 383779 h 5266097"/>
                  <a:gd name="connsiteX14" fmla="*/ 3893485 w 5261024"/>
                  <a:gd name="connsiteY14" fmla="*/ 717511 h 5266097"/>
                  <a:gd name="connsiteX15" fmla="*/ 4227180 w 5261024"/>
                  <a:gd name="connsiteY15" fmla="*/ 648908 h 5266097"/>
                  <a:gd name="connsiteX16" fmla="*/ 4249826 w 5261024"/>
                  <a:gd name="connsiteY16" fmla="*/ 605673 h 5266097"/>
                  <a:gd name="connsiteX17" fmla="*/ 4260863 w 5261024"/>
                  <a:gd name="connsiteY17" fmla="*/ 567587 h 5266097"/>
                  <a:gd name="connsiteX18" fmla="*/ 4340221 w 5261024"/>
                  <a:gd name="connsiteY18" fmla="*/ 629356 h 5266097"/>
                  <a:gd name="connsiteX19" fmla="*/ 4595402 w 5261024"/>
                  <a:gd name="connsiteY19" fmla="*/ 879365 h 5266097"/>
                  <a:gd name="connsiteX20" fmla="*/ 4603537 w 5261024"/>
                  <a:gd name="connsiteY20" fmla="*/ 889139 h 5266097"/>
                  <a:gd name="connsiteX21" fmla="*/ 4564217 w 5261024"/>
                  <a:gd name="connsiteY21" fmla="*/ 902959 h 5266097"/>
                  <a:gd name="connsiteX22" fmla="*/ 4522315 w 5261024"/>
                  <a:gd name="connsiteY22" fmla="*/ 927986 h 5266097"/>
                  <a:gd name="connsiteX23" fmla="*/ 4472470 w 5261024"/>
                  <a:gd name="connsiteY23" fmla="*/ 1264993 h 5266097"/>
                  <a:gd name="connsiteX24" fmla="*/ 4809505 w 5261024"/>
                  <a:gd name="connsiteY24" fmla="*/ 1314658 h 5266097"/>
                  <a:gd name="connsiteX25" fmla="*/ 4845572 w 5261024"/>
                  <a:gd name="connsiteY25" fmla="*/ 1281775 h 5266097"/>
                  <a:gd name="connsiteX26" fmla="*/ 4869367 w 5261024"/>
                  <a:gd name="connsiteY26" fmla="*/ 1249219 h 5266097"/>
                  <a:gd name="connsiteX27" fmla="*/ 4907907 w 5261024"/>
                  <a:gd name="connsiteY27" fmla="*/ 1310723 h 5266097"/>
                  <a:gd name="connsiteX28" fmla="*/ 5020778 w 5261024"/>
                  <a:gd name="connsiteY28" fmla="*/ 1527485 h 5266097"/>
                  <a:gd name="connsiteX29" fmla="*/ 5078585 w 5261024"/>
                  <a:gd name="connsiteY29" fmla="*/ 1669097 h 5266097"/>
                  <a:gd name="connsiteX30" fmla="*/ 5039327 w 5261024"/>
                  <a:gd name="connsiteY30" fmla="*/ 1668661 h 5266097"/>
                  <a:gd name="connsiteX31" fmla="*/ 4991392 w 5261024"/>
                  <a:gd name="connsiteY31" fmla="*/ 1677848 h 5266097"/>
                  <a:gd name="connsiteX32" fmla="*/ 4829289 w 5261024"/>
                  <a:gd name="connsiteY32" fmla="*/ 1977484 h 5266097"/>
                  <a:gd name="connsiteX33" fmla="*/ 5129012 w 5261024"/>
                  <a:gd name="connsiteY33" fmla="*/ 2139427 h 5266097"/>
                  <a:gd name="connsiteX34" fmla="*/ 5174151 w 5261024"/>
                  <a:gd name="connsiteY34" fmla="*/ 2120863 h 5266097"/>
                  <a:gd name="connsiteX35" fmla="*/ 5206918 w 5261024"/>
                  <a:gd name="connsiteY35" fmla="*/ 2098895 h 5266097"/>
                  <a:gd name="connsiteX36" fmla="*/ 5233934 w 5261024"/>
                  <a:gd name="connsiteY36" fmla="*/ 2231821 h 5266097"/>
                  <a:gd name="connsiteX37" fmla="*/ 5260212 w 5261024"/>
                  <a:gd name="connsiteY37" fmla="*/ 2479813 h 5266097"/>
                  <a:gd name="connsiteX38" fmla="*/ 5261024 w 5261024"/>
                  <a:gd name="connsiteY38" fmla="*/ 2564666 h 5266097"/>
                  <a:gd name="connsiteX39" fmla="*/ 5223898 w 5261024"/>
                  <a:gd name="connsiteY39" fmla="*/ 2550684 h 5266097"/>
                  <a:gd name="connsiteX40" fmla="*/ 5175711 w 5261024"/>
                  <a:gd name="connsiteY40" fmla="*/ 2542921 h 5266097"/>
                  <a:gd name="connsiteX41" fmla="*/ 4920903 w 5261024"/>
                  <a:gd name="connsiteY41" fmla="*/ 2769046 h 5266097"/>
                  <a:gd name="connsiteX42" fmla="*/ 5147162 w 5261024"/>
                  <a:gd name="connsiteY42" fmla="*/ 3023733 h 5266097"/>
                  <a:gd name="connsiteX43" fmla="*/ 5195928 w 5261024"/>
                  <a:gd name="connsiteY43" fmla="*/ 3021727 h 5266097"/>
                  <a:gd name="connsiteX44" fmla="*/ 5235611 w 5261024"/>
                  <a:gd name="connsiteY44" fmla="*/ 3011951 h 5266097"/>
                  <a:gd name="connsiteX45" fmla="*/ 5192310 w 5261024"/>
                  <a:gd name="connsiteY45" fmla="*/ 3243262 h 5266097"/>
                  <a:gd name="connsiteX46" fmla="*/ 5126971 w 5261024"/>
                  <a:gd name="connsiteY46" fmla="*/ 3469505 h 5266097"/>
                  <a:gd name="connsiteX47" fmla="*/ 5095667 w 5261024"/>
                  <a:gd name="connsiteY47" fmla="*/ 3442641 h 5266097"/>
                  <a:gd name="connsiteX48" fmla="*/ 5053042 w 5261024"/>
                  <a:gd name="connsiteY48" fmla="*/ 3418866 h 5266097"/>
                  <a:gd name="connsiteX49" fmla="*/ 4736261 w 5261024"/>
                  <a:gd name="connsiteY49" fmla="*/ 3544203 h 5266097"/>
                  <a:gd name="connsiteX50" fmla="*/ 4861767 w 5261024"/>
                  <a:gd name="connsiteY50" fmla="*/ 3860917 h 5266097"/>
                  <a:gd name="connsiteX51" fmla="*/ 4908278 w 5261024"/>
                  <a:gd name="connsiteY51" fmla="*/ 3875711 h 5266097"/>
                  <a:gd name="connsiteX52" fmla="*/ 4948303 w 5261024"/>
                  <a:gd name="connsiteY52" fmla="*/ 3880032 h 5266097"/>
                  <a:gd name="connsiteX53" fmla="*/ 4920099 w 5261024"/>
                  <a:gd name="connsiteY53" fmla="*/ 3935562 h 5266097"/>
                  <a:gd name="connsiteX54" fmla="*/ 4701355 w 5261024"/>
                  <a:gd name="connsiteY54" fmla="*/ 4260953 h 5266097"/>
                  <a:gd name="connsiteX55" fmla="*/ 4690683 w 5261024"/>
                  <a:gd name="connsiteY55" fmla="*/ 4273524 h 5266097"/>
                  <a:gd name="connsiteX56" fmla="*/ 4670103 w 5261024"/>
                  <a:gd name="connsiteY56" fmla="*/ 4236951 h 5266097"/>
                  <a:gd name="connsiteX57" fmla="*/ 4638180 w 5261024"/>
                  <a:gd name="connsiteY57" fmla="*/ 4200031 h 5266097"/>
                  <a:gd name="connsiteX58" fmla="*/ 4297636 w 5261024"/>
                  <a:gd name="connsiteY58" fmla="*/ 4209463 h 5266097"/>
                  <a:gd name="connsiteX59" fmla="*/ 4307251 w 5261024"/>
                  <a:gd name="connsiteY59" fmla="*/ 4550002 h 5266097"/>
                  <a:gd name="connsiteX60" fmla="*/ 4345897 w 5261024"/>
                  <a:gd name="connsiteY60" fmla="*/ 4579812 h 5266097"/>
                  <a:gd name="connsiteX61" fmla="*/ 4382079 w 5261024"/>
                  <a:gd name="connsiteY61" fmla="*/ 4597585 h 5266097"/>
                  <a:gd name="connsiteX62" fmla="*/ 4294613 w 5261024"/>
                  <a:gd name="connsiteY62" fmla="*/ 4674261 h 5266097"/>
                  <a:gd name="connsiteX63" fmla="*/ 4081162 w 5261024"/>
                  <a:gd name="connsiteY63" fmla="*/ 4830933 h 5266097"/>
                  <a:gd name="connsiteX64" fmla="*/ 4004830 w 5261024"/>
                  <a:gd name="connsiteY64" fmla="*/ 4875987 h 5266097"/>
                  <a:gd name="connsiteX65" fmla="*/ 3998534 w 5261024"/>
                  <a:gd name="connsiteY65" fmla="*/ 4837804 h 5266097"/>
                  <a:gd name="connsiteX66" fmla="*/ 3981163 w 5261024"/>
                  <a:gd name="connsiteY66" fmla="*/ 4792192 h 5266097"/>
                  <a:gd name="connsiteX67" fmla="*/ 3657930 w 5261024"/>
                  <a:gd name="connsiteY67" fmla="*/ 4684583 h 5266097"/>
                  <a:gd name="connsiteX68" fmla="*/ 3550494 w 5261024"/>
                  <a:gd name="connsiteY68" fmla="*/ 5007873 h 5266097"/>
                  <a:gd name="connsiteX69" fmla="*/ 3576614 w 5261024"/>
                  <a:gd name="connsiteY69" fmla="*/ 5049102 h 5266097"/>
                  <a:gd name="connsiteX70" fmla="*/ 3605495 w 5261024"/>
                  <a:gd name="connsiteY70" fmla="*/ 5079179 h 5266097"/>
                  <a:gd name="connsiteX71" fmla="*/ 3361520 w 5261024"/>
                  <a:gd name="connsiteY71" fmla="*/ 5163465 h 5266097"/>
                  <a:gd name="connsiteX72" fmla="*/ 3154552 w 5261024"/>
                  <a:gd name="connsiteY72" fmla="*/ 5212189 h 5266097"/>
                  <a:gd name="connsiteX73" fmla="*/ 3161961 w 5261024"/>
                  <a:gd name="connsiteY73" fmla="*/ 5172732 h 5266097"/>
                  <a:gd name="connsiteX74" fmla="*/ 3161239 w 5261024"/>
                  <a:gd name="connsiteY74" fmla="*/ 5123930 h 5266097"/>
                  <a:gd name="connsiteX75" fmla="*/ 2894303 w 5261024"/>
                  <a:gd name="connsiteY75" fmla="*/ 4912259 h 5266097"/>
                  <a:gd name="connsiteX76" fmla="*/ 2682774 w 5261024"/>
                  <a:gd name="connsiteY76" fmla="*/ 5179307 h 5266097"/>
                  <a:gd name="connsiteX77" fmla="*/ 2693218 w 5261024"/>
                  <a:gd name="connsiteY77" fmla="*/ 5226984 h 5266097"/>
                  <a:gd name="connsiteX78" fmla="*/ 2708878 w 5261024"/>
                  <a:gd name="connsiteY78" fmla="*/ 5262425 h 5266097"/>
                  <a:gd name="connsiteX79" fmla="*/ 2561420 w 5261024"/>
                  <a:gd name="connsiteY79" fmla="*/ 5266097 h 5266097"/>
                  <a:gd name="connsiteX80" fmla="*/ 2285388 w 5261024"/>
                  <a:gd name="connsiteY80" fmla="*/ 5243959 h 5266097"/>
                  <a:gd name="connsiteX81" fmla="*/ 2240930 w 5261024"/>
                  <a:gd name="connsiteY81" fmla="*/ 5235714 h 5266097"/>
                  <a:gd name="connsiteX82" fmla="*/ 2261288 w 5261024"/>
                  <a:gd name="connsiteY82" fmla="*/ 5201337 h 5266097"/>
                  <a:gd name="connsiteX83" fmla="*/ 2277301 w 5261024"/>
                  <a:gd name="connsiteY83" fmla="*/ 5155230 h 5266097"/>
                  <a:gd name="connsiteX84" fmla="*/ 2098860 w 5261024"/>
                  <a:gd name="connsiteY84" fmla="*/ 4865027 h 5266097"/>
                  <a:gd name="connsiteX85" fmla="*/ 1808751 w 5261024"/>
                  <a:gd name="connsiteY85" fmla="*/ 5043623 h 5266097"/>
                  <a:gd name="connsiteX86" fmla="*/ 1802259 w 5261024"/>
                  <a:gd name="connsiteY86" fmla="*/ 5091997 h 5266097"/>
                  <a:gd name="connsiteX87" fmla="*/ 1804934 w 5261024"/>
                  <a:gd name="connsiteY87" fmla="*/ 5131861 h 5266097"/>
                  <a:gd name="connsiteX88" fmla="*/ 1761530 w 5261024"/>
                  <a:gd name="connsiteY88" fmla="*/ 5119177 h 5266097"/>
                  <a:gd name="connsiteX89" fmla="*/ 1531316 w 5261024"/>
                  <a:gd name="connsiteY89" fmla="*/ 5026649 h 5266097"/>
                  <a:gd name="connsiteX90" fmla="*/ 1374157 w 5261024"/>
                  <a:gd name="connsiteY90" fmla="*/ 4945594 h 5266097"/>
                  <a:gd name="connsiteX91" fmla="*/ 1405149 w 5261024"/>
                  <a:gd name="connsiteY91" fmla="*/ 4920168 h 5266097"/>
                  <a:gd name="connsiteX92" fmla="*/ 1435964 w 5261024"/>
                  <a:gd name="connsiteY92" fmla="*/ 4882320 h 5266097"/>
                  <a:gd name="connsiteX93" fmla="*/ 1367541 w 5261024"/>
                  <a:gd name="connsiteY93" fmla="*/ 4548587 h 5266097"/>
                  <a:gd name="connsiteX94" fmla="*/ 1033844 w 5261024"/>
                  <a:gd name="connsiteY94" fmla="*/ 4617189 h 5266097"/>
                  <a:gd name="connsiteX95" fmla="*/ 1011199 w 5261024"/>
                  <a:gd name="connsiteY95" fmla="*/ 4660425 h 5266097"/>
                  <a:gd name="connsiteX96" fmla="*/ 1000161 w 5261024"/>
                  <a:gd name="connsiteY96" fmla="*/ 4698511 h 5266097"/>
                  <a:gd name="connsiteX97" fmla="*/ 920802 w 5261024"/>
                  <a:gd name="connsiteY97" fmla="*/ 4636740 h 5266097"/>
                  <a:gd name="connsiteX98" fmla="*/ 665621 w 5261024"/>
                  <a:gd name="connsiteY98" fmla="*/ 4386731 h 5266097"/>
                  <a:gd name="connsiteX99" fmla="*/ 657487 w 5261024"/>
                  <a:gd name="connsiteY99" fmla="*/ 4376959 h 5266097"/>
                  <a:gd name="connsiteX100" fmla="*/ 696807 w 5261024"/>
                  <a:gd name="connsiteY100" fmla="*/ 4363138 h 5266097"/>
                  <a:gd name="connsiteX101" fmla="*/ 738709 w 5261024"/>
                  <a:gd name="connsiteY101" fmla="*/ 4338112 h 5266097"/>
                  <a:gd name="connsiteX102" fmla="*/ 788555 w 5261024"/>
                  <a:gd name="connsiteY102" fmla="*/ 4001104 h 5266097"/>
                  <a:gd name="connsiteX103" fmla="*/ 451519 w 5261024"/>
                  <a:gd name="connsiteY103" fmla="*/ 3951439 h 5266097"/>
                  <a:gd name="connsiteX104" fmla="*/ 415452 w 5261024"/>
                  <a:gd name="connsiteY104" fmla="*/ 3984321 h 5266097"/>
                  <a:gd name="connsiteX105" fmla="*/ 391658 w 5261024"/>
                  <a:gd name="connsiteY105" fmla="*/ 4016878 h 5266097"/>
                  <a:gd name="connsiteX106" fmla="*/ 353117 w 5261024"/>
                  <a:gd name="connsiteY106" fmla="*/ 3955371 h 5266097"/>
                  <a:gd name="connsiteX107" fmla="*/ 240245 w 5261024"/>
                  <a:gd name="connsiteY107" fmla="*/ 3738610 h 5266097"/>
                  <a:gd name="connsiteX108" fmla="*/ 182439 w 5261024"/>
                  <a:gd name="connsiteY108" fmla="*/ 3597001 h 5266097"/>
                  <a:gd name="connsiteX109" fmla="*/ 221697 w 5261024"/>
                  <a:gd name="connsiteY109" fmla="*/ 3597436 h 5266097"/>
                  <a:gd name="connsiteX110" fmla="*/ 269631 w 5261024"/>
                  <a:gd name="connsiteY110" fmla="*/ 3588250 h 5266097"/>
                  <a:gd name="connsiteX111" fmla="*/ 431735 w 5261024"/>
                  <a:gd name="connsiteY111" fmla="*/ 3288614 h 5266097"/>
                  <a:gd name="connsiteX112" fmla="*/ 132011 w 5261024"/>
                  <a:gd name="connsiteY112" fmla="*/ 3126671 h 5266097"/>
                  <a:gd name="connsiteX113" fmla="*/ 86872 w 5261024"/>
                  <a:gd name="connsiteY113" fmla="*/ 3145235 h 5266097"/>
                  <a:gd name="connsiteX114" fmla="*/ 54105 w 5261024"/>
                  <a:gd name="connsiteY114" fmla="*/ 3167203 h 5266097"/>
                  <a:gd name="connsiteX115" fmla="*/ 27088 w 5261024"/>
                  <a:gd name="connsiteY115" fmla="*/ 3034275 h 5266097"/>
                  <a:gd name="connsiteX116" fmla="*/ 811 w 5261024"/>
                  <a:gd name="connsiteY116" fmla="*/ 2786282 h 5266097"/>
                  <a:gd name="connsiteX117" fmla="*/ 0 w 5261024"/>
                  <a:gd name="connsiteY117" fmla="*/ 2701432 h 5266097"/>
                  <a:gd name="connsiteX118" fmla="*/ 37127 w 5261024"/>
                  <a:gd name="connsiteY118" fmla="*/ 2715413 h 5266097"/>
                  <a:gd name="connsiteX119" fmla="*/ 85312 w 5261024"/>
                  <a:gd name="connsiteY119" fmla="*/ 2723175 h 5266097"/>
                  <a:gd name="connsiteX120" fmla="*/ 340122 w 5261024"/>
                  <a:gd name="connsiteY120" fmla="*/ 2497052 h 5266097"/>
                  <a:gd name="connsiteX121" fmla="*/ 113862 w 5261024"/>
                  <a:gd name="connsiteY121" fmla="*/ 2242364 h 5266097"/>
                  <a:gd name="connsiteX122" fmla="*/ 65096 w 5261024"/>
                  <a:gd name="connsiteY122" fmla="*/ 2244369 h 5266097"/>
                  <a:gd name="connsiteX123" fmla="*/ 25412 w 5261024"/>
                  <a:gd name="connsiteY123" fmla="*/ 2254145 h 5266097"/>
                  <a:gd name="connsiteX124" fmla="*/ 68713 w 5261024"/>
                  <a:gd name="connsiteY124" fmla="*/ 2022832 h 5266097"/>
                  <a:gd name="connsiteX125" fmla="*/ 134052 w 5261024"/>
                  <a:gd name="connsiteY125" fmla="*/ 1796592 h 5266097"/>
                  <a:gd name="connsiteX126" fmla="*/ 165357 w 5261024"/>
                  <a:gd name="connsiteY126" fmla="*/ 1823456 h 5266097"/>
                  <a:gd name="connsiteX127" fmla="*/ 207982 w 5261024"/>
                  <a:gd name="connsiteY127" fmla="*/ 1847230 h 5266097"/>
                  <a:gd name="connsiteX128" fmla="*/ 524763 w 5261024"/>
                  <a:gd name="connsiteY128" fmla="*/ 1721894 h 5266097"/>
                  <a:gd name="connsiteX129" fmla="*/ 399256 w 5261024"/>
                  <a:gd name="connsiteY129" fmla="*/ 1405180 h 5266097"/>
                  <a:gd name="connsiteX130" fmla="*/ 352745 w 5261024"/>
                  <a:gd name="connsiteY130" fmla="*/ 1390386 h 5266097"/>
                  <a:gd name="connsiteX131" fmla="*/ 312719 w 5261024"/>
                  <a:gd name="connsiteY131" fmla="*/ 1386066 h 5266097"/>
                  <a:gd name="connsiteX132" fmla="*/ 340923 w 5261024"/>
                  <a:gd name="connsiteY132" fmla="*/ 1330533 h 5266097"/>
                  <a:gd name="connsiteX133" fmla="*/ 559668 w 5261024"/>
                  <a:gd name="connsiteY133" fmla="*/ 1005143 h 5266097"/>
                  <a:gd name="connsiteX134" fmla="*/ 570341 w 5261024"/>
                  <a:gd name="connsiteY134" fmla="*/ 992572 h 5266097"/>
                  <a:gd name="connsiteX135" fmla="*/ 590920 w 5261024"/>
                  <a:gd name="connsiteY135" fmla="*/ 1029147 h 5266097"/>
                  <a:gd name="connsiteX136" fmla="*/ 622843 w 5261024"/>
                  <a:gd name="connsiteY136" fmla="*/ 1066067 h 5266097"/>
                  <a:gd name="connsiteX137" fmla="*/ 963387 w 5261024"/>
                  <a:gd name="connsiteY137" fmla="*/ 1056634 h 5266097"/>
                  <a:gd name="connsiteX138" fmla="*/ 953773 w 5261024"/>
                  <a:gd name="connsiteY138" fmla="*/ 716095 h 5266097"/>
                  <a:gd name="connsiteX139" fmla="*/ 915126 w 5261024"/>
                  <a:gd name="connsiteY139" fmla="*/ 686285 h 5266097"/>
                  <a:gd name="connsiteX140" fmla="*/ 878943 w 5261024"/>
                  <a:gd name="connsiteY140" fmla="*/ 668511 h 5266097"/>
                  <a:gd name="connsiteX141" fmla="*/ 966411 w 5261024"/>
                  <a:gd name="connsiteY141" fmla="*/ 591835 h 5266097"/>
                  <a:gd name="connsiteX142" fmla="*/ 1179862 w 5261024"/>
                  <a:gd name="connsiteY142" fmla="*/ 435162 h 5266097"/>
                  <a:gd name="connsiteX143" fmla="*/ 1256192 w 5261024"/>
                  <a:gd name="connsiteY143" fmla="*/ 390108 h 5266097"/>
                  <a:gd name="connsiteX144" fmla="*/ 1262490 w 5261024"/>
                  <a:gd name="connsiteY144" fmla="*/ 428293 h 5266097"/>
                  <a:gd name="connsiteX145" fmla="*/ 1279861 w 5261024"/>
                  <a:gd name="connsiteY145" fmla="*/ 473904 h 5266097"/>
                  <a:gd name="connsiteX146" fmla="*/ 1603093 w 5261024"/>
                  <a:gd name="connsiteY146" fmla="*/ 581514 h 5266097"/>
                  <a:gd name="connsiteX147" fmla="*/ 1710529 w 5261024"/>
                  <a:gd name="connsiteY147" fmla="*/ 258223 h 5266097"/>
                  <a:gd name="connsiteX148" fmla="*/ 1684409 w 5261024"/>
                  <a:gd name="connsiteY148" fmla="*/ 216994 h 5266097"/>
                  <a:gd name="connsiteX149" fmla="*/ 1655527 w 5261024"/>
                  <a:gd name="connsiteY149" fmla="*/ 186916 h 5266097"/>
                  <a:gd name="connsiteX150" fmla="*/ 1899503 w 5261024"/>
                  <a:gd name="connsiteY150" fmla="*/ 102632 h 5266097"/>
                  <a:gd name="connsiteX151" fmla="*/ 2106471 w 5261024"/>
                  <a:gd name="connsiteY151" fmla="*/ 53906 h 5266097"/>
                  <a:gd name="connsiteX152" fmla="*/ 2099062 w 5261024"/>
                  <a:gd name="connsiteY152" fmla="*/ 93364 h 5266097"/>
                  <a:gd name="connsiteX153" fmla="*/ 2099785 w 5261024"/>
                  <a:gd name="connsiteY153" fmla="*/ 142166 h 5266097"/>
                  <a:gd name="connsiteX154" fmla="*/ 2366720 w 5261024"/>
                  <a:gd name="connsiteY154" fmla="*/ 353838 h 5266097"/>
                  <a:gd name="connsiteX155" fmla="*/ 2578250 w 5261024"/>
                  <a:gd name="connsiteY155" fmla="*/ 86789 h 5266097"/>
                  <a:gd name="connsiteX156" fmla="*/ 2567806 w 5261024"/>
                  <a:gd name="connsiteY156" fmla="*/ 39113 h 5266097"/>
                  <a:gd name="connsiteX157" fmla="*/ 2552146 w 5261024"/>
                  <a:gd name="connsiteY157" fmla="*/ 3672 h 5266097"/>
                  <a:gd name="connsiteX158" fmla="*/ 2699604 w 5261024"/>
                  <a:gd name="connsiteY158" fmla="*/ 0 h 5266097"/>
                  <a:gd name="connsiteX159" fmla="*/ 2685916 w 5261024"/>
                  <a:gd name="connsiteY159" fmla="*/ 849851 h 5266097"/>
                  <a:gd name="connsiteX160" fmla="*/ 896230 w 5261024"/>
                  <a:gd name="connsiteY160" fmla="*/ 2219946 h 5266097"/>
                  <a:gd name="connsiteX161" fmla="*/ 2217191 w 5261024"/>
                  <a:gd name="connsiteY161" fmla="*/ 4368244 h 5266097"/>
                  <a:gd name="connsiteX162" fmla="*/ 4364793 w 5261024"/>
                  <a:gd name="connsiteY162" fmla="*/ 3046150 h 5266097"/>
                  <a:gd name="connsiteX163" fmla="*/ 3043832 w 5261024"/>
                  <a:gd name="connsiteY163" fmla="*/ 897852 h 5266097"/>
                  <a:gd name="connsiteX164" fmla="*/ 2685916 w 5261024"/>
                  <a:gd name="connsiteY164" fmla="*/ 849851 h 5266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5261024" h="5266097">
                    <a:moveTo>
                      <a:pt x="2699604" y="0"/>
                    </a:moveTo>
                    <a:cubicBezTo>
                      <a:pt x="2791142" y="2496"/>
                      <a:pt x="2883255" y="9812"/>
                      <a:pt x="2975635" y="22137"/>
                    </a:cubicBezTo>
                    <a:lnTo>
                      <a:pt x="3020095" y="30384"/>
                    </a:lnTo>
                    <a:lnTo>
                      <a:pt x="2999736" y="64762"/>
                    </a:lnTo>
                    <a:cubicBezTo>
                      <a:pt x="2992981" y="79277"/>
                      <a:pt x="2987578" y="94685"/>
                      <a:pt x="2983724" y="110867"/>
                    </a:cubicBezTo>
                    <a:cubicBezTo>
                      <a:pt x="2952888" y="240322"/>
                      <a:pt x="3032779" y="370252"/>
                      <a:pt x="3162165" y="401071"/>
                    </a:cubicBezTo>
                    <a:cubicBezTo>
                      <a:pt x="3291551" y="431891"/>
                      <a:pt x="3421437" y="351930"/>
                      <a:pt x="3452273" y="222475"/>
                    </a:cubicBezTo>
                    <a:cubicBezTo>
                      <a:pt x="3456127" y="206292"/>
                      <a:pt x="3458252" y="190104"/>
                      <a:pt x="3458765" y="174102"/>
                    </a:cubicBezTo>
                    <a:lnTo>
                      <a:pt x="3456091" y="134237"/>
                    </a:lnTo>
                    <a:lnTo>
                      <a:pt x="3499492" y="146919"/>
                    </a:lnTo>
                    <a:cubicBezTo>
                      <a:pt x="3578278" y="174349"/>
                      <a:pt x="3655061" y="205265"/>
                      <a:pt x="3729708" y="239447"/>
                    </a:cubicBezTo>
                    <a:lnTo>
                      <a:pt x="3886868" y="320504"/>
                    </a:lnTo>
                    <a:lnTo>
                      <a:pt x="3855876" y="345930"/>
                    </a:lnTo>
                    <a:cubicBezTo>
                      <a:pt x="3844563" y="357260"/>
                      <a:pt x="3834216" y="369891"/>
                      <a:pt x="3825060" y="383779"/>
                    </a:cubicBezTo>
                    <a:cubicBezTo>
                      <a:pt x="3751808" y="494880"/>
                      <a:pt x="3782442" y="644297"/>
                      <a:pt x="3893485" y="717511"/>
                    </a:cubicBezTo>
                    <a:cubicBezTo>
                      <a:pt x="4004526" y="790725"/>
                      <a:pt x="4153927" y="760009"/>
                      <a:pt x="4227180" y="648908"/>
                    </a:cubicBezTo>
                    <a:cubicBezTo>
                      <a:pt x="4236337" y="635021"/>
                      <a:pt x="4243870" y="620534"/>
                      <a:pt x="4249826" y="605673"/>
                    </a:cubicBezTo>
                    <a:lnTo>
                      <a:pt x="4260863" y="567587"/>
                    </a:lnTo>
                    <a:lnTo>
                      <a:pt x="4340221" y="629356"/>
                    </a:lnTo>
                    <a:cubicBezTo>
                      <a:pt x="4431148" y="707069"/>
                      <a:pt x="4516361" y="790651"/>
                      <a:pt x="4595402" y="879365"/>
                    </a:cubicBezTo>
                    <a:lnTo>
                      <a:pt x="4603537" y="889139"/>
                    </a:lnTo>
                    <a:lnTo>
                      <a:pt x="4564217" y="902959"/>
                    </a:lnTo>
                    <a:cubicBezTo>
                      <a:pt x="4549712" y="909737"/>
                      <a:pt x="4535670" y="918068"/>
                      <a:pt x="4522315" y="927986"/>
                    </a:cubicBezTo>
                    <a:cubicBezTo>
                      <a:pt x="4415481" y="1007334"/>
                      <a:pt x="4393165" y="1158216"/>
                      <a:pt x="4472470" y="1264993"/>
                    </a:cubicBezTo>
                    <a:cubicBezTo>
                      <a:pt x="4551775" y="1371771"/>
                      <a:pt x="4702672" y="1394006"/>
                      <a:pt x="4809505" y="1314658"/>
                    </a:cubicBezTo>
                    <a:cubicBezTo>
                      <a:pt x="4822859" y="1304740"/>
                      <a:pt x="4834893" y="1293703"/>
                      <a:pt x="4845572" y="1281775"/>
                    </a:cubicBezTo>
                    <a:lnTo>
                      <a:pt x="4869367" y="1249219"/>
                    </a:lnTo>
                    <a:lnTo>
                      <a:pt x="4907907" y="1310723"/>
                    </a:lnTo>
                    <a:cubicBezTo>
                      <a:pt x="4948818" y="1381156"/>
                      <a:pt x="4986492" y="1453490"/>
                      <a:pt x="5020778" y="1527485"/>
                    </a:cubicBezTo>
                    <a:lnTo>
                      <a:pt x="5078585" y="1669097"/>
                    </a:lnTo>
                    <a:lnTo>
                      <a:pt x="5039327" y="1668661"/>
                    </a:lnTo>
                    <a:cubicBezTo>
                      <a:pt x="5023379" y="1670069"/>
                      <a:pt x="5007333" y="1673094"/>
                      <a:pt x="4991392" y="1677848"/>
                    </a:cubicBezTo>
                    <a:cubicBezTo>
                      <a:pt x="4863863" y="1715870"/>
                      <a:pt x="4791287" y="1850022"/>
                      <a:pt x="4829289" y="1977484"/>
                    </a:cubicBezTo>
                    <a:cubicBezTo>
                      <a:pt x="4867292" y="2104945"/>
                      <a:pt x="5001483" y="2177449"/>
                      <a:pt x="5129012" y="2139427"/>
                    </a:cubicBezTo>
                    <a:cubicBezTo>
                      <a:pt x="5144953" y="2134673"/>
                      <a:pt x="5160036" y="2128419"/>
                      <a:pt x="5174151" y="2120863"/>
                    </a:cubicBezTo>
                    <a:lnTo>
                      <a:pt x="5206918" y="2098895"/>
                    </a:lnTo>
                    <a:lnTo>
                      <a:pt x="5233934" y="2231821"/>
                    </a:lnTo>
                    <a:cubicBezTo>
                      <a:pt x="5246572" y="2313623"/>
                      <a:pt x="5255381" y="2396367"/>
                      <a:pt x="5260212" y="2479813"/>
                    </a:cubicBezTo>
                    <a:lnTo>
                      <a:pt x="5261024" y="2564666"/>
                    </a:lnTo>
                    <a:lnTo>
                      <a:pt x="5223898" y="2550684"/>
                    </a:lnTo>
                    <a:cubicBezTo>
                      <a:pt x="5208429" y="2546552"/>
                      <a:pt x="5192316" y="2543908"/>
                      <a:pt x="5175711" y="2542921"/>
                    </a:cubicBezTo>
                    <a:cubicBezTo>
                      <a:pt x="5042868" y="2535034"/>
                      <a:pt x="4928786" y="2636273"/>
                      <a:pt x="4920903" y="2769046"/>
                    </a:cubicBezTo>
                    <a:cubicBezTo>
                      <a:pt x="4913019" y="2901817"/>
                      <a:pt x="5014319" y="3015845"/>
                      <a:pt x="5147162" y="3023733"/>
                    </a:cubicBezTo>
                    <a:cubicBezTo>
                      <a:pt x="5163767" y="3024719"/>
                      <a:pt x="5180080" y="3024000"/>
                      <a:pt x="5195928" y="3021727"/>
                    </a:cubicBezTo>
                    <a:lnTo>
                      <a:pt x="5235611" y="3011951"/>
                    </a:lnTo>
                    <a:lnTo>
                      <a:pt x="5192310" y="3243262"/>
                    </a:lnTo>
                    <a:lnTo>
                      <a:pt x="5126971" y="3469505"/>
                    </a:lnTo>
                    <a:lnTo>
                      <a:pt x="5095667" y="3442641"/>
                    </a:lnTo>
                    <a:cubicBezTo>
                      <a:pt x="5082545" y="3433468"/>
                      <a:pt x="5068309" y="3425472"/>
                      <a:pt x="5053042" y="3418866"/>
                    </a:cubicBezTo>
                    <a:cubicBezTo>
                      <a:pt x="4930908" y="3366020"/>
                      <a:pt x="4789081" y="3422134"/>
                      <a:pt x="4736261" y="3544203"/>
                    </a:cubicBezTo>
                    <a:cubicBezTo>
                      <a:pt x="4683442" y="3666272"/>
                      <a:pt x="4739634" y="3808069"/>
                      <a:pt x="4861767" y="3860917"/>
                    </a:cubicBezTo>
                    <a:cubicBezTo>
                      <a:pt x="4877034" y="3867523"/>
                      <a:pt x="4892609" y="3872427"/>
                      <a:pt x="4908278" y="3875711"/>
                    </a:cubicBezTo>
                    <a:lnTo>
                      <a:pt x="4948303" y="3880032"/>
                    </a:lnTo>
                    <a:lnTo>
                      <a:pt x="4920099" y="3935562"/>
                    </a:lnTo>
                    <a:cubicBezTo>
                      <a:pt x="4854957" y="4050190"/>
                      <a:pt x="4781729" y="4158847"/>
                      <a:pt x="4701355" y="4260953"/>
                    </a:cubicBezTo>
                    <a:lnTo>
                      <a:pt x="4690683" y="4273524"/>
                    </a:lnTo>
                    <a:lnTo>
                      <a:pt x="4670103" y="4236951"/>
                    </a:lnTo>
                    <a:cubicBezTo>
                      <a:pt x="4660910" y="4223843"/>
                      <a:pt x="4650267" y="4211460"/>
                      <a:pt x="4638180" y="4200031"/>
                    </a:cubicBezTo>
                    <a:cubicBezTo>
                      <a:pt x="4541487" y="4108598"/>
                      <a:pt x="4389020" y="4112821"/>
                      <a:pt x="4297636" y="4209463"/>
                    </a:cubicBezTo>
                    <a:cubicBezTo>
                      <a:pt x="4206253" y="4306105"/>
                      <a:pt x="4210558" y="4458570"/>
                      <a:pt x="4307251" y="4550002"/>
                    </a:cubicBezTo>
                    <a:cubicBezTo>
                      <a:pt x="4319338" y="4561431"/>
                      <a:pt x="4332296" y="4571366"/>
                      <a:pt x="4345897" y="4579812"/>
                    </a:cubicBezTo>
                    <a:lnTo>
                      <a:pt x="4382079" y="4597585"/>
                    </a:lnTo>
                    <a:lnTo>
                      <a:pt x="4294613" y="4674261"/>
                    </a:lnTo>
                    <a:cubicBezTo>
                      <a:pt x="4226072" y="4730053"/>
                      <a:pt x="4154820" y="4782340"/>
                      <a:pt x="4081162" y="4830933"/>
                    </a:cubicBezTo>
                    <a:lnTo>
                      <a:pt x="4004830" y="4875987"/>
                    </a:lnTo>
                    <a:lnTo>
                      <a:pt x="3998534" y="4837804"/>
                    </a:lnTo>
                    <a:cubicBezTo>
                      <a:pt x="3994378" y="4822342"/>
                      <a:pt x="3988612" y="4807066"/>
                      <a:pt x="3981163" y="4792192"/>
                    </a:cubicBezTo>
                    <a:cubicBezTo>
                      <a:pt x="3921573" y="4673203"/>
                      <a:pt x="3776856" y="4625024"/>
                      <a:pt x="3657930" y="4684583"/>
                    </a:cubicBezTo>
                    <a:cubicBezTo>
                      <a:pt x="3539004" y="4744142"/>
                      <a:pt x="3490903" y="4888884"/>
                      <a:pt x="3550494" y="5007873"/>
                    </a:cubicBezTo>
                    <a:cubicBezTo>
                      <a:pt x="3557942" y="5022747"/>
                      <a:pt x="3566721" y="5036514"/>
                      <a:pt x="3576614" y="5049102"/>
                    </a:cubicBezTo>
                    <a:lnTo>
                      <a:pt x="3605495" y="5079179"/>
                    </a:lnTo>
                    <a:lnTo>
                      <a:pt x="3361520" y="5163465"/>
                    </a:lnTo>
                    <a:lnTo>
                      <a:pt x="3154552" y="5212189"/>
                    </a:lnTo>
                    <a:lnTo>
                      <a:pt x="3161961" y="5172732"/>
                    </a:lnTo>
                    <a:cubicBezTo>
                      <a:pt x="3163345" y="5156782"/>
                      <a:pt x="3163151" y="5140455"/>
                      <a:pt x="3161239" y="5123930"/>
                    </a:cubicBezTo>
                    <a:cubicBezTo>
                      <a:pt x="3145938" y="4991736"/>
                      <a:pt x="3026428" y="4896967"/>
                      <a:pt x="2894303" y="4912259"/>
                    </a:cubicBezTo>
                    <a:cubicBezTo>
                      <a:pt x="2762179" y="4927551"/>
                      <a:pt x="2667474" y="5047112"/>
                      <a:pt x="2682774" y="5179307"/>
                    </a:cubicBezTo>
                    <a:cubicBezTo>
                      <a:pt x="2684687" y="5195831"/>
                      <a:pt x="2688228" y="5211770"/>
                      <a:pt x="2693218" y="5226984"/>
                    </a:cubicBezTo>
                    <a:lnTo>
                      <a:pt x="2708878" y="5262425"/>
                    </a:lnTo>
                    <a:lnTo>
                      <a:pt x="2561420" y="5266097"/>
                    </a:lnTo>
                    <a:cubicBezTo>
                      <a:pt x="2469881" y="5263601"/>
                      <a:pt x="2377769" y="5256285"/>
                      <a:pt x="2285388" y="5243959"/>
                    </a:cubicBezTo>
                    <a:lnTo>
                      <a:pt x="2240930" y="5235714"/>
                    </a:lnTo>
                    <a:lnTo>
                      <a:pt x="2261288" y="5201337"/>
                    </a:lnTo>
                    <a:cubicBezTo>
                      <a:pt x="2268045" y="5186822"/>
                      <a:pt x="2273446" y="5171413"/>
                      <a:pt x="2277301" y="5155230"/>
                    </a:cubicBezTo>
                    <a:cubicBezTo>
                      <a:pt x="2308137" y="5025775"/>
                      <a:pt x="2228246" y="4895846"/>
                      <a:pt x="2098860" y="4865027"/>
                    </a:cubicBezTo>
                    <a:cubicBezTo>
                      <a:pt x="1969474" y="4834207"/>
                      <a:pt x="1839587" y="4914168"/>
                      <a:pt x="1808751" y="5043623"/>
                    </a:cubicBezTo>
                    <a:cubicBezTo>
                      <a:pt x="1804897" y="5059805"/>
                      <a:pt x="1802773" y="5075995"/>
                      <a:pt x="1802259" y="5091997"/>
                    </a:cubicBezTo>
                    <a:lnTo>
                      <a:pt x="1804934" y="5131861"/>
                    </a:lnTo>
                    <a:lnTo>
                      <a:pt x="1761530" y="5119177"/>
                    </a:lnTo>
                    <a:cubicBezTo>
                      <a:pt x="1682746" y="5091747"/>
                      <a:pt x="1605963" y="5060831"/>
                      <a:pt x="1531316" y="5026649"/>
                    </a:cubicBezTo>
                    <a:lnTo>
                      <a:pt x="1374157" y="4945594"/>
                    </a:lnTo>
                    <a:lnTo>
                      <a:pt x="1405149" y="4920168"/>
                    </a:lnTo>
                    <a:cubicBezTo>
                      <a:pt x="1416461" y="4908838"/>
                      <a:pt x="1426808" y="4896207"/>
                      <a:pt x="1435964" y="4882320"/>
                    </a:cubicBezTo>
                    <a:cubicBezTo>
                      <a:pt x="1509217" y="4771217"/>
                      <a:pt x="1478582" y="4621800"/>
                      <a:pt x="1367541" y="4548587"/>
                    </a:cubicBezTo>
                    <a:cubicBezTo>
                      <a:pt x="1256498" y="4475373"/>
                      <a:pt x="1107097" y="4506088"/>
                      <a:pt x="1033844" y="4617189"/>
                    </a:cubicBezTo>
                    <a:cubicBezTo>
                      <a:pt x="1024688" y="4631078"/>
                      <a:pt x="1017155" y="4645563"/>
                      <a:pt x="1011199" y="4660425"/>
                    </a:cubicBezTo>
                    <a:lnTo>
                      <a:pt x="1000161" y="4698511"/>
                    </a:lnTo>
                    <a:lnTo>
                      <a:pt x="920802" y="4636740"/>
                    </a:lnTo>
                    <a:cubicBezTo>
                      <a:pt x="829875" y="4559028"/>
                      <a:pt x="744663" y="4475445"/>
                      <a:pt x="665621" y="4386731"/>
                    </a:cubicBezTo>
                    <a:lnTo>
                      <a:pt x="657487" y="4376959"/>
                    </a:lnTo>
                    <a:lnTo>
                      <a:pt x="696807" y="4363138"/>
                    </a:lnTo>
                    <a:cubicBezTo>
                      <a:pt x="711312" y="4356361"/>
                      <a:pt x="725355" y="4348030"/>
                      <a:pt x="738709" y="4338112"/>
                    </a:cubicBezTo>
                    <a:cubicBezTo>
                      <a:pt x="845543" y="4258765"/>
                      <a:pt x="867859" y="4107881"/>
                      <a:pt x="788555" y="4001104"/>
                    </a:cubicBezTo>
                    <a:cubicBezTo>
                      <a:pt x="709249" y="3894326"/>
                      <a:pt x="558354" y="3872091"/>
                      <a:pt x="451519" y="3951439"/>
                    </a:cubicBezTo>
                    <a:cubicBezTo>
                      <a:pt x="438165" y="3961357"/>
                      <a:pt x="426132" y="3972393"/>
                      <a:pt x="415452" y="3984321"/>
                    </a:cubicBezTo>
                    <a:lnTo>
                      <a:pt x="391658" y="4016878"/>
                    </a:lnTo>
                    <a:lnTo>
                      <a:pt x="353117" y="3955371"/>
                    </a:lnTo>
                    <a:cubicBezTo>
                      <a:pt x="312204" y="3884939"/>
                      <a:pt x="274531" y="3812605"/>
                      <a:pt x="240245" y="3738610"/>
                    </a:cubicBezTo>
                    <a:lnTo>
                      <a:pt x="182439" y="3597001"/>
                    </a:lnTo>
                    <a:lnTo>
                      <a:pt x="221697" y="3597436"/>
                    </a:lnTo>
                    <a:cubicBezTo>
                      <a:pt x="237645" y="3596029"/>
                      <a:pt x="253690" y="3593002"/>
                      <a:pt x="269631" y="3588250"/>
                    </a:cubicBezTo>
                    <a:cubicBezTo>
                      <a:pt x="397161" y="3550226"/>
                      <a:pt x="469738" y="3416075"/>
                      <a:pt x="431735" y="3288614"/>
                    </a:cubicBezTo>
                    <a:cubicBezTo>
                      <a:pt x="393733" y="3161152"/>
                      <a:pt x="259541" y="3088647"/>
                      <a:pt x="132011" y="3126671"/>
                    </a:cubicBezTo>
                    <a:cubicBezTo>
                      <a:pt x="116070" y="3131423"/>
                      <a:pt x="100988" y="3137679"/>
                      <a:pt x="86872" y="3145235"/>
                    </a:cubicBezTo>
                    <a:lnTo>
                      <a:pt x="54105" y="3167203"/>
                    </a:lnTo>
                    <a:lnTo>
                      <a:pt x="27088" y="3034275"/>
                    </a:lnTo>
                    <a:cubicBezTo>
                      <a:pt x="14450" y="2952472"/>
                      <a:pt x="5642" y="2869727"/>
                      <a:pt x="811" y="2786282"/>
                    </a:cubicBezTo>
                    <a:lnTo>
                      <a:pt x="0" y="2701432"/>
                    </a:lnTo>
                    <a:lnTo>
                      <a:pt x="37127" y="2715413"/>
                    </a:lnTo>
                    <a:cubicBezTo>
                      <a:pt x="52595" y="2719545"/>
                      <a:pt x="68707" y="2722190"/>
                      <a:pt x="85312" y="2723175"/>
                    </a:cubicBezTo>
                    <a:cubicBezTo>
                      <a:pt x="218155" y="2731063"/>
                      <a:pt x="332238" y="2629824"/>
                      <a:pt x="340122" y="2497052"/>
                    </a:cubicBezTo>
                    <a:cubicBezTo>
                      <a:pt x="348006" y="2364279"/>
                      <a:pt x="246705" y="2250252"/>
                      <a:pt x="113862" y="2242364"/>
                    </a:cubicBezTo>
                    <a:cubicBezTo>
                      <a:pt x="97256" y="2241378"/>
                      <a:pt x="80945" y="2242097"/>
                      <a:pt x="65096" y="2244369"/>
                    </a:cubicBezTo>
                    <a:lnTo>
                      <a:pt x="25412" y="2254145"/>
                    </a:lnTo>
                    <a:lnTo>
                      <a:pt x="68713" y="2022832"/>
                    </a:lnTo>
                    <a:lnTo>
                      <a:pt x="134052" y="1796592"/>
                    </a:lnTo>
                    <a:lnTo>
                      <a:pt x="165357" y="1823456"/>
                    </a:lnTo>
                    <a:cubicBezTo>
                      <a:pt x="178479" y="1832629"/>
                      <a:pt x="192715" y="1840624"/>
                      <a:pt x="207982" y="1847230"/>
                    </a:cubicBezTo>
                    <a:cubicBezTo>
                      <a:pt x="330115" y="1900077"/>
                      <a:pt x="471944" y="1843963"/>
                      <a:pt x="524763" y="1721894"/>
                    </a:cubicBezTo>
                    <a:cubicBezTo>
                      <a:pt x="577582" y="1599825"/>
                      <a:pt x="521390" y="1458027"/>
                      <a:pt x="399256" y="1405180"/>
                    </a:cubicBezTo>
                    <a:cubicBezTo>
                      <a:pt x="383989" y="1398574"/>
                      <a:pt x="368416" y="1393671"/>
                      <a:pt x="352745" y="1390386"/>
                    </a:cubicBezTo>
                    <a:lnTo>
                      <a:pt x="312719" y="1386066"/>
                    </a:lnTo>
                    <a:lnTo>
                      <a:pt x="340923" y="1330533"/>
                    </a:lnTo>
                    <a:cubicBezTo>
                      <a:pt x="406067" y="1215904"/>
                      <a:pt x="479295" y="1107248"/>
                      <a:pt x="559668" y="1005143"/>
                    </a:cubicBezTo>
                    <a:lnTo>
                      <a:pt x="570341" y="992572"/>
                    </a:lnTo>
                    <a:lnTo>
                      <a:pt x="590920" y="1029147"/>
                    </a:lnTo>
                    <a:cubicBezTo>
                      <a:pt x="600113" y="1042255"/>
                      <a:pt x="610757" y="1054637"/>
                      <a:pt x="622843" y="1066067"/>
                    </a:cubicBezTo>
                    <a:cubicBezTo>
                      <a:pt x="719537" y="1157498"/>
                      <a:pt x="872004" y="1153275"/>
                      <a:pt x="963387" y="1056634"/>
                    </a:cubicBezTo>
                    <a:cubicBezTo>
                      <a:pt x="1054771" y="959992"/>
                      <a:pt x="1050466" y="807527"/>
                      <a:pt x="953773" y="716095"/>
                    </a:cubicBezTo>
                    <a:cubicBezTo>
                      <a:pt x="941686" y="704665"/>
                      <a:pt x="928728" y="694731"/>
                      <a:pt x="915126" y="686285"/>
                    </a:cubicBezTo>
                    <a:lnTo>
                      <a:pt x="878943" y="668511"/>
                    </a:lnTo>
                    <a:lnTo>
                      <a:pt x="966411" y="591835"/>
                    </a:lnTo>
                    <a:cubicBezTo>
                      <a:pt x="1034952" y="536042"/>
                      <a:pt x="1106204" y="483755"/>
                      <a:pt x="1179862" y="435162"/>
                    </a:cubicBezTo>
                    <a:lnTo>
                      <a:pt x="1256192" y="390108"/>
                    </a:lnTo>
                    <a:lnTo>
                      <a:pt x="1262490" y="428293"/>
                    </a:lnTo>
                    <a:cubicBezTo>
                      <a:pt x="1266645" y="443754"/>
                      <a:pt x="1272411" y="459031"/>
                      <a:pt x="1279861" y="473904"/>
                    </a:cubicBezTo>
                    <a:cubicBezTo>
                      <a:pt x="1339451" y="592893"/>
                      <a:pt x="1484168" y="641073"/>
                      <a:pt x="1603093" y="581514"/>
                    </a:cubicBezTo>
                    <a:cubicBezTo>
                      <a:pt x="1722020" y="521955"/>
                      <a:pt x="1770120" y="377212"/>
                      <a:pt x="1710529" y="258223"/>
                    </a:cubicBezTo>
                    <a:cubicBezTo>
                      <a:pt x="1703080" y="243350"/>
                      <a:pt x="1694301" y="229582"/>
                      <a:pt x="1684409" y="216994"/>
                    </a:cubicBezTo>
                    <a:lnTo>
                      <a:pt x="1655527" y="186916"/>
                    </a:lnTo>
                    <a:lnTo>
                      <a:pt x="1899503" y="102632"/>
                    </a:lnTo>
                    <a:lnTo>
                      <a:pt x="2106471" y="53906"/>
                    </a:lnTo>
                    <a:lnTo>
                      <a:pt x="2099062" y="93364"/>
                    </a:lnTo>
                    <a:cubicBezTo>
                      <a:pt x="2097679" y="109315"/>
                      <a:pt x="2097873" y="125641"/>
                      <a:pt x="2099785" y="142166"/>
                    </a:cubicBezTo>
                    <a:cubicBezTo>
                      <a:pt x="2115085" y="274360"/>
                      <a:pt x="2234596" y="369129"/>
                      <a:pt x="2366720" y="353838"/>
                    </a:cubicBezTo>
                    <a:cubicBezTo>
                      <a:pt x="2498845" y="338546"/>
                      <a:pt x="2593550" y="218984"/>
                      <a:pt x="2578250" y="86789"/>
                    </a:cubicBezTo>
                    <a:cubicBezTo>
                      <a:pt x="2576337" y="70264"/>
                      <a:pt x="2572796" y="54325"/>
                      <a:pt x="2567806" y="39113"/>
                    </a:cubicBezTo>
                    <a:lnTo>
                      <a:pt x="2552146" y="3672"/>
                    </a:lnTo>
                    <a:lnTo>
                      <a:pt x="2699604" y="0"/>
                    </a:lnTo>
                    <a:close/>
                    <a:moveTo>
                      <a:pt x="2685916" y="849851"/>
                    </a:moveTo>
                    <a:cubicBezTo>
                      <a:pt x="1857093" y="823407"/>
                      <a:pt x="1095966" y="1381414"/>
                      <a:pt x="896230" y="2219946"/>
                    </a:cubicBezTo>
                    <a:cubicBezTo>
                      <a:pt x="667959" y="3178268"/>
                      <a:pt x="1259374" y="4140094"/>
                      <a:pt x="2217191" y="4368244"/>
                    </a:cubicBezTo>
                    <a:cubicBezTo>
                      <a:pt x="3175009" y="4596395"/>
                      <a:pt x="4136523" y="4004473"/>
                      <a:pt x="4364793" y="3046150"/>
                    </a:cubicBezTo>
                    <a:cubicBezTo>
                      <a:pt x="4593063" y="2087828"/>
                      <a:pt x="4001649" y="1126002"/>
                      <a:pt x="3043832" y="897852"/>
                    </a:cubicBezTo>
                    <a:cubicBezTo>
                      <a:pt x="2924105" y="869333"/>
                      <a:pt x="2804320" y="853628"/>
                      <a:pt x="2685916" y="849851"/>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grpSp>
        <p:sp>
          <p:nvSpPr>
            <p:cNvPr id="270" name="Oval 269"/>
            <p:cNvSpPr/>
            <p:nvPr/>
          </p:nvSpPr>
          <p:spPr>
            <a:xfrm>
              <a:off x="7691565" y="4339843"/>
              <a:ext cx="937583" cy="967448"/>
            </a:xfrm>
            <a:prstGeom prst="ellipse">
              <a:avLst/>
            </a:prstGeom>
            <a:noFill/>
            <a:ln w="38100" cmpd="sng">
              <a:solidFill>
                <a:srgbClr val="004D71"/>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71" name="Group 270"/>
            <p:cNvGrpSpPr/>
            <p:nvPr/>
          </p:nvGrpSpPr>
          <p:grpSpPr>
            <a:xfrm>
              <a:off x="8116184" y="4935944"/>
              <a:ext cx="295280" cy="298296"/>
              <a:chOff x="1941489" y="795953"/>
              <a:chExt cx="5261024" cy="5266097"/>
            </a:xfrm>
            <a:solidFill>
              <a:srgbClr val="CA95FF"/>
            </a:solidFill>
          </p:grpSpPr>
          <p:sp>
            <p:nvSpPr>
              <p:cNvPr id="287" name="Donut 286"/>
              <p:cNvSpPr/>
              <p:nvPr/>
            </p:nvSpPr>
            <p:spPr>
              <a:xfrm>
                <a:off x="2882256" y="1738368"/>
                <a:ext cx="3379489" cy="3381270"/>
              </a:xfrm>
              <a:prstGeom prst="donut">
                <a:avLst>
                  <a:gd name="adj" fmla="val 2828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sp>
            <p:nvSpPr>
              <p:cNvPr id="288" name="Freeform 287"/>
              <p:cNvSpPr/>
              <p:nvPr/>
            </p:nvSpPr>
            <p:spPr>
              <a:xfrm>
                <a:off x="1941489" y="795953"/>
                <a:ext cx="5261024" cy="5266097"/>
              </a:xfrm>
              <a:custGeom>
                <a:avLst/>
                <a:gdLst>
                  <a:gd name="connsiteX0" fmla="*/ 2699604 w 5261024"/>
                  <a:gd name="connsiteY0" fmla="*/ 0 h 5266097"/>
                  <a:gd name="connsiteX1" fmla="*/ 2975635 w 5261024"/>
                  <a:gd name="connsiteY1" fmla="*/ 22137 h 5266097"/>
                  <a:gd name="connsiteX2" fmla="*/ 3020095 w 5261024"/>
                  <a:gd name="connsiteY2" fmla="*/ 30384 h 5266097"/>
                  <a:gd name="connsiteX3" fmla="*/ 2999736 w 5261024"/>
                  <a:gd name="connsiteY3" fmla="*/ 64762 h 5266097"/>
                  <a:gd name="connsiteX4" fmla="*/ 2983724 w 5261024"/>
                  <a:gd name="connsiteY4" fmla="*/ 110867 h 5266097"/>
                  <a:gd name="connsiteX5" fmla="*/ 3162165 w 5261024"/>
                  <a:gd name="connsiteY5" fmla="*/ 401071 h 5266097"/>
                  <a:gd name="connsiteX6" fmla="*/ 3452273 w 5261024"/>
                  <a:gd name="connsiteY6" fmla="*/ 222475 h 5266097"/>
                  <a:gd name="connsiteX7" fmla="*/ 3458765 w 5261024"/>
                  <a:gd name="connsiteY7" fmla="*/ 174102 h 5266097"/>
                  <a:gd name="connsiteX8" fmla="*/ 3456091 w 5261024"/>
                  <a:gd name="connsiteY8" fmla="*/ 134237 h 5266097"/>
                  <a:gd name="connsiteX9" fmla="*/ 3499492 w 5261024"/>
                  <a:gd name="connsiteY9" fmla="*/ 146919 h 5266097"/>
                  <a:gd name="connsiteX10" fmla="*/ 3729708 w 5261024"/>
                  <a:gd name="connsiteY10" fmla="*/ 239447 h 5266097"/>
                  <a:gd name="connsiteX11" fmla="*/ 3886868 w 5261024"/>
                  <a:gd name="connsiteY11" fmla="*/ 320504 h 5266097"/>
                  <a:gd name="connsiteX12" fmla="*/ 3855876 w 5261024"/>
                  <a:gd name="connsiteY12" fmla="*/ 345930 h 5266097"/>
                  <a:gd name="connsiteX13" fmla="*/ 3825060 w 5261024"/>
                  <a:gd name="connsiteY13" fmla="*/ 383779 h 5266097"/>
                  <a:gd name="connsiteX14" fmla="*/ 3893485 w 5261024"/>
                  <a:gd name="connsiteY14" fmla="*/ 717511 h 5266097"/>
                  <a:gd name="connsiteX15" fmla="*/ 4227180 w 5261024"/>
                  <a:gd name="connsiteY15" fmla="*/ 648908 h 5266097"/>
                  <a:gd name="connsiteX16" fmla="*/ 4249826 w 5261024"/>
                  <a:gd name="connsiteY16" fmla="*/ 605673 h 5266097"/>
                  <a:gd name="connsiteX17" fmla="*/ 4260863 w 5261024"/>
                  <a:gd name="connsiteY17" fmla="*/ 567587 h 5266097"/>
                  <a:gd name="connsiteX18" fmla="*/ 4340221 w 5261024"/>
                  <a:gd name="connsiteY18" fmla="*/ 629356 h 5266097"/>
                  <a:gd name="connsiteX19" fmla="*/ 4595402 w 5261024"/>
                  <a:gd name="connsiteY19" fmla="*/ 879365 h 5266097"/>
                  <a:gd name="connsiteX20" fmla="*/ 4603537 w 5261024"/>
                  <a:gd name="connsiteY20" fmla="*/ 889139 h 5266097"/>
                  <a:gd name="connsiteX21" fmla="*/ 4564217 w 5261024"/>
                  <a:gd name="connsiteY21" fmla="*/ 902959 h 5266097"/>
                  <a:gd name="connsiteX22" fmla="*/ 4522315 w 5261024"/>
                  <a:gd name="connsiteY22" fmla="*/ 927986 h 5266097"/>
                  <a:gd name="connsiteX23" fmla="*/ 4472470 w 5261024"/>
                  <a:gd name="connsiteY23" fmla="*/ 1264993 h 5266097"/>
                  <a:gd name="connsiteX24" fmla="*/ 4809505 w 5261024"/>
                  <a:gd name="connsiteY24" fmla="*/ 1314658 h 5266097"/>
                  <a:gd name="connsiteX25" fmla="*/ 4845572 w 5261024"/>
                  <a:gd name="connsiteY25" fmla="*/ 1281775 h 5266097"/>
                  <a:gd name="connsiteX26" fmla="*/ 4869367 w 5261024"/>
                  <a:gd name="connsiteY26" fmla="*/ 1249219 h 5266097"/>
                  <a:gd name="connsiteX27" fmla="*/ 4907907 w 5261024"/>
                  <a:gd name="connsiteY27" fmla="*/ 1310723 h 5266097"/>
                  <a:gd name="connsiteX28" fmla="*/ 5020778 w 5261024"/>
                  <a:gd name="connsiteY28" fmla="*/ 1527485 h 5266097"/>
                  <a:gd name="connsiteX29" fmla="*/ 5078585 w 5261024"/>
                  <a:gd name="connsiteY29" fmla="*/ 1669097 h 5266097"/>
                  <a:gd name="connsiteX30" fmla="*/ 5039327 w 5261024"/>
                  <a:gd name="connsiteY30" fmla="*/ 1668661 h 5266097"/>
                  <a:gd name="connsiteX31" fmla="*/ 4991392 w 5261024"/>
                  <a:gd name="connsiteY31" fmla="*/ 1677848 h 5266097"/>
                  <a:gd name="connsiteX32" fmla="*/ 4829289 w 5261024"/>
                  <a:gd name="connsiteY32" fmla="*/ 1977484 h 5266097"/>
                  <a:gd name="connsiteX33" fmla="*/ 5129012 w 5261024"/>
                  <a:gd name="connsiteY33" fmla="*/ 2139427 h 5266097"/>
                  <a:gd name="connsiteX34" fmla="*/ 5174151 w 5261024"/>
                  <a:gd name="connsiteY34" fmla="*/ 2120863 h 5266097"/>
                  <a:gd name="connsiteX35" fmla="*/ 5206918 w 5261024"/>
                  <a:gd name="connsiteY35" fmla="*/ 2098895 h 5266097"/>
                  <a:gd name="connsiteX36" fmla="*/ 5233934 w 5261024"/>
                  <a:gd name="connsiteY36" fmla="*/ 2231821 h 5266097"/>
                  <a:gd name="connsiteX37" fmla="*/ 5260212 w 5261024"/>
                  <a:gd name="connsiteY37" fmla="*/ 2479813 h 5266097"/>
                  <a:gd name="connsiteX38" fmla="*/ 5261024 w 5261024"/>
                  <a:gd name="connsiteY38" fmla="*/ 2564666 h 5266097"/>
                  <a:gd name="connsiteX39" fmla="*/ 5223898 w 5261024"/>
                  <a:gd name="connsiteY39" fmla="*/ 2550684 h 5266097"/>
                  <a:gd name="connsiteX40" fmla="*/ 5175711 w 5261024"/>
                  <a:gd name="connsiteY40" fmla="*/ 2542921 h 5266097"/>
                  <a:gd name="connsiteX41" fmla="*/ 4920903 w 5261024"/>
                  <a:gd name="connsiteY41" fmla="*/ 2769046 h 5266097"/>
                  <a:gd name="connsiteX42" fmla="*/ 5147162 w 5261024"/>
                  <a:gd name="connsiteY42" fmla="*/ 3023733 h 5266097"/>
                  <a:gd name="connsiteX43" fmla="*/ 5195928 w 5261024"/>
                  <a:gd name="connsiteY43" fmla="*/ 3021727 h 5266097"/>
                  <a:gd name="connsiteX44" fmla="*/ 5235611 w 5261024"/>
                  <a:gd name="connsiteY44" fmla="*/ 3011951 h 5266097"/>
                  <a:gd name="connsiteX45" fmla="*/ 5192310 w 5261024"/>
                  <a:gd name="connsiteY45" fmla="*/ 3243262 h 5266097"/>
                  <a:gd name="connsiteX46" fmla="*/ 5126971 w 5261024"/>
                  <a:gd name="connsiteY46" fmla="*/ 3469505 h 5266097"/>
                  <a:gd name="connsiteX47" fmla="*/ 5095667 w 5261024"/>
                  <a:gd name="connsiteY47" fmla="*/ 3442641 h 5266097"/>
                  <a:gd name="connsiteX48" fmla="*/ 5053042 w 5261024"/>
                  <a:gd name="connsiteY48" fmla="*/ 3418866 h 5266097"/>
                  <a:gd name="connsiteX49" fmla="*/ 4736261 w 5261024"/>
                  <a:gd name="connsiteY49" fmla="*/ 3544203 h 5266097"/>
                  <a:gd name="connsiteX50" fmla="*/ 4861767 w 5261024"/>
                  <a:gd name="connsiteY50" fmla="*/ 3860917 h 5266097"/>
                  <a:gd name="connsiteX51" fmla="*/ 4908278 w 5261024"/>
                  <a:gd name="connsiteY51" fmla="*/ 3875711 h 5266097"/>
                  <a:gd name="connsiteX52" fmla="*/ 4948303 w 5261024"/>
                  <a:gd name="connsiteY52" fmla="*/ 3880032 h 5266097"/>
                  <a:gd name="connsiteX53" fmla="*/ 4920099 w 5261024"/>
                  <a:gd name="connsiteY53" fmla="*/ 3935562 h 5266097"/>
                  <a:gd name="connsiteX54" fmla="*/ 4701355 w 5261024"/>
                  <a:gd name="connsiteY54" fmla="*/ 4260953 h 5266097"/>
                  <a:gd name="connsiteX55" fmla="*/ 4690683 w 5261024"/>
                  <a:gd name="connsiteY55" fmla="*/ 4273524 h 5266097"/>
                  <a:gd name="connsiteX56" fmla="*/ 4670103 w 5261024"/>
                  <a:gd name="connsiteY56" fmla="*/ 4236951 h 5266097"/>
                  <a:gd name="connsiteX57" fmla="*/ 4638180 w 5261024"/>
                  <a:gd name="connsiteY57" fmla="*/ 4200031 h 5266097"/>
                  <a:gd name="connsiteX58" fmla="*/ 4297636 w 5261024"/>
                  <a:gd name="connsiteY58" fmla="*/ 4209463 h 5266097"/>
                  <a:gd name="connsiteX59" fmla="*/ 4307251 w 5261024"/>
                  <a:gd name="connsiteY59" fmla="*/ 4550002 h 5266097"/>
                  <a:gd name="connsiteX60" fmla="*/ 4345897 w 5261024"/>
                  <a:gd name="connsiteY60" fmla="*/ 4579812 h 5266097"/>
                  <a:gd name="connsiteX61" fmla="*/ 4382079 w 5261024"/>
                  <a:gd name="connsiteY61" fmla="*/ 4597585 h 5266097"/>
                  <a:gd name="connsiteX62" fmla="*/ 4294613 w 5261024"/>
                  <a:gd name="connsiteY62" fmla="*/ 4674261 h 5266097"/>
                  <a:gd name="connsiteX63" fmla="*/ 4081162 w 5261024"/>
                  <a:gd name="connsiteY63" fmla="*/ 4830933 h 5266097"/>
                  <a:gd name="connsiteX64" fmla="*/ 4004830 w 5261024"/>
                  <a:gd name="connsiteY64" fmla="*/ 4875987 h 5266097"/>
                  <a:gd name="connsiteX65" fmla="*/ 3998534 w 5261024"/>
                  <a:gd name="connsiteY65" fmla="*/ 4837804 h 5266097"/>
                  <a:gd name="connsiteX66" fmla="*/ 3981163 w 5261024"/>
                  <a:gd name="connsiteY66" fmla="*/ 4792192 h 5266097"/>
                  <a:gd name="connsiteX67" fmla="*/ 3657930 w 5261024"/>
                  <a:gd name="connsiteY67" fmla="*/ 4684583 h 5266097"/>
                  <a:gd name="connsiteX68" fmla="*/ 3550494 w 5261024"/>
                  <a:gd name="connsiteY68" fmla="*/ 5007873 h 5266097"/>
                  <a:gd name="connsiteX69" fmla="*/ 3576614 w 5261024"/>
                  <a:gd name="connsiteY69" fmla="*/ 5049102 h 5266097"/>
                  <a:gd name="connsiteX70" fmla="*/ 3605495 w 5261024"/>
                  <a:gd name="connsiteY70" fmla="*/ 5079179 h 5266097"/>
                  <a:gd name="connsiteX71" fmla="*/ 3361520 w 5261024"/>
                  <a:gd name="connsiteY71" fmla="*/ 5163465 h 5266097"/>
                  <a:gd name="connsiteX72" fmla="*/ 3154552 w 5261024"/>
                  <a:gd name="connsiteY72" fmla="*/ 5212189 h 5266097"/>
                  <a:gd name="connsiteX73" fmla="*/ 3161961 w 5261024"/>
                  <a:gd name="connsiteY73" fmla="*/ 5172732 h 5266097"/>
                  <a:gd name="connsiteX74" fmla="*/ 3161239 w 5261024"/>
                  <a:gd name="connsiteY74" fmla="*/ 5123930 h 5266097"/>
                  <a:gd name="connsiteX75" fmla="*/ 2894303 w 5261024"/>
                  <a:gd name="connsiteY75" fmla="*/ 4912259 h 5266097"/>
                  <a:gd name="connsiteX76" fmla="*/ 2682774 w 5261024"/>
                  <a:gd name="connsiteY76" fmla="*/ 5179307 h 5266097"/>
                  <a:gd name="connsiteX77" fmla="*/ 2693218 w 5261024"/>
                  <a:gd name="connsiteY77" fmla="*/ 5226984 h 5266097"/>
                  <a:gd name="connsiteX78" fmla="*/ 2708878 w 5261024"/>
                  <a:gd name="connsiteY78" fmla="*/ 5262425 h 5266097"/>
                  <a:gd name="connsiteX79" fmla="*/ 2561420 w 5261024"/>
                  <a:gd name="connsiteY79" fmla="*/ 5266097 h 5266097"/>
                  <a:gd name="connsiteX80" fmla="*/ 2285388 w 5261024"/>
                  <a:gd name="connsiteY80" fmla="*/ 5243959 h 5266097"/>
                  <a:gd name="connsiteX81" fmla="*/ 2240930 w 5261024"/>
                  <a:gd name="connsiteY81" fmla="*/ 5235714 h 5266097"/>
                  <a:gd name="connsiteX82" fmla="*/ 2261288 w 5261024"/>
                  <a:gd name="connsiteY82" fmla="*/ 5201337 h 5266097"/>
                  <a:gd name="connsiteX83" fmla="*/ 2277301 w 5261024"/>
                  <a:gd name="connsiteY83" fmla="*/ 5155230 h 5266097"/>
                  <a:gd name="connsiteX84" fmla="*/ 2098860 w 5261024"/>
                  <a:gd name="connsiteY84" fmla="*/ 4865027 h 5266097"/>
                  <a:gd name="connsiteX85" fmla="*/ 1808751 w 5261024"/>
                  <a:gd name="connsiteY85" fmla="*/ 5043623 h 5266097"/>
                  <a:gd name="connsiteX86" fmla="*/ 1802259 w 5261024"/>
                  <a:gd name="connsiteY86" fmla="*/ 5091997 h 5266097"/>
                  <a:gd name="connsiteX87" fmla="*/ 1804934 w 5261024"/>
                  <a:gd name="connsiteY87" fmla="*/ 5131861 h 5266097"/>
                  <a:gd name="connsiteX88" fmla="*/ 1761530 w 5261024"/>
                  <a:gd name="connsiteY88" fmla="*/ 5119177 h 5266097"/>
                  <a:gd name="connsiteX89" fmla="*/ 1531316 w 5261024"/>
                  <a:gd name="connsiteY89" fmla="*/ 5026649 h 5266097"/>
                  <a:gd name="connsiteX90" fmla="*/ 1374157 w 5261024"/>
                  <a:gd name="connsiteY90" fmla="*/ 4945594 h 5266097"/>
                  <a:gd name="connsiteX91" fmla="*/ 1405149 w 5261024"/>
                  <a:gd name="connsiteY91" fmla="*/ 4920168 h 5266097"/>
                  <a:gd name="connsiteX92" fmla="*/ 1435964 w 5261024"/>
                  <a:gd name="connsiteY92" fmla="*/ 4882320 h 5266097"/>
                  <a:gd name="connsiteX93" fmla="*/ 1367541 w 5261024"/>
                  <a:gd name="connsiteY93" fmla="*/ 4548587 h 5266097"/>
                  <a:gd name="connsiteX94" fmla="*/ 1033844 w 5261024"/>
                  <a:gd name="connsiteY94" fmla="*/ 4617189 h 5266097"/>
                  <a:gd name="connsiteX95" fmla="*/ 1011199 w 5261024"/>
                  <a:gd name="connsiteY95" fmla="*/ 4660425 h 5266097"/>
                  <a:gd name="connsiteX96" fmla="*/ 1000161 w 5261024"/>
                  <a:gd name="connsiteY96" fmla="*/ 4698511 h 5266097"/>
                  <a:gd name="connsiteX97" fmla="*/ 920802 w 5261024"/>
                  <a:gd name="connsiteY97" fmla="*/ 4636740 h 5266097"/>
                  <a:gd name="connsiteX98" fmla="*/ 665621 w 5261024"/>
                  <a:gd name="connsiteY98" fmla="*/ 4386731 h 5266097"/>
                  <a:gd name="connsiteX99" fmla="*/ 657487 w 5261024"/>
                  <a:gd name="connsiteY99" fmla="*/ 4376959 h 5266097"/>
                  <a:gd name="connsiteX100" fmla="*/ 696807 w 5261024"/>
                  <a:gd name="connsiteY100" fmla="*/ 4363138 h 5266097"/>
                  <a:gd name="connsiteX101" fmla="*/ 738709 w 5261024"/>
                  <a:gd name="connsiteY101" fmla="*/ 4338112 h 5266097"/>
                  <a:gd name="connsiteX102" fmla="*/ 788555 w 5261024"/>
                  <a:gd name="connsiteY102" fmla="*/ 4001104 h 5266097"/>
                  <a:gd name="connsiteX103" fmla="*/ 451519 w 5261024"/>
                  <a:gd name="connsiteY103" fmla="*/ 3951439 h 5266097"/>
                  <a:gd name="connsiteX104" fmla="*/ 415452 w 5261024"/>
                  <a:gd name="connsiteY104" fmla="*/ 3984321 h 5266097"/>
                  <a:gd name="connsiteX105" fmla="*/ 391658 w 5261024"/>
                  <a:gd name="connsiteY105" fmla="*/ 4016878 h 5266097"/>
                  <a:gd name="connsiteX106" fmla="*/ 353117 w 5261024"/>
                  <a:gd name="connsiteY106" fmla="*/ 3955371 h 5266097"/>
                  <a:gd name="connsiteX107" fmla="*/ 240245 w 5261024"/>
                  <a:gd name="connsiteY107" fmla="*/ 3738610 h 5266097"/>
                  <a:gd name="connsiteX108" fmla="*/ 182439 w 5261024"/>
                  <a:gd name="connsiteY108" fmla="*/ 3597001 h 5266097"/>
                  <a:gd name="connsiteX109" fmla="*/ 221697 w 5261024"/>
                  <a:gd name="connsiteY109" fmla="*/ 3597436 h 5266097"/>
                  <a:gd name="connsiteX110" fmla="*/ 269631 w 5261024"/>
                  <a:gd name="connsiteY110" fmla="*/ 3588250 h 5266097"/>
                  <a:gd name="connsiteX111" fmla="*/ 431735 w 5261024"/>
                  <a:gd name="connsiteY111" fmla="*/ 3288614 h 5266097"/>
                  <a:gd name="connsiteX112" fmla="*/ 132011 w 5261024"/>
                  <a:gd name="connsiteY112" fmla="*/ 3126671 h 5266097"/>
                  <a:gd name="connsiteX113" fmla="*/ 86872 w 5261024"/>
                  <a:gd name="connsiteY113" fmla="*/ 3145235 h 5266097"/>
                  <a:gd name="connsiteX114" fmla="*/ 54105 w 5261024"/>
                  <a:gd name="connsiteY114" fmla="*/ 3167203 h 5266097"/>
                  <a:gd name="connsiteX115" fmla="*/ 27088 w 5261024"/>
                  <a:gd name="connsiteY115" fmla="*/ 3034275 h 5266097"/>
                  <a:gd name="connsiteX116" fmla="*/ 811 w 5261024"/>
                  <a:gd name="connsiteY116" fmla="*/ 2786282 h 5266097"/>
                  <a:gd name="connsiteX117" fmla="*/ 0 w 5261024"/>
                  <a:gd name="connsiteY117" fmla="*/ 2701432 h 5266097"/>
                  <a:gd name="connsiteX118" fmla="*/ 37127 w 5261024"/>
                  <a:gd name="connsiteY118" fmla="*/ 2715413 h 5266097"/>
                  <a:gd name="connsiteX119" fmla="*/ 85312 w 5261024"/>
                  <a:gd name="connsiteY119" fmla="*/ 2723175 h 5266097"/>
                  <a:gd name="connsiteX120" fmla="*/ 340122 w 5261024"/>
                  <a:gd name="connsiteY120" fmla="*/ 2497052 h 5266097"/>
                  <a:gd name="connsiteX121" fmla="*/ 113862 w 5261024"/>
                  <a:gd name="connsiteY121" fmla="*/ 2242364 h 5266097"/>
                  <a:gd name="connsiteX122" fmla="*/ 65096 w 5261024"/>
                  <a:gd name="connsiteY122" fmla="*/ 2244369 h 5266097"/>
                  <a:gd name="connsiteX123" fmla="*/ 25412 w 5261024"/>
                  <a:gd name="connsiteY123" fmla="*/ 2254145 h 5266097"/>
                  <a:gd name="connsiteX124" fmla="*/ 68713 w 5261024"/>
                  <a:gd name="connsiteY124" fmla="*/ 2022832 h 5266097"/>
                  <a:gd name="connsiteX125" fmla="*/ 134052 w 5261024"/>
                  <a:gd name="connsiteY125" fmla="*/ 1796592 h 5266097"/>
                  <a:gd name="connsiteX126" fmla="*/ 165357 w 5261024"/>
                  <a:gd name="connsiteY126" fmla="*/ 1823456 h 5266097"/>
                  <a:gd name="connsiteX127" fmla="*/ 207982 w 5261024"/>
                  <a:gd name="connsiteY127" fmla="*/ 1847230 h 5266097"/>
                  <a:gd name="connsiteX128" fmla="*/ 524763 w 5261024"/>
                  <a:gd name="connsiteY128" fmla="*/ 1721894 h 5266097"/>
                  <a:gd name="connsiteX129" fmla="*/ 399256 w 5261024"/>
                  <a:gd name="connsiteY129" fmla="*/ 1405180 h 5266097"/>
                  <a:gd name="connsiteX130" fmla="*/ 352745 w 5261024"/>
                  <a:gd name="connsiteY130" fmla="*/ 1390386 h 5266097"/>
                  <a:gd name="connsiteX131" fmla="*/ 312719 w 5261024"/>
                  <a:gd name="connsiteY131" fmla="*/ 1386066 h 5266097"/>
                  <a:gd name="connsiteX132" fmla="*/ 340923 w 5261024"/>
                  <a:gd name="connsiteY132" fmla="*/ 1330533 h 5266097"/>
                  <a:gd name="connsiteX133" fmla="*/ 559668 w 5261024"/>
                  <a:gd name="connsiteY133" fmla="*/ 1005143 h 5266097"/>
                  <a:gd name="connsiteX134" fmla="*/ 570341 w 5261024"/>
                  <a:gd name="connsiteY134" fmla="*/ 992572 h 5266097"/>
                  <a:gd name="connsiteX135" fmla="*/ 590920 w 5261024"/>
                  <a:gd name="connsiteY135" fmla="*/ 1029147 h 5266097"/>
                  <a:gd name="connsiteX136" fmla="*/ 622843 w 5261024"/>
                  <a:gd name="connsiteY136" fmla="*/ 1066067 h 5266097"/>
                  <a:gd name="connsiteX137" fmla="*/ 963387 w 5261024"/>
                  <a:gd name="connsiteY137" fmla="*/ 1056634 h 5266097"/>
                  <a:gd name="connsiteX138" fmla="*/ 953773 w 5261024"/>
                  <a:gd name="connsiteY138" fmla="*/ 716095 h 5266097"/>
                  <a:gd name="connsiteX139" fmla="*/ 915126 w 5261024"/>
                  <a:gd name="connsiteY139" fmla="*/ 686285 h 5266097"/>
                  <a:gd name="connsiteX140" fmla="*/ 878943 w 5261024"/>
                  <a:gd name="connsiteY140" fmla="*/ 668511 h 5266097"/>
                  <a:gd name="connsiteX141" fmla="*/ 966411 w 5261024"/>
                  <a:gd name="connsiteY141" fmla="*/ 591835 h 5266097"/>
                  <a:gd name="connsiteX142" fmla="*/ 1179862 w 5261024"/>
                  <a:gd name="connsiteY142" fmla="*/ 435162 h 5266097"/>
                  <a:gd name="connsiteX143" fmla="*/ 1256192 w 5261024"/>
                  <a:gd name="connsiteY143" fmla="*/ 390108 h 5266097"/>
                  <a:gd name="connsiteX144" fmla="*/ 1262490 w 5261024"/>
                  <a:gd name="connsiteY144" fmla="*/ 428293 h 5266097"/>
                  <a:gd name="connsiteX145" fmla="*/ 1279861 w 5261024"/>
                  <a:gd name="connsiteY145" fmla="*/ 473904 h 5266097"/>
                  <a:gd name="connsiteX146" fmla="*/ 1603093 w 5261024"/>
                  <a:gd name="connsiteY146" fmla="*/ 581514 h 5266097"/>
                  <a:gd name="connsiteX147" fmla="*/ 1710529 w 5261024"/>
                  <a:gd name="connsiteY147" fmla="*/ 258223 h 5266097"/>
                  <a:gd name="connsiteX148" fmla="*/ 1684409 w 5261024"/>
                  <a:gd name="connsiteY148" fmla="*/ 216994 h 5266097"/>
                  <a:gd name="connsiteX149" fmla="*/ 1655527 w 5261024"/>
                  <a:gd name="connsiteY149" fmla="*/ 186916 h 5266097"/>
                  <a:gd name="connsiteX150" fmla="*/ 1899503 w 5261024"/>
                  <a:gd name="connsiteY150" fmla="*/ 102632 h 5266097"/>
                  <a:gd name="connsiteX151" fmla="*/ 2106471 w 5261024"/>
                  <a:gd name="connsiteY151" fmla="*/ 53906 h 5266097"/>
                  <a:gd name="connsiteX152" fmla="*/ 2099062 w 5261024"/>
                  <a:gd name="connsiteY152" fmla="*/ 93364 h 5266097"/>
                  <a:gd name="connsiteX153" fmla="*/ 2099785 w 5261024"/>
                  <a:gd name="connsiteY153" fmla="*/ 142166 h 5266097"/>
                  <a:gd name="connsiteX154" fmla="*/ 2366720 w 5261024"/>
                  <a:gd name="connsiteY154" fmla="*/ 353838 h 5266097"/>
                  <a:gd name="connsiteX155" fmla="*/ 2578250 w 5261024"/>
                  <a:gd name="connsiteY155" fmla="*/ 86789 h 5266097"/>
                  <a:gd name="connsiteX156" fmla="*/ 2567806 w 5261024"/>
                  <a:gd name="connsiteY156" fmla="*/ 39113 h 5266097"/>
                  <a:gd name="connsiteX157" fmla="*/ 2552146 w 5261024"/>
                  <a:gd name="connsiteY157" fmla="*/ 3672 h 5266097"/>
                  <a:gd name="connsiteX158" fmla="*/ 2699604 w 5261024"/>
                  <a:gd name="connsiteY158" fmla="*/ 0 h 5266097"/>
                  <a:gd name="connsiteX159" fmla="*/ 2685916 w 5261024"/>
                  <a:gd name="connsiteY159" fmla="*/ 849851 h 5266097"/>
                  <a:gd name="connsiteX160" fmla="*/ 896230 w 5261024"/>
                  <a:gd name="connsiteY160" fmla="*/ 2219946 h 5266097"/>
                  <a:gd name="connsiteX161" fmla="*/ 2217191 w 5261024"/>
                  <a:gd name="connsiteY161" fmla="*/ 4368244 h 5266097"/>
                  <a:gd name="connsiteX162" fmla="*/ 4364793 w 5261024"/>
                  <a:gd name="connsiteY162" fmla="*/ 3046150 h 5266097"/>
                  <a:gd name="connsiteX163" fmla="*/ 3043832 w 5261024"/>
                  <a:gd name="connsiteY163" fmla="*/ 897852 h 5266097"/>
                  <a:gd name="connsiteX164" fmla="*/ 2685916 w 5261024"/>
                  <a:gd name="connsiteY164" fmla="*/ 849851 h 5266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5261024" h="5266097">
                    <a:moveTo>
                      <a:pt x="2699604" y="0"/>
                    </a:moveTo>
                    <a:cubicBezTo>
                      <a:pt x="2791142" y="2496"/>
                      <a:pt x="2883255" y="9812"/>
                      <a:pt x="2975635" y="22137"/>
                    </a:cubicBezTo>
                    <a:lnTo>
                      <a:pt x="3020095" y="30384"/>
                    </a:lnTo>
                    <a:lnTo>
                      <a:pt x="2999736" y="64762"/>
                    </a:lnTo>
                    <a:cubicBezTo>
                      <a:pt x="2992981" y="79277"/>
                      <a:pt x="2987578" y="94685"/>
                      <a:pt x="2983724" y="110867"/>
                    </a:cubicBezTo>
                    <a:cubicBezTo>
                      <a:pt x="2952888" y="240322"/>
                      <a:pt x="3032779" y="370252"/>
                      <a:pt x="3162165" y="401071"/>
                    </a:cubicBezTo>
                    <a:cubicBezTo>
                      <a:pt x="3291551" y="431891"/>
                      <a:pt x="3421437" y="351930"/>
                      <a:pt x="3452273" y="222475"/>
                    </a:cubicBezTo>
                    <a:cubicBezTo>
                      <a:pt x="3456127" y="206292"/>
                      <a:pt x="3458252" y="190104"/>
                      <a:pt x="3458765" y="174102"/>
                    </a:cubicBezTo>
                    <a:lnTo>
                      <a:pt x="3456091" y="134237"/>
                    </a:lnTo>
                    <a:lnTo>
                      <a:pt x="3499492" y="146919"/>
                    </a:lnTo>
                    <a:cubicBezTo>
                      <a:pt x="3578278" y="174349"/>
                      <a:pt x="3655061" y="205265"/>
                      <a:pt x="3729708" y="239447"/>
                    </a:cubicBezTo>
                    <a:lnTo>
                      <a:pt x="3886868" y="320504"/>
                    </a:lnTo>
                    <a:lnTo>
                      <a:pt x="3855876" y="345930"/>
                    </a:lnTo>
                    <a:cubicBezTo>
                      <a:pt x="3844563" y="357260"/>
                      <a:pt x="3834216" y="369891"/>
                      <a:pt x="3825060" y="383779"/>
                    </a:cubicBezTo>
                    <a:cubicBezTo>
                      <a:pt x="3751808" y="494880"/>
                      <a:pt x="3782442" y="644297"/>
                      <a:pt x="3893485" y="717511"/>
                    </a:cubicBezTo>
                    <a:cubicBezTo>
                      <a:pt x="4004526" y="790725"/>
                      <a:pt x="4153927" y="760009"/>
                      <a:pt x="4227180" y="648908"/>
                    </a:cubicBezTo>
                    <a:cubicBezTo>
                      <a:pt x="4236337" y="635021"/>
                      <a:pt x="4243870" y="620534"/>
                      <a:pt x="4249826" y="605673"/>
                    </a:cubicBezTo>
                    <a:lnTo>
                      <a:pt x="4260863" y="567587"/>
                    </a:lnTo>
                    <a:lnTo>
                      <a:pt x="4340221" y="629356"/>
                    </a:lnTo>
                    <a:cubicBezTo>
                      <a:pt x="4431148" y="707069"/>
                      <a:pt x="4516361" y="790651"/>
                      <a:pt x="4595402" y="879365"/>
                    </a:cubicBezTo>
                    <a:lnTo>
                      <a:pt x="4603537" y="889139"/>
                    </a:lnTo>
                    <a:lnTo>
                      <a:pt x="4564217" y="902959"/>
                    </a:lnTo>
                    <a:cubicBezTo>
                      <a:pt x="4549712" y="909737"/>
                      <a:pt x="4535670" y="918068"/>
                      <a:pt x="4522315" y="927986"/>
                    </a:cubicBezTo>
                    <a:cubicBezTo>
                      <a:pt x="4415481" y="1007334"/>
                      <a:pt x="4393165" y="1158216"/>
                      <a:pt x="4472470" y="1264993"/>
                    </a:cubicBezTo>
                    <a:cubicBezTo>
                      <a:pt x="4551775" y="1371771"/>
                      <a:pt x="4702672" y="1394006"/>
                      <a:pt x="4809505" y="1314658"/>
                    </a:cubicBezTo>
                    <a:cubicBezTo>
                      <a:pt x="4822859" y="1304740"/>
                      <a:pt x="4834893" y="1293703"/>
                      <a:pt x="4845572" y="1281775"/>
                    </a:cubicBezTo>
                    <a:lnTo>
                      <a:pt x="4869367" y="1249219"/>
                    </a:lnTo>
                    <a:lnTo>
                      <a:pt x="4907907" y="1310723"/>
                    </a:lnTo>
                    <a:cubicBezTo>
                      <a:pt x="4948818" y="1381156"/>
                      <a:pt x="4986492" y="1453490"/>
                      <a:pt x="5020778" y="1527485"/>
                    </a:cubicBezTo>
                    <a:lnTo>
                      <a:pt x="5078585" y="1669097"/>
                    </a:lnTo>
                    <a:lnTo>
                      <a:pt x="5039327" y="1668661"/>
                    </a:lnTo>
                    <a:cubicBezTo>
                      <a:pt x="5023379" y="1670069"/>
                      <a:pt x="5007333" y="1673094"/>
                      <a:pt x="4991392" y="1677848"/>
                    </a:cubicBezTo>
                    <a:cubicBezTo>
                      <a:pt x="4863863" y="1715870"/>
                      <a:pt x="4791287" y="1850022"/>
                      <a:pt x="4829289" y="1977484"/>
                    </a:cubicBezTo>
                    <a:cubicBezTo>
                      <a:pt x="4867292" y="2104945"/>
                      <a:pt x="5001483" y="2177449"/>
                      <a:pt x="5129012" y="2139427"/>
                    </a:cubicBezTo>
                    <a:cubicBezTo>
                      <a:pt x="5144953" y="2134673"/>
                      <a:pt x="5160036" y="2128419"/>
                      <a:pt x="5174151" y="2120863"/>
                    </a:cubicBezTo>
                    <a:lnTo>
                      <a:pt x="5206918" y="2098895"/>
                    </a:lnTo>
                    <a:lnTo>
                      <a:pt x="5233934" y="2231821"/>
                    </a:lnTo>
                    <a:cubicBezTo>
                      <a:pt x="5246572" y="2313623"/>
                      <a:pt x="5255381" y="2396367"/>
                      <a:pt x="5260212" y="2479813"/>
                    </a:cubicBezTo>
                    <a:lnTo>
                      <a:pt x="5261024" y="2564666"/>
                    </a:lnTo>
                    <a:lnTo>
                      <a:pt x="5223898" y="2550684"/>
                    </a:lnTo>
                    <a:cubicBezTo>
                      <a:pt x="5208429" y="2546552"/>
                      <a:pt x="5192316" y="2543908"/>
                      <a:pt x="5175711" y="2542921"/>
                    </a:cubicBezTo>
                    <a:cubicBezTo>
                      <a:pt x="5042868" y="2535034"/>
                      <a:pt x="4928786" y="2636273"/>
                      <a:pt x="4920903" y="2769046"/>
                    </a:cubicBezTo>
                    <a:cubicBezTo>
                      <a:pt x="4913019" y="2901817"/>
                      <a:pt x="5014319" y="3015845"/>
                      <a:pt x="5147162" y="3023733"/>
                    </a:cubicBezTo>
                    <a:cubicBezTo>
                      <a:pt x="5163767" y="3024719"/>
                      <a:pt x="5180080" y="3024000"/>
                      <a:pt x="5195928" y="3021727"/>
                    </a:cubicBezTo>
                    <a:lnTo>
                      <a:pt x="5235611" y="3011951"/>
                    </a:lnTo>
                    <a:lnTo>
                      <a:pt x="5192310" y="3243262"/>
                    </a:lnTo>
                    <a:lnTo>
                      <a:pt x="5126971" y="3469505"/>
                    </a:lnTo>
                    <a:lnTo>
                      <a:pt x="5095667" y="3442641"/>
                    </a:lnTo>
                    <a:cubicBezTo>
                      <a:pt x="5082545" y="3433468"/>
                      <a:pt x="5068309" y="3425472"/>
                      <a:pt x="5053042" y="3418866"/>
                    </a:cubicBezTo>
                    <a:cubicBezTo>
                      <a:pt x="4930908" y="3366020"/>
                      <a:pt x="4789081" y="3422134"/>
                      <a:pt x="4736261" y="3544203"/>
                    </a:cubicBezTo>
                    <a:cubicBezTo>
                      <a:pt x="4683442" y="3666272"/>
                      <a:pt x="4739634" y="3808069"/>
                      <a:pt x="4861767" y="3860917"/>
                    </a:cubicBezTo>
                    <a:cubicBezTo>
                      <a:pt x="4877034" y="3867523"/>
                      <a:pt x="4892609" y="3872427"/>
                      <a:pt x="4908278" y="3875711"/>
                    </a:cubicBezTo>
                    <a:lnTo>
                      <a:pt x="4948303" y="3880032"/>
                    </a:lnTo>
                    <a:lnTo>
                      <a:pt x="4920099" y="3935562"/>
                    </a:lnTo>
                    <a:cubicBezTo>
                      <a:pt x="4854957" y="4050190"/>
                      <a:pt x="4781729" y="4158847"/>
                      <a:pt x="4701355" y="4260953"/>
                    </a:cubicBezTo>
                    <a:lnTo>
                      <a:pt x="4690683" y="4273524"/>
                    </a:lnTo>
                    <a:lnTo>
                      <a:pt x="4670103" y="4236951"/>
                    </a:lnTo>
                    <a:cubicBezTo>
                      <a:pt x="4660910" y="4223843"/>
                      <a:pt x="4650267" y="4211460"/>
                      <a:pt x="4638180" y="4200031"/>
                    </a:cubicBezTo>
                    <a:cubicBezTo>
                      <a:pt x="4541487" y="4108598"/>
                      <a:pt x="4389020" y="4112821"/>
                      <a:pt x="4297636" y="4209463"/>
                    </a:cubicBezTo>
                    <a:cubicBezTo>
                      <a:pt x="4206253" y="4306105"/>
                      <a:pt x="4210558" y="4458570"/>
                      <a:pt x="4307251" y="4550002"/>
                    </a:cubicBezTo>
                    <a:cubicBezTo>
                      <a:pt x="4319338" y="4561431"/>
                      <a:pt x="4332296" y="4571366"/>
                      <a:pt x="4345897" y="4579812"/>
                    </a:cubicBezTo>
                    <a:lnTo>
                      <a:pt x="4382079" y="4597585"/>
                    </a:lnTo>
                    <a:lnTo>
                      <a:pt x="4294613" y="4674261"/>
                    </a:lnTo>
                    <a:cubicBezTo>
                      <a:pt x="4226072" y="4730053"/>
                      <a:pt x="4154820" y="4782340"/>
                      <a:pt x="4081162" y="4830933"/>
                    </a:cubicBezTo>
                    <a:lnTo>
                      <a:pt x="4004830" y="4875987"/>
                    </a:lnTo>
                    <a:lnTo>
                      <a:pt x="3998534" y="4837804"/>
                    </a:lnTo>
                    <a:cubicBezTo>
                      <a:pt x="3994378" y="4822342"/>
                      <a:pt x="3988612" y="4807066"/>
                      <a:pt x="3981163" y="4792192"/>
                    </a:cubicBezTo>
                    <a:cubicBezTo>
                      <a:pt x="3921573" y="4673203"/>
                      <a:pt x="3776856" y="4625024"/>
                      <a:pt x="3657930" y="4684583"/>
                    </a:cubicBezTo>
                    <a:cubicBezTo>
                      <a:pt x="3539004" y="4744142"/>
                      <a:pt x="3490903" y="4888884"/>
                      <a:pt x="3550494" y="5007873"/>
                    </a:cubicBezTo>
                    <a:cubicBezTo>
                      <a:pt x="3557942" y="5022747"/>
                      <a:pt x="3566721" y="5036514"/>
                      <a:pt x="3576614" y="5049102"/>
                    </a:cubicBezTo>
                    <a:lnTo>
                      <a:pt x="3605495" y="5079179"/>
                    </a:lnTo>
                    <a:lnTo>
                      <a:pt x="3361520" y="5163465"/>
                    </a:lnTo>
                    <a:lnTo>
                      <a:pt x="3154552" y="5212189"/>
                    </a:lnTo>
                    <a:lnTo>
                      <a:pt x="3161961" y="5172732"/>
                    </a:lnTo>
                    <a:cubicBezTo>
                      <a:pt x="3163345" y="5156782"/>
                      <a:pt x="3163151" y="5140455"/>
                      <a:pt x="3161239" y="5123930"/>
                    </a:cubicBezTo>
                    <a:cubicBezTo>
                      <a:pt x="3145938" y="4991736"/>
                      <a:pt x="3026428" y="4896967"/>
                      <a:pt x="2894303" y="4912259"/>
                    </a:cubicBezTo>
                    <a:cubicBezTo>
                      <a:pt x="2762179" y="4927551"/>
                      <a:pt x="2667474" y="5047112"/>
                      <a:pt x="2682774" y="5179307"/>
                    </a:cubicBezTo>
                    <a:cubicBezTo>
                      <a:pt x="2684687" y="5195831"/>
                      <a:pt x="2688228" y="5211770"/>
                      <a:pt x="2693218" y="5226984"/>
                    </a:cubicBezTo>
                    <a:lnTo>
                      <a:pt x="2708878" y="5262425"/>
                    </a:lnTo>
                    <a:lnTo>
                      <a:pt x="2561420" y="5266097"/>
                    </a:lnTo>
                    <a:cubicBezTo>
                      <a:pt x="2469881" y="5263601"/>
                      <a:pt x="2377769" y="5256285"/>
                      <a:pt x="2285388" y="5243959"/>
                    </a:cubicBezTo>
                    <a:lnTo>
                      <a:pt x="2240930" y="5235714"/>
                    </a:lnTo>
                    <a:lnTo>
                      <a:pt x="2261288" y="5201337"/>
                    </a:lnTo>
                    <a:cubicBezTo>
                      <a:pt x="2268045" y="5186822"/>
                      <a:pt x="2273446" y="5171413"/>
                      <a:pt x="2277301" y="5155230"/>
                    </a:cubicBezTo>
                    <a:cubicBezTo>
                      <a:pt x="2308137" y="5025775"/>
                      <a:pt x="2228246" y="4895846"/>
                      <a:pt x="2098860" y="4865027"/>
                    </a:cubicBezTo>
                    <a:cubicBezTo>
                      <a:pt x="1969474" y="4834207"/>
                      <a:pt x="1839587" y="4914168"/>
                      <a:pt x="1808751" y="5043623"/>
                    </a:cubicBezTo>
                    <a:cubicBezTo>
                      <a:pt x="1804897" y="5059805"/>
                      <a:pt x="1802773" y="5075995"/>
                      <a:pt x="1802259" y="5091997"/>
                    </a:cubicBezTo>
                    <a:lnTo>
                      <a:pt x="1804934" y="5131861"/>
                    </a:lnTo>
                    <a:lnTo>
                      <a:pt x="1761530" y="5119177"/>
                    </a:lnTo>
                    <a:cubicBezTo>
                      <a:pt x="1682746" y="5091747"/>
                      <a:pt x="1605963" y="5060831"/>
                      <a:pt x="1531316" y="5026649"/>
                    </a:cubicBezTo>
                    <a:lnTo>
                      <a:pt x="1374157" y="4945594"/>
                    </a:lnTo>
                    <a:lnTo>
                      <a:pt x="1405149" y="4920168"/>
                    </a:lnTo>
                    <a:cubicBezTo>
                      <a:pt x="1416461" y="4908838"/>
                      <a:pt x="1426808" y="4896207"/>
                      <a:pt x="1435964" y="4882320"/>
                    </a:cubicBezTo>
                    <a:cubicBezTo>
                      <a:pt x="1509217" y="4771217"/>
                      <a:pt x="1478582" y="4621800"/>
                      <a:pt x="1367541" y="4548587"/>
                    </a:cubicBezTo>
                    <a:cubicBezTo>
                      <a:pt x="1256498" y="4475373"/>
                      <a:pt x="1107097" y="4506088"/>
                      <a:pt x="1033844" y="4617189"/>
                    </a:cubicBezTo>
                    <a:cubicBezTo>
                      <a:pt x="1024688" y="4631078"/>
                      <a:pt x="1017155" y="4645563"/>
                      <a:pt x="1011199" y="4660425"/>
                    </a:cubicBezTo>
                    <a:lnTo>
                      <a:pt x="1000161" y="4698511"/>
                    </a:lnTo>
                    <a:lnTo>
                      <a:pt x="920802" y="4636740"/>
                    </a:lnTo>
                    <a:cubicBezTo>
                      <a:pt x="829875" y="4559028"/>
                      <a:pt x="744663" y="4475445"/>
                      <a:pt x="665621" y="4386731"/>
                    </a:cubicBezTo>
                    <a:lnTo>
                      <a:pt x="657487" y="4376959"/>
                    </a:lnTo>
                    <a:lnTo>
                      <a:pt x="696807" y="4363138"/>
                    </a:lnTo>
                    <a:cubicBezTo>
                      <a:pt x="711312" y="4356361"/>
                      <a:pt x="725355" y="4348030"/>
                      <a:pt x="738709" y="4338112"/>
                    </a:cubicBezTo>
                    <a:cubicBezTo>
                      <a:pt x="845543" y="4258765"/>
                      <a:pt x="867859" y="4107881"/>
                      <a:pt x="788555" y="4001104"/>
                    </a:cubicBezTo>
                    <a:cubicBezTo>
                      <a:pt x="709249" y="3894326"/>
                      <a:pt x="558354" y="3872091"/>
                      <a:pt x="451519" y="3951439"/>
                    </a:cubicBezTo>
                    <a:cubicBezTo>
                      <a:pt x="438165" y="3961357"/>
                      <a:pt x="426132" y="3972393"/>
                      <a:pt x="415452" y="3984321"/>
                    </a:cubicBezTo>
                    <a:lnTo>
                      <a:pt x="391658" y="4016878"/>
                    </a:lnTo>
                    <a:lnTo>
                      <a:pt x="353117" y="3955371"/>
                    </a:lnTo>
                    <a:cubicBezTo>
                      <a:pt x="312204" y="3884939"/>
                      <a:pt x="274531" y="3812605"/>
                      <a:pt x="240245" y="3738610"/>
                    </a:cubicBezTo>
                    <a:lnTo>
                      <a:pt x="182439" y="3597001"/>
                    </a:lnTo>
                    <a:lnTo>
                      <a:pt x="221697" y="3597436"/>
                    </a:lnTo>
                    <a:cubicBezTo>
                      <a:pt x="237645" y="3596029"/>
                      <a:pt x="253690" y="3593002"/>
                      <a:pt x="269631" y="3588250"/>
                    </a:cubicBezTo>
                    <a:cubicBezTo>
                      <a:pt x="397161" y="3550226"/>
                      <a:pt x="469738" y="3416075"/>
                      <a:pt x="431735" y="3288614"/>
                    </a:cubicBezTo>
                    <a:cubicBezTo>
                      <a:pt x="393733" y="3161152"/>
                      <a:pt x="259541" y="3088647"/>
                      <a:pt x="132011" y="3126671"/>
                    </a:cubicBezTo>
                    <a:cubicBezTo>
                      <a:pt x="116070" y="3131423"/>
                      <a:pt x="100988" y="3137679"/>
                      <a:pt x="86872" y="3145235"/>
                    </a:cubicBezTo>
                    <a:lnTo>
                      <a:pt x="54105" y="3167203"/>
                    </a:lnTo>
                    <a:lnTo>
                      <a:pt x="27088" y="3034275"/>
                    </a:lnTo>
                    <a:cubicBezTo>
                      <a:pt x="14450" y="2952472"/>
                      <a:pt x="5642" y="2869727"/>
                      <a:pt x="811" y="2786282"/>
                    </a:cubicBezTo>
                    <a:lnTo>
                      <a:pt x="0" y="2701432"/>
                    </a:lnTo>
                    <a:lnTo>
                      <a:pt x="37127" y="2715413"/>
                    </a:lnTo>
                    <a:cubicBezTo>
                      <a:pt x="52595" y="2719545"/>
                      <a:pt x="68707" y="2722190"/>
                      <a:pt x="85312" y="2723175"/>
                    </a:cubicBezTo>
                    <a:cubicBezTo>
                      <a:pt x="218155" y="2731063"/>
                      <a:pt x="332238" y="2629824"/>
                      <a:pt x="340122" y="2497052"/>
                    </a:cubicBezTo>
                    <a:cubicBezTo>
                      <a:pt x="348006" y="2364279"/>
                      <a:pt x="246705" y="2250252"/>
                      <a:pt x="113862" y="2242364"/>
                    </a:cubicBezTo>
                    <a:cubicBezTo>
                      <a:pt x="97256" y="2241378"/>
                      <a:pt x="80945" y="2242097"/>
                      <a:pt x="65096" y="2244369"/>
                    </a:cubicBezTo>
                    <a:lnTo>
                      <a:pt x="25412" y="2254145"/>
                    </a:lnTo>
                    <a:lnTo>
                      <a:pt x="68713" y="2022832"/>
                    </a:lnTo>
                    <a:lnTo>
                      <a:pt x="134052" y="1796592"/>
                    </a:lnTo>
                    <a:lnTo>
                      <a:pt x="165357" y="1823456"/>
                    </a:lnTo>
                    <a:cubicBezTo>
                      <a:pt x="178479" y="1832629"/>
                      <a:pt x="192715" y="1840624"/>
                      <a:pt x="207982" y="1847230"/>
                    </a:cubicBezTo>
                    <a:cubicBezTo>
                      <a:pt x="330115" y="1900077"/>
                      <a:pt x="471944" y="1843963"/>
                      <a:pt x="524763" y="1721894"/>
                    </a:cubicBezTo>
                    <a:cubicBezTo>
                      <a:pt x="577582" y="1599825"/>
                      <a:pt x="521390" y="1458027"/>
                      <a:pt x="399256" y="1405180"/>
                    </a:cubicBezTo>
                    <a:cubicBezTo>
                      <a:pt x="383989" y="1398574"/>
                      <a:pt x="368416" y="1393671"/>
                      <a:pt x="352745" y="1390386"/>
                    </a:cubicBezTo>
                    <a:lnTo>
                      <a:pt x="312719" y="1386066"/>
                    </a:lnTo>
                    <a:lnTo>
                      <a:pt x="340923" y="1330533"/>
                    </a:lnTo>
                    <a:cubicBezTo>
                      <a:pt x="406067" y="1215904"/>
                      <a:pt x="479295" y="1107248"/>
                      <a:pt x="559668" y="1005143"/>
                    </a:cubicBezTo>
                    <a:lnTo>
                      <a:pt x="570341" y="992572"/>
                    </a:lnTo>
                    <a:lnTo>
                      <a:pt x="590920" y="1029147"/>
                    </a:lnTo>
                    <a:cubicBezTo>
                      <a:pt x="600113" y="1042255"/>
                      <a:pt x="610757" y="1054637"/>
                      <a:pt x="622843" y="1066067"/>
                    </a:cubicBezTo>
                    <a:cubicBezTo>
                      <a:pt x="719537" y="1157498"/>
                      <a:pt x="872004" y="1153275"/>
                      <a:pt x="963387" y="1056634"/>
                    </a:cubicBezTo>
                    <a:cubicBezTo>
                      <a:pt x="1054771" y="959992"/>
                      <a:pt x="1050466" y="807527"/>
                      <a:pt x="953773" y="716095"/>
                    </a:cubicBezTo>
                    <a:cubicBezTo>
                      <a:pt x="941686" y="704665"/>
                      <a:pt x="928728" y="694731"/>
                      <a:pt x="915126" y="686285"/>
                    </a:cubicBezTo>
                    <a:lnTo>
                      <a:pt x="878943" y="668511"/>
                    </a:lnTo>
                    <a:lnTo>
                      <a:pt x="966411" y="591835"/>
                    </a:lnTo>
                    <a:cubicBezTo>
                      <a:pt x="1034952" y="536042"/>
                      <a:pt x="1106204" y="483755"/>
                      <a:pt x="1179862" y="435162"/>
                    </a:cubicBezTo>
                    <a:lnTo>
                      <a:pt x="1256192" y="390108"/>
                    </a:lnTo>
                    <a:lnTo>
                      <a:pt x="1262490" y="428293"/>
                    </a:lnTo>
                    <a:cubicBezTo>
                      <a:pt x="1266645" y="443754"/>
                      <a:pt x="1272411" y="459031"/>
                      <a:pt x="1279861" y="473904"/>
                    </a:cubicBezTo>
                    <a:cubicBezTo>
                      <a:pt x="1339451" y="592893"/>
                      <a:pt x="1484168" y="641073"/>
                      <a:pt x="1603093" y="581514"/>
                    </a:cubicBezTo>
                    <a:cubicBezTo>
                      <a:pt x="1722020" y="521955"/>
                      <a:pt x="1770120" y="377212"/>
                      <a:pt x="1710529" y="258223"/>
                    </a:cubicBezTo>
                    <a:cubicBezTo>
                      <a:pt x="1703080" y="243350"/>
                      <a:pt x="1694301" y="229582"/>
                      <a:pt x="1684409" y="216994"/>
                    </a:cubicBezTo>
                    <a:lnTo>
                      <a:pt x="1655527" y="186916"/>
                    </a:lnTo>
                    <a:lnTo>
                      <a:pt x="1899503" y="102632"/>
                    </a:lnTo>
                    <a:lnTo>
                      <a:pt x="2106471" y="53906"/>
                    </a:lnTo>
                    <a:lnTo>
                      <a:pt x="2099062" y="93364"/>
                    </a:lnTo>
                    <a:cubicBezTo>
                      <a:pt x="2097679" y="109315"/>
                      <a:pt x="2097873" y="125641"/>
                      <a:pt x="2099785" y="142166"/>
                    </a:cubicBezTo>
                    <a:cubicBezTo>
                      <a:pt x="2115085" y="274360"/>
                      <a:pt x="2234596" y="369129"/>
                      <a:pt x="2366720" y="353838"/>
                    </a:cubicBezTo>
                    <a:cubicBezTo>
                      <a:pt x="2498845" y="338546"/>
                      <a:pt x="2593550" y="218984"/>
                      <a:pt x="2578250" y="86789"/>
                    </a:cubicBezTo>
                    <a:cubicBezTo>
                      <a:pt x="2576337" y="70264"/>
                      <a:pt x="2572796" y="54325"/>
                      <a:pt x="2567806" y="39113"/>
                    </a:cubicBezTo>
                    <a:lnTo>
                      <a:pt x="2552146" y="3672"/>
                    </a:lnTo>
                    <a:lnTo>
                      <a:pt x="2699604" y="0"/>
                    </a:lnTo>
                    <a:close/>
                    <a:moveTo>
                      <a:pt x="2685916" y="849851"/>
                    </a:moveTo>
                    <a:cubicBezTo>
                      <a:pt x="1857093" y="823407"/>
                      <a:pt x="1095966" y="1381414"/>
                      <a:pt x="896230" y="2219946"/>
                    </a:cubicBezTo>
                    <a:cubicBezTo>
                      <a:pt x="667959" y="3178268"/>
                      <a:pt x="1259374" y="4140094"/>
                      <a:pt x="2217191" y="4368244"/>
                    </a:cubicBezTo>
                    <a:cubicBezTo>
                      <a:pt x="3175009" y="4596395"/>
                      <a:pt x="4136523" y="4004473"/>
                      <a:pt x="4364793" y="3046150"/>
                    </a:cubicBezTo>
                    <a:cubicBezTo>
                      <a:pt x="4593063" y="2087828"/>
                      <a:pt x="4001649" y="1126002"/>
                      <a:pt x="3043832" y="897852"/>
                    </a:cubicBezTo>
                    <a:cubicBezTo>
                      <a:pt x="2924105" y="869333"/>
                      <a:pt x="2804320" y="853628"/>
                      <a:pt x="2685916" y="849851"/>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grpSp>
        <p:grpSp>
          <p:nvGrpSpPr>
            <p:cNvPr id="272" name="Group 271"/>
            <p:cNvGrpSpPr/>
            <p:nvPr/>
          </p:nvGrpSpPr>
          <p:grpSpPr>
            <a:xfrm>
              <a:off x="8309031" y="4560153"/>
              <a:ext cx="242700" cy="242492"/>
              <a:chOff x="1941489" y="795953"/>
              <a:chExt cx="5261024" cy="5266097"/>
            </a:xfrm>
            <a:solidFill>
              <a:srgbClr val="008000"/>
            </a:solidFill>
          </p:grpSpPr>
          <p:sp>
            <p:nvSpPr>
              <p:cNvPr id="285" name="Donut 284"/>
              <p:cNvSpPr/>
              <p:nvPr/>
            </p:nvSpPr>
            <p:spPr>
              <a:xfrm>
                <a:off x="2882256" y="1738368"/>
                <a:ext cx="3379489" cy="3381270"/>
              </a:xfrm>
              <a:prstGeom prst="donut">
                <a:avLst>
                  <a:gd name="adj" fmla="val 2828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sp>
            <p:nvSpPr>
              <p:cNvPr id="286" name="Freeform 285"/>
              <p:cNvSpPr/>
              <p:nvPr/>
            </p:nvSpPr>
            <p:spPr>
              <a:xfrm>
                <a:off x="1941489" y="795953"/>
                <a:ext cx="5261024" cy="5266097"/>
              </a:xfrm>
              <a:custGeom>
                <a:avLst/>
                <a:gdLst>
                  <a:gd name="connsiteX0" fmla="*/ 2699604 w 5261024"/>
                  <a:gd name="connsiteY0" fmla="*/ 0 h 5266097"/>
                  <a:gd name="connsiteX1" fmla="*/ 2975635 w 5261024"/>
                  <a:gd name="connsiteY1" fmla="*/ 22137 h 5266097"/>
                  <a:gd name="connsiteX2" fmla="*/ 3020095 w 5261024"/>
                  <a:gd name="connsiteY2" fmla="*/ 30384 h 5266097"/>
                  <a:gd name="connsiteX3" fmla="*/ 2999736 w 5261024"/>
                  <a:gd name="connsiteY3" fmla="*/ 64762 h 5266097"/>
                  <a:gd name="connsiteX4" fmla="*/ 2983724 w 5261024"/>
                  <a:gd name="connsiteY4" fmla="*/ 110867 h 5266097"/>
                  <a:gd name="connsiteX5" fmla="*/ 3162165 w 5261024"/>
                  <a:gd name="connsiteY5" fmla="*/ 401071 h 5266097"/>
                  <a:gd name="connsiteX6" fmla="*/ 3452273 w 5261024"/>
                  <a:gd name="connsiteY6" fmla="*/ 222475 h 5266097"/>
                  <a:gd name="connsiteX7" fmla="*/ 3458765 w 5261024"/>
                  <a:gd name="connsiteY7" fmla="*/ 174102 h 5266097"/>
                  <a:gd name="connsiteX8" fmla="*/ 3456091 w 5261024"/>
                  <a:gd name="connsiteY8" fmla="*/ 134237 h 5266097"/>
                  <a:gd name="connsiteX9" fmla="*/ 3499492 w 5261024"/>
                  <a:gd name="connsiteY9" fmla="*/ 146919 h 5266097"/>
                  <a:gd name="connsiteX10" fmla="*/ 3729708 w 5261024"/>
                  <a:gd name="connsiteY10" fmla="*/ 239447 h 5266097"/>
                  <a:gd name="connsiteX11" fmla="*/ 3886868 w 5261024"/>
                  <a:gd name="connsiteY11" fmla="*/ 320504 h 5266097"/>
                  <a:gd name="connsiteX12" fmla="*/ 3855876 w 5261024"/>
                  <a:gd name="connsiteY12" fmla="*/ 345930 h 5266097"/>
                  <a:gd name="connsiteX13" fmla="*/ 3825060 w 5261024"/>
                  <a:gd name="connsiteY13" fmla="*/ 383779 h 5266097"/>
                  <a:gd name="connsiteX14" fmla="*/ 3893485 w 5261024"/>
                  <a:gd name="connsiteY14" fmla="*/ 717511 h 5266097"/>
                  <a:gd name="connsiteX15" fmla="*/ 4227180 w 5261024"/>
                  <a:gd name="connsiteY15" fmla="*/ 648908 h 5266097"/>
                  <a:gd name="connsiteX16" fmla="*/ 4249826 w 5261024"/>
                  <a:gd name="connsiteY16" fmla="*/ 605673 h 5266097"/>
                  <a:gd name="connsiteX17" fmla="*/ 4260863 w 5261024"/>
                  <a:gd name="connsiteY17" fmla="*/ 567587 h 5266097"/>
                  <a:gd name="connsiteX18" fmla="*/ 4340221 w 5261024"/>
                  <a:gd name="connsiteY18" fmla="*/ 629356 h 5266097"/>
                  <a:gd name="connsiteX19" fmla="*/ 4595402 w 5261024"/>
                  <a:gd name="connsiteY19" fmla="*/ 879365 h 5266097"/>
                  <a:gd name="connsiteX20" fmla="*/ 4603537 w 5261024"/>
                  <a:gd name="connsiteY20" fmla="*/ 889139 h 5266097"/>
                  <a:gd name="connsiteX21" fmla="*/ 4564217 w 5261024"/>
                  <a:gd name="connsiteY21" fmla="*/ 902959 h 5266097"/>
                  <a:gd name="connsiteX22" fmla="*/ 4522315 w 5261024"/>
                  <a:gd name="connsiteY22" fmla="*/ 927986 h 5266097"/>
                  <a:gd name="connsiteX23" fmla="*/ 4472470 w 5261024"/>
                  <a:gd name="connsiteY23" fmla="*/ 1264993 h 5266097"/>
                  <a:gd name="connsiteX24" fmla="*/ 4809505 w 5261024"/>
                  <a:gd name="connsiteY24" fmla="*/ 1314658 h 5266097"/>
                  <a:gd name="connsiteX25" fmla="*/ 4845572 w 5261024"/>
                  <a:gd name="connsiteY25" fmla="*/ 1281775 h 5266097"/>
                  <a:gd name="connsiteX26" fmla="*/ 4869367 w 5261024"/>
                  <a:gd name="connsiteY26" fmla="*/ 1249219 h 5266097"/>
                  <a:gd name="connsiteX27" fmla="*/ 4907907 w 5261024"/>
                  <a:gd name="connsiteY27" fmla="*/ 1310723 h 5266097"/>
                  <a:gd name="connsiteX28" fmla="*/ 5020778 w 5261024"/>
                  <a:gd name="connsiteY28" fmla="*/ 1527485 h 5266097"/>
                  <a:gd name="connsiteX29" fmla="*/ 5078585 w 5261024"/>
                  <a:gd name="connsiteY29" fmla="*/ 1669097 h 5266097"/>
                  <a:gd name="connsiteX30" fmla="*/ 5039327 w 5261024"/>
                  <a:gd name="connsiteY30" fmla="*/ 1668661 h 5266097"/>
                  <a:gd name="connsiteX31" fmla="*/ 4991392 w 5261024"/>
                  <a:gd name="connsiteY31" fmla="*/ 1677848 h 5266097"/>
                  <a:gd name="connsiteX32" fmla="*/ 4829289 w 5261024"/>
                  <a:gd name="connsiteY32" fmla="*/ 1977484 h 5266097"/>
                  <a:gd name="connsiteX33" fmla="*/ 5129012 w 5261024"/>
                  <a:gd name="connsiteY33" fmla="*/ 2139427 h 5266097"/>
                  <a:gd name="connsiteX34" fmla="*/ 5174151 w 5261024"/>
                  <a:gd name="connsiteY34" fmla="*/ 2120863 h 5266097"/>
                  <a:gd name="connsiteX35" fmla="*/ 5206918 w 5261024"/>
                  <a:gd name="connsiteY35" fmla="*/ 2098895 h 5266097"/>
                  <a:gd name="connsiteX36" fmla="*/ 5233934 w 5261024"/>
                  <a:gd name="connsiteY36" fmla="*/ 2231821 h 5266097"/>
                  <a:gd name="connsiteX37" fmla="*/ 5260212 w 5261024"/>
                  <a:gd name="connsiteY37" fmla="*/ 2479813 h 5266097"/>
                  <a:gd name="connsiteX38" fmla="*/ 5261024 w 5261024"/>
                  <a:gd name="connsiteY38" fmla="*/ 2564666 h 5266097"/>
                  <a:gd name="connsiteX39" fmla="*/ 5223898 w 5261024"/>
                  <a:gd name="connsiteY39" fmla="*/ 2550684 h 5266097"/>
                  <a:gd name="connsiteX40" fmla="*/ 5175711 w 5261024"/>
                  <a:gd name="connsiteY40" fmla="*/ 2542921 h 5266097"/>
                  <a:gd name="connsiteX41" fmla="*/ 4920903 w 5261024"/>
                  <a:gd name="connsiteY41" fmla="*/ 2769046 h 5266097"/>
                  <a:gd name="connsiteX42" fmla="*/ 5147162 w 5261024"/>
                  <a:gd name="connsiteY42" fmla="*/ 3023733 h 5266097"/>
                  <a:gd name="connsiteX43" fmla="*/ 5195928 w 5261024"/>
                  <a:gd name="connsiteY43" fmla="*/ 3021727 h 5266097"/>
                  <a:gd name="connsiteX44" fmla="*/ 5235611 w 5261024"/>
                  <a:gd name="connsiteY44" fmla="*/ 3011951 h 5266097"/>
                  <a:gd name="connsiteX45" fmla="*/ 5192310 w 5261024"/>
                  <a:gd name="connsiteY45" fmla="*/ 3243262 h 5266097"/>
                  <a:gd name="connsiteX46" fmla="*/ 5126971 w 5261024"/>
                  <a:gd name="connsiteY46" fmla="*/ 3469505 h 5266097"/>
                  <a:gd name="connsiteX47" fmla="*/ 5095667 w 5261024"/>
                  <a:gd name="connsiteY47" fmla="*/ 3442641 h 5266097"/>
                  <a:gd name="connsiteX48" fmla="*/ 5053042 w 5261024"/>
                  <a:gd name="connsiteY48" fmla="*/ 3418866 h 5266097"/>
                  <a:gd name="connsiteX49" fmla="*/ 4736261 w 5261024"/>
                  <a:gd name="connsiteY49" fmla="*/ 3544203 h 5266097"/>
                  <a:gd name="connsiteX50" fmla="*/ 4861767 w 5261024"/>
                  <a:gd name="connsiteY50" fmla="*/ 3860917 h 5266097"/>
                  <a:gd name="connsiteX51" fmla="*/ 4908278 w 5261024"/>
                  <a:gd name="connsiteY51" fmla="*/ 3875711 h 5266097"/>
                  <a:gd name="connsiteX52" fmla="*/ 4948303 w 5261024"/>
                  <a:gd name="connsiteY52" fmla="*/ 3880032 h 5266097"/>
                  <a:gd name="connsiteX53" fmla="*/ 4920099 w 5261024"/>
                  <a:gd name="connsiteY53" fmla="*/ 3935562 h 5266097"/>
                  <a:gd name="connsiteX54" fmla="*/ 4701355 w 5261024"/>
                  <a:gd name="connsiteY54" fmla="*/ 4260953 h 5266097"/>
                  <a:gd name="connsiteX55" fmla="*/ 4690683 w 5261024"/>
                  <a:gd name="connsiteY55" fmla="*/ 4273524 h 5266097"/>
                  <a:gd name="connsiteX56" fmla="*/ 4670103 w 5261024"/>
                  <a:gd name="connsiteY56" fmla="*/ 4236951 h 5266097"/>
                  <a:gd name="connsiteX57" fmla="*/ 4638180 w 5261024"/>
                  <a:gd name="connsiteY57" fmla="*/ 4200031 h 5266097"/>
                  <a:gd name="connsiteX58" fmla="*/ 4297636 w 5261024"/>
                  <a:gd name="connsiteY58" fmla="*/ 4209463 h 5266097"/>
                  <a:gd name="connsiteX59" fmla="*/ 4307251 w 5261024"/>
                  <a:gd name="connsiteY59" fmla="*/ 4550002 h 5266097"/>
                  <a:gd name="connsiteX60" fmla="*/ 4345897 w 5261024"/>
                  <a:gd name="connsiteY60" fmla="*/ 4579812 h 5266097"/>
                  <a:gd name="connsiteX61" fmla="*/ 4382079 w 5261024"/>
                  <a:gd name="connsiteY61" fmla="*/ 4597585 h 5266097"/>
                  <a:gd name="connsiteX62" fmla="*/ 4294613 w 5261024"/>
                  <a:gd name="connsiteY62" fmla="*/ 4674261 h 5266097"/>
                  <a:gd name="connsiteX63" fmla="*/ 4081162 w 5261024"/>
                  <a:gd name="connsiteY63" fmla="*/ 4830933 h 5266097"/>
                  <a:gd name="connsiteX64" fmla="*/ 4004830 w 5261024"/>
                  <a:gd name="connsiteY64" fmla="*/ 4875987 h 5266097"/>
                  <a:gd name="connsiteX65" fmla="*/ 3998534 w 5261024"/>
                  <a:gd name="connsiteY65" fmla="*/ 4837804 h 5266097"/>
                  <a:gd name="connsiteX66" fmla="*/ 3981163 w 5261024"/>
                  <a:gd name="connsiteY66" fmla="*/ 4792192 h 5266097"/>
                  <a:gd name="connsiteX67" fmla="*/ 3657930 w 5261024"/>
                  <a:gd name="connsiteY67" fmla="*/ 4684583 h 5266097"/>
                  <a:gd name="connsiteX68" fmla="*/ 3550494 w 5261024"/>
                  <a:gd name="connsiteY68" fmla="*/ 5007873 h 5266097"/>
                  <a:gd name="connsiteX69" fmla="*/ 3576614 w 5261024"/>
                  <a:gd name="connsiteY69" fmla="*/ 5049102 h 5266097"/>
                  <a:gd name="connsiteX70" fmla="*/ 3605495 w 5261024"/>
                  <a:gd name="connsiteY70" fmla="*/ 5079179 h 5266097"/>
                  <a:gd name="connsiteX71" fmla="*/ 3361520 w 5261024"/>
                  <a:gd name="connsiteY71" fmla="*/ 5163465 h 5266097"/>
                  <a:gd name="connsiteX72" fmla="*/ 3154552 w 5261024"/>
                  <a:gd name="connsiteY72" fmla="*/ 5212189 h 5266097"/>
                  <a:gd name="connsiteX73" fmla="*/ 3161961 w 5261024"/>
                  <a:gd name="connsiteY73" fmla="*/ 5172732 h 5266097"/>
                  <a:gd name="connsiteX74" fmla="*/ 3161239 w 5261024"/>
                  <a:gd name="connsiteY74" fmla="*/ 5123930 h 5266097"/>
                  <a:gd name="connsiteX75" fmla="*/ 2894303 w 5261024"/>
                  <a:gd name="connsiteY75" fmla="*/ 4912259 h 5266097"/>
                  <a:gd name="connsiteX76" fmla="*/ 2682774 w 5261024"/>
                  <a:gd name="connsiteY76" fmla="*/ 5179307 h 5266097"/>
                  <a:gd name="connsiteX77" fmla="*/ 2693218 w 5261024"/>
                  <a:gd name="connsiteY77" fmla="*/ 5226984 h 5266097"/>
                  <a:gd name="connsiteX78" fmla="*/ 2708878 w 5261024"/>
                  <a:gd name="connsiteY78" fmla="*/ 5262425 h 5266097"/>
                  <a:gd name="connsiteX79" fmla="*/ 2561420 w 5261024"/>
                  <a:gd name="connsiteY79" fmla="*/ 5266097 h 5266097"/>
                  <a:gd name="connsiteX80" fmla="*/ 2285388 w 5261024"/>
                  <a:gd name="connsiteY80" fmla="*/ 5243959 h 5266097"/>
                  <a:gd name="connsiteX81" fmla="*/ 2240930 w 5261024"/>
                  <a:gd name="connsiteY81" fmla="*/ 5235714 h 5266097"/>
                  <a:gd name="connsiteX82" fmla="*/ 2261288 w 5261024"/>
                  <a:gd name="connsiteY82" fmla="*/ 5201337 h 5266097"/>
                  <a:gd name="connsiteX83" fmla="*/ 2277301 w 5261024"/>
                  <a:gd name="connsiteY83" fmla="*/ 5155230 h 5266097"/>
                  <a:gd name="connsiteX84" fmla="*/ 2098860 w 5261024"/>
                  <a:gd name="connsiteY84" fmla="*/ 4865027 h 5266097"/>
                  <a:gd name="connsiteX85" fmla="*/ 1808751 w 5261024"/>
                  <a:gd name="connsiteY85" fmla="*/ 5043623 h 5266097"/>
                  <a:gd name="connsiteX86" fmla="*/ 1802259 w 5261024"/>
                  <a:gd name="connsiteY86" fmla="*/ 5091997 h 5266097"/>
                  <a:gd name="connsiteX87" fmla="*/ 1804934 w 5261024"/>
                  <a:gd name="connsiteY87" fmla="*/ 5131861 h 5266097"/>
                  <a:gd name="connsiteX88" fmla="*/ 1761530 w 5261024"/>
                  <a:gd name="connsiteY88" fmla="*/ 5119177 h 5266097"/>
                  <a:gd name="connsiteX89" fmla="*/ 1531316 w 5261024"/>
                  <a:gd name="connsiteY89" fmla="*/ 5026649 h 5266097"/>
                  <a:gd name="connsiteX90" fmla="*/ 1374157 w 5261024"/>
                  <a:gd name="connsiteY90" fmla="*/ 4945594 h 5266097"/>
                  <a:gd name="connsiteX91" fmla="*/ 1405149 w 5261024"/>
                  <a:gd name="connsiteY91" fmla="*/ 4920168 h 5266097"/>
                  <a:gd name="connsiteX92" fmla="*/ 1435964 w 5261024"/>
                  <a:gd name="connsiteY92" fmla="*/ 4882320 h 5266097"/>
                  <a:gd name="connsiteX93" fmla="*/ 1367541 w 5261024"/>
                  <a:gd name="connsiteY93" fmla="*/ 4548587 h 5266097"/>
                  <a:gd name="connsiteX94" fmla="*/ 1033844 w 5261024"/>
                  <a:gd name="connsiteY94" fmla="*/ 4617189 h 5266097"/>
                  <a:gd name="connsiteX95" fmla="*/ 1011199 w 5261024"/>
                  <a:gd name="connsiteY95" fmla="*/ 4660425 h 5266097"/>
                  <a:gd name="connsiteX96" fmla="*/ 1000161 w 5261024"/>
                  <a:gd name="connsiteY96" fmla="*/ 4698511 h 5266097"/>
                  <a:gd name="connsiteX97" fmla="*/ 920802 w 5261024"/>
                  <a:gd name="connsiteY97" fmla="*/ 4636740 h 5266097"/>
                  <a:gd name="connsiteX98" fmla="*/ 665621 w 5261024"/>
                  <a:gd name="connsiteY98" fmla="*/ 4386731 h 5266097"/>
                  <a:gd name="connsiteX99" fmla="*/ 657487 w 5261024"/>
                  <a:gd name="connsiteY99" fmla="*/ 4376959 h 5266097"/>
                  <a:gd name="connsiteX100" fmla="*/ 696807 w 5261024"/>
                  <a:gd name="connsiteY100" fmla="*/ 4363138 h 5266097"/>
                  <a:gd name="connsiteX101" fmla="*/ 738709 w 5261024"/>
                  <a:gd name="connsiteY101" fmla="*/ 4338112 h 5266097"/>
                  <a:gd name="connsiteX102" fmla="*/ 788555 w 5261024"/>
                  <a:gd name="connsiteY102" fmla="*/ 4001104 h 5266097"/>
                  <a:gd name="connsiteX103" fmla="*/ 451519 w 5261024"/>
                  <a:gd name="connsiteY103" fmla="*/ 3951439 h 5266097"/>
                  <a:gd name="connsiteX104" fmla="*/ 415452 w 5261024"/>
                  <a:gd name="connsiteY104" fmla="*/ 3984321 h 5266097"/>
                  <a:gd name="connsiteX105" fmla="*/ 391658 w 5261024"/>
                  <a:gd name="connsiteY105" fmla="*/ 4016878 h 5266097"/>
                  <a:gd name="connsiteX106" fmla="*/ 353117 w 5261024"/>
                  <a:gd name="connsiteY106" fmla="*/ 3955371 h 5266097"/>
                  <a:gd name="connsiteX107" fmla="*/ 240245 w 5261024"/>
                  <a:gd name="connsiteY107" fmla="*/ 3738610 h 5266097"/>
                  <a:gd name="connsiteX108" fmla="*/ 182439 w 5261024"/>
                  <a:gd name="connsiteY108" fmla="*/ 3597001 h 5266097"/>
                  <a:gd name="connsiteX109" fmla="*/ 221697 w 5261024"/>
                  <a:gd name="connsiteY109" fmla="*/ 3597436 h 5266097"/>
                  <a:gd name="connsiteX110" fmla="*/ 269631 w 5261024"/>
                  <a:gd name="connsiteY110" fmla="*/ 3588250 h 5266097"/>
                  <a:gd name="connsiteX111" fmla="*/ 431735 w 5261024"/>
                  <a:gd name="connsiteY111" fmla="*/ 3288614 h 5266097"/>
                  <a:gd name="connsiteX112" fmla="*/ 132011 w 5261024"/>
                  <a:gd name="connsiteY112" fmla="*/ 3126671 h 5266097"/>
                  <a:gd name="connsiteX113" fmla="*/ 86872 w 5261024"/>
                  <a:gd name="connsiteY113" fmla="*/ 3145235 h 5266097"/>
                  <a:gd name="connsiteX114" fmla="*/ 54105 w 5261024"/>
                  <a:gd name="connsiteY114" fmla="*/ 3167203 h 5266097"/>
                  <a:gd name="connsiteX115" fmla="*/ 27088 w 5261024"/>
                  <a:gd name="connsiteY115" fmla="*/ 3034275 h 5266097"/>
                  <a:gd name="connsiteX116" fmla="*/ 811 w 5261024"/>
                  <a:gd name="connsiteY116" fmla="*/ 2786282 h 5266097"/>
                  <a:gd name="connsiteX117" fmla="*/ 0 w 5261024"/>
                  <a:gd name="connsiteY117" fmla="*/ 2701432 h 5266097"/>
                  <a:gd name="connsiteX118" fmla="*/ 37127 w 5261024"/>
                  <a:gd name="connsiteY118" fmla="*/ 2715413 h 5266097"/>
                  <a:gd name="connsiteX119" fmla="*/ 85312 w 5261024"/>
                  <a:gd name="connsiteY119" fmla="*/ 2723175 h 5266097"/>
                  <a:gd name="connsiteX120" fmla="*/ 340122 w 5261024"/>
                  <a:gd name="connsiteY120" fmla="*/ 2497052 h 5266097"/>
                  <a:gd name="connsiteX121" fmla="*/ 113862 w 5261024"/>
                  <a:gd name="connsiteY121" fmla="*/ 2242364 h 5266097"/>
                  <a:gd name="connsiteX122" fmla="*/ 65096 w 5261024"/>
                  <a:gd name="connsiteY122" fmla="*/ 2244369 h 5266097"/>
                  <a:gd name="connsiteX123" fmla="*/ 25412 w 5261024"/>
                  <a:gd name="connsiteY123" fmla="*/ 2254145 h 5266097"/>
                  <a:gd name="connsiteX124" fmla="*/ 68713 w 5261024"/>
                  <a:gd name="connsiteY124" fmla="*/ 2022832 h 5266097"/>
                  <a:gd name="connsiteX125" fmla="*/ 134052 w 5261024"/>
                  <a:gd name="connsiteY125" fmla="*/ 1796592 h 5266097"/>
                  <a:gd name="connsiteX126" fmla="*/ 165357 w 5261024"/>
                  <a:gd name="connsiteY126" fmla="*/ 1823456 h 5266097"/>
                  <a:gd name="connsiteX127" fmla="*/ 207982 w 5261024"/>
                  <a:gd name="connsiteY127" fmla="*/ 1847230 h 5266097"/>
                  <a:gd name="connsiteX128" fmla="*/ 524763 w 5261024"/>
                  <a:gd name="connsiteY128" fmla="*/ 1721894 h 5266097"/>
                  <a:gd name="connsiteX129" fmla="*/ 399256 w 5261024"/>
                  <a:gd name="connsiteY129" fmla="*/ 1405180 h 5266097"/>
                  <a:gd name="connsiteX130" fmla="*/ 352745 w 5261024"/>
                  <a:gd name="connsiteY130" fmla="*/ 1390386 h 5266097"/>
                  <a:gd name="connsiteX131" fmla="*/ 312719 w 5261024"/>
                  <a:gd name="connsiteY131" fmla="*/ 1386066 h 5266097"/>
                  <a:gd name="connsiteX132" fmla="*/ 340923 w 5261024"/>
                  <a:gd name="connsiteY132" fmla="*/ 1330533 h 5266097"/>
                  <a:gd name="connsiteX133" fmla="*/ 559668 w 5261024"/>
                  <a:gd name="connsiteY133" fmla="*/ 1005143 h 5266097"/>
                  <a:gd name="connsiteX134" fmla="*/ 570341 w 5261024"/>
                  <a:gd name="connsiteY134" fmla="*/ 992572 h 5266097"/>
                  <a:gd name="connsiteX135" fmla="*/ 590920 w 5261024"/>
                  <a:gd name="connsiteY135" fmla="*/ 1029147 h 5266097"/>
                  <a:gd name="connsiteX136" fmla="*/ 622843 w 5261024"/>
                  <a:gd name="connsiteY136" fmla="*/ 1066067 h 5266097"/>
                  <a:gd name="connsiteX137" fmla="*/ 963387 w 5261024"/>
                  <a:gd name="connsiteY137" fmla="*/ 1056634 h 5266097"/>
                  <a:gd name="connsiteX138" fmla="*/ 953773 w 5261024"/>
                  <a:gd name="connsiteY138" fmla="*/ 716095 h 5266097"/>
                  <a:gd name="connsiteX139" fmla="*/ 915126 w 5261024"/>
                  <a:gd name="connsiteY139" fmla="*/ 686285 h 5266097"/>
                  <a:gd name="connsiteX140" fmla="*/ 878943 w 5261024"/>
                  <a:gd name="connsiteY140" fmla="*/ 668511 h 5266097"/>
                  <a:gd name="connsiteX141" fmla="*/ 966411 w 5261024"/>
                  <a:gd name="connsiteY141" fmla="*/ 591835 h 5266097"/>
                  <a:gd name="connsiteX142" fmla="*/ 1179862 w 5261024"/>
                  <a:gd name="connsiteY142" fmla="*/ 435162 h 5266097"/>
                  <a:gd name="connsiteX143" fmla="*/ 1256192 w 5261024"/>
                  <a:gd name="connsiteY143" fmla="*/ 390108 h 5266097"/>
                  <a:gd name="connsiteX144" fmla="*/ 1262490 w 5261024"/>
                  <a:gd name="connsiteY144" fmla="*/ 428293 h 5266097"/>
                  <a:gd name="connsiteX145" fmla="*/ 1279861 w 5261024"/>
                  <a:gd name="connsiteY145" fmla="*/ 473904 h 5266097"/>
                  <a:gd name="connsiteX146" fmla="*/ 1603093 w 5261024"/>
                  <a:gd name="connsiteY146" fmla="*/ 581514 h 5266097"/>
                  <a:gd name="connsiteX147" fmla="*/ 1710529 w 5261024"/>
                  <a:gd name="connsiteY147" fmla="*/ 258223 h 5266097"/>
                  <a:gd name="connsiteX148" fmla="*/ 1684409 w 5261024"/>
                  <a:gd name="connsiteY148" fmla="*/ 216994 h 5266097"/>
                  <a:gd name="connsiteX149" fmla="*/ 1655527 w 5261024"/>
                  <a:gd name="connsiteY149" fmla="*/ 186916 h 5266097"/>
                  <a:gd name="connsiteX150" fmla="*/ 1899503 w 5261024"/>
                  <a:gd name="connsiteY150" fmla="*/ 102632 h 5266097"/>
                  <a:gd name="connsiteX151" fmla="*/ 2106471 w 5261024"/>
                  <a:gd name="connsiteY151" fmla="*/ 53906 h 5266097"/>
                  <a:gd name="connsiteX152" fmla="*/ 2099062 w 5261024"/>
                  <a:gd name="connsiteY152" fmla="*/ 93364 h 5266097"/>
                  <a:gd name="connsiteX153" fmla="*/ 2099785 w 5261024"/>
                  <a:gd name="connsiteY153" fmla="*/ 142166 h 5266097"/>
                  <a:gd name="connsiteX154" fmla="*/ 2366720 w 5261024"/>
                  <a:gd name="connsiteY154" fmla="*/ 353838 h 5266097"/>
                  <a:gd name="connsiteX155" fmla="*/ 2578250 w 5261024"/>
                  <a:gd name="connsiteY155" fmla="*/ 86789 h 5266097"/>
                  <a:gd name="connsiteX156" fmla="*/ 2567806 w 5261024"/>
                  <a:gd name="connsiteY156" fmla="*/ 39113 h 5266097"/>
                  <a:gd name="connsiteX157" fmla="*/ 2552146 w 5261024"/>
                  <a:gd name="connsiteY157" fmla="*/ 3672 h 5266097"/>
                  <a:gd name="connsiteX158" fmla="*/ 2699604 w 5261024"/>
                  <a:gd name="connsiteY158" fmla="*/ 0 h 5266097"/>
                  <a:gd name="connsiteX159" fmla="*/ 2685916 w 5261024"/>
                  <a:gd name="connsiteY159" fmla="*/ 849851 h 5266097"/>
                  <a:gd name="connsiteX160" fmla="*/ 896230 w 5261024"/>
                  <a:gd name="connsiteY160" fmla="*/ 2219946 h 5266097"/>
                  <a:gd name="connsiteX161" fmla="*/ 2217191 w 5261024"/>
                  <a:gd name="connsiteY161" fmla="*/ 4368244 h 5266097"/>
                  <a:gd name="connsiteX162" fmla="*/ 4364793 w 5261024"/>
                  <a:gd name="connsiteY162" fmla="*/ 3046150 h 5266097"/>
                  <a:gd name="connsiteX163" fmla="*/ 3043832 w 5261024"/>
                  <a:gd name="connsiteY163" fmla="*/ 897852 h 5266097"/>
                  <a:gd name="connsiteX164" fmla="*/ 2685916 w 5261024"/>
                  <a:gd name="connsiteY164" fmla="*/ 849851 h 5266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5261024" h="5266097">
                    <a:moveTo>
                      <a:pt x="2699604" y="0"/>
                    </a:moveTo>
                    <a:cubicBezTo>
                      <a:pt x="2791142" y="2496"/>
                      <a:pt x="2883255" y="9812"/>
                      <a:pt x="2975635" y="22137"/>
                    </a:cubicBezTo>
                    <a:lnTo>
                      <a:pt x="3020095" y="30384"/>
                    </a:lnTo>
                    <a:lnTo>
                      <a:pt x="2999736" y="64762"/>
                    </a:lnTo>
                    <a:cubicBezTo>
                      <a:pt x="2992981" y="79277"/>
                      <a:pt x="2987578" y="94685"/>
                      <a:pt x="2983724" y="110867"/>
                    </a:cubicBezTo>
                    <a:cubicBezTo>
                      <a:pt x="2952888" y="240322"/>
                      <a:pt x="3032779" y="370252"/>
                      <a:pt x="3162165" y="401071"/>
                    </a:cubicBezTo>
                    <a:cubicBezTo>
                      <a:pt x="3291551" y="431891"/>
                      <a:pt x="3421437" y="351930"/>
                      <a:pt x="3452273" y="222475"/>
                    </a:cubicBezTo>
                    <a:cubicBezTo>
                      <a:pt x="3456127" y="206292"/>
                      <a:pt x="3458252" y="190104"/>
                      <a:pt x="3458765" y="174102"/>
                    </a:cubicBezTo>
                    <a:lnTo>
                      <a:pt x="3456091" y="134237"/>
                    </a:lnTo>
                    <a:lnTo>
                      <a:pt x="3499492" y="146919"/>
                    </a:lnTo>
                    <a:cubicBezTo>
                      <a:pt x="3578278" y="174349"/>
                      <a:pt x="3655061" y="205265"/>
                      <a:pt x="3729708" y="239447"/>
                    </a:cubicBezTo>
                    <a:lnTo>
                      <a:pt x="3886868" y="320504"/>
                    </a:lnTo>
                    <a:lnTo>
                      <a:pt x="3855876" y="345930"/>
                    </a:lnTo>
                    <a:cubicBezTo>
                      <a:pt x="3844563" y="357260"/>
                      <a:pt x="3834216" y="369891"/>
                      <a:pt x="3825060" y="383779"/>
                    </a:cubicBezTo>
                    <a:cubicBezTo>
                      <a:pt x="3751808" y="494880"/>
                      <a:pt x="3782442" y="644297"/>
                      <a:pt x="3893485" y="717511"/>
                    </a:cubicBezTo>
                    <a:cubicBezTo>
                      <a:pt x="4004526" y="790725"/>
                      <a:pt x="4153927" y="760009"/>
                      <a:pt x="4227180" y="648908"/>
                    </a:cubicBezTo>
                    <a:cubicBezTo>
                      <a:pt x="4236337" y="635021"/>
                      <a:pt x="4243870" y="620534"/>
                      <a:pt x="4249826" y="605673"/>
                    </a:cubicBezTo>
                    <a:lnTo>
                      <a:pt x="4260863" y="567587"/>
                    </a:lnTo>
                    <a:lnTo>
                      <a:pt x="4340221" y="629356"/>
                    </a:lnTo>
                    <a:cubicBezTo>
                      <a:pt x="4431148" y="707069"/>
                      <a:pt x="4516361" y="790651"/>
                      <a:pt x="4595402" y="879365"/>
                    </a:cubicBezTo>
                    <a:lnTo>
                      <a:pt x="4603537" y="889139"/>
                    </a:lnTo>
                    <a:lnTo>
                      <a:pt x="4564217" y="902959"/>
                    </a:lnTo>
                    <a:cubicBezTo>
                      <a:pt x="4549712" y="909737"/>
                      <a:pt x="4535670" y="918068"/>
                      <a:pt x="4522315" y="927986"/>
                    </a:cubicBezTo>
                    <a:cubicBezTo>
                      <a:pt x="4415481" y="1007334"/>
                      <a:pt x="4393165" y="1158216"/>
                      <a:pt x="4472470" y="1264993"/>
                    </a:cubicBezTo>
                    <a:cubicBezTo>
                      <a:pt x="4551775" y="1371771"/>
                      <a:pt x="4702672" y="1394006"/>
                      <a:pt x="4809505" y="1314658"/>
                    </a:cubicBezTo>
                    <a:cubicBezTo>
                      <a:pt x="4822859" y="1304740"/>
                      <a:pt x="4834893" y="1293703"/>
                      <a:pt x="4845572" y="1281775"/>
                    </a:cubicBezTo>
                    <a:lnTo>
                      <a:pt x="4869367" y="1249219"/>
                    </a:lnTo>
                    <a:lnTo>
                      <a:pt x="4907907" y="1310723"/>
                    </a:lnTo>
                    <a:cubicBezTo>
                      <a:pt x="4948818" y="1381156"/>
                      <a:pt x="4986492" y="1453490"/>
                      <a:pt x="5020778" y="1527485"/>
                    </a:cubicBezTo>
                    <a:lnTo>
                      <a:pt x="5078585" y="1669097"/>
                    </a:lnTo>
                    <a:lnTo>
                      <a:pt x="5039327" y="1668661"/>
                    </a:lnTo>
                    <a:cubicBezTo>
                      <a:pt x="5023379" y="1670069"/>
                      <a:pt x="5007333" y="1673094"/>
                      <a:pt x="4991392" y="1677848"/>
                    </a:cubicBezTo>
                    <a:cubicBezTo>
                      <a:pt x="4863863" y="1715870"/>
                      <a:pt x="4791287" y="1850022"/>
                      <a:pt x="4829289" y="1977484"/>
                    </a:cubicBezTo>
                    <a:cubicBezTo>
                      <a:pt x="4867292" y="2104945"/>
                      <a:pt x="5001483" y="2177449"/>
                      <a:pt x="5129012" y="2139427"/>
                    </a:cubicBezTo>
                    <a:cubicBezTo>
                      <a:pt x="5144953" y="2134673"/>
                      <a:pt x="5160036" y="2128419"/>
                      <a:pt x="5174151" y="2120863"/>
                    </a:cubicBezTo>
                    <a:lnTo>
                      <a:pt x="5206918" y="2098895"/>
                    </a:lnTo>
                    <a:lnTo>
                      <a:pt x="5233934" y="2231821"/>
                    </a:lnTo>
                    <a:cubicBezTo>
                      <a:pt x="5246572" y="2313623"/>
                      <a:pt x="5255381" y="2396367"/>
                      <a:pt x="5260212" y="2479813"/>
                    </a:cubicBezTo>
                    <a:lnTo>
                      <a:pt x="5261024" y="2564666"/>
                    </a:lnTo>
                    <a:lnTo>
                      <a:pt x="5223898" y="2550684"/>
                    </a:lnTo>
                    <a:cubicBezTo>
                      <a:pt x="5208429" y="2546552"/>
                      <a:pt x="5192316" y="2543908"/>
                      <a:pt x="5175711" y="2542921"/>
                    </a:cubicBezTo>
                    <a:cubicBezTo>
                      <a:pt x="5042868" y="2535034"/>
                      <a:pt x="4928786" y="2636273"/>
                      <a:pt x="4920903" y="2769046"/>
                    </a:cubicBezTo>
                    <a:cubicBezTo>
                      <a:pt x="4913019" y="2901817"/>
                      <a:pt x="5014319" y="3015845"/>
                      <a:pt x="5147162" y="3023733"/>
                    </a:cubicBezTo>
                    <a:cubicBezTo>
                      <a:pt x="5163767" y="3024719"/>
                      <a:pt x="5180080" y="3024000"/>
                      <a:pt x="5195928" y="3021727"/>
                    </a:cubicBezTo>
                    <a:lnTo>
                      <a:pt x="5235611" y="3011951"/>
                    </a:lnTo>
                    <a:lnTo>
                      <a:pt x="5192310" y="3243262"/>
                    </a:lnTo>
                    <a:lnTo>
                      <a:pt x="5126971" y="3469505"/>
                    </a:lnTo>
                    <a:lnTo>
                      <a:pt x="5095667" y="3442641"/>
                    </a:lnTo>
                    <a:cubicBezTo>
                      <a:pt x="5082545" y="3433468"/>
                      <a:pt x="5068309" y="3425472"/>
                      <a:pt x="5053042" y="3418866"/>
                    </a:cubicBezTo>
                    <a:cubicBezTo>
                      <a:pt x="4930908" y="3366020"/>
                      <a:pt x="4789081" y="3422134"/>
                      <a:pt x="4736261" y="3544203"/>
                    </a:cubicBezTo>
                    <a:cubicBezTo>
                      <a:pt x="4683442" y="3666272"/>
                      <a:pt x="4739634" y="3808069"/>
                      <a:pt x="4861767" y="3860917"/>
                    </a:cubicBezTo>
                    <a:cubicBezTo>
                      <a:pt x="4877034" y="3867523"/>
                      <a:pt x="4892609" y="3872427"/>
                      <a:pt x="4908278" y="3875711"/>
                    </a:cubicBezTo>
                    <a:lnTo>
                      <a:pt x="4948303" y="3880032"/>
                    </a:lnTo>
                    <a:lnTo>
                      <a:pt x="4920099" y="3935562"/>
                    </a:lnTo>
                    <a:cubicBezTo>
                      <a:pt x="4854957" y="4050190"/>
                      <a:pt x="4781729" y="4158847"/>
                      <a:pt x="4701355" y="4260953"/>
                    </a:cubicBezTo>
                    <a:lnTo>
                      <a:pt x="4690683" y="4273524"/>
                    </a:lnTo>
                    <a:lnTo>
                      <a:pt x="4670103" y="4236951"/>
                    </a:lnTo>
                    <a:cubicBezTo>
                      <a:pt x="4660910" y="4223843"/>
                      <a:pt x="4650267" y="4211460"/>
                      <a:pt x="4638180" y="4200031"/>
                    </a:cubicBezTo>
                    <a:cubicBezTo>
                      <a:pt x="4541487" y="4108598"/>
                      <a:pt x="4389020" y="4112821"/>
                      <a:pt x="4297636" y="4209463"/>
                    </a:cubicBezTo>
                    <a:cubicBezTo>
                      <a:pt x="4206253" y="4306105"/>
                      <a:pt x="4210558" y="4458570"/>
                      <a:pt x="4307251" y="4550002"/>
                    </a:cubicBezTo>
                    <a:cubicBezTo>
                      <a:pt x="4319338" y="4561431"/>
                      <a:pt x="4332296" y="4571366"/>
                      <a:pt x="4345897" y="4579812"/>
                    </a:cubicBezTo>
                    <a:lnTo>
                      <a:pt x="4382079" y="4597585"/>
                    </a:lnTo>
                    <a:lnTo>
                      <a:pt x="4294613" y="4674261"/>
                    </a:lnTo>
                    <a:cubicBezTo>
                      <a:pt x="4226072" y="4730053"/>
                      <a:pt x="4154820" y="4782340"/>
                      <a:pt x="4081162" y="4830933"/>
                    </a:cubicBezTo>
                    <a:lnTo>
                      <a:pt x="4004830" y="4875987"/>
                    </a:lnTo>
                    <a:lnTo>
                      <a:pt x="3998534" y="4837804"/>
                    </a:lnTo>
                    <a:cubicBezTo>
                      <a:pt x="3994378" y="4822342"/>
                      <a:pt x="3988612" y="4807066"/>
                      <a:pt x="3981163" y="4792192"/>
                    </a:cubicBezTo>
                    <a:cubicBezTo>
                      <a:pt x="3921573" y="4673203"/>
                      <a:pt x="3776856" y="4625024"/>
                      <a:pt x="3657930" y="4684583"/>
                    </a:cubicBezTo>
                    <a:cubicBezTo>
                      <a:pt x="3539004" y="4744142"/>
                      <a:pt x="3490903" y="4888884"/>
                      <a:pt x="3550494" y="5007873"/>
                    </a:cubicBezTo>
                    <a:cubicBezTo>
                      <a:pt x="3557942" y="5022747"/>
                      <a:pt x="3566721" y="5036514"/>
                      <a:pt x="3576614" y="5049102"/>
                    </a:cubicBezTo>
                    <a:lnTo>
                      <a:pt x="3605495" y="5079179"/>
                    </a:lnTo>
                    <a:lnTo>
                      <a:pt x="3361520" y="5163465"/>
                    </a:lnTo>
                    <a:lnTo>
                      <a:pt x="3154552" y="5212189"/>
                    </a:lnTo>
                    <a:lnTo>
                      <a:pt x="3161961" y="5172732"/>
                    </a:lnTo>
                    <a:cubicBezTo>
                      <a:pt x="3163345" y="5156782"/>
                      <a:pt x="3163151" y="5140455"/>
                      <a:pt x="3161239" y="5123930"/>
                    </a:cubicBezTo>
                    <a:cubicBezTo>
                      <a:pt x="3145938" y="4991736"/>
                      <a:pt x="3026428" y="4896967"/>
                      <a:pt x="2894303" y="4912259"/>
                    </a:cubicBezTo>
                    <a:cubicBezTo>
                      <a:pt x="2762179" y="4927551"/>
                      <a:pt x="2667474" y="5047112"/>
                      <a:pt x="2682774" y="5179307"/>
                    </a:cubicBezTo>
                    <a:cubicBezTo>
                      <a:pt x="2684687" y="5195831"/>
                      <a:pt x="2688228" y="5211770"/>
                      <a:pt x="2693218" y="5226984"/>
                    </a:cubicBezTo>
                    <a:lnTo>
                      <a:pt x="2708878" y="5262425"/>
                    </a:lnTo>
                    <a:lnTo>
                      <a:pt x="2561420" y="5266097"/>
                    </a:lnTo>
                    <a:cubicBezTo>
                      <a:pt x="2469881" y="5263601"/>
                      <a:pt x="2377769" y="5256285"/>
                      <a:pt x="2285388" y="5243959"/>
                    </a:cubicBezTo>
                    <a:lnTo>
                      <a:pt x="2240930" y="5235714"/>
                    </a:lnTo>
                    <a:lnTo>
                      <a:pt x="2261288" y="5201337"/>
                    </a:lnTo>
                    <a:cubicBezTo>
                      <a:pt x="2268045" y="5186822"/>
                      <a:pt x="2273446" y="5171413"/>
                      <a:pt x="2277301" y="5155230"/>
                    </a:cubicBezTo>
                    <a:cubicBezTo>
                      <a:pt x="2308137" y="5025775"/>
                      <a:pt x="2228246" y="4895846"/>
                      <a:pt x="2098860" y="4865027"/>
                    </a:cubicBezTo>
                    <a:cubicBezTo>
                      <a:pt x="1969474" y="4834207"/>
                      <a:pt x="1839587" y="4914168"/>
                      <a:pt x="1808751" y="5043623"/>
                    </a:cubicBezTo>
                    <a:cubicBezTo>
                      <a:pt x="1804897" y="5059805"/>
                      <a:pt x="1802773" y="5075995"/>
                      <a:pt x="1802259" y="5091997"/>
                    </a:cubicBezTo>
                    <a:lnTo>
                      <a:pt x="1804934" y="5131861"/>
                    </a:lnTo>
                    <a:lnTo>
                      <a:pt x="1761530" y="5119177"/>
                    </a:lnTo>
                    <a:cubicBezTo>
                      <a:pt x="1682746" y="5091747"/>
                      <a:pt x="1605963" y="5060831"/>
                      <a:pt x="1531316" y="5026649"/>
                    </a:cubicBezTo>
                    <a:lnTo>
                      <a:pt x="1374157" y="4945594"/>
                    </a:lnTo>
                    <a:lnTo>
                      <a:pt x="1405149" y="4920168"/>
                    </a:lnTo>
                    <a:cubicBezTo>
                      <a:pt x="1416461" y="4908838"/>
                      <a:pt x="1426808" y="4896207"/>
                      <a:pt x="1435964" y="4882320"/>
                    </a:cubicBezTo>
                    <a:cubicBezTo>
                      <a:pt x="1509217" y="4771217"/>
                      <a:pt x="1478582" y="4621800"/>
                      <a:pt x="1367541" y="4548587"/>
                    </a:cubicBezTo>
                    <a:cubicBezTo>
                      <a:pt x="1256498" y="4475373"/>
                      <a:pt x="1107097" y="4506088"/>
                      <a:pt x="1033844" y="4617189"/>
                    </a:cubicBezTo>
                    <a:cubicBezTo>
                      <a:pt x="1024688" y="4631078"/>
                      <a:pt x="1017155" y="4645563"/>
                      <a:pt x="1011199" y="4660425"/>
                    </a:cubicBezTo>
                    <a:lnTo>
                      <a:pt x="1000161" y="4698511"/>
                    </a:lnTo>
                    <a:lnTo>
                      <a:pt x="920802" y="4636740"/>
                    </a:lnTo>
                    <a:cubicBezTo>
                      <a:pt x="829875" y="4559028"/>
                      <a:pt x="744663" y="4475445"/>
                      <a:pt x="665621" y="4386731"/>
                    </a:cubicBezTo>
                    <a:lnTo>
                      <a:pt x="657487" y="4376959"/>
                    </a:lnTo>
                    <a:lnTo>
                      <a:pt x="696807" y="4363138"/>
                    </a:lnTo>
                    <a:cubicBezTo>
                      <a:pt x="711312" y="4356361"/>
                      <a:pt x="725355" y="4348030"/>
                      <a:pt x="738709" y="4338112"/>
                    </a:cubicBezTo>
                    <a:cubicBezTo>
                      <a:pt x="845543" y="4258765"/>
                      <a:pt x="867859" y="4107881"/>
                      <a:pt x="788555" y="4001104"/>
                    </a:cubicBezTo>
                    <a:cubicBezTo>
                      <a:pt x="709249" y="3894326"/>
                      <a:pt x="558354" y="3872091"/>
                      <a:pt x="451519" y="3951439"/>
                    </a:cubicBezTo>
                    <a:cubicBezTo>
                      <a:pt x="438165" y="3961357"/>
                      <a:pt x="426132" y="3972393"/>
                      <a:pt x="415452" y="3984321"/>
                    </a:cubicBezTo>
                    <a:lnTo>
                      <a:pt x="391658" y="4016878"/>
                    </a:lnTo>
                    <a:lnTo>
                      <a:pt x="353117" y="3955371"/>
                    </a:lnTo>
                    <a:cubicBezTo>
                      <a:pt x="312204" y="3884939"/>
                      <a:pt x="274531" y="3812605"/>
                      <a:pt x="240245" y="3738610"/>
                    </a:cubicBezTo>
                    <a:lnTo>
                      <a:pt x="182439" y="3597001"/>
                    </a:lnTo>
                    <a:lnTo>
                      <a:pt x="221697" y="3597436"/>
                    </a:lnTo>
                    <a:cubicBezTo>
                      <a:pt x="237645" y="3596029"/>
                      <a:pt x="253690" y="3593002"/>
                      <a:pt x="269631" y="3588250"/>
                    </a:cubicBezTo>
                    <a:cubicBezTo>
                      <a:pt x="397161" y="3550226"/>
                      <a:pt x="469738" y="3416075"/>
                      <a:pt x="431735" y="3288614"/>
                    </a:cubicBezTo>
                    <a:cubicBezTo>
                      <a:pt x="393733" y="3161152"/>
                      <a:pt x="259541" y="3088647"/>
                      <a:pt x="132011" y="3126671"/>
                    </a:cubicBezTo>
                    <a:cubicBezTo>
                      <a:pt x="116070" y="3131423"/>
                      <a:pt x="100988" y="3137679"/>
                      <a:pt x="86872" y="3145235"/>
                    </a:cubicBezTo>
                    <a:lnTo>
                      <a:pt x="54105" y="3167203"/>
                    </a:lnTo>
                    <a:lnTo>
                      <a:pt x="27088" y="3034275"/>
                    </a:lnTo>
                    <a:cubicBezTo>
                      <a:pt x="14450" y="2952472"/>
                      <a:pt x="5642" y="2869727"/>
                      <a:pt x="811" y="2786282"/>
                    </a:cubicBezTo>
                    <a:lnTo>
                      <a:pt x="0" y="2701432"/>
                    </a:lnTo>
                    <a:lnTo>
                      <a:pt x="37127" y="2715413"/>
                    </a:lnTo>
                    <a:cubicBezTo>
                      <a:pt x="52595" y="2719545"/>
                      <a:pt x="68707" y="2722190"/>
                      <a:pt x="85312" y="2723175"/>
                    </a:cubicBezTo>
                    <a:cubicBezTo>
                      <a:pt x="218155" y="2731063"/>
                      <a:pt x="332238" y="2629824"/>
                      <a:pt x="340122" y="2497052"/>
                    </a:cubicBezTo>
                    <a:cubicBezTo>
                      <a:pt x="348006" y="2364279"/>
                      <a:pt x="246705" y="2250252"/>
                      <a:pt x="113862" y="2242364"/>
                    </a:cubicBezTo>
                    <a:cubicBezTo>
                      <a:pt x="97256" y="2241378"/>
                      <a:pt x="80945" y="2242097"/>
                      <a:pt x="65096" y="2244369"/>
                    </a:cubicBezTo>
                    <a:lnTo>
                      <a:pt x="25412" y="2254145"/>
                    </a:lnTo>
                    <a:lnTo>
                      <a:pt x="68713" y="2022832"/>
                    </a:lnTo>
                    <a:lnTo>
                      <a:pt x="134052" y="1796592"/>
                    </a:lnTo>
                    <a:lnTo>
                      <a:pt x="165357" y="1823456"/>
                    </a:lnTo>
                    <a:cubicBezTo>
                      <a:pt x="178479" y="1832629"/>
                      <a:pt x="192715" y="1840624"/>
                      <a:pt x="207982" y="1847230"/>
                    </a:cubicBezTo>
                    <a:cubicBezTo>
                      <a:pt x="330115" y="1900077"/>
                      <a:pt x="471944" y="1843963"/>
                      <a:pt x="524763" y="1721894"/>
                    </a:cubicBezTo>
                    <a:cubicBezTo>
                      <a:pt x="577582" y="1599825"/>
                      <a:pt x="521390" y="1458027"/>
                      <a:pt x="399256" y="1405180"/>
                    </a:cubicBezTo>
                    <a:cubicBezTo>
                      <a:pt x="383989" y="1398574"/>
                      <a:pt x="368416" y="1393671"/>
                      <a:pt x="352745" y="1390386"/>
                    </a:cubicBezTo>
                    <a:lnTo>
                      <a:pt x="312719" y="1386066"/>
                    </a:lnTo>
                    <a:lnTo>
                      <a:pt x="340923" y="1330533"/>
                    </a:lnTo>
                    <a:cubicBezTo>
                      <a:pt x="406067" y="1215904"/>
                      <a:pt x="479295" y="1107248"/>
                      <a:pt x="559668" y="1005143"/>
                    </a:cubicBezTo>
                    <a:lnTo>
                      <a:pt x="570341" y="992572"/>
                    </a:lnTo>
                    <a:lnTo>
                      <a:pt x="590920" y="1029147"/>
                    </a:lnTo>
                    <a:cubicBezTo>
                      <a:pt x="600113" y="1042255"/>
                      <a:pt x="610757" y="1054637"/>
                      <a:pt x="622843" y="1066067"/>
                    </a:cubicBezTo>
                    <a:cubicBezTo>
                      <a:pt x="719537" y="1157498"/>
                      <a:pt x="872004" y="1153275"/>
                      <a:pt x="963387" y="1056634"/>
                    </a:cubicBezTo>
                    <a:cubicBezTo>
                      <a:pt x="1054771" y="959992"/>
                      <a:pt x="1050466" y="807527"/>
                      <a:pt x="953773" y="716095"/>
                    </a:cubicBezTo>
                    <a:cubicBezTo>
                      <a:pt x="941686" y="704665"/>
                      <a:pt x="928728" y="694731"/>
                      <a:pt x="915126" y="686285"/>
                    </a:cubicBezTo>
                    <a:lnTo>
                      <a:pt x="878943" y="668511"/>
                    </a:lnTo>
                    <a:lnTo>
                      <a:pt x="966411" y="591835"/>
                    </a:lnTo>
                    <a:cubicBezTo>
                      <a:pt x="1034952" y="536042"/>
                      <a:pt x="1106204" y="483755"/>
                      <a:pt x="1179862" y="435162"/>
                    </a:cubicBezTo>
                    <a:lnTo>
                      <a:pt x="1256192" y="390108"/>
                    </a:lnTo>
                    <a:lnTo>
                      <a:pt x="1262490" y="428293"/>
                    </a:lnTo>
                    <a:cubicBezTo>
                      <a:pt x="1266645" y="443754"/>
                      <a:pt x="1272411" y="459031"/>
                      <a:pt x="1279861" y="473904"/>
                    </a:cubicBezTo>
                    <a:cubicBezTo>
                      <a:pt x="1339451" y="592893"/>
                      <a:pt x="1484168" y="641073"/>
                      <a:pt x="1603093" y="581514"/>
                    </a:cubicBezTo>
                    <a:cubicBezTo>
                      <a:pt x="1722020" y="521955"/>
                      <a:pt x="1770120" y="377212"/>
                      <a:pt x="1710529" y="258223"/>
                    </a:cubicBezTo>
                    <a:cubicBezTo>
                      <a:pt x="1703080" y="243350"/>
                      <a:pt x="1694301" y="229582"/>
                      <a:pt x="1684409" y="216994"/>
                    </a:cubicBezTo>
                    <a:lnTo>
                      <a:pt x="1655527" y="186916"/>
                    </a:lnTo>
                    <a:lnTo>
                      <a:pt x="1899503" y="102632"/>
                    </a:lnTo>
                    <a:lnTo>
                      <a:pt x="2106471" y="53906"/>
                    </a:lnTo>
                    <a:lnTo>
                      <a:pt x="2099062" y="93364"/>
                    </a:lnTo>
                    <a:cubicBezTo>
                      <a:pt x="2097679" y="109315"/>
                      <a:pt x="2097873" y="125641"/>
                      <a:pt x="2099785" y="142166"/>
                    </a:cubicBezTo>
                    <a:cubicBezTo>
                      <a:pt x="2115085" y="274360"/>
                      <a:pt x="2234596" y="369129"/>
                      <a:pt x="2366720" y="353838"/>
                    </a:cubicBezTo>
                    <a:cubicBezTo>
                      <a:pt x="2498845" y="338546"/>
                      <a:pt x="2593550" y="218984"/>
                      <a:pt x="2578250" y="86789"/>
                    </a:cubicBezTo>
                    <a:cubicBezTo>
                      <a:pt x="2576337" y="70264"/>
                      <a:pt x="2572796" y="54325"/>
                      <a:pt x="2567806" y="39113"/>
                    </a:cubicBezTo>
                    <a:lnTo>
                      <a:pt x="2552146" y="3672"/>
                    </a:lnTo>
                    <a:lnTo>
                      <a:pt x="2699604" y="0"/>
                    </a:lnTo>
                    <a:close/>
                    <a:moveTo>
                      <a:pt x="2685916" y="849851"/>
                    </a:moveTo>
                    <a:cubicBezTo>
                      <a:pt x="1857093" y="823407"/>
                      <a:pt x="1095966" y="1381414"/>
                      <a:pt x="896230" y="2219946"/>
                    </a:cubicBezTo>
                    <a:cubicBezTo>
                      <a:pt x="667959" y="3178268"/>
                      <a:pt x="1259374" y="4140094"/>
                      <a:pt x="2217191" y="4368244"/>
                    </a:cubicBezTo>
                    <a:cubicBezTo>
                      <a:pt x="3175009" y="4596395"/>
                      <a:pt x="4136523" y="4004473"/>
                      <a:pt x="4364793" y="3046150"/>
                    </a:cubicBezTo>
                    <a:cubicBezTo>
                      <a:pt x="4593063" y="2087828"/>
                      <a:pt x="4001649" y="1126002"/>
                      <a:pt x="3043832" y="897852"/>
                    </a:cubicBezTo>
                    <a:cubicBezTo>
                      <a:pt x="2924105" y="869333"/>
                      <a:pt x="2804320" y="853628"/>
                      <a:pt x="2685916" y="849851"/>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grpSp>
        <p:grpSp>
          <p:nvGrpSpPr>
            <p:cNvPr id="273" name="Group 272"/>
            <p:cNvGrpSpPr/>
            <p:nvPr/>
          </p:nvGrpSpPr>
          <p:grpSpPr>
            <a:xfrm>
              <a:off x="8374461" y="4787619"/>
              <a:ext cx="242700" cy="242492"/>
              <a:chOff x="1941489" y="795953"/>
              <a:chExt cx="5261024" cy="5266097"/>
            </a:xfrm>
            <a:solidFill>
              <a:srgbClr val="CA95FF"/>
            </a:solidFill>
          </p:grpSpPr>
          <p:sp>
            <p:nvSpPr>
              <p:cNvPr id="283" name="Donut 282"/>
              <p:cNvSpPr/>
              <p:nvPr/>
            </p:nvSpPr>
            <p:spPr>
              <a:xfrm>
                <a:off x="2882256" y="1738368"/>
                <a:ext cx="3379489" cy="3381270"/>
              </a:xfrm>
              <a:prstGeom prst="donut">
                <a:avLst>
                  <a:gd name="adj" fmla="val 2828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sp>
            <p:nvSpPr>
              <p:cNvPr id="284" name="Freeform 283"/>
              <p:cNvSpPr/>
              <p:nvPr/>
            </p:nvSpPr>
            <p:spPr>
              <a:xfrm>
                <a:off x="1941489" y="795953"/>
                <a:ext cx="5261024" cy="5266097"/>
              </a:xfrm>
              <a:custGeom>
                <a:avLst/>
                <a:gdLst>
                  <a:gd name="connsiteX0" fmla="*/ 2699604 w 5261024"/>
                  <a:gd name="connsiteY0" fmla="*/ 0 h 5266097"/>
                  <a:gd name="connsiteX1" fmla="*/ 2975635 w 5261024"/>
                  <a:gd name="connsiteY1" fmla="*/ 22137 h 5266097"/>
                  <a:gd name="connsiteX2" fmla="*/ 3020095 w 5261024"/>
                  <a:gd name="connsiteY2" fmla="*/ 30384 h 5266097"/>
                  <a:gd name="connsiteX3" fmla="*/ 2999736 w 5261024"/>
                  <a:gd name="connsiteY3" fmla="*/ 64762 h 5266097"/>
                  <a:gd name="connsiteX4" fmla="*/ 2983724 w 5261024"/>
                  <a:gd name="connsiteY4" fmla="*/ 110867 h 5266097"/>
                  <a:gd name="connsiteX5" fmla="*/ 3162165 w 5261024"/>
                  <a:gd name="connsiteY5" fmla="*/ 401071 h 5266097"/>
                  <a:gd name="connsiteX6" fmla="*/ 3452273 w 5261024"/>
                  <a:gd name="connsiteY6" fmla="*/ 222475 h 5266097"/>
                  <a:gd name="connsiteX7" fmla="*/ 3458765 w 5261024"/>
                  <a:gd name="connsiteY7" fmla="*/ 174102 h 5266097"/>
                  <a:gd name="connsiteX8" fmla="*/ 3456091 w 5261024"/>
                  <a:gd name="connsiteY8" fmla="*/ 134237 h 5266097"/>
                  <a:gd name="connsiteX9" fmla="*/ 3499492 w 5261024"/>
                  <a:gd name="connsiteY9" fmla="*/ 146919 h 5266097"/>
                  <a:gd name="connsiteX10" fmla="*/ 3729708 w 5261024"/>
                  <a:gd name="connsiteY10" fmla="*/ 239447 h 5266097"/>
                  <a:gd name="connsiteX11" fmla="*/ 3886868 w 5261024"/>
                  <a:gd name="connsiteY11" fmla="*/ 320504 h 5266097"/>
                  <a:gd name="connsiteX12" fmla="*/ 3855876 w 5261024"/>
                  <a:gd name="connsiteY12" fmla="*/ 345930 h 5266097"/>
                  <a:gd name="connsiteX13" fmla="*/ 3825060 w 5261024"/>
                  <a:gd name="connsiteY13" fmla="*/ 383779 h 5266097"/>
                  <a:gd name="connsiteX14" fmla="*/ 3893485 w 5261024"/>
                  <a:gd name="connsiteY14" fmla="*/ 717511 h 5266097"/>
                  <a:gd name="connsiteX15" fmla="*/ 4227180 w 5261024"/>
                  <a:gd name="connsiteY15" fmla="*/ 648908 h 5266097"/>
                  <a:gd name="connsiteX16" fmla="*/ 4249826 w 5261024"/>
                  <a:gd name="connsiteY16" fmla="*/ 605673 h 5266097"/>
                  <a:gd name="connsiteX17" fmla="*/ 4260863 w 5261024"/>
                  <a:gd name="connsiteY17" fmla="*/ 567587 h 5266097"/>
                  <a:gd name="connsiteX18" fmla="*/ 4340221 w 5261024"/>
                  <a:gd name="connsiteY18" fmla="*/ 629356 h 5266097"/>
                  <a:gd name="connsiteX19" fmla="*/ 4595402 w 5261024"/>
                  <a:gd name="connsiteY19" fmla="*/ 879365 h 5266097"/>
                  <a:gd name="connsiteX20" fmla="*/ 4603537 w 5261024"/>
                  <a:gd name="connsiteY20" fmla="*/ 889139 h 5266097"/>
                  <a:gd name="connsiteX21" fmla="*/ 4564217 w 5261024"/>
                  <a:gd name="connsiteY21" fmla="*/ 902959 h 5266097"/>
                  <a:gd name="connsiteX22" fmla="*/ 4522315 w 5261024"/>
                  <a:gd name="connsiteY22" fmla="*/ 927986 h 5266097"/>
                  <a:gd name="connsiteX23" fmla="*/ 4472470 w 5261024"/>
                  <a:gd name="connsiteY23" fmla="*/ 1264993 h 5266097"/>
                  <a:gd name="connsiteX24" fmla="*/ 4809505 w 5261024"/>
                  <a:gd name="connsiteY24" fmla="*/ 1314658 h 5266097"/>
                  <a:gd name="connsiteX25" fmla="*/ 4845572 w 5261024"/>
                  <a:gd name="connsiteY25" fmla="*/ 1281775 h 5266097"/>
                  <a:gd name="connsiteX26" fmla="*/ 4869367 w 5261024"/>
                  <a:gd name="connsiteY26" fmla="*/ 1249219 h 5266097"/>
                  <a:gd name="connsiteX27" fmla="*/ 4907907 w 5261024"/>
                  <a:gd name="connsiteY27" fmla="*/ 1310723 h 5266097"/>
                  <a:gd name="connsiteX28" fmla="*/ 5020778 w 5261024"/>
                  <a:gd name="connsiteY28" fmla="*/ 1527485 h 5266097"/>
                  <a:gd name="connsiteX29" fmla="*/ 5078585 w 5261024"/>
                  <a:gd name="connsiteY29" fmla="*/ 1669097 h 5266097"/>
                  <a:gd name="connsiteX30" fmla="*/ 5039327 w 5261024"/>
                  <a:gd name="connsiteY30" fmla="*/ 1668661 h 5266097"/>
                  <a:gd name="connsiteX31" fmla="*/ 4991392 w 5261024"/>
                  <a:gd name="connsiteY31" fmla="*/ 1677848 h 5266097"/>
                  <a:gd name="connsiteX32" fmla="*/ 4829289 w 5261024"/>
                  <a:gd name="connsiteY32" fmla="*/ 1977484 h 5266097"/>
                  <a:gd name="connsiteX33" fmla="*/ 5129012 w 5261024"/>
                  <a:gd name="connsiteY33" fmla="*/ 2139427 h 5266097"/>
                  <a:gd name="connsiteX34" fmla="*/ 5174151 w 5261024"/>
                  <a:gd name="connsiteY34" fmla="*/ 2120863 h 5266097"/>
                  <a:gd name="connsiteX35" fmla="*/ 5206918 w 5261024"/>
                  <a:gd name="connsiteY35" fmla="*/ 2098895 h 5266097"/>
                  <a:gd name="connsiteX36" fmla="*/ 5233934 w 5261024"/>
                  <a:gd name="connsiteY36" fmla="*/ 2231821 h 5266097"/>
                  <a:gd name="connsiteX37" fmla="*/ 5260212 w 5261024"/>
                  <a:gd name="connsiteY37" fmla="*/ 2479813 h 5266097"/>
                  <a:gd name="connsiteX38" fmla="*/ 5261024 w 5261024"/>
                  <a:gd name="connsiteY38" fmla="*/ 2564666 h 5266097"/>
                  <a:gd name="connsiteX39" fmla="*/ 5223898 w 5261024"/>
                  <a:gd name="connsiteY39" fmla="*/ 2550684 h 5266097"/>
                  <a:gd name="connsiteX40" fmla="*/ 5175711 w 5261024"/>
                  <a:gd name="connsiteY40" fmla="*/ 2542921 h 5266097"/>
                  <a:gd name="connsiteX41" fmla="*/ 4920903 w 5261024"/>
                  <a:gd name="connsiteY41" fmla="*/ 2769046 h 5266097"/>
                  <a:gd name="connsiteX42" fmla="*/ 5147162 w 5261024"/>
                  <a:gd name="connsiteY42" fmla="*/ 3023733 h 5266097"/>
                  <a:gd name="connsiteX43" fmla="*/ 5195928 w 5261024"/>
                  <a:gd name="connsiteY43" fmla="*/ 3021727 h 5266097"/>
                  <a:gd name="connsiteX44" fmla="*/ 5235611 w 5261024"/>
                  <a:gd name="connsiteY44" fmla="*/ 3011951 h 5266097"/>
                  <a:gd name="connsiteX45" fmla="*/ 5192310 w 5261024"/>
                  <a:gd name="connsiteY45" fmla="*/ 3243262 h 5266097"/>
                  <a:gd name="connsiteX46" fmla="*/ 5126971 w 5261024"/>
                  <a:gd name="connsiteY46" fmla="*/ 3469505 h 5266097"/>
                  <a:gd name="connsiteX47" fmla="*/ 5095667 w 5261024"/>
                  <a:gd name="connsiteY47" fmla="*/ 3442641 h 5266097"/>
                  <a:gd name="connsiteX48" fmla="*/ 5053042 w 5261024"/>
                  <a:gd name="connsiteY48" fmla="*/ 3418866 h 5266097"/>
                  <a:gd name="connsiteX49" fmla="*/ 4736261 w 5261024"/>
                  <a:gd name="connsiteY49" fmla="*/ 3544203 h 5266097"/>
                  <a:gd name="connsiteX50" fmla="*/ 4861767 w 5261024"/>
                  <a:gd name="connsiteY50" fmla="*/ 3860917 h 5266097"/>
                  <a:gd name="connsiteX51" fmla="*/ 4908278 w 5261024"/>
                  <a:gd name="connsiteY51" fmla="*/ 3875711 h 5266097"/>
                  <a:gd name="connsiteX52" fmla="*/ 4948303 w 5261024"/>
                  <a:gd name="connsiteY52" fmla="*/ 3880032 h 5266097"/>
                  <a:gd name="connsiteX53" fmla="*/ 4920099 w 5261024"/>
                  <a:gd name="connsiteY53" fmla="*/ 3935562 h 5266097"/>
                  <a:gd name="connsiteX54" fmla="*/ 4701355 w 5261024"/>
                  <a:gd name="connsiteY54" fmla="*/ 4260953 h 5266097"/>
                  <a:gd name="connsiteX55" fmla="*/ 4690683 w 5261024"/>
                  <a:gd name="connsiteY55" fmla="*/ 4273524 h 5266097"/>
                  <a:gd name="connsiteX56" fmla="*/ 4670103 w 5261024"/>
                  <a:gd name="connsiteY56" fmla="*/ 4236951 h 5266097"/>
                  <a:gd name="connsiteX57" fmla="*/ 4638180 w 5261024"/>
                  <a:gd name="connsiteY57" fmla="*/ 4200031 h 5266097"/>
                  <a:gd name="connsiteX58" fmla="*/ 4297636 w 5261024"/>
                  <a:gd name="connsiteY58" fmla="*/ 4209463 h 5266097"/>
                  <a:gd name="connsiteX59" fmla="*/ 4307251 w 5261024"/>
                  <a:gd name="connsiteY59" fmla="*/ 4550002 h 5266097"/>
                  <a:gd name="connsiteX60" fmla="*/ 4345897 w 5261024"/>
                  <a:gd name="connsiteY60" fmla="*/ 4579812 h 5266097"/>
                  <a:gd name="connsiteX61" fmla="*/ 4382079 w 5261024"/>
                  <a:gd name="connsiteY61" fmla="*/ 4597585 h 5266097"/>
                  <a:gd name="connsiteX62" fmla="*/ 4294613 w 5261024"/>
                  <a:gd name="connsiteY62" fmla="*/ 4674261 h 5266097"/>
                  <a:gd name="connsiteX63" fmla="*/ 4081162 w 5261024"/>
                  <a:gd name="connsiteY63" fmla="*/ 4830933 h 5266097"/>
                  <a:gd name="connsiteX64" fmla="*/ 4004830 w 5261024"/>
                  <a:gd name="connsiteY64" fmla="*/ 4875987 h 5266097"/>
                  <a:gd name="connsiteX65" fmla="*/ 3998534 w 5261024"/>
                  <a:gd name="connsiteY65" fmla="*/ 4837804 h 5266097"/>
                  <a:gd name="connsiteX66" fmla="*/ 3981163 w 5261024"/>
                  <a:gd name="connsiteY66" fmla="*/ 4792192 h 5266097"/>
                  <a:gd name="connsiteX67" fmla="*/ 3657930 w 5261024"/>
                  <a:gd name="connsiteY67" fmla="*/ 4684583 h 5266097"/>
                  <a:gd name="connsiteX68" fmla="*/ 3550494 w 5261024"/>
                  <a:gd name="connsiteY68" fmla="*/ 5007873 h 5266097"/>
                  <a:gd name="connsiteX69" fmla="*/ 3576614 w 5261024"/>
                  <a:gd name="connsiteY69" fmla="*/ 5049102 h 5266097"/>
                  <a:gd name="connsiteX70" fmla="*/ 3605495 w 5261024"/>
                  <a:gd name="connsiteY70" fmla="*/ 5079179 h 5266097"/>
                  <a:gd name="connsiteX71" fmla="*/ 3361520 w 5261024"/>
                  <a:gd name="connsiteY71" fmla="*/ 5163465 h 5266097"/>
                  <a:gd name="connsiteX72" fmla="*/ 3154552 w 5261024"/>
                  <a:gd name="connsiteY72" fmla="*/ 5212189 h 5266097"/>
                  <a:gd name="connsiteX73" fmla="*/ 3161961 w 5261024"/>
                  <a:gd name="connsiteY73" fmla="*/ 5172732 h 5266097"/>
                  <a:gd name="connsiteX74" fmla="*/ 3161239 w 5261024"/>
                  <a:gd name="connsiteY74" fmla="*/ 5123930 h 5266097"/>
                  <a:gd name="connsiteX75" fmla="*/ 2894303 w 5261024"/>
                  <a:gd name="connsiteY75" fmla="*/ 4912259 h 5266097"/>
                  <a:gd name="connsiteX76" fmla="*/ 2682774 w 5261024"/>
                  <a:gd name="connsiteY76" fmla="*/ 5179307 h 5266097"/>
                  <a:gd name="connsiteX77" fmla="*/ 2693218 w 5261024"/>
                  <a:gd name="connsiteY77" fmla="*/ 5226984 h 5266097"/>
                  <a:gd name="connsiteX78" fmla="*/ 2708878 w 5261024"/>
                  <a:gd name="connsiteY78" fmla="*/ 5262425 h 5266097"/>
                  <a:gd name="connsiteX79" fmla="*/ 2561420 w 5261024"/>
                  <a:gd name="connsiteY79" fmla="*/ 5266097 h 5266097"/>
                  <a:gd name="connsiteX80" fmla="*/ 2285388 w 5261024"/>
                  <a:gd name="connsiteY80" fmla="*/ 5243959 h 5266097"/>
                  <a:gd name="connsiteX81" fmla="*/ 2240930 w 5261024"/>
                  <a:gd name="connsiteY81" fmla="*/ 5235714 h 5266097"/>
                  <a:gd name="connsiteX82" fmla="*/ 2261288 w 5261024"/>
                  <a:gd name="connsiteY82" fmla="*/ 5201337 h 5266097"/>
                  <a:gd name="connsiteX83" fmla="*/ 2277301 w 5261024"/>
                  <a:gd name="connsiteY83" fmla="*/ 5155230 h 5266097"/>
                  <a:gd name="connsiteX84" fmla="*/ 2098860 w 5261024"/>
                  <a:gd name="connsiteY84" fmla="*/ 4865027 h 5266097"/>
                  <a:gd name="connsiteX85" fmla="*/ 1808751 w 5261024"/>
                  <a:gd name="connsiteY85" fmla="*/ 5043623 h 5266097"/>
                  <a:gd name="connsiteX86" fmla="*/ 1802259 w 5261024"/>
                  <a:gd name="connsiteY86" fmla="*/ 5091997 h 5266097"/>
                  <a:gd name="connsiteX87" fmla="*/ 1804934 w 5261024"/>
                  <a:gd name="connsiteY87" fmla="*/ 5131861 h 5266097"/>
                  <a:gd name="connsiteX88" fmla="*/ 1761530 w 5261024"/>
                  <a:gd name="connsiteY88" fmla="*/ 5119177 h 5266097"/>
                  <a:gd name="connsiteX89" fmla="*/ 1531316 w 5261024"/>
                  <a:gd name="connsiteY89" fmla="*/ 5026649 h 5266097"/>
                  <a:gd name="connsiteX90" fmla="*/ 1374157 w 5261024"/>
                  <a:gd name="connsiteY90" fmla="*/ 4945594 h 5266097"/>
                  <a:gd name="connsiteX91" fmla="*/ 1405149 w 5261024"/>
                  <a:gd name="connsiteY91" fmla="*/ 4920168 h 5266097"/>
                  <a:gd name="connsiteX92" fmla="*/ 1435964 w 5261024"/>
                  <a:gd name="connsiteY92" fmla="*/ 4882320 h 5266097"/>
                  <a:gd name="connsiteX93" fmla="*/ 1367541 w 5261024"/>
                  <a:gd name="connsiteY93" fmla="*/ 4548587 h 5266097"/>
                  <a:gd name="connsiteX94" fmla="*/ 1033844 w 5261024"/>
                  <a:gd name="connsiteY94" fmla="*/ 4617189 h 5266097"/>
                  <a:gd name="connsiteX95" fmla="*/ 1011199 w 5261024"/>
                  <a:gd name="connsiteY95" fmla="*/ 4660425 h 5266097"/>
                  <a:gd name="connsiteX96" fmla="*/ 1000161 w 5261024"/>
                  <a:gd name="connsiteY96" fmla="*/ 4698511 h 5266097"/>
                  <a:gd name="connsiteX97" fmla="*/ 920802 w 5261024"/>
                  <a:gd name="connsiteY97" fmla="*/ 4636740 h 5266097"/>
                  <a:gd name="connsiteX98" fmla="*/ 665621 w 5261024"/>
                  <a:gd name="connsiteY98" fmla="*/ 4386731 h 5266097"/>
                  <a:gd name="connsiteX99" fmla="*/ 657487 w 5261024"/>
                  <a:gd name="connsiteY99" fmla="*/ 4376959 h 5266097"/>
                  <a:gd name="connsiteX100" fmla="*/ 696807 w 5261024"/>
                  <a:gd name="connsiteY100" fmla="*/ 4363138 h 5266097"/>
                  <a:gd name="connsiteX101" fmla="*/ 738709 w 5261024"/>
                  <a:gd name="connsiteY101" fmla="*/ 4338112 h 5266097"/>
                  <a:gd name="connsiteX102" fmla="*/ 788555 w 5261024"/>
                  <a:gd name="connsiteY102" fmla="*/ 4001104 h 5266097"/>
                  <a:gd name="connsiteX103" fmla="*/ 451519 w 5261024"/>
                  <a:gd name="connsiteY103" fmla="*/ 3951439 h 5266097"/>
                  <a:gd name="connsiteX104" fmla="*/ 415452 w 5261024"/>
                  <a:gd name="connsiteY104" fmla="*/ 3984321 h 5266097"/>
                  <a:gd name="connsiteX105" fmla="*/ 391658 w 5261024"/>
                  <a:gd name="connsiteY105" fmla="*/ 4016878 h 5266097"/>
                  <a:gd name="connsiteX106" fmla="*/ 353117 w 5261024"/>
                  <a:gd name="connsiteY106" fmla="*/ 3955371 h 5266097"/>
                  <a:gd name="connsiteX107" fmla="*/ 240245 w 5261024"/>
                  <a:gd name="connsiteY107" fmla="*/ 3738610 h 5266097"/>
                  <a:gd name="connsiteX108" fmla="*/ 182439 w 5261024"/>
                  <a:gd name="connsiteY108" fmla="*/ 3597001 h 5266097"/>
                  <a:gd name="connsiteX109" fmla="*/ 221697 w 5261024"/>
                  <a:gd name="connsiteY109" fmla="*/ 3597436 h 5266097"/>
                  <a:gd name="connsiteX110" fmla="*/ 269631 w 5261024"/>
                  <a:gd name="connsiteY110" fmla="*/ 3588250 h 5266097"/>
                  <a:gd name="connsiteX111" fmla="*/ 431735 w 5261024"/>
                  <a:gd name="connsiteY111" fmla="*/ 3288614 h 5266097"/>
                  <a:gd name="connsiteX112" fmla="*/ 132011 w 5261024"/>
                  <a:gd name="connsiteY112" fmla="*/ 3126671 h 5266097"/>
                  <a:gd name="connsiteX113" fmla="*/ 86872 w 5261024"/>
                  <a:gd name="connsiteY113" fmla="*/ 3145235 h 5266097"/>
                  <a:gd name="connsiteX114" fmla="*/ 54105 w 5261024"/>
                  <a:gd name="connsiteY114" fmla="*/ 3167203 h 5266097"/>
                  <a:gd name="connsiteX115" fmla="*/ 27088 w 5261024"/>
                  <a:gd name="connsiteY115" fmla="*/ 3034275 h 5266097"/>
                  <a:gd name="connsiteX116" fmla="*/ 811 w 5261024"/>
                  <a:gd name="connsiteY116" fmla="*/ 2786282 h 5266097"/>
                  <a:gd name="connsiteX117" fmla="*/ 0 w 5261024"/>
                  <a:gd name="connsiteY117" fmla="*/ 2701432 h 5266097"/>
                  <a:gd name="connsiteX118" fmla="*/ 37127 w 5261024"/>
                  <a:gd name="connsiteY118" fmla="*/ 2715413 h 5266097"/>
                  <a:gd name="connsiteX119" fmla="*/ 85312 w 5261024"/>
                  <a:gd name="connsiteY119" fmla="*/ 2723175 h 5266097"/>
                  <a:gd name="connsiteX120" fmla="*/ 340122 w 5261024"/>
                  <a:gd name="connsiteY120" fmla="*/ 2497052 h 5266097"/>
                  <a:gd name="connsiteX121" fmla="*/ 113862 w 5261024"/>
                  <a:gd name="connsiteY121" fmla="*/ 2242364 h 5266097"/>
                  <a:gd name="connsiteX122" fmla="*/ 65096 w 5261024"/>
                  <a:gd name="connsiteY122" fmla="*/ 2244369 h 5266097"/>
                  <a:gd name="connsiteX123" fmla="*/ 25412 w 5261024"/>
                  <a:gd name="connsiteY123" fmla="*/ 2254145 h 5266097"/>
                  <a:gd name="connsiteX124" fmla="*/ 68713 w 5261024"/>
                  <a:gd name="connsiteY124" fmla="*/ 2022832 h 5266097"/>
                  <a:gd name="connsiteX125" fmla="*/ 134052 w 5261024"/>
                  <a:gd name="connsiteY125" fmla="*/ 1796592 h 5266097"/>
                  <a:gd name="connsiteX126" fmla="*/ 165357 w 5261024"/>
                  <a:gd name="connsiteY126" fmla="*/ 1823456 h 5266097"/>
                  <a:gd name="connsiteX127" fmla="*/ 207982 w 5261024"/>
                  <a:gd name="connsiteY127" fmla="*/ 1847230 h 5266097"/>
                  <a:gd name="connsiteX128" fmla="*/ 524763 w 5261024"/>
                  <a:gd name="connsiteY128" fmla="*/ 1721894 h 5266097"/>
                  <a:gd name="connsiteX129" fmla="*/ 399256 w 5261024"/>
                  <a:gd name="connsiteY129" fmla="*/ 1405180 h 5266097"/>
                  <a:gd name="connsiteX130" fmla="*/ 352745 w 5261024"/>
                  <a:gd name="connsiteY130" fmla="*/ 1390386 h 5266097"/>
                  <a:gd name="connsiteX131" fmla="*/ 312719 w 5261024"/>
                  <a:gd name="connsiteY131" fmla="*/ 1386066 h 5266097"/>
                  <a:gd name="connsiteX132" fmla="*/ 340923 w 5261024"/>
                  <a:gd name="connsiteY132" fmla="*/ 1330533 h 5266097"/>
                  <a:gd name="connsiteX133" fmla="*/ 559668 w 5261024"/>
                  <a:gd name="connsiteY133" fmla="*/ 1005143 h 5266097"/>
                  <a:gd name="connsiteX134" fmla="*/ 570341 w 5261024"/>
                  <a:gd name="connsiteY134" fmla="*/ 992572 h 5266097"/>
                  <a:gd name="connsiteX135" fmla="*/ 590920 w 5261024"/>
                  <a:gd name="connsiteY135" fmla="*/ 1029147 h 5266097"/>
                  <a:gd name="connsiteX136" fmla="*/ 622843 w 5261024"/>
                  <a:gd name="connsiteY136" fmla="*/ 1066067 h 5266097"/>
                  <a:gd name="connsiteX137" fmla="*/ 963387 w 5261024"/>
                  <a:gd name="connsiteY137" fmla="*/ 1056634 h 5266097"/>
                  <a:gd name="connsiteX138" fmla="*/ 953773 w 5261024"/>
                  <a:gd name="connsiteY138" fmla="*/ 716095 h 5266097"/>
                  <a:gd name="connsiteX139" fmla="*/ 915126 w 5261024"/>
                  <a:gd name="connsiteY139" fmla="*/ 686285 h 5266097"/>
                  <a:gd name="connsiteX140" fmla="*/ 878943 w 5261024"/>
                  <a:gd name="connsiteY140" fmla="*/ 668511 h 5266097"/>
                  <a:gd name="connsiteX141" fmla="*/ 966411 w 5261024"/>
                  <a:gd name="connsiteY141" fmla="*/ 591835 h 5266097"/>
                  <a:gd name="connsiteX142" fmla="*/ 1179862 w 5261024"/>
                  <a:gd name="connsiteY142" fmla="*/ 435162 h 5266097"/>
                  <a:gd name="connsiteX143" fmla="*/ 1256192 w 5261024"/>
                  <a:gd name="connsiteY143" fmla="*/ 390108 h 5266097"/>
                  <a:gd name="connsiteX144" fmla="*/ 1262490 w 5261024"/>
                  <a:gd name="connsiteY144" fmla="*/ 428293 h 5266097"/>
                  <a:gd name="connsiteX145" fmla="*/ 1279861 w 5261024"/>
                  <a:gd name="connsiteY145" fmla="*/ 473904 h 5266097"/>
                  <a:gd name="connsiteX146" fmla="*/ 1603093 w 5261024"/>
                  <a:gd name="connsiteY146" fmla="*/ 581514 h 5266097"/>
                  <a:gd name="connsiteX147" fmla="*/ 1710529 w 5261024"/>
                  <a:gd name="connsiteY147" fmla="*/ 258223 h 5266097"/>
                  <a:gd name="connsiteX148" fmla="*/ 1684409 w 5261024"/>
                  <a:gd name="connsiteY148" fmla="*/ 216994 h 5266097"/>
                  <a:gd name="connsiteX149" fmla="*/ 1655527 w 5261024"/>
                  <a:gd name="connsiteY149" fmla="*/ 186916 h 5266097"/>
                  <a:gd name="connsiteX150" fmla="*/ 1899503 w 5261024"/>
                  <a:gd name="connsiteY150" fmla="*/ 102632 h 5266097"/>
                  <a:gd name="connsiteX151" fmla="*/ 2106471 w 5261024"/>
                  <a:gd name="connsiteY151" fmla="*/ 53906 h 5266097"/>
                  <a:gd name="connsiteX152" fmla="*/ 2099062 w 5261024"/>
                  <a:gd name="connsiteY152" fmla="*/ 93364 h 5266097"/>
                  <a:gd name="connsiteX153" fmla="*/ 2099785 w 5261024"/>
                  <a:gd name="connsiteY153" fmla="*/ 142166 h 5266097"/>
                  <a:gd name="connsiteX154" fmla="*/ 2366720 w 5261024"/>
                  <a:gd name="connsiteY154" fmla="*/ 353838 h 5266097"/>
                  <a:gd name="connsiteX155" fmla="*/ 2578250 w 5261024"/>
                  <a:gd name="connsiteY155" fmla="*/ 86789 h 5266097"/>
                  <a:gd name="connsiteX156" fmla="*/ 2567806 w 5261024"/>
                  <a:gd name="connsiteY156" fmla="*/ 39113 h 5266097"/>
                  <a:gd name="connsiteX157" fmla="*/ 2552146 w 5261024"/>
                  <a:gd name="connsiteY157" fmla="*/ 3672 h 5266097"/>
                  <a:gd name="connsiteX158" fmla="*/ 2699604 w 5261024"/>
                  <a:gd name="connsiteY158" fmla="*/ 0 h 5266097"/>
                  <a:gd name="connsiteX159" fmla="*/ 2685916 w 5261024"/>
                  <a:gd name="connsiteY159" fmla="*/ 849851 h 5266097"/>
                  <a:gd name="connsiteX160" fmla="*/ 896230 w 5261024"/>
                  <a:gd name="connsiteY160" fmla="*/ 2219946 h 5266097"/>
                  <a:gd name="connsiteX161" fmla="*/ 2217191 w 5261024"/>
                  <a:gd name="connsiteY161" fmla="*/ 4368244 h 5266097"/>
                  <a:gd name="connsiteX162" fmla="*/ 4364793 w 5261024"/>
                  <a:gd name="connsiteY162" fmla="*/ 3046150 h 5266097"/>
                  <a:gd name="connsiteX163" fmla="*/ 3043832 w 5261024"/>
                  <a:gd name="connsiteY163" fmla="*/ 897852 h 5266097"/>
                  <a:gd name="connsiteX164" fmla="*/ 2685916 w 5261024"/>
                  <a:gd name="connsiteY164" fmla="*/ 849851 h 5266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5261024" h="5266097">
                    <a:moveTo>
                      <a:pt x="2699604" y="0"/>
                    </a:moveTo>
                    <a:cubicBezTo>
                      <a:pt x="2791142" y="2496"/>
                      <a:pt x="2883255" y="9812"/>
                      <a:pt x="2975635" y="22137"/>
                    </a:cubicBezTo>
                    <a:lnTo>
                      <a:pt x="3020095" y="30384"/>
                    </a:lnTo>
                    <a:lnTo>
                      <a:pt x="2999736" y="64762"/>
                    </a:lnTo>
                    <a:cubicBezTo>
                      <a:pt x="2992981" y="79277"/>
                      <a:pt x="2987578" y="94685"/>
                      <a:pt x="2983724" y="110867"/>
                    </a:cubicBezTo>
                    <a:cubicBezTo>
                      <a:pt x="2952888" y="240322"/>
                      <a:pt x="3032779" y="370252"/>
                      <a:pt x="3162165" y="401071"/>
                    </a:cubicBezTo>
                    <a:cubicBezTo>
                      <a:pt x="3291551" y="431891"/>
                      <a:pt x="3421437" y="351930"/>
                      <a:pt x="3452273" y="222475"/>
                    </a:cubicBezTo>
                    <a:cubicBezTo>
                      <a:pt x="3456127" y="206292"/>
                      <a:pt x="3458252" y="190104"/>
                      <a:pt x="3458765" y="174102"/>
                    </a:cubicBezTo>
                    <a:lnTo>
                      <a:pt x="3456091" y="134237"/>
                    </a:lnTo>
                    <a:lnTo>
                      <a:pt x="3499492" y="146919"/>
                    </a:lnTo>
                    <a:cubicBezTo>
                      <a:pt x="3578278" y="174349"/>
                      <a:pt x="3655061" y="205265"/>
                      <a:pt x="3729708" y="239447"/>
                    </a:cubicBezTo>
                    <a:lnTo>
                      <a:pt x="3886868" y="320504"/>
                    </a:lnTo>
                    <a:lnTo>
                      <a:pt x="3855876" y="345930"/>
                    </a:lnTo>
                    <a:cubicBezTo>
                      <a:pt x="3844563" y="357260"/>
                      <a:pt x="3834216" y="369891"/>
                      <a:pt x="3825060" y="383779"/>
                    </a:cubicBezTo>
                    <a:cubicBezTo>
                      <a:pt x="3751808" y="494880"/>
                      <a:pt x="3782442" y="644297"/>
                      <a:pt x="3893485" y="717511"/>
                    </a:cubicBezTo>
                    <a:cubicBezTo>
                      <a:pt x="4004526" y="790725"/>
                      <a:pt x="4153927" y="760009"/>
                      <a:pt x="4227180" y="648908"/>
                    </a:cubicBezTo>
                    <a:cubicBezTo>
                      <a:pt x="4236337" y="635021"/>
                      <a:pt x="4243870" y="620534"/>
                      <a:pt x="4249826" y="605673"/>
                    </a:cubicBezTo>
                    <a:lnTo>
                      <a:pt x="4260863" y="567587"/>
                    </a:lnTo>
                    <a:lnTo>
                      <a:pt x="4340221" y="629356"/>
                    </a:lnTo>
                    <a:cubicBezTo>
                      <a:pt x="4431148" y="707069"/>
                      <a:pt x="4516361" y="790651"/>
                      <a:pt x="4595402" y="879365"/>
                    </a:cubicBezTo>
                    <a:lnTo>
                      <a:pt x="4603537" y="889139"/>
                    </a:lnTo>
                    <a:lnTo>
                      <a:pt x="4564217" y="902959"/>
                    </a:lnTo>
                    <a:cubicBezTo>
                      <a:pt x="4549712" y="909737"/>
                      <a:pt x="4535670" y="918068"/>
                      <a:pt x="4522315" y="927986"/>
                    </a:cubicBezTo>
                    <a:cubicBezTo>
                      <a:pt x="4415481" y="1007334"/>
                      <a:pt x="4393165" y="1158216"/>
                      <a:pt x="4472470" y="1264993"/>
                    </a:cubicBezTo>
                    <a:cubicBezTo>
                      <a:pt x="4551775" y="1371771"/>
                      <a:pt x="4702672" y="1394006"/>
                      <a:pt x="4809505" y="1314658"/>
                    </a:cubicBezTo>
                    <a:cubicBezTo>
                      <a:pt x="4822859" y="1304740"/>
                      <a:pt x="4834893" y="1293703"/>
                      <a:pt x="4845572" y="1281775"/>
                    </a:cubicBezTo>
                    <a:lnTo>
                      <a:pt x="4869367" y="1249219"/>
                    </a:lnTo>
                    <a:lnTo>
                      <a:pt x="4907907" y="1310723"/>
                    </a:lnTo>
                    <a:cubicBezTo>
                      <a:pt x="4948818" y="1381156"/>
                      <a:pt x="4986492" y="1453490"/>
                      <a:pt x="5020778" y="1527485"/>
                    </a:cubicBezTo>
                    <a:lnTo>
                      <a:pt x="5078585" y="1669097"/>
                    </a:lnTo>
                    <a:lnTo>
                      <a:pt x="5039327" y="1668661"/>
                    </a:lnTo>
                    <a:cubicBezTo>
                      <a:pt x="5023379" y="1670069"/>
                      <a:pt x="5007333" y="1673094"/>
                      <a:pt x="4991392" y="1677848"/>
                    </a:cubicBezTo>
                    <a:cubicBezTo>
                      <a:pt x="4863863" y="1715870"/>
                      <a:pt x="4791287" y="1850022"/>
                      <a:pt x="4829289" y="1977484"/>
                    </a:cubicBezTo>
                    <a:cubicBezTo>
                      <a:pt x="4867292" y="2104945"/>
                      <a:pt x="5001483" y="2177449"/>
                      <a:pt x="5129012" y="2139427"/>
                    </a:cubicBezTo>
                    <a:cubicBezTo>
                      <a:pt x="5144953" y="2134673"/>
                      <a:pt x="5160036" y="2128419"/>
                      <a:pt x="5174151" y="2120863"/>
                    </a:cubicBezTo>
                    <a:lnTo>
                      <a:pt x="5206918" y="2098895"/>
                    </a:lnTo>
                    <a:lnTo>
                      <a:pt x="5233934" y="2231821"/>
                    </a:lnTo>
                    <a:cubicBezTo>
                      <a:pt x="5246572" y="2313623"/>
                      <a:pt x="5255381" y="2396367"/>
                      <a:pt x="5260212" y="2479813"/>
                    </a:cubicBezTo>
                    <a:lnTo>
                      <a:pt x="5261024" y="2564666"/>
                    </a:lnTo>
                    <a:lnTo>
                      <a:pt x="5223898" y="2550684"/>
                    </a:lnTo>
                    <a:cubicBezTo>
                      <a:pt x="5208429" y="2546552"/>
                      <a:pt x="5192316" y="2543908"/>
                      <a:pt x="5175711" y="2542921"/>
                    </a:cubicBezTo>
                    <a:cubicBezTo>
                      <a:pt x="5042868" y="2535034"/>
                      <a:pt x="4928786" y="2636273"/>
                      <a:pt x="4920903" y="2769046"/>
                    </a:cubicBezTo>
                    <a:cubicBezTo>
                      <a:pt x="4913019" y="2901817"/>
                      <a:pt x="5014319" y="3015845"/>
                      <a:pt x="5147162" y="3023733"/>
                    </a:cubicBezTo>
                    <a:cubicBezTo>
                      <a:pt x="5163767" y="3024719"/>
                      <a:pt x="5180080" y="3024000"/>
                      <a:pt x="5195928" y="3021727"/>
                    </a:cubicBezTo>
                    <a:lnTo>
                      <a:pt x="5235611" y="3011951"/>
                    </a:lnTo>
                    <a:lnTo>
                      <a:pt x="5192310" y="3243262"/>
                    </a:lnTo>
                    <a:lnTo>
                      <a:pt x="5126971" y="3469505"/>
                    </a:lnTo>
                    <a:lnTo>
                      <a:pt x="5095667" y="3442641"/>
                    </a:lnTo>
                    <a:cubicBezTo>
                      <a:pt x="5082545" y="3433468"/>
                      <a:pt x="5068309" y="3425472"/>
                      <a:pt x="5053042" y="3418866"/>
                    </a:cubicBezTo>
                    <a:cubicBezTo>
                      <a:pt x="4930908" y="3366020"/>
                      <a:pt x="4789081" y="3422134"/>
                      <a:pt x="4736261" y="3544203"/>
                    </a:cubicBezTo>
                    <a:cubicBezTo>
                      <a:pt x="4683442" y="3666272"/>
                      <a:pt x="4739634" y="3808069"/>
                      <a:pt x="4861767" y="3860917"/>
                    </a:cubicBezTo>
                    <a:cubicBezTo>
                      <a:pt x="4877034" y="3867523"/>
                      <a:pt x="4892609" y="3872427"/>
                      <a:pt x="4908278" y="3875711"/>
                    </a:cubicBezTo>
                    <a:lnTo>
                      <a:pt x="4948303" y="3880032"/>
                    </a:lnTo>
                    <a:lnTo>
                      <a:pt x="4920099" y="3935562"/>
                    </a:lnTo>
                    <a:cubicBezTo>
                      <a:pt x="4854957" y="4050190"/>
                      <a:pt x="4781729" y="4158847"/>
                      <a:pt x="4701355" y="4260953"/>
                    </a:cubicBezTo>
                    <a:lnTo>
                      <a:pt x="4690683" y="4273524"/>
                    </a:lnTo>
                    <a:lnTo>
                      <a:pt x="4670103" y="4236951"/>
                    </a:lnTo>
                    <a:cubicBezTo>
                      <a:pt x="4660910" y="4223843"/>
                      <a:pt x="4650267" y="4211460"/>
                      <a:pt x="4638180" y="4200031"/>
                    </a:cubicBezTo>
                    <a:cubicBezTo>
                      <a:pt x="4541487" y="4108598"/>
                      <a:pt x="4389020" y="4112821"/>
                      <a:pt x="4297636" y="4209463"/>
                    </a:cubicBezTo>
                    <a:cubicBezTo>
                      <a:pt x="4206253" y="4306105"/>
                      <a:pt x="4210558" y="4458570"/>
                      <a:pt x="4307251" y="4550002"/>
                    </a:cubicBezTo>
                    <a:cubicBezTo>
                      <a:pt x="4319338" y="4561431"/>
                      <a:pt x="4332296" y="4571366"/>
                      <a:pt x="4345897" y="4579812"/>
                    </a:cubicBezTo>
                    <a:lnTo>
                      <a:pt x="4382079" y="4597585"/>
                    </a:lnTo>
                    <a:lnTo>
                      <a:pt x="4294613" y="4674261"/>
                    </a:lnTo>
                    <a:cubicBezTo>
                      <a:pt x="4226072" y="4730053"/>
                      <a:pt x="4154820" y="4782340"/>
                      <a:pt x="4081162" y="4830933"/>
                    </a:cubicBezTo>
                    <a:lnTo>
                      <a:pt x="4004830" y="4875987"/>
                    </a:lnTo>
                    <a:lnTo>
                      <a:pt x="3998534" y="4837804"/>
                    </a:lnTo>
                    <a:cubicBezTo>
                      <a:pt x="3994378" y="4822342"/>
                      <a:pt x="3988612" y="4807066"/>
                      <a:pt x="3981163" y="4792192"/>
                    </a:cubicBezTo>
                    <a:cubicBezTo>
                      <a:pt x="3921573" y="4673203"/>
                      <a:pt x="3776856" y="4625024"/>
                      <a:pt x="3657930" y="4684583"/>
                    </a:cubicBezTo>
                    <a:cubicBezTo>
                      <a:pt x="3539004" y="4744142"/>
                      <a:pt x="3490903" y="4888884"/>
                      <a:pt x="3550494" y="5007873"/>
                    </a:cubicBezTo>
                    <a:cubicBezTo>
                      <a:pt x="3557942" y="5022747"/>
                      <a:pt x="3566721" y="5036514"/>
                      <a:pt x="3576614" y="5049102"/>
                    </a:cubicBezTo>
                    <a:lnTo>
                      <a:pt x="3605495" y="5079179"/>
                    </a:lnTo>
                    <a:lnTo>
                      <a:pt x="3361520" y="5163465"/>
                    </a:lnTo>
                    <a:lnTo>
                      <a:pt x="3154552" y="5212189"/>
                    </a:lnTo>
                    <a:lnTo>
                      <a:pt x="3161961" y="5172732"/>
                    </a:lnTo>
                    <a:cubicBezTo>
                      <a:pt x="3163345" y="5156782"/>
                      <a:pt x="3163151" y="5140455"/>
                      <a:pt x="3161239" y="5123930"/>
                    </a:cubicBezTo>
                    <a:cubicBezTo>
                      <a:pt x="3145938" y="4991736"/>
                      <a:pt x="3026428" y="4896967"/>
                      <a:pt x="2894303" y="4912259"/>
                    </a:cubicBezTo>
                    <a:cubicBezTo>
                      <a:pt x="2762179" y="4927551"/>
                      <a:pt x="2667474" y="5047112"/>
                      <a:pt x="2682774" y="5179307"/>
                    </a:cubicBezTo>
                    <a:cubicBezTo>
                      <a:pt x="2684687" y="5195831"/>
                      <a:pt x="2688228" y="5211770"/>
                      <a:pt x="2693218" y="5226984"/>
                    </a:cubicBezTo>
                    <a:lnTo>
                      <a:pt x="2708878" y="5262425"/>
                    </a:lnTo>
                    <a:lnTo>
                      <a:pt x="2561420" y="5266097"/>
                    </a:lnTo>
                    <a:cubicBezTo>
                      <a:pt x="2469881" y="5263601"/>
                      <a:pt x="2377769" y="5256285"/>
                      <a:pt x="2285388" y="5243959"/>
                    </a:cubicBezTo>
                    <a:lnTo>
                      <a:pt x="2240930" y="5235714"/>
                    </a:lnTo>
                    <a:lnTo>
                      <a:pt x="2261288" y="5201337"/>
                    </a:lnTo>
                    <a:cubicBezTo>
                      <a:pt x="2268045" y="5186822"/>
                      <a:pt x="2273446" y="5171413"/>
                      <a:pt x="2277301" y="5155230"/>
                    </a:cubicBezTo>
                    <a:cubicBezTo>
                      <a:pt x="2308137" y="5025775"/>
                      <a:pt x="2228246" y="4895846"/>
                      <a:pt x="2098860" y="4865027"/>
                    </a:cubicBezTo>
                    <a:cubicBezTo>
                      <a:pt x="1969474" y="4834207"/>
                      <a:pt x="1839587" y="4914168"/>
                      <a:pt x="1808751" y="5043623"/>
                    </a:cubicBezTo>
                    <a:cubicBezTo>
                      <a:pt x="1804897" y="5059805"/>
                      <a:pt x="1802773" y="5075995"/>
                      <a:pt x="1802259" y="5091997"/>
                    </a:cubicBezTo>
                    <a:lnTo>
                      <a:pt x="1804934" y="5131861"/>
                    </a:lnTo>
                    <a:lnTo>
                      <a:pt x="1761530" y="5119177"/>
                    </a:lnTo>
                    <a:cubicBezTo>
                      <a:pt x="1682746" y="5091747"/>
                      <a:pt x="1605963" y="5060831"/>
                      <a:pt x="1531316" y="5026649"/>
                    </a:cubicBezTo>
                    <a:lnTo>
                      <a:pt x="1374157" y="4945594"/>
                    </a:lnTo>
                    <a:lnTo>
                      <a:pt x="1405149" y="4920168"/>
                    </a:lnTo>
                    <a:cubicBezTo>
                      <a:pt x="1416461" y="4908838"/>
                      <a:pt x="1426808" y="4896207"/>
                      <a:pt x="1435964" y="4882320"/>
                    </a:cubicBezTo>
                    <a:cubicBezTo>
                      <a:pt x="1509217" y="4771217"/>
                      <a:pt x="1478582" y="4621800"/>
                      <a:pt x="1367541" y="4548587"/>
                    </a:cubicBezTo>
                    <a:cubicBezTo>
                      <a:pt x="1256498" y="4475373"/>
                      <a:pt x="1107097" y="4506088"/>
                      <a:pt x="1033844" y="4617189"/>
                    </a:cubicBezTo>
                    <a:cubicBezTo>
                      <a:pt x="1024688" y="4631078"/>
                      <a:pt x="1017155" y="4645563"/>
                      <a:pt x="1011199" y="4660425"/>
                    </a:cubicBezTo>
                    <a:lnTo>
                      <a:pt x="1000161" y="4698511"/>
                    </a:lnTo>
                    <a:lnTo>
                      <a:pt x="920802" y="4636740"/>
                    </a:lnTo>
                    <a:cubicBezTo>
                      <a:pt x="829875" y="4559028"/>
                      <a:pt x="744663" y="4475445"/>
                      <a:pt x="665621" y="4386731"/>
                    </a:cubicBezTo>
                    <a:lnTo>
                      <a:pt x="657487" y="4376959"/>
                    </a:lnTo>
                    <a:lnTo>
                      <a:pt x="696807" y="4363138"/>
                    </a:lnTo>
                    <a:cubicBezTo>
                      <a:pt x="711312" y="4356361"/>
                      <a:pt x="725355" y="4348030"/>
                      <a:pt x="738709" y="4338112"/>
                    </a:cubicBezTo>
                    <a:cubicBezTo>
                      <a:pt x="845543" y="4258765"/>
                      <a:pt x="867859" y="4107881"/>
                      <a:pt x="788555" y="4001104"/>
                    </a:cubicBezTo>
                    <a:cubicBezTo>
                      <a:pt x="709249" y="3894326"/>
                      <a:pt x="558354" y="3872091"/>
                      <a:pt x="451519" y="3951439"/>
                    </a:cubicBezTo>
                    <a:cubicBezTo>
                      <a:pt x="438165" y="3961357"/>
                      <a:pt x="426132" y="3972393"/>
                      <a:pt x="415452" y="3984321"/>
                    </a:cubicBezTo>
                    <a:lnTo>
                      <a:pt x="391658" y="4016878"/>
                    </a:lnTo>
                    <a:lnTo>
                      <a:pt x="353117" y="3955371"/>
                    </a:lnTo>
                    <a:cubicBezTo>
                      <a:pt x="312204" y="3884939"/>
                      <a:pt x="274531" y="3812605"/>
                      <a:pt x="240245" y="3738610"/>
                    </a:cubicBezTo>
                    <a:lnTo>
                      <a:pt x="182439" y="3597001"/>
                    </a:lnTo>
                    <a:lnTo>
                      <a:pt x="221697" y="3597436"/>
                    </a:lnTo>
                    <a:cubicBezTo>
                      <a:pt x="237645" y="3596029"/>
                      <a:pt x="253690" y="3593002"/>
                      <a:pt x="269631" y="3588250"/>
                    </a:cubicBezTo>
                    <a:cubicBezTo>
                      <a:pt x="397161" y="3550226"/>
                      <a:pt x="469738" y="3416075"/>
                      <a:pt x="431735" y="3288614"/>
                    </a:cubicBezTo>
                    <a:cubicBezTo>
                      <a:pt x="393733" y="3161152"/>
                      <a:pt x="259541" y="3088647"/>
                      <a:pt x="132011" y="3126671"/>
                    </a:cubicBezTo>
                    <a:cubicBezTo>
                      <a:pt x="116070" y="3131423"/>
                      <a:pt x="100988" y="3137679"/>
                      <a:pt x="86872" y="3145235"/>
                    </a:cubicBezTo>
                    <a:lnTo>
                      <a:pt x="54105" y="3167203"/>
                    </a:lnTo>
                    <a:lnTo>
                      <a:pt x="27088" y="3034275"/>
                    </a:lnTo>
                    <a:cubicBezTo>
                      <a:pt x="14450" y="2952472"/>
                      <a:pt x="5642" y="2869727"/>
                      <a:pt x="811" y="2786282"/>
                    </a:cubicBezTo>
                    <a:lnTo>
                      <a:pt x="0" y="2701432"/>
                    </a:lnTo>
                    <a:lnTo>
                      <a:pt x="37127" y="2715413"/>
                    </a:lnTo>
                    <a:cubicBezTo>
                      <a:pt x="52595" y="2719545"/>
                      <a:pt x="68707" y="2722190"/>
                      <a:pt x="85312" y="2723175"/>
                    </a:cubicBezTo>
                    <a:cubicBezTo>
                      <a:pt x="218155" y="2731063"/>
                      <a:pt x="332238" y="2629824"/>
                      <a:pt x="340122" y="2497052"/>
                    </a:cubicBezTo>
                    <a:cubicBezTo>
                      <a:pt x="348006" y="2364279"/>
                      <a:pt x="246705" y="2250252"/>
                      <a:pt x="113862" y="2242364"/>
                    </a:cubicBezTo>
                    <a:cubicBezTo>
                      <a:pt x="97256" y="2241378"/>
                      <a:pt x="80945" y="2242097"/>
                      <a:pt x="65096" y="2244369"/>
                    </a:cubicBezTo>
                    <a:lnTo>
                      <a:pt x="25412" y="2254145"/>
                    </a:lnTo>
                    <a:lnTo>
                      <a:pt x="68713" y="2022832"/>
                    </a:lnTo>
                    <a:lnTo>
                      <a:pt x="134052" y="1796592"/>
                    </a:lnTo>
                    <a:lnTo>
                      <a:pt x="165357" y="1823456"/>
                    </a:lnTo>
                    <a:cubicBezTo>
                      <a:pt x="178479" y="1832629"/>
                      <a:pt x="192715" y="1840624"/>
                      <a:pt x="207982" y="1847230"/>
                    </a:cubicBezTo>
                    <a:cubicBezTo>
                      <a:pt x="330115" y="1900077"/>
                      <a:pt x="471944" y="1843963"/>
                      <a:pt x="524763" y="1721894"/>
                    </a:cubicBezTo>
                    <a:cubicBezTo>
                      <a:pt x="577582" y="1599825"/>
                      <a:pt x="521390" y="1458027"/>
                      <a:pt x="399256" y="1405180"/>
                    </a:cubicBezTo>
                    <a:cubicBezTo>
                      <a:pt x="383989" y="1398574"/>
                      <a:pt x="368416" y="1393671"/>
                      <a:pt x="352745" y="1390386"/>
                    </a:cubicBezTo>
                    <a:lnTo>
                      <a:pt x="312719" y="1386066"/>
                    </a:lnTo>
                    <a:lnTo>
                      <a:pt x="340923" y="1330533"/>
                    </a:lnTo>
                    <a:cubicBezTo>
                      <a:pt x="406067" y="1215904"/>
                      <a:pt x="479295" y="1107248"/>
                      <a:pt x="559668" y="1005143"/>
                    </a:cubicBezTo>
                    <a:lnTo>
                      <a:pt x="570341" y="992572"/>
                    </a:lnTo>
                    <a:lnTo>
                      <a:pt x="590920" y="1029147"/>
                    </a:lnTo>
                    <a:cubicBezTo>
                      <a:pt x="600113" y="1042255"/>
                      <a:pt x="610757" y="1054637"/>
                      <a:pt x="622843" y="1066067"/>
                    </a:cubicBezTo>
                    <a:cubicBezTo>
                      <a:pt x="719537" y="1157498"/>
                      <a:pt x="872004" y="1153275"/>
                      <a:pt x="963387" y="1056634"/>
                    </a:cubicBezTo>
                    <a:cubicBezTo>
                      <a:pt x="1054771" y="959992"/>
                      <a:pt x="1050466" y="807527"/>
                      <a:pt x="953773" y="716095"/>
                    </a:cubicBezTo>
                    <a:cubicBezTo>
                      <a:pt x="941686" y="704665"/>
                      <a:pt x="928728" y="694731"/>
                      <a:pt x="915126" y="686285"/>
                    </a:cubicBezTo>
                    <a:lnTo>
                      <a:pt x="878943" y="668511"/>
                    </a:lnTo>
                    <a:lnTo>
                      <a:pt x="966411" y="591835"/>
                    </a:lnTo>
                    <a:cubicBezTo>
                      <a:pt x="1034952" y="536042"/>
                      <a:pt x="1106204" y="483755"/>
                      <a:pt x="1179862" y="435162"/>
                    </a:cubicBezTo>
                    <a:lnTo>
                      <a:pt x="1256192" y="390108"/>
                    </a:lnTo>
                    <a:lnTo>
                      <a:pt x="1262490" y="428293"/>
                    </a:lnTo>
                    <a:cubicBezTo>
                      <a:pt x="1266645" y="443754"/>
                      <a:pt x="1272411" y="459031"/>
                      <a:pt x="1279861" y="473904"/>
                    </a:cubicBezTo>
                    <a:cubicBezTo>
                      <a:pt x="1339451" y="592893"/>
                      <a:pt x="1484168" y="641073"/>
                      <a:pt x="1603093" y="581514"/>
                    </a:cubicBezTo>
                    <a:cubicBezTo>
                      <a:pt x="1722020" y="521955"/>
                      <a:pt x="1770120" y="377212"/>
                      <a:pt x="1710529" y="258223"/>
                    </a:cubicBezTo>
                    <a:cubicBezTo>
                      <a:pt x="1703080" y="243350"/>
                      <a:pt x="1694301" y="229582"/>
                      <a:pt x="1684409" y="216994"/>
                    </a:cubicBezTo>
                    <a:lnTo>
                      <a:pt x="1655527" y="186916"/>
                    </a:lnTo>
                    <a:lnTo>
                      <a:pt x="1899503" y="102632"/>
                    </a:lnTo>
                    <a:lnTo>
                      <a:pt x="2106471" y="53906"/>
                    </a:lnTo>
                    <a:lnTo>
                      <a:pt x="2099062" y="93364"/>
                    </a:lnTo>
                    <a:cubicBezTo>
                      <a:pt x="2097679" y="109315"/>
                      <a:pt x="2097873" y="125641"/>
                      <a:pt x="2099785" y="142166"/>
                    </a:cubicBezTo>
                    <a:cubicBezTo>
                      <a:pt x="2115085" y="274360"/>
                      <a:pt x="2234596" y="369129"/>
                      <a:pt x="2366720" y="353838"/>
                    </a:cubicBezTo>
                    <a:cubicBezTo>
                      <a:pt x="2498845" y="338546"/>
                      <a:pt x="2593550" y="218984"/>
                      <a:pt x="2578250" y="86789"/>
                    </a:cubicBezTo>
                    <a:cubicBezTo>
                      <a:pt x="2576337" y="70264"/>
                      <a:pt x="2572796" y="54325"/>
                      <a:pt x="2567806" y="39113"/>
                    </a:cubicBezTo>
                    <a:lnTo>
                      <a:pt x="2552146" y="3672"/>
                    </a:lnTo>
                    <a:lnTo>
                      <a:pt x="2699604" y="0"/>
                    </a:lnTo>
                    <a:close/>
                    <a:moveTo>
                      <a:pt x="2685916" y="849851"/>
                    </a:moveTo>
                    <a:cubicBezTo>
                      <a:pt x="1857093" y="823407"/>
                      <a:pt x="1095966" y="1381414"/>
                      <a:pt x="896230" y="2219946"/>
                    </a:cubicBezTo>
                    <a:cubicBezTo>
                      <a:pt x="667959" y="3178268"/>
                      <a:pt x="1259374" y="4140094"/>
                      <a:pt x="2217191" y="4368244"/>
                    </a:cubicBezTo>
                    <a:cubicBezTo>
                      <a:pt x="3175009" y="4596395"/>
                      <a:pt x="4136523" y="4004473"/>
                      <a:pt x="4364793" y="3046150"/>
                    </a:cubicBezTo>
                    <a:cubicBezTo>
                      <a:pt x="4593063" y="2087828"/>
                      <a:pt x="4001649" y="1126002"/>
                      <a:pt x="3043832" y="897852"/>
                    </a:cubicBezTo>
                    <a:cubicBezTo>
                      <a:pt x="2924105" y="869333"/>
                      <a:pt x="2804320" y="853628"/>
                      <a:pt x="2685916" y="849851"/>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grpSp>
        <p:grpSp>
          <p:nvGrpSpPr>
            <p:cNvPr id="274" name="Group 273"/>
            <p:cNvGrpSpPr/>
            <p:nvPr/>
          </p:nvGrpSpPr>
          <p:grpSpPr>
            <a:xfrm>
              <a:off x="7743758" y="4689211"/>
              <a:ext cx="199418" cy="205868"/>
              <a:chOff x="1941489" y="795953"/>
              <a:chExt cx="5261024" cy="5266097"/>
            </a:xfrm>
            <a:solidFill>
              <a:srgbClr val="008000"/>
            </a:solidFill>
          </p:grpSpPr>
          <p:sp>
            <p:nvSpPr>
              <p:cNvPr id="281" name="Donut 280"/>
              <p:cNvSpPr/>
              <p:nvPr/>
            </p:nvSpPr>
            <p:spPr>
              <a:xfrm>
                <a:off x="2882256" y="1738368"/>
                <a:ext cx="3379489" cy="3381270"/>
              </a:xfrm>
              <a:prstGeom prst="donut">
                <a:avLst>
                  <a:gd name="adj" fmla="val 2828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sp>
            <p:nvSpPr>
              <p:cNvPr id="282" name="Freeform 281"/>
              <p:cNvSpPr/>
              <p:nvPr/>
            </p:nvSpPr>
            <p:spPr>
              <a:xfrm>
                <a:off x="1941489" y="795953"/>
                <a:ext cx="5261024" cy="5266097"/>
              </a:xfrm>
              <a:custGeom>
                <a:avLst/>
                <a:gdLst>
                  <a:gd name="connsiteX0" fmla="*/ 2699604 w 5261024"/>
                  <a:gd name="connsiteY0" fmla="*/ 0 h 5266097"/>
                  <a:gd name="connsiteX1" fmla="*/ 2975635 w 5261024"/>
                  <a:gd name="connsiteY1" fmla="*/ 22137 h 5266097"/>
                  <a:gd name="connsiteX2" fmla="*/ 3020095 w 5261024"/>
                  <a:gd name="connsiteY2" fmla="*/ 30384 h 5266097"/>
                  <a:gd name="connsiteX3" fmla="*/ 2999736 w 5261024"/>
                  <a:gd name="connsiteY3" fmla="*/ 64762 h 5266097"/>
                  <a:gd name="connsiteX4" fmla="*/ 2983724 w 5261024"/>
                  <a:gd name="connsiteY4" fmla="*/ 110867 h 5266097"/>
                  <a:gd name="connsiteX5" fmla="*/ 3162165 w 5261024"/>
                  <a:gd name="connsiteY5" fmla="*/ 401071 h 5266097"/>
                  <a:gd name="connsiteX6" fmla="*/ 3452273 w 5261024"/>
                  <a:gd name="connsiteY6" fmla="*/ 222475 h 5266097"/>
                  <a:gd name="connsiteX7" fmla="*/ 3458765 w 5261024"/>
                  <a:gd name="connsiteY7" fmla="*/ 174102 h 5266097"/>
                  <a:gd name="connsiteX8" fmla="*/ 3456091 w 5261024"/>
                  <a:gd name="connsiteY8" fmla="*/ 134237 h 5266097"/>
                  <a:gd name="connsiteX9" fmla="*/ 3499492 w 5261024"/>
                  <a:gd name="connsiteY9" fmla="*/ 146919 h 5266097"/>
                  <a:gd name="connsiteX10" fmla="*/ 3729708 w 5261024"/>
                  <a:gd name="connsiteY10" fmla="*/ 239447 h 5266097"/>
                  <a:gd name="connsiteX11" fmla="*/ 3886868 w 5261024"/>
                  <a:gd name="connsiteY11" fmla="*/ 320504 h 5266097"/>
                  <a:gd name="connsiteX12" fmla="*/ 3855876 w 5261024"/>
                  <a:gd name="connsiteY12" fmla="*/ 345930 h 5266097"/>
                  <a:gd name="connsiteX13" fmla="*/ 3825060 w 5261024"/>
                  <a:gd name="connsiteY13" fmla="*/ 383779 h 5266097"/>
                  <a:gd name="connsiteX14" fmla="*/ 3893485 w 5261024"/>
                  <a:gd name="connsiteY14" fmla="*/ 717511 h 5266097"/>
                  <a:gd name="connsiteX15" fmla="*/ 4227180 w 5261024"/>
                  <a:gd name="connsiteY15" fmla="*/ 648908 h 5266097"/>
                  <a:gd name="connsiteX16" fmla="*/ 4249826 w 5261024"/>
                  <a:gd name="connsiteY16" fmla="*/ 605673 h 5266097"/>
                  <a:gd name="connsiteX17" fmla="*/ 4260863 w 5261024"/>
                  <a:gd name="connsiteY17" fmla="*/ 567587 h 5266097"/>
                  <a:gd name="connsiteX18" fmla="*/ 4340221 w 5261024"/>
                  <a:gd name="connsiteY18" fmla="*/ 629356 h 5266097"/>
                  <a:gd name="connsiteX19" fmla="*/ 4595402 w 5261024"/>
                  <a:gd name="connsiteY19" fmla="*/ 879365 h 5266097"/>
                  <a:gd name="connsiteX20" fmla="*/ 4603537 w 5261024"/>
                  <a:gd name="connsiteY20" fmla="*/ 889139 h 5266097"/>
                  <a:gd name="connsiteX21" fmla="*/ 4564217 w 5261024"/>
                  <a:gd name="connsiteY21" fmla="*/ 902959 h 5266097"/>
                  <a:gd name="connsiteX22" fmla="*/ 4522315 w 5261024"/>
                  <a:gd name="connsiteY22" fmla="*/ 927986 h 5266097"/>
                  <a:gd name="connsiteX23" fmla="*/ 4472470 w 5261024"/>
                  <a:gd name="connsiteY23" fmla="*/ 1264993 h 5266097"/>
                  <a:gd name="connsiteX24" fmla="*/ 4809505 w 5261024"/>
                  <a:gd name="connsiteY24" fmla="*/ 1314658 h 5266097"/>
                  <a:gd name="connsiteX25" fmla="*/ 4845572 w 5261024"/>
                  <a:gd name="connsiteY25" fmla="*/ 1281775 h 5266097"/>
                  <a:gd name="connsiteX26" fmla="*/ 4869367 w 5261024"/>
                  <a:gd name="connsiteY26" fmla="*/ 1249219 h 5266097"/>
                  <a:gd name="connsiteX27" fmla="*/ 4907907 w 5261024"/>
                  <a:gd name="connsiteY27" fmla="*/ 1310723 h 5266097"/>
                  <a:gd name="connsiteX28" fmla="*/ 5020778 w 5261024"/>
                  <a:gd name="connsiteY28" fmla="*/ 1527485 h 5266097"/>
                  <a:gd name="connsiteX29" fmla="*/ 5078585 w 5261024"/>
                  <a:gd name="connsiteY29" fmla="*/ 1669097 h 5266097"/>
                  <a:gd name="connsiteX30" fmla="*/ 5039327 w 5261024"/>
                  <a:gd name="connsiteY30" fmla="*/ 1668661 h 5266097"/>
                  <a:gd name="connsiteX31" fmla="*/ 4991392 w 5261024"/>
                  <a:gd name="connsiteY31" fmla="*/ 1677848 h 5266097"/>
                  <a:gd name="connsiteX32" fmla="*/ 4829289 w 5261024"/>
                  <a:gd name="connsiteY32" fmla="*/ 1977484 h 5266097"/>
                  <a:gd name="connsiteX33" fmla="*/ 5129012 w 5261024"/>
                  <a:gd name="connsiteY33" fmla="*/ 2139427 h 5266097"/>
                  <a:gd name="connsiteX34" fmla="*/ 5174151 w 5261024"/>
                  <a:gd name="connsiteY34" fmla="*/ 2120863 h 5266097"/>
                  <a:gd name="connsiteX35" fmla="*/ 5206918 w 5261024"/>
                  <a:gd name="connsiteY35" fmla="*/ 2098895 h 5266097"/>
                  <a:gd name="connsiteX36" fmla="*/ 5233934 w 5261024"/>
                  <a:gd name="connsiteY36" fmla="*/ 2231821 h 5266097"/>
                  <a:gd name="connsiteX37" fmla="*/ 5260212 w 5261024"/>
                  <a:gd name="connsiteY37" fmla="*/ 2479813 h 5266097"/>
                  <a:gd name="connsiteX38" fmla="*/ 5261024 w 5261024"/>
                  <a:gd name="connsiteY38" fmla="*/ 2564666 h 5266097"/>
                  <a:gd name="connsiteX39" fmla="*/ 5223898 w 5261024"/>
                  <a:gd name="connsiteY39" fmla="*/ 2550684 h 5266097"/>
                  <a:gd name="connsiteX40" fmla="*/ 5175711 w 5261024"/>
                  <a:gd name="connsiteY40" fmla="*/ 2542921 h 5266097"/>
                  <a:gd name="connsiteX41" fmla="*/ 4920903 w 5261024"/>
                  <a:gd name="connsiteY41" fmla="*/ 2769046 h 5266097"/>
                  <a:gd name="connsiteX42" fmla="*/ 5147162 w 5261024"/>
                  <a:gd name="connsiteY42" fmla="*/ 3023733 h 5266097"/>
                  <a:gd name="connsiteX43" fmla="*/ 5195928 w 5261024"/>
                  <a:gd name="connsiteY43" fmla="*/ 3021727 h 5266097"/>
                  <a:gd name="connsiteX44" fmla="*/ 5235611 w 5261024"/>
                  <a:gd name="connsiteY44" fmla="*/ 3011951 h 5266097"/>
                  <a:gd name="connsiteX45" fmla="*/ 5192310 w 5261024"/>
                  <a:gd name="connsiteY45" fmla="*/ 3243262 h 5266097"/>
                  <a:gd name="connsiteX46" fmla="*/ 5126971 w 5261024"/>
                  <a:gd name="connsiteY46" fmla="*/ 3469505 h 5266097"/>
                  <a:gd name="connsiteX47" fmla="*/ 5095667 w 5261024"/>
                  <a:gd name="connsiteY47" fmla="*/ 3442641 h 5266097"/>
                  <a:gd name="connsiteX48" fmla="*/ 5053042 w 5261024"/>
                  <a:gd name="connsiteY48" fmla="*/ 3418866 h 5266097"/>
                  <a:gd name="connsiteX49" fmla="*/ 4736261 w 5261024"/>
                  <a:gd name="connsiteY49" fmla="*/ 3544203 h 5266097"/>
                  <a:gd name="connsiteX50" fmla="*/ 4861767 w 5261024"/>
                  <a:gd name="connsiteY50" fmla="*/ 3860917 h 5266097"/>
                  <a:gd name="connsiteX51" fmla="*/ 4908278 w 5261024"/>
                  <a:gd name="connsiteY51" fmla="*/ 3875711 h 5266097"/>
                  <a:gd name="connsiteX52" fmla="*/ 4948303 w 5261024"/>
                  <a:gd name="connsiteY52" fmla="*/ 3880032 h 5266097"/>
                  <a:gd name="connsiteX53" fmla="*/ 4920099 w 5261024"/>
                  <a:gd name="connsiteY53" fmla="*/ 3935562 h 5266097"/>
                  <a:gd name="connsiteX54" fmla="*/ 4701355 w 5261024"/>
                  <a:gd name="connsiteY54" fmla="*/ 4260953 h 5266097"/>
                  <a:gd name="connsiteX55" fmla="*/ 4690683 w 5261024"/>
                  <a:gd name="connsiteY55" fmla="*/ 4273524 h 5266097"/>
                  <a:gd name="connsiteX56" fmla="*/ 4670103 w 5261024"/>
                  <a:gd name="connsiteY56" fmla="*/ 4236951 h 5266097"/>
                  <a:gd name="connsiteX57" fmla="*/ 4638180 w 5261024"/>
                  <a:gd name="connsiteY57" fmla="*/ 4200031 h 5266097"/>
                  <a:gd name="connsiteX58" fmla="*/ 4297636 w 5261024"/>
                  <a:gd name="connsiteY58" fmla="*/ 4209463 h 5266097"/>
                  <a:gd name="connsiteX59" fmla="*/ 4307251 w 5261024"/>
                  <a:gd name="connsiteY59" fmla="*/ 4550002 h 5266097"/>
                  <a:gd name="connsiteX60" fmla="*/ 4345897 w 5261024"/>
                  <a:gd name="connsiteY60" fmla="*/ 4579812 h 5266097"/>
                  <a:gd name="connsiteX61" fmla="*/ 4382079 w 5261024"/>
                  <a:gd name="connsiteY61" fmla="*/ 4597585 h 5266097"/>
                  <a:gd name="connsiteX62" fmla="*/ 4294613 w 5261024"/>
                  <a:gd name="connsiteY62" fmla="*/ 4674261 h 5266097"/>
                  <a:gd name="connsiteX63" fmla="*/ 4081162 w 5261024"/>
                  <a:gd name="connsiteY63" fmla="*/ 4830933 h 5266097"/>
                  <a:gd name="connsiteX64" fmla="*/ 4004830 w 5261024"/>
                  <a:gd name="connsiteY64" fmla="*/ 4875987 h 5266097"/>
                  <a:gd name="connsiteX65" fmla="*/ 3998534 w 5261024"/>
                  <a:gd name="connsiteY65" fmla="*/ 4837804 h 5266097"/>
                  <a:gd name="connsiteX66" fmla="*/ 3981163 w 5261024"/>
                  <a:gd name="connsiteY66" fmla="*/ 4792192 h 5266097"/>
                  <a:gd name="connsiteX67" fmla="*/ 3657930 w 5261024"/>
                  <a:gd name="connsiteY67" fmla="*/ 4684583 h 5266097"/>
                  <a:gd name="connsiteX68" fmla="*/ 3550494 w 5261024"/>
                  <a:gd name="connsiteY68" fmla="*/ 5007873 h 5266097"/>
                  <a:gd name="connsiteX69" fmla="*/ 3576614 w 5261024"/>
                  <a:gd name="connsiteY69" fmla="*/ 5049102 h 5266097"/>
                  <a:gd name="connsiteX70" fmla="*/ 3605495 w 5261024"/>
                  <a:gd name="connsiteY70" fmla="*/ 5079179 h 5266097"/>
                  <a:gd name="connsiteX71" fmla="*/ 3361520 w 5261024"/>
                  <a:gd name="connsiteY71" fmla="*/ 5163465 h 5266097"/>
                  <a:gd name="connsiteX72" fmla="*/ 3154552 w 5261024"/>
                  <a:gd name="connsiteY72" fmla="*/ 5212189 h 5266097"/>
                  <a:gd name="connsiteX73" fmla="*/ 3161961 w 5261024"/>
                  <a:gd name="connsiteY73" fmla="*/ 5172732 h 5266097"/>
                  <a:gd name="connsiteX74" fmla="*/ 3161239 w 5261024"/>
                  <a:gd name="connsiteY74" fmla="*/ 5123930 h 5266097"/>
                  <a:gd name="connsiteX75" fmla="*/ 2894303 w 5261024"/>
                  <a:gd name="connsiteY75" fmla="*/ 4912259 h 5266097"/>
                  <a:gd name="connsiteX76" fmla="*/ 2682774 w 5261024"/>
                  <a:gd name="connsiteY76" fmla="*/ 5179307 h 5266097"/>
                  <a:gd name="connsiteX77" fmla="*/ 2693218 w 5261024"/>
                  <a:gd name="connsiteY77" fmla="*/ 5226984 h 5266097"/>
                  <a:gd name="connsiteX78" fmla="*/ 2708878 w 5261024"/>
                  <a:gd name="connsiteY78" fmla="*/ 5262425 h 5266097"/>
                  <a:gd name="connsiteX79" fmla="*/ 2561420 w 5261024"/>
                  <a:gd name="connsiteY79" fmla="*/ 5266097 h 5266097"/>
                  <a:gd name="connsiteX80" fmla="*/ 2285388 w 5261024"/>
                  <a:gd name="connsiteY80" fmla="*/ 5243959 h 5266097"/>
                  <a:gd name="connsiteX81" fmla="*/ 2240930 w 5261024"/>
                  <a:gd name="connsiteY81" fmla="*/ 5235714 h 5266097"/>
                  <a:gd name="connsiteX82" fmla="*/ 2261288 w 5261024"/>
                  <a:gd name="connsiteY82" fmla="*/ 5201337 h 5266097"/>
                  <a:gd name="connsiteX83" fmla="*/ 2277301 w 5261024"/>
                  <a:gd name="connsiteY83" fmla="*/ 5155230 h 5266097"/>
                  <a:gd name="connsiteX84" fmla="*/ 2098860 w 5261024"/>
                  <a:gd name="connsiteY84" fmla="*/ 4865027 h 5266097"/>
                  <a:gd name="connsiteX85" fmla="*/ 1808751 w 5261024"/>
                  <a:gd name="connsiteY85" fmla="*/ 5043623 h 5266097"/>
                  <a:gd name="connsiteX86" fmla="*/ 1802259 w 5261024"/>
                  <a:gd name="connsiteY86" fmla="*/ 5091997 h 5266097"/>
                  <a:gd name="connsiteX87" fmla="*/ 1804934 w 5261024"/>
                  <a:gd name="connsiteY87" fmla="*/ 5131861 h 5266097"/>
                  <a:gd name="connsiteX88" fmla="*/ 1761530 w 5261024"/>
                  <a:gd name="connsiteY88" fmla="*/ 5119177 h 5266097"/>
                  <a:gd name="connsiteX89" fmla="*/ 1531316 w 5261024"/>
                  <a:gd name="connsiteY89" fmla="*/ 5026649 h 5266097"/>
                  <a:gd name="connsiteX90" fmla="*/ 1374157 w 5261024"/>
                  <a:gd name="connsiteY90" fmla="*/ 4945594 h 5266097"/>
                  <a:gd name="connsiteX91" fmla="*/ 1405149 w 5261024"/>
                  <a:gd name="connsiteY91" fmla="*/ 4920168 h 5266097"/>
                  <a:gd name="connsiteX92" fmla="*/ 1435964 w 5261024"/>
                  <a:gd name="connsiteY92" fmla="*/ 4882320 h 5266097"/>
                  <a:gd name="connsiteX93" fmla="*/ 1367541 w 5261024"/>
                  <a:gd name="connsiteY93" fmla="*/ 4548587 h 5266097"/>
                  <a:gd name="connsiteX94" fmla="*/ 1033844 w 5261024"/>
                  <a:gd name="connsiteY94" fmla="*/ 4617189 h 5266097"/>
                  <a:gd name="connsiteX95" fmla="*/ 1011199 w 5261024"/>
                  <a:gd name="connsiteY95" fmla="*/ 4660425 h 5266097"/>
                  <a:gd name="connsiteX96" fmla="*/ 1000161 w 5261024"/>
                  <a:gd name="connsiteY96" fmla="*/ 4698511 h 5266097"/>
                  <a:gd name="connsiteX97" fmla="*/ 920802 w 5261024"/>
                  <a:gd name="connsiteY97" fmla="*/ 4636740 h 5266097"/>
                  <a:gd name="connsiteX98" fmla="*/ 665621 w 5261024"/>
                  <a:gd name="connsiteY98" fmla="*/ 4386731 h 5266097"/>
                  <a:gd name="connsiteX99" fmla="*/ 657487 w 5261024"/>
                  <a:gd name="connsiteY99" fmla="*/ 4376959 h 5266097"/>
                  <a:gd name="connsiteX100" fmla="*/ 696807 w 5261024"/>
                  <a:gd name="connsiteY100" fmla="*/ 4363138 h 5266097"/>
                  <a:gd name="connsiteX101" fmla="*/ 738709 w 5261024"/>
                  <a:gd name="connsiteY101" fmla="*/ 4338112 h 5266097"/>
                  <a:gd name="connsiteX102" fmla="*/ 788555 w 5261024"/>
                  <a:gd name="connsiteY102" fmla="*/ 4001104 h 5266097"/>
                  <a:gd name="connsiteX103" fmla="*/ 451519 w 5261024"/>
                  <a:gd name="connsiteY103" fmla="*/ 3951439 h 5266097"/>
                  <a:gd name="connsiteX104" fmla="*/ 415452 w 5261024"/>
                  <a:gd name="connsiteY104" fmla="*/ 3984321 h 5266097"/>
                  <a:gd name="connsiteX105" fmla="*/ 391658 w 5261024"/>
                  <a:gd name="connsiteY105" fmla="*/ 4016878 h 5266097"/>
                  <a:gd name="connsiteX106" fmla="*/ 353117 w 5261024"/>
                  <a:gd name="connsiteY106" fmla="*/ 3955371 h 5266097"/>
                  <a:gd name="connsiteX107" fmla="*/ 240245 w 5261024"/>
                  <a:gd name="connsiteY107" fmla="*/ 3738610 h 5266097"/>
                  <a:gd name="connsiteX108" fmla="*/ 182439 w 5261024"/>
                  <a:gd name="connsiteY108" fmla="*/ 3597001 h 5266097"/>
                  <a:gd name="connsiteX109" fmla="*/ 221697 w 5261024"/>
                  <a:gd name="connsiteY109" fmla="*/ 3597436 h 5266097"/>
                  <a:gd name="connsiteX110" fmla="*/ 269631 w 5261024"/>
                  <a:gd name="connsiteY110" fmla="*/ 3588250 h 5266097"/>
                  <a:gd name="connsiteX111" fmla="*/ 431735 w 5261024"/>
                  <a:gd name="connsiteY111" fmla="*/ 3288614 h 5266097"/>
                  <a:gd name="connsiteX112" fmla="*/ 132011 w 5261024"/>
                  <a:gd name="connsiteY112" fmla="*/ 3126671 h 5266097"/>
                  <a:gd name="connsiteX113" fmla="*/ 86872 w 5261024"/>
                  <a:gd name="connsiteY113" fmla="*/ 3145235 h 5266097"/>
                  <a:gd name="connsiteX114" fmla="*/ 54105 w 5261024"/>
                  <a:gd name="connsiteY114" fmla="*/ 3167203 h 5266097"/>
                  <a:gd name="connsiteX115" fmla="*/ 27088 w 5261024"/>
                  <a:gd name="connsiteY115" fmla="*/ 3034275 h 5266097"/>
                  <a:gd name="connsiteX116" fmla="*/ 811 w 5261024"/>
                  <a:gd name="connsiteY116" fmla="*/ 2786282 h 5266097"/>
                  <a:gd name="connsiteX117" fmla="*/ 0 w 5261024"/>
                  <a:gd name="connsiteY117" fmla="*/ 2701432 h 5266097"/>
                  <a:gd name="connsiteX118" fmla="*/ 37127 w 5261024"/>
                  <a:gd name="connsiteY118" fmla="*/ 2715413 h 5266097"/>
                  <a:gd name="connsiteX119" fmla="*/ 85312 w 5261024"/>
                  <a:gd name="connsiteY119" fmla="*/ 2723175 h 5266097"/>
                  <a:gd name="connsiteX120" fmla="*/ 340122 w 5261024"/>
                  <a:gd name="connsiteY120" fmla="*/ 2497052 h 5266097"/>
                  <a:gd name="connsiteX121" fmla="*/ 113862 w 5261024"/>
                  <a:gd name="connsiteY121" fmla="*/ 2242364 h 5266097"/>
                  <a:gd name="connsiteX122" fmla="*/ 65096 w 5261024"/>
                  <a:gd name="connsiteY122" fmla="*/ 2244369 h 5266097"/>
                  <a:gd name="connsiteX123" fmla="*/ 25412 w 5261024"/>
                  <a:gd name="connsiteY123" fmla="*/ 2254145 h 5266097"/>
                  <a:gd name="connsiteX124" fmla="*/ 68713 w 5261024"/>
                  <a:gd name="connsiteY124" fmla="*/ 2022832 h 5266097"/>
                  <a:gd name="connsiteX125" fmla="*/ 134052 w 5261024"/>
                  <a:gd name="connsiteY125" fmla="*/ 1796592 h 5266097"/>
                  <a:gd name="connsiteX126" fmla="*/ 165357 w 5261024"/>
                  <a:gd name="connsiteY126" fmla="*/ 1823456 h 5266097"/>
                  <a:gd name="connsiteX127" fmla="*/ 207982 w 5261024"/>
                  <a:gd name="connsiteY127" fmla="*/ 1847230 h 5266097"/>
                  <a:gd name="connsiteX128" fmla="*/ 524763 w 5261024"/>
                  <a:gd name="connsiteY128" fmla="*/ 1721894 h 5266097"/>
                  <a:gd name="connsiteX129" fmla="*/ 399256 w 5261024"/>
                  <a:gd name="connsiteY129" fmla="*/ 1405180 h 5266097"/>
                  <a:gd name="connsiteX130" fmla="*/ 352745 w 5261024"/>
                  <a:gd name="connsiteY130" fmla="*/ 1390386 h 5266097"/>
                  <a:gd name="connsiteX131" fmla="*/ 312719 w 5261024"/>
                  <a:gd name="connsiteY131" fmla="*/ 1386066 h 5266097"/>
                  <a:gd name="connsiteX132" fmla="*/ 340923 w 5261024"/>
                  <a:gd name="connsiteY132" fmla="*/ 1330533 h 5266097"/>
                  <a:gd name="connsiteX133" fmla="*/ 559668 w 5261024"/>
                  <a:gd name="connsiteY133" fmla="*/ 1005143 h 5266097"/>
                  <a:gd name="connsiteX134" fmla="*/ 570341 w 5261024"/>
                  <a:gd name="connsiteY134" fmla="*/ 992572 h 5266097"/>
                  <a:gd name="connsiteX135" fmla="*/ 590920 w 5261024"/>
                  <a:gd name="connsiteY135" fmla="*/ 1029147 h 5266097"/>
                  <a:gd name="connsiteX136" fmla="*/ 622843 w 5261024"/>
                  <a:gd name="connsiteY136" fmla="*/ 1066067 h 5266097"/>
                  <a:gd name="connsiteX137" fmla="*/ 963387 w 5261024"/>
                  <a:gd name="connsiteY137" fmla="*/ 1056634 h 5266097"/>
                  <a:gd name="connsiteX138" fmla="*/ 953773 w 5261024"/>
                  <a:gd name="connsiteY138" fmla="*/ 716095 h 5266097"/>
                  <a:gd name="connsiteX139" fmla="*/ 915126 w 5261024"/>
                  <a:gd name="connsiteY139" fmla="*/ 686285 h 5266097"/>
                  <a:gd name="connsiteX140" fmla="*/ 878943 w 5261024"/>
                  <a:gd name="connsiteY140" fmla="*/ 668511 h 5266097"/>
                  <a:gd name="connsiteX141" fmla="*/ 966411 w 5261024"/>
                  <a:gd name="connsiteY141" fmla="*/ 591835 h 5266097"/>
                  <a:gd name="connsiteX142" fmla="*/ 1179862 w 5261024"/>
                  <a:gd name="connsiteY142" fmla="*/ 435162 h 5266097"/>
                  <a:gd name="connsiteX143" fmla="*/ 1256192 w 5261024"/>
                  <a:gd name="connsiteY143" fmla="*/ 390108 h 5266097"/>
                  <a:gd name="connsiteX144" fmla="*/ 1262490 w 5261024"/>
                  <a:gd name="connsiteY144" fmla="*/ 428293 h 5266097"/>
                  <a:gd name="connsiteX145" fmla="*/ 1279861 w 5261024"/>
                  <a:gd name="connsiteY145" fmla="*/ 473904 h 5266097"/>
                  <a:gd name="connsiteX146" fmla="*/ 1603093 w 5261024"/>
                  <a:gd name="connsiteY146" fmla="*/ 581514 h 5266097"/>
                  <a:gd name="connsiteX147" fmla="*/ 1710529 w 5261024"/>
                  <a:gd name="connsiteY147" fmla="*/ 258223 h 5266097"/>
                  <a:gd name="connsiteX148" fmla="*/ 1684409 w 5261024"/>
                  <a:gd name="connsiteY148" fmla="*/ 216994 h 5266097"/>
                  <a:gd name="connsiteX149" fmla="*/ 1655527 w 5261024"/>
                  <a:gd name="connsiteY149" fmla="*/ 186916 h 5266097"/>
                  <a:gd name="connsiteX150" fmla="*/ 1899503 w 5261024"/>
                  <a:gd name="connsiteY150" fmla="*/ 102632 h 5266097"/>
                  <a:gd name="connsiteX151" fmla="*/ 2106471 w 5261024"/>
                  <a:gd name="connsiteY151" fmla="*/ 53906 h 5266097"/>
                  <a:gd name="connsiteX152" fmla="*/ 2099062 w 5261024"/>
                  <a:gd name="connsiteY152" fmla="*/ 93364 h 5266097"/>
                  <a:gd name="connsiteX153" fmla="*/ 2099785 w 5261024"/>
                  <a:gd name="connsiteY153" fmla="*/ 142166 h 5266097"/>
                  <a:gd name="connsiteX154" fmla="*/ 2366720 w 5261024"/>
                  <a:gd name="connsiteY154" fmla="*/ 353838 h 5266097"/>
                  <a:gd name="connsiteX155" fmla="*/ 2578250 w 5261024"/>
                  <a:gd name="connsiteY155" fmla="*/ 86789 h 5266097"/>
                  <a:gd name="connsiteX156" fmla="*/ 2567806 w 5261024"/>
                  <a:gd name="connsiteY156" fmla="*/ 39113 h 5266097"/>
                  <a:gd name="connsiteX157" fmla="*/ 2552146 w 5261024"/>
                  <a:gd name="connsiteY157" fmla="*/ 3672 h 5266097"/>
                  <a:gd name="connsiteX158" fmla="*/ 2699604 w 5261024"/>
                  <a:gd name="connsiteY158" fmla="*/ 0 h 5266097"/>
                  <a:gd name="connsiteX159" fmla="*/ 2685916 w 5261024"/>
                  <a:gd name="connsiteY159" fmla="*/ 849851 h 5266097"/>
                  <a:gd name="connsiteX160" fmla="*/ 896230 w 5261024"/>
                  <a:gd name="connsiteY160" fmla="*/ 2219946 h 5266097"/>
                  <a:gd name="connsiteX161" fmla="*/ 2217191 w 5261024"/>
                  <a:gd name="connsiteY161" fmla="*/ 4368244 h 5266097"/>
                  <a:gd name="connsiteX162" fmla="*/ 4364793 w 5261024"/>
                  <a:gd name="connsiteY162" fmla="*/ 3046150 h 5266097"/>
                  <a:gd name="connsiteX163" fmla="*/ 3043832 w 5261024"/>
                  <a:gd name="connsiteY163" fmla="*/ 897852 h 5266097"/>
                  <a:gd name="connsiteX164" fmla="*/ 2685916 w 5261024"/>
                  <a:gd name="connsiteY164" fmla="*/ 849851 h 5266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5261024" h="5266097">
                    <a:moveTo>
                      <a:pt x="2699604" y="0"/>
                    </a:moveTo>
                    <a:cubicBezTo>
                      <a:pt x="2791142" y="2496"/>
                      <a:pt x="2883255" y="9812"/>
                      <a:pt x="2975635" y="22137"/>
                    </a:cubicBezTo>
                    <a:lnTo>
                      <a:pt x="3020095" y="30384"/>
                    </a:lnTo>
                    <a:lnTo>
                      <a:pt x="2999736" y="64762"/>
                    </a:lnTo>
                    <a:cubicBezTo>
                      <a:pt x="2992981" y="79277"/>
                      <a:pt x="2987578" y="94685"/>
                      <a:pt x="2983724" y="110867"/>
                    </a:cubicBezTo>
                    <a:cubicBezTo>
                      <a:pt x="2952888" y="240322"/>
                      <a:pt x="3032779" y="370252"/>
                      <a:pt x="3162165" y="401071"/>
                    </a:cubicBezTo>
                    <a:cubicBezTo>
                      <a:pt x="3291551" y="431891"/>
                      <a:pt x="3421437" y="351930"/>
                      <a:pt x="3452273" y="222475"/>
                    </a:cubicBezTo>
                    <a:cubicBezTo>
                      <a:pt x="3456127" y="206292"/>
                      <a:pt x="3458252" y="190104"/>
                      <a:pt x="3458765" y="174102"/>
                    </a:cubicBezTo>
                    <a:lnTo>
                      <a:pt x="3456091" y="134237"/>
                    </a:lnTo>
                    <a:lnTo>
                      <a:pt x="3499492" y="146919"/>
                    </a:lnTo>
                    <a:cubicBezTo>
                      <a:pt x="3578278" y="174349"/>
                      <a:pt x="3655061" y="205265"/>
                      <a:pt x="3729708" y="239447"/>
                    </a:cubicBezTo>
                    <a:lnTo>
                      <a:pt x="3886868" y="320504"/>
                    </a:lnTo>
                    <a:lnTo>
                      <a:pt x="3855876" y="345930"/>
                    </a:lnTo>
                    <a:cubicBezTo>
                      <a:pt x="3844563" y="357260"/>
                      <a:pt x="3834216" y="369891"/>
                      <a:pt x="3825060" y="383779"/>
                    </a:cubicBezTo>
                    <a:cubicBezTo>
                      <a:pt x="3751808" y="494880"/>
                      <a:pt x="3782442" y="644297"/>
                      <a:pt x="3893485" y="717511"/>
                    </a:cubicBezTo>
                    <a:cubicBezTo>
                      <a:pt x="4004526" y="790725"/>
                      <a:pt x="4153927" y="760009"/>
                      <a:pt x="4227180" y="648908"/>
                    </a:cubicBezTo>
                    <a:cubicBezTo>
                      <a:pt x="4236337" y="635021"/>
                      <a:pt x="4243870" y="620534"/>
                      <a:pt x="4249826" y="605673"/>
                    </a:cubicBezTo>
                    <a:lnTo>
                      <a:pt x="4260863" y="567587"/>
                    </a:lnTo>
                    <a:lnTo>
                      <a:pt x="4340221" y="629356"/>
                    </a:lnTo>
                    <a:cubicBezTo>
                      <a:pt x="4431148" y="707069"/>
                      <a:pt x="4516361" y="790651"/>
                      <a:pt x="4595402" y="879365"/>
                    </a:cubicBezTo>
                    <a:lnTo>
                      <a:pt x="4603537" y="889139"/>
                    </a:lnTo>
                    <a:lnTo>
                      <a:pt x="4564217" y="902959"/>
                    </a:lnTo>
                    <a:cubicBezTo>
                      <a:pt x="4549712" y="909737"/>
                      <a:pt x="4535670" y="918068"/>
                      <a:pt x="4522315" y="927986"/>
                    </a:cubicBezTo>
                    <a:cubicBezTo>
                      <a:pt x="4415481" y="1007334"/>
                      <a:pt x="4393165" y="1158216"/>
                      <a:pt x="4472470" y="1264993"/>
                    </a:cubicBezTo>
                    <a:cubicBezTo>
                      <a:pt x="4551775" y="1371771"/>
                      <a:pt x="4702672" y="1394006"/>
                      <a:pt x="4809505" y="1314658"/>
                    </a:cubicBezTo>
                    <a:cubicBezTo>
                      <a:pt x="4822859" y="1304740"/>
                      <a:pt x="4834893" y="1293703"/>
                      <a:pt x="4845572" y="1281775"/>
                    </a:cubicBezTo>
                    <a:lnTo>
                      <a:pt x="4869367" y="1249219"/>
                    </a:lnTo>
                    <a:lnTo>
                      <a:pt x="4907907" y="1310723"/>
                    </a:lnTo>
                    <a:cubicBezTo>
                      <a:pt x="4948818" y="1381156"/>
                      <a:pt x="4986492" y="1453490"/>
                      <a:pt x="5020778" y="1527485"/>
                    </a:cubicBezTo>
                    <a:lnTo>
                      <a:pt x="5078585" y="1669097"/>
                    </a:lnTo>
                    <a:lnTo>
                      <a:pt x="5039327" y="1668661"/>
                    </a:lnTo>
                    <a:cubicBezTo>
                      <a:pt x="5023379" y="1670069"/>
                      <a:pt x="5007333" y="1673094"/>
                      <a:pt x="4991392" y="1677848"/>
                    </a:cubicBezTo>
                    <a:cubicBezTo>
                      <a:pt x="4863863" y="1715870"/>
                      <a:pt x="4791287" y="1850022"/>
                      <a:pt x="4829289" y="1977484"/>
                    </a:cubicBezTo>
                    <a:cubicBezTo>
                      <a:pt x="4867292" y="2104945"/>
                      <a:pt x="5001483" y="2177449"/>
                      <a:pt x="5129012" y="2139427"/>
                    </a:cubicBezTo>
                    <a:cubicBezTo>
                      <a:pt x="5144953" y="2134673"/>
                      <a:pt x="5160036" y="2128419"/>
                      <a:pt x="5174151" y="2120863"/>
                    </a:cubicBezTo>
                    <a:lnTo>
                      <a:pt x="5206918" y="2098895"/>
                    </a:lnTo>
                    <a:lnTo>
                      <a:pt x="5233934" y="2231821"/>
                    </a:lnTo>
                    <a:cubicBezTo>
                      <a:pt x="5246572" y="2313623"/>
                      <a:pt x="5255381" y="2396367"/>
                      <a:pt x="5260212" y="2479813"/>
                    </a:cubicBezTo>
                    <a:lnTo>
                      <a:pt x="5261024" y="2564666"/>
                    </a:lnTo>
                    <a:lnTo>
                      <a:pt x="5223898" y="2550684"/>
                    </a:lnTo>
                    <a:cubicBezTo>
                      <a:pt x="5208429" y="2546552"/>
                      <a:pt x="5192316" y="2543908"/>
                      <a:pt x="5175711" y="2542921"/>
                    </a:cubicBezTo>
                    <a:cubicBezTo>
                      <a:pt x="5042868" y="2535034"/>
                      <a:pt x="4928786" y="2636273"/>
                      <a:pt x="4920903" y="2769046"/>
                    </a:cubicBezTo>
                    <a:cubicBezTo>
                      <a:pt x="4913019" y="2901817"/>
                      <a:pt x="5014319" y="3015845"/>
                      <a:pt x="5147162" y="3023733"/>
                    </a:cubicBezTo>
                    <a:cubicBezTo>
                      <a:pt x="5163767" y="3024719"/>
                      <a:pt x="5180080" y="3024000"/>
                      <a:pt x="5195928" y="3021727"/>
                    </a:cubicBezTo>
                    <a:lnTo>
                      <a:pt x="5235611" y="3011951"/>
                    </a:lnTo>
                    <a:lnTo>
                      <a:pt x="5192310" y="3243262"/>
                    </a:lnTo>
                    <a:lnTo>
                      <a:pt x="5126971" y="3469505"/>
                    </a:lnTo>
                    <a:lnTo>
                      <a:pt x="5095667" y="3442641"/>
                    </a:lnTo>
                    <a:cubicBezTo>
                      <a:pt x="5082545" y="3433468"/>
                      <a:pt x="5068309" y="3425472"/>
                      <a:pt x="5053042" y="3418866"/>
                    </a:cubicBezTo>
                    <a:cubicBezTo>
                      <a:pt x="4930908" y="3366020"/>
                      <a:pt x="4789081" y="3422134"/>
                      <a:pt x="4736261" y="3544203"/>
                    </a:cubicBezTo>
                    <a:cubicBezTo>
                      <a:pt x="4683442" y="3666272"/>
                      <a:pt x="4739634" y="3808069"/>
                      <a:pt x="4861767" y="3860917"/>
                    </a:cubicBezTo>
                    <a:cubicBezTo>
                      <a:pt x="4877034" y="3867523"/>
                      <a:pt x="4892609" y="3872427"/>
                      <a:pt x="4908278" y="3875711"/>
                    </a:cubicBezTo>
                    <a:lnTo>
                      <a:pt x="4948303" y="3880032"/>
                    </a:lnTo>
                    <a:lnTo>
                      <a:pt x="4920099" y="3935562"/>
                    </a:lnTo>
                    <a:cubicBezTo>
                      <a:pt x="4854957" y="4050190"/>
                      <a:pt x="4781729" y="4158847"/>
                      <a:pt x="4701355" y="4260953"/>
                    </a:cubicBezTo>
                    <a:lnTo>
                      <a:pt x="4690683" y="4273524"/>
                    </a:lnTo>
                    <a:lnTo>
                      <a:pt x="4670103" y="4236951"/>
                    </a:lnTo>
                    <a:cubicBezTo>
                      <a:pt x="4660910" y="4223843"/>
                      <a:pt x="4650267" y="4211460"/>
                      <a:pt x="4638180" y="4200031"/>
                    </a:cubicBezTo>
                    <a:cubicBezTo>
                      <a:pt x="4541487" y="4108598"/>
                      <a:pt x="4389020" y="4112821"/>
                      <a:pt x="4297636" y="4209463"/>
                    </a:cubicBezTo>
                    <a:cubicBezTo>
                      <a:pt x="4206253" y="4306105"/>
                      <a:pt x="4210558" y="4458570"/>
                      <a:pt x="4307251" y="4550002"/>
                    </a:cubicBezTo>
                    <a:cubicBezTo>
                      <a:pt x="4319338" y="4561431"/>
                      <a:pt x="4332296" y="4571366"/>
                      <a:pt x="4345897" y="4579812"/>
                    </a:cubicBezTo>
                    <a:lnTo>
                      <a:pt x="4382079" y="4597585"/>
                    </a:lnTo>
                    <a:lnTo>
                      <a:pt x="4294613" y="4674261"/>
                    </a:lnTo>
                    <a:cubicBezTo>
                      <a:pt x="4226072" y="4730053"/>
                      <a:pt x="4154820" y="4782340"/>
                      <a:pt x="4081162" y="4830933"/>
                    </a:cubicBezTo>
                    <a:lnTo>
                      <a:pt x="4004830" y="4875987"/>
                    </a:lnTo>
                    <a:lnTo>
                      <a:pt x="3998534" y="4837804"/>
                    </a:lnTo>
                    <a:cubicBezTo>
                      <a:pt x="3994378" y="4822342"/>
                      <a:pt x="3988612" y="4807066"/>
                      <a:pt x="3981163" y="4792192"/>
                    </a:cubicBezTo>
                    <a:cubicBezTo>
                      <a:pt x="3921573" y="4673203"/>
                      <a:pt x="3776856" y="4625024"/>
                      <a:pt x="3657930" y="4684583"/>
                    </a:cubicBezTo>
                    <a:cubicBezTo>
                      <a:pt x="3539004" y="4744142"/>
                      <a:pt x="3490903" y="4888884"/>
                      <a:pt x="3550494" y="5007873"/>
                    </a:cubicBezTo>
                    <a:cubicBezTo>
                      <a:pt x="3557942" y="5022747"/>
                      <a:pt x="3566721" y="5036514"/>
                      <a:pt x="3576614" y="5049102"/>
                    </a:cubicBezTo>
                    <a:lnTo>
                      <a:pt x="3605495" y="5079179"/>
                    </a:lnTo>
                    <a:lnTo>
                      <a:pt x="3361520" y="5163465"/>
                    </a:lnTo>
                    <a:lnTo>
                      <a:pt x="3154552" y="5212189"/>
                    </a:lnTo>
                    <a:lnTo>
                      <a:pt x="3161961" y="5172732"/>
                    </a:lnTo>
                    <a:cubicBezTo>
                      <a:pt x="3163345" y="5156782"/>
                      <a:pt x="3163151" y="5140455"/>
                      <a:pt x="3161239" y="5123930"/>
                    </a:cubicBezTo>
                    <a:cubicBezTo>
                      <a:pt x="3145938" y="4991736"/>
                      <a:pt x="3026428" y="4896967"/>
                      <a:pt x="2894303" y="4912259"/>
                    </a:cubicBezTo>
                    <a:cubicBezTo>
                      <a:pt x="2762179" y="4927551"/>
                      <a:pt x="2667474" y="5047112"/>
                      <a:pt x="2682774" y="5179307"/>
                    </a:cubicBezTo>
                    <a:cubicBezTo>
                      <a:pt x="2684687" y="5195831"/>
                      <a:pt x="2688228" y="5211770"/>
                      <a:pt x="2693218" y="5226984"/>
                    </a:cubicBezTo>
                    <a:lnTo>
                      <a:pt x="2708878" y="5262425"/>
                    </a:lnTo>
                    <a:lnTo>
                      <a:pt x="2561420" y="5266097"/>
                    </a:lnTo>
                    <a:cubicBezTo>
                      <a:pt x="2469881" y="5263601"/>
                      <a:pt x="2377769" y="5256285"/>
                      <a:pt x="2285388" y="5243959"/>
                    </a:cubicBezTo>
                    <a:lnTo>
                      <a:pt x="2240930" y="5235714"/>
                    </a:lnTo>
                    <a:lnTo>
                      <a:pt x="2261288" y="5201337"/>
                    </a:lnTo>
                    <a:cubicBezTo>
                      <a:pt x="2268045" y="5186822"/>
                      <a:pt x="2273446" y="5171413"/>
                      <a:pt x="2277301" y="5155230"/>
                    </a:cubicBezTo>
                    <a:cubicBezTo>
                      <a:pt x="2308137" y="5025775"/>
                      <a:pt x="2228246" y="4895846"/>
                      <a:pt x="2098860" y="4865027"/>
                    </a:cubicBezTo>
                    <a:cubicBezTo>
                      <a:pt x="1969474" y="4834207"/>
                      <a:pt x="1839587" y="4914168"/>
                      <a:pt x="1808751" y="5043623"/>
                    </a:cubicBezTo>
                    <a:cubicBezTo>
                      <a:pt x="1804897" y="5059805"/>
                      <a:pt x="1802773" y="5075995"/>
                      <a:pt x="1802259" y="5091997"/>
                    </a:cubicBezTo>
                    <a:lnTo>
                      <a:pt x="1804934" y="5131861"/>
                    </a:lnTo>
                    <a:lnTo>
                      <a:pt x="1761530" y="5119177"/>
                    </a:lnTo>
                    <a:cubicBezTo>
                      <a:pt x="1682746" y="5091747"/>
                      <a:pt x="1605963" y="5060831"/>
                      <a:pt x="1531316" y="5026649"/>
                    </a:cubicBezTo>
                    <a:lnTo>
                      <a:pt x="1374157" y="4945594"/>
                    </a:lnTo>
                    <a:lnTo>
                      <a:pt x="1405149" y="4920168"/>
                    </a:lnTo>
                    <a:cubicBezTo>
                      <a:pt x="1416461" y="4908838"/>
                      <a:pt x="1426808" y="4896207"/>
                      <a:pt x="1435964" y="4882320"/>
                    </a:cubicBezTo>
                    <a:cubicBezTo>
                      <a:pt x="1509217" y="4771217"/>
                      <a:pt x="1478582" y="4621800"/>
                      <a:pt x="1367541" y="4548587"/>
                    </a:cubicBezTo>
                    <a:cubicBezTo>
                      <a:pt x="1256498" y="4475373"/>
                      <a:pt x="1107097" y="4506088"/>
                      <a:pt x="1033844" y="4617189"/>
                    </a:cubicBezTo>
                    <a:cubicBezTo>
                      <a:pt x="1024688" y="4631078"/>
                      <a:pt x="1017155" y="4645563"/>
                      <a:pt x="1011199" y="4660425"/>
                    </a:cubicBezTo>
                    <a:lnTo>
                      <a:pt x="1000161" y="4698511"/>
                    </a:lnTo>
                    <a:lnTo>
                      <a:pt x="920802" y="4636740"/>
                    </a:lnTo>
                    <a:cubicBezTo>
                      <a:pt x="829875" y="4559028"/>
                      <a:pt x="744663" y="4475445"/>
                      <a:pt x="665621" y="4386731"/>
                    </a:cubicBezTo>
                    <a:lnTo>
                      <a:pt x="657487" y="4376959"/>
                    </a:lnTo>
                    <a:lnTo>
                      <a:pt x="696807" y="4363138"/>
                    </a:lnTo>
                    <a:cubicBezTo>
                      <a:pt x="711312" y="4356361"/>
                      <a:pt x="725355" y="4348030"/>
                      <a:pt x="738709" y="4338112"/>
                    </a:cubicBezTo>
                    <a:cubicBezTo>
                      <a:pt x="845543" y="4258765"/>
                      <a:pt x="867859" y="4107881"/>
                      <a:pt x="788555" y="4001104"/>
                    </a:cubicBezTo>
                    <a:cubicBezTo>
                      <a:pt x="709249" y="3894326"/>
                      <a:pt x="558354" y="3872091"/>
                      <a:pt x="451519" y="3951439"/>
                    </a:cubicBezTo>
                    <a:cubicBezTo>
                      <a:pt x="438165" y="3961357"/>
                      <a:pt x="426132" y="3972393"/>
                      <a:pt x="415452" y="3984321"/>
                    </a:cubicBezTo>
                    <a:lnTo>
                      <a:pt x="391658" y="4016878"/>
                    </a:lnTo>
                    <a:lnTo>
                      <a:pt x="353117" y="3955371"/>
                    </a:lnTo>
                    <a:cubicBezTo>
                      <a:pt x="312204" y="3884939"/>
                      <a:pt x="274531" y="3812605"/>
                      <a:pt x="240245" y="3738610"/>
                    </a:cubicBezTo>
                    <a:lnTo>
                      <a:pt x="182439" y="3597001"/>
                    </a:lnTo>
                    <a:lnTo>
                      <a:pt x="221697" y="3597436"/>
                    </a:lnTo>
                    <a:cubicBezTo>
                      <a:pt x="237645" y="3596029"/>
                      <a:pt x="253690" y="3593002"/>
                      <a:pt x="269631" y="3588250"/>
                    </a:cubicBezTo>
                    <a:cubicBezTo>
                      <a:pt x="397161" y="3550226"/>
                      <a:pt x="469738" y="3416075"/>
                      <a:pt x="431735" y="3288614"/>
                    </a:cubicBezTo>
                    <a:cubicBezTo>
                      <a:pt x="393733" y="3161152"/>
                      <a:pt x="259541" y="3088647"/>
                      <a:pt x="132011" y="3126671"/>
                    </a:cubicBezTo>
                    <a:cubicBezTo>
                      <a:pt x="116070" y="3131423"/>
                      <a:pt x="100988" y="3137679"/>
                      <a:pt x="86872" y="3145235"/>
                    </a:cubicBezTo>
                    <a:lnTo>
                      <a:pt x="54105" y="3167203"/>
                    </a:lnTo>
                    <a:lnTo>
                      <a:pt x="27088" y="3034275"/>
                    </a:lnTo>
                    <a:cubicBezTo>
                      <a:pt x="14450" y="2952472"/>
                      <a:pt x="5642" y="2869727"/>
                      <a:pt x="811" y="2786282"/>
                    </a:cubicBezTo>
                    <a:lnTo>
                      <a:pt x="0" y="2701432"/>
                    </a:lnTo>
                    <a:lnTo>
                      <a:pt x="37127" y="2715413"/>
                    </a:lnTo>
                    <a:cubicBezTo>
                      <a:pt x="52595" y="2719545"/>
                      <a:pt x="68707" y="2722190"/>
                      <a:pt x="85312" y="2723175"/>
                    </a:cubicBezTo>
                    <a:cubicBezTo>
                      <a:pt x="218155" y="2731063"/>
                      <a:pt x="332238" y="2629824"/>
                      <a:pt x="340122" y="2497052"/>
                    </a:cubicBezTo>
                    <a:cubicBezTo>
                      <a:pt x="348006" y="2364279"/>
                      <a:pt x="246705" y="2250252"/>
                      <a:pt x="113862" y="2242364"/>
                    </a:cubicBezTo>
                    <a:cubicBezTo>
                      <a:pt x="97256" y="2241378"/>
                      <a:pt x="80945" y="2242097"/>
                      <a:pt x="65096" y="2244369"/>
                    </a:cubicBezTo>
                    <a:lnTo>
                      <a:pt x="25412" y="2254145"/>
                    </a:lnTo>
                    <a:lnTo>
                      <a:pt x="68713" y="2022832"/>
                    </a:lnTo>
                    <a:lnTo>
                      <a:pt x="134052" y="1796592"/>
                    </a:lnTo>
                    <a:lnTo>
                      <a:pt x="165357" y="1823456"/>
                    </a:lnTo>
                    <a:cubicBezTo>
                      <a:pt x="178479" y="1832629"/>
                      <a:pt x="192715" y="1840624"/>
                      <a:pt x="207982" y="1847230"/>
                    </a:cubicBezTo>
                    <a:cubicBezTo>
                      <a:pt x="330115" y="1900077"/>
                      <a:pt x="471944" y="1843963"/>
                      <a:pt x="524763" y="1721894"/>
                    </a:cubicBezTo>
                    <a:cubicBezTo>
                      <a:pt x="577582" y="1599825"/>
                      <a:pt x="521390" y="1458027"/>
                      <a:pt x="399256" y="1405180"/>
                    </a:cubicBezTo>
                    <a:cubicBezTo>
                      <a:pt x="383989" y="1398574"/>
                      <a:pt x="368416" y="1393671"/>
                      <a:pt x="352745" y="1390386"/>
                    </a:cubicBezTo>
                    <a:lnTo>
                      <a:pt x="312719" y="1386066"/>
                    </a:lnTo>
                    <a:lnTo>
                      <a:pt x="340923" y="1330533"/>
                    </a:lnTo>
                    <a:cubicBezTo>
                      <a:pt x="406067" y="1215904"/>
                      <a:pt x="479295" y="1107248"/>
                      <a:pt x="559668" y="1005143"/>
                    </a:cubicBezTo>
                    <a:lnTo>
                      <a:pt x="570341" y="992572"/>
                    </a:lnTo>
                    <a:lnTo>
                      <a:pt x="590920" y="1029147"/>
                    </a:lnTo>
                    <a:cubicBezTo>
                      <a:pt x="600113" y="1042255"/>
                      <a:pt x="610757" y="1054637"/>
                      <a:pt x="622843" y="1066067"/>
                    </a:cubicBezTo>
                    <a:cubicBezTo>
                      <a:pt x="719537" y="1157498"/>
                      <a:pt x="872004" y="1153275"/>
                      <a:pt x="963387" y="1056634"/>
                    </a:cubicBezTo>
                    <a:cubicBezTo>
                      <a:pt x="1054771" y="959992"/>
                      <a:pt x="1050466" y="807527"/>
                      <a:pt x="953773" y="716095"/>
                    </a:cubicBezTo>
                    <a:cubicBezTo>
                      <a:pt x="941686" y="704665"/>
                      <a:pt x="928728" y="694731"/>
                      <a:pt x="915126" y="686285"/>
                    </a:cubicBezTo>
                    <a:lnTo>
                      <a:pt x="878943" y="668511"/>
                    </a:lnTo>
                    <a:lnTo>
                      <a:pt x="966411" y="591835"/>
                    </a:lnTo>
                    <a:cubicBezTo>
                      <a:pt x="1034952" y="536042"/>
                      <a:pt x="1106204" y="483755"/>
                      <a:pt x="1179862" y="435162"/>
                    </a:cubicBezTo>
                    <a:lnTo>
                      <a:pt x="1256192" y="390108"/>
                    </a:lnTo>
                    <a:lnTo>
                      <a:pt x="1262490" y="428293"/>
                    </a:lnTo>
                    <a:cubicBezTo>
                      <a:pt x="1266645" y="443754"/>
                      <a:pt x="1272411" y="459031"/>
                      <a:pt x="1279861" y="473904"/>
                    </a:cubicBezTo>
                    <a:cubicBezTo>
                      <a:pt x="1339451" y="592893"/>
                      <a:pt x="1484168" y="641073"/>
                      <a:pt x="1603093" y="581514"/>
                    </a:cubicBezTo>
                    <a:cubicBezTo>
                      <a:pt x="1722020" y="521955"/>
                      <a:pt x="1770120" y="377212"/>
                      <a:pt x="1710529" y="258223"/>
                    </a:cubicBezTo>
                    <a:cubicBezTo>
                      <a:pt x="1703080" y="243350"/>
                      <a:pt x="1694301" y="229582"/>
                      <a:pt x="1684409" y="216994"/>
                    </a:cubicBezTo>
                    <a:lnTo>
                      <a:pt x="1655527" y="186916"/>
                    </a:lnTo>
                    <a:lnTo>
                      <a:pt x="1899503" y="102632"/>
                    </a:lnTo>
                    <a:lnTo>
                      <a:pt x="2106471" y="53906"/>
                    </a:lnTo>
                    <a:lnTo>
                      <a:pt x="2099062" y="93364"/>
                    </a:lnTo>
                    <a:cubicBezTo>
                      <a:pt x="2097679" y="109315"/>
                      <a:pt x="2097873" y="125641"/>
                      <a:pt x="2099785" y="142166"/>
                    </a:cubicBezTo>
                    <a:cubicBezTo>
                      <a:pt x="2115085" y="274360"/>
                      <a:pt x="2234596" y="369129"/>
                      <a:pt x="2366720" y="353838"/>
                    </a:cubicBezTo>
                    <a:cubicBezTo>
                      <a:pt x="2498845" y="338546"/>
                      <a:pt x="2593550" y="218984"/>
                      <a:pt x="2578250" y="86789"/>
                    </a:cubicBezTo>
                    <a:cubicBezTo>
                      <a:pt x="2576337" y="70264"/>
                      <a:pt x="2572796" y="54325"/>
                      <a:pt x="2567806" y="39113"/>
                    </a:cubicBezTo>
                    <a:lnTo>
                      <a:pt x="2552146" y="3672"/>
                    </a:lnTo>
                    <a:lnTo>
                      <a:pt x="2699604" y="0"/>
                    </a:lnTo>
                    <a:close/>
                    <a:moveTo>
                      <a:pt x="2685916" y="849851"/>
                    </a:moveTo>
                    <a:cubicBezTo>
                      <a:pt x="1857093" y="823407"/>
                      <a:pt x="1095966" y="1381414"/>
                      <a:pt x="896230" y="2219946"/>
                    </a:cubicBezTo>
                    <a:cubicBezTo>
                      <a:pt x="667959" y="3178268"/>
                      <a:pt x="1259374" y="4140094"/>
                      <a:pt x="2217191" y="4368244"/>
                    </a:cubicBezTo>
                    <a:cubicBezTo>
                      <a:pt x="3175009" y="4596395"/>
                      <a:pt x="4136523" y="4004473"/>
                      <a:pt x="4364793" y="3046150"/>
                    </a:cubicBezTo>
                    <a:cubicBezTo>
                      <a:pt x="4593063" y="2087828"/>
                      <a:pt x="4001649" y="1126002"/>
                      <a:pt x="3043832" y="897852"/>
                    </a:cubicBezTo>
                    <a:cubicBezTo>
                      <a:pt x="2924105" y="869333"/>
                      <a:pt x="2804320" y="853628"/>
                      <a:pt x="2685916" y="849851"/>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grpSp>
        <p:grpSp>
          <p:nvGrpSpPr>
            <p:cNvPr id="275" name="Group 274"/>
            <p:cNvGrpSpPr/>
            <p:nvPr/>
          </p:nvGrpSpPr>
          <p:grpSpPr>
            <a:xfrm>
              <a:off x="7908986" y="4989349"/>
              <a:ext cx="199418" cy="205868"/>
              <a:chOff x="1941489" y="795953"/>
              <a:chExt cx="5261024" cy="5266097"/>
            </a:xfrm>
            <a:solidFill>
              <a:srgbClr val="008000"/>
            </a:solidFill>
          </p:grpSpPr>
          <p:sp>
            <p:nvSpPr>
              <p:cNvPr id="279" name="Donut 278"/>
              <p:cNvSpPr/>
              <p:nvPr/>
            </p:nvSpPr>
            <p:spPr>
              <a:xfrm>
                <a:off x="2882256" y="1738368"/>
                <a:ext cx="3379489" cy="3381270"/>
              </a:xfrm>
              <a:prstGeom prst="donut">
                <a:avLst>
                  <a:gd name="adj" fmla="val 2828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sp>
            <p:nvSpPr>
              <p:cNvPr id="280" name="Freeform 279"/>
              <p:cNvSpPr/>
              <p:nvPr/>
            </p:nvSpPr>
            <p:spPr>
              <a:xfrm>
                <a:off x="1941489" y="795953"/>
                <a:ext cx="5261024" cy="5266097"/>
              </a:xfrm>
              <a:custGeom>
                <a:avLst/>
                <a:gdLst>
                  <a:gd name="connsiteX0" fmla="*/ 2699604 w 5261024"/>
                  <a:gd name="connsiteY0" fmla="*/ 0 h 5266097"/>
                  <a:gd name="connsiteX1" fmla="*/ 2975635 w 5261024"/>
                  <a:gd name="connsiteY1" fmla="*/ 22137 h 5266097"/>
                  <a:gd name="connsiteX2" fmla="*/ 3020095 w 5261024"/>
                  <a:gd name="connsiteY2" fmla="*/ 30384 h 5266097"/>
                  <a:gd name="connsiteX3" fmla="*/ 2999736 w 5261024"/>
                  <a:gd name="connsiteY3" fmla="*/ 64762 h 5266097"/>
                  <a:gd name="connsiteX4" fmla="*/ 2983724 w 5261024"/>
                  <a:gd name="connsiteY4" fmla="*/ 110867 h 5266097"/>
                  <a:gd name="connsiteX5" fmla="*/ 3162165 w 5261024"/>
                  <a:gd name="connsiteY5" fmla="*/ 401071 h 5266097"/>
                  <a:gd name="connsiteX6" fmla="*/ 3452273 w 5261024"/>
                  <a:gd name="connsiteY6" fmla="*/ 222475 h 5266097"/>
                  <a:gd name="connsiteX7" fmla="*/ 3458765 w 5261024"/>
                  <a:gd name="connsiteY7" fmla="*/ 174102 h 5266097"/>
                  <a:gd name="connsiteX8" fmla="*/ 3456091 w 5261024"/>
                  <a:gd name="connsiteY8" fmla="*/ 134237 h 5266097"/>
                  <a:gd name="connsiteX9" fmla="*/ 3499492 w 5261024"/>
                  <a:gd name="connsiteY9" fmla="*/ 146919 h 5266097"/>
                  <a:gd name="connsiteX10" fmla="*/ 3729708 w 5261024"/>
                  <a:gd name="connsiteY10" fmla="*/ 239447 h 5266097"/>
                  <a:gd name="connsiteX11" fmla="*/ 3886868 w 5261024"/>
                  <a:gd name="connsiteY11" fmla="*/ 320504 h 5266097"/>
                  <a:gd name="connsiteX12" fmla="*/ 3855876 w 5261024"/>
                  <a:gd name="connsiteY12" fmla="*/ 345930 h 5266097"/>
                  <a:gd name="connsiteX13" fmla="*/ 3825060 w 5261024"/>
                  <a:gd name="connsiteY13" fmla="*/ 383779 h 5266097"/>
                  <a:gd name="connsiteX14" fmla="*/ 3893485 w 5261024"/>
                  <a:gd name="connsiteY14" fmla="*/ 717511 h 5266097"/>
                  <a:gd name="connsiteX15" fmla="*/ 4227180 w 5261024"/>
                  <a:gd name="connsiteY15" fmla="*/ 648908 h 5266097"/>
                  <a:gd name="connsiteX16" fmla="*/ 4249826 w 5261024"/>
                  <a:gd name="connsiteY16" fmla="*/ 605673 h 5266097"/>
                  <a:gd name="connsiteX17" fmla="*/ 4260863 w 5261024"/>
                  <a:gd name="connsiteY17" fmla="*/ 567587 h 5266097"/>
                  <a:gd name="connsiteX18" fmla="*/ 4340221 w 5261024"/>
                  <a:gd name="connsiteY18" fmla="*/ 629356 h 5266097"/>
                  <a:gd name="connsiteX19" fmla="*/ 4595402 w 5261024"/>
                  <a:gd name="connsiteY19" fmla="*/ 879365 h 5266097"/>
                  <a:gd name="connsiteX20" fmla="*/ 4603537 w 5261024"/>
                  <a:gd name="connsiteY20" fmla="*/ 889139 h 5266097"/>
                  <a:gd name="connsiteX21" fmla="*/ 4564217 w 5261024"/>
                  <a:gd name="connsiteY21" fmla="*/ 902959 h 5266097"/>
                  <a:gd name="connsiteX22" fmla="*/ 4522315 w 5261024"/>
                  <a:gd name="connsiteY22" fmla="*/ 927986 h 5266097"/>
                  <a:gd name="connsiteX23" fmla="*/ 4472470 w 5261024"/>
                  <a:gd name="connsiteY23" fmla="*/ 1264993 h 5266097"/>
                  <a:gd name="connsiteX24" fmla="*/ 4809505 w 5261024"/>
                  <a:gd name="connsiteY24" fmla="*/ 1314658 h 5266097"/>
                  <a:gd name="connsiteX25" fmla="*/ 4845572 w 5261024"/>
                  <a:gd name="connsiteY25" fmla="*/ 1281775 h 5266097"/>
                  <a:gd name="connsiteX26" fmla="*/ 4869367 w 5261024"/>
                  <a:gd name="connsiteY26" fmla="*/ 1249219 h 5266097"/>
                  <a:gd name="connsiteX27" fmla="*/ 4907907 w 5261024"/>
                  <a:gd name="connsiteY27" fmla="*/ 1310723 h 5266097"/>
                  <a:gd name="connsiteX28" fmla="*/ 5020778 w 5261024"/>
                  <a:gd name="connsiteY28" fmla="*/ 1527485 h 5266097"/>
                  <a:gd name="connsiteX29" fmla="*/ 5078585 w 5261024"/>
                  <a:gd name="connsiteY29" fmla="*/ 1669097 h 5266097"/>
                  <a:gd name="connsiteX30" fmla="*/ 5039327 w 5261024"/>
                  <a:gd name="connsiteY30" fmla="*/ 1668661 h 5266097"/>
                  <a:gd name="connsiteX31" fmla="*/ 4991392 w 5261024"/>
                  <a:gd name="connsiteY31" fmla="*/ 1677848 h 5266097"/>
                  <a:gd name="connsiteX32" fmla="*/ 4829289 w 5261024"/>
                  <a:gd name="connsiteY32" fmla="*/ 1977484 h 5266097"/>
                  <a:gd name="connsiteX33" fmla="*/ 5129012 w 5261024"/>
                  <a:gd name="connsiteY33" fmla="*/ 2139427 h 5266097"/>
                  <a:gd name="connsiteX34" fmla="*/ 5174151 w 5261024"/>
                  <a:gd name="connsiteY34" fmla="*/ 2120863 h 5266097"/>
                  <a:gd name="connsiteX35" fmla="*/ 5206918 w 5261024"/>
                  <a:gd name="connsiteY35" fmla="*/ 2098895 h 5266097"/>
                  <a:gd name="connsiteX36" fmla="*/ 5233934 w 5261024"/>
                  <a:gd name="connsiteY36" fmla="*/ 2231821 h 5266097"/>
                  <a:gd name="connsiteX37" fmla="*/ 5260212 w 5261024"/>
                  <a:gd name="connsiteY37" fmla="*/ 2479813 h 5266097"/>
                  <a:gd name="connsiteX38" fmla="*/ 5261024 w 5261024"/>
                  <a:gd name="connsiteY38" fmla="*/ 2564666 h 5266097"/>
                  <a:gd name="connsiteX39" fmla="*/ 5223898 w 5261024"/>
                  <a:gd name="connsiteY39" fmla="*/ 2550684 h 5266097"/>
                  <a:gd name="connsiteX40" fmla="*/ 5175711 w 5261024"/>
                  <a:gd name="connsiteY40" fmla="*/ 2542921 h 5266097"/>
                  <a:gd name="connsiteX41" fmla="*/ 4920903 w 5261024"/>
                  <a:gd name="connsiteY41" fmla="*/ 2769046 h 5266097"/>
                  <a:gd name="connsiteX42" fmla="*/ 5147162 w 5261024"/>
                  <a:gd name="connsiteY42" fmla="*/ 3023733 h 5266097"/>
                  <a:gd name="connsiteX43" fmla="*/ 5195928 w 5261024"/>
                  <a:gd name="connsiteY43" fmla="*/ 3021727 h 5266097"/>
                  <a:gd name="connsiteX44" fmla="*/ 5235611 w 5261024"/>
                  <a:gd name="connsiteY44" fmla="*/ 3011951 h 5266097"/>
                  <a:gd name="connsiteX45" fmla="*/ 5192310 w 5261024"/>
                  <a:gd name="connsiteY45" fmla="*/ 3243262 h 5266097"/>
                  <a:gd name="connsiteX46" fmla="*/ 5126971 w 5261024"/>
                  <a:gd name="connsiteY46" fmla="*/ 3469505 h 5266097"/>
                  <a:gd name="connsiteX47" fmla="*/ 5095667 w 5261024"/>
                  <a:gd name="connsiteY47" fmla="*/ 3442641 h 5266097"/>
                  <a:gd name="connsiteX48" fmla="*/ 5053042 w 5261024"/>
                  <a:gd name="connsiteY48" fmla="*/ 3418866 h 5266097"/>
                  <a:gd name="connsiteX49" fmla="*/ 4736261 w 5261024"/>
                  <a:gd name="connsiteY49" fmla="*/ 3544203 h 5266097"/>
                  <a:gd name="connsiteX50" fmla="*/ 4861767 w 5261024"/>
                  <a:gd name="connsiteY50" fmla="*/ 3860917 h 5266097"/>
                  <a:gd name="connsiteX51" fmla="*/ 4908278 w 5261024"/>
                  <a:gd name="connsiteY51" fmla="*/ 3875711 h 5266097"/>
                  <a:gd name="connsiteX52" fmla="*/ 4948303 w 5261024"/>
                  <a:gd name="connsiteY52" fmla="*/ 3880032 h 5266097"/>
                  <a:gd name="connsiteX53" fmla="*/ 4920099 w 5261024"/>
                  <a:gd name="connsiteY53" fmla="*/ 3935562 h 5266097"/>
                  <a:gd name="connsiteX54" fmla="*/ 4701355 w 5261024"/>
                  <a:gd name="connsiteY54" fmla="*/ 4260953 h 5266097"/>
                  <a:gd name="connsiteX55" fmla="*/ 4690683 w 5261024"/>
                  <a:gd name="connsiteY55" fmla="*/ 4273524 h 5266097"/>
                  <a:gd name="connsiteX56" fmla="*/ 4670103 w 5261024"/>
                  <a:gd name="connsiteY56" fmla="*/ 4236951 h 5266097"/>
                  <a:gd name="connsiteX57" fmla="*/ 4638180 w 5261024"/>
                  <a:gd name="connsiteY57" fmla="*/ 4200031 h 5266097"/>
                  <a:gd name="connsiteX58" fmla="*/ 4297636 w 5261024"/>
                  <a:gd name="connsiteY58" fmla="*/ 4209463 h 5266097"/>
                  <a:gd name="connsiteX59" fmla="*/ 4307251 w 5261024"/>
                  <a:gd name="connsiteY59" fmla="*/ 4550002 h 5266097"/>
                  <a:gd name="connsiteX60" fmla="*/ 4345897 w 5261024"/>
                  <a:gd name="connsiteY60" fmla="*/ 4579812 h 5266097"/>
                  <a:gd name="connsiteX61" fmla="*/ 4382079 w 5261024"/>
                  <a:gd name="connsiteY61" fmla="*/ 4597585 h 5266097"/>
                  <a:gd name="connsiteX62" fmla="*/ 4294613 w 5261024"/>
                  <a:gd name="connsiteY62" fmla="*/ 4674261 h 5266097"/>
                  <a:gd name="connsiteX63" fmla="*/ 4081162 w 5261024"/>
                  <a:gd name="connsiteY63" fmla="*/ 4830933 h 5266097"/>
                  <a:gd name="connsiteX64" fmla="*/ 4004830 w 5261024"/>
                  <a:gd name="connsiteY64" fmla="*/ 4875987 h 5266097"/>
                  <a:gd name="connsiteX65" fmla="*/ 3998534 w 5261024"/>
                  <a:gd name="connsiteY65" fmla="*/ 4837804 h 5266097"/>
                  <a:gd name="connsiteX66" fmla="*/ 3981163 w 5261024"/>
                  <a:gd name="connsiteY66" fmla="*/ 4792192 h 5266097"/>
                  <a:gd name="connsiteX67" fmla="*/ 3657930 w 5261024"/>
                  <a:gd name="connsiteY67" fmla="*/ 4684583 h 5266097"/>
                  <a:gd name="connsiteX68" fmla="*/ 3550494 w 5261024"/>
                  <a:gd name="connsiteY68" fmla="*/ 5007873 h 5266097"/>
                  <a:gd name="connsiteX69" fmla="*/ 3576614 w 5261024"/>
                  <a:gd name="connsiteY69" fmla="*/ 5049102 h 5266097"/>
                  <a:gd name="connsiteX70" fmla="*/ 3605495 w 5261024"/>
                  <a:gd name="connsiteY70" fmla="*/ 5079179 h 5266097"/>
                  <a:gd name="connsiteX71" fmla="*/ 3361520 w 5261024"/>
                  <a:gd name="connsiteY71" fmla="*/ 5163465 h 5266097"/>
                  <a:gd name="connsiteX72" fmla="*/ 3154552 w 5261024"/>
                  <a:gd name="connsiteY72" fmla="*/ 5212189 h 5266097"/>
                  <a:gd name="connsiteX73" fmla="*/ 3161961 w 5261024"/>
                  <a:gd name="connsiteY73" fmla="*/ 5172732 h 5266097"/>
                  <a:gd name="connsiteX74" fmla="*/ 3161239 w 5261024"/>
                  <a:gd name="connsiteY74" fmla="*/ 5123930 h 5266097"/>
                  <a:gd name="connsiteX75" fmla="*/ 2894303 w 5261024"/>
                  <a:gd name="connsiteY75" fmla="*/ 4912259 h 5266097"/>
                  <a:gd name="connsiteX76" fmla="*/ 2682774 w 5261024"/>
                  <a:gd name="connsiteY76" fmla="*/ 5179307 h 5266097"/>
                  <a:gd name="connsiteX77" fmla="*/ 2693218 w 5261024"/>
                  <a:gd name="connsiteY77" fmla="*/ 5226984 h 5266097"/>
                  <a:gd name="connsiteX78" fmla="*/ 2708878 w 5261024"/>
                  <a:gd name="connsiteY78" fmla="*/ 5262425 h 5266097"/>
                  <a:gd name="connsiteX79" fmla="*/ 2561420 w 5261024"/>
                  <a:gd name="connsiteY79" fmla="*/ 5266097 h 5266097"/>
                  <a:gd name="connsiteX80" fmla="*/ 2285388 w 5261024"/>
                  <a:gd name="connsiteY80" fmla="*/ 5243959 h 5266097"/>
                  <a:gd name="connsiteX81" fmla="*/ 2240930 w 5261024"/>
                  <a:gd name="connsiteY81" fmla="*/ 5235714 h 5266097"/>
                  <a:gd name="connsiteX82" fmla="*/ 2261288 w 5261024"/>
                  <a:gd name="connsiteY82" fmla="*/ 5201337 h 5266097"/>
                  <a:gd name="connsiteX83" fmla="*/ 2277301 w 5261024"/>
                  <a:gd name="connsiteY83" fmla="*/ 5155230 h 5266097"/>
                  <a:gd name="connsiteX84" fmla="*/ 2098860 w 5261024"/>
                  <a:gd name="connsiteY84" fmla="*/ 4865027 h 5266097"/>
                  <a:gd name="connsiteX85" fmla="*/ 1808751 w 5261024"/>
                  <a:gd name="connsiteY85" fmla="*/ 5043623 h 5266097"/>
                  <a:gd name="connsiteX86" fmla="*/ 1802259 w 5261024"/>
                  <a:gd name="connsiteY86" fmla="*/ 5091997 h 5266097"/>
                  <a:gd name="connsiteX87" fmla="*/ 1804934 w 5261024"/>
                  <a:gd name="connsiteY87" fmla="*/ 5131861 h 5266097"/>
                  <a:gd name="connsiteX88" fmla="*/ 1761530 w 5261024"/>
                  <a:gd name="connsiteY88" fmla="*/ 5119177 h 5266097"/>
                  <a:gd name="connsiteX89" fmla="*/ 1531316 w 5261024"/>
                  <a:gd name="connsiteY89" fmla="*/ 5026649 h 5266097"/>
                  <a:gd name="connsiteX90" fmla="*/ 1374157 w 5261024"/>
                  <a:gd name="connsiteY90" fmla="*/ 4945594 h 5266097"/>
                  <a:gd name="connsiteX91" fmla="*/ 1405149 w 5261024"/>
                  <a:gd name="connsiteY91" fmla="*/ 4920168 h 5266097"/>
                  <a:gd name="connsiteX92" fmla="*/ 1435964 w 5261024"/>
                  <a:gd name="connsiteY92" fmla="*/ 4882320 h 5266097"/>
                  <a:gd name="connsiteX93" fmla="*/ 1367541 w 5261024"/>
                  <a:gd name="connsiteY93" fmla="*/ 4548587 h 5266097"/>
                  <a:gd name="connsiteX94" fmla="*/ 1033844 w 5261024"/>
                  <a:gd name="connsiteY94" fmla="*/ 4617189 h 5266097"/>
                  <a:gd name="connsiteX95" fmla="*/ 1011199 w 5261024"/>
                  <a:gd name="connsiteY95" fmla="*/ 4660425 h 5266097"/>
                  <a:gd name="connsiteX96" fmla="*/ 1000161 w 5261024"/>
                  <a:gd name="connsiteY96" fmla="*/ 4698511 h 5266097"/>
                  <a:gd name="connsiteX97" fmla="*/ 920802 w 5261024"/>
                  <a:gd name="connsiteY97" fmla="*/ 4636740 h 5266097"/>
                  <a:gd name="connsiteX98" fmla="*/ 665621 w 5261024"/>
                  <a:gd name="connsiteY98" fmla="*/ 4386731 h 5266097"/>
                  <a:gd name="connsiteX99" fmla="*/ 657487 w 5261024"/>
                  <a:gd name="connsiteY99" fmla="*/ 4376959 h 5266097"/>
                  <a:gd name="connsiteX100" fmla="*/ 696807 w 5261024"/>
                  <a:gd name="connsiteY100" fmla="*/ 4363138 h 5266097"/>
                  <a:gd name="connsiteX101" fmla="*/ 738709 w 5261024"/>
                  <a:gd name="connsiteY101" fmla="*/ 4338112 h 5266097"/>
                  <a:gd name="connsiteX102" fmla="*/ 788555 w 5261024"/>
                  <a:gd name="connsiteY102" fmla="*/ 4001104 h 5266097"/>
                  <a:gd name="connsiteX103" fmla="*/ 451519 w 5261024"/>
                  <a:gd name="connsiteY103" fmla="*/ 3951439 h 5266097"/>
                  <a:gd name="connsiteX104" fmla="*/ 415452 w 5261024"/>
                  <a:gd name="connsiteY104" fmla="*/ 3984321 h 5266097"/>
                  <a:gd name="connsiteX105" fmla="*/ 391658 w 5261024"/>
                  <a:gd name="connsiteY105" fmla="*/ 4016878 h 5266097"/>
                  <a:gd name="connsiteX106" fmla="*/ 353117 w 5261024"/>
                  <a:gd name="connsiteY106" fmla="*/ 3955371 h 5266097"/>
                  <a:gd name="connsiteX107" fmla="*/ 240245 w 5261024"/>
                  <a:gd name="connsiteY107" fmla="*/ 3738610 h 5266097"/>
                  <a:gd name="connsiteX108" fmla="*/ 182439 w 5261024"/>
                  <a:gd name="connsiteY108" fmla="*/ 3597001 h 5266097"/>
                  <a:gd name="connsiteX109" fmla="*/ 221697 w 5261024"/>
                  <a:gd name="connsiteY109" fmla="*/ 3597436 h 5266097"/>
                  <a:gd name="connsiteX110" fmla="*/ 269631 w 5261024"/>
                  <a:gd name="connsiteY110" fmla="*/ 3588250 h 5266097"/>
                  <a:gd name="connsiteX111" fmla="*/ 431735 w 5261024"/>
                  <a:gd name="connsiteY111" fmla="*/ 3288614 h 5266097"/>
                  <a:gd name="connsiteX112" fmla="*/ 132011 w 5261024"/>
                  <a:gd name="connsiteY112" fmla="*/ 3126671 h 5266097"/>
                  <a:gd name="connsiteX113" fmla="*/ 86872 w 5261024"/>
                  <a:gd name="connsiteY113" fmla="*/ 3145235 h 5266097"/>
                  <a:gd name="connsiteX114" fmla="*/ 54105 w 5261024"/>
                  <a:gd name="connsiteY114" fmla="*/ 3167203 h 5266097"/>
                  <a:gd name="connsiteX115" fmla="*/ 27088 w 5261024"/>
                  <a:gd name="connsiteY115" fmla="*/ 3034275 h 5266097"/>
                  <a:gd name="connsiteX116" fmla="*/ 811 w 5261024"/>
                  <a:gd name="connsiteY116" fmla="*/ 2786282 h 5266097"/>
                  <a:gd name="connsiteX117" fmla="*/ 0 w 5261024"/>
                  <a:gd name="connsiteY117" fmla="*/ 2701432 h 5266097"/>
                  <a:gd name="connsiteX118" fmla="*/ 37127 w 5261024"/>
                  <a:gd name="connsiteY118" fmla="*/ 2715413 h 5266097"/>
                  <a:gd name="connsiteX119" fmla="*/ 85312 w 5261024"/>
                  <a:gd name="connsiteY119" fmla="*/ 2723175 h 5266097"/>
                  <a:gd name="connsiteX120" fmla="*/ 340122 w 5261024"/>
                  <a:gd name="connsiteY120" fmla="*/ 2497052 h 5266097"/>
                  <a:gd name="connsiteX121" fmla="*/ 113862 w 5261024"/>
                  <a:gd name="connsiteY121" fmla="*/ 2242364 h 5266097"/>
                  <a:gd name="connsiteX122" fmla="*/ 65096 w 5261024"/>
                  <a:gd name="connsiteY122" fmla="*/ 2244369 h 5266097"/>
                  <a:gd name="connsiteX123" fmla="*/ 25412 w 5261024"/>
                  <a:gd name="connsiteY123" fmla="*/ 2254145 h 5266097"/>
                  <a:gd name="connsiteX124" fmla="*/ 68713 w 5261024"/>
                  <a:gd name="connsiteY124" fmla="*/ 2022832 h 5266097"/>
                  <a:gd name="connsiteX125" fmla="*/ 134052 w 5261024"/>
                  <a:gd name="connsiteY125" fmla="*/ 1796592 h 5266097"/>
                  <a:gd name="connsiteX126" fmla="*/ 165357 w 5261024"/>
                  <a:gd name="connsiteY126" fmla="*/ 1823456 h 5266097"/>
                  <a:gd name="connsiteX127" fmla="*/ 207982 w 5261024"/>
                  <a:gd name="connsiteY127" fmla="*/ 1847230 h 5266097"/>
                  <a:gd name="connsiteX128" fmla="*/ 524763 w 5261024"/>
                  <a:gd name="connsiteY128" fmla="*/ 1721894 h 5266097"/>
                  <a:gd name="connsiteX129" fmla="*/ 399256 w 5261024"/>
                  <a:gd name="connsiteY129" fmla="*/ 1405180 h 5266097"/>
                  <a:gd name="connsiteX130" fmla="*/ 352745 w 5261024"/>
                  <a:gd name="connsiteY130" fmla="*/ 1390386 h 5266097"/>
                  <a:gd name="connsiteX131" fmla="*/ 312719 w 5261024"/>
                  <a:gd name="connsiteY131" fmla="*/ 1386066 h 5266097"/>
                  <a:gd name="connsiteX132" fmla="*/ 340923 w 5261024"/>
                  <a:gd name="connsiteY132" fmla="*/ 1330533 h 5266097"/>
                  <a:gd name="connsiteX133" fmla="*/ 559668 w 5261024"/>
                  <a:gd name="connsiteY133" fmla="*/ 1005143 h 5266097"/>
                  <a:gd name="connsiteX134" fmla="*/ 570341 w 5261024"/>
                  <a:gd name="connsiteY134" fmla="*/ 992572 h 5266097"/>
                  <a:gd name="connsiteX135" fmla="*/ 590920 w 5261024"/>
                  <a:gd name="connsiteY135" fmla="*/ 1029147 h 5266097"/>
                  <a:gd name="connsiteX136" fmla="*/ 622843 w 5261024"/>
                  <a:gd name="connsiteY136" fmla="*/ 1066067 h 5266097"/>
                  <a:gd name="connsiteX137" fmla="*/ 963387 w 5261024"/>
                  <a:gd name="connsiteY137" fmla="*/ 1056634 h 5266097"/>
                  <a:gd name="connsiteX138" fmla="*/ 953773 w 5261024"/>
                  <a:gd name="connsiteY138" fmla="*/ 716095 h 5266097"/>
                  <a:gd name="connsiteX139" fmla="*/ 915126 w 5261024"/>
                  <a:gd name="connsiteY139" fmla="*/ 686285 h 5266097"/>
                  <a:gd name="connsiteX140" fmla="*/ 878943 w 5261024"/>
                  <a:gd name="connsiteY140" fmla="*/ 668511 h 5266097"/>
                  <a:gd name="connsiteX141" fmla="*/ 966411 w 5261024"/>
                  <a:gd name="connsiteY141" fmla="*/ 591835 h 5266097"/>
                  <a:gd name="connsiteX142" fmla="*/ 1179862 w 5261024"/>
                  <a:gd name="connsiteY142" fmla="*/ 435162 h 5266097"/>
                  <a:gd name="connsiteX143" fmla="*/ 1256192 w 5261024"/>
                  <a:gd name="connsiteY143" fmla="*/ 390108 h 5266097"/>
                  <a:gd name="connsiteX144" fmla="*/ 1262490 w 5261024"/>
                  <a:gd name="connsiteY144" fmla="*/ 428293 h 5266097"/>
                  <a:gd name="connsiteX145" fmla="*/ 1279861 w 5261024"/>
                  <a:gd name="connsiteY145" fmla="*/ 473904 h 5266097"/>
                  <a:gd name="connsiteX146" fmla="*/ 1603093 w 5261024"/>
                  <a:gd name="connsiteY146" fmla="*/ 581514 h 5266097"/>
                  <a:gd name="connsiteX147" fmla="*/ 1710529 w 5261024"/>
                  <a:gd name="connsiteY147" fmla="*/ 258223 h 5266097"/>
                  <a:gd name="connsiteX148" fmla="*/ 1684409 w 5261024"/>
                  <a:gd name="connsiteY148" fmla="*/ 216994 h 5266097"/>
                  <a:gd name="connsiteX149" fmla="*/ 1655527 w 5261024"/>
                  <a:gd name="connsiteY149" fmla="*/ 186916 h 5266097"/>
                  <a:gd name="connsiteX150" fmla="*/ 1899503 w 5261024"/>
                  <a:gd name="connsiteY150" fmla="*/ 102632 h 5266097"/>
                  <a:gd name="connsiteX151" fmla="*/ 2106471 w 5261024"/>
                  <a:gd name="connsiteY151" fmla="*/ 53906 h 5266097"/>
                  <a:gd name="connsiteX152" fmla="*/ 2099062 w 5261024"/>
                  <a:gd name="connsiteY152" fmla="*/ 93364 h 5266097"/>
                  <a:gd name="connsiteX153" fmla="*/ 2099785 w 5261024"/>
                  <a:gd name="connsiteY153" fmla="*/ 142166 h 5266097"/>
                  <a:gd name="connsiteX154" fmla="*/ 2366720 w 5261024"/>
                  <a:gd name="connsiteY154" fmla="*/ 353838 h 5266097"/>
                  <a:gd name="connsiteX155" fmla="*/ 2578250 w 5261024"/>
                  <a:gd name="connsiteY155" fmla="*/ 86789 h 5266097"/>
                  <a:gd name="connsiteX156" fmla="*/ 2567806 w 5261024"/>
                  <a:gd name="connsiteY156" fmla="*/ 39113 h 5266097"/>
                  <a:gd name="connsiteX157" fmla="*/ 2552146 w 5261024"/>
                  <a:gd name="connsiteY157" fmla="*/ 3672 h 5266097"/>
                  <a:gd name="connsiteX158" fmla="*/ 2699604 w 5261024"/>
                  <a:gd name="connsiteY158" fmla="*/ 0 h 5266097"/>
                  <a:gd name="connsiteX159" fmla="*/ 2685916 w 5261024"/>
                  <a:gd name="connsiteY159" fmla="*/ 849851 h 5266097"/>
                  <a:gd name="connsiteX160" fmla="*/ 896230 w 5261024"/>
                  <a:gd name="connsiteY160" fmla="*/ 2219946 h 5266097"/>
                  <a:gd name="connsiteX161" fmla="*/ 2217191 w 5261024"/>
                  <a:gd name="connsiteY161" fmla="*/ 4368244 h 5266097"/>
                  <a:gd name="connsiteX162" fmla="*/ 4364793 w 5261024"/>
                  <a:gd name="connsiteY162" fmla="*/ 3046150 h 5266097"/>
                  <a:gd name="connsiteX163" fmla="*/ 3043832 w 5261024"/>
                  <a:gd name="connsiteY163" fmla="*/ 897852 h 5266097"/>
                  <a:gd name="connsiteX164" fmla="*/ 2685916 w 5261024"/>
                  <a:gd name="connsiteY164" fmla="*/ 849851 h 5266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5261024" h="5266097">
                    <a:moveTo>
                      <a:pt x="2699604" y="0"/>
                    </a:moveTo>
                    <a:cubicBezTo>
                      <a:pt x="2791142" y="2496"/>
                      <a:pt x="2883255" y="9812"/>
                      <a:pt x="2975635" y="22137"/>
                    </a:cubicBezTo>
                    <a:lnTo>
                      <a:pt x="3020095" y="30384"/>
                    </a:lnTo>
                    <a:lnTo>
                      <a:pt x="2999736" y="64762"/>
                    </a:lnTo>
                    <a:cubicBezTo>
                      <a:pt x="2992981" y="79277"/>
                      <a:pt x="2987578" y="94685"/>
                      <a:pt x="2983724" y="110867"/>
                    </a:cubicBezTo>
                    <a:cubicBezTo>
                      <a:pt x="2952888" y="240322"/>
                      <a:pt x="3032779" y="370252"/>
                      <a:pt x="3162165" y="401071"/>
                    </a:cubicBezTo>
                    <a:cubicBezTo>
                      <a:pt x="3291551" y="431891"/>
                      <a:pt x="3421437" y="351930"/>
                      <a:pt x="3452273" y="222475"/>
                    </a:cubicBezTo>
                    <a:cubicBezTo>
                      <a:pt x="3456127" y="206292"/>
                      <a:pt x="3458252" y="190104"/>
                      <a:pt x="3458765" y="174102"/>
                    </a:cubicBezTo>
                    <a:lnTo>
                      <a:pt x="3456091" y="134237"/>
                    </a:lnTo>
                    <a:lnTo>
                      <a:pt x="3499492" y="146919"/>
                    </a:lnTo>
                    <a:cubicBezTo>
                      <a:pt x="3578278" y="174349"/>
                      <a:pt x="3655061" y="205265"/>
                      <a:pt x="3729708" y="239447"/>
                    </a:cubicBezTo>
                    <a:lnTo>
                      <a:pt x="3886868" y="320504"/>
                    </a:lnTo>
                    <a:lnTo>
                      <a:pt x="3855876" y="345930"/>
                    </a:lnTo>
                    <a:cubicBezTo>
                      <a:pt x="3844563" y="357260"/>
                      <a:pt x="3834216" y="369891"/>
                      <a:pt x="3825060" y="383779"/>
                    </a:cubicBezTo>
                    <a:cubicBezTo>
                      <a:pt x="3751808" y="494880"/>
                      <a:pt x="3782442" y="644297"/>
                      <a:pt x="3893485" y="717511"/>
                    </a:cubicBezTo>
                    <a:cubicBezTo>
                      <a:pt x="4004526" y="790725"/>
                      <a:pt x="4153927" y="760009"/>
                      <a:pt x="4227180" y="648908"/>
                    </a:cubicBezTo>
                    <a:cubicBezTo>
                      <a:pt x="4236337" y="635021"/>
                      <a:pt x="4243870" y="620534"/>
                      <a:pt x="4249826" y="605673"/>
                    </a:cubicBezTo>
                    <a:lnTo>
                      <a:pt x="4260863" y="567587"/>
                    </a:lnTo>
                    <a:lnTo>
                      <a:pt x="4340221" y="629356"/>
                    </a:lnTo>
                    <a:cubicBezTo>
                      <a:pt x="4431148" y="707069"/>
                      <a:pt x="4516361" y="790651"/>
                      <a:pt x="4595402" y="879365"/>
                    </a:cubicBezTo>
                    <a:lnTo>
                      <a:pt x="4603537" y="889139"/>
                    </a:lnTo>
                    <a:lnTo>
                      <a:pt x="4564217" y="902959"/>
                    </a:lnTo>
                    <a:cubicBezTo>
                      <a:pt x="4549712" y="909737"/>
                      <a:pt x="4535670" y="918068"/>
                      <a:pt x="4522315" y="927986"/>
                    </a:cubicBezTo>
                    <a:cubicBezTo>
                      <a:pt x="4415481" y="1007334"/>
                      <a:pt x="4393165" y="1158216"/>
                      <a:pt x="4472470" y="1264993"/>
                    </a:cubicBezTo>
                    <a:cubicBezTo>
                      <a:pt x="4551775" y="1371771"/>
                      <a:pt x="4702672" y="1394006"/>
                      <a:pt x="4809505" y="1314658"/>
                    </a:cubicBezTo>
                    <a:cubicBezTo>
                      <a:pt x="4822859" y="1304740"/>
                      <a:pt x="4834893" y="1293703"/>
                      <a:pt x="4845572" y="1281775"/>
                    </a:cubicBezTo>
                    <a:lnTo>
                      <a:pt x="4869367" y="1249219"/>
                    </a:lnTo>
                    <a:lnTo>
                      <a:pt x="4907907" y="1310723"/>
                    </a:lnTo>
                    <a:cubicBezTo>
                      <a:pt x="4948818" y="1381156"/>
                      <a:pt x="4986492" y="1453490"/>
                      <a:pt x="5020778" y="1527485"/>
                    </a:cubicBezTo>
                    <a:lnTo>
                      <a:pt x="5078585" y="1669097"/>
                    </a:lnTo>
                    <a:lnTo>
                      <a:pt x="5039327" y="1668661"/>
                    </a:lnTo>
                    <a:cubicBezTo>
                      <a:pt x="5023379" y="1670069"/>
                      <a:pt x="5007333" y="1673094"/>
                      <a:pt x="4991392" y="1677848"/>
                    </a:cubicBezTo>
                    <a:cubicBezTo>
                      <a:pt x="4863863" y="1715870"/>
                      <a:pt x="4791287" y="1850022"/>
                      <a:pt x="4829289" y="1977484"/>
                    </a:cubicBezTo>
                    <a:cubicBezTo>
                      <a:pt x="4867292" y="2104945"/>
                      <a:pt x="5001483" y="2177449"/>
                      <a:pt x="5129012" y="2139427"/>
                    </a:cubicBezTo>
                    <a:cubicBezTo>
                      <a:pt x="5144953" y="2134673"/>
                      <a:pt x="5160036" y="2128419"/>
                      <a:pt x="5174151" y="2120863"/>
                    </a:cubicBezTo>
                    <a:lnTo>
                      <a:pt x="5206918" y="2098895"/>
                    </a:lnTo>
                    <a:lnTo>
                      <a:pt x="5233934" y="2231821"/>
                    </a:lnTo>
                    <a:cubicBezTo>
                      <a:pt x="5246572" y="2313623"/>
                      <a:pt x="5255381" y="2396367"/>
                      <a:pt x="5260212" y="2479813"/>
                    </a:cubicBezTo>
                    <a:lnTo>
                      <a:pt x="5261024" y="2564666"/>
                    </a:lnTo>
                    <a:lnTo>
                      <a:pt x="5223898" y="2550684"/>
                    </a:lnTo>
                    <a:cubicBezTo>
                      <a:pt x="5208429" y="2546552"/>
                      <a:pt x="5192316" y="2543908"/>
                      <a:pt x="5175711" y="2542921"/>
                    </a:cubicBezTo>
                    <a:cubicBezTo>
                      <a:pt x="5042868" y="2535034"/>
                      <a:pt x="4928786" y="2636273"/>
                      <a:pt x="4920903" y="2769046"/>
                    </a:cubicBezTo>
                    <a:cubicBezTo>
                      <a:pt x="4913019" y="2901817"/>
                      <a:pt x="5014319" y="3015845"/>
                      <a:pt x="5147162" y="3023733"/>
                    </a:cubicBezTo>
                    <a:cubicBezTo>
                      <a:pt x="5163767" y="3024719"/>
                      <a:pt x="5180080" y="3024000"/>
                      <a:pt x="5195928" y="3021727"/>
                    </a:cubicBezTo>
                    <a:lnTo>
                      <a:pt x="5235611" y="3011951"/>
                    </a:lnTo>
                    <a:lnTo>
                      <a:pt x="5192310" y="3243262"/>
                    </a:lnTo>
                    <a:lnTo>
                      <a:pt x="5126971" y="3469505"/>
                    </a:lnTo>
                    <a:lnTo>
                      <a:pt x="5095667" y="3442641"/>
                    </a:lnTo>
                    <a:cubicBezTo>
                      <a:pt x="5082545" y="3433468"/>
                      <a:pt x="5068309" y="3425472"/>
                      <a:pt x="5053042" y="3418866"/>
                    </a:cubicBezTo>
                    <a:cubicBezTo>
                      <a:pt x="4930908" y="3366020"/>
                      <a:pt x="4789081" y="3422134"/>
                      <a:pt x="4736261" y="3544203"/>
                    </a:cubicBezTo>
                    <a:cubicBezTo>
                      <a:pt x="4683442" y="3666272"/>
                      <a:pt x="4739634" y="3808069"/>
                      <a:pt x="4861767" y="3860917"/>
                    </a:cubicBezTo>
                    <a:cubicBezTo>
                      <a:pt x="4877034" y="3867523"/>
                      <a:pt x="4892609" y="3872427"/>
                      <a:pt x="4908278" y="3875711"/>
                    </a:cubicBezTo>
                    <a:lnTo>
                      <a:pt x="4948303" y="3880032"/>
                    </a:lnTo>
                    <a:lnTo>
                      <a:pt x="4920099" y="3935562"/>
                    </a:lnTo>
                    <a:cubicBezTo>
                      <a:pt x="4854957" y="4050190"/>
                      <a:pt x="4781729" y="4158847"/>
                      <a:pt x="4701355" y="4260953"/>
                    </a:cubicBezTo>
                    <a:lnTo>
                      <a:pt x="4690683" y="4273524"/>
                    </a:lnTo>
                    <a:lnTo>
                      <a:pt x="4670103" y="4236951"/>
                    </a:lnTo>
                    <a:cubicBezTo>
                      <a:pt x="4660910" y="4223843"/>
                      <a:pt x="4650267" y="4211460"/>
                      <a:pt x="4638180" y="4200031"/>
                    </a:cubicBezTo>
                    <a:cubicBezTo>
                      <a:pt x="4541487" y="4108598"/>
                      <a:pt x="4389020" y="4112821"/>
                      <a:pt x="4297636" y="4209463"/>
                    </a:cubicBezTo>
                    <a:cubicBezTo>
                      <a:pt x="4206253" y="4306105"/>
                      <a:pt x="4210558" y="4458570"/>
                      <a:pt x="4307251" y="4550002"/>
                    </a:cubicBezTo>
                    <a:cubicBezTo>
                      <a:pt x="4319338" y="4561431"/>
                      <a:pt x="4332296" y="4571366"/>
                      <a:pt x="4345897" y="4579812"/>
                    </a:cubicBezTo>
                    <a:lnTo>
                      <a:pt x="4382079" y="4597585"/>
                    </a:lnTo>
                    <a:lnTo>
                      <a:pt x="4294613" y="4674261"/>
                    </a:lnTo>
                    <a:cubicBezTo>
                      <a:pt x="4226072" y="4730053"/>
                      <a:pt x="4154820" y="4782340"/>
                      <a:pt x="4081162" y="4830933"/>
                    </a:cubicBezTo>
                    <a:lnTo>
                      <a:pt x="4004830" y="4875987"/>
                    </a:lnTo>
                    <a:lnTo>
                      <a:pt x="3998534" y="4837804"/>
                    </a:lnTo>
                    <a:cubicBezTo>
                      <a:pt x="3994378" y="4822342"/>
                      <a:pt x="3988612" y="4807066"/>
                      <a:pt x="3981163" y="4792192"/>
                    </a:cubicBezTo>
                    <a:cubicBezTo>
                      <a:pt x="3921573" y="4673203"/>
                      <a:pt x="3776856" y="4625024"/>
                      <a:pt x="3657930" y="4684583"/>
                    </a:cubicBezTo>
                    <a:cubicBezTo>
                      <a:pt x="3539004" y="4744142"/>
                      <a:pt x="3490903" y="4888884"/>
                      <a:pt x="3550494" y="5007873"/>
                    </a:cubicBezTo>
                    <a:cubicBezTo>
                      <a:pt x="3557942" y="5022747"/>
                      <a:pt x="3566721" y="5036514"/>
                      <a:pt x="3576614" y="5049102"/>
                    </a:cubicBezTo>
                    <a:lnTo>
                      <a:pt x="3605495" y="5079179"/>
                    </a:lnTo>
                    <a:lnTo>
                      <a:pt x="3361520" y="5163465"/>
                    </a:lnTo>
                    <a:lnTo>
                      <a:pt x="3154552" y="5212189"/>
                    </a:lnTo>
                    <a:lnTo>
                      <a:pt x="3161961" y="5172732"/>
                    </a:lnTo>
                    <a:cubicBezTo>
                      <a:pt x="3163345" y="5156782"/>
                      <a:pt x="3163151" y="5140455"/>
                      <a:pt x="3161239" y="5123930"/>
                    </a:cubicBezTo>
                    <a:cubicBezTo>
                      <a:pt x="3145938" y="4991736"/>
                      <a:pt x="3026428" y="4896967"/>
                      <a:pt x="2894303" y="4912259"/>
                    </a:cubicBezTo>
                    <a:cubicBezTo>
                      <a:pt x="2762179" y="4927551"/>
                      <a:pt x="2667474" y="5047112"/>
                      <a:pt x="2682774" y="5179307"/>
                    </a:cubicBezTo>
                    <a:cubicBezTo>
                      <a:pt x="2684687" y="5195831"/>
                      <a:pt x="2688228" y="5211770"/>
                      <a:pt x="2693218" y="5226984"/>
                    </a:cubicBezTo>
                    <a:lnTo>
                      <a:pt x="2708878" y="5262425"/>
                    </a:lnTo>
                    <a:lnTo>
                      <a:pt x="2561420" y="5266097"/>
                    </a:lnTo>
                    <a:cubicBezTo>
                      <a:pt x="2469881" y="5263601"/>
                      <a:pt x="2377769" y="5256285"/>
                      <a:pt x="2285388" y="5243959"/>
                    </a:cubicBezTo>
                    <a:lnTo>
                      <a:pt x="2240930" y="5235714"/>
                    </a:lnTo>
                    <a:lnTo>
                      <a:pt x="2261288" y="5201337"/>
                    </a:lnTo>
                    <a:cubicBezTo>
                      <a:pt x="2268045" y="5186822"/>
                      <a:pt x="2273446" y="5171413"/>
                      <a:pt x="2277301" y="5155230"/>
                    </a:cubicBezTo>
                    <a:cubicBezTo>
                      <a:pt x="2308137" y="5025775"/>
                      <a:pt x="2228246" y="4895846"/>
                      <a:pt x="2098860" y="4865027"/>
                    </a:cubicBezTo>
                    <a:cubicBezTo>
                      <a:pt x="1969474" y="4834207"/>
                      <a:pt x="1839587" y="4914168"/>
                      <a:pt x="1808751" y="5043623"/>
                    </a:cubicBezTo>
                    <a:cubicBezTo>
                      <a:pt x="1804897" y="5059805"/>
                      <a:pt x="1802773" y="5075995"/>
                      <a:pt x="1802259" y="5091997"/>
                    </a:cubicBezTo>
                    <a:lnTo>
                      <a:pt x="1804934" y="5131861"/>
                    </a:lnTo>
                    <a:lnTo>
                      <a:pt x="1761530" y="5119177"/>
                    </a:lnTo>
                    <a:cubicBezTo>
                      <a:pt x="1682746" y="5091747"/>
                      <a:pt x="1605963" y="5060831"/>
                      <a:pt x="1531316" y="5026649"/>
                    </a:cubicBezTo>
                    <a:lnTo>
                      <a:pt x="1374157" y="4945594"/>
                    </a:lnTo>
                    <a:lnTo>
                      <a:pt x="1405149" y="4920168"/>
                    </a:lnTo>
                    <a:cubicBezTo>
                      <a:pt x="1416461" y="4908838"/>
                      <a:pt x="1426808" y="4896207"/>
                      <a:pt x="1435964" y="4882320"/>
                    </a:cubicBezTo>
                    <a:cubicBezTo>
                      <a:pt x="1509217" y="4771217"/>
                      <a:pt x="1478582" y="4621800"/>
                      <a:pt x="1367541" y="4548587"/>
                    </a:cubicBezTo>
                    <a:cubicBezTo>
                      <a:pt x="1256498" y="4475373"/>
                      <a:pt x="1107097" y="4506088"/>
                      <a:pt x="1033844" y="4617189"/>
                    </a:cubicBezTo>
                    <a:cubicBezTo>
                      <a:pt x="1024688" y="4631078"/>
                      <a:pt x="1017155" y="4645563"/>
                      <a:pt x="1011199" y="4660425"/>
                    </a:cubicBezTo>
                    <a:lnTo>
                      <a:pt x="1000161" y="4698511"/>
                    </a:lnTo>
                    <a:lnTo>
                      <a:pt x="920802" y="4636740"/>
                    </a:lnTo>
                    <a:cubicBezTo>
                      <a:pt x="829875" y="4559028"/>
                      <a:pt x="744663" y="4475445"/>
                      <a:pt x="665621" y="4386731"/>
                    </a:cubicBezTo>
                    <a:lnTo>
                      <a:pt x="657487" y="4376959"/>
                    </a:lnTo>
                    <a:lnTo>
                      <a:pt x="696807" y="4363138"/>
                    </a:lnTo>
                    <a:cubicBezTo>
                      <a:pt x="711312" y="4356361"/>
                      <a:pt x="725355" y="4348030"/>
                      <a:pt x="738709" y="4338112"/>
                    </a:cubicBezTo>
                    <a:cubicBezTo>
                      <a:pt x="845543" y="4258765"/>
                      <a:pt x="867859" y="4107881"/>
                      <a:pt x="788555" y="4001104"/>
                    </a:cubicBezTo>
                    <a:cubicBezTo>
                      <a:pt x="709249" y="3894326"/>
                      <a:pt x="558354" y="3872091"/>
                      <a:pt x="451519" y="3951439"/>
                    </a:cubicBezTo>
                    <a:cubicBezTo>
                      <a:pt x="438165" y="3961357"/>
                      <a:pt x="426132" y="3972393"/>
                      <a:pt x="415452" y="3984321"/>
                    </a:cubicBezTo>
                    <a:lnTo>
                      <a:pt x="391658" y="4016878"/>
                    </a:lnTo>
                    <a:lnTo>
                      <a:pt x="353117" y="3955371"/>
                    </a:lnTo>
                    <a:cubicBezTo>
                      <a:pt x="312204" y="3884939"/>
                      <a:pt x="274531" y="3812605"/>
                      <a:pt x="240245" y="3738610"/>
                    </a:cubicBezTo>
                    <a:lnTo>
                      <a:pt x="182439" y="3597001"/>
                    </a:lnTo>
                    <a:lnTo>
                      <a:pt x="221697" y="3597436"/>
                    </a:lnTo>
                    <a:cubicBezTo>
                      <a:pt x="237645" y="3596029"/>
                      <a:pt x="253690" y="3593002"/>
                      <a:pt x="269631" y="3588250"/>
                    </a:cubicBezTo>
                    <a:cubicBezTo>
                      <a:pt x="397161" y="3550226"/>
                      <a:pt x="469738" y="3416075"/>
                      <a:pt x="431735" y="3288614"/>
                    </a:cubicBezTo>
                    <a:cubicBezTo>
                      <a:pt x="393733" y="3161152"/>
                      <a:pt x="259541" y="3088647"/>
                      <a:pt x="132011" y="3126671"/>
                    </a:cubicBezTo>
                    <a:cubicBezTo>
                      <a:pt x="116070" y="3131423"/>
                      <a:pt x="100988" y="3137679"/>
                      <a:pt x="86872" y="3145235"/>
                    </a:cubicBezTo>
                    <a:lnTo>
                      <a:pt x="54105" y="3167203"/>
                    </a:lnTo>
                    <a:lnTo>
                      <a:pt x="27088" y="3034275"/>
                    </a:lnTo>
                    <a:cubicBezTo>
                      <a:pt x="14450" y="2952472"/>
                      <a:pt x="5642" y="2869727"/>
                      <a:pt x="811" y="2786282"/>
                    </a:cubicBezTo>
                    <a:lnTo>
                      <a:pt x="0" y="2701432"/>
                    </a:lnTo>
                    <a:lnTo>
                      <a:pt x="37127" y="2715413"/>
                    </a:lnTo>
                    <a:cubicBezTo>
                      <a:pt x="52595" y="2719545"/>
                      <a:pt x="68707" y="2722190"/>
                      <a:pt x="85312" y="2723175"/>
                    </a:cubicBezTo>
                    <a:cubicBezTo>
                      <a:pt x="218155" y="2731063"/>
                      <a:pt x="332238" y="2629824"/>
                      <a:pt x="340122" y="2497052"/>
                    </a:cubicBezTo>
                    <a:cubicBezTo>
                      <a:pt x="348006" y="2364279"/>
                      <a:pt x="246705" y="2250252"/>
                      <a:pt x="113862" y="2242364"/>
                    </a:cubicBezTo>
                    <a:cubicBezTo>
                      <a:pt x="97256" y="2241378"/>
                      <a:pt x="80945" y="2242097"/>
                      <a:pt x="65096" y="2244369"/>
                    </a:cubicBezTo>
                    <a:lnTo>
                      <a:pt x="25412" y="2254145"/>
                    </a:lnTo>
                    <a:lnTo>
                      <a:pt x="68713" y="2022832"/>
                    </a:lnTo>
                    <a:lnTo>
                      <a:pt x="134052" y="1796592"/>
                    </a:lnTo>
                    <a:lnTo>
                      <a:pt x="165357" y="1823456"/>
                    </a:lnTo>
                    <a:cubicBezTo>
                      <a:pt x="178479" y="1832629"/>
                      <a:pt x="192715" y="1840624"/>
                      <a:pt x="207982" y="1847230"/>
                    </a:cubicBezTo>
                    <a:cubicBezTo>
                      <a:pt x="330115" y="1900077"/>
                      <a:pt x="471944" y="1843963"/>
                      <a:pt x="524763" y="1721894"/>
                    </a:cubicBezTo>
                    <a:cubicBezTo>
                      <a:pt x="577582" y="1599825"/>
                      <a:pt x="521390" y="1458027"/>
                      <a:pt x="399256" y="1405180"/>
                    </a:cubicBezTo>
                    <a:cubicBezTo>
                      <a:pt x="383989" y="1398574"/>
                      <a:pt x="368416" y="1393671"/>
                      <a:pt x="352745" y="1390386"/>
                    </a:cubicBezTo>
                    <a:lnTo>
                      <a:pt x="312719" y="1386066"/>
                    </a:lnTo>
                    <a:lnTo>
                      <a:pt x="340923" y="1330533"/>
                    </a:lnTo>
                    <a:cubicBezTo>
                      <a:pt x="406067" y="1215904"/>
                      <a:pt x="479295" y="1107248"/>
                      <a:pt x="559668" y="1005143"/>
                    </a:cubicBezTo>
                    <a:lnTo>
                      <a:pt x="570341" y="992572"/>
                    </a:lnTo>
                    <a:lnTo>
                      <a:pt x="590920" y="1029147"/>
                    </a:lnTo>
                    <a:cubicBezTo>
                      <a:pt x="600113" y="1042255"/>
                      <a:pt x="610757" y="1054637"/>
                      <a:pt x="622843" y="1066067"/>
                    </a:cubicBezTo>
                    <a:cubicBezTo>
                      <a:pt x="719537" y="1157498"/>
                      <a:pt x="872004" y="1153275"/>
                      <a:pt x="963387" y="1056634"/>
                    </a:cubicBezTo>
                    <a:cubicBezTo>
                      <a:pt x="1054771" y="959992"/>
                      <a:pt x="1050466" y="807527"/>
                      <a:pt x="953773" y="716095"/>
                    </a:cubicBezTo>
                    <a:cubicBezTo>
                      <a:pt x="941686" y="704665"/>
                      <a:pt x="928728" y="694731"/>
                      <a:pt x="915126" y="686285"/>
                    </a:cubicBezTo>
                    <a:lnTo>
                      <a:pt x="878943" y="668511"/>
                    </a:lnTo>
                    <a:lnTo>
                      <a:pt x="966411" y="591835"/>
                    </a:lnTo>
                    <a:cubicBezTo>
                      <a:pt x="1034952" y="536042"/>
                      <a:pt x="1106204" y="483755"/>
                      <a:pt x="1179862" y="435162"/>
                    </a:cubicBezTo>
                    <a:lnTo>
                      <a:pt x="1256192" y="390108"/>
                    </a:lnTo>
                    <a:lnTo>
                      <a:pt x="1262490" y="428293"/>
                    </a:lnTo>
                    <a:cubicBezTo>
                      <a:pt x="1266645" y="443754"/>
                      <a:pt x="1272411" y="459031"/>
                      <a:pt x="1279861" y="473904"/>
                    </a:cubicBezTo>
                    <a:cubicBezTo>
                      <a:pt x="1339451" y="592893"/>
                      <a:pt x="1484168" y="641073"/>
                      <a:pt x="1603093" y="581514"/>
                    </a:cubicBezTo>
                    <a:cubicBezTo>
                      <a:pt x="1722020" y="521955"/>
                      <a:pt x="1770120" y="377212"/>
                      <a:pt x="1710529" y="258223"/>
                    </a:cubicBezTo>
                    <a:cubicBezTo>
                      <a:pt x="1703080" y="243350"/>
                      <a:pt x="1694301" y="229582"/>
                      <a:pt x="1684409" y="216994"/>
                    </a:cubicBezTo>
                    <a:lnTo>
                      <a:pt x="1655527" y="186916"/>
                    </a:lnTo>
                    <a:lnTo>
                      <a:pt x="1899503" y="102632"/>
                    </a:lnTo>
                    <a:lnTo>
                      <a:pt x="2106471" y="53906"/>
                    </a:lnTo>
                    <a:lnTo>
                      <a:pt x="2099062" y="93364"/>
                    </a:lnTo>
                    <a:cubicBezTo>
                      <a:pt x="2097679" y="109315"/>
                      <a:pt x="2097873" y="125641"/>
                      <a:pt x="2099785" y="142166"/>
                    </a:cubicBezTo>
                    <a:cubicBezTo>
                      <a:pt x="2115085" y="274360"/>
                      <a:pt x="2234596" y="369129"/>
                      <a:pt x="2366720" y="353838"/>
                    </a:cubicBezTo>
                    <a:cubicBezTo>
                      <a:pt x="2498845" y="338546"/>
                      <a:pt x="2593550" y="218984"/>
                      <a:pt x="2578250" y="86789"/>
                    </a:cubicBezTo>
                    <a:cubicBezTo>
                      <a:pt x="2576337" y="70264"/>
                      <a:pt x="2572796" y="54325"/>
                      <a:pt x="2567806" y="39113"/>
                    </a:cubicBezTo>
                    <a:lnTo>
                      <a:pt x="2552146" y="3672"/>
                    </a:lnTo>
                    <a:lnTo>
                      <a:pt x="2699604" y="0"/>
                    </a:lnTo>
                    <a:close/>
                    <a:moveTo>
                      <a:pt x="2685916" y="849851"/>
                    </a:moveTo>
                    <a:cubicBezTo>
                      <a:pt x="1857093" y="823407"/>
                      <a:pt x="1095966" y="1381414"/>
                      <a:pt x="896230" y="2219946"/>
                    </a:cubicBezTo>
                    <a:cubicBezTo>
                      <a:pt x="667959" y="3178268"/>
                      <a:pt x="1259374" y="4140094"/>
                      <a:pt x="2217191" y="4368244"/>
                    </a:cubicBezTo>
                    <a:cubicBezTo>
                      <a:pt x="3175009" y="4596395"/>
                      <a:pt x="4136523" y="4004473"/>
                      <a:pt x="4364793" y="3046150"/>
                    </a:cubicBezTo>
                    <a:cubicBezTo>
                      <a:pt x="4593063" y="2087828"/>
                      <a:pt x="4001649" y="1126002"/>
                      <a:pt x="3043832" y="897852"/>
                    </a:cubicBezTo>
                    <a:cubicBezTo>
                      <a:pt x="2924105" y="869333"/>
                      <a:pt x="2804320" y="853628"/>
                      <a:pt x="2685916" y="849851"/>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grpSp>
        <p:grpSp>
          <p:nvGrpSpPr>
            <p:cNvPr id="276" name="Group 275"/>
            <p:cNvGrpSpPr/>
            <p:nvPr/>
          </p:nvGrpSpPr>
          <p:grpSpPr>
            <a:xfrm>
              <a:off x="7766092" y="4918063"/>
              <a:ext cx="143729" cy="144414"/>
              <a:chOff x="1941489" y="795953"/>
              <a:chExt cx="5261024" cy="5266097"/>
            </a:xfrm>
            <a:solidFill>
              <a:srgbClr val="008000"/>
            </a:solidFill>
          </p:grpSpPr>
          <p:sp>
            <p:nvSpPr>
              <p:cNvPr id="277" name="Donut 276"/>
              <p:cNvSpPr/>
              <p:nvPr/>
            </p:nvSpPr>
            <p:spPr>
              <a:xfrm>
                <a:off x="2882256" y="1738368"/>
                <a:ext cx="3379489" cy="3381270"/>
              </a:xfrm>
              <a:prstGeom prst="donut">
                <a:avLst>
                  <a:gd name="adj" fmla="val 2828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sp>
            <p:nvSpPr>
              <p:cNvPr id="278" name="Freeform 277"/>
              <p:cNvSpPr/>
              <p:nvPr/>
            </p:nvSpPr>
            <p:spPr>
              <a:xfrm>
                <a:off x="1941489" y="795953"/>
                <a:ext cx="5261024" cy="5266097"/>
              </a:xfrm>
              <a:custGeom>
                <a:avLst/>
                <a:gdLst>
                  <a:gd name="connsiteX0" fmla="*/ 2699604 w 5261024"/>
                  <a:gd name="connsiteY0" fmla="*/ 0 h 5266097"/>
                  <a:gd name="connsiteX1" fmla="*/ 2975635 w 5261024"/>
                  <a:gd name="connsiteY1" fmla="*/ 22137 h 5266097"/>
                  <a:gd name="connsiteX2" fmla="*/ 3020095 w 5261024"/>
                  <a:gd name="connsiteY2" fmla="*/ 30384 h 5266097"/>
                  <a:gd name="connsiteX3" fmla="*/ 2999736 w 5261024"/>
                  <a:gd name="connsiteY3" fmla="*/ 64762 h 5266097"/>
                  <a:gd name="connsiteX4" fmla="*/ 2983724 w 5261024"/>
                  <a:gd name="connsiteY4" fmla="*/ 110867 h 5266097"/>
                  <a:gd name="connsiteX5" fmla="*/ 3162165 w 5261024"/>
                  <a:gd name="connsiteY5" fmla="*/ 401071 h 5266097"/>
                  <a:gd name="connsiteX6" fmla="*/ 3452273 w 5261024"/>
                  <a:gd name="connsiteY6" fmla="*/ 222475 h 5266097"/>
                  <a:gd name="connsiteX7" fmla="*/ 3458765 w 5261024"/>
                  <a:gd name="connsiteY7" fmla="*/ 174102 h 5266097"/>
                  <a:gd name="connsiteX8" fmla="*/ 3456091 w 5261024"/>
                  <a:gd name="connsiteY8" fmla="*/ 134237 h 5266097"/>
                  <a:gd name="connsiteX9" fmla="*/ 3499492 w 5261024"/>
                  <a:gd name="connsiteY9" fmla="*/ 146919 h 5266097"/>
                  <a:gd name="connsiteX10" fmla="*/ 3729708 w 5261024"/>
                  <a:gd name="connsiteY10" fmla="*/ 239447 h 5266097"/>
                  <a:gd name="connsiteX11" fmla="*/ 3886868 w 5261024"/>
                  <a:gd name="connsiteY11" fmla="*/ 320504 h 5266097"/>
                  <a:gd name="connsiteX12" fmla="*/ 3855876 w 5261024"/>
                  <a:gd name="connsiteY12" fmla="*/ 345930 h 5266097"/>
                  <a:gd name="connsiteX13" fmla="*/ 3825060 w 5261024"/>
                  <a:gd name="connsiteY13" fmla="*/ 383779 h 5266097"/>
                  <a:gd name="connsiteX14" fmla="*/ 3893485 w 5261024"/>
                  <a:gd name="connsiteY14" fmla="*/ 717511 h 5266097"/>
                  <a:gd name="connsiteX15" fmla="*/ 4227180 w 5261024"/>
                  <a:gd name="connsiteY15" fmla="*/ 648908 h 5266097"/>
                  <a:gd name="connsiteX16" fmla="*/ 4249826 w 5261024"/>
                  <a:gd name="connsiteY16" fmla="*/ 605673 h 5266097"/>
                  <a:gd name="connsiteX17" fmla="*/ 4260863 w 5261024"/>
                  <a:gd name="connsiteY17" fmla="*/ 567587 h 5266097"/>
                  <a:gd name="connsiteX18" fmla="*/ 4340221 w 5261024"/>
                  <a:gd name="connsiteY18" fmla="*/ 629356 h 5266097"/>
                  <a:gd name="connsiteX19" fmla="*/ 4595402 w 5261024"/>
                  <a:gd name="connsiteY19" fmla="*/ 879365 h 5266097"/>
                  <a:gd name="connsiteX20" fmla="*/ 4603537 w 5261024"/>
                  <a:gd name="connsiteY20" fmla="*/ 889139 h 5266097"/>
                  <a:gd name="connsiteX21" fmla="*/ 4564217 w 5261024"/>
                  <a:gd name="connsiteY21" fmla="*/ 902959 h 5266097"/>
                  <a:gd name="connsiteX22" fmla="*/ 4522315 w 5261024"/>
                  <a:gd name="connsiteY22" fmla="*/ 927986 h 5266097"/>
                  <a:gd name="connsiteX23" fmla="*/ 4472470 w 5261024"/>
                  <a:gd name="connsiteY23" fmla="*/ 1264993 h 5266097"/>
                  <a:gd name="connsiteX24" fmla="*/ 4809505 w 5261024"/>
                  <a:gd name="connsiteY24" fmla="*/ 1314658 h 5266097"/>
                  <a:gd name="connsiteX25" fmla="*/ 4845572 w 5261024"/>
                  <a:gd name="connsiteY25" fmla="*/ 1281775 h 5266097"/>
                  <a:gd name="connsiteX26" fmla="*/ 4869367 w 5261024"/>
                  <a:gd name="connsiteY26" fmla="*/ 1249219 h 5266097"/>
                  <a:gd name="connsiteX27" fmla="*/ 4907907 w 5261024"/>
                  <a:gd name="connsiteY27" fmla="*/ 1310723 h 5266097"/>
                  <a:gd name="connsiteX28" fmla="*/ 5020778 w 5261024"/>
                  <a:gd name="connsiteY28" fmla="*/ 1527485 h 5266097"/>
                  <a:gd name="connsiteX29" fmla="*/ 5078585 w 5261024"/>
                  <a:gd name="connsiteY29" fmla="*/ 1669097 h 5266097"/>
                  <a:gd name="connsiteX30" fmla="*/ 5039327 w 5261024"/>
                  <a:gd name="connsiteY30" fmla="*/ 1668661 h 5266097"/>
                  <a:gd name="connsiteX31" fmla="*/ 4991392 w 5261024"/>
                  <a:gd name="connsiteY31" fmla="*/ 1677848 h 5266097"/>
                  <a:gd name="connsiteX32" fmla="*/ 4829289 w 5261024"/>
                  <a:gd name="connsiteY32" fmla="*/ 1977484 h 5266097"/>
                  <a:gd name="connsiteX33" fmla="*/ 5129012 w 5261024"/>
                  <a:gd name="connsiteY33" fmla="*/ 2139427 h 5266097"/>
                  <a:gd name="connsiteX34" fmla="*/ 5174151 w 5261024"/>
                  <a:gd name="connsiteY34" fmla="*/ 2120863 h 5266097"/>
                  <a:gd name="connsiteX35" fmla="*/ 5206918 w 5261024"/>
                  <a:gd name="connsiteY35" fmla="*/ 2098895 h 5266097"/>
                  <a:gd name="connsiteX36" fmla="*/ 5233934 w 5261024"/>
                  <a:gd name="connsiteY36" fmla="*/ 2231821 h 5266097"/>
                  <a:gd name="connsiteX37" fmla="*/ 5260212 w 5261024"/>
                  <a:gd name="connsiteY37" fmla="*/ 2479813 h 5266097"/>
                  <a:gd name="connsiteX38" fmla="*/ 5261024 w 5261024"/>
                  <a:gd name="connsiteY38" fmla="*/ 2564666 h 5266097"/>
                  <a:gd name="connsiteX39" fmla="*/ 5223898 w 5261024"/>
                  <a:gd name="connsiteY39" fmla="*/ 2550684 h 5266097"/>
                  <a:gd name="connsiteX40" fmla="*/ 5175711 w 5261024"/>
                  <a:gd name="connsiteY40" fmla="*/ 2542921 h 5266097"/>
                  <a:gd name="connsiteX41" fmla="*/ 4920903 w 5261024"/>
                  <a:gd name="connsiteY41" fmla="*/ 2769046 h 5266097"/>
                  <a:gd name="connsiteX42" fmla="*/ 5147162 w 5261024"/>
                  <a:gd name="connsiteY42" fmla="*/ 3023733 h 5266097"/>
                  <a:gd name="connsiteX43" fmla="*/ 5195928 w 5261024"/>
                  <a:gd name="connsiteY43" fmla="*/ 3021727 h 5266097"/>
                  <a:gd name="connsiteX44" fmla="*/ 5235611 w 5261024"/>
                  <a:gd name="connsiteY44" fmla="*/ 3011951 h 5266097"/>
                  <a:gd name="connsiteX45" fmla="*/ 5192310 w 5261024"/>
                  <a:gd name="connsiteY45" fmla="*/ 3243262 h 5266097"/>
                  <a:gd name="connsiteX46" fmla="*/ 5126971 w 5261024"/>
                  <a:gd name="connsiteY46" fmla="*/ 3469505 h 5266097"/>
                  <a:gd name="connsiteX47" fmla="*/ 5095667 w 5261024"/>
                  <a:gd name="connsiteY47" fmla="*/ 3442641 h 5266097"/>
                  <a:gd name="connsiteX48" fmla="*/ 5053042 w 5261024"/>
                  <a:gd name="connsiteY48" fmla="*/ 3418866 h 5266097"/>
                  <a:gd name="connsiteX49" fmla="*/ 4736261 w 5261024"/>
                  <a:gd name="connsiteY49" fmla="*/ 3544203 h 5266097"/>
                  <a:gd name="connsiteX50" fmla="*/ 4861767 w 5261024"/>
                  <a:gd name="connsiteY50" fmla="*/ 3860917 h 5266097"/>
                  <a:gd name="connsiteX51" fmla="*/ 4908278 w 5261024"/>
                  <a:gd name="connsiteY51" fmla="*/ 3875711 h 5266097"/>
                  <a:gd name="connsiteX52" fmla="*/ 4948303 w 5261024"/>
                  <a:gd name="connsiteY52" fmla="*/ 3880032 h 5266097"/>
                  <a:gd name="connsiteX53" fmla="*/ 4920099 w 5261024"/>
                  <a:gd name="connsiteY53" fmla="*/ 3935562 h 5266097"/>
                  <a:gd name="connsiteX54" fmla="*/ 4701355 w 5261024"/>
                  <a:gd name="connsiteY54" fmla="*/ 4260953 h 5266097"/>
                  <a:gd name="connsiteX55" fmla="*/ 4690683 w 5261024"/>
                  <a:gd name="connsiteY55" fmla="*/ 4273524 h 5266097"/>
                  <a:gd name="connsiteX56" fmla="*/ 4670103 w 5261024"/>
                  <a:gd name="connsiteY56" fmla="*/ 4236951 h 5266097"/>
                  <a:gd name="connsiteX57" fmla="*/ 4638180 w 5261024"/>
                  <a:gd name="connsiteY57" fmla="*/ 4200031 h 5266097"/>
                  <a:gd name="connsiteX58" fmla="*/ 4297636 w 5261024"/>
                  <a:gd name="connsiteY58" fmla="*/ 4209463 h 5266097"/>
                  <a:gd name="connsiteX59" fmla="*/ 4307251 w 5261024"/>
                  <a:gd name="connsiteY59" fmla="*/ 4550002 h 5266097"/>
                  <a:gd name="connsiteX60" fmla="*/ 4345897 w 5261024"/>
                  <a:gd name="connsiteY60" fmla="*/ 4579812 h 5266097"/>
                  <a:gd name="connsiteX61" fmla="*/ 4382079 w 5261024"/>
                  <a:gd name="connsiteY61" fmla="*/ 4597585 h 5266097"/>
                  <a:gd name="connsiteX62" fmla="*/ 4294613 w 5261024"/>
                  <a:gd name="connsiteY62" fmla="*/ 4674261 h 5266097"/>
                  <a:gd name="connsiteX63" fmla="*/ 4081162 w 5261024"/>
                  <a:gd name="connsiteY63" fmla="*/ 4830933 h 5266097"/>
                  <a:gd name="connsiteX64" fmla="*/ 4004830 w 5261024"/>
                  <a:gd name="connsiteY64" fmla="*/ 4875987 h 5266097"/>
                  <a:gd name="connsiteX65" fmla="*/ 3998534 w 5261024"/>
                  <a:gd name="connsiteY65" fmla="*/ 4837804 h 5266097"/>
                  <a:gd name="connsiteX66" fmla="*/ 3981163 w 5261024"/>
                  <a:gd name="connsiteY66" fmla="*/ 4792192 h 5266097"/>
                  <a:gd name="connsiteX67" fmla="*/ 3657930 w 5261024"/>
                  <a:gd name="connsiteY67" fmla="*/ 4684583 h 5266097"/>
                  <a:gd name="connsiteX68" fmla="*/ 3550494 w 5261024"/>
                  <a:gd name="connsiteY68" fmla="*/ 5007873 h 5266097"/>
                  <a:gd name="connsiteX69" fmla="*/ 3576614 w 5261024"/>
                  <a:gd name="connsiteY69" fmla="*/ 5049102 h 5266097"/>
                  <a:gd name="connsiteX70" fmla="*/ 3605495 w 5261024"/>
                  <a:gd name="connsiteY70" fmla="*/ 5079179 h 5266097"/>
                  <a:gd name="connsiteX71" fmla="*/ 3361520 w 5261024"/>
                  <a:gd name="connsiteY71" fmla="*/ 5163465 h 5266097"/>
                  <a:gd name="connsiteX72" fmla="*/ 3154552 w 5261024"/>
                  <a:gd name="connsiteY72" fmla="*/ 5212189 h 5266097"/>
                  <a:gd name="connsiteX73" fmla="*/ 3161961 w 5261024"/>
                  <a:gd name="connsiteY73" fmla="*/ 5172732 h 5266097"/>
                  <a:gd name="connsiteX74" fmla="*/ 3161239 w 5261024"/>
                  <a:gd name="connsiteY74" fmla="*/ 5123930 h 5266097"/>
                  <a:gd name="connsiteX75" fmla="*/ 2894303 w 5261024"/>
                  <a:gd name="connsiteY75" fmla="*/ 4912259 h 5266097"/>
                  <a:gd name="connsiteX76" fmla="*/ 2682774 w 5261024"/>
                  <a:gd name="connsiteY76" fmla="*/ 5179307 h 5266097"/>
                  <a:gd name="connsiteX77" fmla="*/ 2693218 w 5261024"/>
                  <a:gd name="connsiteY77" fmla="*/ 5226984 h 5266097"/>
                  <a:gd name="connsiteX78" fmla="*/ 2708878 w 5261024"/>
                  <a:gd name="connsiteY78" fmla="*/ 5262425 h 5266097"/>
                  <a:gd name="connsiteX79" fmla="*/ 2561420 w 5261024"/>
                  <a:gd name="connsiteY79" fmla="*/ 5266097 h 5266097"/>
                  <a:gd name="connsiteX80" fmla="*/ 2285388 w 5261024"/>
                  <a:gd name="connsiteY80" fmla="*/ 5243959 h 5266097"/>
                  <a:gd name="connsiteX81" fmla="*/ 2240930 w 5261024"/>
                  <a:gd name="connsiteY81" fmla="*/ 5235714 h 5266097"/>
                  <a:gd name="connsiteX82" fmla="*/ 2261288 w 5261024"/>
                  <a:gd name="connsiteY82" fmla="*/ 5201337 h 5266097"/>
                  <a:gd name="connsiteX83" fmla="*/ 2277301 w 5261024"/>
                  <a:gd name="connsiteY83" fmla="*/ 5155230 h 5266097"/>
                  <a:gd name="connsiteX84" fmla="*/ 2098860 w 5261024"/>
                  <a:gd name="connsiteY84" fmla="*/ 4865027 h 5266097"/>
                  <a:gd name="connsiteX85" fmla="*/ 1808751 w 5261024"/>
                  <a:gd name="connsiteY85" fmla="*/ 5043623 h 5266097"/>
                  <a:gd name="connsiteX86" fmla="*/ 1802259 w 5261024"/>
                  <a:gd name="connsiteY86" fmla="*/ 5091997 h 5266097"/>
                  <a:gd name="connsiteX87" fmla="*/ 1804934 w 5261024"/>
                  <a:gd name="connsiteY87" fmla="*/ 5131861 h 5266097"/>
                  <a:gd name="connsiteX88" fmla="*/ 1761530 w 5261024"/>
                  <a:gd name="connsiteY88" fmla="*/ 5119177 h 5266097"/>
                  <a:gd name="connsiteX89" fmla="*/ 1531316 w 5261024"/>
                  <a:gd name="connsiteY89" fmla="*/ 5026649 h 5266097"/>
                  <a:gd name="connsiteX90" fmla="*/ 1374157 w 5261024"/>
                  <a:gd name="connsiteY90" fmla="*/ 4945594 h 5266097"/>
                  <a:gd name="connsiteX91" fmla="*/ 1405149 w 5261024"/>
                  <a:gd name="connsiteY91" fmla="*/ 4920168 h 5266097"/>
                  <a:gd name="connsiteX92" fmla="*/ 1435964 w 5261024"/>
                  <a:gd name="connsiteY92" fmla="*/ 4882320 h 5266097"/>
                  <a:gd name="connsiteX93" fmla="*/ 1367541 w 5261024"/>
                  <a:gd name="connsiteY93" fmla="*/ 4548587 h 5266097"/>
                  <a:gd name="connsiteX94" fmla="*/ 1033844 w 5261024"/>
                  <a:gd name="connsiteY94" fmla="*/ 4617189 h 5266097"/>
                  <a:gd name="connsiteX95" fmla="*/ 1011199 w 5261024"/>
                  <a:gd name="connsiteY95" fmla="*/ 4660425 h 5266097"/>
                  <a:gd name="connsiteX96" fmla="*/ 1000161 w 5261024"/>
                  <a:gd name="connsiteY96" fmla="*/ 4698511 h 5266097"/>
                  <a:gd name="connsiteX97" fmla="*/ 920802 w 5261024"/>
                  <a:gd name="connsiteY97" fmla="*/ 4636740 h 5266097"/>
                  <a:gd name="connsiteX98" fmla="*/ 665621 w 5261024"/>
                  <a:gd name="connsiteY98" fmla="*/ 4386731 h 5266097"/>
                  <a:gd name="connsiteX99" fmla="*/ 657487 w 5261024"/>
                  <a:gd name="connsiteY99" fmla="*/ 4376959 h 5266097"/>
                  <a:gd name="connsiteX100" fmla="*/ 696807 w 5261024"/>
                  <a:gd name="connsiteY100" fmla="*/ 4363138 h 5266097"/>
                  <a:gd name="connsiteX101" fmla="*/ 738709 w 5261024"/>
                  <a:gd name="connsiteY101" fmla="*/ 4338112 h 5266097"/>
                  <a:gd name="connsiteX102" fmla="*/ 788555 w 5261024"/>
                  <a:gd name="connsiteY102" fmla="*/ 4001104 h 5266097"/>
                  <a:gd name="connsiteX103" fmla="*/ 451519 w 5261024"/>
                  <a:gd name="connsiteY103" fmla="*/ 3951439 h 5266097"/>
                  <a:gd name="connsiteX104" fmla="*/ 415452 w 5261024"/>
                  <a:gd name="connsiteY104" fmla="*/ 3984321 h 5266097"/>
                  <a:gd name="connsiteX105" fmla="*/ 391658 w 5261024"/>
                  <a:gd name="connsiteY105" fmla="*/ 4016878 h 5266097"/>
                  <a:gd name="connsiteX106" fmla="*/ 353117 w 5261024"/>
                  <a:gd name="connsiteY106" fmla="*/ 3955371 h 5266097"/>
                  <a:gd name="connsiteX107" fmla="*/ 240245 w 5261024"/>
                  <a:gd name="connsiteY107" fmla="*/ 3738610 h 5266097"/>
                  <a:gd name="connsiteX108" fmla="*/ 182439 w 5261024"/>
                  <a:gd name="connsiteY108" fmla="*/ 3597001 h 5266097"/>
                  <a:gd name="connsiteX109" fmla="*/ 221697 w 5261024"/>
                  <a:gd name="connsiteY109" fmla="*/ 3597436 h 5266097"/>
                  <a:gd name="connsiteX110" fmla="*/ 269631 w 5261024"/>
                  <a:gd name="connsiteY110" fmla="*/ 3588250 h 5266097"/>
                  <a:gd name="connsiteX111" fmla="*/ 431735 w 5261024"/>
                  <a:gd name="connsiteY111" fmla="*/ 3288614 h 5266097"/>
                  <a:gd name="connsiteX112" fmla="*/ 132011 w 5261024"/>
                  <a:gd name="connsiteY112" fmla="*/ 3126671 h 5266097"/>
                  <a:gd name="connsiteX113" fmla="*/ 86872 w 5261024"/>
                  <a:gd name="connsiteY113" fmla="*/ 3145235 h 5266097"/>
                  <a:gd name="connsiteX114" fmla="*/ 54105 w 5261024"/>
                  <a:gd name="connsiteY114" fmla="*/ 3167203 h 5266097"/>
                  <a:gd name="connsiteX115" fmla="*/ 27088 w 5261024"/>
                  <a:gd name="connsiteY115" fmla="*/ 3034275 h 5266097"/>
                  <a:gd name="connsiteX116" fmla="*/ 811 w 5261024"/>
                  <a:gd name="connsiteY116" fmla="*/ 2786282 h 5266097"/>
                  <a:gd name="connsiteX117" fmla="*/ 0 w 5261024"/>
                  <a:gd name="connsiteY117" fmla="*/ 2701432 h 5266097"/>
                  <a:gd name="connsiteX118" fmla="*/ 37127 w 5261024"/>
                  <a:gd name="connsiteY118" fmla="*/ 2715413 h 5266097"/>
                  <a:gd name="connsiteX119" fmla="*/ 85312 w 5261024"/>
                  <a:gd name="connsiteY119" fmla="*/ 2723175 h 5266097"/>
                  <a:gd name="connsiteX120" fmla="*/ 340122 w 5261024"/>
                  <a:gd name="connsiteY120" fmla="*/ 2497052 h 5266097"/>
                  <a:gd name="connsiteX121" fmla="*/ 113862 w 5261024"/>
                  <a:gd name="connsiteY121" fmla="*/ 2242364 h 5266097"/>
                  <a:gd name="connsiteX122" fmla="*/ 65096 w 5261024"/>
                  <a:gd name="connsiteY122" fmla="*/ 2244369 h 5266097"/>
                  <a:gd name="connsiteX123" fmla="*/ 25412 w 5261024"/>
                  <a:gd name="connsiteY123" fmla="*/ 2254145 h 5266097"/>
                  <a:gd name="connsiteX124" fmla="*/ 68713 w 5261024"/>
                  <a:gd name="connsiteY124" fmla="*/ 2022832 h 5266097"/>
                  <a:gd name="connsiteX125" fmla="*/ 134052 w 5261024"/>
                  <a:gd name="connsiteY125" fmla="*/ 1796592 h 5266097"/>
                  <a:gd name="connsiteX126" fmla="*/ 165357 w 5261024"/>
                  <a:gd name="connsiteY126" fmla="*/ 1823456 h 5266097"/>
                  <a:gd name="connsiteX127" fmla="*/ 207982 w 5261024"/>
                  <a:gd name="connsiteY127" fmla="*/ 1847230 h 5266097"/>
                  <a:gd name="connsiteX128" fmla="*/ 524763 w 5261024"/>
                  <a:gd name="connsiteY128" fmla="*/ 1721894 h 5266097"/>
                  <a:gd name="connsiteX129" fmla="*/ 399256 w 5261024"/>
                  <a:gd name="connsiteY129" fmla="*/ 1405180 h 5266097"/>
                  <a:gd name="connsiteX130" fmla="*/ 352745 w 5261024"/>
                  <a:gd name="connsiteY130" fmla="*/ 1390386 h 5266097"/>
                  <a:gd name="connsiteX131" fmla="*/ 312719 w 5261024"/>
                  <a:gd name="connsiteY131" fmla="*/ 1386066 h 5266097"/>
                  <a:gd name="connsiteX132" fmla="*/ 340923 w 5261024"/>
                  <a:gd name="connsiteY132" fmla="*/ 1330533 h 5266097"/>
                  <a:gd name="connsiteX133" fmla="*/ 559668 w 5261024"/>
                  <a:gd name="connsiteY133" fmla="*/ 1005143 h 5266097"/>
                  <a:gd name="connsiteX134" fmla="*/ 570341 w 5261024"/>
                  <a:gd name="connsiteY134" fmla="*/ 992572 h 5266097"/>
                  <a:gd name="connsiteX135" fmla="*/ 590920 w 5261024"/>
                  <a:gd name="connsiteY135" fmla="*/ 1029147 h 5266097"/>
                  <a:gd name="connsiteX136" fmla="*/ 622843 w 5261024"/>
                  <a:gd name="connsiteY136" fmla="*/ 1066067 h 5266097"/>
                  <a:gd name="connsiteX137" fmla="*/ 963387 w 5261024"/>
                  <a:gd name="connsiteY137" fmla="*/ 1056634 h 5266097"/>
                  <a:gd name="connsiteX138" fmla="*/ 953773 w 5261024"/>
                  <a:gd name="connsiteY138" fmla="*/ 716095 h 5266097"/>
                  <a:gd name="connsiteX139" fmla="*/ 915126 w 5261024"/>
                  <a:gd name="connsiteY139" fmla="*/ 686285 h 5266097"/>
                  <a:gd name="connsiteX140" fmla="*/ 878943 w 5261024"/>
                  <a:gd name="connsiteY140" fmla="*/ 668511 h 5266097"/>
                  <a:gd name="connsiteX141" fmla="*/ 966411 w 5261024"/>
                  <a:gd name="connsiteY141" fmla="*/ 591835 h 5266097"/>
                  <a:gd name="connsiteX142" fmla="*/ 1179862 w 5261024"/>
                  <a:gd name="connsiteY142" fmla="*/ 435162 h 5266097"/>
                  <a:gd name="connsiteX143" fmla="*/ 1256192 w 5261024"/>
                  <a:gd name="connsiteY143" fmla="*/ 390108 h 5266097"/>
                  <a:gd name="connsiteX144" fmla="*/ 1262490 w 5261024"/>
                  <a:gd name="connsiteY144" fmla="*/ 428293 h 5266097"/>
                  <a:gd name="connsiteX145" fmla="*/ 1279861 w 5261024"/>
                  <a:gd name="connsiteY145" fmla="*/ 473904 h 5266097"/>
                  <a:gd name="connsiteX146" fmla="*/ 1603093 w 5261024"/>
                  <a:gd name="connsiteY146" fmla="*/ 581514 h 5266097"/>
                  <a:gd name="connsiteX147" fmla="*/ 1710529 w 5261024"/>
                  <a:gd name="connsiteY147" fmla="*/ 258223 h 5266097"/>
                  <a:gd name="connsiteX148" fmla="*/ 1684409 w 5261024"/>
                  <a:gd name="connsiteY148" fmla="*/ 216994 h 5266097"/>
                  <a:gd name="connsiteX149" fmla="*/ 1655527 w 5261024"/>
                  <a:gd name="connsiteY149" fmla="*/ 186916 h 5266097"/>
                  <a:gd name="connsiteX150" fmla="*/ 1899503 w 5261024"/>
                  <a:gd name="connsiteY150" fmla="*/ 102632 h 5266097"/>
                  <a:gd name="connsiteX151" fmla="*/ 2106471 w 5261024"/>
                  <a:gd name="connsiteY151" fmla="*/ 53906 h 5266097"/>
                  <a:gd name="connsiteX152" fmla="*/ 2099062 w 5261024"/>
                  <a:gd name="connsiteY152" fmla="*/ 93364 h 5266097"/>
                  <a:gd name="connsiteX153" fmla="*/ 2099785 w 5261024"/>
                  <a:gd name="connsiteY153" fmla="*/ 142166 h 5266097"/>
                  <a:gd name="connsiteX154" fmla="*/ 2366720 w 5261024"/>
                  <a:gd name="connsiteY154" fmla="*/ 353838 h 5266097"/>
                  <a:gd name="connsiteX155" fmla="*/ 2578250 w 5261024"/>
                  <a:gd name="connsiteY155" fmla="*/ 86789 h 5266097"/>
                  <a:gd name="connsiteX156" fmla="*/ 2567806 w 5261024"/>
                  <a:gd name="connsiteY156" fmla="*/ 39113 h 5266097"/>
                  <a:gd name="connsiteX157" fmla="*/ 2552146 w 5261024"/>
                  <a:gd name="connsiteY157" fmla="*/ 3672 h 5266097"/>
                  <a:gd name="connsiteX158" fmla="*/ 2699604 w 5261024"/>
                  <a:gd name="connsiteY158" fmla="*/ 0 h 5266097"/>
                  <a:gd name="connsiteX159" fmla="*/ 2685916 w 5261024"/>
                  <a:gd name="connsiteY159" fmla="*/ 849851 h 5266097"/>
                  <a:gd name="connsiteX160" fmla="*/ 896230 w 5261024"/>
                  <a:gd name="connsiteY160" fmla="*/ 2219946 h 5266097"/>
                  <a:gd name="connsiteX161" fmla="*/ 2217191 w 5261024"/>
                  <a:gd name="connsiteY161" fmla="*/ 4368244 h 5266097"/>
                  <a:gd name="connsiteX162" fmla="*/ 4364793 w 5261024"/>
                  <a:gd name="connsiteY162" fmla="*/ 3046150 h 5266097"/>
                  <a:gd name="connsiteX163" fmla="*/ 3043832 w 5261024"/>
                  <a:gd name="connsiteY163" fmla="*/ 897852 h 5266097"/>
                  <a:gd name="connsiteX164" fmla="*/ 2685916 w 5261024"/>
                  <a:gd name="connsiteY164" fmla="*/ 849851 h 5266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5261024" h="5266097">
                    <a:moveTo>
                      <a:pt x="2699604" y="0"/>
                    </a:moveTo>
                    <a:cubicBezTo>
                      <a:pt x="2791142" y="2496"/>
                      <a:pt x="2883255" y="9812"/>
                      <a:pt x="2975635" y="22137"/>
                    </a:cubicBezTo>
                    <a:lnTo>
                      <a:pt x="3020095" y="30384"/>
                    </a:lnTo>
                    <a:lnTo>
                      <a:pt x="2999736" y="64762"/>
                    </a:lnTo>
                    <a:cubicBezTo>
                      <a:pt x="2992981" y="79277"/>
                      <a:pt x="2987578" y="94685"/>
                      <a:pt x="2983724" y="110867"/>
                    </a:cubicBezTo>
                    <a:cubicBezTo>
                      <a:pt x="2952888" y="240322"/>
                      <a:pt x="3032779" y="370252"/>
                      <a:pt x="3162165" y="401071"/>
                    </a:cubicBezTo>
                    <a:cubicBezTo>
                      <a:pt x="3291551" y="431891"/>
                      <a:pt x="3421437" y="351930"/>
                      <a:pt x="3452273" y="222475"/>
                    </a:cubicBezTo>
                    <a:cubicBezTo>
                      <a:pt x="3456127" y="206292"/>
                      <a:pt x="3458252" y="190104"/>
                      <a:pt x="3458765" y="174102"/>
                    </a:cubicBezTo>
                    <a:lnTo>
                      <a:pt x="3456091" y="134237"/>
                    </a:lnTo>
                    <a:lnTo>
                      <a:pt x="3499492" y="146919"/>
                    </a:lnTo>
                    <a:cubicBezTo>
                      <a:pt x="3578278" y="174349"/>
                      <a:pt x="3655061" y="205265"/>
                      <a:pt x="3729708" y="239447"/>
                    </a:cubicBezTo>
                    <a:lnTo>
                      <a:pt x="3886868" y="320504"/>
                    </a:lnTo>
                    <a:lnTo>
                      <a:pt x="3855876" y="345930"/>
                    </a:lnTo>
                    <a:cubicBezTo>
                      <a:pt x="3844563" y="357260"/>
                      <a:pt x="3834216" y="369891"/>
                      <a:pt x="3825060" y="383779"/>
                    </a:cubicBezTo>
                    <a:cubicBezTo>
                      <a:pt x="3751808" y="494880"/>
                      <a:pt x="3782442" y="644297"/>
                      <a:pt x="3893485" y="717511"/>
                    </a:cubicBezTo>
                    <a:cubicBezTo>
                      <a:pt x="4004526" y="790725"/>
                      <a:pt x="4153927" y="760009"/>
                      <a:pt x="4227180" y="648908"/>
                    </a:cubicBezTo>
                    <a:cubicBezTo>
                      <a:pt x="4236337" y="635021"/>
                      <a:pt x="4243870" y="620534"/>
                      <a:pt x="4249826" y="605673"/>
                    </a:cubicBezTo>
                    <a:lnTo>
                      <a:pt x="4260863" y="567587"/>
                    </a:lnTo>
                    <a:lnTo>
                      <a:pt x="4340221" y="629356"/>
                    </a:lnTo>
                    <a:cubicBezTo>
                      <a:pt x="4431148" y="707069"/>
                      <a:pt x="4516361" y="790651"/>
                      <a:pt x="4595402" y="879365"/>
                    </a:cubicBezTo>
                    <a:lnTo>
                      <a:pt x="4603537" y="889139"/>
                    </a:lnTo>
                    <a:lnTo>
                      <a:pt x="4564217" y="902959"/>
                    </a:lnTo>
                    <a:cubicBezTo>
                      <a:pt x="4549712" y="909737"/>
                      <a:pt x="4535670" y="918068"/>
                      <a:pt x="4522315" y="927986"/>
                    </a:cubicBezTo>
                    <a:cubicBezTo>
                      <a:pt x="4415481" y="1007334"/>
                      <a:pt x="4393165" y="1158216"/>
                      <a:pt x="4472470" y="1264993"/>
                    </a:cubicBezTo>
                    <a:cubicBezTo>
                      <a:pt x="4551775" y="1371771"/>
                      <a:pt x="4702672" y="1394006"/>
                      <a:pt x="4809505" y="1314658"/>
                    </a:cubicBezTo>
                    <a:cubicBezTo>
                      <a:pt x="4822859" y="1304740"/>
                      <a:pt x="4834893" y="1293703"/>
                      <a:pt x="4845572" y="1281775"/>
                    </a:cubicBezTo>
                    <a:lnTo>
                      <a:pt x="4869367" y="1249219"/>
                    </a:lnTo>
                    <a:lnTo>
                      <a:pt x="4907907" y="1310723"/>
                    </a:lnTo>
                    <a:cubicBezTo>
                      <a:pt x="4948818" y="1381156"/>
                      <a:pt x="4986492" y="1453490"/>
                      <a:pt x="5020778" y="1527485"/>
                    </a:cubicBezTo>
                    <a:lnTo>
                      <a:pt x="5078585" y="1669097"/>
                    </a:lnTo>
                    <a:lnTo>
                      <a:pt x="5039327" y="1668661"/>
                    </a:lnTo>
                    <a:cubicBezTo>
                      <a:pt x="5023379" y="1670069"/>
                      <a:pt x="5007333" y="1673094"/>
                      <a:pt x="4991392" y="1677848"/>
                    </a:cubicBezTo>
                    <a:cubicBezTo>
                      <a:pt x="4863863" y="1715870"/>
                      <a:pt x="4791287" y="1850022"/>
                      <a:pt x="4829289" y="1977484"/>
                    </a:cubicBezTo>
                    <a:cubicBezTo>
                      <a:pt x="4867292" y="2104945"/>
                      <a:pt x="5001483" y="2177449"/>
                      <a:pt x="5129012" y="2139427"/>
                    </a:cubicBezTo>
                    <a:cubicBezTo>
                      <a:pt x="5144953" y="2134673"/>
                      <a:pt x="5160036" y="2128419"/>
                      <a:pt x="5174151" y="2120863"/>
                    </a:cubicBezTo>
                    <a:lnTo>
                      <a:pt x="5206918" y="2098895"/>
                    </a:lnTo>
                    <a:lnTo>
                      <a:pt x="5233934" y="2231821"/>
                    </a:lnTo>
                    <a:cubicBezTo>
                      <a:pt x="5246572" y="2313623"/>
                      <a:pt x="5255381" y="2396367"/>
                      <a:pt x="5260212" y="2479813"/>
                    </a:cubicBezTo>
                    <a:lnTo>
                      <a:pt x="5261024" y="2564666"/>
                    </a:lnTo>
                    <a:lnTo>
                      <a:pt x="5223898" y="2550684"/>
                    </a:lnTo>
                    <a:cubicBezTo>
                      <a:pt x="5208429" y="2546552"/>
                      <a:pt x="5192316" y="2543908"/>
                      <a:pt x="5175711" y="2542921"/>
                    </a:cubicBezTo>
                    <a:cubicBezTo>
                      <a:pt x="5042868" y="2535034"/>
                      <a:pt x="4928786" y="2636273"/>
                      <a:pt x="4920903" y="2769046"/>
                    </a:cubicBezTo>
                    <a:cubicBezTo>
                      <a:pt x="4913019" y="2901817"/>
                      <a:pt x="5014319" y="3015845"/>
                      <a:pt x="5147162" y="3023733"/>
                    </a:cubicBezTo>
                    <a:cubicBezTo>
                      <a:pt x="5163767" y="3024719"/>
                      <a:pt x="5180080" y="3024000"/>
                      <a:pt x="5195928" y="3021727"/>
                    </a:cubicBezTo>
                    <a:lnTo>
                      <a:pt x="5235611" y="3011951"/>
                    </a:lnTo>
                    <a:lnTo>
                      <a:pt x="5192310" y="3243262"/>
                    </a:lnTo>
                    <a:lnTo>
                      <a:pt x="5126971" y="3469505"/>
                    </a:lnTo>
                    <a:lnTo>
                      <a:pt x="5095667" y="3442641"/>
                    </a:lnTo>
                    <a:cubicBezTo>
                      <a:pt x="5082545" y="3433468"/>
                      <a:pt x="5068309" y="3425472"/>
                      <a:pt x="5053042" y="3418866"/>
                    </a:cubicBezTo>
                    <a:cubicBezTo>
                      <a:pt x="4930908" y="3366020"/>
                      <a:pt x="4789081" y="3422134"/>
                      <a:pt x="4736261" y="3544203"/>
                    </a:cubicBezTo>
                    <a:cubicBezTo>
                      <a:pt x="4683442" y="3666272"/>
                      <a:pt x="4739634" y="3808069"/>
                      <a:pt x="4861767" y="3860917"/>
                    </a:cubicBezTo>
                    <a:cubicBezTo>
                      <a:pt x="4877034" y="3867523"/>
                      <a:pt x="4892609" y="3872427"/>
                      <a:pt x="4908278" y="3875711"/>
                    </a:cubicBezTo>
                    <a:lnTo>
                      <a:pt x="4948303" y="3880032"/>
                    </a:lnTo>
                    <a:lnTo>
                      <a:pt x="4920099" y="3935562"/>
                    </a:lnTo>
                    <a:cubicBezTo>
                      <a:pt x="4854957" y="4050190"/>
                      <a:pt x="4781729" y="4158847"/>
                      <a:pt x="4701355" y="4260953"/>
                    </a:cubicBezTo>
                    <a:lnTo>
                      <a:pt x="4690683" y="4273524"/>
                    </a:lnTo>
                    <a:lnTo>
                      <a:pt x="4670103" y="4236951"/>
                    </a:lnTo>
                    <a:cubicBezTo>
                      <a:pt x="4660910" y="4223843"/>
                      <a:pt x="4650267" y="4211460"/>
                      <a:pt x="4638180" y="4200031"/>
                    </a:cubicBezTo>
                    <a:cubicBezTo>
                      <a:pt x="4541487" y="4108598"/>
                      <a:pt x="4389020" y="4112821"/>
                      <a:pt x="4297636" y="4209463"/>
                    </a:cubicBezTo>
                    <a:cubicBezTo>
                      <a:pt x="4206253" y="4306105"/>
                      <a:pt x="4210558" y="4458570"/>
                      <a:pt x="4307251" y="4550002"/>
                    </a:cubicBezTo>
                    <a:cubicBezTo>
                      <a:pt x="4319338" y="4561431"/>
                      <a:pt x="4332296" y="4571366"/>
                      <a:pt x="4345897" y="4579812"/>
                    </a:cubicBezTo>
                    <a:lnTo>
                      <a:pt x="4382079" y="4597585"/>
                    </a:lnTo>
                    <a:lnTo>
                      <a:pt x="4294613" y="4674261"/>
                    </a:lnTo>
                    <a:cubicBezTo>
                      <a:pt x="4226072" y="4730053"/>
                      <a:pt x="4154820" y="4782340"/>
                      <a:pt x="4081162" y="4830933"/>
                    </a:cubicBezTo>
                    <a:lnTo>
                      <a:pt x="4004830" y="4875987"/>
                    </a:lnTo>
                    <a:lnTo>
                      <a:pt x="3998534" y="4837804"/>
                    </a:lnTo>
                    <a:cubicBezTo>
                      <a:pt x="3994378" y="4822342"/>
                      <a:pt x="3988612" y="4807066"/>
                      <a:pt x="3981163" y="4792192"/>
                    </a:cubicBezTo>
                    <a:cubicBezTo>
                      <a:pt x="3921573" y="4673203"/>
                      <a:pt x="3776856" y="4625024"/>
                      <a:pt x="3657930" y="4684583"/>
                    </a:cubicBezTo>
                    <a:cubicBezTo>
                      <a:pt x="3539004" y="4744142"/>
                      <a:pt x="3490903" y="4888884"/>
                      <a:pt x="3550494" y="5007873"/>
                    </a:cubicBezTo>
                    <a:cubicBezTo>
                      <a:pt x="3557942" y="5022747"/>
                      <a:pt x="3566721" y="5036514"/>
                      <a:pt x="3576614" y="5049102"/>
                    </a:cubicBezTo>
                    <a:lnTo>
                      <a:pt x="3605495" y="5079179"/>
                    </a:lnTo>
                    <a:lnTo>
                      <a:pt x="3361520" y="5163465"/>
                    </a:lnTo>
                    <a:lnTo>
                      <a:pt x="3154552" y="5212189"/>
                    </a:lnTo>
                    <a:lnTo>
                      <a:pt x="3161961" y="5172732"/>
                    </a:lnTo>
                    <a:cubicBezTo>
                      <a:pt x="3163345" y="5156782"/>
                      <a:pt x="3163151" y="5140455"/>
                      <a:pt x="3161239" y="5123930"/>
                    </a:cubicBezTo>
                    <a:cubicBezTo>
                      <a:pt x="3145938" y="4991736"/>
                      <a:pt x="3026428" y="4896967"/>
                      <a:pt x="2894303" y="4912259"/>
                    </a:cubicBezTo>
                    <a:cubicBezTo>
                      <a:pt x="2762179" y="4927551"/>
                      <a:pt x="2667474" y="5047112"/>
                      <a:pt x="2682774" y="5179307"/>
                    </a:cubicBezTo>
                    <a:cubicBezTo>
                      <a:pt x="2684687" y="5195831"/>
                      <a:pt x="2688228" y="5211770"/>
                      <a:pt x="2693218" y="5226984"/>
                    </a:cubicBezTo>
                    <a:lnTo>
                      <a:pt x="2708878" y="5262425"/>
                    </a:lnTo>
                    <a:lnTo>
                      <a:pt x="2561420" y="5266097"/>
                    </a:lnTo>
                    <a:cubicBezTo>
                      <a:pt x="2469881" y="5263601"/>
                      <a:pt x="2377769" y="5256285"/>
                      <a:pt x="2285388" y="5243959"/>
                    </a:cubicBezTo>
                    <a:lnTo>
                      <a:pt x="2240930" y="5235714"/>
                    </a:lnTo>
                    <a:lnTo>
                      <a:pt x="2261288" y="5201337"/>
                    </a:lnTo>
                    <a:cubicBezTo>
                      <a:pt x="2268045" y="5186822"/>
                      <a:pt x="2273446" y="5171413"/>
                      <a:pt x="2277301" y="5155230"/>
                    </a:cubicBezTo>
                    <a:cubicBezTo>
                      <a:pt x="2308137" y="5025775"/>
                      <a:pt x="2228246" y="4895846"/>
                      <a:pt x="2098860" y="4865027"/>
                    </a:cubicBezTo>
                    <a:cubicBezTo>
                      <a:pt x="1969474" y="4834207"/>
                      <a:pt x="1839587" y="4914168"/>
                      <a:pt x="1808751" y="5043623"/>
                    </a:cubicBezTo>
                    <a:cubicBezTo>
                      <a:pt x="1804897" y="5059805"/>
                      <a:pt x="1802773" y="5075995"/>
                      <a:pt x="1802259" y="5091997"/>
                    </a:cubicBezTo>
                    <a:lnTo>
                      <a:pt x="1804934" y="5131861"/>
                    </a:lnTo>
                    <a:lnTo>
                      <a:pt x="1761530" y="5119177"/>
                    </a:lnTo>
                    <a:cubicBezTo>
                      <a:pt x="1682746" y="5091747"/>
                      <a:pt x="1605963" y="5060831"/>
                      <a:pt x="1531316" y="5026649"/>
                    </a:cubicBezTo>
                    <a:lnTo>
                      <a:pt x="1374157" y="4945594"/>
                    </a:lnTo>
                    <a:lnTo>
                      <a:pt x="1405149" y="4920168"/>
                    </a:lnTo>
                    <a:cubicBezTo>
                      <a:pt x="1416461" y="4908838"/>
                      <a:pt x="1426808" y="4896207"/>
                      <a:pt x="1435964" y="4882320"/>
                    </a:cubicBezTo>
                    <a:cubicBezTo>
                      <a:pt x="1509217" y="4771217"/>
                      <a:pt x="1478582" y="4621800"/>
                      <a:pt x="1367541" y="4548587"/>
                    </a:cubicBezTo>
                    <a:cubicBezTo>
                      <a:pt x="1256498" y="4475373"/>
                      <a:pt x="1107097" y="4506088"/>
                      <a:pt x="1033844" y="4617189"/>
                    </a:cubicBezTo>
                    <a:cubicBezTo>
                      <a:pt x="1024688" y="4631078"/>
                      <a:pt x="1017155" y="4645563"/>
                      <a:pt x="1011199" y="4660425"/>
                    </a:cubicBezTo>
                    <a:lnTo>
                      <a:pt x="1000161" y="4698511"/>
                    </a:lnTo>
                    <a:lnTo>
                      <a:pt x="920802" y="4636740"/>
                    </a:lnTo>
                    <a:cubicBezTo>
                      <a:pt x="829875" y="4559028"/>
                      <a:pt x="744663" y="4475445"/>
                      <a:pt x="665621" y="4386731"/>
                    </a:cubicBezTo>
                    <a:lnTo>
                      <a:pt x="657487" y="4376959"/>
                    </a:lnTo>
                    <a:lnTo>
                      <a:pt x="696807" y="4363138"/>
                    </a:lnTo>
                    <a:cubicBezTo>
                      <a:pt x="711312" y="4356361"/>
                      <a:pt x="725355" y="4348030"/>
                      <a:pt x="738709" y="4338112"/>
                    </a:cubicBezTo>
                    <a:cubicBezTo>
                      <a:pt x="845543" y="4258765"/>
                      <a:pt x="867859" y="4107881"/>
                      <a:pt x="788555" y="4001104"/>
                    </a:cubicBezTo>
                    <a:cubicBezTo>
                      <a:pt x="709249" y="3894326"/>
                      <a:pt x="558354" y="3872091"/>
                      <a:pt x="451519" y="3951439"/>
                    </a:cubicBezTo>
                    <a:cubicBezTo>
                      <a:pt x="438165" y="3961357"/>
                      <a:pt x="426132" y="3972393"/>
                      <a:pt x="415452" y="3984321"/>
                    </a:cubicBezTo>
                    <a:lnTo>
                      <a:pt x="391658" y="4016878"/>
                    </a:lnTo>
                    <a:lnTo>
                      <a:pt x="353117" y="3955371"/>
                    </a:lnTo>
                    <a:cubicBezTo>
                      <a:pt x="312204" y="3884939"/>
                      <a:pt x="274531" y="3812605"/>
                      <a:pt x="240245" y="3738610"/>
                    </a:cubicBezTo>
                    <a:lnTo>
                      <a:pt x="182439" y="3597001"/>
                    </a:lnTo>
                    <a:lnTo>
                      <a:pt x="221697" y="3597436"/>
                    </a:lnTo>
                    <a:cubicBezTo>
                      <a:pt x="237645" y="3596029"/>
                      <a:pt x="253690" y="3593002"/>
                      <a:pt x="269631" y="3588250"/>
                    </a:cubicBezTo>
                    <a:cubicBezTo>
                      <a:pt x="397161" y="3550226"/>
                      <a:pt x="469738" y="3416075"/>
                      <a:pt x="431735" y="3288614"/>
                    </a:cubicBezTo>
                    <a:cubicBezTo>
                      <a:pt x="393733" y="3161152"/>
                      <a:pt x="259541" y="3088647"/>
                      <a:pt x="132011" y="3126671"/>
                    </a:cubicBezTo>
                    <a:cubicBezTo>
                      <a:pt x="116070" y="3131423"/>
                      <a:pt x="100988" y="3137679"/>
                      <a:pt x="86872" y="3145235"/>
                    </a:cubicBezTo>
                    <a:lnTo>
                      <a:pt x="54105" y="3167203"/>
                    </a:lnTo>
                    <a:lnTo>
                      <a:pt x="27088" y="3034275"/>
                    </a:lnTo>
                    <a:cubicBezTo>
                      <a:pt x="14450" y="2952472"/>
                      <a:pt x="5642" y="2869727"/>
                      <a:pt x="811" y="2786282"/>
                    </a:cubicBezTo>
                    <a:lnTo>
                      <a:pt x="0" y="2701432"/>
                    </a:lnTo>
                    <a:lnTo>
                      <a:pt x="37127" y="2715413"/>
                    </a:lnTo>
                    <a:cubicBezTo>
                      <a:pt x="52595" y="2719545"/>
                      <a:pt x="68707" y="2722190"/>
                      <a:pt x="85312" y="2723175"/>
                    </a:cubicBezTo>
                    <a:cubicBezTo>
                      <a:pt x="218155" y="2731063"/>
                      <a:pt x="332238" y="2629824"/>
                      <a:pt x="340122" y="2497052"/>
                    </a:cubicBezTo>
                    <a:cubicBezTo>
                      <a:pt x="348006" y="2364279"/>
                      <a:pt x="246705" y="2250252"/>
                      <a:pt x="113862" y="2242364"/>
                    </a:cubicBezTo>
                    <a:cubicBezTo>
                      <a:pt x="97256" y="2241378"/>
                      <a:pt x="80945" y="2242097"/>
                      <a:pt x="65096" y="2244369"/>
                    </a:cubicBezTo>
                    <a:lnTo>
                      <a:pt x="25412" y="2254145"/>
                    </a:lnTo>
                    <a:lnTo>
                      <a:pt x="68713" y="2022832"/>
                    </a:lnTo>
                    <a:lnTo>
                      <a:pt x="134052" y="1796592"/>
                    </a:lnTo>
                    <a:lnTo>
                      <a:pt x="165357" y="1823456"/>
                    </a:lnTo>
                    <a:cubicBezTo>
                      <a:pt x="178479" y="1832629"/>
                      <a:pt x="192715" y="1840624"/>
                      <a:pt x="207982" y="1847230"/>
                    </a:cubicBezTo>
                    <a:cubicBezTo>
                      <a:pt x="330115" y="1900077"/>
                      <a:pt x="471944" y="1843963"/>
                      <a:pt x="524763" y="1721894"/>
                    </a:cubicBezTo>
                    <a:cubicBezTo>
                      <a:pt x="577582" y="1599825"/>
                      <a:pt x="521390" y="1458027"/>
                      <a:pt x="399256" y="1405180"/>
                    </a:cubicBezTo>
                    <a:cubicBezTo>
                      <a:pt x="383989" y="1398574"/>
                      <a:pt x="368416" y="1393671"/>
                      <a:pt x="352745" y="1390386"/>
                    </a:cubicBezTo>
                    <a:lnTo>
                      <a:pt x="312719" y="1386066"/>
                    </a:lnTo>
                    <a:lnTo>
                      <a:pt x="340923" y="1330533"/>
                    </a:lnTo>
                    <a:cubicBezTo>
                      <a:pt x="406067" y="1215904"/>
                      <a:pt x="479295" y="1107248"/>
                      <a:pt x="559668" y="1005143"/>
                    </a:cubicBezTo>
                    <a:lnTo>
                      <a:pt x="570341" y="992572"/>
                    </a:lnTo>
                    <a:lnTo>
                      <a:pt x="590920" y="1029147"/>
                    </a:lnTo>
                    <a:cubicBezTo>
                      <a:pt x="600113" y="1042255"/>
                      <a:pt x="610757" y="1054637"/>
                      <a:pt x="622843" y="1066067"/>
                    </a:cubicBezTo>
                    <a:cubicBezTo>
                      <a:pt x="719537" y="1157498"/>
                      <a:pt x="872004" y="1153275"/>
                      <a:pt x="963387" y="1056634"/>
                    </a:cubicBezTo>
                    <a:cubicBezTo>
                      <a:pt x="1054771" y="959992"/>
                      <a:pt x="1050466" y="807527"/>
                      <a:pt x="953773" y="716095"/>
                    </a:cubicBezTo>
                    <a:cubicBezTo>
                      <a:pt x="941686" y="704665"/>
                      <a:pt x="928728" y="694731"/>
                      <a:pt x="915126" y="686285"/>
                    </a:cubicBezTo>
                    <a:lnTo>
                      <a:pt x="878943" y="668511"/>
                    </a:lnTo>
                    <a:lnTo>
                      <a:pt x="966411" y="591835"/>
                    </a:lnTo>
                    <a:cubicBezTo>
                      <a:pt x="1034952" y="536042"/>
                      <a:pt x="1106204" y="483755"/>
                      <a:pt x="1179862" y="435162"/>
                    </a:cubicBezTo>
                    <a:lnTo>
                      <a:pt x="1256192" y="390108"/>
                    </a:lnTo>
                    <a:lnTo>
                      <a:pt x="1262490" y="428293"/>
                    </a:lnTo>
                    <a:cubicBezTo>
                      <a:pt x="1266645" y="443754"/>
                      <a:pt x="1272411" y="459031"/>
                      <a:pt x="1279861" y="473904"/>
                    </a:cubicBezTo>
                    <a:cubicBezTo>
                      <a:pt x="1339451" y="592893"/>
                      <a:pt x="1484168" y="641073"/>
                      <a:pt x="1603093" y="581514"/>
                    </a:cubicBezTo>
                    <a:cubicBezTo>
                      <a:pt x="1722020" y="521955"/>
                      <a:pt x="1770120" y="377212"/>
                      <a:pt x="1710529" y="258223"/>
                    </a:cubicBezTo>
                    <a:cubicBezTo>
                      <a:pt x="1703080" y="243350"/>
                      <a:pt x="1694301" y="229582"/>
                      <a:pt x="1684409" y="216994"/>
                    </a:cubicBezTo>
                    <a:lnTo>
                      <a:pt x="1655527" y="186916"/>
                    </a:lnTo>
                    <a:lnTo>
                      <a:pt x="1899503" y="102632"/>
                    </a:lnTo>
                    <a:lnTo>
                      <a:pt x="2106471" y="53906"/>
                    </a:lnTo>
                    <a:lnTo>
                      <a:pt x="2099062" y="93364"/>
                    </a:lnTo>
                    <a:cubicBezTo>
                      <a:pt x="2097679" y="109315"/>
                      <a:pt x="2097873" y="125641"/>
                      <a:pt x="2099785" y="142166"/>
                    </a:cubicBezTo>
                    <a:cubicBezTo>
                      <a:pt x="2115085" y="274360"/>
                      <a:pt x="2234596" y="369129"/>
                      <a:pt x="2366720" y="353838"/>
                    </a:cubicBezTo>
                    <a:cubicBezTo>
                      <a:pt x="2498845" y="338546"/>
                      <a:pt x="2593550" y="218984"/>
                      <a:pt x="2578250" y="86789"/>
                    </a:cubicBezTo>
                    <a:cubicBezTo>
                      <a:pt x="2576337" y="70264"/>
                      <a:pt x="2572796" y="54325"/>
                      <a:pt x="2567806" y="39113"/>
                    </a:cubicBezTo>
                    <a:lnTo>
                      <a:pt x="2552146" y="3672"/>
                    </a:lnTo>
                    <a:lnTo>
                      <a:pt x="2699604" y="0"/>
                    </a:lnTo>
                    <a:close/>
                    <a:moveTo>
                      <a:pt x="2685916" y="849851"/>
                    </a:moveTo>
                    <a:cubicBezTo>
                      <a:pt x="1857093" y="823407"/>
                      <a:pt x="1095966" y="1381414"/>
                      <a:pt x="896230" y="2219946"/>
                    </a:cubicBezTo>
                    <a:cubicBezTo>
                      <a:pt x="667959" y="3178268"/>
                      <a:pt x="1259374" y="4140094"/>
                      <a:pt x="2217191" y="4368244"/>
                    </a:cubicBezTo>
                    <a:cubicBezTo>
                      <a:pt x="3175009" y="4596395"/>
                      <a:pt x="4136523" y="4004473"/>
                      <a:pt x="4364793" y="3046150"/>
                    </a:cubicBezTo>
                    <a:cubicBezTo>
                      <a:pt x="4593063" y="2087828"/>
                      <a:pt x="4001649" y="1126002"/>
                      <a:pt x="3043832" y="897852"/>
                    </a:cubicBezTo>
                    <a:cubicBezTo>
                      <a:pt x="2924105" y="869333"/>
                      <a:pt x="2804320" y="853628"/>
                      <a:pt x="2685916" y="849851"/>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6600"/>
                  </a:solidFill>
                  <a:latin typeface="Arial" panose="020B0604020202020204" pitchFamily="34" charset="0"/>
                  <a:cs typeface="Arial" panose="020B0604020202020204" pitchFamily="34" charset="0"/>
                </a:endParaRPr>
              </a:p>
            </p:txBody>
          </p:sp>
        </p:grpSp>
      </p:grpSp>
      <p:pic>
        <p:nvPicPr>
          <p:cNvPr id="7" name="Picture 6"/>
          <p:cNvPicPr>
            <a:picLocks noChangeAspect="1"/>
          </p:cNvPicPr>
          <p:nvPr/>
        </p:nvPicPr>
        <p:blipFill>
          <a:blip r:embed="rId2">
            <a:clrChange>
              <a:clrFrom>
                <a:srgbClr val="FFFFFF"/>
              </a:clrFrom>
              <a:clrTo>
                <a:srgbClr val="FFFFFF">
                  <a:alpha val="0"/>
                </a:srgbClr>
              </a:clrTo>
            </a:clrChange>
          </a:blip>
          <a:stretch>
            <a:fillRect/>
          </a:stretch>
        </p:blipFill>
        <p:spPr>
          <a:xfrm>
            <a:off x="6779763" y="2358399"/>
            <a:ext cx="1452806" cy="1440833"/>
          </a:xfrm>
          <a:prstGeom prst="rect">
            <a:avLst/>
          </a:prstGeom>
        </p:spPr>
      </p:pic>
      <p:pic>
        <p:nvPicPr>
          <p:cNvPr id="165" name="Picture 164"/>
          <p:cNvPicPr>
            <a:picLocks noChangeAspect="1"/>
          </p:cNvPicPr>
          <p:nvPr/>
        </p:nvPicPr>
        <p:blipFill>
          <a:blip r:embed="rId2">
            <a:clrChange>
              <a:clrFrom>
                <a:srgbClr val="FFFFFF"/>
              </a:clrFrom>
              <a:clrTo>
                <a:srgbClr val="FFFFFF">
                  <a:alpha val="0"/>
                </a:srgbClr>
              </a:clrTo>
            </a:clrChange>
          </a:blip>
          <a:stretch>
            <a:fillRect/>
          </a:stretch>
        </p:blipFill>
        <p:spPr>
          <a:xfrm>
            <a:off x="5040774" y="2418639"/>
            <a:ext cx="1331324" cy="1320352"/>
          </a:xfrm>
          <a:prstGeom prst="rect">
            <a:avLst/>
          </a:prstGeom>
        </p:spPr>
      </p:pic>
      <p:pic>
        <p:nvPicPr>
          <p:cNvPr id="169" name="Picture 168"/>
          <p:cNvPicPr>
            <a:picLocks noChangeAspect="1"/>
          </p:cNvPicPr>
          <p:nvPr/>
        </p:nvPicPr>
        <p:blipFill>
          <a:blip r:embed="rId2">
            <a:clrChange>
              <a:clrFrom>
                <a:srgbClr val="FFFFFF"/>
              </a:clrFrom>
              <a:clrTo>
                <a:srgbClr val="FFFFFF">
                  <a:alpha val="0"/>
                </a:srgbClr>
              </a:clrTo>
            </a:clrChange>
          </a:blip>
          <a:stretch>
            <a:fillRect/>
          </a:stretch>
        </p:blipFill>
        <p:spPr>
          <a:xfrm>
            <a:off x="3384019" y="2510609"/>
            <a:ext cx="1145856" cy="1136413"/>
          </a:xfrm>
          <a:prstGeom prst="rect">
            <a:avLst/>
          </a:prstGeom>
        </p:spPr>
      </p:pic>
      <p:pic>
        <p:nvPicPr>
          <p:cNvPr id="170" name="Picture 169"/>
          <p:cNvPicPr>
            <a:picLocks noChangeAspect="1"/>
          </p:cNvPicPr>
          <p:nvPr/>
        </p:nvPicPr>
        <p:blipFill>
          <a:blip r:embed="rId2">
            <a:clrChange>
              <a:clrFrom>
                <a:srgbClr val="FFFFFF"/>
              </a:clrFrom>
              <a:clrTo>
                <a:srgbClr val="FFFFFF">
                  <a:alpha val="0"/>
                </a:srgbClr>
              </a:clrTo>
            </a:clrChange>
          </a:blip>
          <a:stretch>
            <a:fillRect/>
          </a:stretch>
        </p:blipFill>
        <p:spPr>
          <a:xfrm>
            <a:off x="1910007" y="2611110"/>
            <a:ext cx="943183" cy="935410"/>
          </a:xfrm>
          <a:prstGeom prst="rect">
            <a:avLst/>
          </a:prstGeom>
        </p:spPr>
      </p:pic>
      <p:sp>
        <p:nvSpPr>
          <p:cNvPr id="8" name="TextBox 7"/>
          <p:cNvSpPr txBox="1"/>
          <p:nvPr/>
        </p:nvSpPr>
        <p:spPr>
          <a:xfrm>
            <a:off x="1050772" y="5682833"/>
            <a:ext cx="550576" cy="307777"/>
          </a:xfrm>
          <a:prstGeom prst="rect">
            <a:avLst/>
          </a:prstGeom>
          <a:noFill/>
        </p:spPr>
        <p:txBody>
          <a:bodyPr wrap="none" rtlCol="0">
            <a:spAutoFit/>
          </a:bodyPr>
          <a:lstStyle/>
          <a:p>
            <a:r>
              <a:rPr lang="en-US" sz="1400" dirty="0" smtClean="0">
                <a:solidFill>
                  <a:srgbClr val="212165"/>
                </a:solidFill>
              </a:rPr>
              <a:t>SAP</a:t>
            </a:r>
          </a:p>
        </p:txBody>
      </p:sp>
    </p:spTree>
    <p:extLst>
      <p:ext uri="{BB962C8B-B14F-4D97-AF65-F5344CB8AC3E}">
        <p14:creationId xmlns:p14="http://schemas.microsoft.com/office/powerpoint/2010/main" val="6220576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 of this Background</a:t>
            </a:r>
            <a:endParaRPr lang="en-US" dirty="0"/>
          </a:p>
        </p:txBody>
      </p:sp>
      <p:sp>
        <p:nvSpPr>
          <p:cNvPr id="3" name="Content Placeholder 2"/>
          <p:cNvSpPr>
            <a:spLocks noGrp="1"/>
          </p:cNvSpPr>
          <p:nvPr>
            <p:ph idx="1"/>
          </p:nvPr>
        </p:nvSpPr>
        <p:spPr>
          <a:xfrm>
            <a:off x="457200" y="1371600"/>
            <a:ext cx="8229600" cy="4101095"/>
          </a:xfrm>
        </p:spPr>
        <p:txBody>
          <a:bodyPr>
            <a:noAutofit/>
          </a:bodyPr>
          <a:lstStyle/>
          <a:p>
            <a:r>
              <a:rPr lang="en-US" sz="1800" dirty="0" smtClean="0"/>
              <a:t>A </a:t>
            </a:r>
            <a:r>
              <a:rPr lang="en-US" sz="1800" dirty="0"/>
              <a:t>few lessons from the Canadian experience in managing the government’s fiscal </a:t>
            </a:r>
            <a:r>
              <a:rPr lang="en-US" sz="1800" dirty="0" smtClean="0"/>
              <a:t>health</a:t>
            </a:r>
          </a:p>
          <a:p>
            <a:r>
              <a:rPr lang="en-US" sz="1800" dirty="0"/>
              <a:t>A few </a:t>
            </a:r>
            <a:r>
              <a:rPr lang="en-US" sz="1800" dirty="0" smtClean="0"/>
              <a:t>notes on the </a:t>
            </a:r>
            <a:r>
              <a:rPr lang="en-US" sz="1800" dirty="0"/>
              <a:t>Canadian experience in managing </a:t>
            </a:r>
            <a:r>
              <a:rPr lang="en-US" sz="1800" dirty="0" smtClean="0"/>
              <a:t>and transforming the </a:t>
            </a:r>
            <a:r>
              <a:rPr lang="en-US" sz="1800" dirty="0"/>
              <a:t>government’s IT </a:t>
            </a:r>
            <a:r>
              <a:rPr lang="en-US" sz="1800" dirty="0" smtClean="0"/>
              <a:t>function</a:t>
            </a:r>
          </a:p>
          <a:p>
            <a:r>
              <a:rPr lang="en-US" sz="1800" dirty="0" smtClean="0"/>
              <a:t>Annexes</a:t>
            </a:r>
          </a:p>
          <a:p>
            <a:pPr lvl="1"/>
            <a:r>
              <a:rPr lang="en-US" sz="1600" dirty="0"/>
              <a:t>Annex A: Measuring and improving IT management across government – the Canadian Government's Management Accountability Framework (MAF</a:t>
            </a:r>
            <a:r>
              <a:rPr lang="en-US" sz="1600" dirty="0" smtClean="0"/>
              <a:t>)</a:t>
            </a:r>
          </a:p>
          <a:p>
            <a:pPr lvl="1"/>
            <a:r>
              <a:rPr lang="en-US" sz="1600" dirty="0"/>
              <a:t>Annex B: Establishing shared IT infrastructure services in the Canadian Government – Shared Services </a:t>
            </a:r>
            <a:r>
              <a:rPr lang="en-US" sz="1600" dirty="0" smtClean="0"/>
              <a:t>Canada</a:t>
            </a:r>
          </a:p>
          <a:p>
            <a:pPr lvl="1"/>
            <a:r>
              <a:rPr lang="en-US" sz="1600" dirty="0"/>
              <a:t>Annex C: An example of citizen-centric e-Government in Canada – Service Canada</a:t>
            </a:r>
            <a:endParaRPr lang="en-US" sz="1600" dirty="0" smtClean="0"/>
          </a:p>
          <a:p>
            <a:pPr lvl="1"/>
            <a:r>
              <a:rPr lang="en-US" sz="1600" dirty="0"/>
              <a:t>Annex D: Measuring citizen satisfaction with </a:t>
            </a:r>
            <a:r>
              <a:rPr lang="en-US" sz="1600" dirty="0" smtClean="0"/>
              <a:t>e-Government</a:t>
            </a:r>
          </a:p>
          <a:p>
            <a:pPr lvl="1"/>
            <a:r>
              <a:rPr lang="en-US" sz="1600" dirty="0"/>
              <a:t>Annex E: – Applying the Canadian experience to structuring the thematic IT review </a:t>
            </a:r>
            <a:r>
              <a:rPr lang="en-US" sz="1600" dirty="0" smtClean="0"/>
              <a:t>process</a:t>
            </a:r>
          </a:p>
        </p:txBody>
      </p:sp>
      <p:sp>
        <p:nvSpPr>
          <p:cNvPr id="4" name="Slide Number Placeholder 3"/>
          <p:cNvSpPr>
            <a:spLocks noGrp="1"/>
          </p:cNvSpPr>
          <p:nvPr>
            <p:ph type="sldNum" sz="quarter" idx="12"/>
          </p:nvPr>
        </p:nvSpPr>
        <p:spPr/>
        <p:txBody>
          <a:bodyPr/>
          <a:lstStyle/>
          <a:p>
            <a:fld id="{7199FE57-B04B-4B7C-816D-A15AF53620B8}" type="slidenum">
              <a:rPr lang="en-US" smtClean="0"/>
              <a:pPr/>
              <a:t>36</a:t>
            </a:fld>
            <a:endParaRPr lang="en-US" dirty="0"/>
          </a:p>
        </p:txBody>
      </p:sp>
    </p:spTree>
    <p:extLst>
      <p:ext uri="{BB962C8B-B14F-4D97-AF65-F5344CB8AC3E}">
        <p14:creationId xmlns:p14="http://schemas.microsoft.com/office/powerpoint/2010/main" val="4191109593"/>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7000" y="2887098"/>
            <a:ext cx="7693135" cy="1470958"/>
          </a:xfrm>
        </p:spPr>
        <p:txBody>
          <a:bodyPr/>
          <a:lstStyle/>
          <a:p>
            <a:r>
              <a:rPr lang="en-US" dirty="0" smtClean="0"/>
              <a:t>A few lessons from the Canadian experience in managing </a:t>
            </a:r>
            <a:r>
              <a:rPr lang="en-US" dirty="0"/>
              <a:t>the government’s fiscal health</a:t>
            </a:r>
          </a:p>
        </p:txBody>
      </p:sp>
      <p:sp>
        <p:nvSpPr>
          <p:cNvPr id="3" name="Slide Number Placeholder 2"/>
          <p:cNvSpPr>
            <a:spLocks noGrp="1"/>
          </p:cNvSpPr>
          <p:nvPr>
            <p:ph type="sldNum" sz="quarter" idx="12"/>
          </p:nvPr>
        </p:nvSpPr>
        <p:spPr/>
        <p:txBody>
          <a:bodyPr/>
          <a:lstStyle/>
          <a:p>
            <a:fld id="{60B17803-2800-4867-BEDA-65382B359458}" type="slidenum">
              <a:rPr lang="en-US" smtClean="0"/>
              <a:pPr/>
              <a:t>37</a:t>
            </a:fld>
            <a:endParaRPr lang="en-US"/>
          </a:p>
        </p:txBody>
      </p:sp>
      <p:pic>
        <p:nvPicPr>
          <p:cNvPr id="4" name="Picture 3"/>
          <p:cNvPicPr>
            <a:picLocks noChangeAspect="1"/>
          </p:cNvPicPr>
          <p:nvPr/>
        </p:nvPicPr>
        <p:blipFill>
          <a:blip r:embed="rId2"/>
          <a:stretch>
            <a:fillRect/>
          </a:stretch>
        </p:blipFill>
        <p:spPr>
          <a:xfrm>
            <a:off x="-1" y="1159264"/>
            <a:ext cx="1472109" cy="978649"/>
          </a:xfrm>
          <a:prstGeom prst="rect">
            <a:avLst/>
          </a:prstGeom>
        </p:spPr>
      </p:pic>
    </p:spTree>
    <p:extLst>
      <p:ext uri="{BB962C8B-B14F-4D97-AF65-F5344CB8AC3E}">
        <p14:creationId xmlns:p14="http://schemas.microsoft.com/office/powerpoint/2010/main" val="26610403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ed Rectangle 19"/>
          <p:cNvSpPr/>
          <p:nvPr/>
        </p:nvSpPr>
        <p:spPr>
          <a:xfrm>
            <a:off x="3252825" y="2457688"/>
            <a:ext cx="2923887" cy="3270826"/>
          </a:xfrm>
          <a:prstGeom prst="roundRect">
            <a:avLst/>
          </a:prstGeom>
          <a:ln w="38100" cmpd="sng">
            <a:solidFill>
              <a:srgbClr val="212165"/>
            </a:solidFill>
          </a:ln>
        </p:spPr>
        <p:txBody>
          <a:bodyPr rtlCol="0" anchor="ctr">
            <a:noAutofit/>
          </a:bodyPr>
          <a:lstStyle/>
          <a:p>
            <a:pPr algn="ctr"/>
            <a:endParaRPr lang="en-US" dirty="0">
              <a:solidFill>
                <a:srgbClr val="212165"/>
              </a:solidFill>
            </a:endParaRPr>
          </a:p>
        </p:txBody>
      </p:sp>
      <p:sp>
        <p:nvSpPr>
          <p:cNvPr id="6" name="Rounded Rectangle 5"/>
          <p:cNvSpPr/>
          <p:nvPr/>
        </p:nvSpPr>
        <p:spPr bwMode="auto">
          <a:xfrm>
            <a:off x="5598149" y="3575637"/>
            <a:ext cx="1126800" cy="1166155"/>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b" anchorCtr="1"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chemeClr val="bg1"/>
                </a:solidFill>
                <a:effectLst/>
                <a:latin typeface="Arial" charset="0"/>
                <a:cs typeface="Arial" charset="0"/>
              </a:rPr>
              <a:t>Treasury Board Secretariat (TBS)</a:t>
            </a:r>
          </a:p>
        </p:txBody>
      </p:sp>
      <p:sp>
        <p:nvSpPr>
          <p:cNvPr id="2" name="Title 1"/>
          <p:cNvSpPr>
            <a:spLocks noGrp="1"/>
          </p:cNvSpPr>
          <p:nvPr>
            <p:ph type="title"/>
          </p:nvPr>
        </p:nvSpPr>
        <p:spPr/>
        <p:txBody>
          <a:bodyPr/>
          <a:lstStyle/>
          <a:p>
            <a:r>
              <a:rPr lang="en-US" dirty="0" smtClean="0"/>
              <a:t>Managing the government’s fiscal health</a:t>
            </a:r>
            <a:br>
              <a:rPr lang="en-US" dirty="0" smtClean="0"/>
            </a:br>
            <a:r>
              <a:rPr lang="en-US" sz="2000" dirty="0" smtClean="0">
                <a:solidFill>
                  <a:srgbClr val="212165"/>
                </a:solidFill>
              </a:rPr>
              <a:t>The principal actors on the Canadian federal scene</a:t>
            </a:r>
            <a:endParaRPr lang="en-US" dirty="0">
              <a:solidFill>
                <a:srgbClr val="212165"/>
              </a:solidFill>
            </a:endParaRPr>
          </a:p>
        </p:txBody>
      </p:sp>
      <p:sp>
        <p:nvSpPr>
          <p:cNvPr id="3" name="Slide Number Placeholder 2"/>
          <p:cNvSpPr>
            <a:spLocks noGrp="1"/>
          </p:cNvSpPr>
          <p:nvPr>
            <p:ph type="sldNum" sz="quarter" idx="12"/>
          </p:nvPr>
        </p:nvSpPr>
        <p:spPr/>
        <p:txBody>
          <a:bodyPr/>
          <a:lstStyle/>
          <a:p>
            <a:fld id="{60B17803-2800-4867-BEDA-65382B359458}" type="slidenum">
              <a:rPr lang="en-US" smtClean="0"/>
              <a:pPr/>
              <a:t>38</a:t>
            </a:fld>
            <a:endParaRPr lang="en-US"/>
          </a:p>
        </p:txBody>
      </p:sp>
      <p:sp>
        <p:nvSpPr>
          <p:cNvPr id="4" name="Rounded Rectangle 3"/>
          <p:cNvSpPr/>
          <p:nvPr/>
        </p:nvSpPr>
        <p:spPr bwMode="auto">
          <a:xfrm>
            <a:off x="4157403" y="1845552"/>
            <a:ext cx="1178692" cy="1187730"/>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bg1"/>
                </a:solidFill>
                <a:effectLst/>
                <a:latin typeface="Arial" charset="0"/>
                <a:cs typeface="Arial" charset="0"/>
              </a:rPr>
              <a:t>Privy Council Office (PCO)</a:t>
            </a:r>
          </a:p>
        </p:txBody>
      </p:sp>
      <p:sp>
        <p:nvSpPr>
          <p:cNvPr id="5" name="Rounded Rectangle 4"/>
          <p:cNvSpPr/>
          <p:nvPr/>
        </p:nvSpPr>
        <p:spPr bwMode="auto">
          <a:xfrm>
            <a:off x="5783823" y="3298235"/>
            <a:ext cx="776657" cy="767457"/>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50" b="0" i="0" u="none" strike="noStrike" cap="none" normalizeH="0" baseline="0" dirty="0" smtClean="0">
                <a:ln>
                  <a:noFill/>
                </a:ln>
                <a:solidFill>
                  <a:schemeClr val="bg1"/>
                </a:solidFill>
                <a:effectLst/>
                <a:latin typeface="Arial" charset="0"/>
                <a:cs typeface="Arial" charset="0"/>
              </a:rPr>
              <a:t>Treasury Board</a:t>
            </a:r>
          </a:p>
        </p:txBody>
      </p:sp>
      <p:sp>
        <p:nvSpPr>
          <p:cNvPr id="7" name="Rounded Rectangle 6"/>
          <p:cNvSpPr/>
          <p:nvPr/>
        </p:nvSpPr>
        <p:spPr bwMode="auto">
          <a:xfrm>
            <a:off x="2686323" y="3532865"/>
            <a:ext cx="1142143" cy="1187730"/>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bg1"/>
                </a:solidFill>
                <a:effectLst/>
                <a:latin typeface="Arial" charset="0"/>
                <a:cs typeface="Arial" charset="0"/>
              </a:rPr>
              <a:t>Department of Finance</a:t>
            </a:r>
          </a:p>
        </p:txBody>
      </p:sp>
      <p:grpSp>
        <p:nvGrpSpPr>
          <p:cNvPr id="13" name="Group 12"/>
          <p:cNvGrpSpPr/>
          <p:nvPr/>
        </p:nvGrpSpPr>
        <p:grpSpPr>
          <a:xfrm>
            <a:off x="4051039" y="4985164"/>
            <a:ext cx="1297474" cy="1331379"/>
            <a:chOff x="4973882" y="5441984"/>
            <a:chExt cx="1297474" cy="1331379"/>
          </a:xfrm>
        </p:grpSpPr>
        <p:sp>
          <p:nvSpPr>
            <p:cNvPr id="10" name="Rounded Rectangle 9"/>
            <p:cNvSpPr/>
            <p:nvPr/>
          </p:nvSpPr>
          <p:spPr bwMode="auto">
            <a:xfrm>
              <a:off x="5187310" y="5441984"/>
              <a:ext cx="1084046" cy="1136213"/>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bg1"/>
                </a:solidFill>
                <a:effectLst/>
                <a:latin typeface="Arial" charset="0"/>
                <a:cs typeface="Arial" charset="0"/>
              </a:endParaRPr>
            </a:p>
          </p:txBody>
        </p:sp>
        <p:sp>
          <p:nvSpPr>
            <p:cNvPr id="9" name="Rounded Rectangle 8"/>
            <p:cNvSpPr/>
            <p:nvPr/>
          </p:nvSpPr>
          <p:spPr bwMode="auto">
            <a:xfrm>
              <a:off x="5080596" y="5539567"/>
              <a:ext cx="1084046" cy="1136213"/>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bg1"/>
                </a:solidFill>
                <a:effectLst/>
                <a:latin typeface="Arial" charset="0"/>
                <a:cs typeface="Arial" charset="0"/>
              </a:endParaRPr>
            </a:p>
          </p:txBody>
        </p:sp>
        <p:sp>
          <p:nvSpPr>
            <p:cNvPr id="8" name="Rounded Rectangle 7"/>
            <p:cNvSpPr/>
            <p:nvPr/>
          </p:nvSpPr>
          <p:spPr bwMode="auto">
            <a:xfrm>
              <a:off x="4973882" y="5637150"/>
              <a:ext cx="1084046" cy="1136213"/>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bg1"/>
                  </a:solidFill>
                  <a:effectLst/>
                  <a:latin typeface="Arial" charset="0"/>
                  <a:cs typeface="Arial" charset="0"/>
                </a:rPr>
                <a:t>Individual</a:t>
              </a:r>
              <a:r>
                <a:rPr kumimoji="0" lang="en-US" sz="1000" b="0" i="0" u="none" strike="noStrike" cap="none" normalizeH="0" dirty="0" smtClean="0">
                  <a:ln>
                    <a:noFill/>
                  </a:ln>
                  <a:solidFill>
                    <a:schemeClr val="bg1"/>
                  </a:solidFill>
                  <a:effectLst/>
                  <a:latin typeface="Arial" charset="0"/>
                  <a:cs typeface="Arial" charset="0"/>
                </a:rPr>
                <a:t> Departments, Agencies and Crown Corporations</a:t>
              </a:r>
              <a:endParaRPr kumimoji="0" lang="en-US" sz="1000" b="0" i="0" u="none" strike="noStrike" cap="none" normalizeH="0" baseline="0" dirty="0" smtClean="0">
                <a:ln>
                  <a:noFill/>
                </a:ln>
                <a:solidFill>
                  <a:schemeClr val="bg1"/>
                </a:solidFill>
                <a:effectLst/>
                <a:latin typeface="Arial" charset="0"/>
                <a:cs typeface="Arial" charset="0"/>
              </a:endParaRPr>
            </a:p>
          </p:txBody>
        </p:sp>
      </p:grpSp>
      <p:pic>
        <p:nvPicPr>
          <p:cNvPr id="11" name="Picture 10"/>
          <p:cNvPicPr>
            <a:picLocks noChangeAspect="1"/>
          </p:cNvPicPr>
          <p:nvPr/>
        </p:nvPicPr>
        <p:blipFill>
          <a:blip r:embed="rId2"/>
          <a:stretch>
            <a:fillRect/>
          </a:stretch>
        </p:blipFill>
        <p:spPr>
          <a:xfrm>
            <a:off x="0" y="1150128"/>
            <a:ext cx="2261511" cy="1503439"/>
          </a:xfrm>
          <a:prstGeom prst="rect">
            <a:avLst/>
          </a:prstGeom>
        </p:spPr>
      </p:pic>
      <p:sp>
        <p:nvSpPr>
          <p:cNvPr id="14" name="Rectangle 13"/>
          <p:cNvSpPr/>
          <p:nvPr/>
        </p:nvSpPr>
        <p:spPr>
          <a:xfrm>
            <a:off x="548230" y="3307250"/>
            <a:ext cx="2110689" cy="1588127"/>
          </a:xfrm>
          <a:prstGeom prst="rect">
            <a:avLst/>
          </a:prstGeom>
        </p:spPr>
        <p:txBody>
          <a:bodyPr wrap="square">
            <a:spAutoFit/>
          </a:bodyPr>
          <a:lstStyle/>
          <a:p>
            <a:pPr marL="171450" indent="-171450">
              <a:buFont typeface="Arial"/>
              <a:buChar char="•"/>
            </a:pPr>
            <a:r>
              <a:rPr lang="en-US" sz="900" dirty="0" smtClean="0">
                <a:solidFill>
                  <a:srgbClr val="212165"/>
                </a:solidFill>
              </a:rPr>
              <a:t>Develops the government’s fiscal framework </a:t>
            </a:r>
          </a:p>
          <a:p>
            <a:pPr marL="171450" indent="-171450">
              <a:buFont typeface="Arial"/>
              <a:buChar char="•"/>
            </a:pPr>
            <a:r>
              <a:rPr lang="en-US" sz="900" dirty="0" smtClean="0">
                <a:solidFill>
                  <a:srgbClr val="212165"/>
                </a:solidFill>
              </a:rPr>
              <a:t>Sets government fiscal policy </a:t>
            </a:r>
          </a:p>
          <a:p>
            <a:pPr marL="171450" indent="-171450">
              <a:buFont typeface="Arial"/>
              <a:buChar char="•"/>
            </a:pPr>
            <a:r>
              <a:rPr lang="en-US" sz="900" dirty="0" smtClean="0">
                <a:solidFill>
                  <a:srgbClr val="212165"/>
                </a:solidFill>
              </a:rPr>
              <a:t>Develops annual Budgets</a:t>
            </a:r>
          </a:p>
          <a:p>
            <a:pPr marL="171450" indent="-171450">
              <a:buFont typeface="Arial"/>
              <a:buChar char="•"/>
            </a:pPr>
            <a:r>
              <a:rPr lang="en-US" sz="900" dirty="0" smtClean="0">
                <a:solidFill>
                  <a:srgbClr val="212165"/>
                </a:solidFill>
              </a:rPr>
              <a:t>Develops other tax, tariff, regulatory and related policies and legislation</a:t>
            </a:r>
          </a:p>
          <a:p>
            <a:pPr marL="171450" indent="-171450">
              <a:buFont typeface="Arial"/>
              <a:buChar char="•"/>
            </a:pPr>
            <a:r>
              <a:rPr lang="en-US" sz="900" dirty="0" smtClean="0">
                <a:solidFill>
                  <a:srgbClr val="212165"/>
                </a:solidFill>
              </a:rPr>
              <a:t>Manages major transfer payments to other levels of government</a:t>
            </a:r>
            <a:endParaRPr lang="en-US" sz="900" dirty="0">
              <a:solidFill>
                <a:srgbClr val="212165"/>
              </a:solidFill>
            </a:endParaRPr>
          </a:p>
        </p:txBody>
      </p:sp>
      <p:sp>
        <p:nvSpPr>
          <p:cNvPr id="15" name="Rectangle 14"/>
          <p:cNvSpPr/>
          <p:nvPr/>
        </p:nvSpPr>
        <p:spPr>
          <a:xfrm>
            <a:off x="6688400" y="3328070"/>
            <a:ext cx="2320827" cy="1394228"/>
          </a:xfrm>
          <a:prstGeom prst="rect">
            <a:avLst/>
          </a:prstGeom>
        </p:spPr>
        <p:txBody>
          <a:bodyPr wrap="square">
            <a:spAutoFit/>
          </a:bodyPr>
          <a:lstStyle/>
          <a:p>
            <a:pPr marL="171450" indent="-171450">
              <a:buFont typeface="Arial"/>
              <a:buChar char="•"/>
            </a:pPr>
            <a:r>
              <a:rPr lang="en-US" sz="900" dirty="0" smtClean="0">
                <a:solidFill>
                  <a:srgbClr val="212165"/>
                </a:solidFill>
              </a:rPr>
              <a:t>Sets management and administrative </a:t>
            </a:r>
            <a:r>
              <a:rPr lang="en-US" sz="900" dirty="0">
                <a:solidFill>
                  <a:srgbClr val="212165"/>
                </a:solidFill>
              </a:rPr>
              <a:t>policies </a:t>
            </a:r>
            <a:r>
              <a:rPr lang="en-US" sz="900" dirty="0" smtClean="0">
                <a:solidFill>
                  <a:srgbClr val="212165"/>
                </a:solidFill>
              </a:rPr>
              <a:t>for departments</a:t>
            </a:r>
          </a:p>
          <a:p>
            <a:pPr marL="171450" indent="-171450">
              <a:buFont typeface="Arial"/>
              <a:buChar char="•"/>
            </a:pPr>
            <a:r>
              <a:rPr lang="en-US" sz="900" dirty="0">
                <a:solidFill>
                  <a:srgbClr val="212165"/>
                </a:solidFill>
              </a:rPr>
              <a:t>M</a:t>
            </a:r>
            <a:r>
              <a:rPr lang="en-US" sz="900" dirty="0" smtClean="0">
                <a:solidFill>
                  <a:srgbClr val="212165"/>
                </a:solidFill>
              </a:rPr>
              <a:t>onitors </a:t>
            </a:r>
            <a:r>
              <a:rPr lang="en-US" sz="900" dirty="0">
                <a:solidFill>
                  <a:srgbClr val="212165"/>
                </a:solidFill>
              </a:rPr>
              <a:t>management </a:t>
            </a:r>
            <a:r>
              <a:rPr lang="en-US" sz="900" dirty="0" smtClean="0">
                <a:solidFill>
                  <a:srgbClr val="212165"/>
                </a:solidFill>
              </a:rPr>
              <a:t>performance of departments</a:t>
            </a:r>
            <a:endParaRPr lang="en-US" sz="900" dirty="0">
              <a:solidFill>
                <a:srgbClr val="212165"/>
              </a:solidFill>
            </a:endParaRPr>
          </a:p>
          <a:p>
            <a:pPr marL="171450" indent="-171450">
              <a:buFont typeface="Arial"/>
              <a:buChar char="•"/>
            </a:pPr>
            <a:r>
              <a:rPr lang="en-US" sz="900" dirty="0" smtClean="0">
                <a:solidFill>
                  <a:srgbClr val="212165"/>
                </a:solidFill>
              </a:rPr>
              <a:t>Oversees </a:t>
            </a:r>
            <a:r>
              <a:rPr lang="en-US" sz="900" dirty="0">
                <a:solidFill>
                  <a:srgbClr val="212165"/>
                </a:solidFill>
              </a:rPr>
              <a:t>expenditure management </a:t>
            </a:r>
            <a:r>
              <a:rPr lang="en-US" sz="900" dirty="0" smtClean="0">
                <a:solidFill>
                  <a:srgbClr val="212165"/>
                </a:solidFill>
              </a:rPr>
              <a:t>and collects and reports on performance information from government departments</a:t>
            </a:r>
            <a:endParaRPr lang="en-US" sz="900" dirty="0">
              <a:solidFill>
                <a:srgbClr val="212165"/>
              </a:solidFill>
            </a:endParaRPr>
          </a:p>
        </p:txBody>
      </p:sp>
      <p:sp>
        <p:nvSpPr>
          <p:cNvPr id="18" name="Rectangle 17"/>
          <p:cNvSpPr/>
          <p:nvPr/>
        </p:nvSpPr>
        <p:spPr>
          <a:xfrm>
            <a:off x="5710727" y="4826659"/>
            <a:ext cx="1827420" cy="1446550"/>
          </a:xfrm>
          <a:prstGeom prst="rect">
            <a:avLst/>
          </a:prstGeom>
          <a:solidFill>
            <a:schemeClr val="bg1"/>
          </a:solidFill>
        </p:spPr>
        <p:txBody>
          <a:bodyPr wrap="square">
            <a:spAutoFit/>
          </a:bodyPr>
          <a:lstStyle/>
          <a:p>
            <a:pPr algn="ctr"/>
            <a:r>
              <a:rPr lang="en-US" sz="800" dirty="0">
                <a:solidFill>
                  <a:srgbClr val="990000"/>
                </a:solidFill>
              </a:rPr>
              <a:t>The Treasury Board is a committee of Cabinet composed of the president of the Treasury Board and four other ministers appointed by the prime minister. The Treasury Board is often called the government’s </a:t>
            </a:r>
            <a:r>
              <a:rPr lang="en-US" sz="800" i="1" dirty="0">
                <a:solidFill>
                  <a:srgbClr val="990000"/>
                </a:solidFill>
              </a:rPr>
              <a:t>management </a:t>
            </a:r>
            <a:r>
              <a:rPr lang="en-US" sz="800" i="1" dirty="0" smtClean="0">
                <a:solidFill>
                  <a:srgbClr val="990000"/>
                </a:solidFill>
              </a:rPr>
              <a:t>board.</a:t>
            </a:r>
            <a:r>
              <a:rPr lang="en-US" sz="800" dirty="0" smtClean="0">
                <a:solidFill>
                  <a:srgbClr val="990000"/>
                </a:solidFill>
              </a:rPr>
              <a:t>  The Treasury Board Secretariat is the department established to support the Treasury Board.</a:t>
            </a:r>
            <a:endParaRPr lang="en-US" sz="800" dirty="0">
              <a:solidFill>
                <a:srgbClr val="990000"/>
              </a:solidFill>
            </a:endParaRPr>
          </a:p>
        </p:txBody>
      </p:sp>
      <p:sp>
        <p:nvSpPr>
          <p:cNvPr id="19" name="Rectangle 18"/>
          <p:cNvSpPr/>
          <p:nvPr/>
        </p:nvSpPr>
        <p:spPr>
          <a:xfrm>
            <a:off x="5506776" y="1659783"/>
            <a:ext cx="3100417" cy="1283428"/>
          </a:xfrm>
          <a:prstGeom prst="rect">
            <a:avLst/>
          </a:prstGeom>
          <a:solidFill>
            <a:schemeClr val="bg1"/>
          </a:solidFill>
        </p:spPr>
        <p:txBody>
          <a:bodyPr wrap="square">
            <a:spAutoFit/>
          </a:bodyPr>
          <a:lstStyle/>
          <a:p>
            <a:pPr marL="171450" indent="-171450">
              <a:buFont typeface="Arial"/>
              <a:buChar char="•"/>
            </a:pPr>
            <a:r>
              <a:rPr lang="en-US" sz="900" dirty="0" smtClean="0">
                <a:solidFill>
                  <a:srgbClr val="212165"/>
                </a:solidFill>
              </a:rPr>
              <a:t>Often called the department of the Prime Minister (note: there is also a Prime Minister’s Office – a political entity staffed by political appointees)</a:t>
            </a:r>
          </a:p>
          <a:p>
            <a:pPr marL="171450" indent="-171450">
              <a:buFont typeface="Arial"/>
              <a:buChar char="•"/>
            </a:pPr>
            <a:r>
              <a:rPr lang="en-US" sz="900" dirty="0" smtClean="0">
                <a:solidFill>
                  <a:srgbClr val="212165"/>
                </a:solidFill>
              </a:rPr>
              <a:t>Non-partisan advice to the Prime Minister</a:t>
            </a:r>
          </a:p>
          <a:p>
            <a:pPr marL="171450" indent="-171450">
              <a:buFont typeface="Arial"/>
              <a:buChar char="•"/>
            </a:pPr>
            <a:r>
              <a:rPr lang="en-US" sz="900" dirty="0" smtClean="0">
                <a:solidFill>
                  <a:srgbClr val="212165"/>
                </a:solidFill>
              </a:rPr>
              <a:t>Support to Cabinet</a:t>
            </a:r>
          </a:p>
          <a:p>
            <a:pPr marL="171450" indent="-171450">
              <a:buFont typeface="Arial"/>
              <a:buChar char="•"/>
            </a:pPr>
            <a:r>
              <a:rPr lang="en-US" sz="900" dirty="0" smtClean="0">
                <a:solidFill>
                  <a:srgbClr val="212165"/>
                </a:solidFill>
              </a:rPr>
              <a:t>Coordinates key files, including strategic and operational reviews to ensure policy coordination and coherence across departments and agencies</a:t>
            </a:r>
            <a:endParaRPr lang="en-US" sz="900" dirty="0">
              <a:solidFill>
                <a:srgbClr val="212165"/>
              </a:solidFill>
            </a:endParaRPr>
          </a:p>
        </p:txBody>
      </p:sp>
      <p:sp>
        <p:nvSpPr>
          <p:cNvPr id="21" name="Rectangle 20"/>
          <p:cNvSpPr/>
          <p:nvPr/>
        </p:nvSpPr>
        <p:spPr>
          <a:xfrm>
            <a:off x="4221362" y="3396646"/>
            <a:ext cx="1093535" cy="1169551"/>
          </a:xfrm>
          <a:prstGeom prst="rect">
            <a:avLst/>
          </a:prstGeom>
          <a:solidFill>
            <a:schemeClr val="bg1"/>
          </a:solidFill>
        </p:spPr>
        <p:txBody>
          <a:bodyPr wrap="square">
            <a:spAutoFit/>
          </a:bodyPr>
          <a:lstStyle/>
          <a:p>
            <a:pPr algn="ctr"/>
            <a:r>
              <a:rPr lang="en-US" sz="1000" dirty="0" smtClean="0">
                <a:solidFill>
                  <a:srgbClr val="990000"/>
                </a:solidFill>
              </a:rPr>
              <a:t>PCO, the Department of Finance and TBS are the government’s </a:t>
            </a:r>
            <a:r>
              <a:rPr lang="en-US" sz="1000" i="1" dirty="0" smtClean="0">
                <a:solidFill>
                  <a:srgbClr val="990000"/>
                </a:solidFill>
              </a:rPr>
              <a:t>Central Agencies</a:t>
            </a:r>
            <a:endParaRPr lang="en-US" sz="1000" i="1" dirty="0">
              <a:solidFill>
                <a:srgbClr val="990000"/>
              </a:solidFill>
            </a:endParaRPr>
          </a:p>
        </p:txBody>
      </p:sp>
      <p:sp>
        <p:nvSpPr>
          <p:cNvPr id="22" name="Rectangle 21"/>
          <p:cNvSpPr/>
          <p:nvPr/>
        </p:nvSpPr>
        <p:spPr>
          <a:xfrm>
            <a:off x="184458" y="5043498"/>
            <a:ext cx="3735380" cy="1394228"/>
          </a:xfrm>
          <a:prstGeom prst="rect">
            <a:avLst/>
          </a:prstGeom>
          <a:solidFill>
            <a:srgbClr val="FFFFFF"/>
          </a:solidFill>
        </p:spPr>
        <p:txBody>
          <a:bodyPr wrap="square">
            <a:spAutoFit/>
          </a:bodyPr>
          <a:lstStyle/>
          <a:p>
            <a:r>
              <a:rPr lang="en-US" sz="900" dirty="0" smtClean="0">
                <a:solidFill>
                  <a:srgbClr val="212165"/>
                </a:solidFill>
              </a:rPr>
              <a:t>Departments prepare Expenditure Plans, divided </a:t>
            </a:r>
            <a:r>
              <a:rPr lang="en-US" sz="900" dirty="0">
                <a:solidFill>
                  <a:srgbClr val="212165"/>
                </a:solidFill>
              </a:rPr>
              <a:t>into two components:</a:t>
            </a:r>
          </a:p>
          <a:p>
            <a:pPr marL="171450" indent="-171450">
              <a:buFont typeface="Arial"/>
              <a:buChar char="•"/>
            </a:pPr>
            <a:r>
              <a:rPr lang="en-US" sz="900" i="1" dirty="0">
                <a:solidFill>
                  <a:srgbClr val="212165"/>
                </a:solidFill>
              </a:rPr>
              <a:t>Reports on Plans and Priorities: </a:t>
            </a:r>
            <a:r>
              <a:rPr lang="en-US" sz="900" dirty="0">
                <a:solidFill>
                  <a:srgbClr val="212165"/>
                </a:solidFill>
              </a:rPr>
              <a:t>These include information on the specific programs and services </a:t>
            </a:r>
            <a:r>
              <a:rPr lang="en-US" sz="900" dirty="0" smtClean="0">
                <a:solidFill>
                  <a:srgbClr val="212165"/>
                </a:solidFill>
              </a:rPr>
              <a:t>and </a:t>
            </a:r>
            <a:r>
              <a:rPr lang="en-US" sz="900" dirty="0">
                <a:solidFill>
                  <a:srgbClr val="212165"/>
                </a:solidFill>
              </a:rPr>
              <a:t>how much each intends to spend </a:t>
            </a:r>
            <a:r>
              <a:rPr lang="en-US" sz="900" dirty="0" smtClean="0">
                <a:solidFill>
                  <a:srgbClr val="212165"/>
                </a:solidFill>
              </a:rPr>
              <a:t>to </a:t>
            </a:r>
            <a:r>
              <a:rPr lang="en-US" sz="900" dirty="0">
                <a:solidFill>
                  <a:srgbClr val="212165"/>
                </a:solidFill>
              </a:rPr>
              <a:t>provide those programs and services.</a:t>
            </a:r>
          </a:p>
          <a:p>
            <a:pPr marL="171450" indent="-171450">
              <a:buFont typeface="Arial"/>
              <a:buChar char="•"/>
            </a:pPr>
            <a:r>
              <a:rPr lang="en-US" sz="900" i="1" dirty="0">
                <a:solidFill>
                  <a:srgbClr val="212165"/>
                </a:solidFill>
              </a:rPr>
              <a:t>Department Performance Reports</a:t>
            </a:r>
            <a:r>
              <a:rPr lang="en-US" sz="900" dirty="0">
                <a:solidFill>
                  <a:srgbClr val="212165"/>
                </a:solidFill>
              </a:rPr>
              <a:t>: These reports entail assessments of each federal government department or agency, and whether it meets the expectations as set out in the Reports on Plans and Priorities.</a:t>
            </a:r>
          </a:p>
        </p:txBody>
      </p:sp>
      <p:sp>
        <p:nvSpPr>
          <p:cNvPr id="23" name="Rectangle 22"/>
          <p:cNvSpPr/>
          <p:nvPr/>
        </p:nvSpPr>
        <p:spPr>
          <a:xfrm>
            <a:off x="93076" y="1294326"/>
            <a:ext cx="2110689" cy="1123384"/>
          </a:xfrm>
          <a:prstGeom prst="rect">
            <a:avLst/>
          </a:prstGeom>
        </p:spPr>
        <p:txBody>
          <a:bodyPr wrap="square">
            <a:spAutoFit/>
          </a:bodyPr>
          <a:lstStyle/>
          <a:p>
            <a:pPr algn="ctr"/>
            <a:r>
              <a:rPr lang="en-US" sz="1100" dirty="0" smtClean="0">
                <a:solidFill>
                  <a:schemeClr val="bg1"/>
                </a:solidFill>
                <a:effectLst>
                  <a:outerShdw blurRad="38100" dist="38100" dir="2700000" algn="tl">
                    <a:srgbClr val="000000">
                      <a:alpha val="43137"/>
                    </a:srgbClr>
                  </a:outerShdw>
                </a:effectLst>
              </a:rPr>
              <a:t>Parliament</a:t>
            </a:r>
          </a:p>
          <a:p>
            <a:pPr marL="171450" indent="-171450">
              <a:buFont typeface="Arial"/>
              <a:buChar char="•"/>
            </a:pPr>
            <a:r>
              <a:rPr lang="en-US" sz="1000" dirty="0" smtClean="0">
                <a:solidFill>
                  <a:schemeClr val="bg1"/>
                </a:solidFill>
                <a:effectLst>
                  <a:outerShdw blurRad="38100" dist="38100" dir="2700000" algn="tl">
                    <a:srgbClr val="000000">
                      <a:alpha val="43137"/>
                    </a:srgbClr>
                  </a:outerShdw>
                </a:effectLst>
              </a:rPr>
              <a:t>Approves the government's fiscal framework</a:t>
            </a:r>
          </a:p>
          <a:p>
            <a:pPr marL="171450" indent="-171450">
              <a:buFont typeface="Arial"/>
              <a:buChar char="•"/>
            </a:pPr>
            <a:r>
              <a:rPr lang="en-US" sz="1000" dirty="0" smtClean="0">
                <a:solidFill>
                  <a:schemeClr val="bg1"/>
                </a:solidFill>
                <a:effectLst>
                  <a:outerShdw blurRad="38100" dist="38100" dir="2700000" algn="tl">
                    <a:srgbClr val="000000">
                      <a:alpha val="43137"/>
                    </a:srgbClr>
                  </a:outerShdw>
                </a:effectLst>
              </a:rPr>
              <a:t>Authorizes spending</a:t>
            </a:r>
          </a:p>
          <a:p>
            <a:pPr marL="171450" indent="-171450">
              <a:buFont typeface="Arial"/>
              <a:buChar char="•"/>
            </a:pPr>
            <a:r>
              <a:rPr lang="en-US" sz="1000" dirty="0" smtClean="0">
                <a:solidFill>
                  <a:schemeClr val="bg1"/>
                </a:solidFill>
                <a:effectLst>
                  <a:outerShdw blurRad="38100" dist="38100" dir="2700000" algn="tl">
                    <a:srgbClr val="000000">
                      <a:alpha val="43137"/>
                    </a:srgbClr>
                  </a:outerShdw>
                </a:effectLst>
              </a:rPr>
              <a:t>Holds the government to account for meeting targets</a:t>
            </a:r>
            <a:endParaRPr lang="en-US" sz="1000"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1738480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Up Arrow Callout 34"/>
          <p:cNvSpPr/>
          <p:nvPr/>
        </p:nvSpPr>
        <p:spPr>
          <a:xfrm>
            <a:off x="4038628" y="2695237"/>
            <a:ext cx="1178692" cy="2165324"/>
          </a:xfrm>
          <a:prstGeom prst="upArrowCallout">
            <a:avLst>
              <a:gd name="adj1" fmla="val 25000"/>
              <a:gd name="adj2" fmla="val 25000"/>
              <a:gd name="adj3" fmla="val 25000"/>
              <a:gd name="adj4" fmla="val 50687"/>
            </a:avLst>
          </a:prstGeom>
          <a:solidFill>
            <a:srgbClr val="990000"/>
          </a:solidFill>
        </p:spPr>
        <p:txBody>
          <a:bodyPr rtlCol="0" anchor="ctr">
            <a:noAutofit/>
          </a:bodyPr>
          <a:lstStyle/>
          <a:p>
            <a:pPr algn="ctr"/>
            <a:endParaRPr lang="en-US" dirty="0">
              <a:solidFill>
                <a:srgbClr val="212165"/>
              </a:solidFill>
            </a:endParaRPr>
          </a:p>
        </p:txBody>
      </p:sp>
      <p:sp>
        <p:nvSpPr>
          <p:cNvPr id="20" name="Oval 19"/>
          <p:cNvSpPr/>
          <p:nvPr/>
        </p:nvSpPr>
        <p:spPr>
          <a:xfrm>
            <a:off x="2512721" y="2101372"/>
            <a:ext cx="4312733" cy="4248420"/>
          </a:xfrm>
          <a:prstGeom prst="ellipse">
            <a:avLst/>
          </a:prstGeom>
          <a:ln w="38100" cmpd="sng">
            <a:solidFill>
              <a:srgbClr val="990000"/>
            </a:solidFill>
          </a:ln>
        </p:spPr>
        <p:txBody>
          <a:bodyPr rtlCol="0" anchor="ctr">
            <a:noAutofit/>
          </a:bodyPr>
          <a:lstStyle/>
          <a:p>
            <a:pPr algn="ctr"/>
            <a:endParaRPr lang="en-US" dirty="0">
              <a:solidFill>
                <a:srgbClr val="212165"/>
              </a:solidFill>
            </a:endParaRPr>
          </a:p>
        </p:txBody>
      </p:sp>
      <p:sp>
        <p:nvSpPr>
          <p:cNvPr id="2" name="Title 1"/>
          <p:cNvSpPr>
            <a:spLocks noGrp="1"/>
          </p:cNvSpPr>
          <p:nvPr>
            <p:ph type="title"/>
          </p:nvPr>
        </p:nvSpPr>
        <p:spPr/>
        <p:txBody>
          <a:bodyPr/>
          <a:lstStyle/>
          <a:p>
            <a:r>
              <a:rPr lang="en-US" dirty="0" smtClean="0"/>
              <a:t>Managing the government’s fiscal health</a:t>
            </a:r>
            <a:br>
              <a:rPr lang="en-US" dirty="0" smtClean="0"/>
            </a:br>
            <a:r>
              <a:rPr lang="en-US" sz="2000" dirty="0" smtClean="0">
                <a:solidFill>
                  <a:srgbClr val="212165"/>
                </a:solidFill>
              </a:rPr>
              <a:t>The main Government of Canada (GC) tools </a:t>
            </a:r>
            <a:endParaRPr lang="en-US" dirty="0">
              <a:solidFill>
                <a:srgbClr val="212165"/>
              </a:solidFill>
            </a:endParaRPr>
          </a:p>
        </p:txBody>
      </p:sp>
      <p:sp>
        <p:nvSpPr>
          <p:cNvPr id="3" name="Slide Number Placeholder 2"/>
          <p:cNvSpPr>
            <a:spLocks noGrp="1"/>
          </p:cNvSpPr>
          <p:nvPr>
            <p:ph type="sldNum" sz="quarter" idx="12"/>
          </p:nvPr>
        </p:nvSpPr>
        <p:spPr/>
        <p:txBody>
          <a:bodyPr/>
          <a:lstStyle/>
          <a:p>
            <a:fld id="{60B17803-2800-4867-BEDA-65382B359458}" type="slidenum">
              <a:rPr lang="en-US" smtClean="0"/>
              <a:pPr/>
              <a:t>39</a:t>
            </a:fld>
            <a:endParaRPr lang="en-US"/>
          </a:p>
        </p:txBody>
      </p:sp>
      <p:sp>
        <p:nvSpPr>
          <p:cNvPr id="4" name="Oval 3"/>
          <p:cNvSpPr/>
          <p:nvPr/>
        </p:nvSpPr>
        <p:spPr bwMode="auto">
          <a:xfrm>
            <a:off x="4029488" y="1553189"/>
            <a:ext cx="1196966" cy="1160323"/>
          </a:xfrm>
          <a:prstGeom prst="ellipse">
            <a:avLst/>
          </a:prstGeom>
          <a:solidFill>
            <a:srgbClr val="212165"/>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chemeClr val="bg1"/>
                </a:solidFill>
                <a:effectLst/>
                <a:latin typeface="Arial" charset="0"/>
                <a:cs typeface="Arial" charset="0"/>
              </a:rPr>
              <a:t>Deputy Ministers’ Performance Reviews</a:t>
            </a:r>
          </a:p>
        </p:txBody>
      </p:sp>
      <p:sp>
        <p:nvSpPr>
          <p:cNvPr id="23" name="Oval 22"/>
          <p:cNvSpPr/>
          <p:nvPr/>
        </p:nvSpPr>
        <p:spPr bwMode="auto">
          <a:xfrm>
            <a:off x="5726066" y="2509592"/>
            <a:ext cx="1196966" cy="1160323"/>
          </a:xfrm>
          <a:prstGeom prst="ellipse">
            <a:avLst/>
          </a:prstGeom>
          <a:solidFill>
            <a:srgbClr val="212165"/>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chemeClr val="bg1"/>
                </a:solidFill>
                <a:effectLst/>
                <a:latin typeface="Arial" charset="0"/>
                <a:cs typeface="Arial" charset="0"/>
              </a:rPr>
              <a:t>Expenditure Management System</a:t>
            </a:r>
          </a:p>
        </p:txBody>
      </p:sp>
      <p:sp>
        <p:nvSpPr>
          <p:cNvPr id="24" name="Oval 23"/>
          <p:cNvSpPr/>
          <p:nvPr/>
        </p:nvSpPr>
        <p:spPr bwMode="auto">
          <a:xfrm>
            <a:off x="6097759" y="4196904"/>
            <a:ext cx="1196966" cy="1160323"/>
          </a:xfrm>
          <a:prstGeom prst="ellipse">
            <a:avLst/>
          </a:prstGeom>
          <a:solidFill>
            <a:srgbClr val="212165"/>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dirty="0" smtClean="0">
                <a:ln>
                  <a:noFill/>
                </a:ln>
                <a:solidFill>
                  <a:schemeClr val="bg1"/>
                </a:solidFill>
                <a:effectLst/>
                <a:latin typeface="Arial" charset="0"/>
                <a:cs typeface="Arial" charset="0"/>
              </a:rPr>
              <a:t>Management Accountability Framework (MAF)</a:t>
            </a:r>
          </a:p>
        </p:txBody>
      </p:sp>
      <p:sp>
        <p:nvSpPr>
          <p:cNvPr id="25" name="Oval 24"/>
          <p:cNvSpPr/>
          <p:nvPr/>
        </p:nvSpPr>
        <p:spPr bwMode="auto">
          <a:xfrm>
            <a:off x="5007508" y="5460135"/>
            <a:ext cx="1196966" cy="1160323"/>
          </a:xfrm>
          <a:prstGeom prst="ellipse">
            <a:avLst/>
          </a:prstGeom>
          <a:solidFill>
            <a:srgbClr val="212165"/>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dirty="0" smtClean="0">
                <a:ln>
                  <a:noFill/>
                </a:ln>
                <a:solidFill>
                  <a:schemeClr val="bg1"/>
                </a:solidFill>
                <a:effectLst/>
                <a:latin typeface="Arial" charset="0"/>
                <a:cs typeface="Arial" charset="0"/>
              </a:rPr>
              <a:t>Management Resources and Results Structure (MRRS)</a:t>
            </a:r>
          </a:p>
        </p:txBody>
      </p:sp>
      <p:sp>
        <p:nvSpPr>
          <p:cNvPr id="26" name="Oval 25"/>
          <p:cNvSpPr/>
          <p:nvPr/>
        </p:nvSpPr>
        <p:spPr bwMode="auto">
          <a:xfrm>
            <a:off x="2351529" y="2351353"/>
            <a:ext cx="1196966" cy="1160323"/>
          </a:xfrm>
          <a:prstGeom prst="ellipse">
            <a:avLst/>
          </a:prstGeom>
          <a:solidFill>
            <a:srgbClr val="212165"/>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dirty="0" smtClean="0">
                <a:ln>
                  <a:noFill/>
                </a:ln>
                <a:solidFill>
                  <a:schemeClr val="bg1"/>
                </a:solidFill>
                <a:effectLst/>
                <a:latin typeface="Arial" charset="0"/>
                <a:cs typeface="Arial" charset="0"/>
              </a:rPr>
              <a:t>Strategic, operational and administrative reviews</a:t>
            </a:r>
          </a:p>
        </p:txBody>
      </p:sp>
      <p:sp>
        <p:nvSpPr>
          <p:cNvPr id="27" name="Oval 26"/>
          <p:cNvSpPr/>
          <p:nvPr/>
        </p:nvSpPr>
        <p:spPr bwMode="auto">
          <a:xfrm>
            <a:off x="1967768" y="4068994"/>
            <a:ext cx="1196966" cy="1160323"/>
          </a:xfrm>
          <a:prstGeom prst="ellipse">
            <a:avLst/>
          </a:prstGeom>
          <a:solidFill>
            <a:srgbClr val="212165"/>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800" b="0" dirty="0" smtClean="0">
                <a:solidFill>
                  <a:schemeClr val="bg1"/>
                </a:solidFill>
              </a:rPr>
              <a:t>Management and </a:t>
            </a:r>
            <a:r>
              <a:rPr kumimoji="0" lang="en-US" sz="800" b="0" i="0" u="none" strike="noStrike" cap="none" normalizeH="0" baseline="0" dirty="0" smtClean="0">
                <a:ln>
                  <a:noFill/>
                </a:ln>
                <a:solidFill>
                  <a:schemeClr val="bg1"/>
                </a:solidFill>
                <a:effectLst/>
                <a:latin typeface="Arial" charset="0"/>
                <a:cs typeface="Arial" charset="0"/>
              </a:rPr>
              <a:t>administrative policies, Internal Audit and Evaluation</a:t>
            </a:r>
          </a:p>
        </p:txBody>
      </p:sp>
      <p:sp>
        <p:nvSpPr>
          <p:cNvPr id="28" name="Oval 27"/>
          <p:cNvSpPr/>
          <p:nvPr/>
        </p:nvSpPr>
        <p:spPr bwMode="auto">
          <a:xfrm>
            <a:off x="3143528" y="5427397"/>
            <a:ext cx="1196966" cy="1160323"/>
          </a:xfrm>
          <a:prstGeom prst="ellipse">
            <a:avLst/>
          </a:prstGeom>
          <a:solidFill>
            <a:srgbClr val="212165"/>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1"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chemeClr val="bg1"/>
                </a:solidFill>
                <a:effectLst/>
                <a:latin typeface="Arial" charset="0"/>
                <a:cs typeface="Arial" charset="0"/>
              </a:rPr>
              <a:t>Modern </a:t>
            </a:r>
            <a:br>
              <a:rPr kumimoji="0" lang="en-US" sz="900" b="0" i="0" u="none" strike="noStrike" cap="none" normalizeH="0" baseline="0" dirty="0" smtClean="0">
                <a:ln>
                  <a:noFill/>
                </a:ln>
                <a:solidFill>
                  <a:schemeClr val="bg1"/>
                </a:solidFill>
                <a:effectLst/>
                <a:latin typeface="Arial" charset="0"/>
                <a:cs typeface="Arial" charset="0"/>
              </a:rPr>
            </a:br>
            <a:r>
              <a:rPr kumimoji="0" lang="en-US" sz="900" b="0" i="0" u="none" strike="noStrike" cap="none" normalizeH="0" baseline="0" dirty="0" smtClean="0">
                <a:ln>
                  <a:noFill/>
                </a:ln>
                <a:solidFill>
                  <a:schemeClr val="bg1"/>
                </a:solidFill>
                <a:effectLst/>
                <a:latin typeface="Arial" charset="0"/>
                <a:cs typeface="Arial" charset="0"/>
              </a:rPr>
              <a:t>Comptrollership</a:t>
            </a:r>
          </a:p>
        </p:txBody>
      </p:sp>
      <p:sp>
        <p:nvSpPr>
          <p:cNvPr id="12" name="Rectangle 11"/>
          <p:cNvSpPr/>
          <p:nvPr/>
        </p:nvSpPr>
        <p:spPr>
          <a:xfrm>
            <a:off x="4020352" y="3197729"/>
            <a:ext cx="1215240" cy="692220"/>
          </a:xfrm>
          <a:prstGeom prst="rect">
            <a:avLst/>
          </a:prstGeom>
          <a:solidFill>
            <a:schemeClr val="bg1"/>
          </a:solidFill>
          <a:ln>
            <a:solidFill>
              <a:srgbClr val="212165"/>
            </a:solidFill>
          </a:ln>
        </p:spPr>
        <p:txBody>
          <a:bodyPr rtlCol="0" anchor="ctr">
            <a:noAutofit/>
          </a:bodyPr>
          <a:lstStyle/>
          <a:p>
            <a:pPr algn="ctr"/>
            <a:r>
              <a:rPr lang="en-US" sz="1200" dirty="0" smtClean="0">
                <a:solidFill>
                  <a:srgbClr val="212165"/>
                </a:solidFill>
              </a:rPr>
              <a:t>Results for Canadians</a:t>
            </a:r>
            <a:endParaRPr lang="en-US" sz="1200" dirty="0">
              <a:solidFill>
                <a:srgbClr val="212165"/>
              </a:solidFill>
            </a:endParaRPr>
          </a:p>
        </p:txBody>
      </p:sp>
      <p:sp>
        <p:nvSpPr>
          <p:cNvPr id="29" name="Rectangle 28"/>
          <p:cNvSpPr/>
          <p:nvPr/>
        </p:nvSpPr>
        <p:spPr>
          <a:xfrm>
            <a:off x="3332136" y="3953130"/>
            <a:ext cx="1215240" cy="692220"/>
          </a:xfrm>
          <a:prstGeom prst="rect">
            <a:avLst/>
          </a:prstGeom>
          <a:solidFill>
            <a:schemeClr val="bg1"/>
          </a:solidFill>
          <a:ln>
            <a:solidFill>
              <a:srgbClr val="212165"/>
            </a:solidFill>
          </a:ln>
        </p:spPr>
        <p:txBody>
          <a:bodyPr rtlCol="0" anchor="ctr">
            <a:noAutofit/>
          </a:bodyPr>
          <a:lstStyle/>
          <a:p>
            <a:pPr algn="ctr"/>
            <a:r>
              <a:rPr lang="en-US" sz="1050" dirty="0" smtClean="0">
                <a:solidFill>
                  <a:srgbClr val="212165"/>
                </a:solidFill>
              </a:rPr>
              <a:t>Departmental Plans and Performance Reports</a:t>
            </a:r>
            <a:endParaRPr lang="en-US" sz="1050" dirty="0">
              <a:solidFill>
                <a:srgbClr val="212165"/>
              </a:solidFill>
            </a:endParaRPr>
          </a:p>
        </p:txBody>
      </p:sp>
      <p:sp>
        <p:nvSpPr>
          <p:cNvPr id="30" name="Rectangle 29"/>
          <p:cNvSpPr/>
          <p:nvPr/>
        </p:nvSpPr>
        <p:spPr>
          <a:xfrm>
            <a:off x="4763735" y="3959347"/>
            <a:ext cx="1215240" cy="692220"/>
          </a:xfrm>
          <a:prstGeom prst="rect">
            <a:avLst/>
          </a:prstGeom>
          <a:solidFill>
            <a:schemeClr val="bg1"/>
          </a:solidFill>
          <a:ln>
            <a:solidFill>
              <a:srgbClr val="212165"/>
            </a:solidFill>
          </a:ln>
        </p:spPr>
        <p:txBody>
          <a:bodyPr rtlCol="0" anchor="ctr">
            <a:noAutofit/>
          </a:bodyPr>
          <a:lstStyle/>
          <a:p>
            <a:pPr algn="ctr"/>
            <a:r>
              <a:rPr lang="en-US" sz="1200" dirty="0" smtClean="0">
                <a:solidFill>
                  <a:srgbClr val="212165"/>
                </a:solidFill>
              </a:rPr>
              <a:t>MAF Results</a:t>
            </a:r>
            <a:endParaRPr lang="en-US" sz="1200" dirty="0">
              <a:solidFill>
                <a:srgbClr val="212165"/>
              </a:solidFill>
            </a:endParaRPr>
          </a:p>
        </p:txBody>
      </p:sp>
      <p:sp>
        <p:nvSpPr>
          <p:cNvPr id="16" name="Rectangle 15"/>
          <p:cNvSpPr/>
          <p:nvPr/>
        </p:nvSpPr>
        <p:spPr>
          <a:xfrm>
            <a:off x="6176717" y="5690466"/>
            <a:ext cx="1032498" cy="861774"/>
          </a:xfrm>
          <a:prstGeom prst="rect">
            <a:avLst/>
          </a:prstGeom>
        </p:spPr>
        <p:txBody>
          <a:bodyPr wrap="square">
            <a:spAutoFit/>
          </a:bodyPr>
          <a:lstStyle/>
          <a:p>
            <a:r>
              <a:rPr lang="en-CA" sz="1000" dirty="0" smtClean="0">
                <a:solidFill>
                  <a:srgbClr val="212165"/>
                </a:solidFill>
                <a:latin typeface="+mn-lt"/>
              </a:rPr>
              <a:t>Detailed program component-level </a:t>
            </a:r>
            <a:r>
              <a:rPr lang="en-CA" sz="1000" dirty="0">
                <a:solidFill>
                  <a:srgbClr val="212165"/>
                </a:solidFill>
                <a:latin typeface="+mn-lt"/>
              </a:rPr>
              <a:t>knowledge</a:t>
            </a:r>
            <a:endParaRPr lang="en-US" sz="1000" dirty="0">
              <a:solidFill>
                <a:srgbClr val="212165"/>
              </a:solidFill>
              <a:latin typeface="+mn-lt"/>
            </a:endParaRPr>
          </a:p>
        </p:txBody>
      </p:sp>
      <p:sp>
        <p:nvSpPr>
          <p:cNvPr id="31" name="Rectangle 30"/>
          <p:cNvSpPr/>
          <p:nvPr/>
        </p:nvSpPr>
        <p:spPr>
          <a:xfrm>
            <a:off x="2107756" y="5751502"/>
            <a:ext cx="1032498" cy="861774"/>
          </a:xfrm>
          <a:prstGeom prst="rect">
            <a:avLst/>
          </a:prstGeom>
        </p:spPr>
        <p:txBody>
          <a:bodyPr wrap="square">
            <a:spAutoFit/>
          </a:bodyPr>
          <a:lstStyle/>
          <a:p>
            <a:pPr algn="r"/>
            <a:r>
              <a:rPr lang="en-CA" sz="1000" dirty="0">
                <a:solidFill>
                  <a:srgbClr val="212165"/>
                </a:solidFill>
                <a:latin typeface="+mn-lt"/>
              </a:rPr>
              <a:t>I</a:t>
            </a:r>
            <a:r>
              <a:rPr lang="en-CA" sz="1000" dirty="0" smtClean="0">
                <a:solidFill>
                  <a:srgbClr val="212165"/>
                </a:solidFill>
                <a:latin typeface="+mn-lt"/>
              </a:rPr>
              <a:t>nvestment </a:t>
            </a:r>
            <a:r>
              <a:rPr lang="en-CA" sz="1000" dirty="0">
                <a:solidFill>
                  <a:srgbClr val="212165"/>
                </a:solidFill>
                <a:latin typeface="+mn-lt"/>
              </a:rPr>
              <a:t>in </a:t>
            </a:r>
            <a:r>
              <a:rPr lang="en-CA" sz="1000" dirty="0" smtClean="0">
                <a:solidFill>
                  <a:srgbClr val="212165"/>
                </a:solidFill>
                <a:latin typeface="+mn-lt"/>
              </a:rPr>
              <a:t>fiscal management </a:t>
            </a:r>
            <a:r>
              <a:rPr lang="en-CA" sz="1000" dirty="0">
                <a:solidFill>
                  <a:srgbClr val="212165"/>
                </a:solidFill>
                <a:latin typeface="+mn-lt"/>
              </a:rPr>
              <a:t>practices and </a:t>
            </a:r>
            <a:r>
              <a:rPr lang="en-CA" sz="1000" dirty="0" smtClean="0">
                <a:solidFill>
                  <a:srgbClr val="212165"/>
                </a:solidFill>
                <a:latin typeface="+mn-lt"/>
              </a:rPr>
              <a:t>controls</a:t>
            </a:r>
            <a:endParaRPr lang="en-CA" sz="1000" dirty="0">
              <a:solidFill>
                <a:srgbClr val="212165"/>
              </a:solidFill>
              <a:latin typeface="+mn-lt"/>
            </a:endParaRPr>
          </a:p>
        </p:txBody>
      </p:sp>
      <p:sp>
        <p:nvSpPr>
          <p:cNvPr id="32" name="Rectangle 31"/>
          <p:cNvSpPr/>
          <p:nvPr/>
        </p:nvSpPr>
        <p:spPr>
          <a:xfrm>
            <a:off x="776666" y="4067489"/>
            <a:ext cx="1200240" cy="1169551"/>
          </a:xfrm>
          <a:prstGeom prst="rect">
            <a:avLst/>
          </a:prstGeom>
        </p:spPr>
        <p:txBody>
          <a:bodyPr wrap="square">
            <a:spAutoFit/>
          </a:bodyPr>
          <a:lstStyle/>
          <a:p>
            <a:pPr algn="r"/>
            <a:r>
              <a:rPr lang="en-CA" sz="1000" dirty="0" smtClean="0">
                <a:solidFill>
                  <a:srgbClr val="212165"/>
                </a:solidFill>
                <a:latin typeface="+mn-lt"/>
              </a:rPr>
              <a:t>Administrative compliance framework (including IT policy suite), evaluation and audit</a:t>
            </a:r>
            <a:endParaRPr lang="en-CA" sz="1000" dirty="0">
              <a:solidFill>
                <a:srgbClr val="212165"/>
              </a:solidFill>
              <a:latin typeface="+mn-lt"/>
            </a:endParaRPr>
          </a:p>
        </p:txBody>
      </p:sp>
      <p:sp>
        <p:nvSpPr>
          <p:cNvPr id="33" name="Rectangle 32"/>
          <p:cNvSpPr/>
          <p:nvPr/>
        </p:nvSpPr>
        <p:spPr>
          <a:xfrm>
            <a:off x="7279379" y="4317090"/>
            <a:ext cx="1419184" cy="861774"/>
          </a:xfrm>
          <a:prstGeom prst="rect">
            <a:avLst/>
          </a:prstGeom>
        </p:spPr>
        <p:txBody>
          <a:bodyPr wrap="square">
            <a:spAutoFit/>
          </a:bodyPr>
          <a:lstStyle/>
          <a:p>
            <a:r>
              <a:rPr lang="en-CA" sz="1000" dirty="0" smtClean="0">
                <a:solidFill>
                  <a:srgbClr val="212165"/>
                </a:solidFill>
                <a:latin typeface="+mn-lt"/>
              </a:rPr>
              <a:t>Assessing management </a:t>
            </a:r>
            <a:r>
              <a:rPr lang="en-CA" sz="1000" dirty="0">
                <a:solidFill>
                  <a:srgbClr val="212165"/>
                </a:solidFill>
                <a:latin typeface="+mn-lt"/>
              </a:rPr>
              <a:t>performance across </a:t>
            </a:r>
            <a:r>
              <a:rPr lang="en-CA" sz="1000" dirty="0" smtClean="0">
                <a:solidFill>
                  <a:srgbClr val="212165"/>
                </a:solidFill>
                <a:latin typeface="+mn-lt"/>
              </a:rPr>
              <a:t>government (annual)</a:t>
            </a:r>
            <a:endParaRPr lang="en-US" sz="1000" dirty="0">
              <a:solidFill>
                <a:srgbClr val="212165"/>
              </a:solidFill>
              <a:latin typeface="+mn-lt"/>
            </a:endParaRPr>
          </a:p>
        </p:txBody>
      </p:sp>
      <p:sp>
        <p:nvSpPr>
          <p:cNvPr id="17" name="Rectangle 16"/>
          <p:cNvSpPr/>
          <p:nvPr/>
        </p:nvSpPr>
        <p:spPr>
          <a:xfrm>
            <a:off x="91371" y="1899013"/>
            <a:ext cx="2229469" cy="1938992"/>
          </a:xfrm>
          <a:prstGeom prst="rect">
            <a:avLst/>
          </a:prstGeom>
        </p:spPr>
        <p:txBody>
          <a:bodyPr wrap="square">
            <a:spAutoFit/>
          </a:bodyPr>
          <a:lstStyle/>
          <a:p>
            <a:pPr marL="533400" indent="-533400" algn="r" eaLnBrk="1" hangingPunct="1">
              <a:spcBef>
                <a:spcPct val="25000"/>
              </a:spcBef>
              <a:spcAft>
                <a:spcPct val="5000"/>
              </a:spcAft>
            </a:pPr>
            <a:r>
              <a:rPr lang="en-CA" sz="1000" dirty="0" smtClean="0">
                <a:solidFill>
                  <a:srgbClr val="212165"/>
                </a:solidFill>
                <a:latin typeface="+mn-lt"/>
              </a:rPr>
              <a:t>Cyclical assessments of </a:t>
            </a:r>
            <a:r>
              <a:rPr lang="en-CA" sz="1000" dirty="0">
                <a:solidFill>
                  <a:srgbClr val="212165"/>
                </a:solidFill>
                <a:latin typeface="+mn-lt"/>
              </a:rPr>
              <a:t>existing spending </a:t>
            </a:r>
            <a:r>
              <a:rPr lang="en-CA" sz="1000" dirty="0" smtClean="0">
                <a:solidFill>
                  <a:srgbClr val="212165"/>
                </a:solidFill>
                <a:latin typeface="+mn-lt"/>
              </a:rPr>
              <a:t>to ensure </a:t>
            </a:r>
            <a:r>
              <a:rPr lang="en-CA" sz="1000" dirty="0">
                <a:solidFill>
                  <a:srgbClr val="212165"/>
                </a:solidFill>
                <a:latin typeface="+mn-lt"/>
              </a:rPr>
              <a:t>alignment </a:t>
            </a:r>
            <a:r>
              <a:rPr lang="en-CA" sz="1000" dirty="0" smtClean="0">
                <a:solidFill>
                  <a:srgbClr val="212165"/>
                </a:solidFill>
                <a:latin typeface="+mn-lt"/>
              </a:rPr>
              <a:t>with priorities</a:t>
            </a:r>
            <a:r>
              <a:rPr lang="en-CA" sz="1000" dirty="0">
                <a:solidFill>
                  <a:srgbClr val="212165"/>
                </a:solidFill>
                <a:latin typeface="+mn-lt"/>
              </a:rPr>
              <a:t>, </a:t>
            </a:r>
            <a:r>
              <a:rPr lang="en-CA" sz="1000" dirty="0" smtClean="0">
                <a:solidFill>
                  <a:srgbClr val="212165"/>
                </a:solidFill>
                <a:latin typeface="+mn-lt"/>
              </a:rPr>
              <a:t>effectiveness</a:t>
            </a:r>
            <a:r>
              <a:rPr lang="en-CA" sz="1000" dirty="0">
                <a:solidFill>
                  <a:srgbClr val="212165"/>
                </a:solidFill>
                <a:latin typeface="+mn-lt"/>
              </a:rPr>
              <a:t>, efficiency and </a:t>
            </a:r>
            <a:r>
              <a:rPr lang="en-CA" sz="1000" dirty="0" smtClean="0">
                <a:solidFill>
                  <a:srgbClr val="212165"/>
                </a:solidFill>
                <a:latin typeface="+mn-lt"/>
              </a:rPr>
              <a:t>economy in expenditures (horizontal or thematic administrative reviews and vertical, department-by-department strategic, program and/or operating reviews)</a:t>
            </a:r>
            <a:endParaRPr lang="en-CA" sz="1000" dirty="0">
              <a:solidFill>
                <a:srgbClr val="212165"/>
              </a:solidFill>
              <a:latin typeface="+mn-lt"/>
            </a:endParaRPr>
          </a:p>
        </p:txBody>
      </p:sp>
      <p:sp>
        <p:nvSpPr>
          <p:cNvPr id="34" name="Rectangle 33"/>
          <p:cNvSpPr/>
          <p:nvPr/>
        </p:nvSpPr>
        <p:spPr>
          <a:xfrm>
            <a:off x="4026557" y="4729723"/>
            <a:ext cx="1215240" cy="692220"/>
          </a:xfrm>
          <a:prstGeom prst="rect">
            <a:avLst/>
          </a:prstGeom>
          <a:solidFill>
            <a:schemeClr val="bg1"/>
          </a:solidFill>
          <a:ln>
            <a:solidFill>
              <a:srgbClr val="212165"/>
            </a:solidFill>
          </a:ln>
        </p:spPr>
        <p:txBody>
          <a:bodyPr rtlCol="0" anchor="ctr">
            <a:noAutofit/>
          </a:bodyPr>
          <a:lstStyle/>
          <a:p>
            <a:pPr algn="ctr"/>
            <a:r>
              <a:rPr lang="en-US" sz="1200" dirty="0" smtClean="0">
                <a:solidFill>
                  <a:srgbClr val="212165"/>
                </a:solidFill>
              </a:rPr>
              <a:t>Reports of the Auditor General</a:t>
            </a:r>
            <a:endParaRPr lang="en-US" sz="1200" dirty="0">
              <a:solidFill>
                <a:srgbClr val="212165"/>
              </a:solidFill>
            </a:endParaRPr>
          </a:p>
        </p:txBody>
      </p:sp>
      <p:sp>
        <p:nvSpPr>
          <p:cNvPr id="36" name="Rectangle 35"/>
          <p:cNvSpPr/>
          <p:nvPr/>
        </p:nvSpPr>
        <p:spPr>
          <a:xfrm>
            <a:off x="5165767" y="1326573"/>
            <a:ext cx="1467807" cy="707886"/>
          </a:xfrm>
          <a:prstGeom prst="rect">
            <a:avLst/>
          </a:prstGeom>
        </p:spPr>
        <p:txBody>
          <a:bodyPr wrap="square">
            <a:spAutoFit/>
          </a:bodyPr>
          <a:lstStyle/>
          <a:p>
            <a:r>
              <a:rPr lang="en-CA" sz="1000" dirty="0" smtClean="0">
                <a:solidFill>
                  <a:srgbClr val="212165"/>
                </a:solidFill>
                <a:latin typeface="+mn-lt"/>
              </a:rPr>
              <a:t>Assessing the performance of Deputy Ministers (annual)</a:t>
            </a:r>
            <a:endParaRPr lang="en-US" sz="1000" dirty="0">
              <a:solidFill>
                <a:srgbClr val="212165"/>
              </a:solidFill>
              <a:latin typeface="+mn-lt"/>
            </a:endParaRPr>
          </a:p>
        </p:txBody>
      </p:sp>
      <p:sp>
        <p:nvSpPr>
          <p:cNvPr id="38" name="Rectangle 37"/>
          <p:cNvSpPr/>
          <p:nvPr/>
        </p:nvSpPr>
        <p:spPr>
          <a:xfrm>
            <a:off x="6660985" y="1874417"/>
            <a:ext cx="2202047" cy="1923604"/>
          </a:xfrm>
          <a:prstGeom prst="rect">
            <a:avLst/>
          </a:prstGeom>
        </p:spPr>
        <p:txBody>
          <a:bodyPr wrap="square">
            <a:spAutoFit/>
          </a:bodyPr>
          <a:lstStyle/>
          <a:p>
            <a:pPr marL="423862" indent="-171450">
              <a:spcBef>
                <a:spcPct val="45000"/>
              </a:spcBef>
              <a:buFont typeface="Arial"/>
              <a:buChar char="•"/>
            </a:pPr>
            <a:r>
              <a:rPr lang="en-US" sz="1000" dirty="0">
                <a:solidFill>
                  <a:srgbClr val="212165"/>
                </a:solidFill>
                <a:latin typeface="+mn-lt"/>
              </a:rPr>
              <a:t>Aggregate fiscal discipline (i.e. control of overall growth in spending)</a:t>
            </a:r>
          </a:p>
          <a:p>
            <a:pPr marL="423862" indent="-171450">
              <a:spcBef>
                <a:spcPct val="45000"/>
              </a:spcBef>
              <a:buFont typeface="Arial"/>
              <a:buChar char="•"/>
            </a:pPr>
            <a:r>
              <a:rPr lang="en-US" sz="1000" dirty="0">
                <a:solidFill>
                  <a:srgbClr val="212165"/>
                </a:solidFill>
                <a:latin typeface="+mn-lt"/>
              </a:rPr>
              <a:t>Effective allocation of government resources to areas of highest relevance, performance and priority</a:t>
            </a:r>
          </a:p>
          <a:p>
            <a:pPr marL="423862" indent="-171450">
              <a:spcBef>
                <a:spcPct val="45000"/>
              </a:spcBef>
              <a:buFont typeface="Arial"/>
              <a:buChar char="•"/>
            </a:pPr>
            <a:r>
              <a:rPr lang="en-US" sz="1000" dirty="0">
                <a:solidFill>
                  <a:srgbClr val="212165"/>
                </a:solidFill>
                <a:latin typeface="+mn-lt"/>
              </a:rPr>
              <a:t>Efficient and effective program implementation</a:t>
            </a:r>
            <a:endParaRPr lang="en-CA" sz="1000" dirty="0">
              <a:solidFill>
                <a:srgbClr val="212165"/>
              </a:solidFill>
              <a:latin typeface="+mn-lt"/>
            </a:endParaRPr>
          </a:p>
        </p:txBody>
      </p:sp>
      <p:pic>
        <p:nvPicPr>
          <p:cNvPr id="39" name="Picture 38"/>
          <p:cNvPicPr>
            <a:picLocks noChangeAspect="1"/>
          </p:cNvPicPr>
          <p:nvPr/>
        </p:nvPicPr>
        <p:blipFill>
          <a:blip r:embed="rId2">
            <a:clrChange>
              <a:clrFrom>
                <a:srgbClr val="FFFFFF"/>
              </a:clrFrom>
              <a:clrTo>
                <a:srgbClr val="FFFFFF">
                  <a:alpha val="0"/>
                </a:srgbClr>
              </a:clrTo>
            </a:clrChange>
          </a:blip>
          <a:stretch>
            <a:fillRect/>
          </a:stretch>
        </p:blipFill>
        <p:spPr>
          <a:xfrm>
            <a:off x="7063013" y="5609741"/>
            <a:ext cx="1863194" cy="1162702"/>
          </a:xfrm>
          <a:prstGeom prst="rect">
            <a:avLst/>
          </a:prstGeom>
        </p:spPr>
      </p:pic>
      <p:sp>
        <p:nvSpPr>
          <p:cNvPr id="40" name="Rectangle 39"/>
          <p:cNvSpPr/>
          <p:nvPr/>
        </p:nvSpPr>
        <p:spPr>
          <a:xfrm>
            <a:off x="7538146" y="6273224"/>
            <a:ext cx="1169555" cy="584776"/>
          </a:xfrm>
          <a:prstGeom prst="rect">
            <a:avLst/>
          </a:prstGeom>
        </p:spPr>
        <p:txBody>
          <a:bodyPr wrap="square">
            <a:spAutoFit/>
          </a:bodyPr>
          <a:lstStyle/>
          <a:p>
            <a:pPr algn="ctr"/>
            <a:r>
              <a:rPr lang="en-CA" sz="800" dirty="0" smtClean="0">
                <a:solidFill>
                  <a:srgbClr val="212165"/>
                </a:solidFill>
                <a:latin typeface="+mn-lt"/>
              </a:rPr>
              <a:t>Example: Heritage Department Program Alignment Architecture (PAA)</a:t>
            </a:r>
            <a:endParaRPr lang="en-US" sz="800" dirty="0">
              <a:solidFill>
                <a:srgbClr val="212165"/>
              </a:solidFill>
              <a:latin typeface="+mn-lt"/>
            </a:endParaRPr>
          </a:p>
        </p:txBody>
      </p:sp>
      <p:pic>
        <p:nvPicPr>
          <p:cNvPr id="37" name="Picture 36"/>
          <p:cNvPicPr>
            <a:picLocks noChangeAspect="1"/>
          </p:cNvPicPr>
          <p:nvPr/>
        </p:nvPicPr>
        <p:blipFill>
          <a:blip r:embed="rId3"/>
          <a:stretch>
            <a:fillRect/>
          </a:stretch>
        </p:blipFill>
        <p:spPr>
          <a:xfrm>
            <a:off x="0" y="1150129"/>
            <a:ext cx="991447" cy="659108"/>
          </a:xfrm>
          <a:prstGeom prst="rect">
            <a:avLst/>
          </a:prstGeom>
        </p:spPr>
      </p:pic>
    </p:spTree>
    <p:extLst>
      <p:ext uri="{BB962C8B-B14F-4D97-AF65-F5344CB8AC3E}">
        <p14:creationId xmlns:p14="http://schemas.microsoft.com/office/powerpoint/2010/main" val="33897969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 Spending Effectiveness Review </a:t>
            </a:r>
            <a:br>
              <a:rPr lang="en-US" dirty="0" smtClean="0"/>
            </a:br>
            <a:r>
              <a:rPr lang="en-US" sz="2000" dirty="0" smtClean="0">
                <a:solidFill>
                  <a:srgbClr val="212165"/>
                </a:solidFill>
              </a:rPr>
              <a:t>Problem definition</a:t>
            </a:r>
            <a:endParaRPr lang="en-US" sz="2000" dirty="0">
              <a:solidFill>
                <a:srgbClr val="212165"/>
              </a:solidFill>
            </a:endParaRPr>
          </a:p>
        </p:txBody>
      </p:sp>
      <p:sp>
        <p:nvSpPr>
          <p:cNvPr id="3" name="Content Placeholder 2"/>
          <p:cNvSpPr>
            <a:spLocks noGrp="1"/>
          </p:cNvSpPr>
          <p:nvPr>
            <p:ph idx="1"/>
          </p:nvPr>
        </p:nvSpPr>
        <p:spPr>
          <a:xfrm>
            <a:off x="499931" y="1182461"/>
            <a:ext cx="8390726" cy="5559015"/>
          </a:xfrm>
        </p:spPr>
        <p:txBody>
          <a:bodyPr>
            <a:noAutofit/>
          </a:bodyPr>
          <a:lstStyle/>
          <a:p>
            <a:pPr marL="0" indent="0">
              <a:buNone/>
            </a:pPr>
            <a:r>
              <a:rPr lang="en-US" sz="1400" dirty="0" smtClean="0"/>
              <a:t>Based on a preliminary situation review in respect of the effectiveness of Slovak government IT spending, it would appear that the government cannot, at this point, be provided with sufficient assurance that:</a:t>
            </a:r>
          </a:p>
          <a:p>
            <a:pPr marL="800100" lvl="1" indent="-342900">
              <a:buFont typeface="+mj-lt"/>
              <a:buAutoNum type="arabicPeriod"/>
            </a:pPr>
            <a:r>
              <a:rPr lang="en-US" sz="1200" dirty="0" smtClean="0"/>
              <a:t>The aggregate IT contribution to – and enabling effect on – government is optimal.</a:t>
            </a:r>
          </a:p>
          <a:p>
            <a:pPr marL="800100" lvl="1" indent="-342900">
              <a:buFont typeface="+mj-lt"/>
              <a:buAutoNum type="arabicPeriod"/>
            </a:pPr>
            <a:r>
              <a:rPr lang="en-US" sz="1200" dirty="0" smtClean="0"/>
              <a:t>IT is firmly aligned with – and structured, led, and organized to deliver on – key government policies, directions and priorities.</a:t>
            </a:r>
          </a:p>
          <a:p>
            <a:pPr marL="800100" lvl="1" indent="-342900">
              <a:buFont typeface="+mj-lt"/>
              <a:buAutoNum type="arabicPeriod"/>
            </a:pPr>
            <a:r>
              <a:rPr lang="en-US" sz="1200" dirty="0" smtClean="0"/>
              <a:t>IT resources are consistently allocated and used to support high value and high-impact priority objectives in clear preference o lower value and impact spending. </a:t>
            </a:r>
          </a:p>
          <a:p>
            <a:pPr marL="800100" lvl="1" indent="-342900">
              <a:buFont typeface="+mj-lt"/>
              <a:buAutoNum type="arabicPeriod"/>
            </a:pPr>
            <a:r>
              <a:rPr lang="en-US" sz="1200" dirty="0" smtClean="0"/>
              <a:t>IT capital investments (CAPEX) and operations (OPEX) consistently leverage resources effectively and economically to achieve the right objectives and priorities. </a:t>
            </a:r>
          </a:p>
          <a:p>
            <a:pPr marL="800100" lvl="1" indent="-342900">
              <a:buFont typeface="+mj-lt"/>
              <a:buAutoNum type="arabicPeriod"/>
            </a:pPr>
            <a:r>
              <a:rPr lang="en-US" sz="1200" dirty="0" smtClean="0"/>
              <a:t>A sufficiently developed set of rules (policies, directives, standards, guidelines, templates, etc.</a:t>
            </a:r>
            <a:r>
              <a:rPr lang="en-US" sz="1200" dirty="0" smtClean="0"/>
              <a:t>), supported by adequate </a:t>
            </a:r>
            <a:r>
              <a:rPr lang="en-US" sz="1200" i="1" dirty="0" smtClean="0"/>
              <a:t>internal</a:t>
            </a:r>
            <a:r>
              <a:rPr lang="en-US" sz="1200" dirty="0" smtClean="0"/>
              <a:t> capacity, </a:t>
            </a:r>
            <a:r>
              <a:rPr lang="en-US" sz="1200" dirty="0" smtClean="0"/>
              <a:t>is in place to guide IT stewardship in ministries and agencies.</a:t>
            </a:r>
          </a:p>
          <a:p>
            <a:pPr marL="800100" lvl="1" indent="-342900">
              <a:buFont typeface="+mj-lt"/>
              <a:buAutoNum type="arabicPeriod"/>
            </a:pPr>
            <a:r>
              <a:rPr lang="en-US" sz="1200" dirty="0" smtClean="0"/>
              <a:t>The same rules are applied judiciously, fairly and consistently in planning, targeting, approving, managing, and reporting on the performance of IT operations and investments. </a:t>
            </a:r>
          </a:p>
          <a:p>
            <a:pPr marL="800100" lvl="1" indent="-342900">
              <a:buFont typeface="+mj-lt"/>
              <a:buAutoNum type="arabicPeriod"/>
            </a:pPr>
            <a:r>
              <a:rPr lang="en-US" sz="1200" dirty="0" smtClean="0"/>
              <a:t>The public, businesses and NGOs are persuaded that information and opportunities arising from IT investments and operations are consistently available to them fairly, openly and transparently.</a:t>
            </a:r>
          </a:p>
          <a:p>
            <a:pPr marL="800100" lvl="1" indent="-342900">
              <a:buFont typeface="+mj-lt"/>
              <a:buAutoNum type="arabicPeriod"/>
            </a:pPr>
            <a:r>
              <a:rPr lang="en-US" sz="1200" dirty="0" smtClean="0"/>
              <a:t>The “ownership,” control and accountability system in place for IT investments, both government-wide and in ministries, is effective.</a:t>
            </a:r>
          </a:p>
          <a:p>
            <a:pPr marL="800100" lvl="1" indent="-342900">
              <a:buFont typeface="+mj-lt"/>
              <a:buAutoNum type="arabicPeriod"/>
            </a:pPr>
            <a:r>
              <a:rPr lang="en-US" sz="1200" dirty="0" smtClean="0"/>
              <a:t>Sufficient relevant performance data is available at this point to reach reasonable conclusions on how Slovak IT performance compares with other jurisdictions and the commercial sector</a:t>
            </a:r>
            <a:r>
              <a:rPr lang="en-US" sz="1200" dirty="0" smtClean="0"/>
              <a:t>.</a:t>
            </a:r>
          </a:p>
          <a:p>
            <a:pPr marL="800100" lvl="1" indent="-342900">
              <a:buFont typeface="+mj-lt"/>
              <a:buAutoNum type="arabicPeriod"/>
            </a:pPr>
            <a:r>
              <a:rPr lang="en-US" sz="1200" dirty="0" smtClean="0"/>
              <a:t>Information Management (IM) rules and practices currently in place ensure that government information is effectively managed as a critical strategic, operating and accountability asset.</a:t>
            </a:r>
            <a:endParaRPr lang="en-US" sz="1200" dirty="0" smtClean="0"/>
          </a:p>
          <a:p>
            <a:pPr marL="57150" indent="0">
              <a:buNone/>
            </a:pPr>
            <a:r>
              <a:rPr lang="en-US" sz="1400" dirty="0" smtClean="0"/>
              <a:t>Under these circumstances, It would be difficult to assure the government that, in the aggregate, IT spending consistently achieves the objective of value for money.</a:t>
            </a:r>
            <a:endParaRPr lang="en-US" sz="1400" dirty="0"/>
          </a:p>
        </p:txBody>
      </p:sp>
      <p:sp>
        <p:nvSpPr>
          <p:cNvPr id="4" name="Slide Number Placeholder 3"/>
          <p:cNvSpPr>
            <a:spLocks noGrp="1"/>
          </p:cNvSpPr>
          <p:nvPr>
            <p:ph type="sldNum" sz="quarter" idx="12"/>
          </p:nvPr>
        </p:nvSpPr>
        <p:spPr/>
        <p:txBody>
          <a:bodyPr/>
          <a:lstStyle/>
          <a:p>
            <a:fld id="{FA83155D-84CD-48C0-9F06-F0DF4E61ABC8}" type="slidenum">
              <a:rPr lang="en-US" smtClean="0"/>
              <a:pPr/>
              <a:t>4</a:t>
            </a:fld>
            <a:endParaRPr lang="en-US"/>
          </a:p>
        </p:txBody>
      </p:sp>
    </p:spTree>
    <p:extLst>
      <p:ext uri="{BB962C8B-B14F-4D97-AF65-F5344CB8AC3E}">
        <p14:creationId xmlns:p14="http://schemas.microsoft.com/office/powerpoint/2010/main" val="1260291636"/>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73096" y="2565727"/>
            <a:ext cx="8991600" cy="4224841"/>
            <a:chOff x="231829" y="2057400"/>
            <a:chExt cx="8610600" cy="3920041"/>
          </a:xfrm>
        </p:grpSpPr>
        <p:pic>
          <p:nvPicPr>
            <p:cNvPr id="6" name="Picture 11" descr="\\b.net\shares\PCO-HOME\r_lockert\Desktop\Timelin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1829" y="2057400"/>
              <a:ext cx="8610600" cy="3920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bwMode="auto">
            <a:xfrm>
              <a:off x="2590800" y="2693723"/>
              <a:ext cx="762000" cy="1414051"/>
            </a:xfrm>
            <a:prstGeom prst="rect">
              <a:avLst/>
            </a:prstGeom>
            <a:noFill/>
            <a:ln w="38100" cap="flat" cmpd="sng" algn="ctr">
              <a:solidFill>
                <a:srgbClr val="80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cs typeface="Arial" charset="0"/>
              </a:endParaRPr>
            </a:p>
          </p:txBody>
        </p:sp>
        <p:sp>
          <p:nvSpPr>
            <p:cNvPr id="8" name="Rectangle 7"/>
            <p:cNvSpPr/>
            <p:nvPr/>
          </p:nvSpPr>
          <p:spPr bwMode="auto">
            <a:xfrm>
              <a:off x="5867400" y="4461287"/>
              <a:ext cx="762000" cy="1329913"/>
            </a:xfrm>
            <a:prstGeom prst="rect">
              <a:avLst/>
            </a:prstGeom>
            <a:noFill/>
            <a:ln w="38100" cap="flat" cmpd="sng" algn="ctr">
              <a:solidFill>
                <a:srgbClr val="80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cs typeface="Arial" charset="0"/>
              </a:endParaRPr>
            </a:p>
          </p:txBody>
        </p:sp>
      </p:grpSp>
      <p:sp>
        <p:nvSpPr>
          <p:cNvPr id="5" name="Title 4"/>
          <p:cNvSpPr>
            <a:spLocks noGrp="1"/>
          </p:cNvSpPr>
          <p:nvPr>
            <p:ph type="title"/>
          </p:nvPr>
        </p:nvSpPr>
        <p:spPr>
          <a:xfrm>
            <a:off x="457199" y="76200"/>
            <a:ext cx="7546941" cy="1066800"/>
          </a:xfrm>
        </p:spPr>
        <p:txBody>
          <a:bodyPr/>
          <a:lstStyle/>
          <a:p>
            <a:r>
              <a:rPr lang="en-US" dirty="0"/>
              <a:t>Managing the government’s fiscal </a:t>
            </a:r>
            <a:r>
              <a:rPr lang="en-US" dirty="0" smtClean="0"/>
              <a:t>health</a:t>
            </a:r>
            <a:r>
              <a:rPr lang="en-US" dirty="0"/>
              <a:t/>
            </a:r>
            <a:br>
              <a:rPr lang="en-US" dirty="0"/>
            </a:br>
            <a:r>
              <a:rPr lang="en-US" sz="1800" dirty="0" smtClean="0">
                <a:solidFill>
                  <a:srgbClr val="212165"/>
                </a:solidFill>
              </a:rPr>
              <a:t>An ongoing search for good public service and fiscal sustainability</a:t>
            </a:r>
            <a:endParaRPr lang="en-US" sz="2400" dirty="0">
              <a:solidFill>
                <a:srgbClr val="212165"/>
              </a:solidFill>
            </a:endParaRPr>
          </a:p>
        </p:txBody>
      </p:sp>
      <p:sp>
        <p:nvSpPr>
          <p:cNvPr id="4" name="Slide Number Placeholder 3"/>
          <p:cNvSpPr>
            <a:spLocks noGrp="1"/>
          </p:cNvSpPr>
          <p:nvPr>
            <p:ph type="sldNum" sz="quarter" idx="12"/>
          </p:nvPr>
        </p:nvSpPr>
        <p:spPr/>
        <p:txBody>
          <a:bodyPr/>
          <a:lstStyle/>
          <a:p>
            <a:fld id="{FA83155D-84CD-48C0-9F06-F0DF4E61ABC8}" type="slidenum">
              <a:rPr lang="en-US" smtClean="0"/>
              <a:pPr/>
              <a:t>40</a:t>
            </a:fld>
            <a:endParaRPr lang="en-US"/>
          </a:p>
        </p:txBody>
      </p:sp>
      <p:sp>
        <p:nvSpPr>
          <p:cNvPr id="10" name="Rectangle 9"/>
          <p:cNvSpPr/>
          <p:nvPr/>
        </p:nvSpPr>
        <p:spPr>
          <a:xfrm>
            <a:off x="173606" y="1174537"/>
            <a:ext cx="8970394" cy="1606594"/>
          </a:xfrm>
          <a:prstGeom prst="rect">
            <a:avLst/>
          </a:prstGeom>
        </p:spPr>
        <p:txBody>
          <a:bodyPr wrap="square">
            <a:spAutoFit/>
          </a:bodyPr>
          <a:lstStyle/>
          <a:p>
            <a:r>
              <a:rPr lang="en-US" sz="1200" dirty="0" smtClean="0">
                <a:solidFill>
                  <a:srgbClr val="212165"/>
                </a:solidFill>
              </a:rPr>
              <a:t>Operating principle: Fiscal </a:t>
            </a:r>
            <a:r>
              <a:rPr lang="en-US" sz="1200" dirty="0">
                <a:solidFill>
                  <a:srgbClr val="212165"/>
                </a:solidFill>
              </a:rPr>
              <a:t>sustainability is achieved </a:t>
            </a:r>
            <a:r>
              <a:rPr lang="en-US" sz="1200" dirty="0" smtClean="0">
                <a:solidFill>
                  <a:srgbClr val="212165"/>
                </a:solidFill>
              </a:rPr>
              <a:t>via </a:t>
            </a:r>
            <a:r>
              <a:rPr lang="en-US" sz="1200" dirty="0">
                <a:solidFill>
                  <a:srgbClr val="212165"/>
                </a:solidFill>
              </a:rPr>
              <a:t>four broad categories of actions: </a:t>
            </a:r>
            <a:r>
              <a:rPr lang="en-US" sz="1200" dirty="0" smtClean="0">
                <a:solidFill>
                  <a:srgbClr val="212165"/>
                </a:solidFill>
              </a:rPr>
              <a:t>(1) revenue increases; (2) changes </a:t>
            </a:r>
            <a:r>
              <a:rPr lang="en-US" sz="1200" dirty="0">
                <a:solidFill>
                  <a:srgbClr val="212165"/>
                </a:solidFill>
              </a:rPr>
              <a:t>in operations and in how public </a:t>
            </a:r>
            <a:r>
              <a:rPr lang="en-US" sz="1200" dirty="0" smtClean="0">
                <a:solidFill>
                  <a:srgbClr val="212165"/>
                </a:solidFill>
              </a:rPr>
              <a:t>services </a:t>
            </a:r>
            <a:r>
              <a:rPr lang="en-US" sz="1200" dirty="0">
                <a:solidFill>
                  <a:srgbClr val="212165"/>
                </a:solidFill>
              </a:rPr>
              <a:t>are </a:t>
            </a:r>
            <a:r>
              <a:rPr lang="en-US" sz="1200" dirty="0" smtClean="0">
                <a:solidFill>
                  <a:srgbClr val="212165"/>
                </a:solidFill>
              </a:rPr>
              <a:t>delivered (identified through horizontal evaluations and thematic/horizontal spending reviews); (3) cuts to and reallocations in </a:t>
            </a:r>
            <a:r>
              <a:rPr lang="en-US" sz="1200" dirty="0">
                <a:solidFill>
                  <a:srgbClr val="212165"/>
                </a:solidFill>
              </a:rPr>
              <a:t>program </a:t>
            </a:r>
            <a:r>
              <a:rPr lang="en-US" sz="1200" dirty="0" smtClean="0">
                <a:solidFill>
                  <a:srgbClr val="212165"/>
                </a:solidFill>
              </a:rPr>
              <a:t>spending </a:t>
            </a:r>
            <a:r>
              <a:rPr lang="en-US" sz="1200" dirty="0">
                <a:solidFill>
                  <a:srgbClr val="212165"/>
                </a:solidFill>
              </a:rPr>
              <a:t>(identified through </a:t>
            </a:r>
            <a:r>
              <a:rPr lang="en-US" sz="1200" dirty="0" smtClean="0">
                <a:solidFill>
                  <a:srgbClr val="212165"/>
                </a:solidFill>
              </a:rPr>
              <a:t>program evaluations and vertical strategic/program/operational spending reviews</a:t>
            </a:r>
            <a:r>
              <a:rPr lang="en-US" sz="1200" dirty="0">
                <a:solidFill>
                  <a:srgbClr val="212165"/>
                </a:solidFill>
              </a:rPr>
              <a:t>)</a:t>
            </a:r>
            <a:r>
              <a:rPr lang="en-US" sz="1200" dirty="0" smtClean="0">
                <a:solidFill>
                  <a:srgbClr val="212165"/>
                </a:solidFill>
              </a:rPr>
              <a:t>; </a:t>
            </a:r>
            <a:r>
              <a:rPr lang="en-US" sz="1200" dirty="0">
                <a:solidFill>
                  <a:srgbClr val="212165"/>
                </a:solidFill>
              </a:rPr>
              <a:t>and </a:t>
            </a:r>
            <a:r>
              <a:rPr lang="en-US" sz="1200" dirty="0" smtClean="0">
                <a:solidFill>
                  <a:srgbClr val="212165"/>
                </a:solidFill>
              </a:rPr>
              <a:t>(4) managing </a:t>
            </a:r>
            <a:r>
              <a:rPr lang="en-US" sz="1200" dirty="0">
                <a:solidFill>
                  <a:srgbClr val="212165"/>
                </a:solidFill>
              </a:rPr>
              <a:t>the demand side of expenditures (up-front </a:t>
            </a:r>
            <a:r>
              <a:rPr lang="en-US" sz="1200" dirty="0" smtClean="0">
                <a:solidFill>
                  <a:srgbClr val="212165"/>
                </a:solidFill>
              </a:rPr>
              <a:t>fiscal discipline.</a:t>
            </a:r>
            <a:r>
              <a:rPr lang="en-US" sz="1200" dirty="0">
                <a:solidFill>
                  <a:srgbClr val="212165"/>
                </a:solidFill>
              </a:rPr>
              <a:t>) Tough choices are at the core of the budgetary process, especially in times of fiscal stress. </a:t>
            </a:r>
            <a:r>
              <a:rPr lang="en-US" sz="1200" dirty="0" smtClean="0">
                <a:solidFill>
                  <a:srgbClr val="990000"/>
                </a:solidFill>
              </a:rPr>
              <a:t>Spending Reviews </a:t>
            </a:r>
            <a:r>
              <a:rPr lang="en-US" sz="1200" dirty="0">
                <a:solidFill>
                  <a:srgbClr val="990000"/>
                </a:solidFill>
              </a:rPr>
              <a:t>provide a systematic process to support government in making these tough choices in a manner that supports both management excellence and fiscal credibility. </a:t>
            </a:r>
          </a:p>
          <a:p>
            <a:endParaRPr lang="en-US" sz="1200" dirty="0">
              <a:solidFill>
                <a:srgbClr val="212165"/>
              </a:solidFill>
            </a:endParaRPr>
          </a:p>
        </p:txBody>
      </p:sp>
      <p:pic>
        <p:nvPicPr>
          <p:cNvPr id="11" name="Picture 10"/>
          <p:cNvPicPr>
            <a:picLocks noChangeAspect="1"/>
          </p:cNvPicPr>
          <p:nvPr/>
        </p:nvPicPr>
        <p:blipFill>
          <a:blip r:embed="rId3"/>
          <a:stretch>
            <a:fillRect/>
          </a:stretch>
        </p:blipFill>
        <p:spPr>
          <a:xfrm>
            <a:off x="86736" y="2566269"/>
            <a:ext cx="991447" cy="659108"/>
          </a:xfrm>
          <a:prstGeom prst="rect">
            <a:avLst/>
          </a:prstGeom>
        </p:spPr>
      </p:pic>
    </p:spTree>
    <p:extLst>
      <p:ext uri="{BB962C8B-B14F-4D97-AF65-F5344CB8AC3E}">
        <p14:creationId xmlns:p14="http://schemas.microsoft.com/office/powerpoint/2010/main" val="389732077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a:t>Managing the government’s fiscal </a:t>
            </a:r>
            <a:r>
              <a:rPr lang="en-US" dirty="0" smtClean="0"/>
              <a:t>health </a:t>
            </a:r>
            <a:br>
              <a:rPr lang="en-US" dirty="0" smtClean="0"/>
            </a:br>
            <a:r>
              <a:rPr lang="en-US" sz="2000" dirty="0">
                <a:solidFill>
                  <a:srgbClr val="212165"/>
                </a:solidFill>
              </a:rPr>
              <a:t>Spending reviews </a:t>
            </a:r>
            <a:r>
              <a:rPr lang="en-US" sz="2000" dirty="0" smtClean="0">
                <a:solidFill>
                  <a:srgbClr val="212165"/>
                </a:solidFill>
              </a:rPr>
              <a:t>(strategic</a:t>
            </a:r>
            <a:r>
              <a:rPr lang="en-US" sz="2000" dirty="0">
                <a:solidFill>
                  <a:srgbClr val="212165"/>
                </a:solidFill>
              </a:rPr>
              <a:t>, operational and </a:t>
            </a:r>
            <a:r>
              <a:rPr lang="en-US" sz="2000" dirty="0" smtClean="0">
                <a:solidFill>
                  <a:srgbClr val="212165"/>
                </a:solidFill>
              </a:rPr>
              <a:t>administrative)</a:t>
            </a:r>
            <a:endParaRPr lang="en-US" dirty="0">
              <a:solidFill>
                <a:srgbClr val="212165"/>
              </a:solidFill>
            </a:endParaRPr>
          </a:p>
        </p:txBody>
      </p:sp>
      <p:sp>
        <p:nvSpPr>
          <p:cNvPr id="5" name="Text Placeholder 4"/>
          <p:cNvSpPr>
            <a:spLocks noGrp="1"/>
          </p:cNvSpPr>
          <p:nvPr>
            <p:ph type="body" idx="1"/>
          </p:nvPr>
        </p:nvSpPr>
        <p:spPr>
          <a:xfrm>
            <a:off x="347212" y="1206217"/>
            <a:ext cx="4150176" cy="639762"/>
          </a:xfrm>
        </p:spPr>
        <p:txBody>
          <a:bodyPr/>
          <a:lstStyle/>
          <a:p>
            <a:r>
              <a:rPr lang="en-US" dirty="0" smtClean="0"/>
              <a:t>Structure and Targeting</a:t>
            </a:r>
            <a:endParaRPr lang="en-US" dirty="0"/>
          </a:p>
        </p:txBody>
      </p:sp>
      <p:sp>
        <p:nvSpPr>
          <p:cNvPr id="3" name="Content Placeholder 2"/>
          <p:cNvSpPr>
            <a:spLocks noGrp="1"/>
          </p:cNvSpPr>
          <p:nvPr>
            <p:ph sz="half" idx="2"/>
          </p:nvPr>
        </p:nvSpPr>
        <p:spPr>
          <a:xfrm>
            <a:off x="338075" y="1845978"/>
            <a:ext cx="4193950" cy="4905215"/>
          </a:xfrm>
        </p:spPr>
        <p:txBody>
          <a:bodyPr>
            <a:noAutofit/>
          </a:bodyPr>
          <a:lstStyle/>
          <a:p>
            <a:r>
              <a:rPr lang="en-US" sz="1100" dirty="0" smtClean="0"/>
              <a:t>Over a four-year cycle: all </a:t>
            </a:r>
            <a:r>
              <a:rPr lang="en-US" sz="1100" dirty="0"/>
              <a:t>direct program spending reviewed - 25% each year</a:t>
            </a:r>
          </a:p>
          <a:p>
            <a:r>
              <a:rPr lang="en-US" sz="1100" dirty="0"/>
              <a:t>Treasury Board and its Secretariat set terms of reference: </a:t>
            </a:r>
          </a:p>
          <a:p>
            <a:pPr lvl="1"/>
            <a:r>
              <a:rPr lang="en-US" sz="1000" dirty="0"/>
              <a:t>Comprehensiveness – assessment of mandate, departmental objectives, program effectiveness, efficiency and alignment to government priorities</a:t>
            </a:r>
          </a:p>
          <a:p>
            <a:pPr lvl="1"/>
            <a:r>
              <a:rPr lang="en-US" sz="1000" dirty="0"/>
              <a:t>Reallocation proposals – options for program reductions or eliminations to reallocate to government priorities and support overall spending control</a:t>
            </a:r>
          </a:p>
          <a:p>
            <a:pPr lvl="1"/>
            <a:r>
              <a:rPr lang="en-US" sz="1000" dirty="0"/>
              <a:t>Reinvestment proposals – options to better support government priorities</a:t>
            </a:r>
          </a:p>
          <a:p>
            <a:r>
              <a:rPr lang="en-US" sz="1100" dirty="0"/>
              <a:t>Departments review the relevance and performance of </a:t>
            </a:r>
            <a:r>
              <a:rPr lang="en-US" sz="1100" dirty="0" smtClean="0"/>
              <a:t>all their direct program spending</a:t>
            </a:r>
          </a:p>
          <a:p>
            <a:r>
              <a:rPr lang="en-US" sz="1100" dirty="0" smtClean="0"/>
              <a:t>Once </a:t>
            </a:r>
            <a:r>
              <a:rPr lang="en-US" sz="1100" dirty="0"/>
              <a:t>organizations have completed a comprehensive review of all of their programs, they are required to identify a </a:t>
            </a:r>
            <a:r>
              <a:rPr lang="en-US" sz="1100" dirty="0" smtClean="0"/>
              <a:t>minimum </a:t>
            </a:r>
            <a:r>
              <a:rPr lang="en-US" sz="1100" dirty="0"/>
              <a:t>of </a:t>
            </a:r>
            <a:r>
              <a:rPr lang="en-US" sz="1100" dirty="0" smtClean="0"/>
              <a:t>5% of </a:t>
            </a:r>
            <a:r>
              <a:rPr lang="en-US" sz="1100" dirty="0"/>
              <a:t>their program spending from their lowest-priority and lowest-performing </a:t>
            </a:r>
            <a:r>
              <a:rPr lang="en-US" sz="1100" dirty="0" smtClean="0"/>
              <a:t>programs.</a:t>
            </a:r>
            <a:endParaRPr lang="en-US" sz="1100" dirty="0"/>
          </a:p>
          <a:p>
            <a:r>
              <a:rPr lang="en-US" sz="1100" dirty="0"/>
              <a:t>Each organization is required to seek advice from arm's-length external advisors to get a third party perspective on the process and its results.</a:t>
            </a:r>
          </a:p>
          <a:p>
            <a:r>
              <a:rPr lang="en-US" sz="1100" dirty="0" smtClean="0"/>
              <a:t>The Privy </a:t>
            </a:r>
            <a:r>
              <a:rPr lang="en-US" sz="1100" dirty="0"/>
              <a:t>Council Office identifies review departments every year and assesses, with Treasury Board and the Department of Finance, the departmental </a:t>
            </a:r>
            <a:r>
              <a:rPr lang="en-US" sz="1100" dirty="0" smtClean="0"/>
              <a:t>proposals.</a:t>
            </a:r>
          </a:p>
          <a:p>
            <a:r>
              <a:rPr lang="en-US" sz="1100" dirty="0" smtClean="0"/>
              <a:t>Final results are published in the Budget.</a:t>
            </a:r>
            <a:endParaRPr lang="en-US" sz="1100" dirty="0"/>
          </a:p>
          <a:p>
            <a:endParaRPr lang="en-US" sz="1100" dirty="0"/>
          </a:p>
        </p:txBody>
      </p:sp>
      <p:sp>
        <p:nvSpPr>
          <p:cNvPr id="6" name="Text Placeholder 5"/>
          <p:cNvSpPr>
            <a:spLocks noGrp="1"/>
          </p:cNvSpPr>
          <p:nvPr>
            <p:ph type="body" sz="quarter" idx="3"/>
          </p:nvPr>
        </p:nvSpPr>
        <p:spPr>
          <a:xfrm>
            <a:off x="4645025" y="1206217"/>
            <a:ext cx="4041775" cy="639762"/>
          </a:xfrm>
        </p:spPr>
        <p:txBody>
          <a:bodyPr/>
          <a:lstStyle/>
          <a:p>
            <a:r>
              <a:rPr lang="en-US" dirty="0" smtClean="0"/>
              <a:t>Focus and Conduct</a:t>
            </a:r>
            <a:endParaRPr lang="en-US" dirty="0"/>
          </a:p>
        </p:txBody>
      </p:sp>
      <p:sp>
        <p:nvSpPr>
          <p:cNvPr id="7" name="Content Placeholder 6"/>
          <p:cNvSpPr>
            <a:spLocks noGrp="1"/>
          </p:cNvSpPr>
          <p:nvPr>
            <p:ph sz="quarter" idx="4"/>
          </p:nvPr>
        </p:nvSpPr>
        <p:spPr>
          <a:xfrm>
            <a:off x="4645025" y="1845977"/>
            <a:ext cx="4199733" cy="4942357"/>
          </a:xfrm>
        </p:spPr>
        <p:txBody>
          <a:bodyPr>
            <a:noAutofit/>
          </a:bodyPr>
          <a:lstStyle/>
          <a:p>
            <a:pPr>
              <a:lnSpc>
                <a:spcPct val="95000"/>
              </a:lnSpc>
              <a:spcBef>
                <a:spcPct val="40000"/>
              </a:spcBef>
            </a:pPr>
            <a:r>
              <a:rPr lang="en-CA" sz="1100" dirty="0" smtClean="0">
                <a:solidFill>
                  <a:srgbClr val="212165"/>
                </a:solidFill>
              </a:rPr>
              <a:t>To </a:t>
            </a:r>
            <a:r>
              <a:rPr lang="en-CA" sz="1100" dirty="0">
                <a:solidFill>
                  <a:srgbClr val="212165"/>
                </a:solidFill>
              </a:rPr>
              <a:t>answer specific questions in key areas:</a:t>
            </a:r>
          </a:p>
          <a:p>
            <a:pPr lvl="1">
              <a:lnSpc>
                <a:spcPct val="95000"/>
              </a:lnSpc>
              <a:spcBef>
                <a:spcPct val="40000"/>
              </a:spcBef>
            </a:pPr>
            <a:r>
              <a:rPr lang="en-US" sz="1000" dirty="0"/>
              <a:t>Government Priority, Federal Role, Relevance (i.e. </a:t>
            </a:r>
            <a:r>
              <a:rPr lang="en-US" sz="1000" dirty="0" smtClean="0"/>
              <a:t>continued need and relevance of the program)</a:t>
            </a:r>
            <a:endParaRPr lang="en-US" sz="1000" dirty="0"/>
          </a:p>
          <a:p>
            <a:pPr lvl="1">
              <a:lnSpc>
                <a:spcPct val="95000"/>
              </a:lnSpc>
              <a:spcBef>
                <a:spcPct val="40000"/>
              </a:spcBef>
            </a:pPr>
            <a:r>
              <a:rPr lang="en-US" sz="1000" dirty="0"/>
              <a:t>Performance (effectiveness, efficiency, value for money)</a:t>
            </a:r>
          </a:p>
          <a:p>
            <a:pPr lvl="1">
              <a:lnSpc>
                <a:spcPct val="95000"/>
              </a:lnSpc>
              <a:spcBef>
                <a:spcPct val="40000"/>
              </a:spcBef>
            </a:pPr>
            <a:r>
              <a:rPr lang="en-US" sz="1000" dirty="0"/>
              <a:t>Management </a:t>
            </a:r>
            <a:r>
              <a:rPr lang="en-US" sz="1000" dirty="0" smtClean="0"/>
              <a:t>Performance</a:t>
            </a:r>
            <a:endParaRPr lang="en-CA" sz="1000" dirty="0"/>
          </a:p>
          <a:p>
            <a:pPr>
              <a:lnSpc>
                <a:spcPct val="95000"/>
              </a:lnSpc>
              <a:spcBef>
                <a:spcPct val="40000"/>
              </a:spcBef>
            </a:pPr>
            <a:r>
              <a:rPr lang="en-CA" sz="1100" dirty="0">
                <a:solidFill>
                  <a:srgbClr val="212165"/>
                </a:solidFill>
              </a:rPr>
              <a:t>C</a:t>
            </a:r>
            <a:r>
              <a:rPr lang="en-CA" sz="1100" dirty="0" smtClean="0">
                <a:solidFill>
                  <a:srgbClr val="212165"/>
                </a:solidFill>
              </a:rPr>
              <a:t>onducted </a:t>
            </a:r>
            <a:r>
              <a:rPr lang="en-CA" sz="1100" dirty="0">
                <a:solidFill>
                  <a:srgbClr val="212165"/>
                </a:solidFill>
              </a:rPr>
              <a:t>using the following key </a:t>
            </a:r>
            <a:r>
              <a:rPr lang="en-CA" sz="1100" dirty="0" smtClean="0">
                <a:solidFill>
                  <a:srgbClr val="212165"/>
                </a:solidFill>
              </a:rPr>
              <a:t>elements:</a:t>
            </a:r>
            <a:endParaRPr lang="en-CA" sz="1100" dirty="0">
              <a:solidFill>
                <a:srgbClr val="212165"/>
              </a:solidFill>
            </a:endParaRPr>
          </a:p>
          <a:p>
            <a:pPr lvl="1">
              <a:lnSpc>
                <a:spcPct val="95000"/>
              </a:lnSpc>
              <a:spcBef>
                <a:spcPct val="40000"/>
              </a:spcBef>
            </a:pPr>
            <a:r>
              <a:rPr lang="en-CA" sz="1000" dirty="0"/>
              <a:t>Analytical Framework: The department</a:t>
            </a:r>
            <a:r>
              <a:rPr lang="ja-JP" altLang="en-CA" sz="1000" dirty="0"/>
              <a:t>’</a:t>
            </a:r>
            <a:r>
              <a:rPr lang="en-CA" altLang="ja-JP" sz="1000" dirty="0"/>
              <a:t>s Program </a:t>
            </a:r>
            <a:r>
              <a:rPr lang="en-CA" altLang="ja-JP" sz="1000" dirty="0" smtClean="0"/>
              <a:t>Alignment Architecture (PAA)</a:t>
            </a:r>
            <a:endParaRPr lang="en-CA" altLang="ja-JP" sz="1000" dirty="0"/>
          </a:p>
          <a:p>
            <a:pPr lvl="1">
              <a:lnSpc>
                <a:spcPct val="95000"/>
              </a:lnSpc>
              <a:spcBef>
                <a:spcPct val="40000"/>
              </a:spcBef>
            </a:pPr>
            <a:r>
              <a:rPr lang="en-CA" sz="1000" dirty="0"/>
              <a:t>Information Sources: Evaluations, Audits, Management Accountability Framework assessments, Auditor General Reports, </a:t>
            </a:r>
            <a:r>
              <a:rPr lang="en-CA" sz="1000" dirty="0" smtClean="0"/>
              <a:t>benchmark results, and </a:t>
            </a:r>
            <a:r>
              <a:rPr lang="en-CA" sz="1000" dirty="0"/>
              <a:t>other reports</a:t>
            </a:r>
          </a:p>
          <a:p>
            <a:pPr lvl="1">
              <a:lnSpc>
                <a:spcPct val="95000"/>
              </a:lnSpc>
              <a:spcBef>
                <a:spcPct val="40000"/>
              </a:spcBef>
            </a:pPr>
            <a:r>
              <a:rPr lang="en-CA" sz="1000" dirty="0"/>
              <a:t>Reporting Requirements: Outlined in the Terms of Reference</a:t>
            </a:r>
          </a:p>
          <a:p>
            <a:pPr lvl="1">
              <a:lnSpc>
                <a:spcPct val="95000"/>
              </a:lnSpc>
              <a:spcBef>
                <a:spcPct val="40000"/>
              </a:spcBef>
            </a:pPr>
            <a:r>
              <a:rPr lang="en-CA" sz="1000" dirty="0"/>
              <a:t>Steering Committee: A departmental steering committee to be established with ex officio membership from TBS</a:t>
            </a:r>
          </a:p>
          <a:p>
            <a:pPr lvl="1">
              <a:lnSpc>
                <a:spcPct val="95000"/>
              </a:lnSpc>
              <a:spcBef>
                <a:spcPct val="40000"/>
              </a:spcBef>
            </a:pPr>
            <a:r>
              <a:rPr lang="en-CA" sz="1000" dirty="0"/>
              <a:t>External Advice: Expert outside advice to be involved on each Review to ensure neutrality and credibility </a:t>
            </a:r>
          </a:p>
          <a:p>
            <a:r>
              <a:rPr lang="en-CA" sz="1100" dirty="0"/>
              <a:t>Comprehensive Program </a:t>
            </a:r>
            <a:r>
              <a:rPr lang="en-CA" sz="1100" dirty="0" smtClean="0"/>
              <a:t>Assessment questions:</a:t>
            </a:r>
            <a:endParaRPr lang="en-CA" sz="1100" dirty="0"/>
          </a:p>
          <a:p>
            <a:pPr lvl="1"/>
            <a:r>
              <a:rPr lang="en-CA" sz="1000" dirty="0" smtClean="0"/>
              <a:t>Is </a:t>
            </a:r>
            <a:r>
              <a:rPr lang="en-CA" sz="1000" dirty="0"/>
              <a:t>the program a government priority? </a:t>
            </a:r>
          </a:p>
          <a:p>
            <a:pPr lvl="1"/>
            <a:r>
              <a:rPr lang="en-CA" sz="1000" dirty="0" smtClean="0"/>
              <a:t>Is </a:t>
            </a:r>
            <a:r>
              <a:rPr lang="en-CA" sz="1000" dirty="0"/>
              <a:t>the program consistent with core federal roles? </a:t>
            </a:r>
          </a:p>
          <a:p>
            <a:pPr lvl="1"/>
            <a:r>
              <a:rPr lang="en-CA" sz="1000" dirty="0" smtClean="0"/>
              <a:t>Does </a:t>
            </a:r>
            <a:r>
              <a:rPr lang="en-CA" sz="1000" dirty="0"/>
              <a:t>the societal need for which the program was designed still exist? </a:t>
            </a:r>
          </a:p>
          <a:p>
            <a:pPr lvl="1"/>
            <a:r>
              <a:rPr lang="en-CA" sz="1000" dirty="0" smtClean="0"/>
              <a:t>Is </a:t>
            </a:r>
            <a:r>
              <a:rPr lang="en-CA" sz="1000" dirty="0"/>
              <a:t>the program achieving expected results? </a:t>
            </a:r>
          </a:p>
          <a:p>
            <a:pPr lvl="1"/>
            <a:r>
              <a:rPr lang="en-CA" sz="1000" dirty="0" smtClean="0"/>
              <a:t>Is </a:t>
            </a:r>
            <a:r>
              <a:rPr lang="en-CA" sz="1000" dirty="0"/>
              <a:t>the program achieving results efficiently? </a:t>
            </a:r>
          </a:p>
          <a:p>
            <a:pPr lvl="1"/>
            <a:r>
              <a:rPr lang="en-CA" sz="1000" dirty="0" smtClean="0"/>
              <a:t>Can </a:t>
            </a:r>
            <a:r>
              <a:rPr lang="en-CA" sz="1000" dirty="0"/>
              <a:t>improvements be made to </a:t>
            </a:r>
            <a:r>
              <a:rPr lang="en-CA" sz="1000" dirty="0" smtClean="0"/>
              <a:t>maximize </a:t>
            </a:r>
            <a:r>
              <a:rPr lang="en-CA" sz="1000" dirty="0"/>
              <a:t>efficiencies? </a:t>
            </a:r>
          </a:p>
          <a:p>
            <a:pPr lvl="1"/>
            <a:r>
              <a:rPr lang="en-CA" sz="1000" dirty="0" smtClean="0"/>
              <a:t>Are </a:t>
            </a:r>
            <a:r>
              <a:rPr lang="en-CA" sz="1000" dirty="0"/>
              <a:t>there opportunities to reduce overlap and </a:t>
            </a:r>
            <a:r>
              <a:rPr lang="en-CA" sz="1050" dirty="0"/>
              <a:t>duplication </a:t>
            </a:r>
            <a:r>
              <a:rPr lang="en-CA" sz="1000" dirty="0"/>
              <a:t>to achieve greater efficiencies and savings? </a:t>
            </a:r>
          </a:p>
          <a:p>
            <a:endParaRPr lang="en-US" sz="1100" dirty="0">
              <a:solidFill>
                <a:srgbClr val="212165"/>
              </a:solidFill>
            </a:endParaRPr>
          </a:p>
        </p:txBody>
      </p:sp>
      <p:sp>
        <p:nvSpPr>
          <p:cNvPr id="4" name="Slide Number Placeholder 3"/>
          <p:cNvSpPr>
            <a:spLocks noGrp="1"/>
          </p:cNvSpPr>
          <p:nvPr>
            <p:ph type="sldNum" sz="quarter" idx="12"/>
          </p:nvPr>
        </p:nvSpPr>
        <p:spPr/>
        <p:txBody>
          <a:bodyPr/>
          <a:lstStyle/>
          <a:p>
            <a:fld id="{FA83155D-84CD-48C0-9F06-F0DF4E61ABC8}" type="slidenum">
              <a:rPr lang="en-US" smtClean="0"/>
              <a:pPr/>
              <a:t>41</a:t>
            </a:fld>
            <a:endParaRPr lang="en-US" dirty="0"/>
          </a:p>
        </p:txBody>
      </p:sp>
    </p:spTree>
    <p:extLst>
      <p:ext uri="{BB962C8B-B14F-4D97-AF65-F5344CB8AC3E}">
        <p14:creationId xmlns:p14="http://schemas.microsoft.com/office/powerpoint/2010/main" val="99757586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a:t>Managing the government’s fiscal </a:t>
            </a:r>
            <a:r>
              <a:rPr lang="en-US" dirty="0" smtClean="0"/>
              <a:t>health</a:t>
            </a:r>
            <a:r>
              <a:rPr lang="en-US" sz="2400" dirty="0" smtClean="0"/>
              <a:t/>
            </a:r>
            <a:br>
              <a:rPr lang="en-US" sz="2400" dirty="0" smtClean="0"/>
            </a:br>
            <a:r>
              <a:rPr lang="en-US" sz="2000" dirty="0" smtClean="0">
                <a:solidFill>
                  <a:srgbClr val="212165"/>
                </a:solidFill>
              </a:rPr>
              <a:t>Lessons learned from Canadian spending reviews</a:t>
            </a:r>
            <a:endParaRPr lang="en-US" dirty="0">
              <a:solidFill>
                <a:srgbClr val="212165"/>
              </a:solidFill>
            </a:endParaRPr>
          </a:p>
        </p:txBody>
      </p:sp>
      <p:sp>
        <p:nvSpPr>
          <p:cNvPr id="5" name="Text Placeholder 4"/>
          <p:cNvSpPr>
            <a:spLocks noGrp="1"/>
          </p:cNvSpPr>
          <p:nvPr>
            <p:ph type="body" idx="1"/>
          </p:nvPr>
        </p:nvSpPr>
        <p:spPr>
          <a:xfrm>
            <a:off x="301526" y="1206217"/>
            <a:ext cx="4431516" cy="639762"/>
          </a:xfrm>
        </p:spPr>
        <p:txBody>
          <a:bodyPr>
            <a:noAutofit/>
          </a:bodyPr>
          <a:lstStyle/>
          <a:p>
            <a:r>
              <a:rPr lang="en-US" sz="2000" dirty="0"/>
              <a:t>S</a:t>
            </a:r>
            <a:r>
              <a:rPr lang="en-US" sz="2000" dirty="0" smtClean="0"/>
              <a:t>trategic, program, operations</a:t>
            </a:r>
            <a:endParaRPr lang="en-US" sz="2000" dirty="0"/>
          </a:p>
        </p:txBody>
      </p:sp>
      <p:sp>
        <p:nvSpPr>
          <p:cNvPr id="3" name="Content Placeholder 2"/>
          <p:cNvSpPr>
            <a:spLocks noGrp="1"/>
          </p:cNvSpPr>
          <p:nvPr>
            <p:ph sz="half" idx="2"/>
          </p:nvPr>
        </p:nvSpPr>
        <p:spPr>
          <a:xfrm>
            <a:off x="255839" y="1845978"/>
            <a:ext cx="4778729" cy="5012022"/>
          </a:xfrm>
        </p:spPr>
        <p:txBody>
          <a:bodyPr>
            <a:noAutofit/>
          </a:bodyPr>
          <a:lstStyle/>
          <a:p>
            <a:pPr>
              <a:lnSpc>
                <a:spcPct val="95000"/>
              </a:lnSpc>
              <a:spcBef>
                <a:spcPct val="40000"/>
              </a:spcBef>
            </a:pPr>
            <a:r>
              <a:rPr lang="en-CA" sz="900" dirty="0">
                <a:solidFill>
                  <a:srgbClr val="212165"/>
                </a:solidFill>
              </a:rPr>
              <a:t>Sufficient time for deliberative </a:t>
            </a:r>
            <a:r>
              <a:rPr lang="en-CA" sz="900" dirty="0" smtClean="0">
                <a:solidFill>
                  <a:srgbClr val="212165"/>
                </a:solidFill>
              </a:rPr>
              <a:t>process and comprehensive review</a:t>
            </a:r>
          </a:p>
          <a:p>
            <a:pPr>
              <a:lnSpc>
                <a:spcPct val="95000"/>
              </a:lnSpc>
              <a:spcBef>
                <a:spcPct val="40000"/>
              </a:spcBef>
            </a:pPr>
            <a:r>
              <a:rPr lang="en-CA" sz="900" dirty="0" smtClean="0">
                <a:solidFill>
                  <a:srgbClr val="212165"/>
                </a:solidFill>
              </a:rPr>
              <a:t>Political (Prime Minister) and PCO leadership and ministerial </a:t>
            </a:r>
            <a:r>
              <a:rPr lang="en-CA" sz="900" dirty="0">
                <a:solidFill>
                  <a:srgbClr val="212165"/>
                </a:solidFill>
              </a:rPr>
              <a:t>engagement throughout the Review process</a:t>
            </a:r>
          </a:p>
          <a:p>
            <a:pPr>
              <a:lnSpc>
                <a:spcPct val="95000"/>
              </a:lnSpc>
              <a:spcBef>
                <a:spcPct val="40000"/>
              </a:spcBef>
            </a:pPr>
            <a:r>
              <a:rPr lang="en-CA" sz="900" dirty="0">
                <a:solidFill>
                  <a:srgbClr val="212165"/>
                </a:solidFill>
              </a:rPr>
              <a:t>Clear and strategic alignment of programs and results (value of a strong  Program </a:t>
            </a:r>
            <a:r>
              <a:rPr lang="en-CA" sz="900" dirty="0" smtClean="0">
                <a:solidFill>
                  <a:srgbClr val="212165"/>
                </a:solidFill>
              </a:rPr>
              <a:t>Alignment Architecture</a:t>
            </a:r>
            <a:r>
              <a:rPr lang="en-CA" sz="900" dirty="0">
                <a:solidFill>
                  <a:srgbClr val="212165"/>
                </a:solidFill>
              </a:rPr>
              <a:t>) </a:t>
            </a:r>
          </a:p>
          <a:p>
            <a:pPr>
              <a:lnSpc>
                <a:spcPct val="95000"/>
              </a:lnSpc>
              <a:spcBef>
                <a:spcPct val="40000"/>
              </a:spcBef>
            </a:pPr>
            <a:r>
              <a:rPr lang="en-CA" sz="900" dirty="0">
                <a:solidFill>
                  <a:srgbClr val="212165"/>
                </a:solidFill>
              </a:rPr>
              <a:t>Comprehensive assessment of all programs (</a:t>
            </a:r>
            <a:r>
              <a:rPr lang="en-CA" sz="900" dirty="0" smtClean="0">
                <a:solidFill>
                  <a:srgbClr val="212165"/>
                </a:solidFill>
              </a:rPr>
              <a:t>100%)</a:t>
            </a:r>
          </a:p>
          <a:p>
            <a:pPr>
              <a:lnSpc>
                <a:spcPct val="95000"/>
              </a:lnSpc>
              <a:spcBef>
                <a:spcPct val="40000"/>
              </a:spcBef>
            </a:pPr>
            <a:r>
              <a:rPr lang="en-CA" sz="900" dirty="0" smtClean="0"/>
              <a:t>Careful </a:t>
            </a:r>
            <a:r>
              <a:rPr lang="en-CA" sz="900" dirty="0"/>
              <a:t>management and monitoring to avoid shortfalls and ensure decisions are fiscally, socially, economically, politically, and programmatically sound and sustainable </a:t>
            </a:r>
          </a:p>
          <a:p>
            <a:pPr>
              <a:lnSpc>
                <a:spcPct val="95000"/>
              </a:lnSpc>
              <a:spcBef>
                <a:spcPct val="40000"/>
              </a:spcBef>
            </a:pPr>
            <a:r>
              <a:rPr lang="en-CA" sz="900" dirty="0" smtClean="0">
                <a:solidFill>
                  <a:srgbClr val="212165"/>
                </a:solidFill>
              </a:rPr>
              <a:t>Multiple </a:t>
            </a:r>
            <a:r>
              <a:rPr lang="en-CA" sz="900" dirty="0">
                <a:solidFill>
                  <a:srgbClr val="212165"/>
                </a:solidFill>
              </a:rPr>
              <a:t>lines of evidence – evaluations, audits, benchmarking, international </a:t>
            </a:r>
            <a:r>
              <a:rPr lang="en-CA" sz="900" dirty="0" smtClean="0">
                <a:solidFill>
                  <a:srgbClr val="212165"/>
                </a:solidFill>
              </a:rPr>
              <a:t>benchmarks </a:t>
            </a:r>
            <a:endParaRPr lang="en-CA" sz="900" dirty="0">
              <a:solidFill>
                <a:srgbClr val="212165"/>
              </a:solidFill>
            </a:endParaRPr>
          </a:p>
          <a:p>
            <a:pPr>
              <a:lnSpc>
                <a:spcPct val="95000"/>
              </a:lnSpc>
              <a:spcBef>
                <a:spcPct val="40000"/>
              </a:spcBef>
            </a:pPr>
            <a:r>
              <a:rPr lang="en-CA" sz="900" dirty="0" smtClean="0">
                <a:solidFill>
                  <a:srgbClr val="212165"/>
                </a:solidFill>
              </a:rPr>
              <a:t>Consultations with other government and Parliamentary bodies (e.g., Auditor General, Parliamentary Budget Office, etc.) are useful</a:t>
            </a:r>
            <a:endParaRPr lang="en-CA" sz="900" dirty="0">
              <a:solidFill>
                <a:srgbClr val="212165"/>
              </a:solidFill>
            </a:endParaRPr>
          </a:p>
          <a:p>
            <a:pPr>
              <a:lnSpc>
                <a:spcPct val="95000"/>
              </a:lnSpc>
              <a:spcBef>
                <a:spcPct val="40000"/>
              </a:spcBef>
            </a:pPr>
            <a:r>
              <a:rPr lang="en-CA" sz="900" dirty="0">
                <a:solidFill>
                  <a:srgbClr val="212165"/>
                </a:solidFill>
              </a:rPr>
              <a:t>Arm’s length expert advice as effective challenge to proposals and </a:t>
            </a:r>
            <a:r>
              <a:rPr lang="en-CA" sz="900" dirty="0" smtClean="0">
                <a:solidFill>
                  <a:srgbClr val="212165"/>
                </a:solidFill>
              </a:rPr>
              <a:t>alternatives</a:t>
            </a:r>
          </a:p>
          <a:p>
            <a:pPr>
              <a:lnSpc>
                <a:spcPct val="95000"/>
              </a:lnSpc>
              <a:spcBef>
                <a:spcPct val="40000"/>
              </a:spcBef>
            </a:pPr>
            <a:r>
              <a:rPr lang="en-CA" sz="900" dirty="0"/>
              <a:t>Expenditure reduction exercises should include consideration of strategic issues (e.g., instrument </a:t>
            </a:r>
            <a:r>
              <a:rPr lang="en-CA" sz="900" dirty="0" smtClean="0"/>
              <a:t>choice, outsourcing, changes in machinery, etc.) </a:t>
            </a:r>
            <a:endParaRPr lang="en-CA" sz="900" dirty="0"/>
          </a:p>
          <a:p>
            <a:pPr>
              <a:lnSpc>
                <a:spcPct val="95000"/>
              </a:lnSpc>
              <a:spcBef>
                <a:spcPct val="40000"/>
              </a:spcBef>
            </a:pPr>
            <a:r>
              <a:rPr lang="en-CA" sz="900" dirty="0" smtClean="0"/>
              <a:t>Quality </a:t>
            </a:r>
            <a:r>
              <a:rPr lang="en-CA" sz="900" dirty="0"/>
              <a:t>of evidence base and </a:t>
            </a:r>
            <a:r>
              <a:rPr lang="en-CA" sz="900" dirty="0" smtClean="0"/>
              <a:t>sharing </a:t>
            </a:r>
            <a:r>
              <a:rPr lang="en-CA" sz="900" dirty="0"/>
              <a:t>of best practices </a:t>
            </a:r>
            <a:r>
              <a:rPr lang="en-CA" sz="900" dirty="0" smtClean="0"/>
              <a:t>are important</a:t>
            </a:r>
          </a:p>
          <a:p>
            <a:pPr>
              <a:lnSpc>
                <a:spcPct val="95000"/>
              </a:lnSpc>
              <a:spcBef>
                <a:spcPct val="40000"/>
              </a:spcBef>
            </a:pPr>
            <a:r>
              <a:rPr lang="en-CA" sz="900" dirty="0" smtClean="0"/>
              <a:t>A </a:t>
            </a:r>
            <a:r>
              <a:rPr lang="en-CA" sz="900" dirty="0"/>
              <a:t>“one size fits all” approach creates </a:t>
            </a:r>
            <a:r>
              <a:rPr lang="en-CA" sz="900" dirty="0" smtClean="0"/>
              <a:t>challenges for </a:t>
            </a:r>
            <a:r>
              <a:rPr lang="en-CA" sz="900" dirty="0"/>
              <a:t>small </a:t>
            </a:r>
            <a:r>
              <a:rPr lang="en-CA" sz="900" dirty="0" smtClean="0"/>
              <a:t>organizations.  Large and small organizations need different approaches</a:t>
            </a:r>
            <a:endParaRPr lang="en-CA" sz="900" dirty="0"/>
          </a:p>
          <a:p>
            <a:pPr>
              <a:lnSpc>
                <a:spcPct val="95000"/>
              </a:lnSpc>
              <a:spcBef>
                <a:spcPct val="40000"/>
              </a:spcBef>
            </a:pPr>
            <a:r>
              <a:rPr lang="en-CA" sz="900" dirty="0" smtClean="0"/>
              <a:t>Results and commitments (e.g., savings) are quickly “booked” </a:t>
            </a:r>
            <a:r>
              <a:rPr lang="en-CA" sz="900" dirty="0"/>
              <a:t>into the expenditure management and budgeting system to ensure follow-through (announcement, implementation, monitoring) </a:t>
            </a:r>
            <a:r>
              <a:rPr lang="en-CA" sz="900" dirty="0" smtClean="0"/>
              <a:t>and sustainability. </a:t>
            </a:r>
          </a:p>
          <a:p>
            <a:pPr>
              <a:lnSpc>
                <a:spcPct val="95000"/>
              </a:lnSpc>
              <a:spcBef>
                <a:spcPct val="40000"/>
              </a:spcBef>
            </a:pPr>
            <a:r>
              <a:rPr lang="en-CA" sz="900" dirty="0" smtClean="0"/>
              <a:t>Robust </a:t>
            </a:r>
            <a:r>
              <a:rPr lang="en-CA" sz="900" dirty="0"/>
              <a:t>up-front discipline to carefully manage spending </a:t>
            </a:r>
            <a:r>
              <a:rPr lang="en-CA" sz="900" dirty="0" smtClean="0"/>
              <a:t>demands and protects the gains achieved through reviews. </a:t>
            </a:r>
          </a:p>
          <a:p>
            <a:r>
              <a:rPr lang="en-CA" sz="900" dirty="0" smtClean="0"/>
              <a:t>Beware of three key risks </a:t>
            </a:r>
            <a:r>
              <a:rPr lang="en-CA" sz="900" dirty="0"/>
              <a:t>to </a:t>
            </a:r>
            <a:r>
              <a:rPr lang="en-CA" sz="900" dirty="0" smtClean="0"/>
              <a:t>expenditure reduction: </a:t>
            </a:r>
            <a:endParaRPr lang="en-CA" sz="900" dirty="0"/>
          </a:p>
          <a:p>
            <a:pPr lvl="1"/>
            <a:r>
              <a:rPr lang="en-CA" sz="800" dirty="0" smtClean="0"/>
              <a:t>Resistance Risk from departments and public servants protecting their jobs;</a:t>
            </a:r>
          </a:p>
          <a:p>
            <a:pPr lvl="1"/>
            <a:r>
              <a:rPr lang="en-CA" sz="800" dirty="0" smtClean="0"/>
              <a:t>Reversal </a:t>
            </a:r>
            <a:r>
              <a:rPr lang="en-CA" sz="800" dirty="0"/>
              <a:t>Risk arises when decisions to reduce or eliminate certain programs are reversed. </a:t>
            </a:r>
            <a:endParaRPr lang="en-CA" sz="800" dirty="0" smtClean="0"/>
          </a:p>
          <a:p>
            <a:pPr lvl="1"/>
            <a:r>
              <a:rPr lang="en-CA" sz="800" dirty="0" smtClean="0"/>
              <a:t>Execution </a:t>
            </a:r>
            <a:r>
              <a:rPr lang="en-CA" sz="800" dirty="0"/>
              <a:t>Risk is commonly associated with the implementation of an operational efficiency measure. The implementation of an efficiency measure often requires new skills, business processes, and infrastructure </a:t>
            </a:r>
          </a:p>
          <a:p>
            <a:pPr>
              <a:lnSpc>
                <a:spcPct val="95000"/>
              </a:lnSpc>
              <a:spcBef>
                <a:spcPct val="40000"/>
              </a:spcBef>
            </a:pPr>
            <a:endParaRPr lang="en-CA" sz="900" dirty="0"/>
          </a:p>
          <a:p>
            <a:pPr>
              <a:lnSpc>
                <a:spcPct val="95000"/>
              </a:lnSpc>
              <a:spcBef>
                <a:spcPct val="40000"/>
              </a:spcBef>
            </a:pPr>
            <a:endParaRPr lang="en-CA" sz="900" dirty="0"/>
          </a:p>
          <a:p>
            <a:pPr>
              <a:lnSpc>
                <a:spcPct val="95000"/>
              </a:lnSpc>
              <a:spcBef>
                <a:spcPct val="40000"/>
              </a:spcBef>
            </a:pPr>
            <a:endParaRPr lang="en-CA" sz="900" dirty="0">
              <a:solidFill>
                <a:srgbClr val="212165"/>
              </a:solidFill>
            </a:endParaRPr>
          </a:p>
        </p:txBody>
      </p:sp>
      <p:sp>
        <p:nvSpPr>
          <p:cNvPr id="6" name="Text Placeholder 5"/>
          <p:cNvSpPr>
            <a:spLocks noGrp="1"/>
          </p:cNvSpPr>
          <p:nvPr>
            <p:ph type="body" sz="quarter" idx="3"/>
          </p:nvPr>
        </p:nvSpPr>
        <p:spPr>
          <a:xfrm>
            <a:off x="5116802" y="1206217"/>
            <a:ext cx="4027199" cy="639762"/>
          </a:xfrm>
        </p:spPr>
        <p:txBody>
          <a:bodyPr>
            <a:noAutofit/>
          </a:bodyPr>
          <a:lstStyle/>
          <a:p>
            <a:r>
              <a:rPr lang="en-US" sz="2000" dirty="0" smtClean="0"/>
              <a:t>IT spending reviews</a:t>
            </a:r>
            <a:endParaRPr lang="en-US" sz="2000" dirty="0"/>
          </a:p>
        </p:txBody>
      </p:sp>
      <p:sp>
        <p:nvSpPr>
          <p:cNvPr id="7" name="Content Placeholder 6"/>
          <p:cNvSpPr>
            <a:spLocks noGrp="1"/>
          </p:cNvSpPr>
          <p:nvPr>
            <p:ph sz="quarter" idx="4"/>
          </p:nvPr>
        </p:nvSpPr>
        <p:spPr>
          <a:xfrm>
            <a:off x="5089391" y="1845978"/>
            <a:ext cx="4054609" cy="4942357"/>
          </a:xfrm>
        </p:spPr>
        <p:txBody>
          <a:bodyPr>
            <a:noAutofit/>
          </a:bodyPr>
          <a:lstStyle/>
          <a:p>
            <a:pPr>
              <a:lnSpc>
                <a:spcPct val="95000"/>
              </a:lnSpc>
              <a:spcBef>
                <a:spcPct val="40000"/>
              </a:spcBef>
            </a:pPr>
            <a:r>
              <a:rPr lang="en-US" sz="900" dirty="0" smtClean="0"/>
              <a:t>Take a “government as enterprise” approach and establish essential markers/targets (costs, operating practices, management practices)</a:t>
            </a:r>
          </a:p>
          <a:p>
            <a:pPr>
              <a:lnSpc>
                <a:spcPct val="95000"/>
              </a:lnSpc>
              <a:spcBef>
                <a:spcPct val="40000"/>
              </a:spcBef>
            </a:pPr>
            <a:r>
              <a:rPr lang="en-US" sz="900" dirty="0" smtClean="0"/>
              <a:t>Can </a:t>
            </a:r>
            <a:r>
              <a:rPr lang="en-US" sz="900" dirty="0"/>
              <a:t>be </a:t>
            </a:r>
            <a:r>
              <a:rPr lang="en-US" sz="900" dirty="0" smtClean="0"/>
              <a:t>resource </a:t>
            </a:r>
            <a:r>
              <a:rPr lang="en-US" sz="900" dirty="0"/>
              <a:t>intensive and face difficult </a:t>
            </a:r>
            <a:r>
              <a:rPr lang="en-US" sz="900" dirty="0" smtClean="0"/>
              <a:t>challenges </a:t>
            </a:r>
            <a:r>
              <a:rPr lang="en-US" sz="900" dirty="0"/>
              <a:t>of governance and </a:t>
            </a:r>
            <a:r>
              <a:rPr lang="en-US" sz="900" dirty="0" smtClean="0"/>
              <a:t>accountability (clash between horizontal review perspective and vertical structures of governance and accountability) </a:t>
            </a:r>
            <a:endParaRPr lang="en-US" sz="900" dirty="0"/>
          </a:p>
          <a:p>
            <a:pPr>
              <a:lnSpc>
                <a:spcPct val="95000"/>
              </a:lnSpc>
              <a:spcBef>
                <a:spcPct val="40000"/>
              </a:spcBef>
            </a:pPr>
            <a:r>
              <a:rPr lang="en-CA" sz="900" dirty="0" smtClean="0">
                <a:solidFill>
                  <a:srgbClr val="212165"/>
                </a:solidFill>
              </a:rPr>
              <a:t>Need a “home” in one of the central agencies (TBS).  In the IT review, the government's Chief Information Officer (GC CIO) at TBS “owned” the results and had the mandate and tools to initiate and sustain structural changes</a:t>
            </a:r>
          </a:p>
          <a:p>
            <a:pPr>
              <a:lnSpc>
                <a:spcPct val="95000"/>
              </a:lnSpc>
              <a:spcBef>
                <a:spcPct val="40000"/>
              </a:spcBef>
            </a:pPr>
            <a:r>
              <a:rPr lang="en-CA" sz="900" dirty="0" smtClean="0"/>
              <a:t>Strong </a:t>
            </a:r>
            <a:r>
              <a:rPr lang="en-CA" sz="900" dirty="0"/>
              <a:t>political leadership to ensure follow-through and political commitment to move beyond </a:t>
            </a:r>
            <a:r>
              <a:rPr lang="en-CA" sz="900" dirty="0" smtClean="0"/>
              <a:t>simple incremental </a:t>
            </a:r>
            <a:r>
              <a:rPr lang="en-CA" sz="900" dirty="0"/>
              <a:t>alterations to the status quo </a:t>
            </a:r>
            <a:r>
              <a:rPr lang="en-CA" sz="900" dirty="0" smtClean="0"/>
              <a:t>and towards </a:t>
            </a:r>
            <a:r>
              <a:rPr lang="en-CA" sz="900" dirty="0"/>
              <a:t>a more fundamental </a:t>
            </a:r>
            <a:r>
              <a:rPr lang="en-CA" sz="900" dirty="0" smtClean="0"/>
              <a:t>re</a:t>
            </a:r>
            <a:r>
              <a:rPr lang="en-CA" sz="900" dirty="0"/>
              <a:t>-</a:t>
            </a:r>
            <a:r>
              <a:rPr lang="en-CA" sz="900" dirty="0" smtClean="0"/>
              <a:t>think </a:t>
            </a:r>
            <a:r>
              <a:rPr lang="en-CA" sz="900" dirty="0"/>
              <a:t>of </a:t>
            </a:r>
            <a:r>
              <a:rPr lang="en-CA" sz="900" dirty="0" smtClean="0"/>
              <a:t>how</a:t>
            </a:r>
            <a:r>
              <a:rPr lang="en-CA" sz="900" dirty="0"/>
              <a:t> </a:t>
            </a:r>
            <a:r>
              <a:rPr lang="en-CA" sz="900" dirty="0" smtClean="0"/>
              <a:t>government </a:t>
            </a:r>
            <a:r>
              <a:rPr lang="en-CA" sz="900" dirty="0"/>
              <a:t>does </a:t>
            </a:r>
            <a:r>
              <a:rPr lang="en-CA" sz="900" dirty="0" smtClean="0"/>
              <a:t>business </a:t>
            </a:r>
          </a:p>
          <a:p>
            <a:pPr>
              <a:lnSpc>
                <a:spcPct val="95000"/>
              </a:lnSpc>
              <a:spcBef>
                <a:spcPct val="40000"/>
              </a:spcBef>
            </a:pPr>
            <a:r>
              <a:rPr lang="en-CA" sz="900" dirty="0">
                <a:solidFill>
                  <a:srgbClr val="212165"/>
                </a:solidFill>
              </a:rPr>
              <a:t>The “home” </a:t>
            </a:r>
            <a:r>
              <a:rPr lang="en-CA" sz="900" dirty="0" smtClean="0">
                <a:solidFill>
                  <a:srgbClr val="212165"/>
                </a:solidFill>
              </a:rPr>
              <a:t>organization has </a:t>
            </a:r>
            <a:r>
              <a:rPr lang="en-CA" sz="900" dirty="0">
                <a:solidFill>
                  <a:srgbClr val="212165"/>
                </a:solidFill>
              </a:rPr>
              <a:t>the authority and the </a:t>
            </a:r>
            <a:r>
              <a:rPr lang="en-CA" sz="900" dirty="0" smtClean="0">
                <a:solidFill>
                  <a:srgbClr val="212165"/>
                </a:solidFill>
              </a:rPr>
              <a:t>policy and oversight tools </a:t>
            </a:r>
            <a:r>
              <a:rPr lang="en-CA" sz="900" dirty="0">
                <a:solidFill>
                  <a:srgbClr val="212165"/>
                </a:solidFill>
              </a:rPr>
              <a:t>to </a:t>
            </a:r>
            <a:r>
              <a:rPr lang="en-CA" sz="900" dirty="0" smtClean="0">
                <a:solidFill>
                  <a:srgbClr val="212165"/>
                </a:solidFill>
              </a:rPr>
              <a:t>drive </a:t>
            </a:r>
            <a:r>
              <a:rPr lang="en-CA" sz="900" dirty="0">
                <a:solidFill>
                  <a:srgbClr val="212165"/>
                </a:solidFill>
              </a:rPr>
              <a:t>the change agenda based on review recommendations </a:t>
            </a:r>
            <a:endParaRPr lang="en-CA" sz="900" dirty="0" smtClean="0">
              <a:solidFill>
                <a:srgbClr val="212165"/>
              </a:solidFill>
            </a:endParaRPr>
          </a:p>
          <a:p>
            <a:pPr>
              <a:lnSpc>
                <a:spcPct val="95000"/>
              </a:lnSpc>
              <a:spcBef>
                <a:spcPct val="40000"/>
              </a:spcBef>
            </a:pPr>
            <a:r>
              <a:rPr lang="en-CA" sz="900" dirty="0" smtClean="0">
                <a:solidFill>
                  <a:srgbClr val="212165"/>
                </a:solidFill>
              </a:rPr>
              <a:t>Limited impact on departments (yeah, but we are different</a:t>
            </a:r>
            <a:r>
              <a:rPr lang="is-IS" sz="900" dirty="0" smtClean="0">
                <a:solidFill>
                  <a:srgbClr val="212165"/>
                </a:solidFill>
              </a:rPr>
              <a:t>…) unless supported by clear policy statements, targets from PM/PCO and follow-through by TBS (e.g., through the Expenditure Management System and the MAF).</a:t>
            </a:r>
          </a:p>
          <a:p>
            <a:pPr>
              <a:lnSpc>
                <a:spcPct val="95000"/>
              </a:lnSpc>
              <a:spcBef>
                <a:spcPct val="40000"/>
              </a:spcBef>
            </a:pPr>
            <a:r>
              <a:rPr lang="is-IS" sz="900" dirty="0" smtClean="0">
                <a:solidFill>
                  <a:srgbClr val="212165"/>
                </a:solidFill>
              </a:rPr>
              <a:t>Benchmark assessments are important, but the results need to be carefully framed (e.g., government and the commercial sector differ in how they can treat the demand and in the range and depth of change options available):</a:t>
            </a:r>
          </a:p>
          <a:p>
            <a:pPr lvl="1">
              <a:lnSpc>
                <a:spcPct val="95000"/>
              </a:lnSpc>
              <a:spcBef>
                <a:spcPct val="40000"/>
              </a:spcBef>
            </a:pPr>
            <a:r>
              <a:rPr lang="is-IS" sz="800" dirty="0" smtClean="0"/>
              <a:t>Cost benchmarks (cost leadership);</a:t>
            </a:r>
          </a:p>
          <a:p>
            <a:pPr lvl="1">
              <a:lnSpc>
                <a:spcPct val="95000"/>
              </a:lnSpc>
              <a:spcBef>
                <a:spcPct val="40000"/>
              </a:spcBef>
            </a:pPr>
            <a:r>
              <a:rPr lang="is-IS" sz="800" dirty="0" smtClean="0"/>
              <a:t>Practices benchmarks (best operating practices);</a:t>
            </a:r>
          </a:p>
          <a:p>
            <a:pPr lvl="1">
              <a:lnSpc>
                <a:spcPct val="95000"/>
              </a:lnSpc>
              <a:spcBef>
                <a:spcPct val="40000"/>
              </a:spcBef>
            </a:pPr>
            <a:r>
              <a:rPr lang="is-IS" sz="800" dirty="0" smtClean="0"/>
              <a:t>Management benchmarks (leading management practices).</a:t>
            </a:r>
          </a:p>
          <a:p>
            <a:pPr>
              <a:lnSpc>
                <a:spcPct val="95000"/>
              </a:lnSpc>
              <a:spcBef>
                <a:spcPct val="40000"/>
              </a:spcBef>
            </a:pPr>
            <a:endParaRPr lang="en-CA" sz="900" dirty="0">
              <a:solidFill>
                <a:srgbClr val="212165"/>
              </a:solidFill>
            </a:endParaRPr>
          </a:p>
        </p:txBody>
      </p:sp>
      <p:sp>
        <p:nvSpPr>
          <p:cNvPr id="4" name="Slide Number Placeholder 3"/>
          <p:cNvSpPr>
            <a:spLocks noGrp="1"/>
          </p:cNvSpPr>
          <p:nvPr>
            <p:ph type="sldNum" sz="quarter" idx="12"/>
          </p:nvPr>
        </p:nvSpPr>
        <p:spPr/>
        <p:txBody>
          <a:bodyPr/>
          <a:lstStyle/>
          <a:p>
            <a:fld id="{FA83155D-84CD-48C0-9F06-F0DF4E61ABC8}" type="slidenum">
              <a:rPr lang="en-US" smtClean="0"/>
              <a:pPr/>
              <a:t>42</a:t>
            </a:fld>
            <a:endParaRPr lang="en-US"/>
          </a:p>
        </p:txBody>
      </p:sp>
    </p:spTree>
    <p:extLst>
      <p:ext uri="{BB962C8B-B14F-4D97-AF65-F5344CB8AC3E}">
        <p14:creationId xmlns:p14="http://schemas.microsoft.com/office/powerpoint/2010/main" val="177869864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Managing the government’s fiscal health</a:t>
            </a:r>
            <a:r>
              <a:rPr lang="en-US" sz="3200" dirty="0"/>
              <a:t/>
            </a:r>
            <a:br>
              <a:rPr lang="en-US" sz="3200" dirty="0"/>
            </a:br>
            <a:r>
              <a:rPr lang="en-US" sz="2000" dirty="0">
                <a:solidFill>
                  <a:srgbClr val="212165"/>
                </a:solidFill>
              </a:rPr>
              <a:t>Lessons learned </a:t>
            </a:r>
            <a:r>
              <a:rPr lang="en-US" sz="2000" i="1" dirty="0" smtClean="0">
                <a:solidFill>
                  <a:srgbClr val="212165"/>
                </a:solidFill>
              </a:rPr>
              <a:t>after</a:t>
            </a:r>
            <a:r>
              <a:rPr lang="en-US" sz="2000" dirty="0" smtClean="0">
                <a:solidFill>
                  <a:srgbClr val="212165"/>
                </a:solidFill>
              </a:rPr>
              <a:t> a thematic IT spending review</a:t>
            </a:r>
            <a:endParaRPr lang="en-US" sz="2000" dirty="0"/>
          </a:p>
        </p:txBody>
      </p:sp>
      <p:sp>
        <p:nvSpPr>
          <p:cNvPr id="3" name="Content Placeholder 2"/>
          <p:cNvSpPr>
            <a:spLocks noGrp="1"/>
          </p:cNvSpPr>
          <p:nvPr>
            <p:ph idx="1"/>
          </p:nvPr>
        </p:nvSpPr>
        <p:spPr>
          <a:xfrm>
            <a:off x="319800" y="1818142"/>
            <a:ext cx="3846739" cy="5003314"/>
          </a:xfrm>
        </p:spPr>
        <p:txBody>
          <a:bodyPr>
            <a:normAutofit fontScale="92500" lnSpcReduction="20000"/>
          </a:bodyPr>
          <a:lstStyle/>
          <a:p>
            <a:r>
              <a:rPr lang="en-US" sz="1200" dirty="0" smtClean="0"/>
              <a:t>So, you have completed the IT spending review, you have analyzed the results and have prepared proposals on revamping the government's IT function.  What now? </a:t>
            </a:r>
          </a:p>
          <a:p>
            <a:pPr lvl="1"/>
            <a:r>
              <a:rPr lang="en-US" sz="1100" dirty="0" smtClean="0"/>
              <a:t>Recognize that sustainable </a:t>
            </a:r>
            <a:r>
              <a:rPr lang="en-US" sz="1100" dirty="0"/>
              <a:t>solutions </a:t>
            </a:r>
            <a:r>
              <a:rPr lang="en-US" sz="1100" dirty="0" smtClean="0"/>
              <a:t>will require </a:t>
            </a:r>
            <a:r>
              <a:rPr lang="en-US" sz="1100" dirty="0"/>
              <a:t>political will and ownership at the highest level. </a:t>
            </a:r>
          </a:p>
          <a:p>
            <a:pPr lvl="1"/>
            <a:r>
              <a:rPr lang="en-US" sz="1100" dirty="0" smtClean="0"/>
              <a:t>Anticipate resistance.  Individual departments will tell you that the changes proposed, while worthwhile, do not really apply to them.  </a:t>
            </a:r>
          </a:p>
          <a:p>
            <a:pPr lvl="1"/>
            <a:r>
              <a:rPr lang="en-US" sz="1100" dirty="0" smtClean="0"/>
              <a:t>Be very clear where your proposals fit (see graphic.) Relative priority is somewhat subjective (determined politically), while cost performance is more objective (driven by cost-benefit assessments and benchmarking.)</a:t>
            </a:r>
          </a:p>
          <a:p>
            <a:pPr lvl="1"/>
            <a:r>
              <a:rPr lang="en-US" sz="1100" dirty="0" smtClean="0"/>
              <a:t>Make sure the proposals are rooted in documented best practices, credible benchmarks, and target first the top spending departments</a:t>
            </a:r>
          </a:p>
          <a:p>
            <a:pPr lvl="1"/>
            <a:r>
              <a:rPr lang="en-US" sz="1100" dirty="0" smtClean="0"/>
              <a:t>Formulate clear IT transformation targets, priorities and roadmaps</a:t>
            </a:r>
          </a:p>
          <a:p>
            <a:pPr lvl="1"/>
            <a:r>
              <a:rPr lang="en-US" sz="1100" dirty="0" smtClean="0"/>
              <a:t>Ideally, a government CIO with a strong mandate oversees the transformation effort, supported by an IT Transformation Office with appropriate skillsets.</a:t>
            </a:r>
          </a:p>
          <a:p>
            <a:pPr lvl="1"/>
            <a:r>
              <a:rPr lang="en-US" sz="1100" dirty="0" smtClean="0"/>
              <a:t>Establish a policy framework that anticipates the target IT environment and sets out rules, roles and responsibilities for those involved in the IT transformation</a:t>
            </a:r>
          </a:p>
          <a:p>
            <a:pPr lvl="1"/>
            <a:r>
              <a:rPr lang="en-US" sz="1100" dirty="0" smtClean="0"/>
              <a:t>Set up a governance structure anchored at the highest levels, and advisory panels on specific topics</a:t>
            </a:r>
          </a:p>
          <a:p>
            <a:pPr lvl="1"/>
            <a:r>
              <a:rPr lang="en-US" sz="1100" dirty="0" smtClean="0"/>
              <a:t>Develop and put in place a mechanism to track and report on progress (like the MAF – see Annex A)</a:t>
            </a:r>
          </a:p>
          <a:p>
            <a:pPr lvl="1"/>
            <a:r>
              <a:rPr lang="en-US" sz="1100" dirty="0" smtClean="0"/>
              <a:t>Mandate that IT transformation targets be included in performance evaluations of key individuals</a:t>
            </a:r>
          </a:p>
          <a:p>
            <a:pPr lvl="1"/>
            <a:r>
              <a:rPr lang="en-US" sz="1100" dirty="0" smtClean="0"/>
              <a:t>Be prepared to defend the results and choices made against counter-arguments put forward by the top spending departments, whose IT budgets may see the largest impacts.</a:t>
            </a:r>
            <a:endParaRPr lang="en-US" sz="900" dirty="0"/>
          </a:p>
        </p:txBody>
      </p:sp>
      <p:sp>
        <p:nvSpPr>
          <p:cNvPr id="4" name="Slide Number Placeholder 3"/>
          <p:cNvSpPr>
            <a:spLocks noGrp="1"/>
          </p:cNvSpPr>
          <p:nvPr>
            <p:ph type="sldNum" sz="quarter" idx="12"/>
          </p:nvPr>
        </p:nvSpPr>
        <p:spPr/>
        <p:txBody>
          <a:bodyPr/>
          <a:lstStyle/>
          <a:p>
            <a:fld id="{FA83155D-84CD-48C0-9F06-F0DF4E61ABC8}" type="slidenum">
              <a:rPr lang="en-US" smtClean="0"/>
              <a:pPr/>
              <a:t>43</a:t>
            </a:fld>
            <a:endParaRPr lang="en-US"/>
          </a:p>
        </p:txBody>
      </p:sp>
      <p:grpSp>
        <p:nvGrpSpPr>
          <p:cNvPr id="45" name="Group 44"/>
          <p:cNvGrpSpPr/>
          <p:nvPr/>
        </p:nvGrpSpPr>
        <p:grpSpPr>
          <a:xfrm>
            <a:off x="4148266" y="2215811"/>
            <a:ext cx="4909516" cy="4079159"/>
            <a:chOff x="4120855" y="1923447"/>
            <a:chExt cx="4909516" cy="3586257"/>
          </a:xfrm>
        </p:grpSpPr>
        <p:sp>
          <p:nvSpPr>
            <p:cNvPr id="27" name="Rectangle 26"/>
            <p:cNvSpPr/>
            <p:nvPr/>
          </p:nvSpPr>
          <p:spPr>
            <a:xfrm>
              <a:off x="4885993" y="2617501"/>
              <a:ext cx="2033127" cy="1413602"/>
            </a:xfrm>
            <a:prstGeom prst="rect">
              <a:avLst/>
            </a:prstGeom>
            <a:gradFill flip="none" rotWithShape="1">
              <a:gsLst>
                <a:gs pos="100000">
                  <a:srgbClr val="FFCC66"/>
                </a:gs>
                <a:gs pos="0">
                  <a:srgbClr val="FFCC66">
                    <a:lumMod val="60000"/>
                    <a:lumOff val="40000"/>
                  </a:srgbClr>
                </a:gs>
              </a:gsLst>
              <a:path path="circle">
                <a:fillToRect l="50000" t="50000" r="50000" b="50000"/>
              </a:path>
              <a:tileRect/>
            </a:gradFill>
            <a:ln w="12700" cap="flat" cmpd="sng" algn="ctr">
              <a:noFill/>
              <a:prstDash val="solid"/>
              <a:miter lim="800000"/>
            </a:ln>
            <a:effectLst>
              <a:outerShdw blurRad="50800" sx="101000" sy="101000" algn="ctr"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Calibri"/>
                  <a:ea typeface="+mn-ea"/>
                  <a:cs typeface="+mn-cs"/>
                </a:rPr>
                <a:t>Do.  Consider doing more.</a:t>
              </a:r>
              <a:endParaRPr kumimoji="0" lang="en-US" sz="1800" b="0"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endParaRPr>
            </a:p>
          </p:txBody>
        </p:sp>
        <p:sp>
          <p:nvSpPr>
            <p:cNvPr id="28" name="Rectangle 27"/>
            <p:cNvSpPr/>
            <p:nvPr/>
          </p:nvSpPr>
          <p:spPr>
            <a:xfrm>
              <a:off x="6980207" y="2617501"/>
              <a:ext cx="2033127" cy="1413602"/>
            </a:xfrm>
            <a:prstGeom prst="rect">
              <a:avLst/>
            </a:prstGeom>
            <a:gradFill flip="none" rotWithShape="1">
              <a:gsLst>
                <a:gs pos="100000">
                  <a:srgbClr val="FF0000">
                    <a:lumMod val="75000"/>
                  </a:srgbClr>
                </a:gs>
                <a:gs pos="0">
                  <a:srgbClr val="FF0000">
                    <a:lumMod val="60000"/>
                    <a:lumOff val="40000"/>
                  </a:srgbClr>
                </a:gs>
              </a:gsLst>
              <a:path path="circle">
                <a:fillToRect l="50000" t="50000" r="50000" b="50000"/>
              </a:path>
              <a:tileRect/>
            </a:gradFill>
            <a:ln w="12700" cap="flat" cmpd="sng" algn="ctr">
              <a:noFill/>
              <a:prstDash val="solid"/>
              <a:miter lim="800000"/>
            </a:ln>
            <a:effectLst>
              <a:outerShdw blurRad="50800" sx="101000" sy="101000" algn="ctr"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Calibri"/>
                  <a:ea typeface="+mn-ea"/>
                  <a:cs typeface="+mn-cs"/>
                </a:rPr>
                <a:t>Invest to improve</a:t>
              </a:r>
              <a:r>
                <a:rPr kumimoji="0" lang="en-US" sz="1800" b="0" i="0" u="none" strike="noStrike" kern="0" cap="none" spc="0" normalizeH="0" noProof="0" dirty="0" smtClean="0">
                  <a:ln>
                    <a:noFill/>
                  </a:ln>
                  <a:solidFill>
                    <a:srgbClr val="FFFFFF"/>
                  </a:solidFill>
                  <a:effectLst>
                    <a:outerShdw blurRad="38100" dist="38100" dir="2700000" algn="tl">
                      <a:srgbClr val="000000">
                        <a:alpha val="43137"/>
                      </a:srgbClr>
                    </a:outerShdw>
                  </a:effectLst>
                  <a:uLnTx/>
                  <a:uFillTx/>
                  <a:latin typeface="Calibri"/>
                  <a:ea typeface="+mn-ea"/>
                  <a:cs typeface="+mn-cs"/>
                </a:rPr>
                <a:t> cost performance.</a:t>
              </a:r>
              <a:endParaRPr kumimoji="0" lang="en-US" sz="1800" b="0"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endParaRPr>
            </a:p>
          </p:txBody>
        </p:sp>
        <p:sp>
          <p:nvSpPr>
            <p:cNvPr id="29" name="Rectangle 28"/>
            <p:cNvSpPr/>
            <p:nvPr/>
          </p:nvSpPr>
          <p:spPr>
            <a:xfrm>
              <a:off x="4885993" y="4096102"/>
              <a:ext cx="2033127" cy="1413602"/>
            </a:xfrm>
            <a:prstGeom prst="rect">
              <a:avLst/>
            </a:prstGeom>
            <a:gradFill flip="none" rotWithShape="1">
              <a:gsLst>
                <a:gs pos="100000">
                  <a:srgbClr val="33CCFF">
                    <a:lumMod val="75000"/>
                  </a:srgbClr>
                </a:gs>
                <a:gs pos="0">
                  <a:srgbClr val="33CCFF">
                    <a:lumMod val="60000"/>
                    <a:lumOff val="40000"/>
                  </a:srgbClr>
                </a:gs>
              </a:gsLst>
              <a:path path="circle">
                <a:fillToRect l="50000" t="50000" r="50000" b="50000"/>
              </a:path>
              <a:tileRect/>
            </a:gradFill>
            <a:ln w="12700" cap="flat" cmpd="sng" algn="ctr">
              <a:noFill/>
              <a:prstDash val="solid"/>
              <a:miter lim="800000"/>
            </a:ln>
            <a:effectLst>
              <a:outerShdw blurRad="50800" sx="101000" sy="101000" algn="ctr"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Calibri"/>
                  <a:ea typeface="+mn-ea"/>
                  <a:cs typeface="+mn-cs"/>
                </a:rPr>
                <a:t>Privatize,</a:t>
              </a:r>
              <a:r>
                <a:rPr kumimoji="0" lang="en-US" sz="1800" b="0" i="0" u="none" strike="noStrike" kern="0" cap="none" spc="0" normalizeH="0" noProof="0" dirty="0" smtClean="0">
                  <a:ln>
                    <a:noFill/>
                  </a:ln>
                  <a:solidFill>
                    <a:srgbClr val="FFFFFF"/>
                  </a:solidFill>
                  <a:effectLst>
                    <a:outerShdw blurRad="38100" dist="38100" dir="2700000" algn="tl">
                      <a:srgbClr val="000000">
                        <a:alpha val="43137"/>
                      </a:srgbClr>
                    </a:outerShdw>
                  </a:effectLst>
                  <a:uLnTx/>
                  <a:uFillTx/>
                  <a:latin typeface="Calibri"/>
                  <a:ea typeface="+mn-ea"/>
                  <a:cs typeface="+mn-cs"/>
                </a:rPr>
                <a:t> </a:t>
              </a:r>
              <a:r>
                <a:rPr kumimoji="0" lang="en-US" sz="18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Calibri"/>
                  <a:ea typeface="+mn-ea"/>
                  <a:cs typeface="+mn-cs"/>
                </a:rPr>
                <a:t>outsource or run as cheaply as possible.</a:t>
              </a:r>
              <a:endParaRPr kumimoji="0" lang="en-US" sz="1800" b="0"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endParaRPr>
            </a:p>
          </p:txBody>
        </p:sp>
        <p:sp>
          <p:nvSpPr>
            <p:cNvPr id="30" name="Rectangle 29"/>
            <p:cNvSpPr/>
            <p:nvPr/>
          </p:nvSpPr>
          <p:spPr>
            <a:xfrm>
              <a:off x="6980207" y="4096102"/>
              <a:ext cx="2033127" cy="1413602"/>
            </a:xfrm>
            <a:prstGeom prst="rect">
              <a:avLst/>
            </a:prstGeom>
            <a:gradFill flip="none" rotWithShape="1">
              <a:gsLst>
                <a:gs pos="100000">
                  <a:srgbClr val="33CC33">
                    <a:lumMod val="75000"/>
                  </a:srgbClr>
                </a:gs>
                <a:gs pos="0">
                  <a:srgbClr val="33CC33">
                    <a:lumMod val="60000"/>
                    <a:lumOff val="40000"/>
                  </a:srgbClr>
                </a:gs>
              </a:gsLst>
              <a:path path="circle">
                <a:fillToRect l="50000" t="50000" r="50000" b="50000"/>
              </a:path>
              <a:tileRect/>
            </a:gradFill>
            <a:ln w="12700" cap="flat" cmpd="sng" algn="ctr">
              <a:noFill/>
              <a:prstDash val="solid"/>
              <a:miter lim="800000"/>
            </a:ln>
            <a:effectLst>
              <a:outerShdw blurRad="50800" sx="101000" sy="101000" algn="ctr"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Calibri"/>
                  <a:ea typeface="+mn-ea"/>
                  <a:cs typeface="+mn-cs"/>
                </a:rPr>
                <a:t>Stop doing, sell</a:t>
              </a:r>
              <a:r>
                <a:rPr kumimoji="0" lang="en-US" sz="1800" b="0" i="0" u="none" strike="noStrike" kern="0" cap="none" spc="0" normalizeH="0" noProof="0" dirty="0" smtClean="0">
                  <a:ln>
                    <a:noFill/>
                  </a:ln>
                  <a:solidFill>
                    <a:srgbClr val="FFFFFF"/>
                  </a:solidFill>
                  <a:effectLst>
                    <a:outerShdw blurRad="38100" dist="38100" dir="2700000" algn="tl">
                      <a:srgbClr val="000000">
                        <a:alpha val="43137"/>
                      </a:srgbClr>
                    </a:outerShdw>
                  </a:effectLst>
                  <a:uLnTx/>
                  <a:uFillTx/>
                  <a:latin typeface="Calibri"/>
                  <a:ea typeface="+mn-ea"/>
                  <a:cs typeface="+mn-cs"/>
                </a:rPr>
                <a:t> or</a:t>
              </a:r>
              <a:r>
                <a:rPr kumimoji="0" lang="en-US" sz="18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Calibri"/>
                  <a:ea typeface="+mn-ea"/>
                  <a:cs typeface="+mn-cs"/>
                </a:rPr>
                <a:t> privatize.</a:t>
              </a:r>
              <a:endParaRPr kumimoji="0" lang="en-US" sz="1800" b="0"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endParaRPr>
            </a:p>
          </p:txBody>
        </p:sp>
        <p:sp>
          <p:nvSpPr>
            <p:cNvPr id="31" name="Rectangle 30"/>
            <p:cNvSpPr/>
            <p:nvPr/>
          </p:nvSpPr>
          <p:spPr>
            <a:xfrm>
              <a:off x="4885993" y="2192171"/>
              <a:ext cx="2033127" cy="331000"/>
            </a:xfrm>
            <a:prstGeom prst="rect">
              <a:avLst/>
            </a:prstGeom>
            <a:gradFill flip="none" rotWithShape="1">
              <a:gsLst>
                <a:gs pos="0">
                  <a:srgbClr val="FFFFFF">
                    <a:lumMod val="50000"/>
                  </a:srgbClr>
                </a:gs>
                <a:gs pos="54000">
                  <a:srgbClr val="FFFFFF">
                    <a:lumMod val="75000"/>
                  </a:srgbClr>
                </a:gs>
                <a:gs pos="100000">
                  <a:srgbClr val="FFFFFF">
                    <a:lumMod val="50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srgbClr val="FFFFFF"/>
                </a:solidFill>
                <a:effectLst/>
                <a:uLnTx/>
                <a:uFillTx/>
                <a:latin typeface="Calibri"/>
                <a:ea typeface="+mn-ea"/>
                <a:cs typeface="+mn-cs"/>
              </a:endParaRPr>
            </a:p>
          </p:txBody>
        </p:sp>
        <p:sp>
          <p:nvSpPr>
            <p:cNvPr id="32" name="Rectangle 31"/>
            <p:cNvSpPr/>
            <p:nvPr/>
          </p:nvSpPr>
          <p:spPr>
            <a:xfrm>
              <a:off x="6980207" y="2192171"/>
              <a:ext cx="2033127" cy="331000"/>
            </a:xfrm>
            <a:prstGeom prst="rect">
              <a:avLst/>
            </a:prstGeom>
            <a:gradFill>
              <a:gsLst>
                <a:gs pos="0">
                  <a:srgbClr val="FFFFFF">
                    <a:lumMod val="50000"/>
                  </a:srgbClr>
                </a:gs>
                <a:gs pos="54000">
                  <a:srgbClr val="FFFFFF">
                    <a:lumMod val="75000"/>
                  </a:srgbClr>
                </a:gs>
                <a:gs pos="100000">
                  <a:srgbClr val="FFFFFF">
                    <a:lumMod val="50000"/>
                  </a:srgbClr>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srgbClr val="FFFFFF"/>
                </a:solidFill>
                <a:effectLst/>
                <a:uLnTx/>
                <a:uFillTx/>
                <a:latin typeface="Calibri"/>
                <a:ea typeface="+mn-ea"/>
                <a:cs typeface="+mn-cs"/>
              </a:endParaRPr>
            </a:p>
          </p:txBody>
        </p:sp>
        <p:sp>
          <p:nvSpPr>
            <p:cNvPr id="33" name="Rectangle 32"/>
            <p:cNvSpPr/>
            <p:nvPr/>
          </p:nvSpPr>
          <p:spPr>
            <a:xfrm>
              <a:off x="4495569" y="2617501"/>
              <a:ext cx="310744" cy="1413602"/>
            </a:xfrm>
            <a:prstGeom prst="rect">
              <a:avLst/>
            </a:prstGeom>
            <a:gradFill flip="none" rotWithShape="1">
              <a:gsLst>
                <a:gs pos="0">
                  <a:srgbClr val="FFFFFF">
                    <a:lumMod val="50000"/>
                  </a:srgbClr>
                </a:gs>
                <a:gs pos="54000">
                  <a:srgbClr val="FFFFFF">
                    <a:lumMod val="75000"/>
                  </a:srgbClr>
                </a:gs>
                <a:gs pos="100000">
                  <a:srgbClr val="FFFFFF">
                    <a:lumMod val="50000"/>
                  </a:srgbClr>
                </a:gs>
              </a:gsLst>
              <a:lin ang="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srgbClr val="FFFFFF"/>
                </a:solidFill>
                <a:effectLst/>
                <a:uLnTx/>
                <a:uFillTx/>
                <a:latin typeface="Calibri"/>
                <a:ea typeface="+mn-ea"/>
                <a:cs typeface="+mn-cs"/>
              </a:endParaRPr>
            </a:p>
          </p:txBody>
        </p:sp>
        <p:sp>
          <p:nvSpPr>
            <p:cNvPr id="34" name="Rectangle 33"/>
            <p:cNvSpPr/>
            <p:nvPr/>
          </p:nvSpPr>
          <p:spPr>
            <a:xfrm>
              <a:off x="4495569" y="4096102"/>
              <a:ext cx="310744" cy="1413602"/>
            </a:xfrm>
            <a:prstGeom prst="rect">
              <a:avLst/>
            </a:prstGeom>
            <a:gradFill flip="none" rotWithShape="1">
              <a:gsLst>
                <a:gs pos="0">
                  <a:srgbClr val="FFFFFF">
                    <a:lumMod val="50000"/>
                  </a:srgbClr>
                </a:gs>
                <a:gs pos="54000">
                  <a:srgbClr val="FFFFFF">
                    <a:lumMod val="75000"/>
                  </a:srgbClr>
                </a:gs>
                <a:gs pos="100000">
                  <a:srgbClr val="FFFFFF">
                    <a:lumMod val="50000"/>
                  </a:srgbClr>
                </a:gs>
              </a:gsLst>
              <a:lin ang="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srgbClr val="FFFFFF"/>
                </a:solidFill>
                <a:effectLst/>
                <a:uLnTx/>
                <a:uFillTx/>
                <a:latin typeface="Calibri"/>
                <a:ea typeface="+mn-ea"/>
                <a:cs typeface="+mn-cs"/>
              </a:endParaRPr>
            </a:p>
          </p:txBody>
        </p:sp>
        <p:sp>
          <p:nvSpPr>
            <p:cNvPr id="39" name="TextBox 38"/>
            <p:cNvSpPr txBox="1"/>
            <p:nvPr/>
          </p:nvSpPr>
          <p:spPr>
            <a:xfrm>
              <a:off x="5683784" y="2213687"/>
              <a:ext cx="567318" cy="24352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lumMod val="95000"/>
                      <a:lumOff val="5000"/>
                    </a:sysClr>
                  </a:solidFill>
                  <a:effectLst/>
                  <a:uLnTx/>
                  <a:uFillTx/>
                  <a:latin typeface="Adobe Garamond Pro Bold" panose="02020702060506020403" pitchFamily="18" charset="0"/>
                </a:rPr>
                <a:t>High</a:t>
              </a:r>
              <a:endParaRPr kumimoji="0" lang="en-US" sz="1200" b="0" i="0" u="none" strike="noStrike" kern="0" cap="none" spc="0" normalizeH="0" baseline="0" noProof="0" dirty="0">
                <a:ln>
                  <a:noFill/>
                </a:ln>
                <a:solidFill>
                  <a:sysClr val="windowText" lastClr="000000">
                    <a:lumMod val="95000"/>
                    <a:lumOff val="5000"/>
                  </a:sysClr>
                </a:solidFill>
                <a:effectLst/>
                <a:uLnTx/>
                <a:uFillTx/>
                <a:latin typeface="Adobe Garamond Pro Bold" panose="02020702060506020403" pitchFamily="18" charset="0"/>
              </a:endParaRPr>
            </a:p>
          </p:txBody>
        </p:sp>
        <p:sp>
          <p:nvSpPr>
            <p:cNvPr id="40" name="TextBox 39"/>
            <p:cNvSpPr txBox="1"/>
            <p:nvPr/>
          </p:nvSpPr>
          <p:spPr>
            <a:xfrm>
              <a:off x="7713112" y="2199920"/>
              <a:ext cx="567318" cy="24352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lumMod val="95000"/>
                      <a:lumOff val="5000"/>
                    </a:sysClr>
                  </a:solidFill>
                  <a:effectLst/>
                  <a:uLnTx/>
                  <a:uFillTx/>
                  <a:latin typeface="Adobe Garamond Pro Bold" panose="02020702060506020403" pitchFamily="18" charset="0"/>
                </a:rPr>
                <a:t>Low</a:t>
              </a:r>
              <a:endParaRPr kumimoji="0" lang="en-US" sz="1200" b="0" i="0" u="none" strike="noStrike" kern="0" cap="none" spc="0" normalizeH="0" baseline="0" noProof="0" dirty="0">
                <a:ln>
                  <a:noFill/>
                </a:ln>
                <a:solidFill>
                  <a:sysClr val="windowText" lastClr="000000">
                    <a:lumMod val="95000"/>
                    <a:lumOff val="5000"/>
                  </a:sysClr>
                </a:solidFill>
                <a:effectLst/>
                <a:uLnTx/>
                <a:uFillTx/>
                <a:latin typeface="Adobe Garamond Pro Bold" panose="02020702060506020403" pitchFamily="18" charset="0"/>
              </a:endParaRPr>
            </a:p>
          </p:txBody>
        </p:sp>
        <p:sp>
          <p:nvSpPr>
            <p:cNvPr id="41" name="TextBox 40"/>
            <p:cNvSpPr txBox="1"/>
            <p:nvPr/>
          </p:nvSpPr>
          <p:spPr>
            <a:xfrm rot="16200000">
              <a:off x="4323847" y="3185803"/>
              <a:ext cx="655972"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lumMod val="95000"/>
                      <a:lumOff val="5000"/>
                    </a:sysClr>
                  </a:solidFill>
                  <a:effectLst/>
                  <a:uLnTx/>
                  <a:uFillTx/>
                  <a:latin typeface="Adobe Garamond Pro Bold" panose="02020702060506020403" pitchFamily="18" charset="0"/>
                </a:rPr>
                <a:t>High</a:t>
              </a:r>
              <a:endParaRPr kumimoji="0" lang="en-US" sz="1200" b="0" i="0" u="none" strike="noStrike" kern="0" cap="none" spc="0" normalizeH="0" baseline="0" noProof="0" dirty="0">
                <a:ln>
                  <a:noFill/>
                </a:ln>
                <a:solidFill>
                  <a:sysClr val="windowText" lastClr="000000">
                    <a:lumMod val="95000"/>
                    <a:lumOff val="5000"/>
                  </a:sysClr>
                </a:solidFill>
                <a:effectLst/>
                <a:uLnTx/>
                <a:uFillTx/>
                <a:latin typeface="Adobe Garamond Pro Bold" panose="02020702060506020403" pitchFamily="18" charset="0"/>
              </a:endParaRPr>
            </a:p>
          </p:txBody>
        </p:sp>
        <p:sp>
          <p:nvSpPr>
            <p:cNvPr id="42" name="TextBox 41"/>
            <p:cNvSpPr txBox="1"/>
            <p:nvPr/>
          </p:nvSpPr>
          <p:spPr>
            <a:xfrm rot="16200000">
              <a:off x="4326185" y="4664404"/>
              <a:ext cx="655972"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lumMod val="95000"/>
                      <a:lumOff val="5000"/>
                    </a:sysClr>
                  </a:solidFill>
                  <a:effectLst/>
                  <a:uLnTx/>
                  <a:uFillTx/>
                  <a:latin typeface="Adobe Garamond Pro Bold" panose="02020702060506020403" pitchFamily="18" charset="0"/>
                </a:rPr>
                <a:t>Low</a:t>
              </a:r>
              <a:endParaRPr kumimoji="0" lang="en-US" sz="1200" b="0" i="0" u="none" strike="noStrike" kern="0" cap="none" spc="0" normalizeH="0" baseline="0" noProof="0" dirty="0">
                <a:ln>
                  <a:noFill/>
                </a:ln>
                <a:solidFill>
                  <a:sysClr val="windowText" lastClr="000000">
                    <a:lumMod val="95000"/>
                    <a:lumOff val="5000"/>
                  </a:sysClr>
                </a:solidFill>
                <a:effectLst/>
                <a:uLnTx/>
                <a:uFillTx/>
                <a:latin typeface="Adobe Garamond Pro Bold" panose="02020702060506020403" pitchFamily="18" charset="0"/>
              </a:endParaRPr>
            </a:p>
          </p:txBody>
        </p:sp>
        <p:sp>
          <p:nvSpPr>
            <p:cNvPr id="43" name="TextBox 42"/>
            <p:cNvSpPr txBox="1"/>
            <p:nvPr/>
          </p:nvSpPr>
          <p:spPr>
            <a:xfrm>
              <a:off x="4120855" y="2800686"/>
              <a:ext cx="400110" cy="2668372"/>
            </a:xfrm>
            <a:prstGeom prst="rect">
              <a:avLst/>
            </a:prstGeom>
            <a:noFill/>
          </p:spPr>
          <p:txBody>
            <a:bodyPr vert="vert270"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sysClr val="windowText" lastClr="000000"/>
                  </a:solidFill>
                  <a:effectLst/>
                  <a:uLnTx/>
                  <a:uFillTx/>
                </a:rPr>
                <a:t>Relative Priority</a:t>
              </a:r>
              <a:endParaRPr kumimoji="0" lang="en-US" sz="1400" b="1" i="0" u="none" strike="noStrike" kern="0" cap="none" spc="0" normalizeH="0" baseline="0" noProof="0" dirty="0">
                <a:ln>
                  <a:noFill/>
                </a:ln>
                <a:solidFill>
                  <a:sysClr val="windowText" lastClr="000000"/>
                </a:solidFill>
                <a:effectLst/>
                <a:uLnTx/>
                <a:uFillTx/>
              </a:endParaRPr>
            </a:p>
          </p:txBody>
        </p:sp>
        <p:sp>
          <p:nvSpPr>
            <p:cNvPr id="44" name="TextBox 43"/>
            <p:cNvSpPr txBox="1"/>
            <p:nvPr/>
          </p:nvSpPr>
          <p:spPr>
            <a:xfrm>
              <a:off x="4882416" y="1923447"/>
              <a:ext cx="4147955" cy="270587"/>
            </a:xfrm>
            <a:prstGeom prst="rect">
              <a:avLst/>
            </a:prstGeom>
            <a:noFill/>
          </p:spPr>
          <p:txBody>
            <a:bodyPr vert="horz"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sysClr val="windowText" lastClr="000000"/>
                  </a:solidFill>
                  <a:effectLst/>
                  <a:uLnTx/>
                  <a:uFillTx/>
                </a:rPr>
                <a:t>Relative Cost Performance</a:t>
              </a:r>
              <a:endParaRPr kumimoji="0" lang="en-US" sz="1400" b="1" i="0" u="none" strike="noStrike" kern="0" cap="none" spc="0" normalizeH="0" baseline="0" noProof="0" dirty="0">
                <a:ln>
                  <a:noFill/>
                </a:ln>
                <a:solidFill>
                  <a:sysClr val="windowText" lastClr="000000"/>
                </a:solidFill>
                <a:effectLst/>
                <a:uLnTx/>
                <a:uFillTx/>
              </a:endParaRPr>
            </a:p>
          </p:txBody>
        </p:sp>
      </p:grpSp>
      <p:sp>
        <p:nvSpPr>
          <p:cNvPr id="46" name="Rectangle 45"/>
          <p:cNvSpPr/>
          <p:nvPr/>
        </p:nvSpPr>
        <p:spPr>
          <a:xfrm>
            <a:off x="593915" y="1191483"/>
            <a:ext cx="8214295" cy="600164"/>
          </a:xfrm>
          <a:prstGeom prst="rect">
            <a:avLst/>
          </a:prstGeom>
        </p:spPr>
        <p:txBody>
          <a:bodyPr wrap="square">
            <a:spAutoFit/>
          </a:bodyPr>
          <a:lstStyle/>
          <a:p>
            <a:r>
              <a:rPr lang="en-US" sz="1100" b="0" dirty="0" smtClean="0">
                <a:solidFill>
                  <a:srgbClr val="212165"/>
                </a:solidFill>
              </a:rPr>
              <a:t>“Efficiency </a:t>
            </a:r>
            <a:r>
              <a:rPr lang="en-US" sz="1100" b="0" dirty="0">
                <a:solidFill>
                  <a:srgbClr val="212165"/>
                </a:solidFill>
              </a:rPr>
              <a:t>improvements will be necessary, but not </a:t>
            </a:r>
            <a:r>
              <a:rPr lang="en-US" sz="1100" b="0" dirty="0" smtClean="0">
                <a:solidFill>
                  <a:srgbClr val="212165"/>
                </a:solidFill>
              </a:rPr>
              <a:t>sufficient </a:t>
            </a:r>
            <a:r>
              <a:rPr lang="en-US" sz="1100" b="0" dirty="0">
                <a:solidFill>
                  <a:srgbClr val="212165"/>
                </a:solidFill>
              </a:rPr>
              <a:t>on their own to </a:t>
            </a:r>
            <a:r>
              <a:rPr lang="en-US" sz="1100" b="0" dirty="0" smtClean="0">
                <a:solidFill>
                  <a:srgbClr val="212165"/>
                </a:solidFill>
              </a:rPr>
              <a:t>fill </a:t>
            </a:r>
            <a:r>
              <a:rPr lang="en-US" sz="1100" b="0" dirty="0">
                <a:solidFill>
                  <a:srgbClr val="212165"/>
                </a:solidFill>
              </a:rPr>
              <a:t>the </a:t>
            </a:r>
            <a:r>
              <a:rPr lang="en-US" sz="1100" b="0" dirty="0" smtClean="0">
                <a:solidFill>
                  <a:srgbClr val="212165"/>
                </a:solidFill>
              </a:rPr>
              <a:t>fiscal </a:t>
            </a:r>
            <a:r>
              <a:rPr lang="en-US" sz="1100" b="0" dirty="0">
                <a:solidFill>
                  <a:srgbClr val="212165"/>
                </a:solidFill>
              </a:rPr>
              <a:t>gap. It will also mean revisiting the role of government, stopping some activities, </a:t>
            </a:r>
            <a:r>
              <a:rPr lang="en-US" sz="1100" b="0" dirty="0" smtClean="0">
                <a:solidFill>
                  <a:srgbClr val="212165"/>
                </a:solidFill>
              </a:rPr>
              <a:t>prioritizing </a:t>
            </a:r>
            <a:r>
              <a:rPr lang="en-US" sz="1100" b="0" dirty="0">
                <a:solidFill>
                  <a:srgbClr val="212165"/>
                </a:solidFill>
              </a:rPr>
              <a:t>some areas over </a:t>
            </a:r>
            <a:r>
              <a:rPr lang="en-US" sz="1100" b="0" dirty="0" smtClean="0">
                <a:solidFill>
                  <a:srgbClr val="212165"/>
                </a:solidFill>
              </a:rPr>
              <a:t>others, </a:t>
            </a:r>
            <a:r>
              <a:rPr lang="en-US" sz="1100" b="0" dirty="0">
                <a:solidFill>
                  <a:srgbClr val="212165"/>
                </a:solidFill>
              </a:rPr>
              <a:t>and re-designing service delivery.” </a:t>
            </a:r>
            <a:r>
              <a:rPr lang="en-US" sz="1100" b="0" dirty="0" smtClean="0">
                <a:solidFill>
                  <a:srgbClr val="212165"/>
                </a:solidFill>
              </a:rPr>
              <a:t>-</a:t>
            </a:r>
            <a:r>
              <a:rPr lang="en-US" sz="1100" b="0" i="1" dirty="0" smtClean="0">
                <a:solidFill>
                  <a:srgbClr val="212165"/>
                </a:solidFill>
              </a:rPr>
              <a:t>Rethinking </a:t>
            </a:r>
            <a:r>
              <a:rPr lang="en-US" sz="1100" b="0" i="1" dirty="0">
                <a:solidFill>
                  <a:srgbClr val="212165"/>
                </a:solidFill>
              </a:rPr>
              <a:t>and Reshaping the business environment: Government and the Global </a:t>
            </a:r>
            <a:r>
              <a:rPr lang="en-US" sz="1100" b="0" i="1" dirty="0" smtClean="0">
                <a:solidFill>
                  <a:srgbClr val="212165"/>
                </a:solidFill>
              </a:rPr>
              <a:t>CEO</a:t>
            </a:r>
            <a:r>
              <a:rPr lang="en-US" sz="1100" b="0" dirty="0" smtClean="0">
                <a:solidFill>
                  <a:srgbClr val="212165"/>
                </a:solidFill>
              </a:rPr>
              <a:t>.  PriceWaterhouseCoopers, 2010.</a:t>
            </a:r>
            <a:endParaRPr lang="en-US" sz="1100" b="0" dirty="0">
              <a:solidFill>
                <a:srgbClr val="212165"/>
              </a:solidFill>
            </a:endParaRPr>
          </a:p>
        </p:txBody>
      </p:sp>
      <p:sp>
        <p:nvSpPr>
          <p:cNvPr id="47" name="Rectangle 46"/>
          <p:cNvSpPr/>
          <p:nvPr/>
        </p:nvSpPr>
        <p:spPr>
          <a:xfrm>
            <a:off x="5603198" y="6414176"/>
            <a:ext cx="2602251" cy="261610"/>
          </a:xfrm>
          <a:prstGeom prst="rect">
            <a:avLst/>
          </a:prstGeom>
        </p:spPr>
        <p:txBody>
          <a:bodyPr wrap="none">
            <a:spAutoFit/>
          </a:bodyPr>
          <a:lstStyle/>
          <a:p>
            <a:r>
              <a:rPr lang="en-US" sz="1100" b="0" dirty="0" smtClean="0">
                <a:solidFill>
                  <a:srgbClr val="990000"/>
                </a:solidFill>
              </a:rPr>
              <a:t>Credit PriceWaterhouseCoopers</a:t>
            </a:r>
            <a:r>
              <a:rPr lang="en-US" sz="1100" b="0" dirty="0">
                <a:solidFill>
                  <a:srgbClr val="990000"/>
                </a:solidFill>
              </a:rPr>
              <a:t>, 2010</a:t>
            </a:r>
            <a:endParaRPr lang="en-US" sz="1100" dirty="0"/>
          </a:p>
        </p:txBody>
      </p:sp>
    </p:spTree>
    <p:extLst>
      <p:ext uri="{BB962C8B-B14F-4D97-AF65-F5344CB8AC3E}">
        <p14:creationId xmlns:p14="http://schemas.microsoft.com/office/powerpoint/2010/main" val="256011449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1315" y="3033278"/>
            <a:ext cx="7683998" cy="1362274"/>
          </a:xfrm>
        </p:spPr>
        <p:txBody>
          <a:bodyPr/>
          <a:lstStyle/>
          <a:p>
            <a:r>
              <a:rPr lang="en-US" dirty="0"/>
              <a:t>A few </a:t>
            </a:r>
            <a:r>
              <a:rPr lang="en-US" dirty="0" smtClean="0"/>
              <a:t>notes on the </a:t>
            </a:r>
            <a:r>
              <a:rPr lang="en-US" dirty="0"/>
              <a:t>Canadian experience in managing </a:t>
            </a:r>
            <a:r>
              <a:rPr lang="en-US" dirty="0" smtClean="0"/>
              <a:t>and transforming the government’s IT function</a:t>
            </a:r>
            <a:endParaRPr lang="en-US" dirty="0"/>
          </a:p>
        </p:txBody>
      </p:sp>
      <p:sp>
        <p:nvSpPr>
          <p:cNvPr id="3" name="Slide Number Placeholder 2"/>
          <p:cNvSpPr>
            <a:spLocks noGrp="1"/>
          </p:cNvSpPr>
          <p:nvPr>
            <p:ph type="sldNum" sz="quarter" idx="12"/>
          </p:nvPr>
        </p:nvSpPr>
        <p:spPr/>
        <p:txBody>
          <a:bodyPr/>
          <a:lstStyle/>
          <a:p>
            <a:fld id="{60B17803-2800-4867-BEDA-65382B359458}" type="slidenum">
              <a:rPr lang="en-US" smtClean="0"/>
              <a:pPr/>
              <a:t>44</a:t>
            </a:fld>
            <a:endParaRPr lang="en-US"/>
          </a:p>
        </p:txBody>
      </p:sp>
      <p:pic>
        <p:nvPicPr>
          <p:cNvPr id="4" name="Picture 3"/>
          <p:cNvPicPr>
            <a:picLocks noChangeAspect="1"/>
          </p:cNvPicPr>
          <p:nvPr/>
        </p:nvPicPr>
        <p:blipFill>
          <a:blip r:embed="rId2"/>
          <a:stretch>
            <a:fillRect/>
          </a:stretch>
        </p:blipFill>
        <p:spPr>
          <a:xfrm>
            <a:off x="-1" y="1159264"/>
            <a:ext cx="1472109" cy="978649"/>
          </a:xfrm>
          <a:prstGeom prst="rect">
            <a:avLst/>
          </a:prstGeom>
        </p:spPr>
      </p:pic>
    </p:spTree>
    <p:extLst>
      <p:ext uri="{BB962C8B-B14F-4D97-AF65-F5344CB8AC3E}">
        <p14:creationId xmlns:p14="http://schemas.microsoft.com/office/powerpoint/2010/main" val="2661040355"/>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645" y="76200"/>
            <a:ext cx="7985867" cy="1066800"/>
          </a:xfrm>
        </p:spPr>
        <p:txBody>
          <a:bodyPr/>
          <a:lstStyle/>
          <a:p>
            <a:r>
              <a:rPr lang="en-US" dirty="0"/>
              <a:t>Managing IT </a:t>
            </a:r>
            <a:br>
              <a:rPr lang="en-US" dirty="0"/>
            </a:br>
            <a:r>
              <a:rPr lang="en-US" sz="2000" dirty="0" smtClean="0">
                <a:solidFill>
                  <a:srgbClr val="212165"/>
                </a:solidFill>
              </a:rPr>
              <a:t>Sources of management evil (McKinsey survey of IT executives)</a:t>
            </a:r>
            <a:endParaRPr lang="en-US" dirty="0"/>
          </a:p>
        </p:txBody>
      </p:sp>
      <p:sp>
        <p:nvSpPr>
          <p:cNvPr id="3" name="Slide Number Placeholder 2"/>
          <p:cNvSpPr>
            <a:spLocks noGrp="1"/>
          </p:cNvSpPr>
          <p:nvPr>
            <p:ph type="sldNum" sz="quarter" idx="12"/>
          </p:nvPr>
        </p:nvSpPr>
        <p:spPr/>
        <p:txBody>
          <a:bodyPr/>
          <a:lstStyle/>
          <a:p>
            <a:fld id="{60B17803-2800-4867-BEDA-65382B359458}" type="slidenum">
              <a:rPr lang="en-US" smtClean="0"/>
              <a:pPr/>
              <a:t>45</a:t>
            </a:fld>
            <a:endParaRPr lang="en-US"/>
          </a:p>
        </p:txBody>
      </p:sp>
      <p:pic>
        <p:nvPicPr>
          <p:cNvPr id="4" name="Picture 3"/>
          <p:cNvPicPr>
            <a:picLocks noChangeAspect="1"/>
          </p:cNvPicPr>
          <p:nvPr/>
        </p:nvPicPr>
        <p:blipFill>
          <a:blip r:embed="rId2">
            <a:clrChange>
              <a:clrFrom>
                <a:srgbClr val="FFFFFF"/>
              </a:clrFrom>
              <a:clrTo>
                <a:srgbClr val="FFFFFF">
                  <a:alpha val="0"/>
                </a:srgbClr>
              </a:clrTo>
            </a:clrChange>
          </a:blip>
          <a:stretch>
            <a:fillRect/>
          </a:stretch>
        </p:blipFill>
        <p:spPr>
          <a:xfrm>
            <a:off x="1361434" y="1288229"/>
            <a:ext cx="6606158" cy="5428884"/>
          </a:xfrm>
          <a:prstGeom prst="rect">
            <a:avLst/>
          </a:prstGeom>
        </p:spPr>
      </p:pic>
    </p:spTree>
    <p:extLst>
      <p:ext uri="{BB962C8B-B14F-4D97-AF65-F5344CB8AC3E}">
        <p14:creationId xmlns:p14="http://schemas.microsoft.com/office/powerpoint/2010/main" val="2692691321"/>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Managing IT in government</a:t>
            </a:r>
            <a:br>
              <a:rPr lang="en-US" dirty="0"/>
            </a:br>
            <a:r>
              <a:rPr lang="en-US" sz="2000" dirty="0">
                <a:solidFill>
                  <a:srgbClr val="212165"/>
                </a:solidFill>
              </a:rPr>
              <a:t>The </a:t>
            </a:r>
            <a:r>
              <a:rPr lang="en-US" sz="2000" dirty="0" smtClean="0">
                <a:solidFill>
                  <a:srgbClr val="212165"/>
                </a:solidFill>
              </a:rPr>
              <a:t>management model in the Government of Canada (GC)</a:t>
            </a:r>
            <a:endParaRPr lang="en-US" dirty="0"/>
          </a:p>
        </p:txBody>
      </p:sp>
      <p:sp>
        <p:nvSpPr>
          <p:cNvPr id="3" name="Content Placeholder 2"/>
          <p:cNvSpPr>
            <a:spLocks noGrp="1"/>
          </p:cNvSpPr>
          <p:nvPr>
            <p:ph idx="1"/>
          </p:nvPr>
        </p:nvSpPr>
        <p:spPr>
          <a:xfrm>
            <a:off x="383760" y="1325918"/>
            <a:ext cx="4184814" cy="5380190"/>
          </a:xfrm>
        </p:spPr>
        <p:txBody>
          <a:bodyPr>
            <a:noAutofit/>
          </a:bodyPr>
          <a:lstStyle/>
          <a:p>
            <a:r>
              <a:rPr lang="en-US" sz="1200" dirty="0" smtClean="0"/>
              <a:t>Complete policy suite on the management of IT – policies, directives, standards and guidelines</a:t>
            </a:r>
          </a:p>
          <a:p>
            <a:r>
              <a:rPr lang="en-US" sz="1200" dirty="0" smtClean="0"/>
              <a:t>Common, standardized methodology for departmental management of IT (including architectural reviews, project reviews, reporting and monitoring) </a:t>
            </a:r>
          </a:p>
          <a:p>
            <a:r>
              <a:rPr lang="en-US" sz="1200" dirty="0" smtClean="0"/>
              <a:t>Tools, templates and guidance for gating, reporting IT planned investments, IT expenditures, and IT applications </a:t>
            </a:r>
          </a:p>
          <a:p>
            <a:r>
              <a:rPr lang="en-US" sz="1200" dirty="0" smtClean="0"/>
              <a:t>IT Management Accountability Framework (MAF) for oversight and evaluation (see Annex A)</a:t>
            </a:r>
          </a:p>
          <a:p>
            <a:r>
              <a:rPr lang="en-US" sz="1200" dirty="0" smtClean="0"/>
              <a:t>Repositories for departmental IT data (planned investments, expenditures, applications). </a:t>
            </a:r>
            <a:r>
              <a:rPr lang="en-US" sz="1200" dirty="0"/>
              <a:t>This is the main source of data for integrated IT planning. </a:t>
            </a:r>
            <a:endParaRPr lang="en-US" sz="1200" dirty="0" smtClean="0"/>
          </a:p>
          <a:p>
            <a:pPr lvl="0"/>
            <a:r>
              <a:rPr lang="en-US" sz="1200" dirty="0"/>
              <a:t>The core elements of the GC IT Management Model are supported and influenced by </a:t>
            </a:r>
            <a:r>
              <a:rPr lang="en-US" sz="1200" i="1" dirty="0"/>
              <a:t>Architectural Review</a:t>
            </a:r>
            <a:r>
              <a:rPr lang="en-US" sz="1200" dirty="0"/>
              <a:t>, </a:t>
            </a:r>
            <a:r>
              <a:rPr lang="en-US" sz="1200" i="1" dirty="0"/>
              <a:t>Project Review and Oversight</a:t>
            </a:r>
            <a:r>
              <a:rPr lang="en-US" sz="1200" dirty="0"/>
              <a:t>, as well as standardized departmental </a:t>
            </a:r>
            <a:r>
              <a:rPr lang="en-US" sz="1200" i="1" dirty="0"/>
              <a:t>Investment Planning</a:t>
            </a:r>
            <a:r>
              <a:rPr lang="en-US" sz="1200" dirty="0"/>
              <a:t>.</a:t>
            </a:r>
            <a:endParaRPr lang="en-CA" sz="1200" dirty="0"/>
          </a:p>
          <a:p>
            <a:pPr lvl="0"/>
            <a:r>
              <a:rPr lang="en-US" sz="1200" dirty="0"/>
              <a:t>The </a:t>
            </a:r>
            <a:r>
              <a:rPr lang="en-US" sz="1200" i="1" dirty="0"/>
              <a:t>GC IT Modernization Priorities </a:t>
            </a:r>
            <a:r>
              <a:rPr lang="en-US" sz="1200" dirty="0"/>
              <a:t>is a list of priorities established by the GC that departments need to incorporate into their departmental IT Plans.</a:t>
            </a:r>
            <a:endParaRPr lang="en-CA" sz="1200" dirty="0"/>
          </a:p>
          <a:p>
            <a:pPr lvl="0"/>
            <a:r>
              <a:rPr lang="en-US" sz="1200" dirty="0"/>
              <a:t>TBS CIOB has established enterprise governance committees to drive the alignment of IT and IT-enabled initiatives to enterprise-wide business priorities.</a:t>
            </a:r>
            <a:endParaRPr lang="en-CA" sz="1200" dirty="0"/>
          </a:p>
        </p:txBody>
      </p:sp>
      <p:sp>
        <p:nvSpPr>
          <p:cNvPr id="4" name="Slide Number Placeholder 3"/>
          <p:cNvSpPr>
            <a:spLocks noGrp="1"/>
          </p:cNvSpPr>
          <p:nvPr>
            <p:ph type="sldNum" sz="quarter" idx="12"/>
          </p:nvPr>
        </p:nvSpPr>
        <p:spPr/>
        <p:txBody>
          <a:bodyPr/>
          <a:lstStyle/>
          <a:p>
            <a:fld id="{FA83155D-84CD-48C0-9F06-F0DF4E61ABC8}" type="slidenum">
              <a:rPr lang="en-US" smtClean="0"/>
              <a:pPr/>
              <a:t>46</a:t>
            </a:fld>
            <a:endParaRPr lang="en-US"/>
          </a:p>
        </p:txBody>
      </p:sp>
      <p:pic>
        <p:nvPicPr>
          <p:cNvPr id="8" name="Picture"/>
          <p:cNvPicPr/>
          <p:nvPr/>
        </p:nvPicPr>
        <p:blipFill>
          <a:blip r:embed="rId2">
            <a:clrChange>
              <a:clrFrom>
                <a:srgbClr val="FFFFFF"/>
              </a:clrFrom>
              <a:clrTo>
                <a:srgbClr val="FFFFFF">
                  <a:alpha val="0"/>
                </a:srgbClr>
              </a:clrTo>
            </a:clrChange>
          </a:blip>
          <a:stretch>
            <a:fillRect/>
          </a:stretch>
        </p:blipFill>
        <p:spPr>
          <a:xfrm>
            <a:off x="5025432" y="1268374"/>
            <a:ext cx="3570414" cy="3053138"/>
          </a:xfrm>
          <a:prstGeom prst="rect">
            <a:avLst/>
          </a:prstGeom>
        </p:spPr>
      </p:pic>
      <p:sp>
        <p:nvSpPr>
          <p:cNvPr id="5" name="Rectangle 4"/>
          <p:cNvSpPr/>
          <p:nvPr/>
        </p:nvSpPr>
        <p:spPr>
          <a:xfrm>
            <a:off x="4879236" y="4566689"/>
            <a:ext cx="3974660" cy="2119042"/>
          </a:xfrm>
          <a:prstGeom prst="rect">
            <a:avLst/>
          </a:prstGeom>
          <a:ln>
            <a:solidFill>
              <a:srgbClr val="990000"/>
            </a:solidFill>
          </a:ln>
        </p:spPr>
        <p:txBody>
          <a:bodyPr wrap="square">
            <a:spAutoFit/>
          </a:bodyPr>
          <a:lstStyle/>
          <a:p>
            <a:r>
              <a:rPr lang="en-US" sz="1200" dirty="0" smtClean="0">
                <a:solidFill>
                  <a:srgbClr val="990000"/>
                </a:solidFill>
              </a:rPr>
              <a:t>GC IT Management </a:t>
            </a:r>
            <a:r>
              <a:rPr lang="en-US" sz="1200" dirty="0">
                <a:solidFill>
                  <a:srgbClr val="990000"/>
                </a:solidFill>
              </a:rPr>
              <a:t>P</a:t>
            </a:r>
            <a:r>
              <a:rPr lang="en-US" sz="1200" dirty="0" smtClean="0">
                <a:solidFill>
                  <a:srgbClr val="990000"/>
                </a:solidFill>
              </a:rPr>
              <a:t>olicy Suite (sampling)</a:t>
            </a:r>
          </a:p>
          <a:p>
            <a:pPr marL="171450" indent="-171450">
              <a:buFont typeface="Arial"/>
              <a:buChar char="•"/>
            </a:pPr>
            <a:r>
              <a:rPr lang="en-US" sz="1050" dirty="0" smtClean="0">
                <a:solidFill>
                  <a:srgbClr val="990000"/>
                </a:solidFill>
              </a:rPr>
              <a:t>Policy </a:t>
            </a:r>
            <a:r>
              <a:rPr lang="en-US" sz="1050" dirty="0">
                <a:solidFill>
                  <a:srgbClr val="990000"/>
                </a:solidFill>
              </a:rPr>
              <a:t>Framework for Information and </a:t>
            </a:r>
            <a:r>
              <a:rPr lang="en-US" sz="1050" dirty="0" smtClean="0">
                <a:solidFill>
                  <a:srgbClr val="990000"/>
                </a:solidFill>
              </a:rPr>
              <a:t>Technology</a:t>
            </a:r>
          </a:p>
          <a:p>
            <a:pPr marL="171450" indent="-171450">
              <a:buFont typeface="Arial"/>
              <a:buChar char="•"/>
            </a:pPr>
            <a:r>
              <a:rPr lang="en-US" sz="1050" dirty="0">
                <a:solidFill>
                  <a:srgbClr val="990000"/>
                </a:solidFill>
              </a:rPr>
              <a:t>Policy on Management of Information Technology</a:t>
            </a:r>
            <a:endParaRPr lang="en-CA" sz="1050" dirty="0">
              <a:solidFill>
                <a:srgbClr val="990000"/>
              </a:solidFill>
            </a:endParaRPr>
          </a:p>
          <a:p>
            <a:pPr marL="171450" indent="-171450">
              <a:buFont typeface="Arial"/>
              <a:buChar char="•"/>
            </a:pPr>
            <a:r>
              <a:rPr lang="en-US" sz="1050" dirty="0" smtClean="0">
                <a:solidFill>
                  <a:srgbClr val="990000"/>
                </a:solidFill>
              </a:rPr>
              <a:t>Directive </a:t>
            </a:r>
            <a:r>
              <a:rPr lang="en-US" sz="1050" dirty="0">
                <a:solidFill>
                  <a:srgbClr val="990000"/>
                </a:solidFill>
              </a:rPr>
              <a:t>on Management of Information Technology</a:t>
            </a:r>
            <a:endParaRPr lang="en-CA" sz="1050" dirty="0">
              <a:solidFill>
                <a:srgbClr val="990000"/>
              </a:solidFill>
            </a:endParaRPr>
          </a:p>
          <a:p>
            <a:pPr marL="171450" indent="-171450">
              <a:buFont typeface="Arial"/>
              <a:buChar char="•"/>
            </a:pPr>
            <a:r>
              <a:rPr lang="en-US" sz="1050" dirty="0" smtClean="0">
                <a:solidFill>
                  <a:srgbClr val="990000"/>
                </a:solidFill>
              </a:rPr>
              <a:t>Policy </a:t>
            </a:r>
            <a:r>
              <a:rPr lang="en-US" sz="1050" dirty="0">
                <a:solidFill>
                  <a:srgbClr val="990000"/>
                </a:solidFill>
              </a:rPr>
              <a:t>on Acceptable Network and Device Use</a:t>
            </a:r>
            <a:endParaRPr lang="en-CA" sz="1050" dirty="0">
              <a:solidFill>
                <a:srgbClr val="990000"/>
              </a:solidFill>
            </a:endParaRPr>
          </a:p>
          <a:p>
            <a:pPr marL="171450" indent="-171450">
              <a:buFont typeface="Arial"/>
              <a:buChar char="•"/>
            </a:pPr>
            <a:r>
              <a:rPr lang="en-CA" sz="1050" dirty="0">
                <a:solidFill>
                  <a:srgbClr val="990000"/>
                </a:solidFill>
              </a:rPr>
              <a:t>Operational Security Standard: Management of Information Technology Security (MITS</a:t>
            </a:r>
            <a:r>
              <a:rPr lang="en-CA" sz="1050" dirty="0" smtClean="0">
                <a:solidFill>
                  <a:srgbClr val="990000"/>
                </a:solidFill>
              </a:rPr>
              <a:t>)</a:t>
            </a:r>
          </a:p>
          <a:p>
            <a:pPr marL="171450" indent="-171450">
              <a:buFont typeface="Arial"/>
              <a:buChar char="•"/>
            </a:pPr>
            <a:r>
              <a:rPr lang="en-US" sz="1050" dirty="0" smtClean="0">
                <a:solidFill>
                  <a:srgbClr val="990000"/>
                </a:solidFill>
              </a:rPr>
              <a:t>Standard </a:t>
            </a:r>
            <a:r>
              <a:rPr lang="en-US" sz="1050" dirty="0">
                <a:solidFill>
                  <a:srgbClr val="990000"/>
                </a:solidFill>
              </a:rPr>
              <a:t>on Web </a:t>
            </a:r>
            <a:r>
              <a:rPr lang="en-US" sz="1050" dirty="0" smtClean="0">
                <a:solidFill>
                  <a:srgbClr val="990000"/>
                </a:solidFill>
              </a:rPr>
              <a:t>Usability</a:t>
            </a:r>
            <a:r>
              <a:rPr lang="en-CA" sz="1050" dirty="0" smtClean="0">
                <a:solidFill>
                  <a:srgbClr val="990000"/>
                </a:solidFill>
              </a:rPr>
              <a:t>, </a:t>
            </a:r>
            <a:r>
              <a:rPr lang="en-US" sz="1050" dirty="0" smtClean="0">
                <a:solidFill>
                  <a:srgbClr val="990000"/>
                </a:solidFill>
              </a:rPr>
              <a:t>Interoperability</a:t>
            </a:r>
            <a:r>
              <a:rPr lang="en-CA" sz="1050" dirty="0">
                <a:solidFill>
                  <a:srgbClr val="990000"/>
                </a:solidFill>
              </a:rPr>
              <a:t> </a:t>
            </a:r>
            <a:r>
              <a:rPr lang="en-CA" sz="1050" dirty="0" smtClean="0">
                <a:solidFill>
                  <a:srgbClr val="990000"/>
                </a:solidFill>
              </a:rPr>
              <a:t>and </a:t>
            </a:r>
            <a:r>
              <a:rPr lang="en-US" sz="1050" dirty="0" smtClean="0">
                <a:solidFill>
                  <a:srgbClr val="990000"/>
                </a:solidFill>
              </a:rPr>
              <a:t>Accessibility</a:t>
            </a:r>
            <a:endParaRPr lang="en-CA" sz="1050" dirty="0">
              <a:solidFill>
                <a:srgbClr val="990000"/>
              </a:solidFill>
            </a:endParaRPr>
          </a:p>
          <a:p>
            <a:pPr marL="171450" indent="-171450">
              <a:buFont typeface="Arial"/>
              <a:buChar char="•"/>
            </a:pPr>
            <a:r>
              <a:rPr lang="en-US" sz="1050" dirty="0" smtClean="0">
                <a:solidFill>
                  <a:srgbClr val="990000"/>
                </a:solidFill>
              </a:rPr>
              <a:t>Standard </a:t>
            </a:r>
            <a:r>
              <a:rPr lang="en-US" sz="1050" dirty="0">
                <a:solidFill>
                  <a:srgbClr val="990000"/>
                </a:solidFill>
              </a:rPr>
              <a:t>on Optimizing Websites and Applications for Mobile </a:t>
            </a:r>
            <a:r>
              <a:rPr lang="en-US" sz="1050" dirty="0" smtClean="0">
                <a:solidFill>
                  <a:srgbClr val="990000"/>
                </a:solidFill>
              </a:rPr>
              <a:t>Devices.</a:t>
            </a:r>
          </a:p>
        </p:txBody>
      </p:sp>
    </p:spTree>
    <p:extLst>
      <p:ext uri="{BB962C8B-B14F-4D97-AF65-F5344CB8AC3E}">
        <p14:creationId xmlns:p14="http://schemas.microsoft.com/office/powerpoint/2010/main" val="3916152898"/>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Managing IT in government</a:t>
            </a:r>
            <a:br>
              <a:rPr lang="en-US" dirty="0" smtClean="0"/>
            </a:br>
            <a:r>
              <a:rPr lang="en-US" sz="2000" dirty="0" smtClean="0">
                <a:solidFill>
                  <a:srgbClr val="212165"/>
                </a:solidFill>
              </a:rPr>
              <a:t>The IT enterprise governance model in the GC</a:t>
            </a:r>
            <a:endParaRPr lang="en-US" dirty="0">
              <a:solidFill>
                <a:srgbClr val="212165"/>
              </a:solidFill>
            </a:endParaRPr>
          </a:p>
        </p:txBody>
      </p:sp>
      <p:sp>
        <p:nvSpPr>
          <p:cNvPr id="3" name="Slide Number Placeholder 2"/>
          <p:cNvSpPr>
            <a:spLocks noGrp="1"/>
          </p:cNvSpPr>
          <p:nvPr>
            <p:ph type="sldNum" sz="quarter" idx="12"/>
          </p:nvPr>
        </p:nvSpPr>
        <p:spPr/>
        <p:txBody>
          <a:bodyPr/>
          <a:lstStyle/>
          <a:p>
            <a:fld id="{60B17803-2800-4867-BEDA-65382B359458}" type="slidenum">
              <a:rPr lang="en-US" smtClean="0"/>
              <a:pPr/>
              <a:t>47</a:t>
            </a:fld>
            <a:endParaRPr lang="en-US"/>
          </a:p>
        </p:txBody>
      </p:sp>
      <p:sp>
        <p:nvSpPr>
          <p:cNvPr id="7" name="Rounded Rectangle 6"/>
          <p:cNvSpPr/>
          <p:nvPr/>
        </p:nvSpPr>
        <p:spPr>
          <a:xfrm>
            <a:off x="5576935" y="1985896"/>
            <a:ext cx="2003966" cy="1778296"/>
          </a:xfrm>
          <a:prstGeom prst="roundRect">
            <a:avLst/>
          </a:prstGeom>
          <a:solidFill>
            <a:srgbClr val="DCCBCB"/>
          </a:solidFill>
          <a:ln w="28575" cmpd="sng">
            <a:noFill/>
            <a:prstDash val="dot"/>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rgbClr val="212165"/>
              </a:solidFill>
            </a:endParaRPr>
          </a:p>
        </p:txBody>
      </p:sp>
      <p:sp>
        <p:nvSpPr>
          <p:cNvPr id="9" name="Rounded Rectangle 8"/>
          <p:cNvSpPr/>
          <p:nvPr/>
        </p:nvSpPr>
        <p:spPr>
          <a:xfrm>
            <a:off x="2001379" y="1992114"/>
            <a:ext cx="2003966" cy="1778296"/>
          </a:xfrm>
          <a:prstGeom prst="roundRect">
            <a:avLst/>
          </a:prstGeom>
          <a:solidFill>
            <a:srgbClr val="DCCBCB"/>
          </a:solidFill>
          <a:ln w="28575" cmpd="sng">
            <a:noFill/>
            <a:prstDash val="dot"/>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rgbClr val="212165"/>
              </a:solidFill>
            </a:endParaRPr>
          </a:p>
        </p:txBody>
      </p:sp>
      <p:sp>
        <p:nvSpPr>
          <p:cNvPr id="10" name="Rounded Rectangle 9"/>
          <p:cNvSpPr/>
          <p:nvPr/>
        </p:nvSpPr>
        <p:spPr>
          <a:xfrm>
            <a:off x="3816740" y="4629611"/>
            <a:ext cx="2003966" cy="1778296"/>
          </a:xfrm>
          <a:prstGeom prst="roundRect">
            <a:avLst/>
          </a:prstGeom>
          <a:solidFill>
            <a:srgbClr val="DCCBCB"/>
          </a:solidFill>
          <a:ln w="28575" cmpd="sng">
            <a:noFill/>
            <a:prstDash val="dot"/>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rgbClr val="212165"/>
              </a:solidFill>
            </a:endParaRPr>
          </a:p>
        </p:txBody>
      </p:sp>
      <p:sp>
        <p:nvSpPr>
          <p:cNvPr id="11" name="Rounded Rectangle 10"/>
          <p:cNvSpPr/>
          <p:nvPr/>
        </p:nvSpPr>
        <p:spPr>
          <a:xfrm>
            <a:off x="579258" y="4635829"/>
            <a:ext cx="2003966" cy="1778296"/>
          </a:xfrm>
          <a:prstGeom prst="roundRect">
            <a:avLst/>
          </a:prstGeom>
          <a:solidFill>
            <a:srgbClr val="DCCBCB"/>
          </a:solidFill>
          <a:ln w="28575" cmpd="sng">
            <a:noFill/>
            <a:prstDash val="dot"/>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600" dirty="0" smtClean="0">
                <a:solidFill>
                  <a:srgbClr val="212165"/>
                </a:solidFill>
              </a:rPr>
              <a:t>Shared Services Canada (SSC)</a:t>
            </a:r>
            <a:endParaRPr lang="en-US" sz="1600" dirty="0">
              <a:solidFill>
                <a:srgbClr val="212165"/>
              </a:solidFill>
            </a:endParaRPr>
          </a:p>
        </p:txBody>
      </p:sp>
      <p:sp>
        <p:nvSpPr>
          <p:cNvPr id="12" name="Rounded Rectangle 11"/>
          <p:cNvSpPr/>
          <p:nvPr/>
        </p:nvSpPr>
        <p:spPr>
          <a:xfrm>
            <a:off x="2263082" y="1328076"/>
            <a:ext cx="1568658" cy="624191"/>
          </a:xfrm>
          <a:prstGeom prst="roundRect">
            <a:avLst/>
          </a:prstGeom>
          <a:solidFill>
            <a:srgbClr val="212165"/>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smtClean="0">
                <a:solidFill>
                  <a:schemeClr val="bg1"/>
                </a:solidFill>
              </a:rPr>
              <a:t>Prime Minister</a:t>
            </a:r>
            <a:endParaRPr lang="en-US" sz="1200" dirty="0">
              <a:solidFill>
                <a:schemeClr val="bg1"/>
              </a:solidFill>
            </a:endParaRPr>
          </a:p>
        </p:txBody>
      </p:sp>
      <p:sp>
        <p:nvSpPr>
          <p:cNvPr id="13" name="Oval 12"/>
          <p:cNvSpPr/>
          <p:nvPr/>
        </p:nvSpPr>
        <p:spPr>
          <a:xfrm>
            <a:off x="6367127" y="2265824"/>
            <a:ext cx="593914" cy="584728"/>
          </a:xfrm>
          <a:prstGeom prst="ellipse">
            <a:avLst/>
          </a:prstGeom>
          <a:solidFill>
            <a:srgbClr val="800000"/>
          </a:solidFill>
          <a:ln>
            <a:solidFill>
              <a:srgbClr val="212165"/>
            </a:solidFill>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sz="700" dirty="0" smtClean="0">
                <a:solidFill>
                  <a:srgbClr val="FFFFFF"/>
                </a:solidFill>
              </a:rPr>
              <a:t>TBS </a:t>
            </a:r>
            <a:br>
              <a:rPr lang="en-US" sz="700" dirty="0" smtClean="0">
                <a:solidFill>
                  <a:srgbClr val="FFFFFF"/>
                </a:solidFill>
              </a:rPr>
            </a:br>
            <a:r>
              <a:rPr lang="en-US" sz="700" dirty="0" smtClean="0">
                <a:solidFill>
                  <a:srgbClr val="FFFFFF"/>
                </a:solidFill>
              </a:rPr>
              <a:t>Secretary</a:t>
            </a:r>
            <a:endParaRPr lang="en-US" sz="700" dirty="0">
              <a:solidFill>
                <a:srgbClr val="FFFFFF"/>
              </a:solidFill>
            </a:endParaRPr>
          </a:p>
        </p:txBody>
      </p:sp>
      <p:cxnSp>
        <p:nvCxnSpPr>
          <p:cNvPr id="16" name="Straight Connector 15"/>
          <p:cNvCxnSpPr>
            <a:stCxn id="13" idx="4"/>
            <a:endCxn id="14" idx="0"/>
          </p:cNvCxnSpPr>
          <p:nvPr/>
        </p:nvCxnSpPr>
        <p:spPr bwMode="auto">
          <a:xfrm>
            <a:off x="6664084" y="2850552"/>
            <a:ext cx="1" cy="210139"/>
          </a:xfrm>
          <a:prstGeom prst="line">
            <a:avLst/>
          </a:prstGeom>
          <a:solidFill>
            <a:schemeClr val="accent1"/>
          </a:solidFill>
          <a:ln w="28575" cap="flat" cmpd="sng" algn="ctr">
            <a:solidFill>
              <a:srgbClr val="212165"/>
            </a:solidFill>
            <a:prstDash val="solid"/>
            <a:round/>
            <a:headEnd type="arrow" w="med" len="med"/>
            <a:tailEnd type="none" w="med" len="med"/>
          </a:ln>
          <a:effectLst/>
        </p:spPr>
      </p:cxnSp>
      <p:sp>
        <p:nvSpPr>
          <p:cNvPr id="17" name="Oval 16"/>
          <p:cNvSpPr/>
          <p:nvPr/>
        </p:nvSpPr>
        <p:spPr>
          <a:xfrm>
            <a:off x="4559438" y="4839367"/>
            <a:ext cx="593914" cy="584728"/>
          </a:xfrm>
          <a:prstGeom prst="ellipse">
            <a:avLst/>
          </a:prstGeom>
          <a:solidFill>
            <a:srgbClr val="800000"/>
          </a:solidFill>
          <a:ln>
            <a:solidFill>
              <a:srgbClr val="212165"/>
            </a:solidFill>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sz="700" dirty="0" smtClean="0">
                <a:solidFill>
                  <a:srgbClr val="FFFFFF"/>
                </a:solidFill>
              </a:rPr>
              <a:t>Deputy</a:t>
            </a:r>
            <a:br>
              <a:rPr lang="en-US" sz="700" dirty="0" smtClean="0">
                <a:solidFill>
                  <a:srgbClr val="FFFFFF"/>
                </a:solidFill>
              </a:rPr>
            </a:br>
            <a:r>
              <a:rPr lang="en-US" sz="700" dirty="0" smtClean="0">
                <a:solidFill>
                  <a:srgbClr val="FFFFFF"/>
                </a:solidFill>
              </a:rPr>
              <a:t>Minister</a:t>
            </a:r>
            <a:endParaRPr lang="en-US" sz="700" dirty="0">
              <a:solidFill>
                <a:srgbClr val="FFFFFF"/>
              </a:solidFill>
            </a:endParaRPr>
          </a:p>
        </p:txBody>
      </p:sp>
      <p:sp>
        <p:nvSpPr>
          <p:cNvPr id="18" name="Oval 17"/>
          <p:cNvSpPr/>
          <p:nvPr/>
        </p:nvSpPr>
        <p:spPr>
          <a:xfrm>
            <a:off x="4599090" y="5734732"/>
            <a:ext cx="514611" cy="505420"/>
          </a:xfrm>
          <a:prstGeom prst="ellipse">
            <a:avLst/>
          </a:prstGeom>
          <a:solidFill>
            <a:srgbClr val="800000"/>
          </a:solidFill>
          <a:ln>
            <a:solidFill>
              <a:srgbClr val="212165"/>
            </a:solidFill>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sz="700" dirty="0" smtClean="0">
                <a:solidFill>
                  <a:srgbClr val="FFFFFF"/>
                </a:solidFill>
              </a:rPr>
              <a:t>Dept.</a:t>
            </a:r>
            <a:br>
              <a:rPr lang="en-US" sz="700" dirty="0" smtClean="0">
                <a:solidFill>
                  <a:srgbClr val="FFFFFF"/>
                </a:solidFill>
              </a:rPr>
            </a:br>
            <a:r>
              <a:rPr lang="en-US" sz="700" dirty="0" smtClean="0">
                <a:solidFill>
                  <a:srgbClr val="FFFFFF"/>
                </a:solidFill>
              </a:rPr>
              <a:t>CIO</a:t>
            </a:r>
            <a:endParaRPr lang="en-US" sz="700" dirty="0">
              <a:solidFill>
                <a:srgbClr val="FFFFFF"/>
              </a:solidFill>
            </a:endParaRPr>
          </a:p>
        </p:txBody>
      </p:sp>
      <p:sp>
        <p:nvSpPr>
          <p:cNvPr id="24" name="Oval 23"/>
          <p:cNvSpPr/>
          <p:nvPr/>
        </p:nvSpPr>
        <p:spPr>
          <a:xfrm>
            <a:off x="2712440" y="2482178"/>
            <a:ext cx="669943" cy="651602"/>
          </a:xfrm>
          <a:prstGeom prst="ellipse">
            <a:avLst/>
          </a:prstGeom>
          <a:solidFill>
            <a:srgbClr val="800000"/>
          </a:solidFill>
          <a:ln>
            <a:solidFill>
              <a:srgbClr val="212165"/>
            </a:solidFill>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sz="700" dirty="0" smtClean="0">
                <a:solidFill>
                  <a:srgbClr val="FFFFFF"/>
                </a:solidFill>
              </a:rPr>
              <a:t>Clerk of </a:t>
            </a:r>
            <a:br>
              <a:rPr lang="en-US" sz="700" dirty="0" smtClean="0">
                <a:solidFill>
                  <a:srgbClr val="FFFFFF"/>
                </a:solidFill>
              </a:rPr>
            </a:br>
            <a:r>
              <a:rPr lang="en-US" sz="700" dirty="0" smtClean="0">
                <a:solidFill>
                  <a:srgbClr val="FFFFFF"/>
                </a:solidFill>
              </a:rPr>
              <a:t>the Privy </a:t>
            </a:r>
            <a:br>
              <a:rPr lang="en-US" sz="700" dirty="0" smtClean="0">
                <a:solidFill>
                  <a:srgbClr val="FFFFFF"/>
                </a:solidFill>
              </a:rPr>
            </a:br>
            <a:r>
              <a:rPr lang="en-US" sz="700" dirty="0" smtClean="0">
                <a:solidFill>
                  <a:srgbClr val="FFFFFF"/>
                </a:solidFill>
              </a:rPr>
              <a:t>Council</a:t>
            </a:r>
            <a:endParaRPr lang="en-US" sz="700" dirty="0">
              <a:solidFill>
                <a:srgbClr val="FFFFFF"/>
              </a:solidFill>
            </a:endParaRPr>
          </a:p>
        </p:txBody>
      </p:sp>
      <p:sp>
        <p:nvSpPr>
          <p:cNvPr id="25" name="TextBox 24"/>
          <p:cNvSpPr txBox="1"/>
          <p:nvPr/>
        </p:nvSpPr>
        <p:spPr>
          <a:xfrm>
            <a:off x="785795" y="2402870"/>
            <a:ext cx="1169554" cy="954107"/>
          </a:xfrm>
          <a:prstGeom prst="rect">
            <a:avLst/>
          </a:prstGeom>
          <a:noFill/>
        </p:spPr>
        <p:txBody>
          <a:bodyPr wrap="square" rtlCol="0">
            <a:spAutoFit/>
          </a:bodyPr>
          <a:lstStyle/>
          <a:p>
            <a:pPr algn="r"/>
            <a:r>
              <a:rPr lang="en-US" sz="1400" dirty="0" smtClean="0">
                <a:solidFill>
                  <a:srgbClr val="212165"/>
                </a:solidFill>
              </a:rPr>
              <a:t>The Privy Council Office (PCO)</a:t>
            </a:r>
          </a:p>
        </p:txBody>
      </p:sp>
      <p:sp>
        <p:nvSpPr>
          <p:cNvPr id="26" name="TextBox 25"/>
          <p:cNvSpPr txBox="1"/>
          <p:nvPr/>
        </p:nvSpPr>
        <p:spPr>
          <a:xfrm>
            <a:off x="7590038" y="2134996"/>
            <a:ext cx="1282131" cy="1169551"/>
          </a:xfrm>
          <a:prstGeom prst="rect">
            <a:avLst/>
          </a:prstGeom>
          <a:noFill/>
        </p:spPr>
        <p:txBody>
          <a:bodyPr wrap="square" rtlCol="0">
            <a:spAutoFit/>
          </a:bodyPr>
          <a:lstStyle/>
          <a:p>
            <a:r>
              <a:rPr lang="en-US" sz="1400" dirty="0" smtClean="0">
                <a:solidFill>
                  <a:srgbClr val="212165"/>
                </a:solidFill>
              </a:rPr>
              <a:t>The Treasury Board Secretariat (TBS)</a:t>
            </a:r>
          </a:p>
        </p:txBody>
      </p:sp>
      <p:cxnSp>
        <p:nvCxnSpPr>
          <p:cNvPr id="28" name="Straight Arrow Connector 27"/>
          <p:cNvCxnSpPr>
            <a:stCxn id="17" idx="1"/>
            <a:endCxn id="24" idx="5"/>
          </p:cNvCxnSpPr>
          <p:nvPr/>
        </p:nvCxnSpPr>
        <p:spPr bwMode="auto">
          <a:xfrm flipH="1" flipV="1">
            <a:off x="3284272" y="3038355"/>
            <a:ext cx="1362143" cy="1886643"/>
          </a:xfrm>
          <a:prstGeom prst="straightConnector1">
            <a:avLst/>
          </a:prstGeom>
          <a:solidFill>
            <a:schemeClr val="accent1"/>
          </a:solidFill>
          <a:ln w="28575" cap="flat" cmpd="sng" algn="ctr">
            <a:solidFill>
              <a:srgbClr val="212165"/>
            </a:solidFill>
            <a:prstDash val="solid"/>
            <a:round/>
            <a:headEnd type="none" w="med" len="med"/>
            <a:tailEnd type="arrow"/>
          </a:ln>
          <a:effectLst/>
        </p:spPr>
      </p:cxnSp>
      <p:cxnSp>
        <p:nvCxnSpPr>
          <p:cNvPr id="29" name="Straight Arrow Connector 28"/>
          <p:cNvCxnSpPr>
            <a:stCxn id="17" idx="7"/>
            <a:endCxn id="13" idx="3"/>
          </p:cNvCxnSpPr>
          <p:nvPr/>
        </p:nvCxnSpPr>
        <p:spPr bwMode="auto">
          <a:xfrm flipV="1">
            <a:off x="5066375" y="2764921"/>
            <a:ext cx="1387729" cy="2160077"/>
          </a:xfrm>
          <a:prstGeom prst="straightConnector1">
            <a:avLst/>
          </a:prstGeom>
          <a:solidFill>
            <a:schemeClr val="accent1"/>
          </a:solidFill>
          <a:ln w="28575" cap="flat" cmpd="sng" algn="ctr">
            <a:solidFill>
              <a:srgbClr val="212165"/>
            </a:solidFill>
            <a:prstDash val="solid"/>
            <a:round/>
            <a:headEnd type="none" w="med" len="med"/>
            <a:tailEnd type="arrow"/>
          </a:ln>
          <a:effectLst/>
        </p:spPr>
      </p:cxnSp>
      <p:sp>
        <p:nvSpPr>
          <p:cNvPr id="32" name="Rounded Rectangle 31"/>
          <p:cNvSpPr/>
          <p:nvPr/>
        </p:nvSpPr>
        <p:spPr>
          <a:xfrm>
            <a:off x="4440655" y="3956435"/>
            <a:ext cx="831480" cy="624191"/>
          </a:xfrm>
          <a:prstGeom prst="roundRect">
            <a:avLst/>
          </a:prstGeom>
          <a:solidFill>
            <a:srgbClr val="212165"/>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smtClean="0">
                <a:solidFill>
                  <a:schemeClr val="bg1"/>
                </a:solidFill>
              </a:rPr>
              <a:t>Minister</a:t>
            </a:r>
            <a:endParaRPr lang="en-US" sz="1200" dirty="0">
              <a:solidFill>
                <a:schemeClr val="bg1"/>
              </a:solidFill>
            </a:endParaRPr>
          </a:p>
        </p:txBody>
      </p:sp>
      <p:cxnSp>
        <p:nvCxnSpPr>
          <p:cNvPr id="33" name="Straight Arrow Connector 32"/>
          <p:cNvCxnSpPr>
            <a:stCxn id="24" idx="0"/>
            <a:endCxn id="12" idx="2"/>
          </p:cNvCxnSpPr>
          <p:nvPr/>
        </p:nvCxnSpPr>
        <p:spPr bwMode="auto">
          <a:xfrm flipH="1" flipV="1">
            <a:off x="3047411" y="1952267"/>
            <a:ext cx="1" cy="529911"/>
          </a:xfrm>
          <a:prstGeom prst="straightConnector1">
            <a:avLst/>
          </a:prstGeom>
          <a:solidFill>
            <a:schemeClr val="accent1"/>
          </a:solidFill>
          <a:ln w="28575" cap="flat" cmpd="sng" algn="ctr">
            <a:solidFill>
              <a:srgbClr val="212165"/>
            </a:solidFill>
            <a:prstDash val="solid"/>
            <a:round/>
            <a:headEnd type="none" w="med" len="med"/>
            <a:tailEnd type="arrow"/>
          </a:ln>
          <a:effectLst/>
        </p:spPr>
      </p:cxnSp>
      <p:sp>
        <p:nvSpPr>
          <p:cNvPr id="36" name="Right Arrow 35"/>
          <p:cNvSpPr/>
          <p:nvPr/>
        </p:nvSpPr>
        <p:spPr>
          <a:xfrm>
            <a:off x="2695459" y="4979332"/>
            <a:ext cx="1096458" cy="1087230"/>
          </a:xfrm>
          <a:prstGeom prst="rightArrow">
            <a:avLst/>
          </a:prstGeom>
          <a:solidFill>
            <a:srgbClr val="212165"/>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700" dirty="0" smtClean="0">
                <a:solidFill>
                  <a:schemeClr val="bg1"/>
                </a:solidFill>
              </a:rPr>
              <a:t>Deliver  IT infrastructure services</a:t>
            </a:r>
            <a:endParaRPr lang="en-US" sz="700" dirty="0">
              <a:solidFill>
                <a:schemeClr val="bg1"/>
              </a:solidFill>
            </a:endParaRPr>
          </a:p>
        </p:txBody>
      </p:sp>
      <p:cxnSp>
        <p:nvCxnSpPr>
          <p:cNvPr id="37" name="Straight Arrow Connector 36"/>
          <p:cNvCxnSpPr>
            <a:stCxn id="17" idx="0"/>
            <a:endCxn id="32" idx="2"/>
          </p:cNvCxnSpPr>
          <p:nvPr/>
        </p:nvCxnSpPr>
        <p:spPr bwMode="auto">
          <a:xfrm flipV="1">
            <a:off x="4856395" y="4580626"/>
            <a:ext cx="0" cy="258741"/>
          </a:xfrm>
          <a:prstGeom prst="straightConnector1">
            <a:avLst/>
          </a:prstGeom>
          <a:solidFill>
            <a:schemeClr val="accent1"/>
          </a:solidFill>
          <a:ln w="28575" cap="flat" cmpd="sng" algn="ctr">
            <a:solidFill>
              <a:srgbClr val="212165"/>
            </a:solidFill>
            <a:prstDash val="solid"/>
            <a:round/>
            <a:headEnd type="none" w="med" len="med"/>
            <a:tailEnd type="arrow"/>
          </a:ln>
          <a:effectLst/>
        </p:spPr>
      </p:cxnSp>
      <p:cxnSp>
        <p:nvCxnSpPr>
          <p:cNvPr id="41" name="Straight Arrow Connector 40"/>
          <p:cNvCxnSpPr>
            <a:stCxn id="18" idx="0"/>
            <a:endCxn id="17" idx="4"/>
          </p:cNvCxnSpPr>
          <p:nvPr/>
        </p:nvCxnSpPr>
        <p:spPr bwMode="auto">
          <a:xfrm flipH="1" flipV="1">
            <a:off x="4856395" y="5424095"/>
            <a:ext cx="1" cy="310637"/>
          </a:xfrm>
          <a:prstGeom prst="straightConnector1">
            <a:avLst/>
          </a:prstGeom>
          <a:solidFill>
            <a:schemeClr val="accent1"/>
          </a:solidFill>
          <a:ln w="28575" cap="flat" cmpd="sng" algn="ctr">
            <a:solidFill>
              <a:srgbClr val="212165"/>
            </a:solidFill>
            <a:prstDash val="solid"/>
            <a:round/>
            <a:headEnd type="none" w="med" len="med"/>
            <a:tailEnd type="arrow"/>
          </a:ln>
          <a:effectLst/>
        </p:spPr>
      </p:cxnSp>
      <p:cxnSp>
        <p:nvCxnSpPr>
          <p:cNvPr id="45" name="Elbow Connector 44"/>
          <p:cNvCxnSpPr>
            <a:stCxn id="14" idx="4"/>
            <a:endCxn id="18" idx="6"/>
          </p:cNvCxnSpPr>
          <p:nvPr/>
        </p:nvCxnSpPr>
        <p:spPr bwMode="auto">
          <a:xfrm rot="5400000">
            <a:off x="4676768" y="4000124"/>
            <a:ext cx="2424251" cy="1550384"/>
          </a:xfrm>
          <a:prstGeom prst="bentConnector2">
            <a:avLst/>
          </a:prstGeom>
          <a:solidFill>
            <a:schemeClr val="accent1"/>
          </a:solidFill>
          <a:ln w="28575" cap="flat" cmpd="sng" algn="ctr">
            <a:solidFill>
              <a:srgbClr val="212165"/>
            </a:solidFill>
            <a:prstDash val="sysDash"/>
            <a:round/>
            <a:headEnd type="arrow" w="med" len="med"/>
            <a:tailEnd type="none"/>
          </a:ln>
          <a:effectLst/>
        </p:spPr>
      </p:cxnSp>
      <p:sp>
        <p:nvSpPr>
          <p:cNvPr id="46" name="Rounded Rectangle 45"/>
          <p:cNvSpPr/>
          <p:nvPr/>
        </p:nvSpPr>
        <p:spPr>
          <a:xfrm>
            <a:off x="5954490" y="1331376"/>
            <a:ext cx="1419188" cy="624191"/>
          </a:xfrm>
          <a:prstGeom prst="roundRect">
            <a:avLst/>
          </a:prstGeom>
          <a:solidFill>
            <a:srgbClr val="212165"/>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smtClean="0">
                <a:solidFill>
                  <a:schemeClr val="bg1"/>
                </a:solidFill>
              </a:rPr>
              <a:t>President of the Treasury Board</a:t>
            </a:r>
            <a:endParaRPr lang="en-US" sz="1200" dirty="0">
              <a:solidFill>
                <a:schemeClr val="bg1"/>
              </a:solidFill>
            </a:endParaRPr>
          </a:p>
        </p:txBody>
      </p:sp>
      <p:cxnSp>
        <p:nvCxnSpPr>
          <p:cNvPr id="47" name="Straight Arrow Connector 46"/>
          <p:cNvCxnSpPr>
            <a:stCxn id="13" idx="0"/>
            <a:endCxn id="46" idx="2"/>
          </p:cNvCxnSpPr>
          <p:nvPr/>
        </p:nvCxnSpPr>
        <p:spPr bwMode="auto">
          <a:xfrm flipV="1">
            <a:off x="6664084" y="1955567"/>
            <a:ext cx="0" cy="310257"/>
          </a:xfrm>
          <a:prstGeom prst="straightConnector1">
            <a:avLst/>
          </a:prstGeom>
          <a:solidFill>
            <a:schemeClr val="accent1"/>
          </a:solidFill>
          <a:ln w="28575" cap="flat" cmpd="sng" algn="ctr">
            <a:solidFill>
              <a:srgbClr val="212165"/>
            </a:solidFill>
            <a:prstDash val="solid"/>
            <a:round/>
            <a:headEnd type="none" w="med" len="med"/>
            <a:tailEnd type="arrow"/>
          </a:ln>
          <a:effectLst/>
        </p:spPr>
      </p:cxnSp>
      <p:sp>
        <p:nvSpPr>
          <p:cNvPr id="50" name="TextBox 49"/>
          <p:cNvSpPr txBox="1"/>
          <p:nvPr/>
        </p:nvSpPr>
        <p:spPr>
          <a:xfrm>
            <a:off x="3548487" y="6473766"/>
            <a:ext cx="2527715" cy="307777"/>
          </a:xfrm>
          <a:prstGeom prst="rect">
            <a:avLst/>
          </a:prstGeom>
          <a:noFill/>
        </p:spPr>
        <p:txBody>
          <a:bodyPr wrap="square" rtlCol="0">
            <a:spAutoFit/>
          </a:bodyPr>
          <a:lstStyle/>
          <a:p>
            <a:pPr algn="ctr"/>
            <a:r>
              <a:rPr lang="en-US" sz="1400" dirty="0" smtClean="0">
                <a:solidFill>
                  <a:srgbClr val="212165"/>
                </a:solidFill>
              </a:rPr>
              <a:t>Department or agency</a:t>
            </a:r>
          </a:p>
        </p:txBody>
      </p:sp>
      <p:sp>
        <p:nvSpPr>
          <p:cNvPr id="51" name="TextBox 50"/>
          <p:cNvSpPr txBox="1"/>
          <p:nvPr/>
        </p:nvSpPr>
        <p:spPr>
          <a:xfrm>
            <a:off x="6085683" y="4552204"/>
            <a:ext cx="1114389" cy="430887"/>
          </a:xfrm>
          <a:prstGeom prst="rect">
            <a:avLst/>
          </a:prstGeom>
          <a:solidFill>
            <a:srgbClr val="FFFFFF"/>
          </a:solidFill>
        </p:spPr>
        <p:txBody>
          <a:bodyPr wrap="square" rtlCol="0">
            <a:spAutoFit/>
          </a:bodyPr>
          <a:lstStyle/>
          <a:p>
            <a:pPr algn="ctr"/>
            <a:r>
              <a:rPr lang="en-US" sz="1100" dirty="0" smtClean="0">
                <a:solidFill>
                  <a:srgbClr val="212165"/>
                </a:solidFill>
              </a:rPr>
              <a:t>Functional relationship</a:t>
            </a:r>
          </a:p>
        </p:txBody>
      </p:sp>
      <p:sp>
        <p:nvSpPr>
          <p:cNvPr id="52" name="TextBox 51"/>
          <p:cNvSpPr txBox="1"/>
          <p:nvPr/>
        </p:nvSpPr>
        <p:spPr>
          <a:xfrm>
            <a:off x="3079218" y="3891466"/>
            <a:ext cx="1212309" cy="430887"/>
          </a:xfrm>
          <a:prstGeom prst="rect">
            <a:avLst/>
          </a:prstGeom>
          <a:solidFill>
            <a:srgbClr val="FFFFFF"/>
          </a:solidFill>
        </p:spPr>
        <p:txBody>
          <a:bodyPr wrap="square" rtlCol="0">
            <a:spAutoFit/>
          </a:bodyPr>
          <a:lstStyle/>
          <a:p>
            <a:pPr algn="ctr"/>
            <a:r>
              <a:rPr lang="en-US" sz="1100" dirty="0" smtClean="0">
                <a:solidFill>
                  <a:srgbClr val="212165"/>
                </a:solidFill>
              </a:rPr>
              <a:t>Accountability relationship</a:t>
            </a:r>
          </a:p>
        </p:txBody>
      </p:sp>
      <p:sp>
        <p:nvSpPr>
          <p:cNvPr id="57" name="Rounded Rectangle 56"/>
          <p:cNvSpPr/>
          <p:nvPr/>
        </p:nvSpPr>
        <p:spPr>
          <a:xfrm>
            <a:off x="6788899" y="3448101"/>
            <a:ext cx="1041636" cy="809456"/>
          </a:xfrm>
          <a:prstGeom prst="roundRect">
            <a:avLst/>
          </a:prstGeom>
          <a:solidFill>
            <a:srgbClr val="800000"/>
          </a:solidFill>
          <a:ln w="9525" cmpd="sng">
            <a:solidFill>
              <a:srgbClr val="212165"/>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000" dirty="0" smtClean="0">
                <a:solidFill>
                  <a:srgbClr val="FFFFFF"/>
                </a:solidFill>
              </a:rPr>
              <a:t>GC IT Governance (Enterprise)</a:t>
            </a:r>
            <a:endParaRPr lang="en-US" sz="1000" dirty="0">
              <a:solidFill>
                <a:srgbClr val="FFFFFF"/>
              </a:solidFill>
            </a:endParaRPr>
          </a:p>
        </p:txBody>
      </p:sp>
      <p:sp>
        <p:nvSpPr>
          <p:cNvPr id="58" name="Rounded Rectangle 57"/>
          <p:cNvSpPr/>
          <p:nvPr/>
        </p:nvSpPr>
        <p:spPr>
          <a:xfrm>
            <a:off x="3865013" y="5299104"/>
            <a:ext cx="740109" cy="520775"/>
          </a:xfrm>
          <a:prstGeom prst="roundRect">
            <a:avLst/>
          </a:prstGeom>
          <a:solidFill>
            <a:srgbClr val="800000"/>
          </a:solidFill>
          <a:ln w="9525" cmpd="sng">
            <a:solidFill>
              <a:srgbClr val="212165"/>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600" dirty="0" smtClean="0">
                <a:solidFill>
                  <a:srgbClr val="FFFFFF"/>
                </a:solidFill>
              </a:rPr>
              <a:t>Departmental IT Governance</a:t>
            </a:r>
            <a:endParaRPr lang="en-US" sz="600" dirty="0">
              <a:solidFill>
                <a:srgbClr val="FFFFFF"/>
              </a:solidFill>
            </a:endParaRPr>
          </a:p>
        </p:txBody>
      </p:sp>
      <p:sp>
        <p:nvSpPr>
          <p:cNvPr id="14" name="Oval 13"/>
          <p:cNvSpPr/>
          <p:nvPr/>
        </p:nvSpPr>
        <p:spPr>
          <a:xfrm>
            <a:off x="6406779" y="3060691"/>
            <a:ext cx="514611" cy="502500"/>
          </a:xfrm>
          <a:prstGeom prst="ellipse">
            <a:avLst/>
          </a:prstGeom>
          <a:solidFill>
            <a:srgbClr val="800000"/>
          </a:solidFill>
          <a:ln>
            <a:solidFill>
              <a:srgbClr val="212165"/>
            </a:solidFill>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sz="700" dirty="0" smtClean="0">
                <a:solidFill>
                  <a:srgbClr val="FFFFFF"/>
                </a:solidFill>
              </a:rPr>
              <a:t>GC </a:t>
            </a:r>
            <a:br>
              <a:rPr lang="en-US" sz="700" dirty="0" smtClean="0">
                <a:solidFill>
                  <a:srgbClr val="FFFFFF"/>
                </a:solidFill>
              </a:rPr>
            </a:br>
            <a:r>
              <a:rPr lang="en-US" sz="700" dirty="0" smtClean="0">
                <a:solidFill>
                  <a:srgbClr val="FFFFFF"/>
                </a:solidFill>
              </a:rPr>
              <a:t>CIO</a:t>
            </a:r>
            <a:endParaRPr lang="en-US" sz="700" dirty="0">
              <a:solidFill>
                <a:srgbClr val="FFFFFF"/>
              </a:solidFill>
            </a:endParaRPr>
          </a:p>
        </p:txBody>
      </p:sp>
      <p:sp>
        <p:nvSpPr>
          <p:cNvPr id="59" name="Rectangle 58"/>
          <p:cNvSpPr/>
          <p:nvPr/>
        </p:nvSpPr>
        <p:spPr>
          <a:xfrm>
            <a:off x="7088142" y="4261291"/>
            <a:ext cx="1930222" cy="2117502"/>
          </a:xfrm>
          <a:prstGeom prst="rect">
            <a:avLst/>
          </a:prstGeom>
        </p:spPr>
        <p:txBody>
          <a:bodyPr wrap="square">
            <a:spAutoFit/>
          </a:bodyPr>
          <a:lstStyle/>
          <a:p>
            <a:r>
              <a:rPr lang="en-US" sz="700" dirty="0" smtClean="0">
                <a:solidFill>
                  <a:srgbClr val="212165"/>
                </a:solidFill>
                <a:latin typeface="+mn-lt"/>
              </a:rPr>
              <a:t>The GC CIO provides strategic direction and leadership to standardize</a:t>
            </a:r>
            <a:r>
              <a:rPr lang="en-US" sz="700" dirty="0">
                <a:solidFill>
                  <a:srgbClr val="212165"/>
                </a:solidFill>
                <a:latin typeface="+mn-lt"/>
              </a:rPr>
              <a:t>, consolidate and transform </a:t>
            </a:r>
            <a:r>
              <a:rPr lang="en-US" sz="700" dirty="0" smtClean="0">
                <a:solidFill>
                  <a:srgbClr val="212165"/>
                </a:solidFill>
                <a:latin typeface="+mn-lt"/>
              </a:rPr>
              <a:t>the way the</a:t>
            </a:r>
            <a:r>
              <a:rPr lang="en-US" sz="700" dirty="0">
                <a:solidFill>
                  <a:srgbClr val="212165"/>
                </a:solidFill>
                <a:latin typeface="+mn-lt"/>
              </a:rPr>
              <a:t> </a:t>
            </a:r>
            <a:r>
              <a:rPr lang="en-US" sz="700" dirty="0" smtClean="0">
                <a:solidFill>
                  <a:srgbClr val="212165"/>
                </a:solidFill>
                <a:latin typeface="+mn-lt"/>
              </a:rPr>
              <a:t>Government of </a:t>
            </a:r>
            <a:r>
              <a:rPr lang="en-US" sz="700" dirty="0">
                <a:solidFill>
                  <a:srgbClr val="212165"/>
                </a:solidFill>
                <a:latin typeface="+mn-lt"/>
              </a:rPr>
              <a:t>Canada (GC) </a:t>
            </a:r>
            <a:r>
              <a:rPr lang="en-US" sz="700" dirty="0" smtClean="0">
                <a:solidFill>
                  <a:srgbClr val="212165"/>
                </a:solidFill>
                <a:latin typeface="+mn-lt"/>
              </a:rPr>
              <a:t>does business </a:t>
            </a:r>
            <a:r>
              <a:rPr lang="en-US" sz="700" dirty="0">
                <a:solidFill>
                  <a:srgbClr val="212165"/>
                </a:solidFill>
                <a:latin typeface="+mn-lt"/>
              </a:rPr>
              <a:t>to improve services and </a:t>
            </a:r>
            <a:r>
              <a:rPr lang="en-US" sz="700" dirty="0" smtClean="0">
                <a:solidFill>
                  <a:srgbClr val="212165"/>
                </a:solidFill>
                <a:latin typeface="+mn-lt"/>
              </a:rPr>
              <a:t>achieve efficiencies </a:t>
            </a:r>
            <a:r>
              <a:rPr lang="en-US" sz="700" dirty="0">
                <a:solidFill>
                  <a:srgbClr val="212165"/>
                </a:solidFill>
                <a:latin typeface="+mn-lt"/>
              </a:rPr>
              <a:t>by:</a:t>
            </a:r>
          </a:p>
          <a:p>
            <a:pPr marL="228600" indent="-228600">
              <a:buFont typeface="+mj-lt"/>
              <a:buAutoNum type="arabicPeriod"/>
            </a:pPr>
            <a:r>
              <a:rPr lang="en-US" sz="700" dirty="0">
                <a:solidFill>
                  <a:srgbClr val="212165"/>
                </a:solidFill>
                <a:latin typeface="+mn-lt"/>
              </a:rPr>
              <a:t>S</a:t>
            </a:r>
            <a:r>
              <a:rPr lang="en-US" sz="700" dirty="0" smtClean="0">
                <a:solidFill>
                  <a:srgbClr val="212165"/>
                </a:solidFill>
                <a:latin typeface="+mn-lt"/>
              </a:rPr>
              <a:t>tandardizing </a:t>
            </a:r>
            <a:r>
              <a:rPr lang="en-US" sz="700" dirty="0">
                <a:solidFill>
                  <a:srgbClr val="212165"/>
                </a:solidFill>
                <a:latin typeface="+mn-lt"/>
              </a:rPr>
              <a:t>&amp; consolidating IT for more efficient and effective government;</a:t>
            </a:r>
          </a:p>
          <a:p>
            <a:pPr marL="228600" indent="-228600">
              <a:buFont typeface="+mj-lt"/>
              <a:buAutoNum type="arabicPeriod"/>
            </a:pPr>
            <a:r>
              <a:rPr lang="en-US" sz="700" dirty="0" smtClean="0">
                <a:solidFill>
                  <a:srgbClr val="212165"/>
                </a:solidFill>
                <a:latin typeface="+mn-lt"/>
              </a:rPr>
              <a:t>Managing </a:t>
            </a:r>
            <a:r>
              <a:rPr lang="en-US" sz="700" dirty="0">
                <a:solidFill>
                  <a:srgbClr val="212165"/>
                </a:solidFill>
                <a:latin typeface="+mn-lt"/>
              </a:rPr>
              <a:t>government information to improve transparency, availability and inform decisions; </a:t>
            </a:r>
          </a:p>
          <a:p>
            <a:pPr marL="228600" indent="-228600">
              <a:buFont typeface="+mj-lt"/>
              <a:buAutoNum type="arabicPeriod"/>
            </a:pPr>
            <a:r>
              <a:rPr lang="en-US" sz="700" dirty="0" smtClean="0">
                <a:solidFill>
                  <a:srgbClr val="212165"/>
                </a:solidFill>
                <a:latin typeface="+mn-lt"/>
              </a:rPr>
              <a:t>Establishing </a:t>
            </a:r>
            <a:r>
              <a:rPr lang="en-US" sz="700" dirty="0">
                <a:solidFill>
                  <a:srgbClr val="212165"/>
                </a:solidFill>
                <a:latin typeface="+mn-lt"/>
              </a:rPr>
              <a:t>trust by safeguarding government information, assets and </a:t>
            </a:r>
            <a:r>
              <a:rPr lang="en-US" sz="700" dirty="0" smtClean="0">
                <a:solidFill>
                  <a:srgbClr val="212165"/>
                </a:solidFill>
                <a:latin typeface="+mn-lt"/>
              </a:rPr>
              <a:t>individual; </a:t>
            </a:r>
            <a:r>
              <a:rPr lang="en-US" sz="700" dirty="0">
                <a:solidFill>
                  <a:srgbClr val="212165"/>
                </a:solidFill>
                <a:latin typeface="+mn-lt"/>
              </a:rPr>
              <a:t>and</a:t>
            </a:r>
          </a:p>
          <a:p>
            <a:pPr marL="228600" indent="-228600">
              <a:buFont typeface="+mj-lt"/>
              <a:buAutoNum type="arabicPeriod"/>
            </a:pPr>
            <a:r>
              <a:rPr lang="en-US" sz="700" dirty="0">
                <a:solidFill>
                  <a:srgbClr val="212165"/>
                </a:solidFill>
                <a:latin typeface="+mn-lt"/>
              </a:rPr>
              <a:t>I</a:t>
            </a:r>
            <a:r>
              <a:rPr lang="en-US" sz="700" dirty="0" smtClean="0">
                <a:solidFill>
                  <a:srgbClr val="212165"/>
                </a:solidFill>
                <a:latin typeface="+mn-lt"/>
              </a:rPr>
              <a:t>mproving the service </a:t>
            </a:r>
            <a:r>
              <a:rPr lang="en-US" sz="700" dirty="0">
                <a:solidFill>
                  <a:srgbClr val="212165"/>
                </a:solidFill>
                <a:latin typeface="+mn-lt"/>
              </a:rPr>
              <a:t>experiences and outcomes for Individuals &amp; business.</a:t>
            </a:r>
          </a:p>
        </p:txBody>
      </p:sp>
    </p:spTree>
    <p:extLst>
      <p:ext uri="{BB962C8B-B14F-4D97-AF65-F5344CB8AC3E}">
        <p14:creationId xmlns:p14="http://schemas.microsoft.com/office/powerpoint/2010/main" val="3140715249"/>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6503" y="0"/>
            <a:ext cx="7901006" cy="1079045"/>
          </a:xfrm>
        </p:spPr>
        <p:txBody>
          <a:bodyPr/>
          <a:lstStyle/>
          <a:p>
            <a:r>
              <a:rPr lang="en-US" dirty="0"/>
              <a:t>Managing IT in </a:t>
            </a:r>
            <a:r>
              <a:rPr lang="en-US" dirty="0" smtClean="0"/>
              <a:t>government</a:t>
            </a:r>
            <a:br>
              <a:rPr lang="en-US" dirty="0" smtClean="0"/>
            </a:br>
            <a:r>
              <a:rPr lang="en-US" sz="2000" dirty="0" smtClean="0">
                <a:solidFill>
                  <a:srgbClr val="212165"/>
                </a:solidFill>
              </a:rPr>
              <a:t>GC IT modernization priorities</a:t>
            </a:r>
            <a:endParaRPr lang="en-US" dirty="0">
              <a:solidFill>
                <a:srgbClr val="212165"/>
              </a:solidFill>
            </a:endParaRPr>
          </a:p>
        </p:txBody>
      </p:sp>
      <p:sp>
        <p:nvSpPr>
          <p:cNvPr id="7" name="Text Placeholder 6"/>
          <p:cNvSpPr>
            <a:spLocks noGrp="1"/>
          </p:cNvSpPr>
          <p:nvPr>
            <p:ph type="body" idx="1"/>
          </p:nvPr>
        </p:nvSpPr>
        <p:spPr>
          <a:xfrm>
            <a:off x="457200" y="1699561"/>
            <a:ext cx="4040188" cy="639762"/>
          </a:xfrm>
        </p:spPr>
        <p:txBody>
          <a:bodyPr/>
          <a:lstStyle/>
          <a:p>
            <a:r>
              <a:rPr lang="en-US" sz="1800" dirty="0" smtClean="0"/>
              <a:t>IT Operations (OPEX)</a:t>
            </a:r>
            <a:endParaRPr lang="en-US" sz="1800" dirty="0"/>
          </a:p>
        </p:txBody>
      </p:sp>
      <p:sp>
        <p:nvSpPr>
          <p:cNvPr id="3" name="Content Placeholder 2"/>
          <p:cNvSpPr>
            <a:spLocks noGrp="1"/>
          </p:cNvSpPr>
          <p:nvPr>
            <p:ph sz="half" idx="2"/>
          </p:nvPr>
        </p:nvSpPr>
        <p:spPr>
          <a:xfrm>
            <a:off x="457200" y="2339323"/>
            <a:ext cx="4175334" cy="2752280"/>
          </a:xfrm>
        </p:spPr>
        <p:txBody>
          <a:bodyPr>
            <a:noAutofit/>
          </a:bodyPr>
          <a:lstStyle/>
          <a:p>
            <a:r>
              <a:rPr lang="en-US" sz="1100" dirty="0" smtClean="0"/>
              <a:t>Shared service </a:t>
            </a:r>
            <a:r>
              <a:rPr lang="en-US" sz="1100" dirty="0"/>
              <a:t>d</a:t>
            </a:r>
            <a:r>
              <a:rPr lang="en-US" sz="1100" dirty="0" smtClean="0"/>
              <a:t>elivery for infrastructure services (Shared Services Canada)</a:t>
            </a:r>
          </a:p>
          <a:p>
            <a:r>
              <a:rPr lang="en-US" sz="1100" dirty="0" smtClean="0"/>
              <a:t>Consolidation </a:t>
            </a:r>
            <a:r>
              <a:rPr lang="en-US" sz="1100" dirty="0"/>
              <a:t>of data centres </a:t>
            </a:r>
          </a:p>
          <a:p>
            <a:r>
              <a:rPr lang="en-US" sz="1100" dirty="0"/>
              <a:t>Consolidation of networks </a:t>
            </a:r>
            <a:endParaRPr lang="en-US" sz="1100" dirty="0" smtClean="0"/>
          </a:p>
          <a:p>
            <a:r>
              <a:rPr lang="en-US" sz="1100" dirty="0"/>
              <a:t>Migration to enterprise </a:t>
            </a:r>
            <a:r>
              <a:rPr lang="en-US" sz="1100" dirty="0" smtClean="0"/>
              <a:t>Identity</a:t>
            </a:r>
            <a:r>
              <a:rPr lang="en-US" sz="1100" dirty="0"/>
              <a:t>, </a:t>
            </a:r>
            <a:r>
              <a:rPr lang="en-US" sz="1100" dirty="0" smtClean="0"/>
              <a:t>Credential </a:t>
            </a:r>
            <a:r>
              <a:rPr lang="en-US" sz="1100" dirty="0"/>
              <a:t>and Access Management services </a:t>
            </a:r>
          </a:p>
          <a:p>
            <a:r>
              <a:rPr lang="en-US" sz="1100" dirty="0" smtClean="0"/>
              <a:t>Back Office Transformation – adoption </a:t>
            </a:r>
            <a:r>
              <a:rPr lang="en-US" sz="1100" dirty="0"/>
              <a:t>of managed enterprise </a:t>
            </a:r>
            <a:r>
              <a:rPr lang="en-US" sz="1100" dirty="0" smtClean="0"/>
              <a:t>HR (PeopleSoft), Finance (SAP) and Electronic Records </a:t>
            </a:r>
            <a:r>
              <a:rPr lang="en-US" sz="1100" dirty="0"/>
              <a:t>and </a:t>
            </a:r>
            <a:r>
              <a:rPr lang="en-US" sz="1100" dirty="0" smtClean="0"/>
              <a:t>Document Management Systems (GCDOCS) solutions, and Transfer Payments</a:t>
            </a:r>
            <a:endParaRPr lang="en-US" sz="1100" dirty="0"/>
          </a:p>
          <a:p>
            <a:r>
              <a:rPr lang="en-US" sz="1100" dirty="0" smtClean="0"/>
              <a:t>Migration </a:t>
            </a:r>
            <a:r>
              <a:rPr lang="en-US" sz="1100" dirty="0"/>
              <a:t>to </a:t>
            </a:r>
            <a:r>
              <a:rPr lang="en-US" sz="1100" dirty="0" smtClean="0"/>
              <a:t>single enterprise </a:t>
            </a:r>
            <a:r>
              <a:rPr lang="en-US" sz="1100" dirty="0"/>
              <a:t>email </a:t>
            </a:r>
            <a:r>
              <a:rPr lang="en-US" sz="1100" dirty="0" smtClean="0"/>
              <a:t>solution</a:t>
            </a:r>
          </a:p>
          <a:p>
            <a:r>
              <a:rPr lang="en-US" sz="1100" dirty="0" smtClean="0"/>
              <a:t>Comparability with commercial sector operating performance throughout IT operations </a:t>
            </a:r>
          </a:p>
          <a:p>
            <a:r>
              <a:rPr lang="en-US" sz="1100" dirty="0" smtClean="0"/>
              <a:t>Migration </a:t>
            </a:r>
            <a:r>
              <a:rPr lang="en-US" sz="1100" dirty="0"/>
              <a:t>of the Government of Canada’s externally facing websites </a:t>
            </a:r>
            <a:r>
              <a:rPr lang="en-US" sz="1100" dirty="0" smtClean="0"/>
              <a:t>to a single presence </a:t>
            </a:r>
            <a:r>
              <a:rPr lang="en-US" sz="1100" dirty="0" smtClean="0">
                <a:hlinkClick r:id="rId2"/>
              </a:rPr>
              <a:t>www.Canada.ca</a:t>
            </a:r>
            <a:r>
              <a:rPr lang="en-US" sz="1100" dirty="0" smtClean="0"/>
              <a:t> </a:t>
            </a:r>
            <a:endParaRPr lang="en-US" sz="1100" dirty="0"/>
          </a:p>
        </p:txBody>
      </p:sp>
      <p:sp>
        <p:nvSpPr>
          <p:cNvPr id="8" name="Text Placeholder 7"/>
          <p:cNvSpPr>
            <a:spLocks noGrp="1"/>
          </p:cNvSpPr>
          <p:nvPr>
            <p:ph type="body" sz="quarter" idx="3"/>
          </p:nvPr>
        </p:nvSpPr>
        <p:spPr>
          <a:xfrm>
            <a:off x="4645025" y="1699561"/>
            <a:ext cx="4041775" cy="639762"/>
          </a:xfrm>
        </p:spPr>
        <p:txBody>
          <a:bodyPr>
            <a:normAutofit/>
          </a:bodyPr>
          <a:lstStyle/>
          <a:p>
            <a:r>
              <a:rPr lang="en-US" sz="1800" dirty="0" smtClean="0"/>
              <a:t>IT Investments (CAPEX)</a:t>
            </a:r>
            <a:endParaRPr lang="en-US" sz="1800" dirty="0"/>
          </a:p>
        </p:txBody>
      </p:sp>
      <p:sp>
        <p:nvSpPr>
          <p:cNvPr id="9" name="Content Placeholder 8"/>
          <p:cNvSpPr>
            <a:spLocks noGrp="1"/>
          </p:cNvSpPr>
          <p:nvPr>
            <p:ph sz="quarter" idx="4"/>
          </p:nvPr>
        </p:nvSpPr>
        <p:spPr>
          <a:xfrm>
            <a:off x="4645024" y="2339323"/>
            <a:ext cx="4373339" cy="2475558"/>
          </a:xfrm>
        </p:spPr>
        <p:txBody>
          <a:bodyPr>
            <a:noAutofit/>
          </a:bodyPr>
          <a:lstStyle/>
          <a:p>
            <a:r>
              <a:rPr lang="en-US" sz="1100" dirty="0" smtClean="0"/>
              <a:t>Consolidation of all procurement for “commodity IT” to leverage the buying power of GC as an enterprise (e.g., Shared Services Canada buys all hardware and software for end-user devices)</a:t>
            </a:r>
          </a:p>
          <a:p>
            <a:r>
              <a:rPr lang="en-US" sz="1100" dirty="0" smtClean="0"/>
              <a:t>Transformation </a:t>
            </a:r>
            <a:r>
              <a:rPr lang="en-US" sz="1100" dirty="0"/>
              <a:t>from a vertical, departmental IT services delivery model, to a more </a:t>
            </a:r>
            <a:r>
              <a:rPr lang="en-US" sz="1100" dirty="0">
                <a:solidFill>
                  <a:srgbClr val="212165"/>
                </a:solidFill>
              </a:rPr>
              <a:t>horizontal</a:t>
            </a:r>
            <a:r>
              <a:rPr lang="en-US" sz="1100" dirty="0"/>
              <a:t>, cross-government delivery focused on </a:t>
            </a:r>
            <a:r>
              <a:rPr lang="en-US" sz="1100" dirty="0" smtClean="0"/>
              <a:t>functional commonalities, common information architectures, </a:t>
            </a:r>
            <a:r>
              <a:rPr lang="en-US" sz="1100" dirty="0"/>
              <a:t>and horizontal </a:t>
            </a:r>
            <a:r>
              <a:rPr lang="en-US" sz="1100" dirty="0" smtClean="0"/>
              <a:t>opportunities</a:t>
            </a:r>
            <a:endParaRPr lang="en-US" sz="1100" dirty="0"/>
          </a:p>
          <a:p>
            <a:r>
              <a:rPr lang="en-US" sz="1100" dirty="0"/>
              <a:t>Revamp the back-office application portfolio and reduce some 12,000 </a:t>
            </a:r>
            <a:r>
              <a:rPr lang="en-US" sz="1100" u="sng" dirty="0"/>
              <a:t>distinct</a:t>
            </a:r>
            <a:r>
              <a:rPr lang="en-US" sz="1100" dirty="0"/>
              <a:t> back-office applications spread across 100 departments by at least 50% </a:t>
            </a:r>
            <a:r>
              <a:rPr lang="en-US" sz="1100" dirty="0" smtClean="0"/>
              <a:t>(in </a:t>
            </a:r>
            <a:r>
              <a:rPr lang="en-US" sz="1100" dirty="0"/>
              <a:t>7</a:t>
            </a:r>
            <a:r>
              <a:rPr lang="en-US" sz="1100" dirty="0" smtClean="0"/>
              <a:t>-10 years)</a:t>
            </a:r>
            <a:endParaRPr lang="en-US" sz="1100" dirty="0"/>
          </a:p>
          <a:p>
            <a:r>
              <a:rPr lang="en-US" sz="1100" dirty="0"/>
              <a:t>Greater interoperability across departments and agencies </a:t>
            </a:r>
            <a:endParaRPr lang="en-US" sz="1100" dirty="0" smtClean="0"/>
          </a:p>
          <a:p>
            <a:r>
              <a:rPr lang="en-US" sz="1100" dirty="0" smtClean="0"/>
              <a:t>Open government</a:t>
            </a:r>
            <a:endParaRPr lang="en-US" sz="1100" dirty="0"/>
          </a:p>
          <a:p>
            <a:r>
              <a:rPr lang="en-US" sz="1100" dirty="0" smtClean="0"/>
              <a:t>Rigorous scrutiny of projects and investments for value creation, risk, and alignment with GC priorities. </a:t>
            </a:r>
            <a:endParaRPr lang="en-US" sz="1100" dirty="0"/>
          </a:p>
        </p:txBody>
      </p:sp>
      <p:sp>
        <p:nvSpPr>
          <p:cNvPr id="4" name="Slide Number Placeholder 3"/>
          <p:cNvSpPr>
            <a:spLocks noGrp="1"/>
          </p:cNvSpPr>
          <p:nvPr>
            <p:ph type="sldNum" sz="quarter" idx="12"/>
          </p:nvPr>
        </p:nvSpPr>
        <p:spPr/>
        <p:txBody>
          <a:bodyPr/>
          <a:lstStyle/>
          <a:p>
            <a:fld id="{FA83155D-84CD-48C0-9F06-F0DF4E61ABC8}" type="slidenum">
              <a:rPr lang="en-US" smtClean="0"/>
              <a:pPr/>
              <a:t>48</a:t>
            </a:fld>
            <a:endParaRPr lang="en-US"/>
          </a:p>
        </p:txBody>
      </p:sp>
      <p:sp>
        <p:nvSpPr>
          <p:cNvPr id="10" name="Rectangle 9"/>
          <p:cNvSpPr/>
          <p:nvPr/>
        </p:nvSpPr>
        <p:spPr>
          <a:xfrm>
            <a:off x="465994" y="1175581"/>
            <a:ext cx="8534096" cy="830997"/>
          </a:xfrm>
          <a:prstGeom prst="rect">
            <a:avLst/>
          </a:prstGeom>
        </p:spPr>
        <p:txBody>
          <a:bodyPr wrap="square">
            <a:spAutoFit/>
          </a:bodyPr>
          <a:lstStyle/>
          <a:p>
            <a:r>
              <a:rPr lang="en-US" sz="1600" dirty="0">
                <a:solidFill>
                  <a:srgbClr val="990000"/>
                </a:solidFill>
              </a:rPr>
              <a:t>General principle: To achieve all the benefits of IT, government needs to act more like a </a:t>
            </a:r>
            <a:r>
              <a:rPr lang="en-US" sz="1600" u="sng" dirty="0">
                <a:solidFill>
                  <a:srgbClr val="990000"/>
                </a:solidFill>
              </a:rPr>
              <a:t>cohesive IT enterprise</a:t>
            </a:r>
            <a:r>
              <a:rPr lang="en-US" sz="1600" dirty="0">
                <a:solidFill>
                  <a:srgbClr val="990000"/>
                </a:solidFill>
              </a:rPr>
              <a:t> that effectively works against the grain of vertical structures, mindsets and accountability in government programs</a:t>
            </a:r>
          </a:p>
        </p:txBody>
      </p:sp>
      <p:sp>
        <p:nvSpPr>
          <p:cNvPr id="11" name="Rectangle 10"/>
          <p:cNvSpPr/>
          <p:nvPr/>
        </p:nvSpPr>
        <p:spPr>
          <a:xfrm>
            <a:off x="566503" y="5213113"/>
            <a:ext cx="8305667" cy="1532727"/>
          </a:xfrm>
          <a:prstGeom prst="rect">
            <a:avLst/>
          </a:prstGeom>
          <a:ln>
            <a:solidFill>
              <a:srgbClr val="800000"/>
            </a:solidFill>
          </a:ln>
        </p:spPr>
        <p:txBody>
          <a:bodyPr wrap="square">
            <a:spAutoFit/>
          </a:bodyPr>
          <a:lstStyle/>
          <a:p>
            <a:pPr marL="228600" indent="-228600">
              <a:buFont typeface="+mj-lt"/>
              <a:buAutoNum type="arabicPeriod"/>
            </a:pPr>
            <a:r>
              <a:rPr lang="en-US" sz="1200" dirty="0" smtClean="0">
                <a:solidFill>
                  <a:srgbClr val="990000"/>
                </a:solidFill>
              </a:rPr>
              <a:t>Consolidation </a:t>
            </a:r>
            <a:r>
              <a:rPr lang="en-US" sz="1200" dirty="0">
                <a:solidFill>
                  <a:srgbClr val="990000"/>
                </a:solidFill>
              </a:rPr>
              <a:t>to a fixed set of common optimal solutions with certain common development and operating </a:t>
            </a:r>
            <a:r>
              <a:rPr lang="en-US" sz="1200" dirty="0" smtClean="0">
                <a:solidFill>
                  <a:srgbClr val="990000"/>
                </a:solidFill>
              </a:rPr>
              <a:t>characteristics. </a:t>
            </a:r>
            <a:endParaRPr lang="en-US" sz="1200" dirty="0">
              <a:solidFill>
                <a:srgbClr val="990000"/>
              </a:solidFill>
            </a:endParaRPr>
          </a:p>
          <a:p>
            <a:pPr marL="228600" indent="-228600">
              <a:buFont typeface="+mj-lt"/>
              <a:buAutoNum type="arabicPeriod"/>
            </a:pPr>
            <a:r>
              <a:rPr lang="en-US" sz="1200" dirty="0">
                <a:solidFill>
                  <a:srgbClr val="990000"/>
                </a:solidFill>
              </a:rPr>
              <a:t>Horizontal collaboration among </a:t>
            </a:r>
            <a:r>
              <a:rPr lang="en-US" sz="1200" dirty="0" smtClean="0">
                <a:solidFill>
                  <a:srgbClr val="990000"/>
                </a:solidFill>
              </a:rPr>
              <a:t>agencies.</a:t>
            </a:r>
            <a:endParaRPr lang="en-US" sz="1200" dirty="0">
              <a:solidFill>
                <a:srgbClr val="990000"/>
              </a:solidFill>
            </a:endParaRPr>
          </a:p>
          <a:p>
            <a:pPr marL="228600" indent="-228600">
              <a:buFont typeface="+mj-lt"/>
              <a:buAutoNum type="arabicPeriod"/>
            </a:pPr>
            <a:r>
              <a:rPr lang="en-US" sz="1200" dirty="0">
                <a:solidFill>
                  <a:srgbClr val="990000"/>
                </a:solidFill>
              </a:rPr>
              <a:t>Robust governance (both government-wide and within </a:t>
            </a:r>
            <a:r>
              <a:rPr lang="en-US" sz="1200" dirty="0" smtClean="0">
                <a:solidFill>
                  <a:srgbClr val="990000"/>
                </a:solidFill>
              </a:rPr>
              <a:t>agencies.)</a:t>
            </a:r>
            <a:endParaRPr lang="en-US" sz="1200" dirty="0">
              <a:solidFill>
                <a:srgbClr val="990000"/>
              </a:solidFill>
            </a:endParaRPr>
          </a:p>
          <a:p>
            <a:pPr marL="228600" indent="-228600">
              <a:buFont typeface="+mj-lt"/>
              <a:buAutoNum type="arabicPeriod"/>
            </a:pPr>
            <a:r>
              <a:rPr lang="en-US" sz="1200" dirty="0" smtClean="0">
                <a:solidFill>
                  <a:srgbClr val="990000"/>
                </a:solidFill>
              </a:rPr>
              <a:t>Political support and central </a:t>
            </a:r>
            <a:r>
              <a:rPr lang="en-US" sz="1200" dirty="0">
                <a:solidFill>
                  <a:srgbClr val="990000"/>
                </a:solidFill>
              </a:rPr>
              <a:t>enterprise (TBS) </a:t>
            </a:r>
            <a:r>
              <a:rPr lang="en-US" sz="1200" dirty="0" smtClean="0">
                <a:solidFill>
                  <a:srgbClr val="990000"/>
                </a:solidFill>
              </a:rPr>
              <a:t>leadership</a:t>
            </a:r>
            <a:r>
              <a:rPr lang="en-US" sz="1200" dirty="0">
                <a:solidFill>
                  <a:srgbClr val="990000"/>
                </a:solidFill>
              </a:rPr>
              <a:t>.</a:t>
            </a:r>
          </a:p>
          <a:p>
            <a:pPr marL="228600" indent="-228600">
              <a:buFont typeface="+mj-lt"/>
              <a:buAutoNum type="arabicPeriod"/>
            </a:pPr>
            <a:r>
              <a:rPr lang="en-US" sz="1200" dirty="0">
                <a:solidFill>
                  <a:srgbClr val="990000"/>
                </a:solidFill>
              </a:rPr>
              <a:t>Continuous search for identifying specific opportunities to capitalize on commonalities, to further reduce costs, to reduce </a:t>
            </a:r>
            <a:r>
              <a:rPr lang="en-US" sz="1200" dirty="0" smtClean="0">
                <a:solidFill>
                  <a:srgbClr val="990000"/>
                </a:solidFill>
              </a:rPr>
              <a:t>risk, </a:t>
            </a:r>
            <a:r>
              <a:rPr lang="en-US" sz="1200" dirty="0">
                <a:solidFill>
                  <a:srgbClr val="990000"/>
                </a:solidFill>
              </a:rPr>
              <a:t>and to improve service quality. </a:t>
            </a:r>
          </a:p>
        </p:txBody>
      </p:sp>
    </p:spTree>
    <p:extLst>
      <p:ext uri="{BB962C8B-B14F-4D97-AF65-F5344CB8AC3E}">
        <p14:creationId xmlns:p14="http://schemas.microsoft.com/office/powerpoint/2010/main" val="1933364182"/>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Managing IT in </a:t>
            </a:r>
            <a:r>
              <a:rPr lang="en-US" dirty="0" smtClean="0"/>
              <a:t>government</a:t>
            </a:r>
            <a:br>
              <a:rPr lang="en-US" dirty="0" smtClean="0"/>
            </a:br>
            <a:r>
              <a:rPr lang="en-US" sz="2000" dirty="0" smtClean="0">
                <a:solidFill>
                  <a:srgbClr val="212165"/>
                </a:solidFill>
              </a:rPr>
              <a:t>Prioritizing IT investments – typical GC criteria used</a:t>
            </a:r>
            <a:endParaRPr lang="en-US" dirty="0">
              <a:solidFill>
                <a:srgbClr val="212165"/>
              </a:solidFill>
            </a:endParaRPr>
          </a:p>
        </p:txBody>
      </p:sp>
      <p:sp>
        <p:nvSpPr>
          <p:cNvPr id="3" name="Content Placeholder 2"/>
          <p:cNvSpPr>
            <a:spLocks noGrp="1"/>
          </p:cNvSpPr>
          <p:nvPr>
            <p:ph idx="1"/>
          </p:nvPr>
        </p:nvSpPr>
        <p:spPr>
          <a:xfrm>
            <a:off x="457199" y="1371600"/>
            <a:ext cx="7994662" cy="5334508"/>
          </a:xfrm>
        </p:spPr>
        <p:txBody>
          <a:bodyPr>
            <a:normAutofit lnSpcReduction="10000"/>
          </a:bodyPr>
          <a:lstStyle/>
          <a:p>
            <a:r>
              <a:rPr lang="en-US" sz="2000" dirty="0" smtClean="0">
                <a:solidFill>
                  <a:srgbClr val="212165"/>
                </a:solidFill>
              </a:rPr>
              <a:t>Business Value</a:t>
            </a:r>
          </a:p>
          <a:p>
            <a:pPr lvl="1"/>
            <a:r>
              <a:rPr lang="en-US" sz="1600" dirty="0" smtClean="0">
                <a:solidFill>
                  <a:srgbClr val="212165"/>
                </a:solidFill>
              </a:rPr>
              <a:t>Monetized business value (cost benefits)</a:t>
            </a:r>
          </a:p>
          <a:p>
            <a:pPr lvl="1"/>
            <a:r>
              <a:rPr lang="en-US" sz="1600" dirty="0" smtClean="0">
                <a:solidFill>
                  <a:srgbClr val="212165"/>
                </a:solidFill>
              </a:rPr>
              <a:t>Criticality to the business of the government/department</a:t>
            </a:r>
          </a:p>
          <a:p>
            <a:pPr lvl="1"/>
            <a:r>
              <a:rPr lang="en-US" sz="1600" dirty="0" smtClean="0">
                <a:solidFill>
                  <a:srgbClr val="212165"/>
                </a:solidFill>
              </a:rPr>
              <a:t>Non-monetized results (e.g., contribution to achieving results for Canadians)</a:t>
            </a:r>
          </a:p>
          <a:p>
            <a:r>
              <a:rPr lang="en-US" sz="2000" dirty="0" smtClean="0">
                <a:solidFill>
                  <a:srgbClr val="212165"/>
                </a:solidFill>
              </a:rPr>
              <a:t>Alignment</a:t>
            </a:r>
          </a:p>
          <a:p>
            <a:pPr lvl="1"/>
            <a:r>
              <a:rPr lang="en-US" sz="1600" dirty="0" smtClean="0">
                <a:solidFill>
                  <a:srgbClr val="212165"/>
                </a:solidFill>
              </a:rPr>
              <a:t>Government strategic priorities</a:t>
            </a:r>
          </a:p>
          <a:p>
            <a:pPr lvl="1"/>
            <a:r>
              <a:rPr lang="en-US" sz="1600" dirty="0" smtClean="0">
                <a:solidFill>
                  <a:srgbClr val="212165"/>
                </a:solidFill>
              </a:rPr>
              <a:t>Departmental business and operational priorities</a:t>
            </a:r>
          </a:p>
          <a:p>
            <a:pPr lvl="1"/>
            <a:r>
              <a:rPr lang="en-US" sz="1600" dirty="0" smtClean="0">
                <a:solidFill>
                  <a:srgbClr val="212165"/>
                </a:solidFill>
              </a:rPr>
              <a:t>IT modernization priorities</a:t>
            </a:r>
          </a:p>
          <a:p>
            <a:pPr lvl="1"/>
            <a:r>
              <a:rPr lang="en-US" sz="1600" dirty="0" smtClean="0">
                <a:solidFill>
                  <a:srgbClr val="212165"/>
                </a:solidFill>
              </a:rPr>
              <a:t>Government IT architectures and standards</a:t>
            </a:r>
          </a:p>
          <a:p>
            <a:r>
              <a:rPr lang="en-US" sz="2000" dirty="0" smtClean="0">
                <a:solidFill>
                  <a:srgbClr val="212165"/>
                </a:solidFill>
              </a:rPr>
              <a:t>Complexity and Risk</a:t>
            </a:r>
          </a:p>
          <a:p>
            <a:pPr lvl="1"/>
            <a:r>
              <a:rPr lang="en-US" sz="1600" dirty="0" smtClean="0">
                <a:solidFill>
                  <a:srgbClr val="212165"/>
                </a:solidFill>
              </a:rPr>
              <a:t>Complexity (sustaining, tactical, evolutionary, transformational)</a:t>
            </a:r>
          </a:p>
          <a:p>
            <a:pPr lvl="1"/>
            <a:r>
              <a:rPr lang="en-US" sz="1600" dirty="0" smtClean="0">
                <a:solidFill>
                  <a:srgbClr val="212165"/>
                </a:solidFill>
              </a:rPr>
              <a:t>Project risks</a:t>
            </a:r>
          </a:p>
          <a:p>
            <a:pPr lvl="2"/>
            <a:r>
              <a:rPr lang="en-US" sz="1200" b="1" dirty="0">
                <a:solidFill>
                  <a:srgbClr val="990000"/>
                </a:solidFill>
              </a:rPr>
              <a:t>Strategic Management </a:t>
            </a:r>
            <a:r>
              <a:rPr lang="en-US" sz="1200" b="1" dirty="0" smtClean="0">
                <a:solidFill>
                  <a:srgbClr val="990000"/>
                </a:solidFill>
              </a:rPr>
              <a:t>Risks</a:t>
            </a:r>
          </a:p>
          <a:p>
            <a:pPr lvl="2"/>
            <a:r>
              <a:rPr lang="en-US" sz="1200" b="1" dirty="0" smtClean="0">
                <a:solidFill>
                  <a:srgbClr val="990000"/>
                </a:solidFill>
              </a:rPr>
              <a:t>Procurement Risks</a:t>
            </a:r>
          </a:p>
          <a:p>
            <a:pPr lvl="2"/>
            <a:r>
              <a:rPr lang="en-US" sz="1200" b="1" dirty="0" smtClean="0">
                <a:solidFill>
                  <a:srgbClr val="990000"/>
                </a:solidFill>
              </a:rPr>
              <a:t>Human </a:t>
            </a:r>
            <a:r>
              <a:rPr lang="en-US" sz="1200" b="1" dirty="0">
                <a:solidFill>
                  <a:srgbClr val="990000"/>
                </a:solidFill>
              </a:rPr>
              <a:t>Resource </a:t>
            </a:r>
            <a:r>
              <a:rPr lang="en-US" sz="1200" b="1" dirty="0" smtClean="0">
                <a:solidFill>
                  <a:srgbClr val="990000"/>
                </a:solidFill>
              </a:rPr>
              <a:t>Risks</a:t>
            </a:r>
          </a:p>
          <a:p>
            <a:pPr lvl="2"/>
            <a:r>
              <a:rPr lang="en-US" sz="1200" b="1" dirty="0">
                <a:solidFill>
                  <a:srgbClr val="990000"/>
                </a:solidFill>
              </a:rPr>
              <a:t>Business </a:t>
            </a:r>
            <a:r>
              <a:rPr lang="en-US" sz="1200" b="1" dirty="0" smtClean="0">
                <a:solidFill>
                  <a:srgbClr val="990000"/>
                </a:solidFill>
              </a:rPr>
              <a:t>Risks</a:t>
            </a:r>
          </a:p>
          <a:p>
            <a:pPr lvl="2"/>
            <a:r>
              <a:rPr lang="en-US" sz="1200" b="1" dirty="0" smtClean="0">
                <a:solidFill>
                  <a:srgbClr val="990000"/>
                </a:solidFill>
              </a:rPr>
              <a:t>Project </a:t>
            </a:r>
            <a:r>
              <a:rPr lang="en-US" sz="1200" b="1" dirty="0">
                <a:solidFill>
                  <a:srgbClr val="990000"/>
                </a:solidFill>
              </a:rPr>
              <a:t>Management Integration Risks </a:t>
            </a:r>
            <a:endParaRPr lang="en-US" sz="1200" b="1" dirty="0" smtClean="0">
              <a:solidFill>
                <a:srgbClr val="990000"/>
              </a:solidFill>
            </a:endParaRPr>
          </a:p>
          <a:p>
            <a:pPr lvl="2"/>
            <a:r>
              <a:rPr lang="en-US" sz="1200" b="1" dirty="0" smtClean="0">
                <a:solidFill>
                  <a:srgbClr val="990000"/>
                </a:solidFill>
              </a:rPr>
              <a:t>Project </a:t>
            </a:r>
            <a:r>
              <a:rPr lang="en-US" sz="1200" b="1" dirty="0">
                <a:solidFill>
                  <a:srgbClr val="990000"/>
                </a:solidFill>
              </a:rPr>
              <a:t>Requirements Risks </a:t>
            </a:r>
            <a:endParaRPr lang="en-US" sz="1200" dirty="0" smtClean="0">
              <a:solidFill>
                <a:srgbClr val="990000"/>
              </a:solidFill>
            </a:endParaRPr>
          </a:p>
          <a:p>
            <a:pPr lvl="1"/>
            <a:r>
              <a:rPr lang="en-US" sz="1600" dirty="0" smtClean="0">
                <a:solidFill>
                  <a:srgbClr val="212165"/>
                </a:solidFill>
              </a:rPr>
              <a:t>Ability to mitigate critical risks</a:t>
            </a:r>
          </a:p>
          <a:p>
            <a:pPr lvl="1"/>
            <a:r>
              <a:rPr lang="en-US" sz="1600" dirty="0" smtClean="0">
                <a:solidFill>
                  <a:srgbClr val="212165"/>
                </a:solidFill>
              </a:rPr>
              <a:t>Residual risk and ability of the project office to manage it</a:t>
            </a:r>
          </a:p>
        </p:txBody>
      </p:sp>
      <p:sp>
        <p:nvSpPr>
          <p:cNvPr id="4" name="Slide Number Placeholder 3"/>
          <p:cNvSpPr>
            <a:spLocks noGrp="1"/>
          </p:cNvSpPr>
          <p:nvPr>
            <p:ph type="sldNum" sz="quarter" idx="12"/>
          </p:nvPr>
        </p:nvSpPr>
        <p:spPr/>
        <p:txBody>
          <a:bodyPr/>
          <a:lstStyle/>
          <a:p>
            <a:fld id="{FA83155D-84CD-48C0-9F06-F0DF4E61ABC8}" type="slidenum">
              <a:rPr lang="en-US" smtClean="0"/>
              <a:pPr/>
              <a:t>49</a:t>
            </a:fld>
            <a:endParaRPr lang="en-US"/>
          </a:p>
        </p:txBody>
      </p:sp>
    </p:spTree>
    <p:extLst>
      <p:ext uri="{BB962C8B-B14F-4D97-AF65-F5344CB8AC3E}">
        <p14:creationId xmlns:p14="http://schemas.microsoft.com/office/powerpoint/2010/main" val="233905884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few principles </a:t>
            </a:r>
            <a:r>
              <a:rPr lang="en-US" smtClean="0"/>
              <a:t>going forward for </a:t>
            </a:r>
            <a:r>
              <a:rPr lang="en-US" dirty="0" smtClean="0"/>
              <a:t>the spending effectiveness review</a:t>
            </a:r>
            <a:endParaRPr lang="en-US" dirty="0"/>
          </a:p>
        </p:txBody>
      </p:sp>
      <p:sp>
        <p:nvSpPr>
          <p:cNvPr id="3" name="Content Placeholder 2"/>
          <p:cNvSpPr>
            <a:spLocks noGrp="1"/>
          </p:cNvSpPr>
          <p:nvPr>
            <p:ph idx="1"/>
          </p:nvPr>
        </p:nvSpPr>
        <p:spPr>
          <a:xfrm>
            <a:off x="256722" y="1263520"/>
            <a:ext cx="8566378" cy="5486400"/>
          </a:xfrm>
        </p:spPr>
        <p:txBody>
          <a:bodyPr>
            <a:noAutofit/>
          </a:bodyPr>
          <a:lstStyle/>
          <a:p>
            <a:pPr>
              <a:buFont typeface="+mj-lt"/>
              <a:buAutoNum type="arabicPeriod"/>
            </a:pPr>
            <a:r>
              <a:rPr lang="en-US" sz="1050" dirty="0" smtClean="0"/>
              <a:t>What: Not a “cutting,” but a spending effectiveness enhancement exercise, aiming to strengthen IT’s overall “enabling effect” as an important Slovak government policy instrument</a:t>
            </a:r>
          </a:p>
          <a:p>
            <a:pPr lvl="1">
              <a:buFont typeface="+mj-lt"/>
              <a:buAutoNum type="arabicPeriod"/>
            </a:pPr>
            <a:r>
              <a:rPr lang="en-US" sz="1000" dirty="0" smtClean="0"/>
              <a:t>Increase the ability of IT to further policy objectives (policy enabling impact);</a:t>
            </a:r>
          </a:p>
          <a:p>
            <a:pPr lvl="1">
              <a:buFont typeface="+mj-lt"/>
              <a:buAutoNum type="arabicPeriod"/>
            </a:pPr>
            <a:r>
              <a:rPr lang="en-US" sz="1000" dirty="0" smtClean="0"/>
              <a:t>Enhance the potential of IT to enable effective and efficient program and services delivery to citizens and businesses (program enabling impact); and</a:t>
            </a:r>
          </a:p>
          <a:p>
            <a:pPr lvl="1">
              <a:buFont typeface="+mj-lt"/>
              <a:buAutoNum type="arabicPeriod"/>
            </a:pPr>
            <a:r>
              <a:rPr lang="en-US" sz="1000" dirty="0" smtClean="0"/>
              <a:t>Optimize and improve the efficacy (effectiveness, efficiency, economy) of IT investments (economies enabling impact).</a:t>
            </a:r>
          </a:p>
          <a:p>
            <a:pPr lvl="1">
              <a:buFont typeface="+mj-lt"/>
              <a:buAutoNum type="arabicPeriod"/>
            </a:pPr>
            <a:r>
              <a:rPr lang="en-US" sz="1000" dirty="0" smtClean="0"/>
              <a:t>Savings targets identified will be met through monetized combinations of these three types of spending effectiveness gains </a:t>
            </a:r>
          </a:p>
          <a:p>
            <a:pPr lvl="1">
              <a:buFont typeface="+mj-lt"/>
              <a:buAutoNum type="arabicPeriod"/>
            </a:pPr>
            <a:r>
              <a:rPr lang="en-US" sz="1000" dirty="0" smtClean="0"/>
              <a:t>Relevant information will be collected and maintained for benchmarking and ongoing performance tracking and reporting </a:t>
            </a:r>
            <a:r>
              <a:rPr lang="en-US" sz="1000" dirty="0" smtClean="0"/>
              <a:t>purposes</a:t>
            </a:r>
          </a:p>
          <a:p>
            <a:pPr lvl="1">
              <a:buFont typeface="+mj-lt"/>
              <a:buAutoNum type="arabicPeriod"/>
            </a:pPr>
            <a:r>
              <a:rPr lang="en-US" sz="1000" dirty="0" smtClean="0"/>
              <a:t>Appropriate internal capacity will be available to support effective value for money IT spending and the achievement of the goals below.</a:t>
            </a:r>
          </a:p>
          <a:p>
            <a:pPr lvl="1">
              <a:buFont typeface="+mj-lt"/>
              <a:buAutoNum type="arabicPeriod"/>
            </a:pPr>
            <a:r>
              <a:rPr lang="en-US" sz="1000" dirty="0" smtClean="0"/>
              <a:t>Strong information management practices support the management of government data as a critical asset.</a:t>
            </a:r>
            <a:endParaRPr lang="en-US" sz="1000" dirty="0" smtClean="0"/>
          </a:p>
          <a:p>
            <a:pPr>
              <a:buFont typeface="+mj-lt"/>
              <a:buAutoNum type="arabicPeriod"/>
            </a:pPr>
            <a:r>
              <a:rPr lang="en-US" sz="1050" dirty="0" smtClean="0"/>
              <a:t>Goal: Achieving </a:t>
            </a:r>
            <a:r>
              <a:rPr lang="en-US" sz="1050" dirty="0"/>
              <a:t>and maintaining </a:t>
            </a:r>
            <a:r>
              <a:rPr lang="en-US" sz="1050" dirty="0" smtClean="0"/>
              <a:t>alignment between government policy and IT</a:t>
            </a:r>
          </a:p>
          <a:p>
            <a:pPr lvl="1">
              <a:buFont typeface="+mj-lt"/>
              <a:buAutoNum type="arabicPeriod"/>
            </a:pPr>
            <a:r>
              <a:rPr lang="en-US" sz="1000" dirty="0" smtClean="0"/>
              <a:t>IT is led and governed, and resources are allocated and spent, as befits a strategic government policy instrument</a:t>
            </a:r>
          </a:p>
          <a:p>
            <a:pPr lvl="1">
              <a:buFont typeface="+mj-lt"/>
              <a:buAutoNum type="arabicPeriod"/>
            </a:pPr>
            <a:r>
              <a:rPr lang="en-US" sz="1000" dirty="0" smtClean="0"/>
              <a:t>IT budgets in ministries and agencies are public resources to be stewarded responsibly in support of (a) government policies and priorities; (b) ministry objectives; (c) the public interest.</a:t>
            </a:r>
          </a:p>
          <a:p>
            <a:pPr>
              <a:buFont typeface="+mj-lt"/>
              <a:buAutoNum type="arabicPeriod"/>
            </a:pPr>
            <a:r>
              <a:rPr lang="en-US" sz="1050" dirty="0" smtClean="0"/>
              <a:t>Goal: Shifting IT resources from lower impact to higher impact and reducing duplication</a:t>
            </a:r>
          </a:p>
          <a:p>
            <a:pPr lvl="1">
              <a:buFont typeface="+mj-lt"/>
              <a:buAutoNum type="arabicPeriod"/>
            </a:pPr>
            <a:r>
              <a:rPr lang="en-US" sz="1000" dirty="0" smtClean="0"/>
              <a:t>From commodity spending to strategic spending</a:t>
            </a:r>
          </a:p>
          <a:p>
            <a:pPr lvl="1">
              <a:buFont typeface="+mj-lt"/>
              <a:buAutoNum type="arabicPeriod"/>
            </a:pPr>
            <a:r>
              <a:rPr lang="en-US" sz="1000" dirty="0" smtClean="0"/>
              <a:t>From wasteful spending to fruitful spending (including terminating unproductive investments) </a:t>
            </a:r>
          </a:p>
          <a:p>
            <a:pPr lvl="1">
              <a:buFont typeface="+mj-lt"/>
              <a:buAutoNum type="arabicPeriod"/>
            </a:pPr>
            <a:r>
              <a:rPr lang="en-US" sz="1000" dirty="0" smtClean="0"/>
              <a:t>From uncontrolled (e.g., “rogue” or “vanity”) spending to disciplined, coordinated, transparent, responsible and accountable spending</a:t>
            </a:r>
          </a:p>
          <a:p>
            <a:pPr lvl="1">
              <a:buFont typeface="+mj-lt"/>
              <a:buAutoNum type="arabicPeriod"/>
            </a:pPr>
            <a:r>
              <a:rPr lang="en-US" sz="1000" dirty="0" smtClean="0"/>
              <a:t>From duplicate spending to shared spending on common IT enablers</a:t>
            </a:r>
          </a:p>
          <a:p>
            <a:pPr>
              <a:buFont typeface="+mj-lt"/>
              <a:buAutoNum type="arabicPeriod"/>
            </a:pPr>
            <a:r>
              <a:rPr lang="en-US" sz="1050" dirty="0" smtClean="0"/>
              <a:t>Goal: Disciplined stewardship of IT investments</a:t>
            </a:r>
          </a:p>
          <a:p>
            <a:pPr lvl="1">
              <a:buFont typeface="+mj-lt"/>
              <a:buAutoNum type="arabicPeriod"/>
            </a:pPr>
            <a:r>
              <a:rPr lang="en-US" sz="1000" dirty="0" smtClean="0"/>
              <a:t>Strategic alignment (government, ministry, public) and cost-benefit footing</a:t>
            </a:r>
          </a:p>
          <a:p>
            <a:pPr lvl="1">
              <a:buFont typeface="+mj-lt"/>
              <a:buAutoNum type="arabicPeriod"/>
            </a:pPr>
            <a:r>
              <a:rPr lang="en-US" sz="1000" dirty="0" smtClean="0"/>
              <a:t>Governed firmly (both centrally and within ministries), managed competently, accountably and transparently, within a clear IT policy, planning, and performance and benefit realization framework</a:t>
            </a:r>
          </a:p>
          <a:p>
            <a:pPr lvl="1">
              <a:buFont typeface="+mj-lt"/>
              <a:buAutoNum type="arabicPeriod"/>
            </a:pPr>
            <a:r>
              <a:rPr lang="en-US" sz="1000" dirty="0" smtClean="0"/>
              <a:t>Opportunities (e.g., for private industry) distributed fairly, transparently and on merit</a:t>
            </a:r>
          </a:p>
          <a:p>
            <a:pPr>
              <a:buFont typeface="+mj-lt"/>
              <a:buAutoNum type="arabicPeriod"/>
            </a:pPr>
            <a:r>
              <a:rPr lang="en-US" sz="1050" dirty="0" smtClean="0"/>
              <a:t>Goal: Effective accountability for IT outcomes and the use of IT resources</a:t>
            </a:r>
          </a:p>
          <a:p>
            <a:pPr lvl="1">
              <a:buFont typeface="+mj-lt"/>
              <a:buAutoNum type="arabicPeriod"/>
            </a:pPr>
            <a:r>
              <a:rPr lang="en-US" sz="1000" dirty="0" smtClean="0"/>
              <a:t>No spending without accountability</a:t>
            </a:r>
          </a:p>
          <a:p>
            <a:pPr lvl="1">
              <a:buFont typeface="+mj-lt"/>
              <a:buAutoNum type="arabicPeriod"/>
            </a:pPr>
            <a:r>
              <a:rPr lang="en-US" sz="1000" dirty="0" smtClean="0"/>
              <a:t>Clear ownership, IT controls, responsibilities and accountabilities are set out and distributed through IT policy and governance</a:t>
            </a:r>
          </a:p>
          <a:p>
            <a:pPr lvl="1">
              <a:buFont typeface="+mj-lt"/>
              <a:buAutoNum type="arabicPeriod"/>
            </a:pPr>
            <a:r>
              <a:rPr lang="en-US" sz="1000" dirty="0" smtClean="0"/>
              <a:t>Compliance with central IT policies is monitored, tracked and reported</a:t>
            </a:r>
          </a:p>
          <a:p>
            <a:pPr lvl="1">
              <a:buFont typeface="+mj-lt"/>
              <a:buAutoNum type="arabicPeriod"/>
            </a:pPr>
            <a:r>
              <a:rPr lang="en-US" sz="1000" dirty="0" smtClean="0"/>
              <a:t>Program and IT managers are “co-creators” of IT outcomes, and remain jointly accountable for them.</a:t>
            </a:r>
          </a:p>
        </p:txBody>
      </p:sp>
      <p:sp>
        <p:nvSpPr>
          <p:cNvPr id="4" name="Slide Number Placeholder 3"/>
          <p:cNvSpPr>
            <a:spLocks noGrp="1"/>
          </p:cNvSpPr>
          <p:nvPr>
            <p:ph type="sldNum" sz="quarter" idx="12"/>
          </p:nvPr>
        </p:nvSpPr>
        <p:spPr/>
        <p:txBody>
          <a:bodyPr/>
          <a:lstStyle/>
          <a:p>
            <a:fld id="{FA83155D-84CD-48C0-9F06-F0DF4E61ABC8}" type="slidenum">
              <a:rPr lang="en-US" smtClean="0"/>
              <a:pPr/>
              <a:t>5</a:t>
            </a:fld>
            <a:endParaRPr lang="en-US"/>
          </a:p>
        </p:txBody>
      </p:sp>
    </p:spTree>
    <p:extLst>
      <p:ext uri="{BB962C8B-B14F-4D97-AF65-F5344CB8AC3E}">
        <p14:creationId xmlns:p14="http://schemas.microsoft.com/office/powerpoint/2010/main" val="3526514511"/>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Managing IT in </a:t>
            </a:r>
            <a:r>
              <a:rPr lang="en-US" dirty="0" smtClean="0"/>
              <a:t>government</a:t>
            </a:r>
            <a:br>
              <a:rPr lang="en-US" dirty="0" smtClean="0"/>
            </a:br>
            <a:r>
              <a:rPr lang="en-US" sz="2000" dirty="0" smtClean="0">
                <a:solidFill>
                  <a:srgbClr val="212165"/>
                </a:solidFill>
              </a:rPr>
              <a:t>Disciplining IT investments – the full GC gating model</a:t>
            </a:r>
            <a:endParaRPr lang="en-US" sz="2000" dirty="0">
              <a:solidFill>
                <a:srgbClr val="212165"/>
              </a:solidFill>
            </a:endParaRPr>
          </a:p>
        </p:txBody>
      </p:sp>
      <p:sp>
        <p:nvSpPr>
          <p:cNvPr id="3" name="Content Placeholder 2"/>
          <p:cNvSpPr>
            <a:spLocks noGrp="1"/>
          </p:cNvSpPr>
          <p:nvPr>
            <p:ph idx="1"/>
          </p:nvPr>
        </p:nvSpPr>
        <p:spPr>
          <a:xfrm>
            <a:off x="457200" y="1371600"/>
            <a:ext cx="3828122" cy="5170053"/>
          </a:xfrm>
        </p:spPr>
        <p:txBody>
          <a:bodyPr>
            <a:noAutofit/>
          </a:bodyPr>
          <a:lstStyle/>
          <a:p>
            <a:pPr marL="0" indent="0">
              <a:buNone/>
            </a:pPr>
            <a:r>
              <a:rPr lang="en-US" sz="1100" dirty="0" smtClean="0"/>
              <a:t>The full gating model defines seven gates that might logically be present in every project. Its actual application, however, will depend on each case. The seven gates are:</a:t>
            </a:r>
          </a:p>
          <a:p>
            <a:r>
              <a:rPr lang="en-US" sz="1100" dirty="0" smtClean="0"/>
              <a:t>Gate 1—Strategic assessment and concept</a:t>
            </a:r>
          </a:p>
          <a:p>
            <a:pPr lvl="1"/>
            <a:r>
              <a:rPr lang="en-US" sz="1000" dirty="0" smtClean="0"/>
              <a:t>For confirmation of the project's objectives—both what is to be done and why—and the identification of key stakeholders</a:t>
            </a:r>
          </a:p>
          <a:p>
            <a:r>
              <a:rPr lang="en-US" sz="1100" dirty="0" smtClean="0"/>
              <a:t>Gate 2—Project approach</a:t>
            </a:r>
          </a:p>
          <a:p>
            <a:pPr lvl="1"/>
            <a:r>
              <a:rPr lang="en-US" sz="1000" dirty="0" smtClean="0"/>
              <a:t>For confirmation of how the project's objectives will be achieved</a:t>
            </a:r>
          </a:p>
          <a:p>
            <a:r>
              <a:rPr lang="en-US" sz="1100" dirty="0" smtClean="0"/>
              <a:t>Gate 3—Business case and general readiness</a:t>
            </a:r>
          </a:p>
          <a:p>
            <a:pPr lvl="1"/>
            <a:r>
              <a:rPr lang="en-US" sz="1000" dirty="0" smtClean="0"/>
              <a:t>For confirmation of funding and business outcomes</a:t>
            </a:r>
          </a:p>
          <a:p>
            <a:r>
              <a:rPr lang="en-US" sz="1100" dirty="0" smtClean="0"/>
              <a:t>Gate 4—Project charter / project management plan (PMP)</a:t>
            </a:r>
          </a:p>
          <a:p>
            <a:pPr lvl="1"/>
            <a:r>
              <a:rPr lang="en-US" sz="1000" dirty="0" smtClean="0"/>
              <a:t>For confirmation of resources, support, and governance</a:t>
            </a:r>
          </a:p>
          <a:p>
            <a:r>
              <a:rPr lang="en-US" sz="1100" dirty="0" smtClean="0"/>
              <a:t>Gate 5—Detailed project plan and functional specifications</a:t>
            </a:r>
          </a:p>
          <a:p>
            <a:pPr lvl="1"/>
            <a:r>
              <a:rPr lang="en-US" sz="1000" dirty="0" smtClean="0"/>
              <a:t>For confirmation of readiness to proceed with construction</a:t>
            </a:r>
          </a:p>
          <a:p>
            <a:r>
              <a:rPr lang="en-US" sz="1100" dirty="0" smtClean="0"/>
              <a:t>Gate 6—Construction complete and deployment readiness</a:t>
            </a:r>
          </a:p>
          <a:p>
            <a:pPr lvl="1"/>
            <a:r>
              <a:rPr lang="en-US" sz="1000" dirty="0" smtClean="0"/>
              <a:t>For confirmation of readiness to deploy for both business and IT domains</a:t>
            </a:r>
          </a:p>
          <a:p>
            <a:r>
              <a:rPr lang="en-US" sz="1100" dirty="0" smtClean="0"/>
              <a:t>Gate 7—Post-implementation review</a:t>
            </a:r>
          </a:p>
          <a:p>
            <a:pPr lvl="1"/>
            <a:r>
              <a:rPr lang="en-US" sz="1000" dirty="0" smtClean="0"/>
              <a:t>A post-mortem and final step to gather lessons learned</a:t>
            </a:r>
            <a:endParaRPr lang="en-US" sz="1000" dirty="0"/>
          </a:p>
        </p:txBody>
      </p:sp>
      <p:sp>
        <p:nvSpPr>
          <p:cNvPr id="4" name="Slide Number Placeholder 3"/>
          <p:cNvSpPr>
            <a:spLocks noGrp="1"/>
          </p:cNvSpPr>
          <p:nvPr>
            <p:ph type="sldNum" sz="quarter" idx="12"/>
          </p:nvPr>
        </p:nvSpPr>
        <p:spPr/>
        <p:txBody>
          <a:bodyPr/>
          <a:lstStyle/>
          <a:p>
            <a:fld id="{FA83155D-84CD-48C0-9F06-F0DF4E61ABC8}" type="slidenum">
              <a:rPr lang="en-US" smtClean="0"/>
              <a:pPr/>
              <a:t>50</a:t>
            </a:fld>
            <a:endParaRPr lang="en-US"/>
          </a:p>
        </p:txBody>
      </p:sp>
      <p:pic>
        <p:nvPicPr>
          <p:cNvPr id="8" name="Picture 7"/>
          <p:cNvPicPr>
            <a:picLocks noChangeAspect="1"/>
          </p:cNvPicPr>
          <p:nvPr/>
        </p:nvPicPr>
        <p:blipFill>
          <a:blip r:embed="rId2">
            <a:clrChange>
              <a:clrFrom>
                <a:srgbClr val="FFFFFF"/>
              </a:clrFrom>
              <a:clrTo>
                <a:srgbClr val="FFFFFF">
                  <a:alpha val="0"/>
                </a:srgbClr>
              </a:clrTo>
            </a:clrChange>
          </a:blip>
          <a:stretch>
            <a:fillRect/>
          </a:stretch>
        </p:blipFill>
        <p:spPr>
          <a:xfrm>
            <a:off x="4650809" y="1236328"/>
            <a:ext cx="4212224" cy="5536185"/>
          </a:xfrm>
          <a:prstGeom prst="rect">
            <a:avLst/>
          </a:prstGeom>
        </p:spPr>
      </p:pic>
    </p:spTree>
    <p:extLst>
      <p:ext uri="{BB962C8B-B14F-4D97-AF65-F5344CB8AC3E}">
        <p14:creationId xmlns:p14="http://schemas.microsoft.com/office/powerpoint/2010/main" val="1091515830"/>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37566" y="76200"/>
            <a:ext cx="7687234" cy="1066800"/>
          </a:xfrm>
        </p:spPr>
        <p:txBody>
          <a:bodyPr/>
          <a:lstStyle/>
          <a:p>
            <a:r>
              <a:rPr lang="en-US" dirty="0"/>
              <a:t>Managing IT in government</a:t>
            </a:r>
            <a:br>
              <a:rPr lang="en-US" dirty="0"/>
            </a:br>
            <a:r>
              <a:rPr lang="en-US" sz="2000" dirty="0">
                <a:solidFill>
                  <a:srgbClr val="212165"/>
                </a:solidFill>
              </a:rPr>
              <a:t>Disciplining </a:t>
            </a:r>
            <a:r>
              <a:rPr lang="en-US" sz="2000" dirty="0" smtClean="0">
                <a:solidFill>
                  <a:srgbClr val="212165"/>
                </a:solidFill>
              </a:rPr>
              <a:t>GC IT investments – streamlined and light gating</a:t>
            </a:r>
            <a:endParaRPr lang="en-US" sz="1600" dirty="0">
              <a:solidFill>
                <a:srgbClr val="212165"/>
              </a:solidFill>
            </a:endParaRPr>
          </a:p>
        </p:txBody>
      </p:sp>
      <p:sp>
        <p:nvSpPr>
          <p:cNvPr id="4" name="Slide Number Placeholder 3"/>
          <p:cNvSpPr>
            <a:spLocks noGrp="1"/>
          </p:cNvSpPr>
          <p:nvPr>
            <p:ph type="sldNum" sz="quarter" idx="12"/>
          </p:nvPr>
        </p:nvSpPr>
        <p:spPr/>
        <p:txBody>
          <a:bodyPr/>
          <a:lstStyle/>
          <a:p>
            <a:fld id="{FA83155D-84CD-48C0-9F06-F0DF4E61ABC8}" type="slidenum">
              <a:rPr lang="en-US" smtClean="0"/>
              <a:pPr/>
              <a:t>51</a:t>
            </a:fld>
            <a:endParaRPr lang="en-US"/>
          </a:p>
        </p:txBody>
      </p:sp>
      <p:pic>
        <p:nvPicPr>
          <p:cNvPr id="9" name="Picture 8"/>
          <p:cNvPicPr/>
          <p:nvPr/>
        </p:nvPicPr>
        <p:blipFill>
          <a:blip r:embed="rId2">
            <a:extLst>
              <a:ext uri="{28A0092B-C50C-407E-A947-70E740481C1C}">
                <a14:useLocalDpi xmlns:a14="http://schemas.microsoft.com/office/drawing/2010/main" val="0"/>
              </a:ext>
            </a:extLst>
          </a:blip>
          <a:srcRect/>
          <a:stretch>
            <a:fillRect/>
          </a:stretch>
        </p:blipFill>
        <p:spPr bwMode="auto">
          <a:xfrm>
            <a:off x="2951297" y="1398174"/>
            <a:ext cx="3855877" cy="1817836"/>
          </a:xfrm>
          <a:prstGeom prst="rect">
            <a:avLst/>
          </a:prstGeom>
          <a:noFill/>
          <a:ln>
            <a:noFill/>
          </a:ln>
        </p:spPr>
      </p:pic>
      <p:pic>
        <p:nvPicPr>
          <p:cNvPr id="10" name="Picture 9"/>
          <p:cNvPicPr/>
          <p:nvPr/>
        </p:nvPicPr>
        <p:blipFill>
          <a:blip r:embed="rId3">
            <a:extLst>
              <a:ext uri="{28A0092B-C50C-407E-A947-70E740481C1C}">
                <a14:useLocalDpi xmlns:a14="http://schemas.microsoft.com/office/drawing/2010/main" val="0"/>
              </a:ext>
            </a:extLst>
          </a:blip>
          <a:srcRect/>
          <a:stretch>
            <a:fillRect/>
          </a:stretch>
        </p:blipFill>
        <p:spPr bwMode="auto">
          <a:xfrm>
            <a:off x="2101542" y="4445680"/>
            <a:ext cx="5418330" cy="1209743"/>
          </a:xfrm>
          <a:prstGeom prst="rect">
            <a:avLst/>
          </a:prstGeom>
          <a:noFill/>
          <a:ln>
            <a:noFill/>
          </a:ln>
        </p:spPr>
      </p:pic>
      <p:sp>
        <p:nvSpPr>
          <p:cNvPr id="5" name="Rectangle 4"/>
          <p:cNvSpPr/>
          <p:nvPr/>
        </p:nvSpPr>
        <p:spPr>
          <a:xfrm>
            <a:off x="2467029" y="3294792"/>
            <a:ext cx="4723905" cy="584776"/>
          </a:xfrm>
          <a:prstGeom prst="rect">
            <a:avLst/>
          </a:prstGeom>
        </p:spPr>
        <p:txBody>
          <a:bodyPr wrap="square">
            <a:spAutoFit/>
          </a:bodyPr>
          <a:lstStyle/>
          <a:p>
            <a:pPr algn="ctr"/>
            <a:r>
              <a:rPr lang="en-US" sz="1600" dirty="0">
                <a:solidFill>
                  <a:srgbClr val="212165"/>
                </a:solidFill>
              </a:rPr>
              <a:t>Streamlined gating for projects of medium size, risk, and complexity</a:t>
            </a:r>
            <a:endParaRPr lang="en-CA" sz="1600" dirty="0">
              <a:solidFill>
                <a:srgbClr val="212165"/>
              </a:solidFill>
            </a:endParaRPr>
          </a:p>
        </p:txBody>
      </p:sp>
      <p:sp>
        <p:nvSpPr>
          <p:cNvPr id="11" name="Rectangle 10"/>
          <p:cNvSpPr/>
          <p:nvPr/>
        </p:nvSpPr>
        <p:spPr>
          <a:xfrm>
            <a:off x="2375659" y="5996244"/>
            <a:ext cx="5007156" cy="584776"/>
          </a:xfrm>
          <a:prstGeom prst="rect">
            <a:avLst/>
          </a:prstGeom>
        </p:spPr>
        <p:txBody>
          <a:bodyPr wrap="square">
            <a:spAutoFit/>
          </a:bodyPr>
          <a:lstStyle/>
          <a:p>
            <a:pPr algn="ctr"/>
            <a:r>
              <a:rPr lang="en-US" sz="1600" dirty="0">
                <a:solidFill>
                  <a:srgbClr val="212165"/>
                </a:solidFill>
              </a:rPr>
              <a:t>Light gating for small, low-risk projects with little complexity</a:t>
            </a:r>
          </a:p>
        </p:txBody>
      </p:sp>
      <p:sp>
        <p:nvSpPr>
          <p:cNvPr id="12" name="Rounded Rectangle 11"/>
          <p:cNvSpPr/>
          <p:nvPr/>
        </p:nvSpPr>
        <p:spPr>
          <a:xfrm>
            <a:off x="1662962" y="1425277"/>
            <a:ext cx="6350316" cy="2485096"/>
          </a:xfrm>
          <a:prstGeom prst="roundRect">
            <a:avLst/>
          </a:prstGeom>
          <a:noFill/>
          <a:ln w="28575" cmpd="sng">
            <a:solidFill>
              <a:srgbClr val="212165"/>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rgbClr val="212165"/>
              </a:solidFill>
            </a:endParaRPr>
          </a:p>
        </p:txBody>
      </p:sp>
      <p:sp>
        <p:nvSpPr>
          <p:cNvPr id="13" name="Rounded Rectangle 12"/>
          <p:cNvSpPr/>
          <p:nvPr/>
        </p:nvSpPr>
        <p:spPr>
          <a:xfrm>
            <a:off x="1641756" y="4227229"/>
            <a:ext cx="6350316" cy="2485096"/>
          </a:xfrm>
          <a:prstGeom prst="roundRect">
            <a:avLst/>
          </a:prstGeom>
          <a:noFill/>
          <a:ln w="28575" cmpd="sng">
            <a:solidFill>
              <a:srgbClr val="212165"/>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rgbClr val="212165"/>
              </a:solidFill>
            </a:endParaRPr>
          </a:p>
        </p:txBody>
      </p:sp>
    </p:spTree>
    <p:extLst>
      <p:ext uri="{BB962C8B-B14F-4D97-AF65-F5344CB8AC3E}">
        <p14:creationId xmlns:p14="http://schemas.microsoft.com/office/powerpoint/2010/main" val="574844553"/>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525" y="76200"/>
            <a:ext cx="7803125" cy="1066800"/>
          </a:xfrm>
        </p:spPr>
        <p:txBody>
          <a:bodyPr/>
          <a:lstStyle/>
          <a:p>
            <a:r>
              <a:rPr lang="en-US" dirty="0"/>
              <a:t>Managing IT in </a:t>
            </a:r>
            <a:r>
              <a:rPr lang="en-US" dirty="0" smtClean="0"/>
              <a:t>government</a:t>
            </a:r>
            <a:br>
              <a:rPr lang="en-US" dirty="0" smtClean="0"/>
            </a:br>
            <a:r>
              <a:rPr lang="en-US" sz="2000" dirty="0" smtClean="0">
                <a:solidFill>
                  <a:srgbClr val="212165"/>
                </a:solidFill>
              </a:rPr>
              <a:t>Lessons learned on benchmarking opportunistically</a:t>
            </a:r>
            <a:endParaRPr lang="en-US" sz="2000" dirty="0">
              <a:solidFill>
                <a:srgbClr val="212165"/>
              </a:solidFill>
            </a:endParaRPr>
          </a:p>
        </p:txBody>
      </p:sp>
      <p:sp>
        <p:nvSpPr>
          <p:cNvPr id="3" name="Content Placeholder 2"/>
          <p:cNvSpPr>
            <a:spLocks noGrp="1"/>
          </p:cNvSpPr>
          <p:nvPr>
            <p:ph idx="1"/>
          </p:nvPr>
        </p:nvSpPr>
        <p:spPr>
          <a:xfrm>
            <a:off x="100509" y="1307644"/>
            <a:ext cx="5007156" cy="5407599"/>
          </a:xfrm>
        </p:spPr>
        <p:txBody>
          <a:bodyPr>
            <a:noAutofit/>
          </a:bodyPr>
          <a:lstStyle/>
          <a:p>
            <a:r>
              <a:rPr lang="en-US" sz="1050" dirty="0" smtClean="0"/>
              <a:t>Benchmarking serves a number of purposes that include:</a:t>
            </a:r>
          </a:p>
          <a:p>
            <a:pPr lvl="1"/>
            <a:r>
              <a:rPr lang="en-US" sz="1000" dirty="0" smtClean="0"/>
              <a:t>Comparing IT performance across government (inside perspective)</a:t>
            </a:r>
          </a:p>
          <a:p>
            <a:pPr lvl="1"/>
            <a:r>
              <a:rPr lang="en-US" sz="1000" dirty="0"/>
              <a:t>Comparing </a:t>
            </a:r>
            <a:r>
              <a:rPr lang="en-US" sz="1000" dirty="0" smtClean="0"/>
              <a:t>government IT performance with </a:t>
            </a:r>
            <a:r>
              <a:rPr lang="en-US" sz="1000" dirty="0"/>
              <a:t>commercial sector </a:t>
            </a:r>
            <a:r>
              <a:rPr lang="en-US" sz="1000" dirty="0" smtClean="0"/>
              <a:t>performance and other governments (external perspective)</a:t>
            </a:r>
          </a:p>
          <a:p>
            <a:pPr lvl="1"/>
            <a:r>
              <a:rPr lang="en-US" sz="1000" dirty="0" smtClean="0"/>
              <a:t>Establishing a cost and performance baseline against which future effectiveness and efficiency enhancements can be measured.</a:t>
            </a:r>
            <a:endParaRPr lang="en-US" sz="1000" dirty="0"/>
          </a:p>
          <a:p>
            <a:r>
              <a:rPr lang="en-US" sz="1050" dirty="0" smtClean="0"/>
              <a:t>One purpose benchmarking does not serve well is getting all IT costs – there are more effective ways to achieve that.  As such, benchmarking should provide a selective (not complete) perspective on key aspects of IT that can stand realignments and transformation.</a:t>
            </a:r>
          </a:p>
          <a:p>
            <a:r>
              <a:rPr lang="en-US" sz="1050" dirty="0" smtClean="0"/>
              <a:t>The results of benchmarking typically launch (and then support) the construction and “selling” of the options for increasing effectiveness and economy and reducing diseconomies.  </a:t>
            </a:r>
          </a:p>
          <a:p>
            <a:r>
              <a:rPr lang="en-US" sz="1050" dirty="0" smtClean="0"/>
              <a:t>To make it easier on building the supporting arguments and data evidence, it makes sense to structure the benchmarking exercises with such an end in mind.  In other words, to benchmark “with intent.”</a:t>
            </a:r>
          </a:p>
          <a:p>
            <a:r>
              <a:rPr lang="en-US" sz="1050" dirty="0" smtClean="0"/>
              <a:t>As such, the structure and expected results should best anticipate and help support the development of, and the evidence base for, a range of options that may include:</a:t>
            </a:r>
          </a:p>
          <a:p>
            <a:pPr lvl="1"/>
            <a:r>
              <a:rPr lang="en-US" sz="1000" dirty="0" smtClean="0"/>
              <a:t>Shared enterprise services for distributed (end-user) computer services</a:t>
            </a:r>
          </a:p>
          <a:p>
            <a:pPr lvl="1"/>
            <a:r>
              <a:rPr lang="en-US" sz="1000" dirty="0"/>
              <a:t>Centralized procurement of end-user devices (hardware and software)</a:t>
            </a:r>
          </a:p>
          <a:p>
            <a:pPr lvl="1"/>
            <a:r>
              <a:rPr lang="en-US" sz="1000" dirty="0" smtClean="0"/>
              <a:t>Shared </a:t>
            </a:r>
            <a:r>
              <a:rPr lang="en-US" sz="1000" dirty="0"/>
              <a:t>enterprise </a:t>
            </a:r>
            <a:r>
              <a:rPr lang="en-US" sz="1000" dirty="0" smtClean="0"/>
              <a:t>services for central computing services, through consolidation of data centres, servers and networks, and migration to cloud computing</a:t>
            </a:r>
            <a:endParaRPr lang="en-US" sz="1000" dirty="0"/>
          </a:p>
          <a:p>
            <a:pPr lvl="1"/>
            <a:r>
              <a:rPr lang="en-US" sz="1000" dirty="0" smtClean="0"/>
              <a:t>Shared </a:t>
            </a:r>
            <a:r>
              <a:rPr lang="en-US" sz="1000" dirty="0"/>
              <a:t>enterprise </a:t>
            </a:r>
            <a:r>
              <a:rPr lang="en-US" sz="1000" dirty="0" smtClean="0"/>
              <a:t>services for enterprise identity</a:t>
            </a:r>
            <a:r>
              <a:rPr lang="en-US" sz="1000" dirty="0"/>
              <a:t>, c</a:t>
            </a:r>
            <a:r>
              <a:rPr lang="en-US" sz="1000" dirty="0" smtClean="0"/>
              <a:t>redential </a:t>
            </a:r>
            <a:r>
              <a:rPr lang="en-US" sz="1000" dirty="0"/>
              <a:t>and </a:t>
            </a:r>
            <a:r>
              <a:rPr lang="en-US" sz="1000" dirty="0" smtClean="0"/>
              <a:t>access management services (a key digital public services enabler) </a:t>
            </a:r>
          </a:p>
          <a:p>
            <a:pPr lvl="1"/>
            <a:r>
              <a:rPr lang="en-US" sz="1000" dirty="0" smtClean="0"/>
              <a:t>Shared </a:t>
            </a:r>
            <a:r>
              <a:rPr lang="en-US" sz="1000" dirty="0"/>
              <a:t>enterprise </a:t>
            </a:r>
            <a:r>
              <a:rPr lang="en-US" sz="1000" dirty="0" smtClean="0"/>
              <a:t>services for all telecommunications services (data, voice, video)</a:t>
            </a:r>
            <a:endParaRPr lang="en-US" sz="1000" dirty="0"/>
          </a:p>
          <a:p>
            <a:pPr lvl="1"/>
            <a:r>
              <a:rPr lang="en-US" sz="1000" dirty="0" smtClean="0"/>
              <a:t>Shared enterprise approach to at least HR and Finance systems to reduce diversity and realize economies of scale</a:t>
            </a:r>
            <a:endParaRPr lang="en-US" sz="1000" dirty="0"/>
          </a:p>
          <a:p>
            <a:pPr lvl="1"/>
            <a:r>
              <a:rPr lang="en-US" sz="1000" dirty="0" smtClean="0"/>
              <a:t>Migration </a:t>
            </a:r>
            <a:r>
              <a:rPr lang="en-US" sz="1000" dirty="0"/>
              <a:t>of </a:t>
            </a:r>
            <a:r>
              <a:rPr lang="en-US" sz="1000" dirty="0" smtClean="0"/>
              <a:t>externally </a:t>
            </a:r>
            <a:r>
              <a:rPr lang="en-US" sz="1000" dirty="0"/>
              <a:t>facing websites to a single </a:t>
            </a:r>
            <a:r>
              <a:rPr lang="en-US" sz="1000" dirty="0" smtClean="0"/>
              <a:t>presence</a:t>
            </a:r>
          </a:p>
          <a:p>
            <a:pPr lvl="1"/>
            <a:r>
              <a:rPr lang="en-US" sz="1000" dirty="0" smtClean="0"/>
              <a:t>Migration to a single e-mail system.</a:t>
            </a:r>
            <a:endParaRPr lang="en-US" sz="1000" dirty="0"/>
          </a:p>
        </p:txBody>
      </p:sp>
      <p:sp>
        <p:nvSpPr>
          <p:cNvPr id="4" name="Slide Number Placeholder 3"/>
          <p:cNvSpPr>
            <a:spLocks noGrp="1"/>
          </p:cNvSpPr>
          <p:nvPr>
            <p:ph type="sldNum" sz="quarter" idx="12"/>
          </p:nvPr>
        </p:nvSpPr>
        <p:spPr/>
        <p:txBody>
          <a:bodyPr/>
          <a:lstStyle/>
          <a:p>
            <a:fld id="{FA83155D-84CD-48C0-9F06-F0DF4E61ABC8}" type="slidenum">
              <a:rPr lang="en-US" smtClean="0"/>
              <a:pPr/>
              <a:t>52</a:t>
            </a:fld>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929185752"/>
              </p:ext>
            </p:extLst>
          </p:nvPr>
        </p:nvGraphicFramePr>
        <p:xfrm>
          <a:off x="5235584" y="2119644"/>
          <a:ext cx="3908415" cy="2156894"/>
        </p:xfrm>
        <a:graphic>
          <a:graphicData uri="http://schemas.openxmlformats.org/presentationml/2006/ole">
            <mc:AlternateContent xmlns:mc="http://schemas.openxmlformats.org/markup-compatibility/2006">
              <mc:Choice xmlns:v="urn:schemas-microsoft-com:vml" Requires="v">
                <p:oleObj spid="_x0000_s1334" name="Document" r:id="rId3" imgW="6489700" imgH="3581400" progId="Word.Document.12">
                  <p:embed/>
                </p:oleObj>
              </mc:Choice>
              <mc:Fallback>
                <p:oleObj name="Document" r:id="rId3" imgW="6489700" imgH="3581400" progId="Word.Document.12">
                  <p:embed/>
                  <p:pic>
                    <p:nvPicPr>
                      <p:cNvPr id="0" name=""/>
                      <p:cNvPicPr/>
                      <p:nvPr/>
                    </p:nvPicPr>
                    <p:blipFill>
                      <a:blip r:embed="rId4"/>
                      <a:stretch>
                        <a:fillRect/>
                      </a:stretch>
                    </p:blipFill>
                    <p:spPr>
                      <a:xfrm>
                        <a:off x="5235584" y="2119644"/>
                        <a:ext cx="3908415" cy="2156894"/>
                      </a:xfrm>
                      <a:prstGeom prst="rect">
                        <a:avLst/>
                      </a:prstGeom>
                    </p:spPr>
                  </p:pic>
                </p:oleObj>
              </mc:Fallback>
            </mc:AlternateContent>
          </a:graphicData>
        </a:graphic>
      </p:graphicFrame>
      <p:sp>
        <p:nvSpPr>
          <p:cNvPr id="6" name="TextBox 5"/>
          <p:cNvSpPr txBox="1"/>
          <p:nvPr/>
        </p:nvSpPr>
        <p:spPr>
          <a:xfrm>
            <a:off x="5272134" y="4403737"/>
            <a:ext cx="3871866" cy="1077218"/>
          </a:xfrm>
          <a:prstGeom prst="rect">
            <a:avLst/>
          </a:prstGeom>
          <a:noFill/>
        </p:spPr>
        <p:txBody>
          <a:bodyPr wrap="square" rtlCol="0">
            <a:spAutoFit/>
          </a:bodyPr>
          <a:lstStyle/>
          <a:p>
            <a:pPr algn="ctr"/>
            <a:r>
              <a:rPr lang="en-US" sz="1600" dirty="0" smtClean="0">
                <a:solidFill>
                  <a:srgbClr val="212165"/>
                </a:solidFill>
              </a:rPr>
              <a:t>The </a:t>
            </a:r>
            <a:r>
              <a:rPr lang="en-US" sz="1600" i="1" dirty="0" smtClean="0">
                <a:solidFill>
                  <a:srgbClr val="212165"/>
                </a:solidFill>
              </a:rPr>
              <a:t>Shared Services Canada </a:t>
            </a:r>
            <a:r>
              <a:rPr lang="en-US" sz="1600" dirty="0" smtClean="0">
                <a:solidFill>
                  <a:srgbClr val="212165"/>
                </a:solidFill>
              </a:rPr>
              <a:t>Program Architecture shown above provides ideas for possible frameworks for benchmarking “with intent”</a:t>
            </a:r>
          </a:p>
        </p:txBody>
      </p:sp>
    </p:spTree>
    <p:extLst>
      <p:ext uri="{BB962C8B-B14F-4D97-AF65-F5344CB8AC3E}">
        <p14:creationId xmlns:p14="http://schemas.microsoft.com/office/powerpoint/2010/main" val="1144456408"/>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Managing IT in government</a:t>
            </a:r>
            <a:br>
              <a:rPr lang="en-US" dirty="0"/>
            </a:br>
            <a:r>
              <a:rPr lang="en-US" sz="2000" dirty="0" smtClean="0">
                <a:solidFill>
                  <a:srgbClr val="212165"/>
                </a:solidFill>
              </a:rPr>
              <a:t>A possible framework for benchmarking “with intent”</a:t>
            </a:r>
            <a:endParaRPr lang="en-US" sz="20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304772589"/>
              </p:ext>
            </p:extLst>
          </p:nvPr>
        </p:nvGraphicFramePr>
        <p:xfrm>
          <a:off x="457200" y="1371600"/>
          <a:ext cx="8230077" cy="2082800"/>
        </p:xfrm>
        <a:graphic>
          <a:graphicData uri="http://schemas.openxmlformats.org/drawingml/2006/table">
            <a:tbl>
              <a:tblPr firstRow="1" bandRow="1">
                <a:tableStyleId>{5C22544A-7EE6-4342-B048-85BDC9FD1C3A}</a:tableStyleId>
              </a:tblPr>
              <a:tblGrid>
                <a:gridCol w="1077338"/>
                <a:gridCol w="914217"/>
                <a:gridCol w="822344"/>
                <a:gridCol w="1279200"/>
                <a:gridCol w="877166"/>
                <a:gridCol w="739626"/>
                <a:gridCol w="825960"/>
                <a:gridCol w="919718"/>
                <a:gridCol w="774508"/>
              </a:tblGrid>
              <a:tr h="370840">
                <a:tc>
                  <a:txBody>
                    <a:bodyPr/>
                    <a:lstStyle/>
                    <a:p>
                      <a:r>
                        <a:rPr lang="en-US" sz="800" dirty="0" smtClean="0"/>
                        <a:t>For each ministry/agency</a:t>
                      </a:r>
                      <a:endParaRPr lang="en-US" sz="800" dirty="0"/>
                    </a:p>
                  </a:txBody>
                  <a:tcPr marL="89846" marR="89846">
                    <a:solidFill>
                      <a:srgbClr val="212165"/>
                    </a:solidFill>
                  </a:tcPr>
                </a:tc>
                <a:tc>
                  <a:txBody>
                    <a:bodyPr/>
                    <a:lstStyle/>
                    <a:p>
                      <a:r>
                        <a:rPr lang="en-US" sz="800" dirty="0" smtClean="0"/>
                        <a:t>Running and maintaining end-user devices</a:t>
                      </a:r>
                      <a:endParaRPr lang="en-US" sz="800" dirty="0"/>
                    </a:p>
                  </a:txBody>
                  <a:tcPr marL="89846" marR="89846"/>
                </a:tc>
                <a:tc>
                  <a:txBody>
                    <a:bodyPr/>
                    <a:lstStyle/>
                    <a:p>
                      <a:r>
                        <a:rPr lang="en-US" sz="800" dirty="0" smtClean="0"/>
                        <a:t>Acquisition</a:t>
                      </a:r>
                      <a:r>
                        <a:rPr lang="en-US" sz="800" baseline="0" dirty="0" smtClean="0"/>
                        <a:t> of end-user devices and software</a:t>
                      </a:r>
                      <a:endParaRPr lang="en-US" sz="800" dirty="0"/>
                    </a:p>
                  </a:txBody>
                  <a:tcPr marL="89846" marR="89846"/>
                </a:tc>
                <a:tc>
                  <a:txBody>
                    <a:bodyPr/>
                    <a:lstStyle/>
                    <a:p>
                      <a:r>
                        <a:rPr lang="en-US" sz="800" dirty="0" smtClean="0"/>
                        <a:t>Central computing services (data centres, servers,</a:t>
                      </a:r>
                      <a:r>
                        <a:rPr lang="en-US" sz="800" baseline="0" dirty="0" smtClean="0"/>
                        <a:t> local and wide-area networks)</a:t>
                      </a:r>
                      <a:endParaRPr lang="en-US" sz="800" dirty="0"/>
                    </a:p>
                  </a:txBody>
                  <a:tcPr marL="89846" marR="89846"/>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800" dirty="0" smtClean="0"/>
                        <a:t>Telecoms services (data, voice, video)</a:t>
                      </a:r>
                    </a:p>
                  </a:txBody>
                  <a:tcPr marL="89846" marR="89846"/>
                </a:tc>
                <a:tc>
                  <a:txBody>
                    <a:bodyPr/>
                    <a:lstStyle/>
                    <a:p>
                      <a:r>
                        <a:rPr lang="en-US" sz="800" baseline="0" dirty="0" smtClean="0"/>
                        <a:t>IT support for HR system</a:t>
                      </a:r>
                      <a:endParaRPr lang="en-US" sz="800" dirty="0"/>
                    </a:p>
                  </a:txBody>
                  <a:tcPr marL="89846" marR="89846"/>
                </a:tc>
                <a:tc>
                  <a:txBody>
                    <a:bodyPr/>
                    <a:lstStyle/>
                    <a:p>
                      <a:r>
                        <a:rPr lang="en-US" sz="800" dirty="0" smtClean="0"/>
                        <a:t>IT support for Finance system</a:t>
                      </a:r>
                      <a:endParaRPr lang="en-US" sz="800" dirty="0"/>
                    </a:p>
                  </a:txBody>
                  <a:tcPr marL="89846" marR="89846"/>
                </a:tc>
                <a:tc>
                  <a:txBody>
                    <a:bodyPr/>
                    <a:lstStyle/>
                    <a:p>
                      <a:r>
                        <a:rPr lang="en-US" sz="800" dirty="0" smtClean="0"/>
                        <a:t>Maintenance of external agency website(s)</a:t>
                      </a:r>
                      <a:endParaRPr lang="en-US" sz="800" dirty="0"/>
                    </a:p>
                  </a:txBody>
                  <a:tcPr marL="89846" marR="89846"/>
                </a:tc>
                <a:tc>
                  <a:txBody>
                    <a:bodyPr/>
                    <a:lstStyle/>
                    <a:p>
                      <a:r>
                        <a:rPr lang="en-US" sz="800" dirty="0" smtClean="0"/>
                        <a:t>Other (TBD) (e.g., new projects)</a:t>
                      </a:r>
                      <a:endParaRPr lang="en-US" sz="800" dirty="0"/>
                    </a:p>
                  </a:txBody>
                  <a:tcPr marL="89846" marR="89846"/>
                </a:tc>
              </a:tr>
              <a:tr h="370840">
                <a:tc>
                  <a:txBody>
                    <a:bodyPr/>
                    <a:lstStyle/>
                    <a:p>
                      <a:r>
                        <a:rPr lang="en-US" b="1" dirty="0" smtClean="0">
                          <a:solidFill>
                            <a:srgbClr val="212165"/>
                          </a:solidFill>
                        </a:rPr>
                        <a:t>Costs</a:t>
                      </a:r>
                      <a:endParaRPr lang="en-US" b="1" dirty="0">
                        <a:solidFill>
                          <a:srgbClr val="212165"/>
                        </a:solidFill>
                      </a:endParaRPr>
                    </a:p>
                  </a:txBody>
                  <a:tcPr marL="89846" marR="89846"/>
                </a:tc>
                <a:tc>
                  <a:txBody>
                    <a:bodyPr/>
                    <a:lstStyle/>
                    <a:p>
                      <a:endParaRPr lang="en-US"/>
                    </a:p>
                  </a:txBody>
                  <a:tcPr marL="89846" marR="89846"/>
                </a:tc>
                <a:tc>
                  <a:txBody>
                    <a:bodyPr/>
                    <a:lstStyle/>
                    <a:p>
                      <a:endParaRPr lang="en-US"/>
                    </a:p>
                  </a:txBody>
                  <a:tcPr marL="89846" marR="89846"/>
                </a:tc>
                <a:tc>
                  <a:txBody>
                    <a:bodyPr/>
                    <a:lstStyle/>
                    <a:p>
                      <a:endParaRPr lang="en-US"/>
                    </a:p>
                  </a:txBody>
                  <a:tcPr marL="89846" marR="89846"/>
                </a:tc>
                <a:tc>
                  <a:txBody>
                    <a:bodyPr/>
                    <a:lstStyle/>
                    <a:p>
                      <a:endParaRPr lang="en-US"/>
                    </a:p>
                  </a:txBody>
                  <a:tcPr marL="89846" marR="89846"/>
                </a:tc>
                <a:tc>
                  <a:txBody>
                    <a:bodyPr/>
                    <a:lstStyle/>
                    <a:p>
                      <a:endParaRPr lang="en-US"/>
                    </a:p>
                  </a:txBody>
                  <a:tcPr marL="89846" marR="89846"/>
                </a:tc>
                <a:tc>
                  <a:txBody>
                    <a:bodyPr/>
                    <a:lstStyle/>
                    <a:p>
                      <a:endParaRPr lang="en-US"/>
                    </a:p>
                  </a:txBody>
                  <a:tcPr marL="89846" marR="89846"/>
                </a:tc>
                <a:tc>
                  <a:txBody>
                    <a:bodyPr/>
                    <a:lstStyle/>
                    <a:p>
                      <a:endParaRPr lang="en-US"/>
                    </a:p>
                  </a:txBody>
                  <a:tcPr marL="89846" marR="89846"/>
                </a:tc>
                <a:tc>
                  <a:txBody>
                    <a:bodyPr/>
                    <a:lstStyle/>
                    <a:p>
                      <a:endParaRPr lang="en-US"/>
                    </a:p>
                  </a:txBody>
                  <a:tcPr marL="89846" marR="89846"/>
                </a:tc>
              </a:tr>
              <a:tr h="370840">
                <a:tc>
                  <a:txBody>
                    <a:bodyPr/>
                    <a:lstStyle/>
                    <a:p>
                      <a:r>
                        <a:rPr lang="en-US" b="1" dirty="0" smtClean="0">
                          <a:solidFill>
                            <a:srgbClr val="212165"/>
                          </a:solidFill>
                        </a:rPr>
                        <a:t>FTEs</a:t>
                      </a:r>
                      <a:endParaRPr lang="en-US" b="1" dirty="0">
                        <a:solidFill>
                          <a:srgbClr val="212165"/>
                        </a:solidFill>
                      </a:endParaRPr>
                    </a:p>
                  </a:txBody>
                  <a:tcPr marL="89846" marR="89846"/>
                </a:tc>
                <a:tc>
                  <a:txBody>
                    <a:bodyPr/>
                    <a:lstStyle/>
                    <a:p>
                      <a:endParaRPr lang="en-US"/>
                    </a:p>
                  </a:txBody>
                  <a:tcPr marL="89846" marR="89846"/>
                </a:tc>
                <a:tc>
                  <a:txBody>
                    <a:bodyPr/>
                    <a:lstStyle/>
                    <a:p>
                      <a:endParaRPr lang="en-US"/>
                    </a:p>
                  </a:txBody>
                  <a:tcPr marL="89846" marR="89846"/>
                </a:tc>
                <a:tc>
                  <a:txBody>
                    <a:bodyPr/>
                    <a:lstStyle/>
                    <a:p>
                      <a:endParaRPr lang="en-US"/>
                    </a:p>
                  </a:txBody>
                  <a:tcPr marL="89846" marR="89846"/>
                </a:tc>
                <a:tc>
                  <a:txBody>
                    <a:bodyPr/>
                    <a:lstStyle/>
                    <a:p>
                      <a:endParaRPr lang="en-US"/>
                    </a:p>
                  </a:txBody>
                  <a:tcPr marL="89846" marR="89846"/>
                </a:tc>
                <a:tc>
                  <a:txBody>
                    <a:bodyPr/>
                    <a:lstStyle/>
                    <a:p>
                      <a:endParaRPr lang="en-US"/>
                    </a:p>
                  </a:txBody>
                  <a:tcPr marL="89846" marR="89846"/>
                </a:tc>
                <a:tc>
                  <a:txBody>
                    <a:bodyPr/>
                    <a:lstStyle/>
                    <a:p>
                      <a:endParaRPr lang="en-US"/>
                    </a:p>
                  </a:txBody>
                  <a:tcPr marL="89846" marR="89846"/>
                </a:tc>
                <a:tc>
                  <a:txBody>
                    <a:bodyPr/>
                    <a:lstStyle/>
                    <a:p>
                      <a:endParaRPr lang="en-US"/>
                    </a:p>
                  </a:txBody>
                  <a:tcPr marL="89846" marR="89846"/>
                </a:tc>
                <a:tc>
                  <a:txBody>
                    <a:bodyPr/>
                    <a:lstStyle/>
                    <a:p>
                      <a:endParaRPr lang="en-US"/>
                    </a:p>
                  </a:txBody>
                  <a:tcPr marL="89846" marR="89846"/>
                </a:tc>
              </a:tr>
              <a:tr h="370840">
                <a:tc>
                  <a:txBody>
                    <a:bodyPr/>
                    <a:lstStyle/>
                    <a:p>
                      <a:r>
                        <a:rPr lang="en-US" sz="1100" b="1" dirty="0" smtClean="0">
                          <a:solidFill>
                            <a:srgbClr val="212165"/>
                          </a:solidFill>
                        </a:rPr>
                        <a:t>Notes on practices and management models used</a:t>
                      </a:r>
                      <a:endParaRPr lang="en-US" sz="1100" b="1" dirty="0">
                        <a:solidFill>
                          <a:srgbClr val="212165"/>
                        </a:solidFill>
                      </a:endParaRPr>
                    </a:p>
                  </a:txBody>
                  <a:tcPr marL="89846" marR="89846"/>
                </a:tc>
                <a:tc>
                  <a:txBody>
                    <a:bodyPr/>
                    <a:lstStyle/>
                    <a:p>
                      <a:endParaRPr lang="en-US" dirty="0"/>
                    </a:p>
                  </a:txBody>
                  <a:tcPr marL="89846" marR="89846"/>
                </a:tc>
                <a:tc>
                  <a:txBody>
                    <a:bodyPr/>
                    <a:lstStyle/>
                    <a:p>
                      <a:endParaRPr lang="en-US"/>
                    </a:p>
                  </a:txBody>
                  <a:tcPr marL="89846" marR="89846"/>
                </a:tc>
                <a:tc>
                  <a:txBody>
                    <a:bodyPr/>
                    <a:lstStyle/>
                    <a:p>
                      <a:endParaRPr lang="en-US"/>
                    </a:p>
                  </a:txBody>
                  <a:tcPr marL="89846" marR="89846"/>
                </a:tc>
                <a:tc>
                  <a:txBody>
                    <a:bodyPr/>
                    <a:lstStyle/>
                    <a:p>
                      <a:endParaRPr lang="en-US"/>
                    </a:p>
                  </a:txBody>
                  <a:tcPr marL="89846" marR="89846"/>
                </a:tc>
                <a:tc>
                  <a:txBody>
                    <a:bodyPr/>
                    <a:lstStyle/>
                    <a:p>
                      <a:endParaRPr lang="en-US"/>
                    </a:p>
                  </a:txBody>
                  <a:tcPr marL="89846" marR="89846"/>
                </a:tc>
                <a:tc>
                  <a:txBody>
                    <a:bodyPr/>
                    <a:lstStyle/>
                    <a:p>
                      <a:endParaRPr lang="en-US"/>
                    </a:p>
                  </a:txBody>
                  <a:tcPr marL="89846" marR="89846"/>
                </a:tc>
                <a:tc>
                  <a:txBody>
                    <a:bodyPr/>
                    <a:lstStyle/>
                    <a:p>
                      <a:endParaRPr lang="en-US"/>
                    </a:p>
                  </a:txBody>
                  <a:tcPr marL="89846" marR="89846"/>
                </a:tc>
                <a:tc>
                  <a:txBody>
                    <a:bodyPr/>
                    <a:lstStyle/>
                    <a:p>
                      <a:endParaRPr lang="en-US" dirty="0"/>
                    </a:p>
                  </a:txBody>
                  <a:tcPr marL="89846" marR="89846"/>
                </a:tc>
              </a:tr>
            </a:tbl>
          </a:graphicData>
        </a:graphic>
      </p:graphicFrame>
      <p:sp>
        <p:nvSpPr>
          <p:cNvPr id="4" name="Slide Number Placeholder 3"/>
          <p:cNvSpPr>
            <a:spLocks noGrp="1"/>
          </p:cNvSpPr>
          <p:nvPr>
            <p:ph type="sldNum" sz="quarter" idx="12"/>
          </p:nvPr>
        </p:nvSpPr>
        <p:spPr/>
        <p:txBody>
          <a:bodyPr/>
          <a:lstStyle/>
          <a:p>
            <a:fld id="{FA83155D-84CD-48C0-9F06-F0DF4E61ABC8}" type="slidenum">
              <a:rPr lang="en-US" smtClean="0"/>
              <a:pPr/>
              <a:t>53</a:t>
            </a:fld>
            <a:endParaRPr lang="en-US"/>
          </a:p>
        </p:txBody>
      </p:sp>
      <p:sp>
        <p:nvSpPr>
          <p:cNvPr id="6" name="TextBox 5"/>
          <p:cNvSpPr txBox="1"/>
          <p:nvPr/>
        </p:nvSpPr>
        <p:spPr>
          <a:xfrm>
            <a:off x="447721" y="3617113"/>
            <a:ext cx="8479272" cy="3120855"/>
          </a:xfrm>
          <a:prstGeom prst="rect">
            <a:avLst/>
          </a:prstGeom>
          <a:noFill/>
        </p:spPr>
        <p:txBody>
          <a:bodyPr wrap="square" rtlCol="0">
            <a:spAutoFit/>
          </a:bodyPr>
          <a:lstStyle/>
          <a:p>
            <a:r>
              <a:rPr lang="en-US" sz="1100" dirty="0" smtClean="0">
                <a:solidFill>
                  <a:srgbClr val="212165"/>
                </a:solidFill>
              </a:rPr>
              <a:t>Reasonable internal and external benchmark results in these categories should allow reviewers to make good evidence-based decisions and construct credible arguments in support of those decisions.  For timely results, the approach to benchmarking could follow the following path:</a:t>
            </a:r>
          </a:p>
          <a:p>
            <a:pPr marL="342900" indent="-342900">
              <a:buFont typeface="+mj-lt"/>
              <a:buAutoNum type="arabicPeriod"/>
            </a:pPr>
            <a:r>
              <a:rPr lang="en-US" sz="1050" dirty="0" smtClean="0">
                <a:solidFill>
                  <a:srgbClr val="990000"/>
                </a:solidFill>
              </a:rPr>
              <a:t>Initiate, in parallel, both internal and external benchmarks (e.g., using Gartner for external benchmarking) using perhaps a variant of this framework</a:t>
            </a:r>
          </a:p>
          <a:p>
            <a:pPr marL="342900" indent="-342900">
              <a:buFont typeface="+mj-lt"/>
              <a:buAutoNum type="arabicPeriod"/>
            </a:pPr>
            <a:r>
              <a:rPr lang="en-US" sz="1050" dirty="0" smtClean="0">
                <a:solidFill>
                  <a:srgbClr val="990000"/>
                </a:solidFill>
              </a:rPr>
              <a:t>Focus first on the big spending ministries</a:t>
            </a:r>
          </a:p>
          <a:p>
            <a:pPr marL="342900" indent="-342900">
              <a:buFont typeface="+mj-lt"/>
              <a:buAutoNum type="arabicPeriod"/>
            </a:pPr>
            <a:r>
              <a:rPr lang="en-US" sz="1050" dirty="0" smtClean="0">
                <a:solidFill>
                  <a:srgbClr val="990000"/>
                </a:solidFill>
              </a:rPr>
              <a:t>Formulate options that have a good chance of working in the big spending ministries.  If they work there, chances are they will work everywhere.  Set realistic targets, with a few “stretch” targets in areas where progress is most urgently needed.</a:t>
            </a:r>
          </a:p>
          <a:p>
            <a:pPr marL="342900" indent="-342900">
              <a:buFont typeface="+mj-lt"/>
              <a:buAutoNum type="arabicPeriod"/>
            </a:pPr>
            <a:r>
              <a:rPr lang="en-US" sz="1050" dirty="0" smtClean="0">
                <a:solidFill>
                  <a:srgbClr val="990000"/>
                </a:solidFill>
              </a:rPr>
              <a:t>In positioning the implementation roadmap, you may want to ponder carefully whether the climate is right for:</a:t>
            </a:r>
          </a:p>
          <a:p>
            <a:pPr marL="800100" lvl="1" indent="-342900">
              <a:buFont typeface="Arial"/>
              <a:buChar char="•"/>
            </a:pPr>
            <a:r>
              <a:rPr lang="en-US" sz="1050" dirty="0" smtClean="0">
                <a:solidFill>
                  <a:srgbClr val="990000"/>
                </a:solidFill>
              </a:rPr>
              <a:t>Starting with those options that can be implemented incrementally, and leave the others for later; or </a:t>
            </a:r>
          </a:p>
          <a:p>
            <a:pPr marL="800100" lvl="1" indent="-342900">
              <a:buFont typeface="Arial"/>
              <a:buChar char="•"/>
            </a:pPr>
            <a:r>
              <a:rPr lang="en-US" sz="1050" dirty="0" smtClean="0">
                <a:solidFill>
                  <a:srgbClr val="990000"/>
                </a:solidFill>
              </a:rPr>
              <a:t>Starting with the more “transformational options” right off-the-bat (e.g., the start of a government mandate may be the only time when there is enough political will and momentum for serious structural changes in the service management and delivery models)</a:t>
            </a:r>
          </a:p>
          <a:p>
            <a:pPr marL="342900" indent="-342900">
              <a:buFont typeface="+mj-lt"/>
              <a:buAutoNum type="arabicPeriod"/>
            </a:pPr>
            <a:r>
              <a:rPr lang="en-US" sz="1050" dirty="0" smtClean="0">
                <a:solidFill>
                  <a:srgbClr val="990000"/>
                </a:solidFill>
              </a:rPr>
              <a:t>Either way, some early successes and demonstrable achievements and political </a:t>
            </a:r>
            <a:r>
              <a:rPr lang="en-US" sz="1050" dirty="0" err="1" smtClean="0">
                <a:solidFill>
                  <a:srgbClr val="990000"/>
                </a:solidFill>
              </a:rPr>
              <a:t>announceables</a:t>
            </a:r>
            <a:r>
              <a:rPr lang="en-US" sz="1050" dirty="0" smtClean="0">
                <a:solidFill>
                  <a:srgbClr val="990000"/>
                </a:solidFill>
              </a:rPr>
              <a:t> (e.g., first 100 days, first six months, first year, etc.) will be needed</a:t>
            </a:r>
          </a:p>
          <a:p>
            <a:pPr marL="342900" indent="-342900">
              <a:buFont typeface="+mj-lt"/>
              <a:buAutoNum type="arabicPeriod"/>
            </a:pPr>
            <a:r>
              <a:rPr lang="en-US" sz="1050" dirty="0" smtClean="0">
                <a:solidFill>
                  <a:srgbClr val="990000"/>
                </a:solidFill>
              </a:rPr>
              <a:t>Finally, a set of tools will be required to compel compliance, exercise oversight, measure and report progress, and sustain the momentum (see the Canadian government's management toolset for inspiration.)</a:t>
            </a:r>
          </a:p>
        </p:txBody>
      </p:sp>
    </p:spTree>
    <p:extLst>
      <p:ext uri="{BB962C8B-B14F-4D97-AF65-F5344CB8AC3E}">
        <p14:creationId xmlns:p14="http://schemas.microsoft.com/office/powerpoint/2010/main" val="62592436"/>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1823" y="2795734"/>
            <a:ext cx="7467600" cy="1755138"/>
          </a:xfrm>
        </p:spPr>
        <p:txBody>
          <a:bodyPr/>
          <a:lstStyle/>
          <a:p>
            <a:r>
              <a:rPr lang="en-US" dirty="0" smtClean="0"/>
              <a:t>Annex A: Measuring and improving IT management across government – the Canadian Government's Management Accountability Framework (MAF)</a:t>
            </a:r>
            <a:endParaRPr lang="en-US" dirty="0"/>
          </a:p>
        </p:txBody>
      </p:sp>
      <p:sp>
        <p:nvSpPr>
          <p:cNvPr id="3" name="Slide Number Placeholder 2"/>
          <p:cNvSpPr>
            <a:spLocks noGrp="1"/>
          </p:cNvSpPr>
          <p:nvPr>
            <p:ph type="sldNum" sz="quarter" idx="12"/>
          </p:nvPr>
        </p:nvSpPr>
        <p:spPr/>
        <p:txBody>
          <a:bodyPr/>
          <a:lstStyle/>
          <a:p>
            <a:fld id="{60B17803-2800-4867-BEDA-65382B359458}" type="slidenum">
              <a:rPr lang="en-US" smtClean="0"/>
              <a:pPr/>
              <a:t>54</a:t>
            </a:fld>
            <a:endParaRPr lang="en-US"/>
          </a:p>
        </p:txBody>
      </p:sp>
      <p:pic>
        <p:nvPicPr>
          <p:cNvPr id="4" name="Picture 3"/>
          <p:cNvPicPr>
            <a:picLocks noChangeAspect="1"/>
          </p:cNvPicPr>
          <p:nvPr/>
        </p:nvPicPr>
        <p:blipFill>
          <a:blip r:embed="rId2"/>
          <a:stretch>
            <a:fillRect/>
          </a:stretch>
        </p:blipFill>
        <p:spPr>
          <a:xfrm>
            <a:off x="-1" y="1159264"/>
            <a:ext cx="1472109" cy="978649"/>
          </a:xfrm>
          <a:prstGeom prst="rect">
            <a:avLst/>
          </a:prstGeom>
        </p:spPr>
      </p:pic>
    </p:spTree>
    <p:extLst>
      <p:ext uri="{BB962C8B-B14F-4D97-AF65-F5344CB8AC3E}">
        <p14:creationId xmlns:p14="http://schemas.microsoft.com/office/powerpoint/2010/main" val="1205673285"/>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Management Accountability Framework (MAF</a:t>
            </a:r>
            <a:r>
              <a:rPr lang="en-US" sz="2400" dirty="0" smtClean="0"/>
              <a:t>)</a:t>
            </a:r>
            <a:br>
              <a:rPr lang="en-US" sz="2400" dirty="0" smtClean="0"/>
            </a:br>
            <a:r>
              <a:rPr lang="en-US" sz="2000" dirty="0" smtClean="0">
                <a:solidFill>
                  <a:srgbClr val="212165"/>
                </a:solidFill>
              </a:rPr>
              <a:t>A tool for </a:t>
            </a:r>
            <a:r>
              <a:rPr lang="en-US" sz="2000" dirty="0">
                <a:solidFill>
                  <a:srgbClr val="212165"/>
                </a:solidFill>
              </a:rPr>
              <a:t>sound public sector management </a:t>
            </a:r>
          </a:p>
        </p:txBody>
      </p:sp>
      <p:sp>
        <p:nvSpPr>
          <p:cNvPr id="5" name="Content Placeholder 4"/>
          <p:cNvSpPr>
            <a:spLocks noGrp="1"/>
          </p:cNvSpPr>
          <p:nvPr>
            <p:ph idx="1"/>
          </p:nvPr>
        </p:nvSpPr>
        <p:spPr>
          <a:xfrm>
            <a:off x="207352" y="1371600"/>
            <a:ext cx="3481783" cy="5179189"/>
          </a:xfrm>
        </p:spPr>
        <p:txBody>
          <a:bodyPr>
            <a:noAutofit/>
          </a:bodyPr>
          <a:lstStyle/>
          <a:p>
            <a:r>
              <a:rPr lang="en-US" sz="1050" dirty="0" smtClean="0"/>
              <a:t>The MAF is a tool established by the </a:t>
            </a:r>
            <a:r>
              <a:rPr lang="en-US" sz="1050" dirty="0"/>
              <a:t>Treasury Board of Canada Secretariat (TBS</a:t>
            </a:r>
            <a:r>
              <a:rPr lang="en-US" sz="1050" dirty="0" smtClean="0"/>
              <a:t>) that sets the </a:t>
            </a:r>
            <a:r>
              <a:rPr lang="en-US" sz="1050" dirty="0"/>
              <a:t>expectations for sound public sector management practices and </a:t>
            </a:r>
            <a:r>
              <a:rPr lang="en-US" sz="1050" dirty="0" smtClean="0"/>
              <a:t>performance in a number of Areas of Management (see diagram). </a:t>
            </a:r>
          </a:p>
          <a:p>
            <a:r>
              <a:rPr lang="en-US" sz="1050" dirty="0" smtClean="0"/>
              <a:t>MAF assessments </a:t>
            </a:r>
            <a:r>
              <a:rPr lang="en-US" sz="1050" dirty="0"/>
              <a:t>provide individual organizations with observations by </a:t>
            </a:r>
            <a:r>
              <a:rPr lang="en-US" sz="1050" dirty="0" smtClean="0"/>
              <a:t>TBS on </a:t>
            </a:r>
            <a:r>
              <a:rPr lang="en-US" sz="1050" dirty="0"/>
              <a:t>where performance meets expectations on the specific performance indicators that are reviewed, and where there may be opportunities to improve. This information is of value to both deputy heads </a:t>
            </a:r>
            <a:r>
              <a:rPr lang="en-US" sz="1050" dirty="0" smtClean="0"/>
              <a:t>of departments and agencies and </a:t>
            </a:r>
            <a:r>
              <a:rPr lang="en-US" sz="1050" dirty="0"/>
              <a:t>the </a:t>
            </a:r>
            <a:r>
              <a:rPr lang="en-US" sz="1050" dirty="0" smtClean="0"/>
              <a:t>TBS.</a:t>
            </a:r>
            <a:endParaRPr lang="en-US" sz="1050" dirty="0"/>
          </a:p>
          <a:p>
            <a:r>
              <a:rPr lang="en-US" sz="1050" dirty="0"/>
              <a:t>The objectives of the MAF are:</a:t>
            </a:r>
          </a:p>
          <a:p>
            <a:pPr lvl="1"/>
            <a:r>
              <a:rPr lang="en-US" sz="1000" dirty="0"/>
              <a:t>To obtain an organizational and government-wide view of the state of management practices and performance;</a:t>
            </a:r>
          </a:p>
          <a:p>
            <a:pPr lvl="1"/>
            <a:r>
              <a:rPr lang="en-US" sz="1000" dirty="0"/>
              <a:t>To inform Deputy Ministers and Heads of Agencies about their organizations’ management capacity;</a:t>
            </a:r>
          </a:p>
          <a:p>
            <a:pPr lvl="1"/>
            <a:r>
              <a:rPr lang="en-US" sz="1000" dirty="0"/>
              <a:t>To inform the Treasury Board of Canada Secretariat about the state of policy implementation and practices;</a:t>
            </a:r>
          </a:p>
          <a:p>
            <a:pPr lvl="1"/>
            <a:r>
              <a:rPr lang="en-US" sz="1000" dirty="0"/>
              <a:t>To identify areas of management strength and any areas that require attention;</a:t>
            </a:r>
          </a:p>
          <a:p>
            <a:pPr lvl="1"/>
            <a:r>
              <a:rPr lang="en-US" sz="1000" dirty="0"/>
              <a:t>To communicate and track progress on government-wide management priorities; and,</a:t>
            </a:r>
          </a:p>
          <a:p>
            <a:pPr lvl="1"/>
            <a:r>
              <a:rPr lang="en-US" sz="1000" dirty="0"/>
              <a:t>To continuously improve management capabilities, effectiveness and efficiency government-wide.</a:t>
            </a:r>
          </a:p>
        </p:txBody>
      </p:sp>
      <p:sp>
        <p:nvSpPr>
          <p:cNvPr id="3" name="Slide Number Placeholder 2"/>
          <p:cNvSpPr>
            <a:spLocks noGrp="1"/>
          </p:cNvSpPr>
          <p:nvPr>
            <p:ph type="sldNum" sz="quarter" idx="12"/>
          </p:nvPr>
        </p:nvSpPr>
        <p:spPr/>
        <p:txBody>
          <a:bodyPr/>
          <a:lstStyle/>
          <a:p>
            <a:fld id="{60B17803-2800-4867-BEDA-65382B359458}" type="slidenum">
              <a:rPr lang="en-US" smtClean="0"/>
              <a:pPr/>
              <a:t>55</a:t>
            </a:fld>
            <a:endParaRPr lang="en-US"/>
          </a:p>
        </p:txBody>
      </p:sp>
      <p:pic>
        <p:nvPicPr>
          <p:cNvPr id="4" name="Picture 3"/>
          <p:cNvPicPr>
            <a:picLocks noChangeAspect="1"/>
          </p:cNvPicPr>
          <p:nvPr/>
        </p:nvPicPr>
        <p:blipFill>
          <a:blip r:embed="rId2"/>
          <a:stretch>
            <a:fillRect/>
          </a:stretch>
        </p:blipFill>
        <p:spPr>
          <a:xfrm>
            <a:off x="4008801" y="1302241"/>
            <a:ext cx="4936485" cy="3555874"/>
          </a:xfrm>
          <a:prstGeom prst="rect">
            <a:avLst/>
          </a:prstGeom>
        </p:spPr>
      </p:pic>
      <p:sp>
        <p:nvSpPr>
          <p:cNvPr id="6" name="Oval Callout 5"/>
          <p:cNvSpPr/>
          <p:nvPr/>
        </p:nvSpPr>
        <p:spPr bwMode="auto">
          <a:xfrm>
            <a:off x="3630515" y="5049959"/>
            <a:ext cx="1520580" cy="1365120"/>
          </a:xfrm>
          <a:prstGeom prst="wedgeEllipseCallout">
            <a:avLst>
              <a:gd name="adj1" fmla="val 48265"/>
              <a:gd name="adj2" fmla="val -103912"/>
            </a:avLst>
          </a:prstGeom>
          <a:solidFill>
            <a:srgbClr val="CCFF66"/>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rmAutofit fontScale="77500" lnSpcReduction="20000"/>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990000"/>
                </a:solidFill>
                <a:effectLst/>
              </a:rPr>
              <a:t>This Area of Management Includes (1) Information Management and (2) </a:t>
            </a:r>
            <a:r>
              <a:rPr kumimoji="0" lang="en-US" sz="1000" i="0" u="none" strike="noStrike" cap="none" normalizeH="0" baseline="0" dirty="0" smtClean="0">
                <a:ln>
                  <a:noFill/>
                </a:ln>
                <a:solidFill>
                  <a:srgbClr val="990000"/>
                </a:solidFill>
                <a:effectLst/>
              </a:rPr>
              <a:t>Information </a:t>
            </a:r>
            <a:r>
              <a:rPr lang="en-US" sz="1000" dirty="0">
                <a:solidFill>
                  <a:srgbClr val="990000"/>
                </a:solidFill>
              </a:rPr>
              <a:t>T</a:t>
            </a:r>
            <a:r>
              <a:rPr kumimoji="0" lang="en-US" sz="1000" i="0" u="none" strike="noStrike" cap="none" normalizeH="0" baseline="0" dirty="0" smtClean="0">
                <a:ln>
                  <a:noFill/>
                </a:ln>
                <a:solidFill>
                  <a:srgbClr val="990000"/>
                </a:solidFill>
                <a:effectLst/>
              </a:rPr>
              <a:t>echnology Management</a:t>
            </a:r>
          </a:p>
        </p:txBody>
      </p:sp>
      <p:sp>
        <p:nvSpPr>
          <p:cNvPr id="7" name="Rounded Rectangle 6"/>
          <p:cNvSpPr/>
          <p:nvPr/>
        </p:nvSpPr>
        <p:spPr bwMode="auto">
          <a:xfrm>
            <a:off x="5140598" y="3818880"/>
            <a:ext cx="1321868" cy="751680"/>
          </a:xfrm>
          <a:prstGeom prst="roundRect">
            <a:avLst/>
          </a:prstGeom>
          <a:noFill/>
          <a:ln w="28575" cap="flat" cmpd="sng" algn="ctr">
            <a:solidFill>
              <a:srgbClr val="CCFF6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cs typeface="Arial" charset="0"/>
            </a:endParaRPr>
          </a:p>
        </p:txBody>
      </p:sp>
      <p:sp>
        <p:nvSpPr>
          <p:cNvPr id="8" name="Rectangle 7"/>
          <p:cNvSpPr/>
          <p:nvPr/>
        </p:nvSpPr>
        <p:spPr>
          <a:xfrm>
            <a:off x="5116802" y="4994036"/>
            <a:ext cx="4027198" cy="1754327"/>
          </a:xfrm>
          <a:prstGeom prst="rect">
            <a:avLst/>
          </a:prstGeom>
        </p:spPr>
        <p:txBody>
          <a:bodyPr wrap="square">
            <a:spAutoFit/>
          </a:bodyPr>
          <a:lstStyle/>
          <a:p>
            <a:pPr algn="ctr"/>
            <a:r>
              <a:rPr lang="en-US" sz="1200" dirty="0">
                <a:solidFill>
                  <a:srgbClr val="212165"/>
                </a:solidFill>
              </a:rPr>
              <a:t>MAF </a:t>
            </a:r>
            <a:r>
              <a:rPr lang="en-US" sz="1200" dirty="0" smtClean="0">
                <a:solidFill>
                  <a:srgbClr val="212165"/>
                </a:solidFill>
              </a:rPr>
              <a:t>assessments serve as management scorecards (or “league tables”) for management practices and policy implementation in each Area of Management.  The MAF questions probe what the central agencies want the departments to do.  </a:t>
            </a:r>
            <a:r>
              <a:rPr lang="en-US" sz="1200" u="sng" dirty="0" smtClean="0">
                <a:solidFill>
                  <a:srgbClr val="212165"/>
                </a:solidFill>
              </a:rPr>
              <a:t>The idea: measure what you want done.</a:t>
            </a:r>
            <a:r>
              <a:rPr lang="en-US" sz="1200" dirty="0" smtClean="0">
                <a:solidFill>
                  <a:srgbClr val="212165"/>
                </a:solidFill>
              </a:rPr>
              <a:t>  The questions change as the management targets and the maturity of the areas of management evolve.  Some horizontal consistency year-over-year is maintained.</a:t>
            </a:r>
            <a:endParaRPr lang="en-US" sz="1200" dirty="0">
              <a:solidFill>
                <a:srgbClr val="212165"/>
              </a:solidFill>
            </a:endParaRPr>
          </a:p>
        </p:txBody>
      </p:sp>
    </p:spTree>
    <p:extLst>
      <p:ext uri="{BB962C8B-B14F-4D97-AF65-F5344CB8AC3E}">
        <p14:creationId xmlns:p14="http://schemas.microsoft.com/office/powerpoint/2010/main" val="3273970236"/>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MAF</a:t>
            </a:r>
            <a:br>
              <a:rPr lang="en-US" dirty="0" smtClean="0"/>
            </a:br>
            <a:r>
              <a:rPr lang="en-US" sz="2000" dirty="0" smtClean="0">
                <a:solidFill>
                  <a:srgbClr val="212165"/>
                </a:solidFill>
              </a:rPr>
              <a:t>Area of Management: Management of IT*</a:t>
            </a:r>
            <a:endParaRPr lang="en-US" sz="2000" dirty="0">
              <a:solidFill>
                <a:srgbClr val="212165"/>
              </a:solidFill>
            </a:endParaRPr>
          </a:p>
        </p:txBody>
      </p:sp>
      <p:sp>
        <p:nvSpPr>
          <p:cNvPr id="3" name="Content Placeholder 2"/>
          <p:cNvSpPr>
            <a:spLocks noGrp="1"/>
          </p:cNvSpPr>
          <p:nvPr>
            <p:ph idx="1"/>
          </p:nvPr>
        </p:nvSpPr>
        <p:spPr>
          <a:xfrm>
            <a:off x="457199" y="1316782"/>
            <a:ext cx="8241365" cy="5206598"/>
          </a:xfrm>
        </p:spPr>
        <p:txBody>
          <a:bodyPr>
            <a:noAutofit/>
          </a:bodyPr>
          <a:lstStyle/>
          <a:p>
            <a:pPr marL="0" indent="0">
              <a:buNone/>
            </a:pPr>
            <a:r>
              <a:rPr lang="en-US" sz="1400" dirty="0" smtClean="0"/>
              <a:t>OVERVIEW </a:t>
            </a:r>
            <a:endParaRPr lang="en-US" sz="1400" dirty="0"/>
          </a:p>
          <a:p>
            <a:pPr marL="0" indent="0">
              <a:buNone/>
            </a:pPr>
            <a:r>
              <a:rPr lang="en-US" sz="1100" dirty="0"/>
              <a:t>Information Technology (IT) supports the organization’s business strategy and government-wide objectives. The area of management is composed of three lines of </a:t>
            </a:r>
            <a:r>
              <a:rPr lang="en-US" sz="1100" dirty="0" smtClean="0"/>
              <a:t>evidence: </a:t>
            </a:r>
            <a:endParaRPr lang="en-US" sz="1100" dirty="0"/>
          </a:p>
          <a:p>
            <a:r>
              <a:rPr lang="en-US" sz="1100" dirty="0"/>
              <a:t>LINE OF EVIDENCE </a:t>
            </a:r>
            <a:r>
              <a:rPr lang="en-US" sz="1100" dirty="0" smtClean="0"/>
              <a:t>1 </a:t>
            </a:r>
            <a:r>
              <a:rPr lang="en-US" sz="1100" dirty="0"/>
              <a:t>- LEADERSHIP </a:t>
            </a:r>
          </a:p>
          <a:p>
            <a:pPr lvl="1"/>
            <a:r>
              <a:rPr lang="en-US" sz="1050" dirty="0" smtClean="0"/>
              <a:t>Designation </a:t>
            </a:r>
            <a:r>
              <a:rPr lang="en-US" sz="1050" dirty="0"/>
              <a:t>of a senior official to ensure that information technology supports the organization's business strategy and government-wide objectives and . </a:t>
            </a:r>
            <a:endParaRPr lang="en-US" sz="1050" dirty="0" smtClean="0"/>
          </a:p>
          <a:p>
            <a:pPr lvl="1"/>
            <a:r>
              <a:rPr lang="en-US" sz="1050" dirty="0" smtClean="0"/>
              <a:t>Participation </a:t>
            </a:r>
            <a:r>
              <a:rPr lang="en-US" sz="1050" dirty="0"/>
              <a:t>in setting government-wide strategic directions for information technology. </a:t>
            </a:r>
          </a:p>
          <a:p>
            <a:r>
              <a:rPr lang="en-US" sz="1100" dirty="0"/>
              <a:t>LINE OF EVIDENCE </a:t>
            </a:r>
            <a:r>
              <a:rPr lang="en-US" sz="1100" dirty="0" smtClean="0"/>
              <a:t>2 </a:t>
            </a:r>
            <a:r>
              <a:rPr lang="en-US" sz="1100" dirty="0"/>
              <a:t>- PLANNING </a:t>
            </a:r>
          </a:p>
          <a:p>
            <a:pPr lvl="1"/>
            <a:r>
              <a:rPr lang="en-US" sz="1050" dirty="0" smtClean="0"/>
              <a:t>Appropriate </a:t>
            </a:r>
            <a:r>
              <a:rPr lang="en-US" sz="1050" dirty="0"/>
              <a:t>alignment and management of information technology and human resources to support departmental business and government-wide strategic directions and </a:t>
            </a:r>
            <a:endParaRPr lang="en-US" sz="1050" dirty="0" smtClean="0"/>
          </a:p>
          <a:p>
            <a:pPr lvl="1"/>
            <a:r>
              <a:rPr lang="en-US" sz="1050" dirty="0" smtClean="0"/>
              <a:t>information </a:t>
            </a:r>
            <a:r>
              <a:rPr lang="en-US" sz="1050" dirty="0"/>
              <a:t>technology governance structures are integrated with the corporate governance structure and define appropriate decision rights </a:t>
            </a:r>
          </a:p>
          <a:p>
            <a:r>
              <a:rPr lang="en-US" sz="1100" dirty="0"/>
              <a:t>LINE OF EVIDENCE </a:t>
            </a:r>
            <a:r>
              <a:rPr lang="en-US" sz="1100" dirty="0" smtClean="0"/>
              <a:t>3 </a:t>
            </a:r>
            <a:r>
              <a:rPr lang="en-US" sz="1100" dirty="0"/>
              <a:t>- VALUE </a:t>
            </a:r>
          </a:p>
          <a:p>
            <a:pPr lvl="1"/>
            <a:r>
              <a:rPr lang="en-US" sz="1050" dirty="0" smtClean="0"/>
              <a:t>Organizational </a:t>
            </a:r>
            <a:r>
              <a:rPr lang="en-US" sz="1050" dirty="0"/>
              <a:t>use common or shared IT assets and services to avoid duplication, when such assets and services are available and appropriate, and</a:t>
            </a:r>
            <a:br>
              <a:rPr lang="en-US" sz="1050" dirty="0"/>
            </a:br>
            <a:r>
              <a:rPr lang="en-US" sz="1050" dirty="0" smtClean="0"/>
              <a:t>Performance </a:t>
            </a:r>
            <a:r>
              <a:rPr lang="en-US" sz="1050" dirty="0"/>
              <a:t>measurement tools and the use of metrics to guide departmental management of information technology towards improved efficiency, effectiveness and innovation. </a:t>
            </a:r>
          </a:p>
          <a:p>
            <a:pPr marL="0" indent="0">
              <a:buNone/>
            </a:pPr>
            <a:r>
              <a:rPr lang="en-US" sz="1400" dirty="0"/>
              <a:t>RATING METHODOLOGY </a:t>
            </a:r>
          </a:p>
          <a:p>
            <a:pPr marL="0" indent="0">
              <a:buNone/>
            </a:pPr>
            <a:r>
              <a:rPr lang="en-US" sz="1100" dirty="0"/>
              <a:t>Area of Management ratings </a:t>
            </a:r>
            <a:r>
              <a:rPr lang="en-US" sz="1100" dirty="0" smtClean="0"/>
              <a:t>are determined </a:t>
            </a:r>
            <a:r>
              <a:rPr lang="en-US" sz="1100" dirty="0"/>
              <a:t>based on the line of evidence ratings according to the following decision rules: </a:t>
            </a:r>
            <a:endParaRPr lang="en-US" sz="1000" dirty="0"/>
          </a:p>
          <a:p>
            <a:r>
              <a:rPr lang="en-US" sz="1100" dirty="0" smtClean="0">
                <a:solidFill>
                  <a:srgbClr val="990000"/>
                </a:solidFill>
              </a:rPr>
              <a:t>Attention Required </a:t>
            </a:r>
            <a:r>
              <a:rPr lang="en-US" sz="1100" dirty="0" smtClean="0"/>
              <a:t>– Two </a:t>
            </a:r>
            <a:r>
              <a:rPr lang="en-US" sz="1100" dirty="0"/>
              <a:t>or more lines of evidence are rated as Attention Required. </a:t>
            </a:r>
          </a:p>
          <a:p>
            <a:r>
              <a:rPr lang="en-US" sz="1100" dirty="0" smtClean="0">
                <a:solidFill>
                  <a:srgbClr val="990000"/>
                </a:solidFill>
              </a:rPr>
              <a:t>Opportunity </a:t>
            </a:r>
            <a:r>
              <a:rPr lang="en-US" sz="1100" dirty="0">
                <a:solidFill>
                  <a:srgbClr val="990000"/>
                </a:solidFill>
              </a:rPr>
              <a:t>for </a:t>
            </a:r>
            <a:r>
              <a:rPr lang="en-US" sz="1100" dirty="0" smtClean="0">
                <a:solidFill>
                  <a:srgbClr val="990000"/>
                </a:solidFill>
              </a:rPr>
              <a:t>Improvement </a:t>
            </a:r>
            <a:r>
              <a:rPr lang="en-US" sz="1100" dirty="0" smtClean="0"/>
              <a:t>– Two </a:t>
            </a:r>
            <a:r>
              <a:rPr lang="en-US" sz="1100" dirty="0"/>
              <a:t>or more lines of evidence are rated as Opportunity for </a:t>
            </a:r>
            <a:r>
              <a:rPr lang="en-US" sz="1100" dirty="0" smtClean="0"/>
              <a:t>Improvement </a:t>
            </a:r>
            <a:r>
              <a:rPr lang="en-US" sz="1100" dirty="0"/>
              <a:t>OR one line of evidence is rated as Attention Required. </a:t>
            </a:r>
          </a:p>
          <a:p>
            <a:r>
              <a:rPr lang="en-US" sz="1100" dirty="0" smtClean="0">
                <a:solidFill>
                  <a:srgbClr val="990000"/>
                </a:solidFill>
              </a:rPr>
              <a:t>Acceptable</a:t>
            </a:r>
            <a:r>
              <a:rPr lang="en-US" sz="1100" dirty="0" smtClean="0"/>
              <a:t> –</a:t>
            </a:r>
            <a:r>
              <a:rPr lang="en-US" sz="1100" dirty="0"/>
              <a:t> </a:t>
            </a:r>
            <a:r>
              <a:rPr lang="en-US" sz="1100" dirty="0" smtClean="0"/>
              <a:t>Two </a:t>
            </a:r>
            <a:r>
              <a:rPr lang="en-US" sz="1100" dirty="0"/>
              <a:t>or more lines of evidence are rated as Acceptable AND no line of evidence is rated as Attention </a:t>
            </a:r>
            <a:r>
              <a:rPr lang="en-US" sz="1100" dirty="0" smtClean="0"/>
              <a:t>Required, OR </a:t>
            </a:r>
            <a:r>
              <a:rPr lang="en-US" sz="1100" dirty="0"/>
              <a:t>one line of evidence is Opportunity for Improvement AND the remaining two lines of evidence are Acceptable or Strong </a:t>
            </a:r>
            <a:endParaRPr lang="en-US" sz="1100" dirty="0" smtClean="0"/>
          </a:p>
          <a:p>
            <a:r>
              <a:rPr lang="en-US" sz="1100" dirty="0" smtClean="0">
                <a:solidFill>
                  <a:srgbClr val="990000"/>
                </a:solidFill>
              </a:rPr>
              <a:t>Strong</a:t>
            </a:r>
            <a:r>
              <a:rPr lang="en-US" sz="1100" dirty="0" smtClean="0"/>
              <a:t> – Two </a:t>
            </a:r>
            <a:r>
              <a:rPr lang="en-US" sz="1100" dirty="0"/>
              <a:t>or more lines of evidence are rated as Strong AND no line of evidence is rated lower than </a:t>
            </a:r>
            <a:r>
              <a:rPr lang="en-US" sz="1100" dirty="0" smtClean="0"/>
              <a:t>Acceptable. </a:t>
            </a:r>
            <a:endParaRPr lang="en-US" sz="1100" dirty="0"/>
          </a:p>
        </p:txBody>
      </p:sp>
      <p:sp>
        <p:nvSpPr>
          <p:cNvPr id="4" name="Slide Number Placeholder 3"/>
          <p:cNvSpPr>
            <a:spLocks noGrp="1"/>
          </p:cNvSpPr>
          <p:nvPr>
            <p:ph type="sldNum" sz="quarter" idx="12"/>
          </p:nvPr>
        </p:nvSpPr>
        <p:spPr/>
        <p:txBody>
          <a:bodyPr/>
          <a:lstStyle/>
          <a:p>
            <a:fld id="{FA83155D-84CD-48C0-9F06-F0DF4E61ABC8}" type="slidenum">
              <a:rPr lang="en-US" smtClean="0"/>
              <a:pPr/>
              <a:t>56</a:t>
            </a:fld>
            <a:endParaRPr lang="en-US"/>
          </a:p>
        </p:txBody>
      </p:sp>
      <p:sp>
        <p:nvSpPr>
          <p:cNvPr id="5" name="TextBox 4"/>
          <p:cNvSpPr txBox="1"/>
          <p:nvPr/>
        </p:nvSpPr>
        <p:spPr>
          <a:xfrm>
            <a:off x="0" y="6488668"/>
            <a:ext cx="8668952" cy="369332"/>
          </a:xfrm>
          <a:prstGeom prst="rect">
            <a:avLst/>
          </a:prstGeom>
          <a:noFill/>
        </p:spPr>
        <p:txBody>
          <a:bodyPr wrap="square" rtlCol="0">
            <a:spAutoFit/>
          </a:bodyPr>
          <a:lstStyle/>
          <a:p>
            <a:r>
              <a:rPr lang="en-US" sz="900" dirty="0" smtClean="0">
                <a:solidFill>
                  <a:srgbClr val="212165"/>
                </a:solidFill>
              </a:rPr>
              <a:t>* This was the methodology in place during and after the Canadian Administrative </a:t>
            </a:r>
            <a:r>
              <a:rPr lang="en-US" sz="900" dirty="0">
                <a:solidFill>
                  <a:srgbClr val="212165"/>
                </a:solidFill>
              </a:rPr>
              <a:t>R</a:t>
            </a:r>
            <a:r>
              <a:rPr lang="en-US" sz="900" dirty="0" smtClean="0">
                <a:solidFill>
                  <a:srgbClr val="212165"/>
                </a:solidFill>
              </a:rPr>
              <a:t>eviews that led to the changes in the IT management model.  The methodology has now evolved to stay in tune with the maturing IT management practices, in line with the principle of “measuring what you want done.”</a:t>
            </a:r>
          </a:p>
        </p:txBody>
      </p:sp>
      <p:cxnSp>
        <p:nvCxnSpPr>
          <p:cNvPr id="7" name="Straight Connector 6"/>
          <p:cNvCxnSpPr/>
          <p:nvPr/>
        </p:nvCxnSpPr>
        <p:spPr bwMode="auto">
          <a:xfrm>
            <a:off x="0" y="6477696"/>
            <a:ext cx="1873115" cy="2"/>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3971088416"/>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281" y="0"/>
            <a:ext cx="8229600" cy="1143000"/>
          </a:xfrm>
        </p:spPr>
        <p:txBody>
          <a:bodyPr/>
          <a:lstStyle/>
          <a:p>
            <a:r>
              <a:rPr lang="en-US" dirty="0" smtClean="0"/>
              <a:t>MAF Area </a:t>
            </a:r>
            <a:r>
              <a:rPr lang="en-US" dirty="0"/>
              <a:t>of Management: </a:t>
            </a:r>
            <a:r>
              <a:rPr lang="en-US" dirty="0" smtClean="0"/>
              <a:t>IT</a:t>
            </a:r>
            <a:br>
              <a:rPr lang="en-US" dirty="0" smtClean="0"/>
            </a:br>
            <a:r>
              <a:rPr lang="en-US" sz="2000" dirty="0" smtClean="0">
                <a:solidFill>
                  <a:srgbClr val="212165"/>
                </a:solidFill>
              </a:rPr>
              <a:t>Line of Evidence: IT Leadership</a:t>
            </a:r>
            <a:endParaRPr lang="en-US" sz="2000" dirty="0">
              <a:solidFill>
                <a:srgbClr val="212165"/>
              </a:solidFill>
            </a:endParaRPr>
          </a:p>
        </p:txBody>
      </p:sp>
      <p:sp>
        <p:nvSpPr>
          <p:cNvPr id="8" name="Text Placeholder 7"/>
          <p:cNvSpPr>
            <a:spLocks noGrp="1"/>
          </p:cNvSpPr>
          <p:nvPr>
            <p:ph type="body" idx="1"/>
          </p:nvPr>
        </p:nvSpPr>
        <p:spPr>
          <a:xfrm>
            <a:off x="457200" y="1336393"/>
            <a:ext cx="4040188" cy="639762"/>
          </a:xfrm>
        </p:spPr>
        <p:txBody>
          <a:bodyPr>
            <a:normAutofit fontScale="92500" lnSpcReduction="10000"/>
          </a:bodyPr>
          <a:lstStyle/>
          <a:p>
            <a:r>
              <a:rPr lang="en-US" sz="2000" dirty="0">
                <a:solidFill>
                  <a:srgbClr val="990000"/>
                </a:solidFill>
              </a:rPr>
              <a:t>Designation of Senior </a:t>
            </a:r>
            <a:r>
              <a:rPr lang="en-US" sz="2000" dirty="0" smtClean="0">
                <a:solidFill>
                  <a:srgbClr val="990000"/>
                </a:solidFill>
              </a:rPr>
              <a:t>Departmental Official</a:t>
            </a:r>
            <a:endParaRPr lang="en-US" sz="2000" dirty="0">
              <a:solidFill>
                <a:srgbClr val="990000"/>
              </a:solidFill>
            </a:endParaRPr>
          </a:p>
        </p:txBody>
      </p:sp>
      <p:sp>
        <p:nvSpPr>
          <p:cNvPr id="3" name="Text Placeholder 2"/>
          <p:cNvSpPr>
            <a:spLocks noGrp="1"/>
          </p:cNvSpPr>
          <p:nvPr>
            <p:ph sz="half" idx="2"/>
          </p:nvPr>
        </p:nvSpPr>
        <p:spPr>
          <a:xfrm>
            <a:off x="457200" y="2002074"/>
            <a:ext cx="4040188" cy="4607525"/>
          </a:xfrm>
        </p:spPr>
        <p:txBody>
          <a:bodyPr>
            <a:noAutofit/>
          </a:bodyPr>
          <a:lstStyle/>
          <a:p>
            <a:r>
              <a:rPr lang="en-US" sz="1050" dirty="0" smtClean="0"/>
              <a:t>Is there a senior IT official in place (e.g., CIO)?</a:t>
            </a:r>
          </a:p>
          <a:p>
            <a:r>
              <a:rPr lang="en-US" sz="1050" dirty="0"/>
              <a:t>What is the </a:t>
            </a:r>
            <a:r>
              <a:rPr lang="en-US" sz="1050" dirty="0" smtClean="0"/>
              <a:t>IT official’s </a:t>
            </a:r>
            <a:r>
              <a:rPr lang="en-US" sz="1050" dirty="0"/>
              <a:t>span of control?</a:t>
            </a:r>
          </a:p>
          <a:p>
            <a:pPr lvl="1"/>
            <a:r>
              <a:rPr lang="en-US" sz="900" dirty="0"/>
              <a:t>Does the senior official for IT have direction and control for all </a:t>
            </a:r>
            <a:r>
              <a:rPr lang="en-US" sz="900" b="1" dirty="0"/>
              <a:t>IT assets </a:t>
            </a:r>
            <a:r>
              <a:rPr lang="en-US" sz="900" dirty="0"/>
              <a:t>(hardware and software (intellectual property) agreements (e.g. contracts, software licensing) and applications)? </a:t>
            </a:r>
          </a:p>
          <a:p>
            <a:pPr lvl="1"/>
            <a:r>
              <a:rPr lang="en-US" sz="900" dirty="0"/>
              <a:t>Does the senior official for IT have direction and control for all </a:t>
            </a:r>
            <a:r>
              <a:rPr lang="en-US" sz="900" b="1" dirty="0"/>
              <a:t>IT spending </a:t>
            </a:r>
            <a:r>
              <a:rPr lang="en-US" sz="900" dirty="0"/>
              <a:t>to ensure that IT spending is not occurring without the authority and guidance of the senior IT official? </a:t>
            </a:r>
          </a:p>
          <a:p>
            <a:pPr lvl="1"/>
            <a:r>
              <a:rPr lang="en-US" sz="900" dirty="0"/>
              <a:t>Does the senior official for IT have direction and control of </a:t>
            </a:r>
            <a:r>
              <a:rPr lang="en-US" sz="900" b="1" dirty="0"/>
              <a:t>technology choices </a:t>
            </a:r>
            <a:r>
              <a:rPr lang="en-US" sz="900" dirty="0"/>
              <a:t>to ensure that technology choices are not occurring without the authority and guidance of the senior IT official? </a:t>
            </a:r>
          </a:p>
          <a:p>
            <a:pPr lvl="1"/>
            <a:r>
              <a:rPr lang="en-US" sz="900" dirty="0"/>
              <a:t>Does the senior official for IT have direction and control of all </a:t>
            </a:r>
            <a:r>
              <a:rPr lang="en-US" sz="900" b="1" dirty="0"/>
              <a:t>application development </a:t>
            </a:r>
            <a:r>
              <a:rPr lang="en-US" sz="900" dirty="0"/>
              <a:t>to ensure that application development is not occurring without the authority and guidance of the senior IT official? </a:t>
            </a:r>
          </a:p>
          <a:p>
            <a:pPr lvl="1"/>
            <a:r>
              <a:rPr lang="en-US" sz="900" dirty="0"/>
              <a:t>Does the senior official for IT have functional control of all significant information technology enabled projects to ensure that IT-enabled projects are not occurring without the authority and guidance of the senior IT official? </a:t>
            </a:r>
          </a:p>
          <a:p>
            <a:pPr lvl="1"/>
            <a:r>
              <a:rPr lang="en-US" sz="900" dirty="0"/>
              <a:t>Does the senior official for IT develop, maintain and facilitate the implementation of a sound and integrated IT </a:t>
            </a:r>
            <a:r>
              <a:rPr lang="en-US" sz="900" b="1" dirty="0"/>
              <a:t>architecture, policies, directives, standards and guidelines </a:t>
            </a:r>
            <a:r>
              <a:rPr lang="en-US" sz="900" dirty="0"/>
              <a:t>to develop or maintain existing IT and acquire new IT? </a:t>
            </a:r>
          </a:p>
          <a:p>
            <a:pPr lvl="1"/>
            <a:r>
              <a:rPr lang="en-US" sz="900" dirty="0"/>
              <a:t>Does the senior official for IT require a documented </a:t>
            </a:r>
            <a:r>
              <a:rPr lang="en-US" sz="900" b="1" dirty="0"/>
              <a:t>rationale </a:t>
            </a:r>
            <a:r>
              <a:rPr lang="en-US" sz="900" dirty="0"/>
              <a:t>and / or Business case when the use of Information Technology is inconsistent with the departmental IT architecture, policies, directives, and standards</a:t>
            </a:r>
            <a:r>
              <a:rPr lang="en-US" sz="900" dirty="0" smtClean="0"/>
              <a:t>?</a:t>
            </a:r>
            <a:endParaRPr lang="en-US" sz="900" dirty="0"/>
          </a:p>
        </p:txBody>
      </p:sp>
      <p:sp>
        <p:nvSpPr>
          <p:cNvPr id="9" name="Text Placeholder 8"/>
          <p:cNvSpPr>
            <a:spLocks noGrp="1"/>
          </p:cNvSpPr>
          <p:nvPr>
            <p:ph type="body" sz="quarter" idx="3"/>
          </p:nvPr>
        </p:nvSpPr>
        <p:spPr>
          <a:xfrm>
            <a:off x="4645025" y="1336393"/>
            <a:ext cx="4041775" cy="639762"/>
          </a:xfrm>
        </p:spPr>
        <p:txBody>
          <a:bodyPr>
            <a:noAutofit/>
          </a:bodyPr>
          <a:lstStyle/>
          <a:p>
            <a:r>
              <a:rPr lang="en-US" sz="1400" dirty="0">
                <a:solidFill>
                  <a:srgbClr val="990000"/>
                </a:solidFill>
              </a:rPr>
              <a:t>Participation in setting government-</a:t>
            </a:r>
            <a:r>
              <a:rPr lang="en-US" sz="1400" dirty="0" smtClean="0">
                <a:solidFill>
                  <a:srgbClr val="990000"/>
                </a:solidFill>
              </a:rPr>
              <a:t>wide (GC-wide) </a:t>
            </a:r>
            <a:r>
              <a:rPr lang="en-US" sz="1400" dirty="0">
                <a:solidFill>
                  <a:srgbClr val="990000"/>
                </a:solidFill>
              </a:rPr>
              <a:t>strategic directions for information </a:t>
            </a:r>
            <a:r>
              <a:rPr lang="en-US" sz="1400" dirty="0" smtClean="0">
                <a:solidFill>
                  <a:srgbClr val="990000"/>
                </a:solidFill>
              </a:rPr>
              <a:t>technology </a:t>
            </a:r>
            <a:endParaRPr lang="en-US" sz="1400" dirty="0">
              <a:solidFill>
                <a:srgbClr val="990000"/>
              </a:solidFill>
            </a:endParaRPr>
          </a:p>
        </p:txBody>
      </p:sp>
      <p:sp>
        <p:nvSpPr>
          <p:cNvPr id="10" name="Content Placeholder 9"/>
          <p:cNvSpPr>
            <a:spLocks noGrp="1"/>
          </p:cNvSpPr>
          <p:nvPr>
            <p:ph sz="quarter" idx="4"/>
          </p:nvPr>
        </p:nvSpPr>
        <p:spPr>
          <a:xfrm>
            <a:off x="4645025" y="2002074"/>
            <a:ext cx="4041775" cy="4607525"/>
          </a:xfrm>
        </p:spPr>
        <p:txBody>
          <a:bodyPr>
            <a:normAutofit/>
          </a:bodyPr>
          <a:lstStyle/>
          <a:p>
            <a:r>
              <a:rPr lang="en-US" sz="1050" dirty="0" smtClean="0"/>
              <a:t>In Enterprise (TBS) governance</a:t>
            </a:r>
          </a:p>
          <a:p>
            <a:r>
              <a:rPr lang="en-US" sz="1050" dirty="0" smtClean="0"/>
              <a:t>At CIO </a:t>
            </a:r>
            <a:r>
              <a:rPr lang="en-US" sz="1050" dirty="0"/>
              <a:t>Executive Summit (one per year) </a:t>
            </a:r>
          </a:p>
          <a:p>
            <a:r>
              <a:rPr lang="en-US" sz="1050" dirty="0" smtClean="0"/>
              <a:t>Using </a:t>
            </a:r>
            <a:r>
              <a:rPr lang="en-US" sz="1050" dirty="0"/>
              <a:t>the </a:t>
            </a:r>
            <a:r>
              <a:rPr lang="en-US" sz="1050" dirty="0" smtClean="0"/>
              <a:t>collaborative tools available </a:t>
            </a:r>
            <a:endParaRPr lang="en-US" sz="1050" dirty="0"/>
          </a:p>
          <a:p>
            <a:r>
              <a:rPr lang="en-US" sz="1050" dirty="0" smtClean="0"/>
              <a:t>At TBS</a:t>
            </a:r>
            <a:r>
              <a:rPr lang="en-US" sz="1050" dirty="0"/>
              <a:t>, CIOB Information </a:t>
            </a:r>
            <a:r>
              <a:rPr lang="en-US" sz="1050" dirty="0" smtClean="0"/>
              <a:t>Technology </a:t>
            </a:r>
            <a:r>
              <a:rPr lang="en-US" sz="1050" dirty="0"/>
              <a:t>workshops or working groups </a:t>
            </a:r>
          </a:p>
        </p:txBody>
      </p:sp>
      <p:sp>
        <p:nvSpPr>
          <p:cNvPr id="7" name="Slide Number Placeholder 6"/>
          <p:cNvSpPr>
            <a:spLocks noGrp="1"/>
          </p:cNvSpPr>
          <p:nvPr>
            <p:ph type="sldNum" sz="quarter" idx="12"/>
          </p:nvPr>
        </p:nvSpPr>
        <p:spPr/>
        <p:txBody>
          <a:bodyPr/>
          <a:lstStyle/>
          <a:p>
            <a:fld id="{7DEE71F4-BD95-4845-9E24-D67667EF0E0F}" type="slidenum">
              <a:rPr lang="en-US" smtClean="0"/>
              <a:pPr/>
              <a:t>57</a:t>
            </a:fld>
            <a:endParaRPr lang="en-US"/>
          </a:p>
        </p:txBody>
      </p:sp>
    </p:spTree>
    <p:extLst>
      <p:ext uri="{BB962C8B-B14F-4D97-AF65-F5344CB8AC3E}">
        <p14:creationId xmlns:p14="http://schemas.microsoft.com/office/powerpoint/2010/main" val="3242217630"/>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281" y="0"/>
            <a:ext cx="8229600" cy="1143000"/>
          </a:xfrm>
        </p:spPr>
        <p:txBody>
          <a:bodyPr/>
          <a:lstStyle/>
          <a:p>
            <a:r>
              <a:rPr lang="en-US" dirty="0" smtClean="0"/>
              <a:t>MAF Area </a:t>
            </a:r>
            <a:r>
              <a:rPr lang="en-US" dirty="0"/>
              <a:t>of Management: </a:t>
            </a:r>
            <a:r>
              <a:rPr lang="en-US" dirty="0" smtClean="0"/>
              <a:t>IT</a:t>
            </a:r>
            <a:br>
              <a:rPr lang="en-US" dirty="0" smtClean="0"/>
            </a:br>
            <a:r>
              <a:rPr lang="en-US" sz="2000" dirty="0" smtClean="0">
                <a:solidFill>
                  <a:srgbClr val="212165"/>
                </a:solidFill>
              </a:rPr>
              <a:t>Line of Evidence: IT Planning</a:t>
            </a:r>
            <a:endParaRPr lang="en-US" sz="2000" dirty="0">
              <a:solidFill>
                <a:srgbClr val="212165"/>
              </a:solidFill>
            </a:endParaRPr>
          </a:p>
        </p:txBody>
      </p:sp>
      <p:sp>
        <p:nvSpPr>
          <p:cNvPr id="8" name="Text Placeholder 7"/>
          <p:cNvSpPr>
            <a:spLocks noGrp="1"/>
          </p:cNvSpPr>
          <p:nvPr>
            <p:ph type="body" idx="1"/>
          </p:nvPr>
        </p:nvSpPr>
        <p:spPr>
          <a:xfrm>
            <a:off x="301525" y="1336393"/>
            <a:ext cx="5089391" cy="639762"/>
          </a:xfrm>
        </p:spPr>
        <p:txBody>
          <a:bodyPr>
            <a:noAutofit/>
          </a:bodyPr>
          <a:lstStyle/>
          <a:p>
            <a:r>
              <a:rPr lang="en-US" sz="1200" dirty="0">
                <a:solidFill>
                  <a:srgbClr val="990000"/>
                </a:solidFill>
              </a:rPr>
              <a:t>Appropriate alignment and management of information technology and human resources to support departmental business and government-wide strategic directions </a:t>
            </a:r>
          </a:p>
        </p:txBody>
      </p:sp>
      <p:sp>
        <p:nvSpPr>
          <p:cNvPr id="3" name="Text Placeholder 2"/>
          <p:cNvSpPr>
            <a:spLocks noGrp="1"/>
          </p:cNvSpPr>
          <p:nvPr>
            <p:ph sz="half" idx="2"/>
          </p:nvPr>
        </p:nvSpPr>
        <p:spPr>
          <a:xfrm>
            <a:off x="255839" y="1928986"/>
            <a:ext cx="5299545" cy="4855926"/>
          </a:xfrm>
        </p:spPr>
        <p:txBody>
          <a:bodyPr>
            <a:noAutofit/>
          </a:bodyPr>
          <a:lstStyle/>
          <a:p>
            <a:r>
              <a:rPr lang="en-US" sz="900" dirty="0"/>
              <a:t>IT PLAN - Are you submitting an IT plan? </a:t>
            </a:r>
          </a:p>
          <a:p>
            <a:r>
              <a:rPr lang="en-US" sz="900" dirty="0"/>
              <a:t>IT PLAN - Does the IT plan fully address the </a:t>
            </a:r>
            <a:r>
              <a:rPr lang="en-US" sz="900" dirty="0" smtClean="0"/>
              <a:t>planning topics required (a list of IT planning topics is set out in the </a:t>
            </a:r>
            <a:r>
              <a:rPr lang="en-US" sz="900" i="1" dirty="0" smtClean="0"/>
              <a:t>GC Directive on IT Management</a:t>
            </a:r>
            <a:r>
              <a:rPr lang="en-US" sz="900" dirty="0" smtClean="0"/>
              <a:t>):</a:t>
            </a:r>
          </a:p>
          <a:p>
            <a:pPr lvl="1"/>
            <a:r>
              <a:rPr lang="en-US" sz="900" b="1" dirty="0" smtClean="0"/>
              <a:t>Governance</a:t>
            </a:r>
            <a:r>
              <a:rPr lang="en-US" sz="900" b="1" dirty="0"/>
              <a:t> </a:t>
            </a:r>
            <a:r>
              <a:rPr lang="en-US" sz="900" b="1" dirty="0" smtClean="0"/>
              <a:t>– Governance </a:t>
            </a:r>
            <a:r>
              <a:rPr lang="en-US" sz="900" b="1" dirty="0"/>
              <a:t>includes decision processes for the following areas:</a:t>
            </a:r>
          </a:p>
          <a:p>
            <a:pPr lvl="2"/>
            <a:r>
              <a:rPr lang="en-US" sz="800" dirty="0"/>
              <a:t>IT strategies and policies;</a:t>
            </a:r>
          </a:p>
          <a:p>
            <a:pPr lvl="2"/>
            <a:r>
              <a:rPr lang="en-US" sz="800" dirty="0"/>
              <a:t>Infrastructure;</a:t>
            </a:r>
          </a:p>
          <a:p>
            <a:pPr lvl="2"/>
            <a:r>
              <a:rPr lang="en-US" sz="800" dirty="0"/>
              <a:t>Applications and systems; and</a:t>
            </a:r>
          </a:p>
          <a:p>
            <a:pPr lvl="2"/>
            <a:r>
              <a:rPr lang="en-US" sz="800" dirty="0"/>
              <a:t>Resource </a:t>
            </a:r>
            <a:r>
              <a:rPr lang="en-US" sz="800" dirty="0" smtClean="0"/>
              <a:t>allocations. IT </a:t>
            </a:r>
            <a:r>
              <a:rPr lang="en-US" sz="800" dirty="0"/>
              <a:t>resource allocation decisions are guided by governance selection and prioritization criteria and methodology.</a:t>
            </a:r>
          </a:p>
          <a:p>
            <a:pPr lvl="1"/>
            <a:r>
              <a:rPr lang="en-US" sz="900" b="1" dirty="0" smtClean="0"/>
              <a:t>IT business</a:t>
            </a:r>
          </a:p>
          <a:p>
            <a:pPr lvl="2"/>
            <a:r>
              <a:rPr lang="en-US" sz="800" dirty="0" smtClean="0"/>
              <a:t>IT’s role </a:t>
            </a:r>
            <a:r>
              <a:rPr lang="en-US" sz="800" dirty="0"/>
              <a:t>in enabling departmental business </a:t>
            </a:r>
            <a:r>
              <a:rPr lang="en-US" sz="800" dirty="0" smtClean="0"/>
              <a:t>outcomes.</a:t>
            </a:r>
            <a:endParaRPr lang="en-US" sz="800" dirty="0"/>
          </a:p>
          <a:p>
            <a:pPr lvl="2"/>
            <a:r>
              <a:rPr lang="en-US" sz="800" dirty="0"/>
              <a:t>IT architecture, including but not limited to defined core IT competencies, technology choices and services, should support business outcomes.</a:t>
            </a:r>
          </a:p>
          <a:p>
            <a:pPr lvl="2"/>
            <a:r>
              <a:rPr lang="en-US" sz="800" dirty="0"/>
              <a:t>IT should be aligned with departmental and government-wide IT priorities, technology, and common and shared services, when such services are available and appropriate.</a:t>
            </a:r>
          </a:p>
          <a:p>
            <a:pPr lvl="2"/>
            <a:r>
              <a:rPr lang="en-US" sz="800" dirty="0"/>
              <a:t>Resource allocation targets are to be organized into the following four portfolio classes:</a:t>
            </a:r>
          </a:p>
          <a:p>
            <a:pPr lvl="3"/>
            <a:r>
              <a:rPr lang="en-US" sz="700" dirty="0">
                <a:solidFill>
                  <a:srgbClr val="990000"/>
                </a:solidFill>
              </a:rPr>
              <a:t>Innovation – resource allocations that focus on transforming the department's business model;</a:t>
            </a:r>
          </a:p>
          <a:p>
            <a:pPr lvl="3"/>
            <a:r>
              <a:rPr lang="en-US" sz="700" dirty="0">
                <a:solidFill>
                  <a:srgbClr val="990000"/>
                </a:solidFill>
              </a:rPr>
              <a:t>Business opportunity – resource allocations that realize measurable business benefits (e.g., revenue or service growth);</a:t>
            </a:r>
          </a:p>
          <a:p>
            <a:pPr lvl="3"/>
            <a:r>
              <a:rPr lang="en-US" sz="700" dirty="0">
                <a:solidFill>
                  <a:srgbClr val="990000"/>
                </a:solidFill>
              </a:rPr>
              <a:t>Maintenance – resource allocations designed to maintain existing service levels (e.g., ongoing operation of IT); and</a:t>
            </a:r>
          </a:p>
          <a:p>
            <a:pPr lvl="3"/>
            <a:r>
              <a:rPr lang="en-US" sz="700" dirty="0">
                <a:solidFill>
                  <a:srgbClr val="990000"/>
                </a:solidFill>
              </a:rPr>
              <a:t>Mandatory – resource allocations required for legal or regulatory compliance.</a:t>
            </a:r>
            <a:endParaRPr lang="en-US" sz="800" dirty="0">
              <a:solidFill>
                <a:srgbClr val="990000"/>
              </a:solidFill>
            </a:endParaRPr>
          </a:p>
          <a:p>
            <a:pPr lvl="1"/>
            <a:r>
              <a:rPr lang="en-US" sz="900" b="1" dirty="0" smtClean="0"/>
              <a:t>Performance </a:t>
            </a:r>
            <a:r>
              <a:rPr lang="en-US" sz="900" b="1" dirty="0"/>
              <a:t>measures</a:t>
            </a:r>
          </a:p>
          <a:p>
            <a:pPr lvl="2"/>
            <a:r>
              <a:rPr lang="en-US" sz="800" dirty="0"/>
              <a:t>Business outcomes and key performance indicators (KPI) are required to measure delivery of core services.</a:t>
            </a:r>
          </a:p>
          <a:p>
            <a:pPr lvl="2"/>
            <a:r>
              <a:rPr lang="en-US" sz="800" dirty="0"/>
              <a:t>Performance measures support continuous improvement by monitoring and gating planned IT activities.</a:t>
            </a:r>
          </a:p>
          <a:p>
            <a:pPr lvl="1"/>
            <a:r>
              <a:rPr lang="en-US" sz="900" b="1" dirty="0" smtClean="0"/>
              <a:t>IT </a:t>
            </a:r>
            <a:r>
              <a:rPr lang="en-US" sz="900" b="1" dirty="0"/>
              <a:t>risk management across the planned activities, which includes the processes and strategies to manage the following:</a:t>
            </a:r>
          </a:p>
          <a:p>
            <a:pPr lvl="2"/>
            <a:r>
              <a:rPr lang="en-US" sz="800" dirty="0"/>
              <a:t>Resource allocation;</a:t>
            </a:r>
          </a:p>
          <a:p>
            <a:pPr lvl="2"/>
            <a:r>
              <a:rPr lang="en-US" sz="800" dirty="0"/>
              <a:t>Scheduling;</a:t>
            </a:r>
          </a:p>
          <a:p>
            <a:pPr lvl="2"/>
            <a:r>
              <a:rPr lang="en-US" sz="800" dirty="0"/>
              <a:t>Business risks (e.g., confidentiality, integrity, availability of core infrastructure and services, and infrastructure renewal); and</a:t>
            </a:r>
          </a:p>
          <a:p>
            <a:pPr lvl="2"/>
            <a:r>
              <a:rPr lang="en-US" sz="800" dirty="0"/>
              <a:t>Capacity and sustainability.</a:t>
            </a:r>
            <a:r>
              <a:rPr lang="en-US" sz="800" dirty="0" smtClean="0"/>
              <a:t> </a:t>
            </a:r>
            <a:endParaRPr lang="en-US" sz="800" dirty="0"/>
          </a:p>
        </p:txBody>
      </p:sp>
      <p:sp>
        <p:nvSpPr>
          <p:cNvPr id="9" name="Text Placeholder 8"/>
          <p:cNvSpPr>
            <a:spLocks noGrp="1"/>
          </p:cNvSpPr>
          <p:nvPr>
            <p:ph type="body" sz="quarter" idx="3"/>
          </p:nvPr>
        </p:nvSpPr>
        <p:spPr>
          <a:xfrm>
            <a:off x="5783814" y="1336393"/>
            <a:ext cx="3195375" cy="639762"/>
          </a:xfrm>
        </p:spPr>
        <p:txBody>
          <a:bodyPr>
            <a:noAutofit/>
          </a:bodyPr>
          <a:lstStyle/>
          <a:p>
            <a:r>
              <a:rPr lang="en-US" sz="1200" dirty="0" smtClean="0">
                <a:solidFill>
                  <a:srgbClr val="990000"/>
                </a:solidFill>
              </a:rPr>
              <a:t>Information </a:t>
            </a:r>
            <a:r>
              <a:rPr lang="en-US" sz="1200" dirty="0">
                <a:solidFill>
                  <a:srgbClr val="990000"/>
                </a:solidFill>
              </a:rPr>
              <a:t>technology governance structures are integrated with the corporate governance structure and define appropriate decision rights </a:t>
            </a:r>
          </a:p>
        </p:txBody>
      </p:sp>
      <p:sp>
        <p:nvSpPr>
          <p:cNvPr id="10" name="Content Placeholder 9"/>
          <p:cNvSpPr>
            <a:spLocks noGrp="1"/>
          </p:cNvSpPr>
          <p:nvPr>
            <p:ph sz="quarter" idx="4"/>
          </p:nvPr>
        </p:nvSpPr>
        <p:spPr>
          <a:xfrm>
            <a:off x="5774677" y="1928986"/>
            <a:ext cx="3060944" cy="4607525"/>
          </a:xfrm>
        </p:spPr>
        <p:txBody>
          <a:bodyPr>
            <a:noAutofit/>
          </a:bodyPr>
          <a:lstStyle/>
          <a:p>
            <a:r>
              <a:rPr lang="en-US" sz="1000" dirty="0"/>
              <a:t>GOVERNANCE DECISION MAKING PROCESS - Does the senior official for IT participate as a peer with other functional heads in the corporate planning process? </a:t>
            </a:r>
          </a:p>
          <a:p>
            <a:r>
              <a:rPr lang="en-US" sz="1000" dirty="0"/>
              <a:t>GOVERNANCE - Does the senior official for IT preside over established IT governance structures that include representatives from the business areas? </a:t>
            </a:r>
          </a:p>
          <a:p>
            <a:r>
              <a:rPr lang="en-US" sz="1000" dirty="0"/>
              <a:t>IT PLANNING PROCESS - Is there an annual IT planning process conducted by the senior official for IT within departmental governance structures to enable business transformation? </a:t>
            </a:r>
          </a:p>
          <a:p>
            <a:r>
              <a:rPr lang="en-US" sz="1000" dirty="0"/>
              <a:t>IT PLANNING PROCESS - Does the annual IT </a:t>
            </a:r>
            <a:r>
              <a:rPr lang="en-US" sz="1000" dirty="0" smtClean="0"/>
              <a:t>investment planning </a:t>
            </a:r>
            <a:r>
              <a:rPr lang="en-US" sz="1000" dirty="0"/>
              <a:t>process include each of the following: </a:t>
            </a:r>
          </a:p>
          <a:p>
            <a:pPr lvl="1"/>
            <a:r>
              <a:rPr lang="en-US" sz="900" b="1" dirty="0"/>
              <a:t>Risk </a:t>
            </a:r>
            <a:r>
              <a:rPr lang="en-US" sz="900" dirty="0"/>
              <a:t>assessment of the investment decisions? </a:t>
            </a:r>
          </a:p>
          <a:p>
            <a:pPr lvl="1"/>
            <a:r>
              <a:rPr lang="en-US" sz="900" b="1" dirty="0"/>
              <a:t>Prioritization </a:t>
            </a:r>
            <a:r>
              <a:rPr lang="en-US" sz="900" dirty="0"/>
              <a:t>process </a:t>
            </a:r>
          </a:p>
          <a:p>
            <a:pPr lvl="1"/>
            <a:r>
              <a:rPr lang="en-US" sz="900" b="1" dirty="0"/>
              <a:t>Alignment to GC wide priorities? </a:t>
            </a:r>
            <a:endParaRPr lang="en-US" sz="900" dirty="0"/>
          </a:p>
          <a:p>
            <a:pPr lvl="1"/>
            <a:r>
              <a:rPr lang="en-US" sz="900" b="1" dirty="0"/>
              <a:t>An oversight (gating) and reporting using a portfolio approach </a:t>
            </a:r>
            <a:r>
              <a:rPr lang="en-US" sz="900" dirty="0"/>
              <a:t>to monitor progress against planned activities, manage costs, and balance risk? </a:t>
            </a:r>
          </a:p>
          <a:p>
            <a:pPr lvl="1"/>
            <a:r>
              <a:rPr lang="en-US" sz="900" dirty="0"/>
              <a:t>Does the organization have a “library” of documented </a:t>
            </a:r>
            <a:r>
              <a:rPr lang="en-US" sz="900" b="1" dirty="0"/>
              <a:t>financial/materiel processes</a:t>
            </a:r>
            <a:r>
              <a:rPr lang="en-US" sz="900" dirty="0"/>
              <a:t>? </a:t>
            </a:r>
          </a:p>
          <a:p>
            <a:pPr lvl="1"/>
            <a:r>
              <a:rPr lang="en-US" sz="900" dirty="0"/>
              <a:t>Does the organization have plans to align with the CS community organizational standards endorsed by CIO Council? </a:t>
            </a:r>
          </a:p>
          <a:p>
            <a:pPr lvl="1"/>
            <a:endParaRPr lang="en-US" sz="600" dirty="0"/>
          </a:p>
        </p:txBody>
      </p:sp>
      <p:sp>
        <p:nvSpPr>
          <p:cNvPr id="7" name="Slide Number Placeholder 6"/>
          <p:cNvSpPr>
            <a:spLocks noGrp="1"/>
          </p:cNvSpPr>
          <p:nvPr>
            <p:ph type="sldNum" sz="quarter" idx="12"/>
          </p:nvPr>
        </p:nvSpPr>
        <p:spPr/>
        <p:txBody>
          <a:bodyPr/>
          <a:lstStyle/>
          <a:p>
            <a:fld id="{7DEE71F4-BD95-4845-9E24-D67667EF0E0F}" type="slidenum">
              <a:rPr lang="en-US" smtClean="0"/>
              <a:pPr/>
              <a:t>58</a:t>
            </a:fld>
            <a:endParaRPr lang="en-US"/>
          </a:p>
        </p:txBody>
      </p:sp>
    </p:spTree>
    <p:extLst>
      <p:ext uri="{BB962C8B-B14F-4D97-AF65-F5344CB8AC3E}">
        <p14:creationId xmlns:p14="http://schemas.microsoft.com/office/powerpoint/2010/main" val="1754423663"/>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281" y="0"/>
            <a:ext cx="8229600" cy="1143000"/>
          </a:xfrm>
        </p:spPr>
        <p:txBody>
          <a:bodyPr/>
          <a:lstStyle/>
          <a:p>
            <a:r>
              <a:rPr lang="en-US" dirty="0" smtClean="0"/>
              <a:t>MAF Area </a:t>
            </a:r>
            <a:r>
              <a:rPr lang="en-US" dirty="0"/>
              <a:t>of Management: </a:t>
            </a:r>
            <a:r>
              <a:rPr lang="en-US" dirty="0" smtClean="0"/>
              <a:t>IT</a:t>
            </a:r>
            <a:br>
              <a:rPr lang="en-US" dirty="0" smtClean="0"/>
            </a:br>
            <a:r>
              <a:rPr lang="en-US" sz="2000" dirty="0" smtClean="0">
                <a:solidFill>
                  <a:srgbClr val="212165"/>
                </a:solidFill>
              </a:rPr>
              <a:t>Line of Evidence: IT Value</a:t>
            </a:r>
            <a:endParaRPr lang="en-US" sz="2000" dirty="0">
              <a:solidFill>
                <a:srgbClr val="212165"/>
              </a:solidFill>
            </a:endParaRPr>
          </a:p>
        </p:txBody>
      </p:sp>
      <p:sp>
        <p:nvSpPr>
          <p:cNvPr id="8" name="Text Placeholder 7"/>
          <p:cNvSpPr>
            <a:spLocks noGrp="1"/>
          </p:cNvSpPr>
          <p:nvPr>
            <p:ph type="body" idx="1"/>
          </p:nvPr>
        </p:nvSpPr>
        <p:spPr>
          <a:xfrm>
            <a:off x="457200" y="1336393"/>
            <a:ext cx="4683398" cy="639762"/>
          </a:xfrm>
        </p:spPr>
        <p:txBody>
          <a:bodyPr>
            <a:noAutofit/>
          </a:bodyPr>
          <a:lstStyle/>
          <a:p>
            <a:r>
              <a:rPr lang="en-US" sz="1200" dirty="0">
                <a:solidFill>
                  <a:srgbClr val="990000"/>
                </a:solidFill>
              </a:rPr>
              <a:t>Organizational use common or shared IT assets and services to avoid duplication, when such assets and services are available and appropriate </a:t>
            </a:r>
          </a:p>
        </p:txBody>
      </p:sp>
      <p:sp>
        <p:nvSpPr>
          <p:cNvPr id="3" name="Text Placeholder 2"/>
          <p:cNvSpPr>
            <a:spLocks noGrp="1"/>
          </p:cNvSpPr>
          <p:nvPr>
            <p:ph sz="half" idx="2"/>
          </p:nvPr>
        </p:nvSpPr>
        <p:spPr>
          <a:xfrm>
            <a:off x="457198" y="2002074"/>
            <a:ext cx="5011707" cy="4607525"/>
          </a:xfrm>
        </p:spPr>
        <p:txBody>
          <a:bodyPr>
            <a:noAutofit/>
          </a:bodyPr>
          <a:lstStyle/>
          <a:p>
            <a:r>
              <a:rPr lang="en-US" sz="1200" dirty="0"/>
              <a:t>Common and Shared Services </a:t>
            </a:r>
            <a:endParaRPr lang="en-US" sz="1200" dirty="0" smtClean="0"/>
          </a:p>
          <a:p>
            <a:pPr lvl="1"/>
            <a:r>
              <a:rPr lang="en-US" sz="800" dirty="0"/>
              <a:t>Does the IT organization </a:t>
            </a:r>
            <a:r>
              <a:rPr lang="en-US" sz="800" b="1" dirty="0"/>
              <a:t>receive all or some IT services </a:t>
            </a:r>
            <a:r>
              <a:rPr lang="en-US" sz="800" dirty="0"/>
              <a:t>from another </a:t>
            </a:r>
            <a:r>
              <a:rPr lang="en-US" sz="800" dirty="0" smtClean="0"/>
              <a:t>Department? </a:t>
            </a:r>
            <a:endParaRPr lang="en-US" sz="800" dirty="0"/>
          </a:p>
          <a:p>
            <a:pPr lvl="1"/>
            <a:r>
              <a:rPr lang="en-US" sz="800" dirty="0" smtClean="0"/>
              <a:t>Which </a:t>
            </a:r>
            <a:r>
              <a:rPr lang="en-US" sz="800" dirty="0"/>
              <a:t>services are provided (refer to the IT-SSO catalogue for details)? </a:t>
            </a:r>
          </a:p>
          <a:p>
            <a:r>
              <a:rPr lang="en-US" sz="1200" dirty="0"/>
              <a:t>IT organization as a recipient of IT services (Vendor management) </a:t>
            </a:r>
          </a:p>
          <a:p>
            <a:pPr lvl="1"/>
            <a:r>
              <a:rPr lang="en-US" sz="800" dirty="0" smtClean="0"/>
              <a:t>Are </a:t>
            </a:r>
            <a:r>
              <a:rPr lang="en-US" sz="800" dirty="0"/>
              <a:t>the IT services provided by another department </a:t>
            </a:r>
            <a:r>
              <a:rPr lang="en-US" sz="800" dirty="0" smtClean="0"/>
              <a:t>or </a:t>
            </a:r>
            <a:r>
              <a:rPr lang="en-US" sz="800" dirty="0"/>
              <a:t>agency defined by Service Level Agreement(s) or Memorandum of Understanding</a:t>
            </a:r>
            <a:r>
              <a:rPr lang="en-US" sz="800" dirty="0" smtClean="0"/>
              <a:t>?</a:t>
            </a:r>
          </a:p>
          <a:p>
            <a:pPr lvl="1"/>
            <a:r>
              <a:rPr lang="en-US" sz="800" dirty="0" smtClean="0"/>
              <a:t>Do </a:t>
            </a:r>
            <a:r>
              <a:rPr lang="en-US" sz="800" dirty="0"/>
              <a:t>these Service Level Agreement(s) or Memorandum of Understanding include costing models at the cost per IT service level? </a:t>
            </a:r>
          </a:p>
          <a:p>
            <a:pPr lvl="1"/>
            <a:r>
              <a:rPr lang="en-US" sz="800" dirty="0"/>
              <a:t>Are all Service Level Agreement(s) or Memorandum of Understanding signed? </a:t>
            </a:r>
          </a:p>
          <a:p>
            <a:pPr lvl="1"/>
            <a:r>
              <a:rPr lang="en-US" sz="800" dirty="0"/>
              <a:t>How often are these agreements (including service levels) reviewed? </a:t>
            </a:r>
          </a:p>
          <a:p>
            <a:pPr lvl="1"/>
            <a:r>
              <a:rPr lang="en-US" sz="800" dirty="0"/>
              <a:t>Is there a process in place to allow a dialogue with the service provider to </a:t>
            </a:r>
            <a:r>
              <a:rPr lang="en-US" sz="800" dirty="0" smtClean="0"/>
              <a:t>address (variety of topics, including service delivery levels, future requirements and unresolved issues) </a:t>
            </a:r>
            <a:endParaRPr lang="en-US" sz="800" dirty="0"/>
          </a:p>
          <a:p>
            <a:r>
              <a:rPr lang="en-US" sz="1200" dirty="0"/>
              <a:t>IT organization as a service provider (Service management) </a:t>
            </a:r>
          </a:p>
          <a:p>
            <a:pPr lvl="1"/>
            <a:r>
              <a:rPr lang="en-US" sz="800" dirty="0"/>
              <a:t>Are the IT services provided </a:t>
            </a:r>
            <a:r>
              <a:rPr lang="en-US" sz="800" b="1" dirty="0"/>
              <a:t>within the organization or to other departments and agencies </a:t>
            </a:r>
            <a:r>
              <a:rPr lang="en-US" sz="800" dirty="0"/>
              <a:t>defined by Service Level Agreement(s) or Memorandum of Understanding? </a:t>
            </a:r>
          </a:p>
          <a:p>
            <a:pPr lvl="1"/>
            <a:r>
              <a:rPr lang="en-US" sz="800" dirty="0"/>
              <a:t>Do these Service Level Agreement(s) or Memorandum of Understanding include costing models at the cost per IT service level? </a:t>
            </a:r>
          </a:p>
          <a:p>
            <a:pPr lvl="1"/>
            <a:r>
              <a:rPr lang="en-US" sz="800" dirty="0"/>
              <a:t>Are all Service Level Agreement(s) or Memorandum of Understanding signed? </a:t>
            </a:r>
          </a:p>
          <a:p>
            <a:pPr lvl="1"/>
            <a:r>
              <a:rPr lang="en-US" sz="800" dirty="0"/>
              <a:t>How often are these agreements (including service levels) reviewed? </a:t>
            </a:r>
          </a:p>
          <a:p>
            <a:pPr lvl="1"/>
            <a:r>
              <a:rPr lang="en-US" sz="800" dirty="0"/>
              <a:t>Is there a process in place to allow a dialogue with the service </a:t>
            </a:r>
            <a:r>
              <a:rPr lang="en-US" sz="800" dirty="0" smtClean="0"/>
              <a:t>recipient </a:t>
            </a:r>
            <a:r>
              <a:rPr lang="en-US" sz="800" dirty="0"/>
              <a:t>to address (variety of topics, including service delivery levels, future requirements and unresolved issues) </a:t>
            </a:r>
            <a:endParaRPr lang="en-US" sz="800" dirty="0" smtClean="0"/>
          </a:p>
          <a:p>
            <a:r>
              <a:rPr lang="en-US" sz="1200" dirty="0"/>
              <a:t>Key elements to adopting Common and shared </a:t>
            </a:r>
            <a:r>
              <a:rPr lang="en-US" sz="1200" dirty="0" smtClean="0"/>
              <a:t>services</a:t>
            </a:r>
          </a:p>
          <a:p>
            <a:pPr lvl="1"/>
            <a:r>
              <a:rPr lang="en-US" sz="800" dirty="0"/>
              <a:t>Does the organization have an asset management / tracking system? </a:t>
            </a:r>
          </a:p>
          <a:p>
            <a:pPr lvl="1"/>
            <a:r>
              <a:rPr lang="en-US" sz="800" dirty="0"/>
              <a:t>Does the IT organization have a baseline for IT services? </a:t>
            </a:r>
          </a:p>
          <a:p>
            <a:pPr lvl="1"/>
            <a:r>
              <a:rPr lang="en-US" sz="800" dirty="0"/>
              <a:t>Does the organization have a total cost of ownership for IT? </a:t>
            </a:r>
          </a:p>
          <a:p>
            <a:pPr lvl="1"/>
            <a:r>
              <a:rPr lang="en-US" sz="800" dirty="0"/>
              <a:t>Are the IT services in the organization aligned to the Profile of GC Information Technology Services? </a:t>
            </a:r>
          </a:p>
          <a:p>
            <a:endParaRPr lang="en-US" sz="1200" dirty="0"/>
          </a:p>
          <a:p>
            <a:pPr lvl="1"/>
            <a:endParaRPr lang="en-US" sz="800" dirty="0"/>
          </a:p>
          <a:p>
            <a:endParaRPr lang="en-US" sz="1200" dirty="0"/>
          </a:p>
        </p:txBody>
      </p:sp>
      <p:sp>
        <p:nvSpPr>
          <p:cNvPr id="9" name="Text Placeholder 8"/>
          <p:cNvSpPr>
            <a:spLocks noGrp="1"/>
          </p:cNvSpPr>
          <p:nvPr>
            <p:ph type="body" sz="quarter" idx="3"/>
          </p:nvPr>
        </p:nvSpPr>
        <p:spPr>
          <a:xfrm>
            <a:off x="5417067" y="1336393"/>
            <a:ext cx="3594098" cy="639762"/>
          </a:xfrm>
        </p:spPr>
        <p:txBody>
          <a:bodyPr>
            <a:noAutofit/>
          </a:bodyPr>
          <a:lstStyle/>
          <a:p>
            <a:r>
              <a:rPr lang="en-US" sz="1200" dirty="0">
                <a:solidFill>
                  <a:srgbClr val="990000"/>
                </a:solidFill>
              </a:rPr>
              <a:t>Performance measurement tools and the use of metrics to guide departmental management of information technology towards improved efficiency, effectiveness and </a:t>
            </a:r>
            <a:r>
              <a:rPr lang="en-US" sz="1200" dirty="0" smtClean="0">
                <a:solidFill>
                  <a:srgbClr val="990000"/>
                </a:solidFill>
              </a:rPr>
              <a:t>innovation</a:t>
            </a:r>
            <a:endParaRPr lang="en-US" sz="1200" dirty="0">
              <a:solidFill>
                <a:srgbClr val="990000"/>
              </a:solidFill>
            </a:endParaRPr>
          </a:p>
        </p:txBody>
      </p:sp>
      <p:sp>
        <p:nvSpPr>
          <p:cNvPr id="10" name="Content Placeholder 9"/>
          <p:cNvSpPr>
            <a:spLocks noGrp="1"/>
          </p:cNvSpPr>
          <p:nvPr>
            <p:ph sz="quarter" idx="4"/>
          </p:nvPr>
        </p:nvSpPr>
        <p:spPr>
          <a:xfrm>
            <a:off x="5442986" y="2002074"/>
            <a:ext cx="3243813" cy="4607525"/>
          </a:xfrm>
        </p:spPr>
        <p:txBody>
          <a:bodyPr>
            <a:noAutofit/>
          </a:bodyPr>
          <a:lstStyle/>
          <a:p>
            <a:r>
              <a:rPr lang="en-US" sz="1200" dirty="0"/>
              <a:t>Performance Measurement - Does the IT organization have an IT performance measurement process (framework)? </a:t>
            </a:r>
          </a:p>
          <a:p>
            <a:pPr lvl="1"/>
            <a:r>
              <a:rPr lang="en-US" sz="900" dirty="0"/>
              <a:t>Have you updated the previous year’s performance measurement process (framework)? </a:t>
            </a:r>
          </a:p>
          <a:p>
            <a:pPr lvl="1"/>
            <a:r>
              <a:rPr lang="en-US" sz="900" dirty="0"/>
              <a:t>Does the framework include a set of KPIs to </a:t>
            </a:r>
            <a:r>
              <a:rPr lang="en-US" sz="900" dirty="0" smtClean="0"/>
              <a:t>measure</a:t>
            </a:r>
          </a:p>
          <a:p>
            <a:pPr lvl="2"/>
            <a:r>
              <a:rPr lang="en-US" sz="700" dirty="0" smtClean="0"/>
              <a:t>Efficiency</a:t>
            </a:r>
          </a:p>
          <a:p>
            <a:pPr lvl="2"/>
            <a:r>
              <a:rPr lang="en-US" sz="700" dirty="0" smtClean="0"/>
              <a:t>Effectiveness</a:t>
            </a:r>
          </a:p>
          <a:p>
            <a:pPr lvl="2"/>
            <a:r>
              <a:rPr lang="en-US" sz="700" dirty="0" smtClean="0"/>
              <a:t>Alignment</a:t>
            </a:r>
          </a:p>
          <a:p>
            <a:pPr lvl="2"/>
            <a:r>
              <a:rPr lang="en-US" sz="700" dirty="0" smtClean="0"/>
              <a:t>Innovation</a:t>
            </a:r>
          </a:p>
          <a:p>
            <a:pPr lvl="2"/>
            <a:r>
              <a:rPr lang="en-US" sz="700" dirty="0" smtClean="0"/>
              <a:t>Transparency</a:t>
            </a:r>
          </a:p>
          <a:p>
            <a:pPr lvl="2"/>
            <a:r>
              <a:rPr lang="en-US" sz="700" dirty="0" smtClean="0"/>
              <a:t>Risk</a:t>
            </a:r>
          </a:p>
          <a:p>
            <a:pPr lvl="1"/>
            <a:r>
              <a:rPr lang="en-US" sz="900" dirty="0"/>
              <a:t>How often are these KPIs reviewed? </a:t>
            </a:r>
          </a:p>
          <a:p>
            <a:pPr lvl="1"/>
            <a:r>
              <a:rPr lang="en-US" sz="900" dirty="0"/>
              <a:t>Has your organization shared their KPIs with the TBS working group on Performance Management? </a:t>
            </a:r>
          </a:p>
        </p:txBody>
      </p:sp>
      <p:sp>
        <p:nvSpPr>
          <p:cNvPr id="7" name="Slide Number Placeholder 6"/>
          <p:cNvSpPr>
            <a:spLocks noGrp="1"/>
          </p:cNvSpPr>
          <p:nvPr>
            <p:ph type="sldNum" sz="quarter" idx="12"/>
          </p:nvPr>
        </p:nvSpPr>
        <p:spPr/>
        <p:txBody>
          <a:bodyPr/>
          <a:lstStyle/>
          <a:p>
            <a:fld id="{7DEE71F4-BD95-4845-9E24-D67667EF0E0F}" type="slidenum">
              <a:rPr lang="en-US" smtClean="0"/>
              <a:pPr/>
              <a:t>59</a:t>
            </a:fld>
            <a:endParaRPr lang="en-US"/>
          </a:p>
        </p:txBody>
      </p:sp>
    </p:spTree>
    <p:extLst>
      <p:ext uri="{BB962C8B-B14F-4D97-AF65-F5344CB8AC3E}">
        <p14:creationId xmlns:p14="http://schemas.microsoft.com/office/powerpoint/2010/main" val="31966699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Prioritizing possible opportunities (1)</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823283986"/>
              </p:ext>
            </p:extLst>
          </p:nvPr>
        </p:nvGraphicFramePr>
        <p:xfrm>
          <a:off x="202676" y="1271227"/>
          <a:ext cx="8782559" cy="5169718"/>
        </p:xfrm>
        <a:graphic>
          <a:graphicData uri="http://schemas.openxmlformats.org/drawingml/2006/table">
            <a:tbl>
              <a:tblPr firstRow="1" bandRow="1">
                <a:tableStyleId>{5C22544A-7EE6-4342-B048-85BDC9FD1C3A}</a:tableStyleId>
              </a:tblPr>
              <a:tblGrid>
                <a:gridCol w="2002912"/>
                <a:gridCol w="768614"/>
                <a:gridCol w="890127"/>
                <a:gridCol w="1121466"/>
                <a:gridCol w="972838"/>
                <a:gridCol w="1053908"/>
                <a:gridCol w="1040396"/>
                <a:gridCol w="932298"/>
              </a:tblGrid>
              <a:tr h="295643">
                <a:tc rowSpan="2">
                  <a:txBody>
                    <a:bodyPr/>
                    <a:lstStyle/>
                    <a:p>
                      <a:r>
                        <a:rPr lang="en-US" sz="1800" dirty="0" smtClean="0">
                          <a:solidFill>
                            <a:schemeClr val="bg1"/>
                          </a:solidFill>
                        </a:rPr>
                        <a:t>Opportunity</a:t>
                      </a:r>
                      <a:endParaRPr lang="en-US" sz="1800" dirty="0">
                        <a:solidFill>
                          <a:schemeClr val="bg1"/>
                        </a:solidFill>
                      </a:endParaRPr>
                    </a:p>
                  </a:txBody>
                  <a:tcPr anchor="ctr">
                    <a:solidFill>
                      <a:srgbClr val="CB415F"/>
                    </a:solidFill>
                  </a:tcPr>
                </a:tc>
                <a:tc gridSpan="3">
                  <a:txBody>
                    <a:bodyPr/>
                    <a:lstStyle/>
                    <a:p>
                      <a:pPr algn="ctr"/>
                      <a:r>
                        <a:rPr lang="en-US" sz="1100" dirty="0" smtClean="0">
                          <a:solidFill>
                            <a:schemeClr val="bg1"/>
                          </a:solidFill>
                        </a:rPr>
                        <a:t>Alignment with</a:t>
                      </a:r>
                      <a:r>
                        <a:rPr lang="en-US" sz="1100" baseline="0" dirty="0" smtClean="0">
                          <a:solidFill>
                            <a:schemeClr val="bg1"/>
                          </a:solidFill>
                        </a:rPr>
                        <a:t> and contribution to:</a:t>
                      </a:r>
                      <a:endParaRPr lang="en-US" sz="1100" dirty="0">
                        <a:solidFill>
                          <a:schemeClr val="bg1"/>
                        </a:solidFill>
                      </a:endParaRPr>
                    </a:p>
                  </a:txBody>
                  <a:tcPr>
                    <a:solidFill>
                      <a:srgbClr val="CB415F"/>
                    </a:solidFill>
                  </a:tcPr>
                </a:tc>
                <a:tc hMerge="1">
                  <a:txBody>
                    <a:bodyPr/>
                    <a:lstStyle/>
                    <a:p>
                      <a:endParaRPr lang="en-US" sz="1000" dirty="0">
                        <a:solidFill>
                          <a:schemeClr val="bg1"/>
                        </a:solidFill>
                      </a:endParaRPr>
                    </a:p>
                  </a:txBody>
                  <a:tcPr>
                    <a:solidFill>
                      <a:srgbClr val="CB415F"/>
                    </a:solidFill>
                  </a:tcPr>
                </a:tc>
                <a:tc hMerge="1">
                  <a:txBody>
                    <a:bodyPr/>
                    <a:lstStyle/>
                    <a:p>
                      <a:endParaRPr lang="en-US" sz="1000" dirty="0">
                        <a:solidFill>
                          <a:schemeClr val="bg1"/>
                        </a:solidFill>
                      </a:endParaRPr>
                    </a:p>
                  </a:txBody>
                  <a:tcPr>
                    <a:solidFill>
                      <a:srgbClr val="CB415F"/>
                    </a:solidFill>
                  </a:tcPr>
                </a:tc>
                <a:tc gridSpan="3">
                  <a:txBody>
                    <a:bodyPr/>
                    <a:lstStyle/>
                    <a:p>
                      <a:pPr algn="ctr"/>
                      <a:r>
                        <a:rPr lang="en-US" sz="1100" dirty="0" smtClean="0">
                          <a:solidFill>
                            <a:schemeClr val="bg1"/>
                          </a:solidFill>
                        </a:rPr>
                        <a:t>Assessment on:</a:t>
                      </a:r>
                      <a:endParaRPr lang="en-US" sz="1100" dirty="0">
                        <a:solidFill>
                          <a:schemeClr val="bg1"/>
                        </a:solidFill>
                      </a:endParaRPr>
                    </a:p>
                  </a:txBody>
                  <a:tcPr>
                    <a:solidFill>
                      <a:srgbClr val="CB415F"/>
                    </a:solidFill>
                  </a:tcPr>
                </a:tc>
                <a:tc hMerge="1">
                  <a:txBody>
                    <a:bodyPr/>
                    <a:lstStyle/>
                    <a:p>
                      <a:endParaRPr lang="en-US" sz="1000" dirty="0">
                        <a:solidFill>
                          <a:schemeClr val="bg1"/>
                        </a:solidFill>
                      </a:endParaRPr>
                    </a:p>
                  </a:txBody>
                  <a:tcPr>
                    <a:solidFill>
                      <a:srgbClr val="CB415F"/>
                    </a:solidFill>
                  </a:tcPr>
                </a:tc>
                <a:tc hMerge="1">
                  <a:txBody>
                    <a:bodyPr/>
                    <a:lstStyle/>
                    <a:p>
                      <a:pPr algn="ctr"/>
                      <a:endParaRPr lang="en-US" sz="1200" dirty="0">
                        <a:solidFill>
                          <a:schemeClr val="bg1"/>
                        </a:solidFill>
                      </a:endParaRPr>
                    </a:p>
                  </a:txBody>
                  <a:tcPr>
                    <a:solidFill>
                      <a:srgbClr val="CB415F"/>
                    </a:solidFill>
                  </a:tcPr>
                </a:tc>
                <a:tc rowSpan="2">
                  <a:txBody>
                    <a:bodyPr/>
                    <a:lstStyle/>
                    <a:p>
                      <a:pPr algn="ctr"/>
                      <a:r>
                        <a:rPr lang="en-US" sz="1100" dirty="0" smtClean="0">
                          <a:solidFill>
                            <a:schemeClr val="bg1"/>
                          </a:solidFill>
                        </a:rPr>
                        <a:t>Priority stream proposed</a:t>
                      </a:r>
                      <a:endParaRPr lang="en-US" sz="1100" dirty="0">
                        <a:solidFill>
                          <a:schemeClr val="bg1"/>
                        </a:solidFill>
                      </a:endParaRPr>
                    </a:p>
                  </a:txBody>
                  <a:tcPr anchor="ctr">
                    <a:solidFill>
                      <a:srgbClr val="CB415F"/>
                    </a:solidFill>
                  </a:tcPr>
                </a:tc>
              </a:tr>
              <a:tr h="658170">
                <a:tc vMerge="1">
                  <a:txBody>
                    <a:bodyPr/>
                    <a:lstStyle/>
                    <a:p>
                      <a:endParaRPr lang="en-US" sz="1000" dirty="0">
                        <a:solidFill>
                          <a:schemeClr val="bg1"/>
                        </a:solidFill>
                      </a:endParaRPr>
                    </a:p>
                  </a:txBody>
                  <a:tcPr>
                    <a:solidFill>
                      <a:srgbClr val="CB415F"/>
                    </a:solidFill>
                  </a:tcPr>
                </a:tc>
                <a:tc>
                  <a:txBody>
                    <a:bodyPr/>
                    <a:lstStyle/>
                    <a:p>
                      <a:pPr algn="ctr"/>
                      <a:r>
                        <a:rPr lang="en-US" sz="800" b="1" dirty="0" smtClean="0">
                          <a:solidFill>
                            <a:schemeClr val="bg1"/>
                          </a:solidFill>
                        </a:rPr>
                        <a:t>Digital</a:t>
                      </a:r>
                      <a:r>
                        <a:rPr lang="en-US" sz="800" b="1" baseline="0" dirty="0" smtClean="0">
                          <a:solidFill>
                            <a:schemeClr val="bg1"/>
                          </a:solidFill>
                        </a:rPr>
                        <a:t> society/ e-government directions </a:t>
                      </a:r>
                      <a:endParaRPr lang="en-US" sz="800" b="1" dirty="0">
                        <a:solidFill>
                          <a:schemeClr val="bg1"/>
                        </a:solidFill>
                      </a:endParaRPr>
                    </a:p>
                  </a:txBody>
                  <a:tcPr>
                    <a:solidFill>
                      <a:srgbClr val="CB415F"/>
                    </a:solidFill>
                  </a:tcPr>
                </a:tc>
                <a:tc>
                  <a:txBody>
                    <a:bodyPr/>
                    <a:lstStyle/>
                    <a:p>
                      <a:pPr algn="ctr"/>
                      <a:r>
                        <a:rPr lang="en-US" sz="800" b="1" dirty="0" smtClean="0">
                          <a:solidFill>
                            <a:schemeClr val="bg1"/>
                          </a:solidFill>
                        </a:rPr>
                        <a:t>More effective and efficient programs and services</a:t>
                      </a:r>
                      <a:endParaRPr lang="en-US" sz="800" b="1" dirty="0">
                        <a:solidFill>
                          <a:schemeClr val="bg1"/>
                        </a:solidFill>
                      </a:endParaRPr>
                    </a:p>
                  </a:txBody>
                  <a:tcPr>
                    <a:solidFill>
                      <a:srgbClr val="CB415F"/>
                    </a:solidFill>
                  </a:tcPr>
                </a:tc>
                <a:tc>
                  <a:txBody>
                    <a:bodyPr/>
                    <a:lstStyle/>
                    <a:p>
                      <a:pPr algn="ctr"/>
                      <a:r>
                        <a:rPr lang="en-US" sz="800" b="1" dirty="0" smtClean="0">
                          <a:solidFill>
                            <a:schemeClr val="bg1"/>
                          </a:solidFill>
                        </a:rPr>
                        <a:t>More effective and economical stewardship</a:t>
                      </a:r>
                      <a:r>
                        <a:rPr lang="en-US" sz="800" b="1" baseline="0" dirty="0" smtClean="0">
                          <a:solidFill>
                            <a:schemeClr val="bg1"/>
                          </a:solidFill>
                        </a:rPr>
                        <a:t> of IT resources</a:t>
                      </a:r>
                      <a:endParaRPr lang="en-US" sz="800" b="1" dirty="0">
                        <a:solidFill>
                          <a:schemeClr val="bg1"/>
                        </a:solidFill>
                      </a:endParaRPr>
                    </a:p>
                  </a:txBody>
                  <a:tcPr>
                    <a:solidFill>
                      <a:srgbClr val="CB415F"/>
                    </a:solidFill>
                  </a:tcPr>
                </a:tc>
                <a:tc>
                  <a:txBody>
                    <a:bodyPr/>
                    <a:lstStyle/>
                    <a:p>
                      <a:pPr algn="ctr"/>
                      <a:r>
                        <a:rPr lang="en-US" sz="800" b="1" dirty="0" smtClean="0">
                          <a:solidFill>
                            <a:schemeClr val="bg1"/>
                          </a:solidFill>
                        </a:rPr>
                        <a:t>Political and public support potential</a:t>
                      </a:r>
                      <a:endParaRPr lang="en-US" sz="800" b="1" dirty="0">
                        <a:solidFill>
                          <a:schemeClr val="bg1"/>
                        </a:solidFill>
                      </a:endParaRPr>
                    </a:p>
                  </a:txBody>
                  <a:tcPr>
                    <a:solidFill>
                      <a:srgbClr val="CB415F"/>
                    </a:solidFill>
                  </a:tcPr>
                </a:tc>
                <a:tc>
                  <a:txBody>
                    <a:bodyPr/>
                    <a:lstStyle/>
                    <a:p>
                      <a:pPr algn="ctr"/>
                      <a:r>
                        <a:rPr lang="en-US" sz="800" b="1" dirty="0" smtClean="0">
                          <a:solidFill>
                            <a:schemeClr val="bg1"/>
                          </a:solidFill>
                        </a:rPr>
                        <a:t>Potential</a:t>
                      </a:r>
                      <a:r>
                        <a:rPr lang="en-US" sz="800" b="1" baseline="0" dirty="0" smtClean="0">
                          <a:solidFill>
                            <a:schemeClr val="bg1"/>
                          </a:solidFill>
                        </a:rPr>
                        <a:t> for c</a:t>
                      </a:r>
                      <a:r>
                        <a:rPr lang="en-US" sz="800" b="1" dirty="0" smtClean="0">
                          <a:solidFill>
                            <a:schemeClr val="bg1"/>
                          </a:solidFill>
                        </a:rPr>
                        <a:t>onsensus inside government</a:t>
                      </a:r>
                      <a:endParaRPr lang="en-US" sz="800" b="1" dirty="0">
                        <a:solidFill>
                          <a:schemeClr val="bg1"/>
                        </a:solidFill>
                      </a:endParaRPr>
                    </a:p>
                  </a:txBody>
                  <a:tcPr>
                    <a:solidFill>
                      <a:srgbClr val="CB415F"/>
                    </a:solidFill>
                  </a:tcPr>
                </a:tc>
                <a:tc>
                  <a:txBody>
                    <a:bodyPr/>
                    <a:lstStyle/>
                    <a:p>
                      <a:pPr algn="ctr"/>
                      <a:r>
                        <a:rPr lang="en-US" sz="800" b="1" dirty="0" smtClean="0">
                          <a:solidFill>
                            <a:schemeClr val="bg1"/>
                          </a:solidFill>
                        </a:rPr>
                        <a:t>Ease and duration of implementation</a:t>
                      </a:r>
                      <a:endParaRPr lang="en-US" sz="800" b="1" dirty="0">
                        <a:solidFill>
                          <a:schemeClr val="bg1"/>
                        </a:solidFill>
                      </a:endParaRPr>
                    </a:p>
                  </a:txBody>
                  <a:tcPr>
                    <a:solidFill>
                      <a:srgbClr val="CB415F"/>
                    </a:solidFill>
                  </a:tcPr>
                </a:tc>
                <a:tc vMerge="1">
                  <a:txBody>
                    <a:bodyPr/>
                    <a:lstStyle/>
                    <a:p>
                      <a:endParaRPr lang="en-US" sz="1000" dirty="0">
                        <a:solidFill>
                          <a:schemeClr val="bg1"/>
                        </a:solidFill>
                      </a:endParaRPr>
                    </a:p>
                  </a:txBody>
                  <a:tcPr>
                    <a:solidFill>
                      <a:srgbClr val="CB415F"/>
                    </a:solidFill>
                  </a:tcPr>
                </a:tc>
              </a:tr>
              <a:tr h="802145">
                <a:tc>
                  <a:txBody>
                    <a:bodyPr/>
                    <a:lstStyle/>
                    <a:p>
                      <a:r>
                        <a:rPr lang="en-US" sz="1000" b="1" dirty="0" smtClean="0">
                          <a:solidFill>
                            <a:srgbClr val="000000"/>
                          </a:solidFill>
                        </a:rPr>
                        <a:t>Consolidate and centralize procurement of end-user</a:t>
                      </a:r>
                      <a:r>
                        <a:rPr lang="en-US" sz="1000" b="1" baseline="0" dirty="0" smtClean="0">
                          <a:solidFill>
                            <a:srgbClr val="000000"/>
                          </a:solidFill>
                        </a:rPr>
                        <a:t> devices and use-based management of SW licenses</a:t>
                      </a:r>
                      <a:endParaRPr lang="en-US" sz="1000" b="1" dirty="0">
                        <a:solidFill>
                          <a:srgbClr val="000000"/>
                        </a:solidFill>
                      </a:endParaRPr>
                    </a:p>
                  </a:txBody>
                  <a:tcPr/>
                </a:tc>
                <a:tc>
                  <a:txBody>
                    <a:bodyPr/>
                    <a:lstStyle/>
                    <a:p>
                      <a:pPr algn="ctr"/>
                      <a:r>
                        <a:rPr lang="en-US" sz="2000" smtClean="0">
                          <a:solidFill>
                            <a:srgbClr val="000000"/>
                          </a:solidFill>
                        </a:rPr>
                        <a:t>    </a:t>
                      </a:r>
                      <a:endParaRPr lang="en-US" sz="2000" dirty="0">
                        <a:solidFill>
                          <a:srgbClr val="000000"/>
                        </a:solidFill>
                      </a:endParaRPr>
                    </a:p>
                  </a:txBody>
                  <a:tcPr anchor="ctr"/>
                </a:tc>
                <a:tc>
                  <a:txBody>
                    <a:bodyPr/>
                    <a:lstStyle/>
                    <a:p>
                      <a:pPr algn="ctr"/>
                      <a:r>
                        <a:rPr lang="en-US" sz="2000" dirty="0" smtClean="0">
                          <a:solidFill>
                            <a:srgbClr val="000000"/>
                          </a:solidFill>
                        </a:rPr>
                        <a:t>    </a:t>
                      </a:r>
                      <a:endParaRPr lang="en-US" sz="2000" dirty="0">
                        <a:solidFill>
                          <a:srgbClr val="000000"/>
                        </a:solidFill>
                      </a:endParaRPr>
                    </a:p>
                  </a:txBody>
                  <a:tcPr anchor="ctr"/>
                </a:tc>
                <a:tc>
                  <a:txBody>
                    <a:bodyPr/>
                    <a:lstStyle/>
                    <a:p>
                      <a:pPr algn="ctr"/>
                      <a:r>
                        <a:rPr lang="en-US" sz="2000" smtClean="0">
                          <a:solidFill>
                            <a:srgbClr val="000000"/>
                          </a:solidFill>
                        </a:rPr>
                        <a:t>    </a:t>
                      </a:r>
                      <a:endParaRPr lang="en-US" sz="2000" dirty="0">
                        <a:solidFill>
                          <a:srgbClr val="000000"/>
                        </a:solidFill>
                      </a:endParaRPr>
                    </a:p>
                  </a:txBody>
                  <a:tcPr anchor="ctr"/>
                </a:tc>
                <a:tc>
                  <a:txBody>
                    <a:bodyPr/>
                    <a:lstStyle/>
                    <a:p>
                      <a:pPr algn="ctr"/>
                      <a:r>
                        <a:rPr lang="en-US" sz="2000" smtClean="0">
                          <a:solidFill>
                            <a:srgbClr val="000000"/>
                          </a:solidFill>
                        </a:rPr>
                        <a:t>    </a:t>
                      </a:r>
                      <a:endParaRPr lang="en-US" sz="2000" dirty="0">
                        <a:solidFill>
                          <a:srgbClr val="000000"/>
                        </a:solidFill>
                      </a:endParaRPr>
                    </a:p>
                  </a:txBody>
                  <a:tcPr anchor="ctr"/>
                </a:tc>
                <a:tc>
                  <a:txBody>
                    <a:bodyPr/>
                    <a:lstStyle/>
                    <a:p>
                      <a:pPr algn="ctr"/>
                      <a:r>
                        <a:rPr lang="en-US" sz="2000" smtClean="0">
                          <a:solidFill>
                            <a:srgbClr val="000000"/>
                          </a:solidFill>
                        </a:rPr>
                        <a:t>    </a:t>
                      </a:r>
                      <a:endParaRPr lang="en-US" sz="2000" dirty="0">
                        <a:solidFill>
                          <a:srgbClr val="000000"/>
                        </a:solidFill>
                      </a:endParaRPr>
                    </a:p>
                  </a:txBody>
                  <a:tcPr anchor="ctr"/>
                </a:tc>
                <a:tc>
                  <a:txBody>
                    <a:bodyPr/>
                    <a:lstStyle/>
                    <a:p>
                      <a:pPr algn="ctr"/>
                      <a:r>
                        <a:rPr lang="en-US" sz="2000" smtClean="0">
                          <a:solidFill>
                            <a:srgbClr val="000000"/>
                          </a:solidFill>
                        </a:rPr>
                        <a:t>    </a:t>
                      </a:r>
                      <a:endParaRPr lang="en-US" sz="2000" dirty="0">
                        <a:solidFill>
                          <a:srgbClr val="000000"/>
                        </a:solidFill>
                      </a:endParaRPr>
                    </a:p>
                  </a:txBody>
                  <a:tcPr anchor="ctr"/>
                </a:tc>
                <a:tc>
                  <a:txBody>
                    <a:bodyPr/>
                    <a:lstStyle/>
                    <a:p>
                      <a:pPr algn="ctr"/>
                      <a:r>
                        <a:rPr lang="en-US" sz="2000" smtClean="0">
                          <a:solidFill>
                            <a:srgbClr val="000000"/>
                          </a:solidFill>
                        </a:rPr>
                        <a:t>    </a:t>
                      </a:r>
                      <a:endParaRPr lang="en-US" sz="2000" dirty="0">
                        <a:solidFill>
                          <a:srgbClr val="000000"/>
                        </a:solidFill>
                      </a:endParaRPr>
                    </a:p>
                  </a:txBody>
                  <a:tcPr anchor="ctr"/>
                </a:tc>
              </a:tr>
              <a:tr h="514196">
                <a:tc>
                  <a:txBody>
                    <a:bodyPr/>
                    <a:lstStyle/>
                    <a:p>
                      <a:r>
                        <a:rPr lang="en-US" sz="1000" b="1" dirty="0" smtClean="0">
                          <a:solidFill>
                            <a:srgbClr val="000000"/>
                          </a:solidFill>
                        </a:rPr>
                        <a:t>Consolidate WANs/LANs into a single network </a:t>
                      </a:r>
                      <a:r>
                        <a:rPr lang="en-US" sz="1000" b="1" dirty="0" smtClean="0">
                          <a:solidFill>
                            <a:srgbClr val="000000"/>
                          </a:solidFill>
                        </a:rPr>
                        <a:t>capability (voice,</a:t>
                      </a:r>
                      <a:r>
                        <a:rPr lang="en-US" sz="1000" b="1" baseline="0" dirty="0" smtClean="0">
                          <a:solidFill>
                            <a:srgbClr val="000000"/>
                          </a:solidFill>
                        </a:rPr>
                        <a:t> data, image)</a:t>
                      </a:r>
                      <a:endParaRPr lang="en-US" sz="1000" b="1" dirty="0">
                        <a:solidFill>
                          <a:srgbClr val="000000"/>
                        </a:solidFill>
                      </a:endParaRPr>
                    </a:p>
                  </a:txBody>
                  <a:tcPr/>
                </a:tc>
                <a:tc>
                  <a:txBody>
                    <a:bodyPr/>
                    <a:lstStyle/>
                    <a:p>
                      <a:pPr algn="ctr"/>
                      <a:r>
                        <a:rPr lang="en-US" sz="2000" smtClean="0">
                          <a:solidFill>
                            <a:srgbClr val="000000"/>
                          </a:solidFill>
                        </a:rPr>
                        <a:t>    </a:t>
                      </a:r>
                      <a:endParaRPr lang="en-US" sz="2000" dirty="0">
                        <a:solidFill>
                          <a:srgbClr val="000000"/>
                        </a:solidFill>
                      </a:endParaRPr>
                    </a:p>
                  </a:txBody>
                  <a:tcPr anchor="ctr"/>
                </a:tc>
                <a:tc>
                  <a:txBody>
                    <a:bodyPr/>
                    <a:lstStyle/>
                    <a:p>
                      <a:pPr algn="ctr"/>
                      <a:r>
                        <a:rPr lang="en-US" sz="2000" smtClean="0">
                          <a:solidFill>
                            <a:srgbClr val="000000"/>
                          </a:solidFill>
                        </a:rPr>
                        <a:t>    </a:t>
                      </a:r>
                      <a:endParaRPr lang="en-US" sz="2000" dirty="0">
                        <a:solidFill>
                          <a:srgbClr val="000000"/>
                        </a:solidFill>
                      </a:endParaRPr>
                    </a:p>
                  </a:txBody>
                  <a:tcPr anchor="ctr"/>
                </a:tc>
                <a:tc>
                  <a:txBody>
                    <a:bodyPr/>
                    <a:lstStyle/>
                    <a:p>
                      <a:pPr algn="ctr"/>
                      <a:r>
                        <a:rPr lang="en-US" sz="2000" smtClean="0">
                          <a:solidFill>
                            <a:srgbClr val="000000"/>
                          </a:solidFill>
                        </a:rPr>
                        <a:t>    </a:t>
                      </a:r>
                      <a:endParaRPr lang="en-US" sz="2000" dirty="0">
                        <a:solidFill>
                          <a:srgbClr val="000000"/>
                        </a:solidFill>
                      </a:endParaRPr>
                    </a:p>
                  </a:txBody>
                  <a:tcPr anchor="ctr"/>
                </a:tc>
                <a:tc>
                  <a:txBody>
                    <a:bodyPr/>
                    <a:lstStyle/>
                    <a:p>
                      <a:pPr algn="ctr"/>
                      <a:r>
                        <a:rPr lang="en-US" sz="2000" smtClean="0">
                          <a:solidFill>
                            <a:srgbClr val="000000"/>
                          </a:solidFill>
                        </a:rPr>
                        <a:t>    </a:t>
                      </a:r>
                      <a:endParaRPr lang="en-US" sz="2000" dirty="0">
                        <a:solidFill>
                          <a:srgbClr val="000000"/>
                        </a:solidFill>
                      </a:endParaRPr>
                    </a:p>
                  </a:txBody>
                  <a:tcPr anchor="ctr"/>
                </a:tc>
                <a:tc>
                  <a:txBody>
                    <a:bodyPr/>
                    <a:lstStyle/>
                    <a:p>
                      <a:pPr algn="ctr"/>
                      <a:r>
                        <a:rPr lang="en-US" sz="2000" smtClean="0">
                          <a:solidFill>
                            <a:srgbClr val="000000"/>
                          </a:solidFill>
                        </a:rPr>
                        <a:t>    </a:t>
                      </a:r>
                      <a:endParaRPr lang="en-US" sz="2000" dirty="0">
                        <a:solidFill>
                          <a:srgbClr val="000000"/>
                        </a:solidFill>
                      </a:endParaRPr>
                    </a:p>
                  </a:txBody>
                  <a:tcPr anchor="ctr"/>
                </a:tc>
                <a:tc>
                  <a:txBody>
                    <a:bodyPr/>
                    <a:lstStyle/>
                    <a:p>
                      <a:pPr algn="ctr"/>
                      <a:r>
                        <a:rPr lang="en-US" sz="2000" smtClean="0">
                          <a:solidFill>
                            <a:srgbClr val="000000"/>
                          </a:solidFill>
                        </a:rPr>
                        <a:t>    </a:t>
                      </a:r>
                      <a:endParaRPr lang="en-US" sz="2000" dirty="0">
                        <a:solidFill>
                          <a:srgbClr val="000000"/>
                        </a:solidFill>
                      </a:endParaRPr>
                    </a:p>
                  </a:txBody>
                  <a:tcPr anchor="ctr"/>
                </a:tc>
                <a:tc>
                  <a:txBody>
                    <a:bodyPr/>
                    <a:lstStyle/>
                    <a:p>
                      <a:pPr algn="ctr"/>
                      <a:r>
                        <a:rPr lang="en-US" sz="2000" smtClean="0">
                          <a:solidFill>
                            <a:srgbClr val="000000"/>
                          </a:solidFill>
                        </a:rPr>
                        <a:t>    </a:t>
                      </a:r>
                      <a:endParaRPr lang="en-US" sz="2000" dirty="0">
                        <a:solidFill>
                          <a:srgbClr val="000000"/>
                        </a:solidFill>
                      </a:endParaRPr>
                    </a:p>
                  </a:txBody>
                  <a:tcPr anchor="ctr"/>
                </a:tc>
              </a:tr>
              <a:tr h="370221">
                <a:tc>
                  <a:txBody>
                    <a:bodyPr/>
                    <a:lstStyle/>
                    <a:p>
                      <a:r>
                        <a:rPr lang="en-US" sz="1000" b="1" dirty="0" smtClean="0">
                          <a:solidFill>
                            <a:srgbClr val="000000"/>
                          </a:solidFill>
                        </a:rPr>
                        <a:t>Shared “commodity” infrastructure </a:t>
                      </a:r>
                      <a:r>
                        <a:rPr lang="en-US" sz="1000" b="1" dirty="0" smtClean="0">
                          <a:solidFill>
                            <a:srgbClr val="000000"/>
                          </a:solidFill>
                        </a:rPr>
                        <a:t>services (e.g., e-mail, servers, printers, security/ access, support for users, messaging, asset</a:t>
                      </a:r>
                      <a:r>
                        <a:rPr lang="en-US" sz="1000" b="1" baseline="0" dirty="0" smtClean="0">
                          <a:solidFill>
                            <a:srgbClr val="000000"/>
                          </a:solidFill>
                        </a:rPr>
                        <a:t> management</a:t>
                      </a:r>
                      <a:r>
                        <a:rPr lang="en-US" sz="1000" b="1" dirty="0" smtClean="0">
                          <a:solidFill>
                            <a:srgbClr val="000000"/>
                          </a:solidFill>
                        </a:rPr>
                        <a:t>)</a:t>
                      </a:r>
                      <a:endParaRPr lang="en-US" sz="1000" b="1" dirty="0">
                        <a:solidFill>
                          <a:srgbClr val="000000"/>
                        </a:solidFill>
                      </a:endParaRPr>
                    </a:p>
                  </a:txBody>
                  <a:tcPr/>
                </a:tc>
                <a:tc>
                  <a:txBody>
                    <a:bodyPr/>
                    <a:lstStyle/>
                    <a:p>
                      <a:pPr algn="ctr"/>
                      <a:r>
                        <a:rPr lang="en-US" sz="2000" smtClean="0">
                          <a:solidFill>
                            <a:srgbClr val="000000"/>
                          </a:solidFill>
                        </a:rPr>
                        <a:t>    </a:t>
                      </a:r>
                      <a:endParaRPr lang="en-US" sz="2000" dirty="0">
                        <a:solidFill>
                          <a:srgbClr val="000000"/>
                        </a:solidFill>
                      </a:endParaRPr>
                    </a:p>
                  </a:txBody>
                  <a:tcPr anchor="ctr"/>
                </a:tc>
                <a:tc>
                  <a:txBody>
                    <a:bodyPr/>
                    <a:lstStyle/>
                    <a:p>
                      <a:pPr algn="ctr"/>
                      <a:r>
                        <a:rPr lang="en-US" sz="2000" dirty="0" smtClean="0">
                          <a:solidFill>
                            <a:srgbClr val="000000"/>
                          </a:solidFill>
                        </a:rPr>
                        <a:t>    </a:t>
                      </a:r>
                      <a:endParaRPr lang="en-US" sz="2000" dirty="0">
                        <a:solidFill>
                          <a:srgbClr val="000000"/>
                        </a:solidFill>
                      </a:endParaRPr>
                    </a:p>
                  </a:txBody>
                  <a:tcPr anchor="ctr"/>
                </a:tc>
                <a:tc>
                  <a:txBody>
                    <a:bodyPr/>
                    <a:lstStyle/>
                    <a:p>
                      <a:pPr algn="ctr"/>
                      <a:r>
                        <a:rPr lang="en-US" sz="2000" smtClean="0">
                          <a:solidFill>
                            <a:srgbClr val="000000"/>
                          </a:solidFill>
                        </a:rPr>
                        <a:t>    </a:t>
                      </a:r>
                      <a:endParaRPr lang="en-US" sz="2000" dirty="0">
                        <a:solidFill>
                          <a:srgbClr val="000000"/>
                        </a:solidFill>
                      </a:endParaRPr>
                    </a:p>
                  </a:txBody>
                  <a:tcPr anchor="ctr"/>
                </a:tc>
                <a:tc>
                  <a:txBody>
                    <a:bodyPr/>
                    <a:lstStyle/>
                    <a:p>
                      <a:pPr algn="ctr"/>
                      <a:r>
                        <a:rPr lang="en-US" sz="2000" smtClean="0">
                          <a:solidFill>
                            <a:srgbClr val="000000"/>
                          </a:solidFill>
                        </a:rPr>
                        <a:t>    </a:t>
                      </a:r>
                      <a:endParaRPr lang="en-US" sz="2000" dirty="0">
                        <a:solidFill>
                          <a:srgbClr val="000000"/>
                        </a:solidFill>
                      </a:endParaRPr>
                    </a:p>
                  </a:txBody>
                  <a:tcPr anchor="ctr"/>
                </a:tc>
                <a:tc>
                  <a:txBody>
                    <a:bodyPr/>
                    <a:lstStyle/>
                    <a:p>
                      <a:pPr algn="ctr"/>
                      <a:r>
                        <a:rPr lang="en-US" sz="2000" smtClean="0">
                          <a:solidFill>
                            <a:srgbClr val="000000"/>
                          </a:solidFill>
                        </a:rPr>
                        <a:t>    </a:t>
                      </a:r>
                      <a:endParaRPr lang="en-US" sz="2000" dirty="0">
                        <a:solidFill>
                          <a:srgbClr val="000000"/>
                        </a:solidFill>
                      </a:endParaRPr>
                    </a:p>
                  </a:txBody>
                  <a:tcPr anchor="ctr"/>
                </a:tc>
                <a:tc>
                  <a:txBody>
                    <a:bodyPr/>
                    <a:lstStyle/>
                    <a:p>
                      <a:pPr algn="ctr"/>
                      <a:r>
                        <a:rPr lang="en-US" sz="2000" smtClean="0">
                          <a:solidFill>
                            <a:srgbClr val="000000"/>
                          </a:solidFill>
                        </a:rPr>
                        <a:t>    </a:t>
                      </a:r>
                      <a:endParaRPr lang="en-US" sz="2000" dirty="0">
                        <a:solidFill>
                          <a:srgbClr val="000000"/>
                        </a:solidFill>
                      </a:endParaRPr>
                    </a:p>
                  </a:txBody>
                  <a:tcPr anchor="ctr"/>
                </a:tc>
                <a:tc>
                  <a:txBody>
                    <a:bodyPr/>
                    <a:lstStyle/>
                    <a:p>
                      <a:pPr algn="ctr"/>
                      <a:r>
                        <a:rPr lang="en-US" sz="2000" smtClean="0">
                          <a:solidFill>
                            <a:srgbClr val="000000"/>
                          </a:solidFill>
                        </a:rPr>
                        <a:t>    </a:t>
                      </a:r>
                      <a:endParaRPr lang="en-US" sz="2000" dirty="0">
                        <a:solidFill>
                          <a:srgbClr val="000000"/>
                        </a:solidFill>
                      </a:endParaRPr>
                    </a:p>
                  </a:txBody>
                  <a:tcPr anchor="ctr"/>
                </a:tc>
              </a:tr>
              <a:tr h="370221">
                <a:tc>
                  <a:txBody>
                    <a:bodyPr/>
                    <a:lstStyle/>
                    <a:p>
                      <a:r>
                        <a:rPr lang="en-US" sz="1000" b="1" dirty="0" smtClean="0">
                          <a:solidFill>
                            <a:srgbClr val="000000"/>
                          </a:solidFill>
                        </a:rPr>
                        <a:t>Consolidate government</a:t>
                      </a:r>
                      <a:r>
                        <a:rPr lang="en-US" sz="1000" b="1" baseline="0" dirty="0" smtClean="0">
                          <a:solidFill>
                            <a:srgbClr val="000000"/>
                          </a:solidFill>
                        </a:rPr>
                        <a:t> web and portal </a:t>
                      </a:r>
                      <a:r>
                        <a:rPr lang="en-US" sz="1000" b="1" baseline="0" dirty="0" smtClean="0">
                          <a:solidFill>
                            <a:srgbClr val="000000"/>
                          </a:solidFill>
                        </a:rPr>
                        <a:t>presence (web presence and web publishing consolidation, user experience, plain language use) </a:t>
                      </a:r>
                      <a:endParaRPr lang="en-US" sz="1000" b="1" dirty="0">
                        <a:solidFill>
                          <a:srgbClr val="000000"/>
                        </a:solidFill>
                      </a:endParaRPr>
                    </a:p>
                  </a:txBody>
                  <a:tcPr/>
                </a:tc>
                <a:tc>
                  <a:txBody>
                    <a:bodyPr/>
                    <a:lstStyle/>
                    <a:p>
                      <a:pPr algn="ctr"/>
                      <a:r>
                        <a:rPr lang="en-US" sz="2000" smtClean="0">
                          <a:solidFill>
                            <a:srgbClr val="000000"/>
                          </a:solidFill>
                        </a:rPr>
                        <a:t>    </a:t>
                      </a:r>
                      <a:endParaRPr lang="en-US" sz="2000" dirty="0">
                        <a:solidFill>
                          <a:srgbClr val="000000"/>
                        </a:solidFill>
                      </a:endParaRPr>
                    </a:p>
                  </a:txBody>
                  <a:tcPr anchor="ctr"/>
                </a:tc>
                <a:tc>
                  <a:txBody>
                    <a:bodyPr/>
                    <a:lstStyle/>
                    <a:p>
                      <a:pPr algn="ctr"/>
                      <a:r>
                        <a:rPr lang="en-US" sz="2000" smtClean="0">
                          <a:solidFill>
                            <a:srgbClr val="000000"/>
                          </a:solidFill>
                        </a:rPr>
                        <a:t>    </a:t>
                      </a:r>
                      <a:endParaRPr lang="en-US" sz="2000" dirty="0">
                        <a:solidFill>
                          <a:srgbClr val="000000"/>
                        </a:solidFill>
                      </a:endParaRPr>
                    </a:p>
                  </a:txBody>
                  <a:tcPr anchor="ctr"/>
                </a:tc>
                <a:tc>
                  <a:txBody>
                    <a:bodyPr/>
                    <a:lstStyle/>
                    <a:p>
                      <a:pPr algn="ctr"/>
                      <a:r>
                        <a:rPr lang="en-US" sz="2000" smtClean="0">
                          <a:solidFill>
                            <a:srgbClr val="000000"/>
                          </a:solidFill>
                        </a:rPr>
                        <a:t>    </a:t>
                      </a:r>
                      <a:endParaRPr lang="en-US" sz="2000" dirty="0">
                        <a:solidFill>
                          <a:srgbClr val="000000"/>
                        </a:solidFill>
                      </a:endParaRPr>
                    </a:p>
                  </a:txBody>
                  <a:tcPr anchor="ctr"/>
                </a:tc>
                <a:tc>
                  <a:txBody>
                    <a:bodyPr/>
                    <a:lstStyle/>
                    <a:p>
                      <a:pPr algn="ctr"/>
                      <a:r>
                        <a:rPr lang="en-US" sz="2000" smtClean="0">
                          <a:solidFill>
                            <a:srgbClr val="000000"/>
                          </a:solidFill>
                        </a:rPr>
                        <a:t>    </a:t>
                      </a:r>
                      <a:endParaRPr lang="en-US" sz="2000" dirty="0">
                        <a:solidFill>
                          <a:srgbClr val="000000"/>
                        </a:solidFill>
                      </a:endParaRPr>
                    </a:p>
                  </a:txBody>
                  <a:tcPr anchor="ctr"/>
                </a:tc>
                <a:tc>
                  <a:txBody>
                    <a:bodyPr/>
                    <a:lstStyle/>
                    <a:p>
                      <a:pPr algn="ctr"/>
                      <a:r>
                        <a:rPr lang="en-US" sz="2000" smtClean="0">
                          <a:solidFill>
                            <a:srgbClr val="000000"/>
                          </a:solidFill>
                        </a:rPr>
                        <a:t>    </a:t>
                      </a:r>
                      <a:endParaRPr lang="en-US" sz="2000" dirty="0">
                        <a:solidFill>
                          <a:srgbClr val="000000"/>
                        </a:solidFill>
                      </a:endParaRPr>
                    </a:p>
                  </a:txBody>
                  <a:tcPr anchor="ctr"/>
                </a:tc>
                <a:tc>
                  <a:txBody>
                    <a:bodyPr/>
                    <a:lstStyle/>
                    <a:p>
                      <a:pPr algn="ctr"/>
                      <a:r>
                        <a:rPr lang="en-US" sz="2000" smtClean="0">
                          <a:solidFill>
                            <a:srgbClr val="000000"/>
                          </a:solidFill>
                        </a:rPr>
                        <a:t>    </a:t>
                      </a:r>
                      <a:endParaRPr lang="en-US" sz="2000" dirty="0">
                        <a:solidFill>
                          <a:srgbClr val="000000"/>
                        </a:solidFill>
                      </a:endParaRPr>
                    </a:p>
                  </a:txBody>
                  <a:tcPr anchor="ctr"/>
                </a:tc>
                <a:tc>
                  <a:txBody>
                    <a:bodyPr/>
                    <a:lstStyle/>
                    <a:p>
                      <a:pPr algn="ctr"/>
                      <a:r>
                        <a:rPr lang="en-US" sz="2000" smtClean="0">
                          <a:solidFill>
                            <a:srgbClr val="000000"/>
                          </a:solidFill>
                        </a:rPr>
                        <a:t>    </a:t>
                      </a:r>
                      <a:endParaRPr lang="en-US" sz="2000" dirty="0">
                        <a:solidFill>
                          <a:srgbClr val="000000"/>
                        </a:solidFill>
                      </a:endParaRPr>
                    </a:p>
                  </a:txBody>
                  <a:tcPr anchor="ctr"/>
                </a:tc>
              </a:tr>
              <a:tr h="370221">
                <a:tc>
                  <a:txBody>
                    <a:bodyPr/>
                    <a:lstStyle/>
                    <a:p>
                      <a:r>
                        <a:rPr lang="en-US" sz="1000" b="1" dirty="0" smtClean="0">
                          <a:solidFill>
                            <a:srgbClr val="000000"/>
                          </a:solidFill>
                        </a:rPr>
                        <a:t>Back-Office </a:t>
                      </a:r>
                      <a:r>
                        <a:rPr lang="en-US" sz="1000" b="1" dirty="0" smtClean="0">
                          <a:solidFill>
                            <a:srgbClr val="000000"/>
                          </a:solidFill>
                        </a:rPr>
                        <a:t>Optimization (e.g., HR, Finance, Document </a:t>
                      </a:r>
                      <a:r>
                        <a:rPr lang="en-US" sz="1000" b="1" dirty="0" err="1" smtClean="0">
                          <a:solidFill>
                            <a:srgbClr val="000000"/>
                          </a:solidFill>
                        </a:rPr>
                        <a:t>Mgmt</a:t>
                      </a:r>
                      <a:r>
                        <a:rPr lang="en-US" sz="1000" b="1" dirty="0" smtClean="0">
                          <a:solidFill>
                            <a:srgbClr val="000000"/>
                          </a:solidFill>
                        </a:rPr>
                        <a:t>, Payment Processing, Employee Pay and Benefits</a:t>
                      </a:r>
                      <a:r>
                        <a:rPr lang="en-US" sz="1000" b="1" baseline="0" dirty="0" smtClean="0">
                          <a:solidFill>
                            <a:srgbClr val="000000"/>
                          </a:solidFill>
                        </a:rPr>
                        <a:t>, etc.)</a:t>
                      </a:r>
                      <a:endParaRPr lang="en-US" sz="1000" b="1" dirty="0">
                        <a:solidFill>
                          <a:srgbClr val="000000"/>
                        </a:solidFill>
                      </a:endParaRPr>
                    </a:p>
                  </a:txBody>
                  <a:tcPr/>
                </a:tc>
                <a:tc>
                  <a:txBody>
                    <a:bodyPr/>
                    <a:lstStyle/>
                    <a:p>
                      <a:pPr algn="ctr"/>
                      <a:r>
                        <a:rPr lang="en-US" sz="2000" smtClean="0">
                          <a:solidFill>
                            <a:srgbClr val="000000"/>
                          </a:solidFill>
                        </a:rPr>
                        <a:t>    </a:t>
                      </a:r>
                      <a:endParaRPr lang="en-US" sz="2000" dirty="0">
                        <a:solidFill>
                          <a:srgbClr val="000000"/>
                        </a:solidFill>
                      </a:endParaRPr>
                    </a:p>
                  </a:txBody>
                  <a:tcPr anchor="ctr"/>
                </a:tc>
                <a:tc>
                  <a:txBody>
                    <a:bodyPr/>
                    <a:lstStyle/>
                    <a:p>
                      <a:pPr algn="ctr"/>
                      <a:r>
                        <a:rPr lang="en-US" sz="2000" smtClean="0">
                          <a:solidFill>
                            <a:srgbClr val="000000"/>
                          </a:solidFill>
                        </a:rPr>
                        <a:t>    </a:t>
                      </a:r>
                      <a:endParaRPr lang="en-US" sz="2000" dirty="0">
                        <a:solidFill>
                          <a:srgbClr val="000000"/>
                        </a:solidFill>
                      </a:endParaRPr>
                    </a:p>
                  </a:txBody>
                  <a:tcPr anchor="ctr"/>
                </a:tc>
                <a:tc>
                  <a:txBody>
                    <a:bodyPr/>
                    <a:lstStyle/>
                    <a:p>
                      <a:pPr algn="ctr"/>
                      <a:r>
                        <a:rPr lang="en-US" sz="2000" smtClean="0">
                          <a:solidFill>
                            <a:srgbClr val="000000"/>
                          </a:solidFill>
                        </a:rPr>
                        <a:t>    </a:t>
                      </a:r>
                      <a:endParaRPr lang="en-US" sz="2000" dirty="0">
                        <a:solidFill>
                          <a:srgbClr val="000000"/>
                        </a:solidFill>
                      </a:endParaRPr>
                    </a:p>
                  </a:txBody>
                  <a:tcPr anchor="ctr"/>
                </a:tc>
                <a:tc>
                  <a:txBody>
                    <a:bodyPr/>
                    <a:lstStyle/>
                    <a:p>
                      <a:pPr algn="ctr"/>
                      <a:r>
                        <a:rPr lang="en-US" sz="2000" smtClean="0">
                          <a:solidFill>
                            <a:srgbClr val="000000"/>
                          </a:solidFill>
                        </a:rPr>
                        <a:t>    </a:t>
                      </a:r>
                      <a:endParaRPr lang="en-US" sz="2000" dirty="0">
                        <a:solidFill>
                          <a:srgbClr val="000000"/>
                        </a:solidFill>
                      </a:endParaRPr>
                    </a:p>
                  </a:txBody>
                  <a:tcPr anchor="ctr"/>
                </a:tc>
                <a:tc>
                  <a:txBody>
                    <a:bodyPr/>
                    <a:lstStyle/>
                    <a:p>
                      <a:pPr algn="ctr"/>
                      <a:r>
                        <a:rPr lang="en-US" sz="2000" smtClean="0">
                          <a:solidFill>
                            <a:srgbClr val="000000"/>
                          </a:solidFill>
                        </a:rPr>
                        <a:t>    </a:t>
                      </a:r>
                      <a:endParaRPr lang="en-US" sz="2000" dirty="0">
                        <a:solidFill>
                          <a:srgbClr val="000000"/>
                        </a:solidFill>
                      </a:endParaRPr>
                    </a:p>
                  </a:txBody>
                  <a:tcPr anchor="ctr"/>
                </a:tc>
                <a:tc>
                  <a:txBody>
                    <a:bodyPr/>
                    <a:lstStyle/>
                    <a:p>
                      <a:pPr algn="ctr"/>
                      <a:r>
                        <a:rPr lang="en-US" sz="2000" smtClean="0">
                          <a:solidFill>
                            <a:srgbClr val="000000"/>
                          </a:solidFill>
                        </a:rPr>
                        <a:t>    </a:t>
                      </a:r>
                      <a:endParaRPr lang="en-US" sz="2000" dirty="0">
                        <a:solidFill>
                          <a:srgbClr val="000000"/>
                        </a:solidFill>
                      </a:endParaRPr>
                    </a:p>
                  </a:txBody>
                  <a:tcPr anchor="ctr"/>
                </a:tc>
                <a:tc>
                  <a:txBody>
                    <a:bodyPr/>
                    <a:lstStyle/>
                    <a:p>
                      <a:pPr algn="ctr"/>
                      <a:r>
                        <a:rPr lang="en-US" sz="2000" dirty="0" smtClean="0">
                          <a:solidFill>
                            <a:srgbClr val="000000"/>
                          </a:solidFill>
                        </a:rPr>
                        <a:t>    </a:t>
                      </a:r>
                      <a:endParaRPr lang="en-US" sz="2000" dirty="0">
                        <a:solidFill>
                          <a:srgbClr val="000000"/>
                        </a:solidFill>
                      </a:endParaRPr>
                    </a:p>
                  </a:txBody>
                  <a:tcPr anchor="ctr"/>
                </a:tc>
              </a:tr>
            </a:tbl>
          </a:graphicData>
        </a:graphic>
      </p:graphicFrame>
      <p:sp>
        <p:nvSpPr>
          <p:cNvPr id="4" name="Slide Number Placeholder 3"/>
          <p:cNvSpPr>
            <a:spLocks noGrp="1"/>
          </p:cNvSpPr>
          <p:nvPr>
            <p:ph type="sldNum" sz="quarter" idx="12"/>
          </p:nvPr>
        </p:nvSpPr>
        <p:spPr/>
        <p:txBody>
          <a:bodyPr/>
          <a:lstStyle/>
          <a:p>
            <a:fld id="{FA83155D-84CD-48C0-9F06-F0DF4E61ABC8}" type="slidenum">
              <a:rPr lang="en-US" smtClean="0"/>
              <a:pPr/>
              <a:t>6</a:t>
            </a:fld>
            <a:endParaRPr lang="en-US"/>
          </a:p>
        </p:txBody>
      </p:sp>
    </p:spTree>
    <p:extLst>
      <p:ext uri="{BB962C8B-B14F-4D97-AF65-F5344CB8AC3E}">
        <p14:creationId xmlns:p14="http://schemas.microsoft.com/office/powerpoint/2010/main" val="1654309827"/>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275" y="2969326"/>
            <a:ext cx="7467600" cy="1398819"/>
          </a:xfrm>
        </p:spPr>
        <p:txBody>
          <a:bodyPr/>
          <a:lstStyle/>
          <a:p>
            <a:r>
              <a:rPr lang="en-US" dirty="0" smtClean="0"/>
              <a:t>Annex B: Establishing shared IT infrastructure services in the Canadian Government – Shared </a:t>
            </a:r>
            <a:r>
              <a:rPr lang="en-US" dirty="0"/>
              <a:t>Services Canada</a:t>
            </a:r>
          </a:p>
        </p:txBody>
      </p:sp>
      <p:sp>
        <p:nvSpPr>
          <p:cNvPr id="3" name="Slide Number Placeholder 2"/>
          <p:cNvSpPr>
            <a:spLocks noGrp="1"/>
          </p:cNvSpPr>
          <p:nvPr>
            <p:ph type="sldNum" sz="quarter" idx="12"/>
          </p:nvPr>
        </p:nvSpPr>
        <p:spPr/>
        <p:txBody>
          <a:bodyPr/>
          <a:lstStyle/>
          <a:p>
            <a:fld id="{60B17803-2800-4867-BEDA-65382B359458}" type="slidenum">
              <a:rPr lang="en-US" smtClean="0"/>
              <a:pPr/>
              <a:t>60</a:t>
            </a:fld>
            <a:endParaRPr lang="en-US"/>
          </a:p>
        </p:txBody>
      </p:sp>
      <p:pic>
        <p:nvPicPr>
          <p:cNvPr id="4" name="Picture 3"/>
          <p:cNvPicPr>
            <a:picLocks noChangeAspect="1"/>
          </p:cNvPicPr>
          <p:nvPr/>
        </p:nvPicPr>
        <p:blipFill>
          <a:blip r:embed="rId2"/>
          <a:stretch>
            <a:fillRect/>
          </a:stretch>
        </p:blipFill>
        <p:spPr>
          <a:xfrm>
            <a:off x="-1" y="1159264"/>
            <a:ext cx="1472109" cy="978649"/>
          </a:xfrm>
          <a:prstGeom prst="rect">
            <a:avLst/>
          </a:prstGeom>
        </p:spPr>
      </p:pic>
    </p:spTree>
    <p:extLst>
      <p:ext uri="{BB962C8B-B14F-4D97-AF65-F5344CB8AC3E}">
        <p14:creationId xmlns:p14="http://schemas.microsoft.com/office/powerpoint/2010/main" val="2866025256"/>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Shared Services Canada</a:t>
            </a:r>
            <a:br>
              <a:rPr lang="en-US" dirty="0" smtClean="0"/>
            </a:br>
            <a:r>
              <a:rPr lang="en-US" sz="2000" dirty="0" smtClean="0">
                <a:solidFill>
                  <a:srgbClr val="212165"/>
                </a:solidFill>
              </a:rPr>
              <a:t>Dedicated, separate entity with a national presence</a:t>
            </a:r>
            <a:endParaRPr lang="en-US" dirty="0">
              <a:solidFill>
                <a:srgbClr val="212165"/>
              </a:solidFill>
            </a:endParaRPr>
          </a:p>
        </p:txBody>
      </p:sp>
      <p:sp>
        <p:nvSpPr>
          <p:cNvPr id="3" name="Slide Number Placeholder 2"/>
          <p:cNvSpPr>
            <a:spLocks noGrp="1"/>
          </p:cNvSpPr>
          <p:nvPr>
            <p:ph type="sldNum" sz="quarter" idx="12"/>
          </p:nvPr>
        </p:nvSpPr>
        <p:spPr/>
        <p:txBody>
          <a:bodyPr/>
          <a:lstStyle/>
          <a:p>
            <a:fld id="{60B17803-2800-4867-BEDA-65382B359458}" type="slidenum">
              <a:rPr lang="en-US" smtClean="0"/>
              <a:pPr/>
              <a:t>61</a:t>
            </a:fld>
            <a:endParaRPr lang="en-US"/>
          </a:p>
        </p:txBody>
      </p:sp>
      <p:pic>
        <p:nvPicPr>
          <p:cNvPr id="4" name="Picture 3"/>
          <p:cNvPicPr>
            <a:picLocks noChangeAspect="1"/>
          </p:cNvPicPr>
          <p:nvPr/>
        </p:nvPicPr>
        <p:blipFill>
          <a:blip r:embed="rId2"/>
          <a:stretch>
            <a:fillRect/>
          </a:stretch>
        </p:blipFill>
        <p:spPr>
          <a:xfrm>
            <a:off x="237566" y="1412020"/>
            <a:ext cx="5016294" cy="2518598"/>
          </a:xfrm>
          <a:prstGeom prst="rect">
            <a:avLst/>
          </a:prstGeom>
        </p:spPr>
      </p:pic>
      <p:pic>
        <p:nvPicPr>
          <p:cNvPr id="5" name="Picture 4"/>
          <p:cNvPicPr>
            <a:picLocks noChangeAspect="1"/>
          </p:cNvPicPr>
          <p:nvPr/>
        </p:nvPicPr>
        <p:blipFill>
          <a:blip r:embed="rId3"/>
          <a:stretch>
            <a:fillRect/>
          </a:stretch>
        </p:blipFill>
        <p:spPr>
          <a:xfrm>
            <a:off x="3785080" y="3508372"/>
            <a:ext cx="4752259" cy="3349628"/>
          </a:xfrm>
          <a:prstGeom prst="rect">
            <a:avLst/>
          </a:prstGeom>
        </p:spPr>
      </p:pic>
      <p:sp>
        <p:nvSpPr>
          <p:cNvPr id="6" name="Rectangle 5"/>
          <p:cNvSpPr/>
          <p:nvPr/>
        </p:nvSpPr>
        <p:spPr>
          <a:xfrm>
            <a:off x="228429" y="4394589"/>
            <a:ext cx="3545213" cy="1954381"/>
          </a:xfrm>
          <a:prstGeom prst="rect">
            <a:avLst/>
          </a:prstGeom>
        </p:spPr>
        <p:txBody>
          <a:bodyPr wrap="square">
            <a:spAutoFit/>
          </a:bodyPr>
          <a:lstStyle/>
          <a:p>
            <a:pPr lvl="0"/>
            <a:r>
              <a:rPr lang="en-US" sz="1100" dirty="0" smtClean="0">
                <a:solidFill>
                  <a:srgbClr val="212165"/>
                </a:solidFill>
              </a:rPr>
              <a:t>Mandate:</a:t>
            </a:r>
          </a:p>
          <a:p>
            <a:pPr marL="342900" lvl="0" indent="-342900">
              <a:buFont typeface="Arial"/>
              <a:buChar char="•"/>
            </a:pPr>
            <a:r>
              <a:rPr lang="en-US" sz="1100" dirty="0" smtClean="0">
                <a:solidFill>
                  <a:srgbClr val="212165"/>
                </a:solidFill>
              </a:rPr>
              <a:t>Established 2011</a:t>
            </a:r>
          </a:p>
          <a:p>
            <a:pPr marL="342900" lvl="0" indent="-342900">
              <a:buFont typeface="Arial"/>
              <a:buChar char="•"/>
            </a:pPr>
            <a:r>
              <a:rPr lang="en-US" sz="1100" dirty="0" smtClean="0">
                <a:solidFill>
                  <a:srgbClr val="212165"/>
                </a:solidFill>
              </a:rPr>
              <a:t>Separate agency established by Act of Parliament</a:t>
            </a:r>
          </a:p>
          <a:p>
            <a:pPr marL="342900" lvl="0" indent="-342900">
              <a:buFont typeface="Arial"/>
              <a:buChar char="•"/>
            </a:pPr>
            <a:r>
              <a:rPr lang="en-US" sz="1100" dirty="0" smtClean="0">
                <a:solidFill>
                  <a:srgbClr val="212165"/>
                </a:solidFill>
              </a:rPr>
              <a:t>6,400 employees</a:t>
            </a:r>
          </a:p>
          <a:p>
            <a:pPr marL="342900" lvl="0" indent="-342900">
              <a:buFont typeface="Arial"/>
              <a:buChar char="•"/>
            </a:pPr>
            <a:r>
              <a:rPr lang="en-US" sz="1100" dirty="0" smtClean="0">
                <a:solidFill>
                  <a:srgbClr val="212165"/>
                </a:solidFill>
              </a:rPr>
              <a:t>Mandated </a:t>
            </a:r>
            <a:r>
              <a:rPr lang="en-US" sz="1100" dirty="0">
                <a:solidFill>
                  <a:srgbClr val="212165"/>
                </a:solidFill>
              </a:rPr>
              <a:t>to deliver IT infrastructure services to 43 organizations representing 95% of federal IT spending </a:t>
            </a:r>
            <a:endParaRPr lang="en-US" sz="1100" dirty="0" smtClean="0">
              <a:solidFill>
                <a:srgbClr val="212165"/>
              </a:solidFill>
            </a:endParaRPr>
          </a:p>
          <a:p>
            <a:pPr marL="342900" lvl="0" indent="-342900">
              <a:buFont typeface="Arial"/>
              <a:buChar char="•"/>
            </a:pPr>
            <a:r>
              <a:rPr lang="en-US" sz="1100" dirty="0" smtClean="0">
                <a:solidFill>
                  <a:srgbClr val="212165"/>
                </a:solidFill>
              </a:rPr>
              <a:t>Core </a:t>
            </a:r>
            <a:r>
              <a:rPr lang="en-US" sz="1100" dirty="0">
                <a:solidFill>
                  <a:srgbClr val="212165"/>
                </a:solidFill>
              </a:rPr>
              <a:t>services are mandatory for the 43 partner </a:t>
            </a:r>
            <a:r>
              <a:rPr lang="en-US" sz="1100" dirty="0" smtClean="0">
                <a:solidFill>
                  <a:srgbClr val="212165"/>
                </a:solidFill>
              </a:rPr>
              <a:t>departments</a:t>
            </a:r>
            <a:endParaRPr lang="en-US" sz="1100" dirty="0">
              <a:solidFill>
                <a:srgbClr val="212165"/>
              </a:solidFill>
            </a:endParaRPr>
          </a:p>
        </p:txBody>
      </p:sp>
      <p:sp>
        <p:nvSpPr>
          <p:cNvPr id="7" name="Rectangle 6"/>
          <p:cNvSpPr/>
          <p:nvPr/>
        </p:nvSpPr>
        <p:spPr>
          <a:xfrm>
            <a:off x="5201980" y="1184799"/>
            <a:ext cx="3942021" cy="2496068"/>
          </a:xfrm>
          <a:prstGeom prst="rect">
            <a:avLst/>
          </a:prstGeom>
        </p:spPr>
        <p:txBody>
          <a:bodyPr wrap="square">
            <a:spAutoFit/>
          </a:bodyPr>
          <a:lstStyle/>
          <a:p>
            <a:pPr lvl="0"/>
            <a:r>
              <a:rPr lang="en-US" sz="1100" dirty="0" smtClean="0">
                <a:solidFill>
                  <a:srgbClr val="212165"/>
                </a:solidFill>
              </a:rPr>
              <a:t>Consolidation targets:</a:t>
            </a:r>
          </a:p>
          <a:p>
            <a:pPr marL="342900" lvl="0" indent="-342900">
              <a:buFont typeface="Arial"/>
              <a:buChar char="•"/>
            </a:pPr>
            <a:r>
              <a:rPr lang="en-US" sz="1100" dirty="0" smtClean="0">
                <a:solidFill>
                  <a:srgbClr val="212165"/>
                </a:solidFill>
              </a:rPr>
              <a:t>From 63 </a:t>
            </a:r>
            <a:r>
              <a:rPr lang="en-US" sz="1100" dirty="0">
                <a:solidFill>
                  <a:srgbClr val="212165"/>
                </a:solidFill>
              </a:rPr>
              <a:t>email systems </a:t>
            </a:r>
            <a:r>
              <a:rPr lang="en-US" sz="1100" dirty="0" smtClean="0">
                <a:solidFill>
                  <a:srgbClr val="212165"/>
                </a:solidFill>
              </a:rPr>
              <a:t>to 1</a:t>
            </a:r>
            <a:endParaRPr lang="en-US" sz="1100" dirty="0">
              <a:solidFill>
                <a:srgbClr val="212165"/>
              </a:solidFill>
            </a:endParaRPr>
          </a:p>
          <a:p>
            <a:pPr marL="342900" lvl="0" indent="-342900">
              <a:buFont typeface="Arial"/>
              <a:buChar char="•"/>
            </a:pPr>
            <a:r>
              <a:rPr lang="en-US" sz="1100" dirty="0" smtClean="0">
                <a:solidFill>
                  <a:srgbClr val="212165"/>
                </a:solidFill>
              </a:rPr>
              <a:t>From 19 </a:t>
            </a:r>
            <a:r>
              <a:rPr lang="en-US" sz="1100" dirty="0">
                <a:solidFill>
                  <a:srgbClr val="212165"/>
                </a:solidFill>
              </a:rPr>
              <a:t>large data centres </a:t>
            </a:r>
            <a:r>
              <a:rPr lang="en-US" sz="1100" dirty="0" smtClean="0">
                <a:solidFill>
                  <a:srgbClr val="212165"/>
                </a:solidFill>
              </a:rPr>
              <a:t>and 65 </a:t>
            </a:r>
            <a:r>
              <a:rPr lang="en-US" sz="1100" dirty="0">
                <a:solidFill>
                  <a:srgbClr val="212165"/>
                </a:solidFill>
              </a:rPr>
              <a:t>medium-sized data </a:t>
            </a:r>
            <a:r>
              <a:rPr lang="en-US" sz="1100" dirty="0" smtClean="0">
                <a:solidFill>
                  <a:srgbClr val="212165"/>
                </a:solidFill>
              </a:rPr>
              <a:t>centres to no more than 20</a:t>
            </a:r>
            <a:endParaRPr lang="en-US" sz="1100" dirty="0">
              <a:solidFill>
                <a:srgbClr val="212165"/>
              </a:solidFill>
            </a:endParaRPr>
          </a:p>
          <a:p>
            <a:pPr marL="342900" lvl="0" indent="-342900">
              <a:buFont typeface="Arial"/>
              <a:buChar char="•"/>
            </a:pPr>
            <a:r>
              <a:rPr lang="en-US" sz="1100" dirty="0" smtClean="0">
                <a:solidFill>
                  <a:srgbClr val="212165"/>
                </a:solidFill>
              </a:rPr>
              <a:t>From 50 </a:t>
            </a:r>
            <a:r>
              <a:rPr lang="en-US" sz="1100" dirty="0">
                <a:solidFill>
                  <a:srgbClr val="212165"/>
                </a:solidFill>
              </a:rPr>
              <a:t>wide area networks connecting over 3 000 buildings and data centres </a:t>
            </a:r>
            <a:r>
              <a:rPr lang="en-US" sz="1100" dirty="0" smtClean="0">
                <a:solidFill>
                  <a:srgbClr val="212165"/>
                </a:solidFill>
              </a:rPr>
              <a:t>to 1</a:t>
            </a:r>
          </a:p>
          <a:p>
            <a:pPr marL="342900" lvl="0" indent="-342900">
              <a:buFont typeface="Arial"/>
              <a:buChar char="•"/>
            </a:pPr>
            <a:r>
              <a:rPr lang="en-US" sz="1100" dirty="0" smtClean="0">
                <a:solidFill>
                  <a:srgbClr val="212165"/>
                </a:solidFill>
              </a:rPr>
              <a:t>Common procurement </a:t>
            </a:r>
            <a:r>
              <a:rPr lang="en-US" sz="1100" dirty="0">
                <a:solidFill>
                  <a:srgbClr val="212165"/>
                </a:solidFill>
              </a:rPr>
              <a:t>of end-user devices and related </a:t>
            </a:r>
            <a:r>
              <a:rPr lang="en-US" sz="1100" dirty="0" smtClean="0">
                <a:solidFill>
                  <a:srgbClr val="212165"/>
                </a:solidFill>
              </a:rPr>
              <a:t>software</a:t>
            </a:r>
          </a:p>
          <a:p>
            <a:pPr lvl="0"/>
            <a:r>
              <a:rPr lang="en-US" sz="1100" dirty="0" smtClean="0">
                <a:solidFill>
                  <a:srgbClr val="212165"/>
                </a:solidFill>
              </a:rPr>
              <a:t>Savings:</a:t>
            </a:r>
          </a:p>
          <a:p>
            <a:pPr marL="342900" lvl="0" indent="-342900">
              <a:buFont typeface="Arial"/>
              <a:buChar char="•"/>
            </a:pPr>
            <a:r>
              <a:rPr lang="en-US" sz="1100" dirty="0" smtClean="0">
                <a:solidFill>
                  <a:srgbClr val="212165"/>
                </a:solidFill>
              </a:rPr>
              <a:t>$</a:t>
            </a:r>
            <a:r>
              <a:rPr lang="en-US" sz="1100" dirty="0">
                <a:solidFill>
                  <a:srgbClr val="212165"/>
                </a:solidFill>
              </a:rPr>
              <a:t>150 million per year </a:t>
            </a:r>
            <a:r>
              <a:rPr lang="en-US" sz="1100" dirty="0" smtClean="0">
                <a:solidFill>
                  <a:srgbClr val="212165"/>
                </a:solidFill>
              </a:rPr>
              <a:t>by 2014-15 and</a:t>
            </a:r>
            <a:r>
              <a:rPr lang="en-US" sz="1100" dirty="0">
                <a:solidFill>
                  <a:srgbClr val="212165"/>
                </a:solidFill>
              </a:rPr>
              <a:t>, by 2015-16, an additional $50 million in savings through migration to a single government outsourced email </a:t>
            </a:r>
            <a:r>
              <a:rPr lang="en-US" sz="1100" dirty="0" smtClean="0">
                <a:solidFill>
                  <a:srgbClr val="212165"/>
                </a:solidFill>
              </a:rPr>
              <a:t>service</a:t>
            </a:r>
            <a:endParaRPr lang="en-US" sz="1100" dirty="0">
              <a:solidFill>
                <a:srgbClr val="212165"/>
              </a:solidFill>
            </a:endParaRPr>
          </a:p>
        </p:txBody>
      </p:sp>
    </p:spTree>
    <p:extLst>
      <p:ext uri="{BB962C8B-B14F-4D97-AF65-F5344CB8AC3E}">
        <p14:creationId xmlns:p14="http://schemas.microsoft.com/office/powerpoint/2010/main" val="338814788"/>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Shared Services </a:t>
            </a:r>
            <a:r>
              <a:rPr lang="en-US" dirty="0" smtClean="0"/>
              <a:t>Canada</a:t>
            </a:r>
            <a:br>
              <a:rPr lang="en-US" dirty="0" smtClean="0"/>
            </a:br>
            <a:r>
              <a:rPr lang="en-US" sz="2000" dirty="0" smtClean="0">
                <a:solidFill>
                  <a:srgbClr val="212165"/>
                </a:solidFill>
              </a:rPr>
              <a:t>Program architecture</a:t>
            </a:r>
            <a:endParaRPr lang="en-US" dirty="0">
              <a:solidFill>
                <a:srgbClr val="212165"/>
              </a:solidFill>
            </a:endParaRPr>
          </a:p>
        </p:txBody>
      </p:sp>
      <p:sp>
        <p:nvSpPr>
          <p:cNvPr id="3" name="Slide Number Placeholder 2"/>
          <p:cNvSpPr>
            <a:spLocks noGrp="1"/>
          </p:cNvSpPr>
          <p:nvPr>
            <p:ph type="sldNum" sz="quarter" idx="12"/>
          </p:nvPr>
        </p:nvSpPr>
        <p:spPr/>
        <p:txBody>
          <a:bodyPr/>
          <a:lstStyle/>
          <a:p>
            <a:fld id="{60B17803-2800-4867-BEDA-65382B359458}" type="slidenum">
              <a:rPr lang="en-US" smtClean="0"/>
              <a:pPr/>
              <a:t>62</a:t>
            </a:fld>
            <a:endParaRPr lang="en-US"/>
          </a:p>
        </p:txBody>
      </p:sp>
      <p:graphicFrame>
        <p:nvGraphicFramePr>
          <p:cNvPr id="4" name="Object 3"/>
          <p:cNvGraphicFramePr>
            <a:graphicFrameLocks noChangeAspect="1"/>
          </p:cNvGraphicFramePr>
          <p:nvPr>
            <p:extLst>
              <p:ext uri="{D42A27DB-BD31-4B8C-83A1-F6EECF244321}">
                <p14:modId xmlns:p14="http://schemas.microsoft.com/office/powerpoint/2010/main" val="1715550626"/>
              </p:ext>
            </p:extLst>
          </p:nvPr>
        </p:nvGraphicFramePr>
        <p:xfrm>
          <a:off x="920231" y="2585598"/>
          <a:ext cx="7554492" cy="4169015"/>
        </p:xfrm>
        <a:graphic>
          <a:graphicData uri="http://schemas.openxmlformats.org/presentationml/2006/ole">
            <mc:AlternateContent xmlns:mc="http://schemas.openxmlformats.org/markup-compatibility/2006">
              <mc:Choice xmlns:v="urn:schemas-microsoft-com:vml" Requires="v">
                <p:oleObj spid="_x0000_s8534" name="Document" r:id="rId3" imgW="6489700" imgH="3581400" progId="Word.Document.12">
                  <p:embed/>
                </p:oleObj>
              </mc:Choice>
              <mc:Fallback>
                <p:oleObj name="Document" r:id="rId3" imgW="6489700" imgH="3581400" progId="Word.Document.12">
                  <p:embed/>
                  <p:pic>
                    <p:nvPicPr>
                      <p:cNvPr id="0" name=""/>
                      <p:cNvPicPr/>
                      <p:nvPr/>
                    </p:nvPicPr>
                    <p:blipFill>
                      <a:blip r:embed="rId4"/>
                      <a:stretch>
                        <a:fillRect/>
                      </a:stretch>
                    </p:blipFill>
                    <p:spPr>
                      <a:xfrm>
                        <a:off x="920231" y="2585598"/>
                        <a:ext cx="7554492" cy="4169015"/>
                      </a:xfrm>
                      <a:prstGeom prst="rect">
                        <a:avLst/>
                      </a:prstGeom>
                    </p:spPr>
                  </p:pic>
                </p:oleObj>
              </mc:Fallback>
            </mc:AlternateContent>
          </a:graphicData>
        </a:graphic>
      </p:graphicFrame>
      <p:sp>
        <p:nvSpPr>
          <p:cNvPr id="5" name="Rectangle 4"/>
          <p:cNvSpPr/>
          <p:nvPr/>
        </p:nvSpPr>
        <p:spPr>
          <a:xfrm>
            <a:off x="931989" y="1276647"/>
            <a:ext cx="7547284" cy="830997"/>
          </a:xfrm>
          <a:prstGeom prst="rect">
            <a:avLst/>
          </a:prstGeom>
        </p:spPr>
        <p:txBody>
          <a:bodyPr wrap="square">
            <a:spAutoFit/>
          </a:bodyPr>
          <a:lstStyle/>
          <a:p>
            <a:r>
              <a:rPr lang="en-US" sz="1600" dirty="0">
                <a:solidFill>
                  <a:srgbClr val="212165"/>
                </a:solidFill>
              </a:rPr>
              <a:t>Shared Services Canada Strategic </a:t>
            </a:r>
            <a:r>
              <a:rPr lang="en-US" sz="1600" dirty="0" smtClean="0">
                <a:solidFill>
                  <a:srgbClr val="212165"/>
                </a:solidFill>
              </a:rPr>
              <a:t>Outcome</a:t>
            </a:r>
            <a:r>
              <a:rPr lang="en-CA" sz="1600" dirty="0" smtClean="0">
                <a:solidFill>
                  <a:srgbClr val="212165"/>
                </a:solidFill>
              </a:rPr>
              <a:t>: </a:t>
            </a:r>
            <a:r>
              <a:rPr lang="en-US" sz="1600" dirty="0" smtClean="0">
                <a:solidFill>
                  <a:srgbClr val="212165"/>
                </a:solidFill>
              </a:rPr>
              <a:t>Modern</a:t>
            </a:r>
            <a:r>
              <a:rPr lang="en-US" sz="1600" dirty="0">
                <a:solidFill>
                  <a:srgbClr val="212165"/>
                </a:solidFill>
              </a:rPr>
              <a:t>, reliable, secure and cost-effective IT infrastructure services to support government priorities and program delivery</a:t>
            </a:r>
            <a:endParaRPr lang="en-CA" sz="1600" dirty="0">
              <a:solidFill>
                <a:srgbClr val="212165"/>
              </a:solidFill>
            </a:endParaRPr>
          </a:p>
        </p:txBody>
      </p:sp>
      <p:sp>
        <p:nvSpPr>
          <p:cNvPr id="6" name="Rectangle 5"/>
          <p:cNvSpPr/>
          <p:nvPr/>
        </p:nvSpPr>
        <p:spPr>
          <a:xfrm>
            <a:off x="922852" y="2242185"/>
            <a:ext cx="7535216" cy="338554"/>
          </a:xfrm>
          <a:prstGeom prst="rect">
            <a:avLst/>
          </a:prstGeom>
          <a:ln>
            <a:solidFill>
              <a:srgbClr val="800000"/>
            </a:solidFill>
          </a:ln>
        </p:spPr>
        <p:txBody>
          <a:bodyPr wrap="square">
            <a:spAutoFit/>
          </a:bodyPr>
          <a:lstStyle/>
          <a:p>
            <a:pPr algn="ctr"/>
            <a:r>
              <a:rPr lang="en-US" sz="1600" dirty="0" smtClean="0">
                <a:solidFill>
                  <a:srgbClr val="212165"/>
                </a:solidFill>
              </a:rPr>
              <a:t>IT Infrastructure services “lines of business”</a:t>
            </a:r>
            <a:endParaRPr lang="en-CA" sz="1600" dirty="0">
              <a:solidFill>
                <a:srgbClr val="212165"/>
              </a:solidFill>
            </a:endParaRPr>
          </a:p>
        </p:txBody>
      </p:sp>
    </p:spTree>
    <p:extLst>
      <p:ext uri="{BB962C8B-B14F-4D97-AF65-F5344CB8AC3E}">
        <p14:creationId xmlns:p14="http://schemas.microsoft.com/office/powerpoint/2010/main" val="3897799240"/>
      </p:ext>
    </p:extLst>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Shared Services Canada</a:t>
            </a:r>
            <a:br>
              <a:rPr lang="en-US" dirty="0"/>
            </a:br>
            <a:r>
              <a:rPr lang="en-US" sz="2000" dirty="0" smtClean="0">
                <a:solidFill>
                  <a:srgbClr val="212165"/>
                </a:solidFill>
              </a:rPr>
              <a:t>Overall program results</a:t>
            </a:r>
            <a:endParaRPr lang="en-US" dirty="0"/>
          </a:p>
        </p:txBody>
      </p:sp>
      <p:sp>
        <p:nvSpPr>
          <p:cNvPr id="3" name="Slide Number Placeholder 2"/>
          <p:cNvSpPr>
            <a:spLocks noGrp="1"/>
          </p:cNvSpPr>
          <p:nvPr>
            <p:ph type="sldNum" sz="quarter" idx="12"/>
          </p:nvPr>
        </p:nvSpPr>
        <p:spPr/>
        <p:txBody>
          <a:bodyPr/>
          <a:lstStyle/>
          <a:p>
            <a:fld id="{60B17803-2800-4867-BEDA-65382B359458}" type="slidenum">
              <a:rPr lang="en-US" smtClean="0"/>
              <a:pPr/>
              <a:t>63</a:t>
            </a:fld>
            <a:endParaRPr lang="en-US"/>
          </a:p>
        </p:txBody>
      </p:sp>
      <p:graphicFrame>
        <p:nvGraphicFramePr>
          <p:cNvPr id="4" name="Object 3"/>
          <p:cNvGraphicFramePr>
            <a:graphicFrameLocks noChangeAspect="1"/>
          </p:cNvGraphicFramePr>
          <p:nvPr>
            <p:extLst>
              <p:ext uri="{D42A27DB-BD31-4B8C-83A1-F6EECF244321}">
                <p14:modId xmlns:p14="http://schemas.microsoft.com/office/powerpoint/2010/main" val="913350443"/>
              </p:ext>
            </p:extLst>
          </p:nvPr>
        </p:nvGraphicFramePr>
        <p:xfrm>
          <a:off x="950790" y="4614925"/>
          <a:ext cx="7555710" cy="1899317"/>
        </p:xfrm>
        <a:graphic>
          <a:graphicData uri="http://schemas.openxmlformats.org/presentationml/2006/ole">
            <mc:AlternateContent xmlns:mc="http://schemas.openxmlformats.org/markup-compatibility/2006">
              <mc:Choice xmlns:v="urn:schemas-microsoft-com:vml" Requires="v">
                <p:oleObj spid="_x0000_s9558" name="Document" r:id="rId3" imgW="6489700" imgH="1282700" progId="Word.Document.12">
                  <p:embed/>
                </p:oleObj>
              </mc:Choice>
              <mc:Fallback>
                <p:oleObj name="Document" r:id="rId3" imgW="6489700" imgH="1282700" progId="Word.Document.12">
                  <p:embed/>
                  <p:pic>
                    <p:nvPicPr>
                      <p:cNvPr id="0" name=""/>
                      <p:cNvPicPr/>
                      <p:nvPr/>
                    </p:nvPicPr>
                    <p:blipFill>
                      <a:blip r:embed="rId4"/>
                      <a:stretch>
                        <a:fillRect/>
                      </a:stretch>
                    </p:blipFill>
                    <p:spPr>
                      <a:xfrm>
                        <a:off x="950790" y="4614925"/>
                        <a:ext cx="7555710" cy="1899317"/>
                      </a:xfrm>
                      <a:prstGeom prst="rect">
                        <a:avLst/>
                      </a:prstGeom>
                    </p:spPr>
                  </p:pic>
                </p:oleObj>
              </mc:Fallback>
            </mc:AlternateContent>
          </a:graphicData>
        </a:graphic>
      </p:graphicFrame>
      <p:sp>
        <p:nvSpPr>
          <p:cNvPr id="5" name="Rectangle 4"/>
          <p:cNvSpPr/>
          <p:nvPr/>
        </p:nvSpPr>
        <p:spPr>
          <a:xfrm>
            <a:off x="877167" y="1498354"/>
            <a:ext cx="7656928" cy="2751522"/>
          </a:xfrm>
          <a:prstGeom prst="rect">
            <a:avLst/>
          </a:prstGeom>
        </p:spPr>
        <p:txBody>
          <a:bodyPr wrap="square">
            <a:spAutoFit/>
          </a:bodyPr>
          <a:lstStyle/>
          <a:p>
            <a:pPr marL="342900" lvl="0" indent="-342900">
              <a:buFont typeface="Arial"/>
              <a:buChar char="•"/>
            </a:pPr>
            <a:r>
              <a:rPr lang="en-US" sz="1600" dirty="0" smtClean="0">
                <a:solidFill>
                  <a:srgbClr val="212165"/>
                </a:solidFill>
              </a:rPr>
              <a:t>Consolidate </a:t>
            </a:r>
            <a:r>
              <a:rPr lang="en-US" sz="1600" dirty="0">
                <a:solidFill>
                  <a:srgbClr val="212165"/>
                </a:solidFill>
              </a:rPr>
              <a:t>and standardize email, data centres and network infrastructure of partner and client organizations across the government;</a:t>
            </a:r>
            <a:endParaRPr lang="en-CA" sz="1600" dirty="0">
              <a:solidFill>
                <a:srgbClr val="212165"/>
              </a:solidFill>
            </a:endParaRPr>
          </a:p>
          <a:p>
            <a:pPr marL="342900" lvl="0" indent="-342900">
              <a:buFont typeface="Arial"/>
              <a:buChar char="•"/>
            </a:pPr>
            <a:r>
              <a:rPr lang="en-US" sz="1600" dirty="0" smtClean="0">
                <a:solidFill>
                  <a:srgbClr val="212165"/>
                </a:solidFill>
              </a:rPr>
              <a:t>Leverage </a:t>
            </a:r>
            <a:r>
              <a:rPr lang="en-US" sz="1600" dirty="0">
                <a:solidFill>
                  <a:srgbClr val="212165"/>
                </a:solidFill>
              </a:rPr>
              <a:t>cloud computing services securely and efficiently;</a:t>
            </a:r>
            <a:endParaRPr lang="en-CA" sz="1600" dirty="0">
              <a:solidFill>
                <a:srgbClr val="212165"/>
              </a:solidFill>
            </a:endParaRPr>
          </a:p>
          <a:p>
            <a:pPr marL="342900" lvl="0" indent="-342900">
              <a:buFont typeface="Arial"/>
              <a:buChar char="•"/>
            </a:pPr>
            <a:r>
              <a:rPr lang="en-US" sz="1600" dirty="0" smtClean="0">
                <a:solidFill>
                  <a:srgbClr val="212165"/>
                </a:solidFill>
              </a:rPr>
              <a:t>Consolidate </a:t>
            </a:r>
            <a:r>
              <a:rPr lang="en-US" sz="1600" dirty="0">
                <a:solidFill>
                  <a:srgbClr val="212165"/>
                </a:solidFill>
              </a:rPr>
              <a:t>the procurement of workplace technology devices, thereby standardizing hardware and software, to increase security, leverage economies of scale and realize lower unit costs;</a:t>
            </a:r>
            <a:endParaRPr lang="en-CA" sz="1600" dirty="0">
              <a:solidFill>
                <a:srgbClr val="212165"/>
              </a:solidFill>
            </a:endParaRPr>
          </a:p>
          <a:p>
            <a:pPr marL="342900" lvl="0" indent="-342900">
              <a:buFont typeface="Arial"/>
              <a:buChar char="•"/>
            </a:pPr>
            <a:r>
              <a:rPr lang="en-US" sz="1600" dirty="0" smtClean="0">
                <a:solidFill>
                  <a:srgbClr val="212165"/>
                </a:solidFill>
              </a:rPr>
              <a:t>Transition </a:t>
            </a:r>
            <a:r>
              <a:rPr lang="en-US" sz="1600" dirty="0">
                <a:solidFill>
                  <a:srgbClr val="212165"/>
                </a:solidFill>
              </a:rPr>
              <a:t>from aging technology and legacy systems to </a:t>
            </a:r>
            <a:r>
              <a:rPr lang="en-US" sz="1600" dirty="0" smtClean="0">
                <a:solidFill>
                  <a:srgbClr val="212165"/>
                </a:solidFill>
              </a:rPr>
              <a:t>a more </a:t>
            </a:r>
            <a:r>
              <a:rPr lang="en-US" sz="1600" dirty="0">
                <a:solidFill>
                  <a:srgbClr val="212165"/>
                </a:solidFill>
              </a:rPr>
              <a:t>advanced IT infrastructure; and</a:t>
            </a:r>
            <a:endParaRPr lang="en-CA" sz="1600" dirty="0">
              <a:solidFill>
                <a:srgbClr val="212165"/>
              </a:solidFill>
            </a:endParaRPr>
          </a:p>
          <a:p>
            <a:pPr marL="342900" lvl="0" indent="-342900">
              <a:buFont typeface="Arial"/>
              <a:buChar char="•"/>
            </a:pPr>
            <a:r>
              <a:rPr lang="en-US" sz="1600" dirty="0" smtClean="0">
                <a:solidFill>
                  <a:srgbClr val="212165"/>
                </a:solidFill>
              </a:rPr>
              <a:t>Enhance </a:t>
            </a:r>
            <a:r>
              <a:rPr lang="en-US" sz="1600" dirty="0">
                <a:solidFill>
                  <a:srgbClr val="212165"/>
                </a:solidFill>
              </a:rPr>
              <a:t>security of data and technology assets through enterprise cyber and IT security services.</a:t>
            </a:r>
            <a:endParaRPr lang="en-CA" sz="1600" dirty="0">
              <a:solidFill>
                <a:srgbClr val="212165"/>
              </a:solidFill>
            </a:endParaRPr>
          </a:p>
        </p:txBody>
      </p:sp>
    </p:spTree>
    <p:extLst>
      <p:ext uri="{BB962C8B-B14F-4D97-AF65-F5344CB8AC3E}">
        <p14:creationId xmlns:p14="http://schemas.microsoft.com/office/powerpoint/2010/main" val="2473959223"/>
      </p:ext>
    </p:extLst>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Shared Services Canada</a:t>
            </a:r>
            <a:br>
              <a:rPr lang="en-US" dirty="0"/>
            </a:br>
            <a:r>
              <a:rPr lang="en-US" sz="2000" dirty="0" smtClean="0">
                <a:solidFill>
                  <a:srgbClr val="212165"/>
                </a:solidFill>
              </a:rPr>
              <a:t>Line of business: Distributed </a:t>
            </a:r>
            <a:r>
              <a:rPr lang="en-US" sz="2000" dirty="0">
                <a:solidFill>
                  <a:srgbClr val="212165"/>
                </a:solidFill>
              </a:rPr>
              <a:t>Computing Services </a:t>
            </a:r>
            <a:endParaRPr lang="en-US" dirty="0"/>
          </a:p>
        </p:txBody>
      </p:sp>
      <p:sp>
        <p:nvSpPr>
          <p:cNvPr id="3" name="Slide Number Placeholder 2"/>
          <p:cNvSpPr>
            <a:spLocks noGrp="1"/>
          </p:cNvSpPr>
          <p:nvPr>
            <p:ph type="sldNum" sz="quarter" idx="12"/>
          </p:nvPr>
        </p:nvSpPr>
        <p:spPr/>
        <p:txBody>
          <a:bodyPr/>
          <a:lstStyle/>
          <a:p>
            <a:fld id="{60B17803-2800-4867-BEDA-65382B359458}" type="slidenum">
              <a:rPr lang="en-US" smtClean="0"/>
              <a:pPr/>
              <a:t>64</a:t>
            </a:fld>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3163528111"/>
              </p:ext>
            </p:extLst>
          </p:nvPr>
        </p:nvGraphicFramePr>
        <p:xfrm>
          <a:off x="961664" y="3437449"/>
          <a:ext cx="7411298" cy="3277795"/>
        </p:xfrm>
        <a:graphic>
          <a:graphicData uri="http://schemas.openxmlformats.org/presentationml/2006/ole">
            <mc:AlternateContent xmlns:mc="http://schemas.openxmlformats.org/markup-compatibility/2006">
              <mc:Choice xmlns:v="urn:schemas-microsoft-com:vml" Requires="v">
                <p:oleObj spid="_x0000_s10579" name="Document" r:id="rId3" imgW="6489700" imgH="2870200" progId="Word.Document.12">
                  <p:embed/>
                </p:oleObj>
              </mc:Choice>
              <mc:Fallback>
                <p:oleObj name="Document" r:id="rId3" imgW="6489700" imgH="2870200" progId="Word.Document.12">
                  <p:embed/>
                  <p:pic>
                    <p:nvPicPr>
                      <p:cNvPr id="0" name=""/>
                      <p:cNvPicPr/>
                      <p:nvPr/>
                    </p:nvPicPr>
                    <p:blipFill>
                      <a:blip r:embed="rId4"/>
                      <a:stretch>
                        <a:fillRect/>
                      </a:stretch>
                    </p:blipFill>
                    <p:spPr>
                      <a:xfrm>
                        <a:off x="961664" y="3437449"/>
                        <a:ext cx="7411298" cy="3277795"/>
                      </a:xfrm>
                      <a:prstGeom prst="rect">
                        <a:avLst/>
                      </a:prstGeom>
                    </p:spPr>
                  </p:pic>
                </p:oleObj>
              </mc:Fallback>
            </mc:AlternateContent>
          </a:graphicData>
        </a:graphic>
      </p:graphicFrame>
      <p:sp>
        <p:nvSpPr>
          <p:cNvPr id="7" name="Rectangle 6"/>
          <p:cNvSpPr/>
          <p:nvPr/>
        </p:nvSpPr>
        <p:spPr>
          <a:xfrm>
            <a:off x="804070" y="1393369"/>
            <a:ext cx="7848809" cy="1902059"/>
          </a:xfrm>
          <a:prstGeom prst="rect">
            <a:avLst/>
          </a:prstGeom>
        </p:spPr>
        <p:txBody>
          <a:bodyPr wrap="square">
            <a:spAutoFit/>
          </a:bodyPr>
          <a:lstStyle/>
          <a:p>
            <a:pPr marL="342900" indent="-342900">
              <a:buFont typeface="Arial"/>
              <a:buChar char="•"/>
            </a:pPr>
            <a:r>
              <a:rPr lang="en-US" sz="1400" dirty="0">
                <a:solidFill>
                  <a:srgbClr val="212165"/>
                </a:solidFill>
              </a:rPr>
              <a:t>Partner and client organizations have the IT equipment they require (such as laptops and software), the IT equipment is supported over the course of its lifespan, and it is disposed of in a responsible manner when no longer useful or operational.</a:t>
            </a:r>
            <a:endParaRPr lang="en-CA" sz="1400" dirty="0">
              <a:solidFill>
                <a:srgbClr val="212165"/>
              </a:solidFill>
            </a:endParaRPr>
          </a:p>
          <a:p>
            <a:pPr marL="342900" indent="-342900">
              <a:buFont typeface="Arial"/>
              <a:buChar char="•"/>
            </a:pPr>
            <a:r>
              <a:rPr lang="en-US" sz="1400" dirty="0">
                <a:solidFill>
                  <a:srgbClr val="212165"/>
                </a:solidFill>
              </a:rPr>
              <a:t>Servers supporting email and scheduling capabilities both at workstations and on mobile devices are functional.</a:t>
            </a:r>
            <a:endParaRPr lang="en-CA" sz="1400" dirty="0">
              <a:solidFill>
                <a:srgbClr val="212165"/>
              </a:solidFill>
            </a:endParaRPr>
          </a:p>
          <a:p>
            <a:pPr marL="342900" indent="-342900">
              <a:buFont typeface="Arial"/>
              <a:buChar char="•"/>
            </a:pPr>
            <a:r>
              <a:rPr lang="en-US" sz="1400" dirty="0">
                <a:solidFill>
                  <a:srgbClr val="212165"/>
                </a:solidFill>
              </a:rPr>
              <a:t>Services are in place so personnel in partner and client organizations are able to print from their workstations and to access the network remotely (from outside the office) when necessary.</a:t>
            </a:r>
            <a:endParaRPr lang="en-CA" sz="1400" dirty="0">
              <a:solidFill>
                <a:srgbClr val="212165"/>
              </a:solidFill>
            </a:endParaRPr>
          </a:p>
        </p:txBody>
      </p:sp>
    </p:spTree>
    <p:extLst>
      <p:ext uri="{BB962C8B-B14F-4D97-AF65-F5344CB8AC3E}">
        <p14:creationId xmlns:p14="http://schemas.microsoft.com/office/powerpoint/2010/main" val="2634822488"/>
      </p:ext>
    </p:ext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Shared Services Canada</a:t>
            </a:r>
            <a:br>
              <a:rPr lang="en-US" dirty="0"/>
            </a:br>
            <a:r>
              <a:rPr lang="en-US" sz="2000" dirty="0" smtClean="0">
                <a:solidFill>
                  <a:srgbClr val="212165"/>
                </a:solidFill>
              </a:rPr>
              <a:t>Line of business: Distributed </a:t>
            </a:r>
            <a:r>
              <a:rPr lang="en-US" sz="2000" dirty="0">
                <a:solidFill>
                  <a:srgbClr val="212165"/>
                </a:solidFill>
              </a:rPr>
              <a:t>Computing </a:t>
            </a:r>
            <a:r>
              <a:rPr lang="en-US" sz="2000" dirty="0" smtClean="0">
                <a:solidFill>
                  <a:srgbClr val="212165"/>
                </a:solidFill>
              </a:rPr>
              <a:t>Services</a:t>
            </a:r>
            <a:endParaRPr lang="en-US" dirty="0"/>
          </a:p>
        </p:txBody>
      </p:sp>
      <p:sp>
        <p:nvSpPr>
          <p:cNvPr id="3" name="Slide Number Placeholder 2"/>
          <p:cNvSpPr>
            <a:spLocks noGrp="1"/>
          </p:cNvSpPr>
          <p:nvPr>
            <p:ph type="sldNum" sz="quarter" idx="12"/>
          </p:nvPr>
        </p:nvSpPr>
        <p:spPr/>
        <p:txBody>
          <a:bodyPr/>
          <a:lstStyle/>
          <a:p>
            <a:fld id="{60B17803-2800-4867-BEDA-65382B359458}" type="slidenum">
              <a:rPr lang="en-US" smtClean="0"/>
              <a:pPr/>
              <a:t>65</a:t>
            </a:fld>
            <a:endParaRPr lang="en-US"/>
          </a:p>
        </p:txBody>
      </p:sp>
      <p:graphicFrame>
        <p:nvGraphicFramePr>
          <p:cNvPr id="4" name="Object 3"/>
          <p:cNvGraphicFramePr>
            <a:graphicFrameLocks noChangeAspect="1"/>
          </p:cNvGraphicFramePr>
          <p:nvPr>
            <p:extLst>
              <p:ext uri="{D42A27DB-BD31-4B8C-83A1-F6EECF244321}">
                <p14:modId xmlns:p14="http://schemas.microsoft.com/office/powerpoint/2010/main" val="1431251083"/>
              </p:ext>
            </p:extLst>
          </p:nvPr>
        </p:nvGraphicFramePr>
        <p:xfrm>
          <a:off x="726811" y="1588321"/>
          <a:ext cx="5321980" cy="906091"/>
        </p:xfrm>
        <a:graphic>
          <a:graphicData uri="http://schemas.openxmlformats.org/presentationml/2006/ole">
            <mc:AlternateContent xmlns:mc="http://schemas.openxmlformats.org/markup-compatibility/2006">
              <mc:Choice xmlns:v="urn:schemas-microsoft-com:vml" Requires="v">
                <p:oleObj spid="_x0000_s34406" name="Document" r:id="rId3" imgW="6489700" imgH="1104900" progId="Word.Document.12">
                  <p:embed/>
                </p:oleObj>
              </mc:Choice>
              <mc:Fallback>
                <p:oleObj name="Document" r:id="rId3" imgW="6489700" imgH="1104900" progId="Word.Document.12">
                  <p:embed/>
                  <p:pic>
                    <p:nvPicPr>
                      <p:cNvPr id="0" name=""/>
                      <p:cNvPicPr/>
                      <p:nvPr/>
                    </p:nvPicPr>
                    <p:blipFill>
                      <a:blip r:embed="rId4"/>
                      <a:stretch>
                        <a:fillRect/>
                      </a:stretch>
                    </p:blipFill>
                    <p:spPr>
                      <a:xfrm>
                        <a:off x="726811" y="1588321"/>
                        <a:ext cx="5321980" cy="906091"/>
                      </a:xfrm>
                      <a:prstGeom prst="rect">
                        <a:avLst/>
                      </a:prstGeom>
                    </p:spPr>
                  </p:pic>
                </p:oleObj>
              </mc:Fallback>
            </mc:AlternateContent>
          </a:graphicData>
        </a:graphic>
      </p:graphicFrame>
      <p:sp>
        <p:nvSpPr>
          <p:cNvPr id="5" name="Rectangle 4"/>
          <p:cNvSpPr/>
          <p:nvPr/>
        </p:nvSpPr>
        <p:spPr>
          <a:xfrm>
            <a:off x="726811" y="1224710"/>
            <a:ext cx="3182444" cy="369332"/>
          </a:xfrm>
          <a:prstGeom prst="rect">
            <a:avLst/>
          </a:prstGeom>
        </p:spPr>
        <p:txBody>
          <a:bodyPr wrap="none">
            <a:spAutoFit/>
          </a:bodyPr>
          <a:lstStyle/>
          <a:p>
            <a:r>
              <a:rPr lang="en-US" sz="1800" dirty="0">
                <a:solidFill>
                  <a:srgbClr val="212165"/>
                </a:solidFill>
              </a:rPr>
              <a:t>Area: Workstation Services </a:t>
            </a:r>
            <a:endParaRPr lang="en-US" sz="1800" dirty="0"/>
          </a:p>
        </p:txBody>
      </p:sp>
      <p:sp>
        <p:nvSpPr>
          <p:cNvPr id="8" name="Rectangle 7"/>
          <p:cNvSpPr/>
          <p:nvPr/>
        </p:nvSpPr>
        <p:spPr>
          <a:xfrm>
            <a:off x="726811" y="2363856"/>
            <a:ext cx="5982978" cy="369332"/>
          </a:xfrm>
          <a:prstGeom prst="rect">
            <a:avLst/>
          </a:prstGeom>
        </p:spPr>
        <p:txBody>
          <a:bodyPr wrap="none">
            <a:spAutoFit/>
          </a:bodyPr>
          <a:lstStyle/>
          <a:p>
            <a:r>
              <a:rPr lang="en-US" sz="1800" dirty="0">
                <a:solidFill>
                  <a:srgbClr val="212165"/>
                </a:solidFill>
              </a:rPr>
              <a:t>Area: Desktop and Office Productivity Suite </a:t>
            </a:r>
            <a:r>
              <a:rPr lang="en-US" sz="1800" dirty="0" smtClean="0">
                <a:solidFill>
                  <a:srgbClr val="212165"/>
                </a:solidFill>
              </a:rPr>
              <a:t>Services</a:t>
            </a:r>
            <a:endParaRPr lang="en-US" sz="1800" dirty="0">
              <a:solidFill>
                <a:srgbClr val="212165"/>
              </a:solidFill>
            </a:endParaRPr>
          </a:p>
        </p:txBody>
      </p:sp>
      <p:sp>
        <p:nvSpPr>
          <p:cNvPr id="9" name="Rectangle 8"/>
          <p:cNvSpPr/>
          <p:nvPr/>
        </p:nvSpPr>
        <p:spPr>
          <a:xfrm>
            <a:off x="726811" y="3329411"/>
            <a:ext cx="5727124" cy="369332"/>
          </a:xfrm>
          <a:prstGeom prst="rect">
            <a:avLst/>
          </a:prstGeom>
        </p:spPr>
        <p:txBody>
          <a:bodyPr wrap="none">
            <a:spAutoFit/>
          </a:bodyPr>
          <a:lstStyle/>
          <a:p>
            <a:r>
              <a:rPr lang="en-US" sz="1800" dirty="0">
                <a:solidFill>
                  <a:srgbClr val="212165"/>
                </a:solidFill>
              </a:rPr>
              <a:t>Area: Email and Mobile Enterprise Server </a:t>
            </a:r>
            <a:r>
              <a:rPr lang="en-US" sz="1800" dirty="0" smtClean="0">
                <a:solidFill>
                  <a:srgbClr val="212165"/>
                </a:solidFill>
              </a:rPr>
              <a:t>Services</a:t>
            </a:r>
            <a:endParaRPr lang="en-US" sz="1800" dirty="0">
              <a:solidFill>
                <a:srgbClr val="212165"/>
              </a:solidFill>
            </a:endParaRPr>
          </a:p>
        </p:txBody>
      </p:sp>
      <p:graphicFrame>
        <p:nvGraphicFramePr>
          <p:cNvPr id="10" name="Object 9"/>
          <p:cNvGraphicFramePr>
            <a:graphicFrameLocks noChangeAspect="1"/>
          </p:cNvGraphicFramePr>
          <p:nvPr>
            <p:extLst>
              <p:ext uri="{D42A27DB-BD31-4B8C-83A1-F6EECF244321}">
                <p14:modId xmlns:p14="http://schemas.microsoft.com/office/powerpoint/2010/main" val="2570542914"/>
              </p:ext>
            </p:extLst>
          </p:nvPr>
        </p:nvGraphicFramePr>
        <p:xfrm>
          <a:off x="726811" y="2736604"/>
          <a:ext cx="5321980" cy="656135"/>
        </p:xfrm>
        <a:graphic>
          <a:graphicData uri="http://schemas.openxmlformats.org/presentationml/2006/ole">
            <mc:AlternateContent xmlns:mc="http://schemas.openxmlformats.org/markup-compatibility/2006">
              <mc:Choice xmlns:v="urn:schemas-microsoft-com:vml" Requires="v">
                <p:oleObj spid="_x0000_s34407" name="Document" r:id="rId5" imgW="6489700" imgH="800100" progId="Word.Document.12">
                  <p:embed/>
                </p:oleObj>
              </mc:Choice>
              <mc:Fallback>
                <p:oleObj name="Document" r:id="rId5" imgW="6489700" imgH="800100" progId="Word.Document.12">
                  <p:embed/>
                  <p:pic>
                    <p:nvPicPr>
                      <p:cNvPr id="0" name=""/>
                      <p:cNvPicPr/>
                      <p:nvPr/>
                    </p:nvPicPr>
                    <p:blipFill>
                      <a:blip r:embed="rId6"/>
                      <a:stretch>
                        <a:fillRect/>
                      </a:stretch>
                    </p:blipFill>
                    <p:spPr>
                      <a:xfrm>
                        <a:off x="726811" y="2736604"/>
                        <a:ext cx="5321980" cy="656135"/>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3602094890"/>
              </p:ext>
            </p:extLst>
          </p:nvPr>
        </p:nvGraphicFramePr>
        <p:xfrm>
          <a:off x="726811" y="3714213"/>
          <a:ext cx="5321980" cy="656135"/>
        </p:xfrm>
        <a:graphic>
          <a:graphicData uri="http://schemas.openxmlformats.org/presentationml/2006/ole">
            <mc:AlternateContent xmlns:mc="http://schemas.openxmlformats.org/markup-compatibility/2006">
              <mc:Choice xmlns:v="urn:schemas-microsoft-com:vml" Requires="v">
                <p:oleObj spid="_x0000_s34408" name="Document" r:id="rId7" imgW="6489700" imgH="800100" progId="Word.Document.12">
                  <p:embed/>
                </p:oleObj>
              </mc:Choice>
              <mc:Fallback>
                <p:oleObj name="Document" r:id="rId7" imgW="6489700" imgH="800100" progId="Word.Document.12">
                  <p:embed/>
                  <p:pic>
                    <p:nvPicPr>
                      <p:cNvPr id="0" name=""/>
                      <p:cNvPicPr/>
                      <p:nvPr/>
                    </p:nvPicPr>
                    <p:blipFill>
                      <a:blip r:embed="rId8"/>
                      <a:stretch>
                        <a:fillRect/>
                      </a:stretch>
                    </p:blipFill>
                    <p:spPr>
                      <a:xfrm>
                        <a:off x="726811" y="3714213"/>
                        <a:ext cx="5321980" cy="656135"/>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325542218"/>
              </p:ext>
            </p:extLst>
          </p:nvPr>
        </p:nvGraphicFramePr>
        <p:xfrm>
          <a:off x="726811" y="4647896"/>
          <a:ext cx="5321980" cy="1145632"/>
        </p:xfrm>
        <a:graphic>
          <a:graphicData uri="http://schemas.openxmlformats.org/presentationml/2006/ole">
            <mc:AlternateContent xmlns:mc="http://schemas.openxmlformats.org/markup-compatibility/2006">
              <mc:Choice xmlns:v="urn:schemas-microsoft-com:vml" Requires="v">
                <p:oleObj spid="_x0000_s34409" name="Document" r:id="rId9" imgW="6489700" imgH="1397000" progId="Word.Document.12">
                  <p:embed/>
                </p:oleObj>
              </mc:Choice>
              <mc:Fallback>
                <p:oleObj name="Document" r:id="rId9" imgW="6489700" imgH="1397000" progId="Word.Document.12">
                  <p:embed/>
                  <p:pic>
                    <p:nvPicPr>
                      <p:cNvPr id="0" name=""/>
                      <p:cNvPicPr/>
                      <p:nvPr/>
                    </p:nvPicPr>
                    <p:blipFill>
                      <a:blip r:embed="rId10"/>
                      <a:stretch>
                        <a:fillRect/>
                      </a:stretch>
                    </p:blipFill>
                    <p:spPr>
                      <a:xfrm>
                        <a:off x="726811" y="4647896"/>
                        <a:ext cx="5321980" cy="1145632"/>
                      </a:xfrm>
                      <a:prstGeom prst="rect">
                        <a:avLst/>
                      </a:prstGeom>
                    </p:spPr>
                  </p:pic>
                </p:oleObj>
              </mc:Fallback>
            </mc:AlternateContent>
          </a:graphicData>
        </a:graphic>
      </p:graphicFrame>
      <p:sp>
        <p:nvSpPr>
          <p:cNvPr id="13" name="Rectangle 12"/>
          <p:cNvSpPr/>
          <p:nvPr/>
        </p:nvSpPr>
        <p:spPr>
          <a:xfrm>
            <a:off x="726811" y="4276686"/>
            <a:ext cx="2840479" cy="369332"/>
          </a:xfrm>
          <a:prstGeom prst="rect">
            <a:avLst/>
          </a:prstGeom>
        </p:spPr>
        <p:txBody>
          <a:bodyPr wrap="none">
            <a:spAutoFit/>
          </a:bodyPr>
          <a:lstStyle/>
          <a:p>
            <a:r>
              <a:rPr lang="en-US" sz="1800" dirty="0">
                <a:solidFill>
                  <a:srgbClr val="212165"/>
                </a:solidFill>
              </a:rPr>
              <a:t>Area: File/Print Services</a:t>
            </a:r>
          </a:p>
        </p:txBody>
      </p:sp>
      <p:sp>
        <p:nvSpPr>
          <p:cNvPr id="14" name="Rectangle 13"/>
          <p:cNvSpPr/>
          <p:nvPr/>
        </p:nvSpPr>
        <p:spPr>
          <a:xfrm>
            <a:off x="742154" y="5653362"/>
            <a:ext cx="3546839" cy="369332"/>
          </a:xfrm>
          <a:prstGeom prst="rect">
            <a:avLst/>
          </a:prstGeom>
        </p:spPr>
        <p:txBody>
          <a:bodyPr wrap="none">
            <a:spAutoFit/>
          </a:bodyPr>
          <a:lstStyle/>
          <a:p>
            <a:r>
              <a:rPr lang="en-US" sz="1800" dirty="0">
                <a:solidFill>
                  <a:srgbClr val="212165"/>
                </a:solidFill>
              </a:rPr>
              <a:t>Area: </a:t>
            </a:r>
            <a:r>
              <a:rPr lang="en-US" sz="1800" dirty="0" smtClean="0">
                <a:solidFill>
                  <a:srgbClr val="212165"/>
                </a:solidFill>
              </a:rPr>
              <a:t>Remote Access Services</a:t>
            </a:r>
            <a:endParaRPr lang="en-US" sz="1800" dirty="0">
              <a:solidFill>
                <a:srgbClr val="212165"/>
              </a:solidFill>
            </a:endParaRPr>
          </a:p>
        </p:txBody>
      </p:sp>
      <p:graphicFrame>
        <p:nvGraphicFramePr>
          <p:cNvPr id="15" name="Object 14"/>
          <p:cNvGraphicFramePr>
            <a:graphicFrameLocks noChangeAspect="1"/>
          </p:cNvGraphicFramePr>
          <p:nvPr>
            <p:extLst>
              <p:ext uri="{D42A27DB-BD31-4B8C-83A1-F6EECF244321}">
                <p14:modId xmlns:p14="http://schemas.microsoft.com/office/powerpoint/2010/main" val="1573226194"/>
              </p:ext>
            </p:extLst>
          </p:nvPr>
        </p:nvGraphicFramePr>
        <p:xfrm>
          <a:off x="760647" y="6057900"/>
          <a:ext cx="5288144" cy="651963"/>
        </p:xfrm>
        <a:graphic>
          <a:graphicData uri="http://schemas.openxmlformats.org/presentationml/2006/ole">
            <mc:AlternateContent xmlns:mc="http://schemas.openxmlformats.org/markup-compatibility/2006">
              <mc:Choice xmlns:v="urn:schemas-microsoft-com:vml" Requires="v">
                <p:oleObj spid="_x0000_s34410" name="Document" r:id="rId11" imgW="6489700" imgH="800100" progId="Word.Document.12">
                  <p:embed/>
                </p:oleObj>
              </mc:Choice>
              <mc:Fallback>
                <p:oleObj name="Document" r:id="rId11" imgW="6489700" imgH="800100" progId="Word.Document.12">
                  <p:embed/>
                  <p:pic>
                    <p:nvPicPr>
                      <p:cNvPr id="0" name=""/>
                      <p:cNvPicPr/>
                      <p:nvPr/>
                    </p:nvPicPr>
                    <p:blipFill>
                      <a:blip r:embed="rId12"/>
                      <a:stretch>
                        <a:fillRect/>
                      </a:stretch>
                    </p:blipFill>
                    <p:spPr>
                      <a:xfrm>
                        <a:off x="760647" y="6057900"/>
                        <a:ext cx="5288144" cy="651963"/>
                      </a:xfrm>
                      <a:prstGeom prst="rect">
                        <a:avLst/>
                      </a:prstGeom>
                    </p:spPr>
                  </p:pic>
                </p:oleObj>
              </mc:Fallback>
            </mc:AlternateContent>
          </a:graphicData>
        </a:graphic>
      </p:graphicFrame>
    </p:spTree>
    <p:extLst>
      <p:ext uri="{BB962C8B-B14F-4D97-AF65-F5344CB8AC3E}">
        <p14:creationId xmlns:p14="http://schemas.microsoft.com/office/powerpoint/2010/main" val="3813808589"/>
      </p:ext>
    </p:extLst>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Shared Services Canada</a:t>
            </a:r>
            <a:br>
              <a:rPr lang="en-US" dirty="0"/>
            </a:br>
            <a:r>
              <a:rPr lang="en-US" sz="2000" dirty="0" smtClean="0">
                <a:solidFill>
                  <a:srgbClr val="212165"/>
                </a:solidFill>
              </a:rPr>
              <a:t>Line of business</a:t>
            </a:r>
            <a:r>
              <a:rPr lang="en-US" sz="2000" dirty="0">
                <a:solidFill>
                  <a:srgbClr val="212165"/>
                </a:solidFill>
              </a:rPr>
              <a:t>: Production and Operations Computing Services (Data Centre Services) </a:t>
            </a:r>
            <a:endParaRPr lang="en-US" dirty="0"/>
          </a:p>
        </p:txBody>
      </p:sp>
      <p:sp>
        <p:nvSpPr>
          <p:cNvPr id="3" name="Slide Number Placeholder 2"/>
          <p:cNvSpPr>
            <a:spLocks noGrp="1"/>
          </p:cNvSpPr>
          <p:nvPr>
            <p:ph type="sldNum" sz="quarter" idx="12"/>
          </p:nvPr>
        </p:nvSpPr>
        <p:spPr/>
        <p:txBody>
          <a:bodyPr/>
          <a:lstStyle/>
          <a:p>
            <a:fld id="{60B17803-2800-4867-BEDA-65382B359458}" type="slidenum">
              <a:rPr lang="en-US" smtClean="0"/>
              <a:pPr/>
              <a:t>66</a:t>
            </a:fld>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3822128496"/>
              </p:ext>
            </p:extLst>
          </p:nvPr>
        </p:nvGraphicFramePr>
        <p:xfrm>
          <a:off x="1233515" y="3273125"/>
          <a:ext cx="6798037" cy="3312546"/>
        </p:xfrm>
        <a:graphic>
          <a:graphicData uri="http://schemas.openxmlformats.org/presentationml/2006/ole">
            <mc:AlternateContent xmlns:mc="http://schemas.openxmlformats.org/markup-compatibility/2006">
              <mc:Choice xmlns:v="urn:schemas-microsoft-com:vml" Requires="v">
                <p:oleObj spid="_x0000_s12625" name="Document" r:id="rId3" imgW="6489700" imgH="3162300" progId="Word.Document.12">
                  <p:embed/>
                </p:oleObj>
              </mc:Choice>
              <mc:Fallback>
                <p:oleObj name="Document" r:id="rId3" imgW="6489700" imgH="3162300" progId="Word.Document.12">
                  <p:embed/>
                  <p:pic>
                    <p:nvPicPr>
                      <p:cNvPr id="0" name=""/>
                      <p:cNvPicPr/>
                      <p:nvPr/>
                    </p:nvPicPr>
                    <p:blipFill>
                      <a:blip r:embed="rId4"/>
                      <a:stretch>
                        <a:fillRect/>
                      </a:stretch>
                    </p:blipFill>
                    <p:spPr>
                      <a:xfrm>
                        <a:off x="1233515" y="3273125"/>
                        <a:ext cx="6798037" cy="3312546"/>
                      </a:xfrm>
                      <a:prstGeom prst="rect">
                        <a:avLst/>
                      </a:prstGeom>
                    </p:spPr>
                  </p:pic>
                </p:oleObj>
              </mc:Fallback>
            </mc:AlternateContent>
          </a:graphicData>
        </a:graphic>
      </p:graphicFrame>
      <p:sp>
        <p:nvSpPr>
          <p:cNvPr id="7" name="Rectangle 6"/>
          <p:cNvSpPr/>
          <p:nvPr/>
        </p:nvSpPr>
        <p:spPr>
          <a:xfrm>
            <a:off x="1151281" y="1646974"/>
            <a:ext cx="7126973" cy="1311128"/>
          </a:xfrm>
          <a:prstGeom prst="rect">
            <a:avLst/>
          </a:prstGeom>
        </p:spPr>
        <p:txBody>
          <a:bodyPr wrap="square">
            <a:spAutoFit/>
          </a:bodyPr>
          <a:lstStyle/>
          <a:p>
            <a:pPr marL="342900" indent="-342900">
              <a:buFont typeface="Arial"/>
              <a:buChar char="•"/>
            </a:pPr>
            <a:r>
              <a:rPr lang="en-US" sz="1800" dirty="0" smtClean="0">
                <a:solidFill>
                  <a:srgbClr val="212165"/>
                </a:solidFill>
              </a:rPr>
              <a:t>Consolidate </a:t>
            </a:r>
            <a:r>
              <a:rPr lang="en-US" sz="1800" dirty="0">
                <a:solidFill>
                  <a:srgbClr val="212165"/>
                </a:solidFill>
              </a:rPr>
              <a:t>data centre buildings and IT infrastructure;</a:t>
            </a:r>
            <a:endParaRPr lang="en-CA" sz="1800" dirty="0">
              <a:solidFill>
                <a:srgbClr val="212165"/>
              </a:solidFill>
            </a:endParaRPr>
          </a:p>
          <a:p>
            <a:pPr marL="342900" indent="-342900">
              <a:buFont typeface="Arial"/>
              <a:buChar char="•"/>
            </a:pPr>
            <a:r>
              <a:rPr lang="en-US" sz="1800" dirty="0" smtClean="0">
                <a:solidFill>
                  <a:srgbClr val="212165"/>
                </a:solidFill>
              </a:rPr>
              <a:t>Optimize </a:t>
            </a:r>
            <a:r>
              <a:rPr lang="en-US" sz="1800" dirty="0">
                <a:solidFill>
                  <a:srgbClr val="212165"/>
                </a:solidFill>
              </a:rPr>
              <a:t>data centre services and service delivery, including cloud computing services; and</a:t>
            </a:r>
            <a:endParaRPr lang="en-CA" sz="1800" dirty="0">
              <a:solidFill>
                <a:srgbClr val="212165"/>
              </a:solidFill>
            </a:endParaRPr>
          </a:p>
          <a:p>
            <a:pPr marL="342900" indent="-342900">
              <a:buFont typeface="Arial"/>
              <a:buChar char="•"/>
            </a:pPr>
            <a:r>
              <a:rPr lang="en-US" sz="1800" dirty="0" smtClean="0">
                <a:solidFill>
                  <a:srgbClr val="212165"/>
                </a:solidFill>
              </a:rPr>
              <a:t>Standardize </a:t>
            </a:r>
            <a:r>
              <a:rPr lang="en-US" sz="1800" dirty="0">
                <a:solidFill>
                  <a:srgbClr val="212165"/>
                </a:solidFill>
              </a:rPr>
              <a:t>technologies and consolidate </a:t>
            </a:r>
            <a:r>
              <a:rPr lang="en-US" sz="1800" dirty="0" smtClean="0">
                <a:solidFill>
                  <a:srgbClr val="212165"/>
                </a:solidFill>
              </a:rPr>
              <a:t>licenses.</a:t>
            </a:r>
            <a:endParaRPr lang="en-CA" sz="1800" dirty="0">
              <a:solidFill>
                <a:srgbClr val="212165"/>
              </a:solidFill>
            </a:endParaRPr>
          </a:p>
        </p:txBody>
      </p:sp>
    </p:spTree>
    <p:extLst>
      <p:ext uri="{BB962C8B-B14F-4D97-AF65-F5344CB8AC3E}">
        <p14:creationId xmlns:p14="http://schemas.microsoft.com/office/powerpoint/2010/main" val="2733021345"/>
      </p:ext>
    </p:extLst>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Shared Services Canada</a:t>
            </a:r>
            <a:br>
              <a:rPr lang="en-US" dirty="0"/>
            </a:br>
            <a:r>
              <a:rPr lang="en-US" sz="2000" dirty="0" smtClean="0">
                <a:solidFill>
                  <a:srgbClr val="212165"/>
                </a:solidFill>
              </a:rPr>
              <a:t>Line of business</a:t>
            </a:r>
            <a:r>
              <a:rPr lang="en-US" sz="2000" dirty="0">
                <a:solidFill>
                  <a:srgbClr val="212165"/>
                </a:solidFill>
              </a:rPr>
              <a:t>: Production and Operations Computing Services (Data Centre Services) </a:t>
            </a:r>
            <a:endParaRPr lang="en-US" dirty="0"/>
          </a:p>
        </p:txBody>
      </p:sp>
      <p:sp>
        <p:nvSpPr>
          <p:cNvPr id="3" name="Slide Number Placeholder 2"/>
          <p:cNvSpPr>
            <a:spLocks noGrp="1"/>
          </p:cNvSpPr>
          <p:nvPr>
            <p:ph type="sldNum" sz="quarter" idx="12"/>
          </p:nvPr>
        </p:nvSpPr>
        <p:spPr/>
        <p:txBody>
          <a:bodyPr/>
          <a:lstStyle/>
          <a:p>
            <a:fld id="{60B17803-2800-4867-BEDA-65382B359458}" type="slidenum">
              <a:rPr lang="en-US" smtClean="0"/>
              <a:pPr/>
              <a:t>67</a:t>
            </a:fld>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4060601413"/>
              </p:ext>
            </p:extLst>
          </p:nvPr>
        </p:nvGraphicFramePr>
        <p:xfrm>
          <a:off x="1217504" y="1842130"/>
          <a:ext cx="6489700" cy="1054100"/>
        </p:xfrm>
        <a:graphic>
          <a:graphicData uri="http://schemas.openxmlformats.org/presentationml/2006/ole">
            <mc:AlternateContent xmlns:mc="http://schemas.openxmlformats.org/markup-compatibility/2006">
              <mc:Choice xmlns:v="urn:schemas-microsoft-com:vml" Requires="v">
                <p:oleObj spid="_x0000_s14294" name="Document" r:id="rId3" imgW="6489700" imgH="1054100" progId="Word.Document.12">
                  <p:embed/>
                </p:oleObj>
              </mc:Choice>
              <mc:Fallback>
                <p:oleObj name="Document" r:id="rId3" imgW="6489700" imgH="1054100" progId="Word.Document.12">
                  <p:embed/>
                  <p:pic>
                    <p:nvPicPr>
                      <p:cNvPr id="0" name=""/>
                      <p:cNvPicPr/>
                      <p:nvPr/>
                    </p:nvPicPr>
                    <p:blipFill>
                      <a:blip r:embed="rId4"/>
                      <a:stretch>
                        <a:fillRect/>
                      </a:stretch>
                    </p:blipFill>
                    <p:spPr>
                      <a:xfrm>
                        <a:off x="1217504" y="1842130"/>
                        <a:ext cx="6489700" cy="10541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33936818"/>
              </p:ext>
            </p:extLst>
          </p:nvPr>
        </p:nvGraphicFramePr>
        <p:xfrm>
          <a:off x="1254051" y="3382292"/>
          <a:ext cx="6489700" cy="1244600"/>
        </p:xfrm>
        <a:graphic>
          <a:graphicData uri="http://schemas.openxmlformats.org/presentationml/2006/ole">
            <mc:AlternateContent xmlns:mc="http://schemas.openxmlformats.org/markup-compatibility/2006">
              <mc:Choice xmlns:v="urn:schemas-microsoft-com:vml" Requires="v">
                <p:oleObj spid="_x0000_s14295" name="Document" r:id="rId5" imgW="6489700" imgH="1244600" progId="Word.Document.12">
                  <p:embed/>
                </p:oleObj>
              </mc:Choice>
              <mc:Fallback>
                <p:oleObj name="Document" r:id="rId5" imgW="6489700" imgH="1244600" progId="Word.Document.12">
                  <p:embed/>
                  <p:pic>
                    <p:nvPicPr>
                      <p:cNvPr id="0" name=""/>
                      <p:cNvPicPr/>
                      <p:nvPr/>
                    </p:nvPicPr>
                    <p:blipFill>
                      <a:blip r:embed="rId6"/>
                      <a:stretch>
                        <a:fillRect/>
                      </a:stretch>
                    </p:blipFill>
                    <p:spPr>
                      <a:xfrm>
                        <a:off x="1254051" y="3382292"/>
                        <a:ext cx="6489700" cy="12446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919124909"/>
              </p:ext>
            </p:extLst>
          </p:nvPr>
        </p:nvGraphicFramePr>
        <p:xfrm>
          <a:off x="1272327" y="5319851"/>
          <a:ext cx="6489700" cy="914400"/>
        </p:xfrm>
        <a:graphic>
          <a:graphicData uri="http://schemas.openxmlformats.org/presentationml/2006/ole">
            <mc:AlternateContent xmlns:mc="http://schemas.openxmlformats.org/markup-compatibility/2006">
              <mc:Choice xmlns:v="urn:schemas-microsoft-com:vml" Requires="v">
                <p:oleObj spid="_x0000_s14296" name="Document" r:id="rId7" imgW="6489700" imgH="914400" progId="Word.Document.12">
                  <p:embed/>
                </p:oleObj>
              </mc:Choice>
              <mc:Fallback>
                <p:oleObj name="Document" r:id="rId7" imgW="6489700" imgH="914400" progId="Word.Document.12">
                  <p:embed/>
                  <p:pic>
                    <p:nvPicPr>
                      <p:cNvPr id="0" name=""/>
                      <p:cNvPicPr/>
                      <p:nvPr/>
                    </p:nvPicPr>
                    <p:blipFill>
                      <a:blip r:embed="rId8"/>
                      <a:stretch>
                        <a:fillRect/>
                      </a:stretch>
                    </p:blipFill>
                    <p:spPr>
                      <a:xfrm>
                        <a:off x="1272327" y="5319851"/>
                        <a:ext cx="6489700" cy="914400"/>
                      </a:xfrm>
                      <a:prstGeom prst="rect">
                        <a:avLst/>
                      </a:prstGeom>
                    </p:spPr>
                  </p:pic>
                </p:oleObj>
              </mc:Fallback>
            </mc:AlternateContent>
          </a:graphicData>
        </a:graphic>
      </p:graphicFrame>
      <p:sp>
        <p:nvSpPr>
          <p:cNvPr id="10" name="Rectangle 9"/>
          <p:cNvSpPr/>
          <p:nvPr/>
        </p:nvSpPr>
        <p:spPr>
          <a:xfrm>
            <a:off x="1220222" y="1380027"/>
            <a:ext cx="3776207" cy="369332"/>
          </a:xfrm>
          <a:prstGeom prst="rect">
            <a:avLst/>
          </a:prstGeom>
        </p:spPr>
        <p:txBody>
          <a:bodyPr wrap="none">
            <a:spAutoFit/>
          </a:bodyPr>
          <a:lstStyle/>
          <a:p>
            <a:r>
              <a:rPr lang="en-US" sz="1800" dirty="0">
                <a:solidFill>
                  <a:srgbClr val="212165"/>
                </a:solidFill>
              </a:rPr>
              <a:t>Area: Utility Computing </a:t>
            </a:r>
            <a:r>
              <a:rPr lang="en-US" sz="1800" dirty="0" smtClean="0">
                <a:solidFill>
                  <a:srgbClr val="212165"/>
                </a:solidFill>
              </a:rPr>
              <a:t>Services</a:t>
            </a:r>
            <a:endParaRPr lang="en-US" sz="1800" dirty="0">
              <a:solidFill>
                <a:srgbClr val="212165"/>
              </a:solidFill>
            </a:endParaRPr>
          </a:p>
        </p:txBody>
      </p:sp>
      <p:sp>
        <p:nvSpPr>
          <p:cNvPr id="11" name="Rectangle 10"/>
          <p:cNvSpPr/>
          <p:nvPr/>
        </p:nvSpPr>
        <p:spPr>
          <a:xfrm>
            <a:off x="1272113" y="2939430"/>
            <a:ext cx="7141198" cy="701731"/>
          </a:xfrm>
          <a:prstGeom prst="rect">
            <a:avLst/>
          </a:prstGeom>
        </p:spPr>
        <p:txBody>
          <a:bodyPr wrap="none">
            <a:spAutoFit/>
          </a:bodyPr>
          <a:lstStyle/>
          <a:p>
            <a:r>
              <a:rPr lang="en-US" sz="1800" dirty="0">
                <a:solidFill>
                  <a:srgbClr val="212165"/>
                </a:solidFill>
              </a:rPr>
              <a:t>Area: Dedicated Application Hosting and Management Services</a:t>
            </a:r>
          </a:p>
          <a:p>
            <a:endParaRPr lang="en-US" sz="1800" dirty="0">
              <a:solidFill>
                <a:srgbClr val="212165"/>
              </a:solidFill>
            </a:endParaRPr>
          </a:p>
        </p:txBody>
      </p:sp>
      <p:sp>
        <p:nvSpPr>
          <p:cNvPr id="12" name="Rectangle 11"/>
          <p:cNvSpPr/>
          <p:nvPr/>
        </p:nvSpPr>
        <p:spPr>
          <a:xfrm>
            <a:off x="1278319" y="4873426"/>
            <a:ext cx="4315868" cy="369332"/>
          </a:xfrm>
          <a:prstGeom prst="rect">
            <a:avLst/>
          </a:prstGeom>
        </p:spPr>
        <p:txBody>
          <a:bodyPr wrap="none">
            <a:spAutoFit/>
          </a:bodyPr>
          <a:lstStyle/>
          <a:p>
            <a:r>
              <a:rPr lang="en-US" sz="1800" dirty="0">
                <a:solidFill>
                  <a:srgbClr val="212165"/>
                </a:solidFill>
              </a:rPr>
              <a:t>Area: Facilities Management </a:t>
            </a:r>
            <a:r>
              <a:rPr lang="en-US" sz="1800" dirty="0" smtClean="0">
                <a:solidFill>
                  <a:srgbClr val="212165"/>
                </a:solidFill>
              </a:rPr>
              <a:t>Services</a:t>
            </a:r>
            <a:endParaRPr lang="en-US" sz="1800" dirty="0">
              <a:solidFill>
                <a:srgbClr val="212165"/>
              </a:solidFill>
            </a:endParaRPr>
          </a:p>
        </p:txBody>
      </p:sp>
    </p:spTree>
    <p:extLst>
      <p:ext uri="{BB962C8B-B14F-4D97-AF65-F5344CB8AC3E}">
        <p14:creationId xmlns:p14="http://schemas.microsoft.com/office/powerpoint/2010/main" val="570689922"/>
      </p:ext>
    </p:extLst>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Shared Services Canada</a:t>
            </a:r>
            <a:br>
              <a:rPr lang="en-US" dirty="0"/>
            </a:br>
            <a:r>
              <a:rPr lang="en-US" sz="2000" dirty="0" smtClean="0">
                <a:solidFill>
                  <a:srgbClr val="212165"/>
                </a:solidFill>
              </a:rPr>
              <a:t>Line of business</a:t>
            </a:r>
            <a:r>
              <a:rPr lang="en-US" sz="2000" dirty="0">
                <a:solidFill>
                  <a:srgbClr val="212165"/>
                </a:solidFill>
              </a:rPr>
              <a:t>: Telecommunications (Data, Voice and Video) Services </a:t>
            </a:r>
            <a:endParaRPr lang="en-US" dirty="0"/>
          </a:p>
        </p:txBody>
      </p:sp>
      <p:sp>
        <p:nvSpPr>
          <p:cNvPr id="3" name="Slide Number Placeholder 2"/>
          <p:cNvSpPr>
            <a:spLocks noGrp="1"/>
          </p:cNvSpPr>
          <p:nvPr>
            <p:ph type="sldNum" sz="quarter" idx="12"/>
          </p:nvPr>
        </p:nvSpPr>
        <p:spPr/>
        <p:txBody>
          <a:bodyPr/>
          <a:lstStyle/>
          <a:p>
            <a:fld id="{60B17803-2800-4867-BEDA-65382B359458}" type="slidenum">
              <a:rPr lang="en-US" smtClean="0"/>
              <a:pPr/>
              <a:t>68</a:t>
            </a:fld>
            <a:endParaRPr lang="en-US"/>
          </a:p>
        </p:txBody>
      </p:sp>
      <p:graphicFrame>
        <p:nvGraphicFramePr>
          <p:cNvPr id="4" name="Object 3"/>
          <p:cNvGraphicFramePr>
            <a:graphicFrameLocks noChangeAspect="1"/>
          </p:cNvGraphicFramePr>
          <p:nvPr>
            <p:extLst>
              <p:ext uri="{D42A27DB-BD31-4B8C-83A1-F6EECF244321}">
                <p14:modId xmlns:p14="http://schemas.microsoft.com/office/powerpoint/2010/main" val="310529152"/>
              </p:ext>
            </p:extLst>
          </p:nvPr>
        </p:nvGraphicFramePr>
        <p:xfrm>
          <a:off x="1690372" y="2883456"/>
          <a:ext cx="6194986" cy="3974544"/>
        </p:xfrm>
        <a:graphic>
          <a:graphicData uri="http://schemas.openxmlformats.org/presentationml/2006/ole">
            <mc:AlternateContent xmlns:mc="http://schemas.openxmlformats.org/markup-compatibility/2006">
              <mc:Choice xmlns:v="urn:schemas-microsoft-com:vml" Requires="v">
                <p:oleObj spid="_x0000_s14672" name="Document" r:id="rId3" imgW="6489700" imgH="4483100" progId="Word.Document.12">
                  <p:embed/>
                </p:oleObj>
              </mc:Choice>
              <mc:Fallback>
                <p:oleObj name="Document" r:id="rId3" imgW="6489700" imgH="4483100" progId="Word.Document.12">
                  <p:embed/>
                  <p:pic>
                    <p:nvPicPr>
                      <p:cNvPr id="0" name=""/>
                      <p:cNvPicPr/>
                      <p:nvPr/>
                    </p:nvPicPr>
                    <p:blipFill>
                      <a:blip r:embed="rId4"/>
                      <a:stretch>
                        <a:fillRect/>
                      </a:stretch>
                    </p:blipFill>
                    <p:spPr>
                      <a:xfrm>
                        <a:off x="1690372" y="2883456"/>
                        <a:ext cx="6194986" cy="3974544"/>
                      </a:xfrm>
                      <a:prstGeom prst="rect">
                        <a:avLst/>
                      </a:prstGeom>
                    </p:spPr>
                  </p:pic>
                </p:oleObj>
              </mc:Fallback>
            </mc:AlternateContent>
          </a:graphicData>
        </a:graphic>
      </p:graphicFrame>
      <p:sp>
        <p:nvSpPr>
          <p:cNvPr id="6" name="Rectangle 5"/>
          <p:cNvSpPr/>
          <p:nvPr/>
        </p:nvSpPr>
        <p:spPr>
          <a:xfrm>
            <a:off x="593915" y="1196867"/>
            <a:ext cx="8205157" cy="1643527"/>
          </a:xfrm>
          <a:prstGeom prst="rect">
            <a:avLst/>
          </a:prstGeom>
        </p:spPr>
        <p:txBody>
          <a:bodyPr wrap="square">
            <a:spAutoFit/>
          </a:bodyPr>
          <a:lstStyle/>
          <a:p>
            <a:r>
              <a:rPr lang="en-US" sz="1050" dirty="0">
                <a:solidFill>
                  <a:srgbClr val="212165"/>
                </a:solidFill>
              </a:rPr>
              <a:t>SSC will continue to improve</a:t>
            </a:r>
            <a:r>
              <a:rPr lang="en-US" sz="1050" dirty="0" smtClean="0">
                <a:solidFill>
                  <a:srgbClr val="212165"/>
                </a:solidFill>
              </a:rPr>
              <a:t>:</a:t>
            </a:r>
            <a:endParaRPr lang="en-CA" sz="1050" dirty="0">
              <a:solidFill>
                <a:srgbClr val="212165"/>
              </a:solidFill>
            </a:endParaRPr>
          </a:p>
          <a:p>
            <a:pPr marL="342900" indent="-342900">
              <a:buFont typeface="Arial"/>
              <a:buChar char="•"/>
            </a:pPr>
            <a:r>
              <a:rPr lang="en-US" sz="1050" dirty="0">
                <a:solidFill>
                  <a:srgbClr val="212165"/>
                </a:solidFill>
              </a:rPr>
              <a:t>Efficiency – Reducing redundant technology and services by consolidating networks, providing one telephone device per employee, improving conferencing capability and developing a shared contact/call centre, to increase efficiency.</a:t>
            </a:r>
            <a:endParaRPr lang="en-CA" sz="1050" dirty="0">
              <a:solidFill>
                <a:srgbClr val="212165"/>
              </a:solidFill>
            </a:endParaRPr>
          </a:p>
          <a:p>
            <a:pPr marL="342900" indent="-342900">
              <a:buFont typeface="Arial"/>
              <a:buChar char="•"/>
            </a:pPr>
            <a:r>
              <a:rPr lang="en-US" sz="1050" dirty="0">
                <a:solidFill>
                  <a:srgbClr val="212165"/>
                </a:solidFill>
              </a:rPr>
              <a:t>Cost savings – Modernizing and standardizing infrastructure and technology by moving from traditional telephone services to cellular and Voice over Internet Protocol (VoIP), using conferencing capacity instead of travel, and consolidating network infrastructure and call centre services, leading to cost savings.</a:t>
            </a:r>
            <a:endParaRPr lang="en-CA" sz="1050" dirty="0">
              <a:solidFill>
                <a:srgbClr val="212165"/>
              </a:solidFill>
            </a:endParaRPr>
          </a:p>
          <a:p>
            <a:pPr marL="342900" indent="-342900">
              <a:buFont typeface="Arial"/>
              <a:buChar char="•"/>
            </a:pPr>
            <a:r>
              <a:rPr lang="en-US" sz="1050" dirty="0">
                <a:solidFill>
                  <a:srgbClr val="212165"/>
                </a:solidFill>
              </a:rPr>
              <a:t>Workplace 2.0 – The migration towards updated network and communication technologies supports the Government of Canada’s Workplace 2.0 initiative, which seeks to create a modern workplace, enabling public servants to work more effectively.</a:t>
            </a:r>
            <a:endParaRPr lang="en-CA" sz="1050" dirty="0">
              <a:solidFill>
                <a:srgbClr val="212165"/>
              </a:solidFill>
            </a:endParaRPr>
          </a:p>
        </p:txBody>
      </p:sp>
    </p:spTree>
    <p:extLst>
      <p:ext uri="{BB962C8B-B14F-4D97-AF65-F5344CB8AC3E}">
        <p14:creationId xmlns:p14="http://schemas.microsoft.com/office/powerpoint/2010/main" val="1793132017"/>
      </p:ext>
    </p:extLst>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Shared Services Canada</a:t>
            </a:r>
            <a:br>
              <a:rPr lang="en-US" dirty="0"/>
            </a:br>
            <a:r>
              <a:rPr lang="en-US" sz="2000" dirty="0" smtClean="0">
                <a:solidFill>
                  <a:srgbClr val="212165"/>
                </a:solidFill>
              </a:rPr>
              <a:t>Line of business</a:t>
            </a:r>
            <a:r>
              <a:rPr lang="en-US" sz="2000" dirty="0">
                <a:solidFill>
                  <a:srgbClr val="212165"/>
                </a:solidFill>
              </a:rPr>
              <a:t>: Telecommunications (Data, Voice and Video) Services </a:t>
            </a:r>
            <a:endParaRPr lang="en-US" dirty="0"/>
          </a:p>
        </p:txBody>
      </p:sp>
      <p:sp>
        <p:nvSpPr>
          <p:cNvPr id="3" name="Slide Number Placeholder 2"/>
          <p:cNvSpPr>
            <a:spLocks noGrp="1"/>
          </p:cNvSpPr>
          <p:nvPr>
            <p:ph type="sldNum" sz="quarter" idx="12"/>
          </p:nvPr>
        </p:nvSpPr>
        <p:spPr/>
        <p:txBody>
          <a:bodyPr/>
          <a:lstStyle/>
          <a:p>
            <a:fld id="{60B17803-2800-4867-BEDA-65382B359458}" type="slidenum">
              <a:rPr lang="en-US" smtClean="0"/>
              <a:pPr/>
              <a:t>69</a:t>
            </a:fld>
            <a:endParaRPr lang="en-US"/>
          </a:p>
        </p:txBody>
      </p:sp>
      <p:sp>
        <p:nvSpPr>
          <p:cNvPr id="7" name="Rectangle 6"/>
          <p:cNvSpPr/>
          <p:nvPr/>
        </p:nvSpPr>
        <p:spPr>
          <a:xfrm>
            <a:off x="1000930" y="1179035"/>
            <a:ext cx="4892949" cy="369332"/>
          </a:xfrm>
          <a:prstGeom prst="rect">
            <a:avLst/>
          </a:prstGeom>
        </p:spPr>
        <p:txBody>
          <a:bodyPr wrap="none">
            <a:spAutoFit/>
          </a:bodyPr>
          <a:lstStyle/>
          <a:p>
            <a:r>
              <a:rPr lang="en-US" sz="1800" dirty="0">
                <a:solidFill>
                  <a:srgbClr val="212165"/>
                </a:solidFill>
              </a:rPr>
              <a:t>Area: Data Network Infrastructure </a:t>
            </a:r>
            <a:r>
              <a:rPr lang="en-US" sz="1800" dirty="0" smtClean="0">
                <a:solidFill>
                  <a:srgbClr val="212165"/>
                </a:solidFill>
              </a:rPr>
              <a:t>Services</a:t>
            </a:r>
            <a:endParaRPr lang="en-US" sz="1800" dirty="0">
              <a:solidFill>
                <a:srgbClr val="212165"/>
              </a:solidFill>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2045852544"/>
              </p:ext>
            </p:extLst>
          </p:nvPr>
        </p:nvGraphicFramePr>
        <p:xfrm>
          <a:off x="1000930" y="1554891"/>
          <a:ext cx="6128762" cy="899525"/>
        </p:xfrm>
        <a:graphic>
          <a:graphicData uri="http://schemas.openxmlformats.org/presentationml/2006/ole">
            <mc:AlternateContent xmlns:mc="http://schemas.openxmlformats.org/markup-compatibility/2006">
              <mc:Choice xmlns:v="urn:schemas-microsoft-com:vml" Requires="v">
                <p:oleObj spid="_x0000_s42581" name="Document" r:id="rId3" imgW="6489700" imgH="952500" progId="Word.Document.12">
                  <p:embed/>
                </p:oleObj>
              </mc:Choice>
              <mc:Fallback>
                <p:oleObj name="Document" r:id="rId3" imgW="6489700" imgH="952500" progId="Word.Document.12">
                  <p:embed/>
                  <p:pic>
                    <p:nvPicPr>
                      <p:cNvPr id="0" name=""/>
                      <p:cNvPicPr/>
                      <p:nvPr/>
                    </p:nvPicPr>
                    <p:blipFill>
                      <a:blip r:embed="rId4"/>
                      <a:stretch>
                        <a:fillRect/>
                      </a:stretch>
                    </p:blipFill>
                    <p:spPr>
                      <a:xfrm>
                        <a:off x="1000930" y="1554891"/>
                        <a:ext cx="6128762" cy="899525"/>
                      </a:xfrm>
                      <a:prstGeom prst="rect">
                        <a:avLst/>
                      </a:prstGeom>
                    </p:spPr>
                  </p:pic>
                </p:oleObj>
              </mc:Fallback>
            </mc:AlternateContent>
          </a:graphicData>
        </a:graphic>
      </p:graphicFrame>
      <p:sp>
        <p:nvSpPr>
          <p:cNvPr id="8" name="Rectangle 7"/>
          <p:cNvSpPr/>
          <p:nvPr/>
        </p:nvSpPr>
        <p:spPr>
          <a:xfrm>
            <a:off x="1000930" y="2272501"/>
            <a:ext cx="5816166" cy="369332"/>
          </a:xfrm>
          <a:prstGeom prst="rect">
            <a:avLst/>
          </a:prstGeom>
        </p:spPr>
        <p:txBody>
          <a:bodyPr wrap="none">
            <a:spAutoFit/>
          </a:bodyPr>
          <a:lstStyle/>
          <a:p>
            <a:r>
              <a:rPr lang="en-US" sz="1800" dirty="0">
                <a:solidFill>
                  <a:srgbClr val="212165"/>
                </a:solidFill>
              </a:rPr>
              <a:t>Area: Inter- and Intra-Data Centre Network </a:t>
            </a:r>
            <a:r>
              <a:rPr lang="en-US" sz="1800" dirty="0" smtClean="0">
                <a:solidFill>
                  <a:srgbClr val="212165"/>
                </a:solidFill>
              </a:rPr>
              <a:t>Services</a:t>
            </a:r>
            <a:endParaRPr lang="en-US" sz="1800" dirty="0">
              <a:solidFill>
                <a:srgbClr val="212165"/>
              </a:solidFill>
            </a:endParaRPr>
          </a:p>
        </p:txBody>
      </p:sp>
      <p:sp>
        <p:nvSpPr>
          <p:cNvPr id="9" name="Rectangle 8"/>
          <p:cNvSpPr/>
          <p:nvPr/>
        </p:nvSpPr>
        <p:spPr>
          <a:xfrm>
            <a:off x="1000930" y="3448182"/>
            <a:ext cx="3426464" cy="369332"/>
          </a:xfrm>
          <a:prstGeom prst="rect">
            <a:avLst/>
          </a:prstGeom>
        </p:spPr>
        <p:txBody>
          <a:bodyPr wrap="none">
            <a:spAutoFit/>
          </a:bodyPr>
          <a:lstStyle/>
          <a:p>
            <a:r>
              <a:rPr lang="en-US" sz="1800" dirty="0">
                <a:solidFill>
                  <a:srgbClr val="212165"/>
                </a:solidFill>
              </a:rPr>
              <a:t>Area: Voice Network </a:t>
            </a:r>
            <a:r>
              <a:rPr lang="en-US" sz="1800" dirty="0" smtClean="0">
                <a:solidFill>
                  <a:srgbClr val="212165"/>
                </a:solidFill>
              </a:rPr>
              <a:t>Services</a:t>
            </a:r>
            <a:endParaRPr lang="en-US" sz="1800" dirty="0">
              <a:solidFill>
                <a:srgbClr val="212165"/>
              </a:solidFill>
            </a:endParaRPr>
          </a:p>
        </p:txBody>
      </p:sp>
      <p:sp>
        <p:nvSpPr>
          <p:cNvPr id="10" name="Rectangle 9"/>
          <p:cNvSpPr/>
          <p:nvPr/>
        </p:nvSpPr>
        <p:spPr>
          <a:xfrm>
            <a:off x="1000930" y="4468507"/>
            <a:ext cx="3340578" cy="369332"/>
          </a:xfrm>
          <a:prstGeom prst="rect">
            <a:avLst/>
          </a:prstGeom>
        </p:spPr>
        <p:txBody>
          <a:bodyPr wrap="none">
            <a:spAutoFit/>
          </a:bodyPr>
          <a:lstStyle/>
          <a:p>
            <a:r>
              <a:rPr lang="en-US" sz="1800" dirty="0">
                <a:solidFill>
                  <a:srgbClr val="212165"/>
                </a:solidFill>
              </a:rPr>
              <a:t>Area: Conferencing </a:t>
            </a:r>
            <a:r>
              <a:rPr lang="en-US" sz="1800" dirty="0" smtClean="0">
                <a:solidFill>
                  <a:srgbClr val="212165"/>
                </a:solidFill>
              </a:rPr>
              <a:t>Services</a:t>
            </a:r>
            <a:endParaRPr lang="en-US" sz="1800" dirty="0">
              <a:solidFill>
                <a:srgbClr val="212165"/>
              </a:solidFill>
            </a:endParaRPr>
          </a:p>
        </p:txBody>
      </p:sp>
      <p:graphicFrame>
        <p:nvGraphicFramePr>
          <p:cNvPr id="11" name="Object 10"/>
          <p:cNvGraphicFramePr>
            <a:graphicFrameLocks noChangeAspect="1"/>
          </p:cNvGraphicFramePr>
          <p:nvPr>
            <p:extLst>
              <p:ext uri="{D42A27DB-BD31-4B8C-83A1-F6EECF244321}">
                <p14:modId xmlns:p14="http://schemas.microsoft.com/office/powerpoint/2010/main" val="3586416664"/>
              </p:ext>
            </p:extLst>
          </p:nvPr>
        </p:nvGraphicFramePr>
        <p:xfrm>
          <a:off x="1000930" y="2678684"/>
          <a:ext cx="6128762" cy="899525"/>
        </p:xfrm>
        <a:graphic>
          <a:graphicData uri="http://schemas.openxmlformats.org/presentationml/2006/ole">
            <mc:AlternateContent xmlns:mc="http://schemas.openxmlformats.org/markup-compatibility/2006">
              <mc:Choice xmlns:v="urn:schemas-microsoft-com:vml" Requires="v">
                <p:oleObj spid="_x0000_s42582" name="Document" r:id="rId5" imgW="6489700" imgH="952500" progId="Word.Document.12">
                  <p:embed/>
                </p:oleObj>
              </mc:Choice>
              <mc:Fallback>
                <p:oleObj name="Document" r:id="rId5" imgW="6489700" imgH="952500" progId="Word.Document.12">
                  <p:embed/>
                  <p:pic>
                    <p:nvPicPr>
                      <p:cNvPr id="0" name=""/>
                      <p:cNvPicPr/>
                      <p:nvPr/>
                    </p:nvPicPr>
                    <p:blipFill>
                      <a:blip r:embed="rId6"/>
                      <a:stretch>
                        <a:fillRect/>
                      </a:stretch>
                    </p:blipFill>
                    <p:spPr>
                      <a:xfrm>
                        <a:off x="1000930" y="2678684"/>
                        <a:ext cx="6128762" cy="899525"/>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131070091"/>
              </p:ext>
            </p:extLst>
          </p:nvPr>
        </p:nvGraphicFramePr>
        <p:xfrm>
          <a:off x="1000930" y="3832985"/>
          <a:ext cx="6128762" cy="755601"/>
        </p:xfrm>
        <a:graphic>
          <a:graphicData uri="http://schemas.openxmlformats.org/presentationml/2006/ole">
            <mc:AlternateContent xmlns:mc="http://schemas.openxmlformats.org/markup-compatibility/2006">
              <mc:Choice xmlns:v="urn:schemas-microsoft-com:vml" Requires="v">
                <p:oleObj spid="_x0000_s42583" name="Document" r:id="rId7" imgW="6489700" imgH="800100" progId="Word.Document.12">
                  <p:embed/>
                </p:oleObj>
              </mc:Choice>
              <mc:Fallback>
                <p:oleObj name="Document" r:id="rId7" imgW="6489700" imgH="800100" progId="Word.Document.12">
                  <p:embed/>
                  <p:pic>
                    <p:nvPicPr>
                      <p:cNvPr id="0" name=""/>
                      <p:cNvPicPr/>
                      <p:nvPr/>
                    </p:nvPicPr>
                    <p:blipFill>
                      <a:blip r:embed="rId8"/>
                      <a:stretch>
                        <a:fillRect/>
                      </a:stretch>
                    </p:blipFill>
                    <p:spPr>
                      <a:xfrm>
                        <a:off x="1000930" y="3832985"/>
                        <a:ext cx="6128762" cy="755601"/>
                      </a:xfrm>
                      <a:prstGeom prst="rect">
                        <a:avLst/>
                      </a:prstGeom>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724898481"/>
              </p:ext>
            </p:extLst>
          </p:nvPr>
        </p:nvGraphicFramePr>
        <p:xfrm>
          <a:off x="1000930" y="4822601"/>
          <a:ext cx="6128762" cy="1043449"/>
        </p:xfrm>
        <a:graphic>
          <a:graphicData uri="http://schemas.openxmlformats.org/presentationml/2006/ole">
            <mc:AlternateContent xmlns:mc="http://schemas.openxmlformats.org/markup-compatibility/2006">
              <mc:Choice xmlns:v="urn:schemas-microsoft-com:vml" Requires="v">
                <p:oleObj spid="_x0000_s42584" name="Document" r:id="rId9" imgW="6489700" imgH="1104900" progId="Word.Document.12">
                  <p:embed/>
                </p:oleObj>
              </mc:Choice>
              <mc:Fallback>
                <p:oleObj name="Document" r:id="rId9" imgW="6489700" imgH="1104900" progId="Word.Document.12">
                  <p:embed/>
                  <p:pic>
                    <p:nvPicPr>
                      <p:cNvPr id="0" name=""/>
                      <p:cNvPicPr/>
                      <p:nvPr/>
                    </p:nvPicPr>
                    <p:blipFill>
                      <a:blip r:embed="rId10"/>
                      <a:stretch>
                        <a:fillRect/>
                      </a:stretch>
                    </p:blipFill>
                    <p:spPr>
                      <a:xfrm>
                        <a:off x="1000930" y="4822601"/>
                        <a:ext cx="6128762" cy="1043449"/>
                      </a:xfrm>
                      <a:prstGeom prst="rect">
                        <a:avLst/>
                      </a:prstGeom>
                    </p:spPr>
                  </p:pic>
                </p:oleObj>
              </mc:Fallback>
            </mc:AlternateContent>
          </a:graphicData>
        </a:graphic>
      </p:graphicFrame>
      <p:sp>
        <p:nvSpPr>
          <p:cNvPr id="14" name="Rectangle 13"/>
          <p:cNvSpPr/>
          <p:nvPr/>
        </p:nvSpPr>
        <p:spPr>
          <a:xfrm>
            <a:off x="1007477" y="5726410"/>
            <a:ext cx="7764183" cy="338554"/>
          </a:xfrm>
          <a:prstGeom prst="rect">
            <a:avLst/>
          </a:prstGeom>
        </p:spPr>
        <p:txBody>
          <a:bodyPr wrap="square">
            <a:spAutoFit/>
          </a:bodyPr>
          <a:lstStyle/>
          <a:p>
            <a:r>
              <a:rPr lang="en-US" sz="1600" dirty="0">
                <a:solidFill>
                  <a:srgbClr val="212165"/>
                </a:solidFill>
              </a:rPr>
              <a:t>Area: Contact/Call Centre Services (Data and Voice Network Infrastructure) </a:t>
            </a:r>
          </a:p>
        </p:txBody>
      </p:sp>
      <p:graphicFrame>
        <p:nvGraphicFramePr>
          <p:cNvPr id="15" name="Object 14"/>
          <p:cNvGraphicFramePr>
            <a:graphicFrameLocks noChangeAspect="1"/>
          </p:cNvGraphicFramePr>
          <p:nvPr>
            <p:extLst>
              <p:ext uri="{D42A27DB-BD31-4B8C-83A1-F6EECF244321}">
                <p14:modId xmlns:p14="http://schemas.microsoft.com/office/powerpoint/2010/main" val="411295629"/>
              </p:ext>
            </p:extLst>
          </p:nvPr>
        </p:nvGraphicFramePr>
        <p:xfrm>
          <a:off x="1000930" y="6057900"/>
          <a:ext cx="6489700" cy="800100"/>
        </p:xfrm>
        <a:graphic>
          <a:graphicData uri="http://schemas.openxmlformats.org/presentationml/2006/ole">
            <mc:AlternateContent xmlns:mc="http://schemas.openxmlformats.org/markup-compatibility/2006">
              <mc:Choice xmlns:v="urn:schemas-microsoft-com:vml" Requires="v">
                <p:oleObj spid="_x0000_s42585" name="Document" r:id="rId11" imgW="6489700" imgH="800100" progId="Word.Document.12">
                  <p:embed/>
                </p:oleObj>
              </mc:Choice>
              <mc:Fallback>
                <p:oleObj name="Document" r:id="rId11" imgW="6489700" imgH="800100" progId="Word.Document.12">
                  <p:embed/>
                  <p:pic>
                    <p:nvPicPr>
                      <p:cNvPr id="0" name=""/>
                      <p:cNvPicPr/>
                      <p:nvPr/>
                    </p:nvPicPr>
                    <p:blipFill>
                      <a:blip r:embed="rId12"/>
                      <a:stretch>
                        <a:fillRect/>
                      </a:stretch>
                    </p:blipFill>
                    <p:spPr>
                      <a:xfrm>
                        <a:off x="1000930" y="6057900"/>
                        <a:ext cx="6489700" cy="800100"/>
                      </a:xfrm>
                      <a:prstGeom prst="rect">
                        <a:avLst/>
                      </a:prstGeom>
                    </p:spPr>
                  </p:pic>
                </p:oleObj>
              </mc:Fallback>
            </mc:AlternateContent>
          </a:graphicData>
        </a:graphic>
      </p:graphicFrame>
    </p:spTree>
    <p:extLst>
      <p:ext uri="{BB962C8B-B14F-4D97-AF65-F5344CB8AC3E}">
        <p14:creationId xmlns:p14="http://schemas.microsoft.com/office/powerpoint/2010/main" val="10165582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467600" cy="1066800"/>
          </a:xfrm>
        </p:spPr>
        <p:txBody>
          <a:bodyPr/>
          <a:lstStyle/>
          <a:p>
            <a:r>
              <a:rPr lang="en-US" dirty="0" smtClean="0"/>
              <a:t>Prioritizing possible opportunities (2)</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825287884"/>
              </p:ext>
            </p:extLst>
          </p:nvPr>
        </p:nvGraphicFramePr>
        <p:xfrm>
          <a:off x="152549" y="1284161"/>
          <a:ext cx="8782559" cy="4878113"/>
        </p:xfrm>
        <a:graphic>
          <a:graphicData uri="http://schemas.openxmlformats.org/drawingml/2006/table">
            <a:tbl>
              <a:tblPr firstRow="1" bandRow="1">
                <a:tableStyleId>{5C22544A-7EE6-4342-B048-85BDC9FD1C3A}</a:tableStyleId>
              </a:tblPr>
              <a:tblGrid>
                <a:gridCol w="1743001"/>
                <a:gridCol w="945814"/>
                <a:gridCol w="972838"/>
                <a:gridCol w="1121466"/>
                <a:gridCol w="972838"/>
                <a:gridCol w="1053908"/>
                <a:gridCol w="1040396"/>
                <a:gridCol w="932298"/>
              </a:tblGrid>
              <a:tr h="295643">
                <a:tc rowSpan="2">
                  <a:txBody>
                    <a:bodyPr/>
                    <a:lstStyle/>
                    <a:p>
                      <a:r>
                        <a:rPr lang="en-US" sz="1800" dirty="0" smtClean="0">
                          <a:solidFill>
                            <a:schemeClr val="bg1"/>
                          </a:solidFill>
                        </a:rPr>
                        <a:t>Opportunity</a:t>
                      </a:r>
                      <a:endParaRPr lang="en-US" sz="1800" dirty="0">
                        <a:solidFill>
                          <a:schemeClr val="bg1"/>
                        </a:solidFill>
                      </a:endParaRPr>
                    </a:p>
                  </a:txBody>
                  <a:tcPr anchor="ctr">
                    <a:solidFill>
                      <a:srgbClr val="CB415F"/>
                    </a:solidFill>
                  </a:tcPr>
                </a:tc>
                <a:tc gridSpan="3">
                  <a:txBody>
                    <a:bodyPr/>
                    <a:lstStyle/>
                    <a:p>
                      <a:pPr algn="ctr"/>
                      <a:r>
                        <a:rPr lang="en-US" sz="1200" dirty="0" smtClean="0">
                          <a:solidFill>
                            <a:schemeClr val="bg1"/>
                          </a:solidFill>
                        </a:rPr>
                        <a:t>Alignment with</a:t>
                      </a:r>
                      <a:r>
                        <a:rPr lang="en-US" sz="1200" baseline="0" dirty="0" smtClean="0">
                          <a:solidFill>
                            <a:schemeClr val="bg1"/>
                          </a:solidFill>
                        </a:rPr>
                        <a:t> and contribution to:</a:t>
                      </a:r>
                      <a:endParaRPr lang="en-US" sz="1200" dirty="0">
                        <a:solidFill>
                          <a:schemeClr val="bg1"/>
                        </a:solidFill>
                      </a:endParaRPr>
                    </a:p>
                  </a:txBody>
                  <a:tcPr>
                    <a:solidFill>
                      <a:srgbClr val="CB415F"/>
                    </a:solidFill>
                  </a:tcPr>
                </a:tc>
                <a:tc hMerge="1">
                  <a:txBody>
                    <a:bodyPr/>
                    <a:lstStyle/>
                    <a:p>
                      <a:endParaRPr lang="en-US" sz="1000" dirty="0">
                        <a:solidFill>
                          <a:schemeClr val="bg1"/>
                        </a:solidFill>
                      </a:endParaRPr>
                    </a:p>
                  </a:txBody>
                  <a:tcPr>
                    <a:solidFill>
                      <a:srgbClr val="CB415F"/>
                    </a:solidFill>
                  </a:tcPr>
                </a:tc>
                <a:tc hMerge="1">
                  <a:txBody>
                    <a:bodyPr/>
                    <a:lstStyle/>
                    <a:p>
                      <a:endParaRPr lang="en-US" sz="1000" dirty="0">
                        <a:solidFill>
                          <a:schemeClr val="bg1"/>
                        </a:solidFill>
                      </a:endParaRPr>
                    </a:p>
                  </a:txBody>
                  <a:tcPr>
                    <a:solidFill>
                      <a:srgbClr val="CB415F"/>
                    </a:solidFill>
                  </a:tcPr>
                </a:tc>
                <a:tc gridSpan="3">
                  <a:txBody>
                    <a:bodyPr/>
                    <a:lstStyle/>
                    <a:p>
                      <a:pPr algn="ctr"/>
                      <a:r>
                        <a:rPr lang="en-US" sz="1200" dirty="0" smtClean="0">
                          <a:solidFill>
                            <a:schemeClr val="bg1"/>
                          </a:solidFill>
                        </a:rPr>
                        <a:t>Assessment on:</a:t>
                      </a:r>
                      <a:endParaRPr lang="en-US" sz="1200" dirty="0">
                        <a:solidFill>
                          <a:schemeClr val="bg1"/>
                        </a:solidFill>
                      </a:endParaRPr>
                    </a:p>
                  </a:txBody>
                  <a:tcPr>
                    <a:solidFill>
                      <a:srgbClr val="CB415F"/>
                    </a:solidFill>
                  </a:tcPr>
                </a:tc>
                <a:tc hMerge="1">
                  <a:txBody>
                    <a:bodyPr/>
                    <a:lstStyle/>
                    <a:p>
                      <a:endParaRPr lang="en-US" sz="1000" dirty="0">
                        <a:solidFill>
                          <a:schemeClr val="bg1"/>
                        </a:solidFill>
                      </a:endParaRPr>
                    </a:p>
                  </a:txBody>
                  <a:tcPr>
                    <a:solidFill>
                      <a:srgbClr val="CB415F"/>
                    </a:solidFill>
                  </a:tcPr>
                </a:tc>
                <a:tc hMerge="1">
                  <a:txBody>
                    <a:bodyPr/>
                    <a:lstStyle/>
                    <a:p>
                      <a:pPr algn="ctr"/>
                      <a:endParaRPr lang="en-US" sz="1200" dirty="0">
                        <a:solidFill>
                          <a:schemeClr val="bg1"/>
                        </a:solidFill>
                      </a:endParaRPr>
                    </a:p>
                  </a:txBody>
                  <a:tcPr>
                    <a:solidFill>
                      <a:srgbClr val="CB415F"/>
                    </a:solidFill>
                  </a:tcPr>
                </a:tc>
                <a:tc rowSpan="2">
                  <a:txBody>
                    <a:bodyPr/>
                    <a:lstStyle/>
                    <a:p>
                      <a:pPr algn="ctr"/>
                      <a:r>
                        <a:rPr lang="en-US" sz="1200" dirty="0" smtClean="0">
                          <a:solidFill>
                            <a:schemeClr val="bg1"/>
                          </a:solidFill>
                        </a:rPr>
                        <a:t>Priority stream proposed</a:t>
                      </a:r>
                      <a:endParaRPr lang="en-US" sz="1200" dirty="0">
                        <a:solidFill>
                          <a:schemeClr val="bg1"/>
                        </a:solidFill>
                      </a:endParaRPr>
                    </a:p>
                  </a:txBody>
                  <a:tcPr anchor="ctr">
                    <a:solidFill>
                      <a:srgbClr val="CB415F"/>
                    </a:solidFill>
                  </a:tcPr>
                </a:tc>
              </a:tr>
              <a:tr h="658170">
                <a:tc vMerge="1">
                  <a:txBody>
                    <a:bodyPr/>
                    <a:lstStyle/>
                    <a:p>
                      <a:endParaRPr lang="en-US" sz="1000" dirty="0">
                        <a:solidFill>
                          <a:schemeClr val="bg1"/>
                        </a:solidFill>
                      </a:endParaRPr>
                    </a:p>
                  </a:txBody>
                  <a:tcPr>
                    <a:solidFill>
                      <a:srgbClr val="CB415F"/>
                    </a:solidFill>
                  </a:tcPr>
                </a:tc>
                <a:tc>
                  <a:txBody>
                    <a:bodyPr/>
                    <a:lstStyle/>
                    <a:p>
                      <a:pPr algn="ctr"/>
                      <a:r>
                        <a:rPr lang="en-US" sz="900" b="1" dirty="0" smtClean="0">
                          <a:solidFill>
                            <a:schemeClr val="bg1"/>
                          </a:solidFill>
                        </a:rPr>
                        <a:t>Digital</a:t>
                      </a:r>
                      <a:r>
                        <a:rPr lang="en-US" sz="900" b="1" baseline="0" dirty="0" smtClean="0">
                          <a:solidFill>
                            <a:schemeClr val="bg1"/>
                          </a:solidFill>
                        </a:rPr>
                        <a:t> society/ e-government directions </a:t>
                      </a:r>
                      <a:endParaRPr lang="en-US" sz="900" b="1" dirty="0">
                        <a:solidFill>
                          <a:schemeClr val="bg1"/>
                        </a:solidFill>
                      </a:endParaRPr>
                    </a:p>
                  </a:txBody>
                  <a:tcPr>
                    <a:solidFill>
                      <a:srgbClr val="CB415F"/>
                    </a:solidFill>
                  </a:tcPr>
                </a:tc>
                <a:tc>
                  <a:txBody>
                    <a:bodyPr/>
                    <a:lstStyle/>
                    <a:p>
                      <a:pPr algn="ctr"/>
                      <a:r>
                        <a:rPr lang="en-US" sz="900" b="1" dirty="0" smtClean="0">
                          <a:solidFill>
                            <a:schemeClr val="bg1"/>
                          </a:solidFill>
                        </a:rPr>
                        <a:t>More effective and efficient programs and services</a:t>
                      </a:r>
                      <a:endParaRPr lang="en-US" sz="900" b="1" dirty="0">
                        <a:solidFill>
                          <a:schemeClr val="bg1"/>
                        </a:solidFill>
                      </a:endParaRPr>
                    </a:p>
                  </a:txBody>
                  <a:tcPr>
                    <a:solidFill>
                      <a:srgbClr val="CB415F"/>
                    </a:solidFill>
                  </a:tcPr>
                </a:tc>
                <a:tc>
                  <a:txBody>
                    <a:bodyPr/>
                    <a:lstStyle/>
                    <a:p>
                      <a:pPr algn="ctr"/>
                      <a:r>
                        <a:rPr lang="en-US" sz="900" b="1" dirty="0" smtClean="0">
                          <a:solidFill>
                            <a:schemeClr val="bg1"/>
                          </a:solidFill>
                        </a:rPr>
                        <a:t>More effective and economical stewardship</a:t>
                      </a:r>
                      <a:r>
                        <a:rPr lang="en-US" sz="900" b="1" baseline="0" dirty="0" smtClean="0">
                          <a:solidFill>
                            <a:schemeClr val="bg1"/>
                          </a:solidFill>
                        </a:rPr>
                        <a:t> of IT resources</a:t>
                      </a:r>
                      <a:endParaRPr lang="en-US" sz="900" b="1" dirty="0">
                        <a:solidFill>
                          <a:schemeClr val="bg1"/>
                        </a:solidFill>
                      </a:endParaRPr>
                    </a:p>
                  </a:txBody>
                  <a:tcPr>
                    <a:solidFill>
                      <a:srgbClr val="CB415F"/>
                    </a:solidFill>
                  </a:tcPr>
                </a:tc>
                <a:tc>
                  <a:txBody>
                    <a:bodyPr/>
                    <a:lstStyle/>
                    <a:p>
                      <a:pPr algn="ctr"/>
                      <a:r>
                        <a:rPr lang="en-US" sz="900" b="1" dirty="0" smtClean="0">
                          <a:solidFill>
                            <a:schemeClr val="bg1"/>
                          </a:solidFill>
                        </a:rPr>
                        <a:t>Political and public support potential</a:t>
                      </a:r>
                      <a:endParaRPr lang="en-US" sz="900" b="1" dirty="0">
                        <a:solidFill>
                          <a:schemeClr val="bg1"/>
                        </a:solidFill>
                      </a:endParaRPr>
                    </a:p>
                  </a:txBody>
                  <a:tcPr>
                    <a:solidFill>
                      <a:srgbClr val="CB415F"/>
                    </a:solidFill>
                  </a:tcPr>
                </a:tc>
                <a:tc>
                  <a:txBody>
                    <a:bodyPr/>
                    <a:lstStyle/>
                    <a:p>
                      <a:pPr algn="ctr"/>
                      <a:r>
                        <a:rPr lang="en-US" sz="900" b="1" dirty="0" smtClean="0">
                          <a:solidFill>
                            <a:schemeClr val="bg1"/>
                          </a:solidFill>
                        </a:rPr>
                        <a:t>Potential</a:t>
                      </a:r>
                      <a:r>
                        <a:rPr lang="en-US" sz="900" b="1" baseline="0" dirty="0" smtClean="0">
                          <a:solidFill>
                            <a:schemeClr val="bg1"/>
                          </a:solidFill>
                        </a:rPr>
                        <a:t> for c</a:t>
                      </a:r>
                      <a:r>
                        <a:rPr lang="en-US" sz="900" b="1" dirty="0" smtClean="0">
                          <a:solidFill>
                            <a:schemeClr val="bg1"/>
                          </a:solidFill>
                        </a:rPr>
                        <a:t>onsensus inside government</a:t>
                      </a:r>
                      <a:endParaRPr lang="en-US" sz="900" b="1" dirty="0">
                        <a:solidFill>
                          <a:schemeClr val="bg1"/>
                        </a:solidFill>
                      </a:endParaRPr>
                    </a:p>
                  </a:txBody>
                  <a:tcPr>
                    <a:solidFill>
                      <a:srgbClr val="CB415F"/>
                    </a:solidFill>
                  </a:tcPr>
                </a:tc>
                <a:tc>
                  <a:txBody>
                    <a:bodyPr/>
                    <a:lstStyle/>
                    <a:p>
                      <a:pPr algn="ctr"/>
                      <a:r>
                        <a:rPr lang="en-US" sz="900" b="1" dirty="0" smtClean="0">
                          <a:solidFill>
                            <a:schemeClr val="bg1"/>
                          </a:solidFill>
                        </a:rPr>
                        <a:t>Ease and duration of implementation (easy &amp; short)</a:t>
                      </a:r>
                      <a:endParaRPr lang="en-US" sz="900" b="1" dirty="0">
                        <a:solidFill>
                          <a:schemeClr val="bg1"/>
                        </a:solidFill>
                      </a:endParaRPr>
                    </a:p>
                  </a:txBody>
                  <a:tcPr>
                    <a:solidFill>
                      <a:srgbClr val="CB415F"/>
                    </a:solidFill>
                  </a:tcPr>
                </a:tc>
                <a:tc vMerge="1">
                  <a:txBody>
                    <a:bodyPr/>
                    <a:lstStyle/>
                    <a:p>
                      <a:endParaRPr lang="en-US" sz="1000" dirty="0">
                        <a:solidFill>
                          <a:schemeClr val="bg1"/>
                        </a:solidFill>
                      </a:endParaRPr>
                    </a:p>
                  </a:txBody>
                  <a:tcPr>
                    <a:solidFill>
                      <a:srgbClr val="CB415F"/>
                    </a:solidFill>
                  </a:tcPr>
                </a:tc>
              </a:tr>
              <a:tr h="240050">
                <a:tc>
                  <a:txBody>
                    <a:bodyPr/>
                    <a:lstStyle/>
                    <a:p>
                      <a:pPr algn="l"/>
                      <a:r>
                        <a:rPr lang="en-US" sz="1050" b="1" dirty="0" smtClean="0">
                          <a:solidFill>
                            <a:srgbClr val="000000"/>
                          </a:solidFill>
                        </a:rPr>
                        <a:t>Terminate unproductive ongoing investments</a:t>
                      </a:r>
                      <a:endParaRPr lang="en-US" sz="1050" b="1" dirty="0">
                        <a:solidFill>
                          <a:srgbClr val="000000"/>
                        </a:solidFill>
                      </a:endParaRPr>
                    </a:p>
                  </a:txBody>
                  <a:tcPr anchor="ctr"/>
                </a:tc>
                <a:tc>
                  <a:txBody>
                    <a:bodyPr/>
                    <a:lstStyle/>
                    <a:p>
                      <a:pPr algn="ctr"/>
                      <a:r>
                        <a:rPr lang="en-US" sz="1000" baseline="0" dirty="0" smtClean="0">
                          <a:solidFill>
                            <a:srgbClr val="000000"/>
                          </a:solidFill>
                        </a:rPr>
                        <a:t>     </a:t>
                      </a:r>
                      <a:endParaRPr lang="en-US" sz="1000" dirty="0">
                        <a:solidFill>
                          <a:srgbClr val="000000"/>
                        </a:solidFill>
                      </a:endParaRPr>
                    </a:p>
                  </a:txBody>
                  <a:tcPr anchor="ctr"/>
                </a:tc>
                <a:tc>
                  <a:txBody>
                    <a:bodyPr/>
                    <a:lstStyle/>
                    <a:p>
                      <a:pPr algn="ctr"/>
                      <a:r>
                        <a:rPr lang="en-US" sz="1000" baseline="0" smtClean="0">
                          <a:solidFill>
                            <a:srgbClr val="000000"/>
                          </a:solidFill>
                        </a:rPr>
                        <a:t>     </a:t>
                      </a:r>
                      <a:endParaRPr lang="en-US" sz="1000" dirty="0">
                        <a:solidFill>
                          <a:srgbClr val="000000"/>
                        </a:solidFill>
                      </a:endParaRPr>
                    </a:p>
                  </a:txBody>
                  <a:tcPr anchor="ctr"/>
                </a:tc>
                <a:tc>
                  <a:txBody>
                    <a:bodyPr/>
                    <a:lstStyle/>
                    <a:p>
                      <a:pPr algn="ctr"/>
                      <a:r>
                        <a:rPr lang="en-US" sz="1000" baseline="0" smtClean="0">
                          <a:solidFill>
                            <a:srgbClr val="000000"/>
                          </a:solidFill>
                        </a:rPr>
                        <a:t>     </a:t>
                      </a:r>
                      <a:endParaRPr lang="en-US" sz="1000" dirty="0">
                        <a:solidFill>
                          <a:srgbClr val="000000"/>
                        </a:solidFill>
                      </a:endParaRPr>
                    </a:p>
                  </a:txBody>
                  <a:tcPr anchor="ctr"/>
                </a:tc>
                <a:tc>
                  <a:txBody>
                    <a:bodyPr/>
                    <a:lstStyle/>
                    <a:p>
                      <a:pPr algn="ctr"/>
                      <a:r>
                        <a:rPr lang="en-US" sz="1000" baseline="0" smtClean="0">
                          <a:solidFill>
                            <a:srgbClr val="000000"/>
                          </a:solidFill>
                        </a:rPr>
                        <a:t>     </a:t>
                      </a:r>
                      <a:endParaRPr lang="en-US" sz="1000" dirty="0">
                        <a:solidFill>
                          <a:srgbClr val="000000"/>
                        </a:solidFill>
                      </a:endParaRPr>
                    </a:p>
                  </a:txBody>
                  <a:tcPr anchor="ctr"/>
                </a:tc>
                <a:tc>
                  <a:txBody>
                    <a:bodyPr/>
                    <a:lstStyle/>
                    <a:p>
                      <a:pPr algn="ctr"/>
                      <a:r>
                        <a:rPr lang="en-US" sz="1000" baseline="0" smtClean="0">
                          <a:solidFill>
                            <a:srgbClr val="000000"/>
                          </a:solidFill>
                        </a:rPr>
                        <a:t>     </a:t>
                      </a:r>
                      <a:endParaRPr lang="en-US" sz="1000" dirty="0">
                        <a:solidFill>
                          <a:srgbClr val="000000"/>
                        </a:solidFill>
                      </a:endParaRPr>
                    </a:p>
                  </a:txBody>
                  <a:tcPr anchor="ctr"/>
                </a:tc>
                <a:tc>
                  <a:txBody>
                    <a:bodyPr/>
                    <a:lstStyle/>
                    <a:p>
                      <a:pPr algn="ctr"/>
                      <a:r>
                        <a:rPr lang="en-US" sz="1000" baseline="0" dirty="0" smtClean="0">
                          <a:solidFill>
                            <a:srgbClr val="000000"/>
                          </a:solidFill>
                        </a:rPr>
                        <a:t>     </a:t>
                      </a:r>
                      <a:endParaRPr lang="en-US" sz="1000" dirty="0">
                        <a:solidFill>
                          <a:srgbClr val="000000"/>
                        </a:solidFill>
                      </a:endParaRPr>
                    </a:p>
                  </a:txBody>
                  <a:tcPr anchor="ctr"/>
                </a:tc>
                <a:tc>
                  <a:txBody>
                    <a:bodyPr/>
                    <a:lstStyle/>
                    <a:p>
                      <a:pPr algn="ctr"/>
                      <a:r>
                        <a:rPr lang="en-US" sz="1000" baseline="0" dirty="0" smtClean="0">
                          <a:solidFill>
                            <a:srgbClr val="000000"/>
                          </a:solidFill>
                        </a:rPr>
                        <a:t>     </a:t>
                      </a:r>
                      <a:endParaRPr lang="en-US" sz="1000" dirty="0">
                        <a:solidFill>
                          <a:srgbClr val="000000"/>
                        </a:solidFill>
                      </a:endParaRPr>
                    </a:p>
                  </a:txBody>
                  <a:tcPr anchor="ctr"/>
                </a:tc>
              </a:tr>
              <a:tr h="198860">
                <a:tc>
                  <a:txBody>
                    <a:bodyPr/>
                    <a:lstStyle/>
                    <a:p>
                      <a:r>
                        <a:rPr lang="en-CA" sz="1000" b="1" dirty="0" smtClean="0">
                          <a:solidFill>
                            <a:srgbClr val="000000"/>
                          </a:solidFill>
                        </a:rPr>
                        <a:t>IT Executive “Tsar”</a:t>
                      </a:r>
                      <a:endParaRPr lang="en-US" sz="1000" b="1" dirty="0">
                        <a:solidFill>
                          <a:srgbClr val="000000"/>
                        </a:solidFill>
                      </a:endParaRPr>
                    </a:p>
                  </a:txBody>
                  <a:tcPr/>
                </a:tc>
                <a:tc>
                  <a:txBody>
                    <a:bodyPr/>
                    <a:lstStyle/>
                    <a:p>
                      <a:pPr algn="ctr"/>
                      <a:r>
                        <a:rPr lang="en-US" sz="1000" baseline="0" dirty="0" smtClean="0">
                          <a:solidFill>
                            <a:srgbClr val="000000"/>
                          </a:solidFill>
                        </a:rPr>
                        <a:t>     </a:t>
                      </a:r>
                      <a:endParaRPr lang="en-US" sz="1000" dirty="0">
                        <a:solidFill>
                          <a:srgbClr val="000000"/>
                        </a:solidFill>
                      </a:endParaRPr>
                    </a:p>
                  </a:txBody>
                  <a:tcPr anchor="ctr"/>
                </a:tc>
                <a:tc>
                  <a:txBody>
                    <a:bodyPr/>
                    <a:lstStyle/>
                    <a:p>
                      <a:pPr algn="ctr"/>
                      <a:r>
                        <a:rPr lang="en-US" sz="1000" baseline="0" dirty="0" smtClean="0">
                          <a:solidFill>
                            <a:srgbClr val="000000"/>
                          </a:solidFill>
                        </a:rPr>
                        <a:t>     </a:t>
                      </a:r>
                      <a:endParaRPr lang="en-US" sz="1000" dirty="0">
                        <a:solidFill>
                          <a:srgbClr val="000000"/>
                        </a:solidFill>
                      </a:endParaRPr>
                    </a:p>
                  </a:txBody>
                  <a:tcPr anchor="ctr"/>
                </a:tc>
                <a:tc>
                  <a:txBody>
                    <a:bodyPr/>
                    <a:lstStyle/>
                    <a:p>
                      <a:pPr algn="ctr"/>
                      <a:r>
                        <a:rPr lang="en-US" sz="1000" baseline="0" smtClean="0">
                          <a:solidFill>
                            <a:srgbClr val="000000"/>
                          </a:solidFill>
                        </a:rPr>
                        <a:t>     </a:t>
                      </a:r>
                      <a:endParaRPr lang="en-US" sz="1000" dirty="0">
                        <a:solidFill>
                          <a:srgbClr val="000000"/>
                        </a:solidFill>
                      </a:endParaRPr>
                    </a:p>
                  </a:txBody>
                  <a:tcPr anchor="ctr"/>
                </a:tc>
                <a:tc>
                  <a:txBody>
                    <a:bodyPr/>
                    <a:lstStyle/>
                    <a:p>
                      <a:pPr algn="ctr"/>
                      <a:r>
                        <a:rPr lang="en-US" sz="1000" baseline="0" smtClean="0">
                          <a:solidFill>
                            <a:srgbClr val="000000"/>
                          </a:solidFill>
                        </a:rPr>
                        <a:t>     </a:t>
                      </a:r>
                      <a:endParaRPr lang="en-US" sz="1000" dirty="0">
                        <a:solidFill>
                          <a:srgbClr val="000000"/>
                        </a:solidFill>
                      </a:endParaRPr>
                    </a:p>
                  </a:txBody>
                  <a:tcPr anchor="ctr"/>
                </a:tc>
                <a:tc>
                  <a:txBody>
                    <a:bodyPr/>
                    <a:lstStyle/>
                    <a:p>
                      <a:pPr algn="ctr"/>
                      <a:r>
                        <a:rPr lang="en-US" sz="1000" baseline="0" smtClean="0">
                          <a:solidFill>
                            <a:srgbClr val="000000"/>
                          </a:solidFill>
                        </a:rPr>
                        <a:t>     </a:t>
                      </a:r>
                      <a:endParaRPr lang="en-US" sz="1000" dirty="0">
                        <a:solidFill>
                          <a:srgbClr val="000000"/>
                        </a:solidFill>
                      </a:endParaRPr>
                    </a:p>
                  </a:txBody>
                  <a:tcPr anchor="ctr"/>
                </a:tc>
                <a:tc>
                  <a:txBody>
                    <a:bodyPr/>
                    <a:lstStyle/>
                    <a:p>
                      <a:pPr algn="ctr"/>
                      <a:r>
                        <a:rPr lang="en-US" sz="1000" baseline="0" smtClean="0">
                          <a:solidFill>
                            <a:srgbClr val="000000"/>
                          </a:solidFill>
                        </a:rPr>
                        <a:t>     </a:t>
                      </a:r>
                      <a:endParaRPr lang="en-US" sz="1000" dirty="0">
                        <a:solidFill>
                          <a:srgbClr val="000000"/>
                        </a:solidFill>
                      </a:endParaRPr>
                    </a:p>
                  </a:txBody>
                  <a:tcPr anchor="ctr"/>
                </a:tc>
                <a:tc>
                  <a:txBody>
                    <a:bodyPr/>
                    <a:lstStyle/>
                    <a:p>
                      <a:pPr algn="ctr"/>
                      <a:r>
                        <a:rPr lang="en-US" sz="1000" baseline="0" smtClean="0">
                          <a:solidFill>
                            <a:srgbClr val="000000"/>
                          </a:solidFill>
                        </a:rPr>
                        <a:t>     </a:t>
                      </a:r>
                      <a:endParaRPr lang="en-US" sz="1000" dirty="0">
                        <a:solidFill>
                          <a:srgbClr val="000000"/>
                        </a:solidFill>
                      </a:endParaRPr>
                    </a:p>
                  </a:txBody>
                  <a:tcPr anchor="ctr"/>
                </a:tc>
              </a:tr>
              <a:tr h="144159">
                <a:tc>
                  <a:txBody>
                    <a:bodyPr/>
                    <a:lstStyle/>
                    <a:p>
                      <a:r>
                        <a:rPr lang="en-US" sz="1000" b="1" dirty="0" smtClean="0">
                          <a:solidFill>
                            <a:srgbClr val="000000"/>
                          </a:solidFill>
                        </a:rPr>
                        <a:t>IT Governance (central and in ministries)</a:t>
                      </a:r>
                      <a:endParaRPr lang="en-US" sz="1000" b="1" dirty="0">
                        <a:solidFill>
                          <a:srgbClr val="000000"/>
                        </a:solidFill>
                      </a:endParaRPr>
                    </a:p>
                  </a:txBody>
                  <a:tcPr/>
                </a:tc>
                <a:tc>
                  <a:txBody>
                    <a:bodyPr/>
                    <a:lstStyle/>
                    <a:p>
                      <a:pPr algn="ctr"/>
                      <a:r>
                        <a:rPr lang="en-US" sz="1000" baseline="0" smtClean="0">
                          <a:solidFill>
                            <a:srgbClr val="000000"/>
                          </a:solidFill>
                        </a:rPr>
                        <a:t>     </a:t>
                      </a:r>
                      <a:endParaRPr lang="en-US" sz="1000" dirty="0">
                        <a:solidFill>
                          <a:srgbClr val="000000"/>
                        </a:solidFill>
                      </a:endParaRPr>
                    </a:p>
                  </a:txBody>
                  <a:tcPr anchor="ctr"/>
                </a:tc>
                <a:tc>
                  <a:txBody>
                    <a:bodyPr/>
                    <a:lstStyle/>
                    <a:p>
                      <a:pPr algn="ctr"/>
                      <a:r>
                        <a:rPr lang="en-US" sz="1000" baseline="0" dirty="0" smtClean="0">
                          <a:solidFill>
                            <a:srgbClr val="000000"/>
                          </a:solidFill>
                        </a:rPr>
                        <a:t>     </a:t>
                      </a:r>
                      <a:endParaRPr lang="en-US" sz="1000" dirty="0">
                        <a:solidFill>
                          <a:srgbClr val="000000"/>
                        </a:solidFill>
                      </a:endParaRPr>
                    </a:p>
                  </a:txBody>
                  <a:tcPr anchor="ctr"/>
                </a:tc>
                <a:tc>
                  <a:txBody>
                    <a:bodyPr/>
                    <a:lstStyle/>
                    <a:p>
                      <a:pPr algn="ctr"/>
                      <a:r>
                        <a:rPr lang="en-US" sz="1000" baseline="0" dirty="0" smtClean="0">
                          <a:solidFill>
                            <a:srgbClr val="000000"/>
                          </a:solidFill>
                        </a:rPr>
                        <a:t>     </a:t>
                      </a:r>
                      <a:endParaRPr lang="en-US" sz="1000" dirty="0">
                        <a:solidFill>
                          <a:srgbClr val="000000"/>
                        </a:solidFill>
                      </a:endParaRPr>
                    </a:p>
                  </a:txBody>
                  <a:tcPr anchor="ctr"/>
                </a:tc>
                <a:tc>
                  <a:txBody>
                    <a:bodyPr/>
                    <a:lstStyle/>
                    <a:p>
                      <a:pPr algn="ctr"/>
                      <a:r>
                        <a:rPr lang="en-US" sz="1000" baseline="0" smtClean="0">
                          <a:solidFill>
                            <a:srgbClr val="000000"/>
                          </a:solidFill>
                        </a:rPr>
                        <a:t>     </a:t>
                      </a:r>
                      <a:endParaRPr lang="en-US" sz="1000" dirty="0">
                        <a:solidFill>
                          <a:srgbClr val="000000"/>
                        </a:solidFill>
                      </a:endParaRPr>
                    </a:p>
                  </a:txBody>
                  <a:tcPr anchor="ctr"/>
                </a:tc>
                <a:tc>
                  <a:txBody>
                    <a:bodyPr/>
                    <a:lstStyle/>
                    <a:p>
                      <a:pPr algn="ctr"/>
                      <a:r>
                        <a:rPr lang="en-US" sz="1000" baseline="0" smtClean="0">
                          <a:solidFill>
                            <a:srgbClr val="000000"/>
                          </a:solidFill>
                        </a:rPr>
                        <a:t>     </a:t>
                      </a:r>
                      <a:endParaRPr lang="en-US" sz="1000" dirty="0">
                        <a:solidFill>
                          <a:srgbClr val="000000"/>
                        </a:solidFill>
                      </a:endParaRPr>
                    </a:p>
                  </a:txBody>
                  <a:tcPr anchor="ctr"/>
                </a:tc>
                <a:tc>
                  <a:txBody>
                    <a:bodyPr/>
                    <a:lstStyle/>
                    <a:p>
                      <a:pPr algn="ctr"/>
                      <a:r>
                        <a:rPr lang="en-US" sz="1000" baseline="0" smtClean="0">
                          <a:solidFill>
                            <a:srgbClr val="000000"/>
                          </a:solidFill>
                        </a:rPr>
                        <a:t>     </a:t>
                      </a:r>
                      <a:endParaRPr lang="en-US" sz="1000" dirty="0">
                        <a:solidFill>
                          <a:srgbClr val="000000"/>
                        </a:solidFill>
                      </a:endParaRPr>
                    </a:p>
                  </a:txBody>
                  <a:tcPr anchor="ctr"/>
                </a:tc>
                <a:tc>
                  <a:txBody>
                    <a:bodyPr/>
                    <a:lstStyle/>
                    <a:p>
                      <a:pPr algn="ctr"/>
                      <a:r>
                        <a:rPr lang="en-US" sz="1000" baseline="0" smtClean="0">
                          <a:solidFill>
                            <a:srgbClr val="000000"/>
                          </a:solidFill>
                        </a:rPr>
                        <a:t>     </a:t>
                      </a:r>
                      <a:endParaRPr lang="en-US" sz="1000" dirty="0">
                        <a:solidFill>
                          <a:srgbClr val="000000"/>
                        </a:solidFill>
                      </a:endParaRPr>
                    </a:p>
                  </a:txBody>
                  <a:tcPr anchor="ctr"/>
                </a:tc>
              </a:tr>
              <a:tr h="211049">
                <a:tc>
                  <a:txBody>
                    <a:bodyPr/>
                    <a:lstStyle/>
                    <a:p>
                      <a:r>
                        <a:rPr lang="en-US" sz="1000" b="1" dirty="0" smtClean="0">
                          <a:solidFill>
                            <a:srgbClr val="000000"/>
                          </a:solidFill>
                        </a:rPr>
                        <a:t>Central IT Policy Authority (the “rule-maker”)</a:t>
                      </a:r>
                      <a:endParaRPr lang="en-US" sz="1000" b="1" dirty="0">
                        <a:solidFill>
                          <a:srgbClr val="000000"/>
                        </a:solidFill>
                      </a:endParaRPr>
                    </a:p>
                  </a:txBody>
                  <a:tcPr/>
                </a:tc>
                <a:tc>
                  <a:txBody>
                    <a:bodyPr/>
                    <a:lstStyle/>
                    <a:p>
                      <a:pPr algn="ctr"/>
                      <a:r>
                        <a:rPr lang="en-US" sz="1000" baseline="0" smtClean="0">
                          <a:solidFill>
                            <a:srgbClr val="000000"/>
                          </a:solidFill>
                        </a:rPr>
                        <a:t>     </a:t>
                      </a:r>
                      <a:endParaRPr lang="en-US" sz="1000" dirty="0">
                        <a:solidFill>
                          <a:srgbClr val="000000"/>
                        </a:solidFill>
                      </a:endParaRPr>
                    </a:p>
                  </a:txBody>
                  <a:tcPr anchor="ctr"/>
                </a:tc>
                <a:tc>
                  <a:txBody>
                    <a:bodyPr/>
                    <a:lstStyle/>
                    <a:p>
                      <a:pPr algn="ctr"/>
                      <a:r>
                        <a:rPr lang="en-US" sz="1000" baseline="0" dirty="0" smtClean="0">
                          <a:solidFill>
                            <a:srgbClr val="000000"/>
                          </a:solidFill>
                        </a:rPr>
                        <a:t>     </a:t>
                      </a:r>
                      <a:endParaRPr lang="en-US" sz="1000" dirty="0">
                        <a:solidFill>
                          <a:srgbClr val="000000"/>
                        </a:solidFill>
                      </a:endParaRPr>
                    </a:p>
                  </a:txBody>
                  <a:tcPr anchor="ctr"/>
                </a:tc>
                <a:tc>
                  <a:txBody>
                    <a:bodyPr/>
                    <a:lstStyle/>
                    <a:p>
                      <a:pPr algn="ctr"/>
                      <a:r>
                        <a:rPr lang="en-US" sz="1000" baseline="0" smtClean="0">
                          <a:solidFill>
                            <a:srgbClr val="000000"/>
                          </a:solidFill>
                        </a:rPr>
                        <a:t>     </a:t>
                      </a:r>
                      <a:endParaRPr lang="en-US" sz="1000" dirty="0">
                        <a:solidFill>
                          <a:srgbClr val="000000"/>
                        </a:solidFill>
                      </a:endParaRPr>
                    </a:p>
                  </a:txBody>
                  <a:tcPr anchor="ctr"/>
                </a:tc>
                <a:tc>
                  <a:txBody>
                    <a:bodyPr/>
                    <a:lstStyle/>
                    <a:p>
                      <a:pPr algn="ctr"/>
                      <a:r>
                        <a:rPr lang="en-US" sz="1000" baseline="0" dirty="0" smtClean="0">
                          <a:solidFill>
                            <a:srgbClr val="000000"/>
                          </a:solidFill>
                        </a:rPr>
                        <a:t>     </a:t>
                      </a:r>
                      <a:endParaRPr lang="en-US" sz="1000" dirty="0">
                        <a:solidFill>
                          <a:srgbClr val="000000"/>
                        </a:solidFill>
                      </a:endParaRPr>
                    </a:p>
                  </a:txBody>
                  <a:tcPr anchor="ctr"/>
                </a:tc>
                <a:tc>
                  <a:txBody>
                    <a:bodyPr/>
                    <a:lstStyle/>
                    <a:p>
                      <a:pPr algn="ctr"/>
                      <a:r>
                        <a:rPr lang="en-US" sz="1000" baseline="0" smtClean="0">
                          <a:solidFill>
                            <a:srgbClr val="000000"/>
                          </a:solidFill>
                        </a:rPr>
                        <a:t>     </a:t>
                      </a:r>
                      <a:endParaRPr lang="en-US" sz="1000" dirty="0">
                        <a:solidFill>
                          <a:srgbClr val="000000"/>
                        </a:solidFill>
                      </a:endParaRPr>
                    </a:p>
                  </a:txBody>
                  <a:tcPr anchor="ctr"/>
                </a:tc>
                <a:tc>
                  <a:txBody>
                    <a:bodyPr/>
                    <a:lstStyle/>
                    <a:p>
                      <a:pPr algn="ctr"/>
                      <a:r>
                        <a:rPr lang="en-US" sz="1000" baseline="0" smtClean="0">
                          <a:solidFill>
                            <a:srgbClr val="000000"/>
                          </a:solidFill>
                        </a:rPr>
                        <a:t>     </a:t>
                      </a:r>
                      <a:endParaRPr lang="en-US" sz="1000" dirty="0">
                        <a:solidFill>
                          <a:srgbClr val="000000"/>
                        </a:solidFill>
                      </a:endParaRPr>
                    </a:p>
                  </a:txBody>
                  <a:tcPr anchor="ctr"/>
                </a:tc>
                <a:tc>
                  <a:txBody>
                    <a:bodyPr/>
                    <a:lstStyle/>
                    <a:p>
                      <a:pPr algn="ctr"/>
                      <a:r>
                        <a:rPr lang="en-US" sz="1000" baseline="0" smtClean="0">
                          <a:solidFill>
                            <a:srgbClr val="000000"/>
                          </a:solidFill>
                        </a:rPr>
                        <a:t>     </a:t>
                      </a:r>
                      <a:endParaRPr lang="en-US" sz="1000" dirty="0">
                        <a:solidFill>
                          <a:srgbClr val="000000"/>
                        </a:solidFill>
                      </a:endParaRPr>
                    </a:p>
                  </a:txBody>
                  <a:tcPr anchor="ctr"/>
                </a:tc>
              </a:tr>
              <a:tr h="196878">
                <a:tc>
                  <a:txBody>
                    <a:bodyPr/>
                    <a:lstStyle/>
                    <a:p>
                      <a:r>
                        <a:rPr lang="en-US" sz="1000" b="1" dirty="0" smtClean="0">
                          <a:solidFill>
                            <a:srgbClr val="000000"/>
                          </a:solidFill>
                        </a:rPr>
                        <a:t>IT investment life-cycle management framework (plan, justify, approve, execute, monitor, report)</a:t>
                      </a:r>
                      <a:endParaRPr lang="en-US" sz="1000" b="1" dirty="0">
                        <a:solidFill>
                          <a:srgbClr val="000000"/>
                        </a:solidFill>
                      </a:endParaRPr>
                    </a:p>
                  </a:txBody>
                  <a:tcPr/>
                </a:tc>
                <a:tc>
                  <a:txBody>
                    <a:bodyPr/>
                    <a:lstStyle/>
                    <a:p>
                      <a:pPr algn="ctr"/>
                      <a:r>
                        <a:rPr lang="en-US" sz="1000" baseline="0" smtClean="0">
                          <a:solidFill>
                            <a:srgbClr val="000000"/>
                          </a:solidFill>
                        </a:rPr>
                        <a:t>     </a:t>
                      </a:r>
                      <a:endParaRPr lang="en-US" sz="1000" dirty="0">
                        <a:solidFill>
                          <a:srgbClr val="000000"/>
                        </a:solidFill>
                      </a:endParaRPr>
                    </a:p>
                  </a:txBody>
                  <a:tcPr anchor="ctr"/>
                </a:tc>
                <a:tc>
                  <a:txBody>
                    <a:bodyPr/>
                    <a:lstStyle/>
                    <a:p>
                      <a:pPr algn="ctr"/>
                      <a:r>
                        <a:rPr lang="en-US" sz="1000" baseline="0" smtClean="0">
                          <a:solidFill>
                            <a:srgbClr val="000000"/>
                          </a:solidFill>
                        </a:rPr>
                        <a:t>     </a:t>
                      </a:r>
                      <a:endParaRPr lang="en-US" sz="1000" dirty="0">
                        <a:solidFill>
                          <a:srgbClr val="000000"/>
                        </a:solidFill>
                      </a:endParaRPr>
                    </a:p>
                  </a:txBody>
                  <a:tcPr anchor="ctr"/>
                </a:tc>
                <a:tc>
                  <a:txBody>
                    <a:bodyPr/>
                    <a:lstStyle/>
                    <a:p>
                      <a:pPr algn="ctr"/>
                      <a:r>
                        <a:rPr lang="en-US" sz="1000" baseline="0" dirty="0" smtClean="0">
                          <a:solidFill>
                            <a:srgbClr val="000000"/>
                          </a:solidFill>
                        </a:rPr>
                        <a:t>     </a:t>
                      </a:r>
                      <a:endParaRPr lang="en-US" sz="1000" dirty="0">
                        <a:solidFill>
                          <a:srgbClr val="000000"/>
                        </a:solidFill>
                      </a:endParaRPr>
                    </a:p>
                  </a:txBody>
                  <a:tcPr anchor="ctr"/>
                </a:tc>
                <a:tc>
                  <a:txBody>
                    <a:bodyPr/>
                    <a:lstStyle/>
                    <a:p>
                      <a:pPr algn="ctr"/>
                      <a:r>
                        <a:rPr lang="en-US" sz="1000" baseline="0" dirty="0" smtClean="0">
                          <a:solidFill>
                            <a:srgbClr val="000000"/>
                          </a:solidFill>
                        </a:rPr>
                        <a:t>     </a:t>
                      </a:r>
                      <a:endParaRPr lang="en-US" sz="1000" dirty="0">
                        <a:solidFill>
                          <a:srgbClr val="000000"/>
                        </a:solidFill>
                      </a:endParaRPr>
                    </a:p>
                  </a:txBody>
                  <a:tcPr anchor="ctr"/>
                </a:tc>
                <a:tc>
                  <a:txBody>
                    <a:bodyPr/>
                    <a:lstStyle/>
                    <a:p>
                      <a:pPr algn="ctr"/>
                      <a:r>
                        <a:rPr lang="en-US" sz="1000" baseline="0" smtClean="0">
                          <a:solidFill>
                            <a:srgbClr val="000000"/>
                          </a:solidFill>
                        </a:rPr>
                        <a:t>     </a:t>
                      </a:r>
                      <a:endParaRPr lang="en-US" sz="1000" dirty="0">
                        <a:solidFill>
                          <a:srgbClr val="000000"/>
                        </a:solidFill>
                      </a:endParaRPr>
                    </a:p>
                  </a:txBody>
                  <a:tcPr anchor="ctr"/>
                </a:tc>
                <a:tc>
                  <a:txBody>
                    <a:bodyPr/>
                    <a:lstStyle/>
                    <a:p>
                      <a:pPr algn="ctr"/>
                      <a:r>
                        <a:rPr lang="en-US" sz="1000" baseline="0" smtClean="0">
                          <a:solidFill>
                            <a:srgbClr val="000000"/>
                          </a:solidFill>
                        </a:rPr>
                        <a:t>     </a:t>
                      </a:r>
                      <a:endParaRPr lang="en-US" sz="1000" dirty="0">
                        <a:solidFill>
                          <a:srgbClr val="000000"/>
                        </a:solidFill>
                      </a:endParaRPr>
                    </a:p>
                  </a:txBody>
                  <a:tcPr anchor="ctr"/>
                </a:tc>
                <a:tc>
                  <a:txBody>
                    <a:bodyPr/>
                    <a:lstStyle/>
                    <a:p>
                      <a:pPr algn="ctr"/>
                      <a:r>
                        <a:rPr lang="en-US" sz="1000" baseline="0" smtClean="0">
                          <a:solidFill>
                            <a:srgbClr val="000000"/>
                          </a:solidFill>
                        </a:rPr>
                        <a:t>     </a:t>
                      </a:r>
                      <a:endParaRPr lang="en-US" sz="1000" dirty="0">
                        <a:solidFill>
                          <a:srgbClr val="000000"/>
                        </a:solidFill>
                      </a:endParaRPr>
                    </a:p>
                  </a:txBody>
                  <a:tcPr anchor="ctr"/>
                </a:tc>
              </a:tr>
              <a:tr h="250258">
                <a:tc>
                  <a:txBody>
                    <a:bodyPr/>
                    <a:lstStyle/>
                    <a:p>
                      <a:pPr algn="l"/>
                      <a:r>
                        <a:rPr lang="en-US" sz="1050" b="1" baseline="0" dirty="0" smtClean="0">
                          <a:solidFill>
                            <a:srgbClr val="000000"/>
                          </a:solidFill>
                        </a:rPr>
                        <a:t>Critical capacity development</a:t>
                      </a:r>
                      <a:endParaRPr lang="en-US" sz="1050" b="1" dirty="0">
                        <a:solidFill>
                          <a:srgbClr val="000000"/>
                        </a:solidFill>
                      </a:endParaRPr>
                    </a:p>
                  </a:txBody>
                  <a:tcPr anchor="ctr"/>
                </a:tc>
                <a:tc>
                  <a:txBody>
                    <a:bodyPr/>
                    <a:lstStyle/>
                    <a:p>
                      <a:pPr algn="ctr"/>
                      <a:r>
                        <a:rPr lang="en-US" sz="1000" baseline="0" smtClean="0">
                          <a:solidFill>
                            <a:srgbClr val="000000"/>
                          </a:solidFill>
                        </a:rPr>
                        <a:t>     </a:t>
                      </a:r>
                      <a:endParaRPr lang="en-US" sz="1000" dirty="0">
                        <a:solidFill>
                          <a:srgbClr val="000000"/>
                        </a:solidFill>
                      </a:endParaRPr>
                    </a:p>
                  </a:txBody>
                  <a:tcPr anchor="ctr"/>
                </a:tc>
                <a:tc>
                  <a:txBody>
                    <a:bodyPr/>
                    <a:lstStyle/>
                    <a:p>
                      <a:pPr algn="ctr"/>
                      <a:r>
                        <a:rPr lang="en-US" sz="1000" baseline="0" smtClean="0">
                          <a:solidFill>
                            <a:srgbClr val="000000"/>
                          </a:solidFill>
                        </a:rPr>
                        <a:t>     </a:t>
                      </a:r>
                      <a:endParaRPr lang="en-US" sz="1000" dirty="0">
                        <a:solidFill>
                          <a:srgbClr val="000000"/>
                        </a:solidFill>
                      </a:endParaRPr>
                    </a:p>
                  </a:txBody>
                  <a:tcPr anchor="ctr"/>
                </a:tc>
                <a:tc>
                  <a:txBody>
                    <a:bodyPr/>
                    <a:lstStyle/>
                    <a:p>
                      <a:pPr algn="ctr"/>
                      <a:r>
                        <a:rPr lang="en-US" sz="1000" baseline="0" dirty="0" smtClean="0">
                          <a:solidFill>
                            <a:srgbClr val="000000"/>
                          </a:solidFill>
                        </a:rPr>
                        <a:t>     </a:t>
                      </a:r>
                      <a:endParaRPr lang="en-US" sz="1000" dirty="0">
                        <a:solidFill>
                          <a:srgbClr val="000000"/>
                        </a:solidFill>
                      </a:endParaRPr>
                    </a:p>
                  </a:txBody>
                  <a:tcPr anchor="ctr"/>
                </a:tc>
                <a:tc>
                  <a:txBody>
                    <a:bodyPr/>
                    <a:lstStyle/>
                    <a:p>
                      <a:pPr algn="ctr"/>
                      <a:r>
                        <a:rPr lang="en-US" sz="1000" baseline="0" dirty="0" smtClean="0">
                          <a:solidFill>
                            <a:srgbClr val="000000"/>
                          </a:solidFill>
                        </a:rPr>
                        <a:t>     </a:t>
                      </a:r>
                      <a:endParaRPr lang="en-US" sz="1000" dirty="0">
                        <a:solidFill>
                          <a:srgbClr val="000000"/>
                        </a:solidFill>
                      </a:endParaRPr>
                    </a:p>
                  </a:txBody>
                  <a:tcPr anchor="ctr"/>
                </a:tc>
                <a:tc>
                  <a:txBody>
                    <a:bodyPr/>
                    <a:lstStyle/>
                    <a:p>
                      <a:pPr algn="ctr"/>
                      <a:r>
                        <a:rPr lang="en-US" sz="1000" baseline="0" dirty="0" smtClean="0">
                          <a:solidFill>
                            <a:srgbClr val="000000"/>
                          </a:solidFill>
                        </a:rPr>
                        <a:t>     </a:t>
                      </a:r>
                      <a:endParaRPr lang="en-US" sz="1000" dirty="0">
                        <a:solidFill>
                          <a:srgbClr val="000000"/>
                        </a:solidFill>
                      </a:endParaRPr>
                    </a:p>
                  </a:txBody>
                  <a:tcPr anchor="ctr"/>
                </a:tc>
                <a:tc>
                  <a:txBody>
                    <a:bodyPr/>
                    <a:lstStyle/>
                    <a:p>
                      <a:pPr algn="ctr"/>
                      <a:r>
                        <a:rPr lang="en-US" sz="1000" baseline="0" smtClean="0">
                          <a:solidFill>
                            <a:srgbClr val="000000"/>
                          </a:solidFill>
                        </a:rPr>
                        <a:t>     </a:t>
                      </a:r>
                      <a:endParaRPr lang="en-US" sz="1000" dirty="0">
                        <a:solidFill>
                          <a:srgbClr val="000000"/>
                        </a:solidFill>
                      </a:endParaRPr>
                    </a:p>
                  </a:txBody>
                  <a:tcPr anchor="ctr"/>
                </a:tc>
                <a:tc>
                  <a:txBody>
                    <a:bodyPr/>
                    <a:lstStyle/>
                    <a:p>
                      <a:pPr algn="ctr"/>
                      <a:r>
                        <a:rPr lang="en-US" sz="1000" baseline="0" smtClean="0">
                          <a:solidFill>
                            <a:srgbClr val="000000"/>
                          </a:solidFill>
                        </a:rPr>
                        <a:t>     </a:t>
                      </a:r>
                      <a:endParaRPr lang="en-US" sz="1000" dirty="0">
                        <a:solidFill>
                          <a:srgbClr val="000000"/>
                        </a:solidFill>
                      </a:endParaRPr>
                    </a:p>
                  </a:txBody>
                  <a:tcPr anchor="ctr"/>
                </a:tc>
              </a:tr>
              <a:tr h="175629">
                <a:tc>
                  <a:txBody>
                    <a:bodyPr/>
                    <a:lstStyle/>
                    <a:p>
                      <a:pPr algn="l"/>
                      <a:r>
                        <a:rPr lang="en-US" sz="1050" b="1" dirty="0" smtClean="0">
                          <a:solidFill>
                            <a:srgbClr val="000000"/>
                          </a:solidFill>
                        </a:rPr>
                        <a:t>Information</a:t>
                      </a:r>
                      <a:r>
                        <a:rPr lang="en-US" sz="1050" b="1" baseline="0" dirty="0" smtClean="0">
                          <a:solidFill>
                            <a:srgbClr val="000000"/>
                          </a:solidFill>
                        </a:rPr>
                        <a:t> Management (data integrity, common data semantics and standards, one instance for each information item </a:t>
                      </a:r>
                      <a:endParaRPr lang="en-US" sz="1050" b="1" dirty="0">
                        <a:solidFill>
                          <a:srgbClr val="000000"/>
                        </a:solidFill>
                      </a:endParaRPr>
                    </a:p>
                  </a:txBody>
                  <a:tcPr anchor="ctr"/>
                </a:tc>
                <a:tc>
                  <a:txBody>
                    <a:bodyPr/>
                    <a:lstStyle/>
                    <a:p>
                      <a:pPr algn="ctr"/>
                      <a:r>
                        <a:rPr lang="en-US" sz="1000" baseline="0" smtClean="0">
                          <a:solidFill>
                            <a:srgbClr val="000000"/>
                          </a:solidFill>
                        </a:rPr>
                        <a:t>     </a:t>
                      </a:r>
                      <a:endParaRPr lang="en-US" sz="1000" dirty="0">
                        <a:solidFill>
                          <a:srgbClr val="000000"/>
                        </a:solidFill>
                      </a:endParaRPr>
                    </a:p>
                  </a:txBody>
                  <a:tcPr anchor="ctr"/>
                </a:tc>
                <a:tc>
                  <a:txBody>
                    <a:bodyPr/>
                    <a:lstStyle/>
                    <a:p>
                      <a:pPr algn="ctr"/>
                      <a:r>
                        <a:rPr lang="en-US" sz="1000" baseline="0" smtClean="0">
                          <a:solidFill>
                            <a:srgbClr val="000000"/>
                          </a:solidFill>
                        </a:rPr>
                        <a:t>     </a:t>
                      </a:r>
                      <a:endParaRPr lang="en-US" sz="1000" dirty="0">
                        <a:solidFill>
                          <a:srgbClr val="000000"/>
                        </a:solidFill>
                      </a:endParaRPr>
                    </a:p>
                  </a:txBody>
                  <a:tcPr anchor="ctr"/>
                </a:tc>
                <a:tc>
                  <a:txBody>
                    <a:bodyPr/>
                    <a:lstStyle/>
                    <a:p>
                      <a:pPr algn="ctr"/>
                      <a:r>
                        <a:rPr lang="en-US" sz="1000" baseline="0" smtClean="0">
                          <a:solidFill>
                            <a:srgbClr val="000000"/>
                          </a:solidFill>
                        </a:rPr>
                        <a:t>     </a:t>
                      </a:r>
                      <a:endParaRPr lang="en-US" sz="1000" dirty="0">
                        <a:solidFill>
                          <a:srgbClr val="000000"/>
                        </a:solidFill>
                      </a:endParaRPr>
                    </a:p>
                  </a:txBody>
                  <a:tcPr anchor="ctr"/>
                </a:tc>
                <a:tc>
                  <a:txBody>
                    <a:bodyPr/>
                    <a:lstStyle/>
                    <a:p>
                      <a:pPr algn="ctr"/>
                      <a:r>
                        <a:rPr lang="en-US" sz="1000" baseline="0" dirty="0" smtClean="0">
                          <a:solidFill>
                            <a:srgbClr val="000000"/>
                          </a:solidFill>
                        </a:rPr>
                        <a:t>     </a:t>
                      </a:r>
                      <a:endParaRPr lang="en-US" sz="1000" dirty="0">
                        <a:solidFill>
                          <a:srgbClr val="000000"/>
                        </a:solidFill>
                      </a:endParaRPr>
                    </a:p>
                  </a:txBody>
                  <a:tcPr anchor="ctr"/>
                </a:tc>
                <a:tc>
                  <a:txBody>
                    <a:bodyPr/>
                    <a:lstStyle/>
                    <a:p>
                      <a:pPr algn="ctr"/>
                      <a:r>
                        <a:rPr lang="en-US" sz="1000" baseline="0" dirty="0" smtClean="0">
                          <a:solidFill>
                            <a:srgbClr val="000000"/>
                          </a:solidFill>
                        </a:rPr>
                        <a:t>     </a:t>
                      </a:r>
                      <a:endParaRPr lang="en-US" sz="1000" dirty="0">
                        <a:solidFill>
                          <a:srgbClr val="000000"/>
                        </a:solidFill>
                      </a:endParaRPr>
                    </a:p>
                  </a:txBody>
                  <a:tcPr anchor="ctr"/>
                </a:tc>
                <a:tc>
                  <a:txBody>
                    <a:bodyPr/>
                    <a:lstStyle/>
                    <a:p>
                      <a:pPr algn="ctr"/>
                      <a:r>
                        <a:rPr lang="en-US" sz="1000" baseline="0" smtClean="0">
                          <a:solidFill>
                            <a:srgbClr val="000000"/>
                          </a:solidFill>
                        </a:rPr>
                        <a:t>     </a:t>
                      </a:r>
                      <a:endParaRPr lang="en-US" sz="1000" dirty="0">
                        <a:solidFill>
                          <a:srgbClr val="000000"/>
                        </a:solidFill>
                      </a:endParaRPr>
                    </a:p>
                  </a:txBody>
                  <a:tcPr anchor="ctr"/>
                </a:tc>
                <a:tc>
                  <a:txBody>
                    <a:bodyPr/>
                    <a:lstStyle/>
                    <a:p>
                      <a:pPr algn="ctr"/>
                      <a:r>
                        <a:rPr lang="en-US" sz="1000" baseline="0" dirty="0" smtClean="0">
                          <a:solidFill>
                            <a:srgbClr val="000000"/>
                          </a:solidFill>
                        </a:rPr>
                        <a:t>     </a:t>
                      </a:r>
                      <a:endParaRPr lang="en-US" sz="1000" dirty="0">
                        <a:solidFill>
                          <a:srgbClr val="000000"/>
                        </a:solidFill>
                      </a:endParaRPr>
                    </a:p>
                  </a:txBody>
                  <a:tcPr anchor="ctr"/>
                </a:tc>
              </a:tr>
            </a:tbl>
          </a:graphicData>
        </a:graphic>
      </p:graphicFrame>
      <p:sp>
        <p:nvSpPr>
          <p:cNvPr id="4" name="Slide Number Placeholder 3"/>
          <p:cNvSpPr>
            <a:spLocks noGrp="1"/>
          </p:cNvSpPr>
          <p:nvPr>
            <p:ph type="sldNum" sz="quarter" idx="12"/>
          </p:nvPr>
        </p:nvSpPr>
        <p:spPr/>
        <p:txBody>
          <a:bodyPr/>
          <a:lstStyle/>
          <a:p>
            <a:fld id="{FA83155D-84CD-48C0-9F06-F0DF4E61ABC8}" type="slidenum">
              <a:rPr lang="en-US" smtClean="0"/>
              <a:pPr/>
              <a:t>7</a:t>
            </a:fld>
            <a:endParaRPr lang="en-US"/>
          </a:p>
        </p:txBody>
      </p:sp>
    </p:spTree>
    <p:extLst>
      <p:ext uri="{BB962C8B-B14F-4D97-AF65-F5344CB8AC3E}">
        <p14:creationId xmlns:p14="http://schemas.microsoft.com/office/powerpoint/2010/main" val="584601195"/>
      </p:ext>
    </p:extLst>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Shared Services Canada</a:t>
            </a:r>
            <a:br>
              <a:rPr lang="en-US" dirty="0"/>
            </a:br>
            <a:r>
              <a:rPr lang="en-US" sz="2000" dirty="0" smtClean="0">
                <a:solidFill>
                  <a:srgbClr val="212165"/>
                </a:solidFill>
              </a:rPr>
              <a:t>Line of business</a:t>
            </a:r>
            <a:r>
              <a:rPr lang="en-US" sz="2000" dirty="0">
                <a:solidFill>
                  <a:srgbClr val="212165"/>
                </a:solidFill>
              </a:rPr>
              <a:t>: Cyber and IT Security Services </a:t>
            </a:r>
            <a:endParaRPr lang="en-US" dirty="0"/>
          </a:p>
        </p:txBody>
      </p:sp>
      <p:sp>
        <p:nvSpPr>
          <p:cNvPr id="3" name="Slide Number Placeholder 2"/>
          <p:cNvSpPr>
            <a:spLocks noGrp="1"/>
          </p:cNvSpPr>
          <p:nvPr>
            <p:ph type="sldNum" sz="quarter" idx="12"/>
          </p:nvPr>
        </p:nvSpPr>
        <p:spPr/>
        <p:txBody>
          <a:bodyPr/>
          <a:lstStyle/>
          <a:p>
            <a:fld id="{60B17803-2800-4867-BEDA-65382B359458}" type="slidenum">
              <a:rPr lang="en-US" smtClean="0"/>
              <a:pPr/>
              <a:t>70</a:t>
            </a:fld>
            <a:endParaRPr lang="en-US"/>
          </a:p>
        </p:txBody>
      </p:sp>
      <p:graphicFrame>
        <p:nvGraphicFramePr>
          <p:cNvPr id="4" name="Object 3"/>
          <p:cNvGraphicFramePr>
            <a:graphicFrameLocks noChangeAspect="1"/>
          </p:cNvGraphicFramePr>
          <p:nvPr>
            <p:extLst>
              <p:ext uri="{D42A27DB-BD31-4B8C-83A1-F6EECF244321}">
                <p14:modId xmlns:p14="http://schemas.microsoft.com/office/powerpoint/2010/main" val="178485496"/>
              </p:ext>
            </p:extLst>
          </p:nvPr>
        </p:nvGraphicFramePr>
        <p:xfrm>
          <a:off x="1017752" y="1759668"/>
          <a:ext cx="7338189" cy="4580983"/>
        </p:xfrm>
        <a:graphic>
          <a:graphicData uri="http://schemas.openxmlformats.org/presentationml/2006/ole">
            <mc:AlternateContent xmlns:mc="http://schemas.openxmlformats.org/markup-compatibility/2006">
              <mc:Choice xmlns:v="urn:schemas-microsoft-com:vml" Requires="v">
                <p:oleObj spid="_x0000_s16717" name="Document" r:id="rId3" imgW="6489700" imgH="4051300" progId="Word.Document.12">
                  <p:embed/>
                </p:oleObj>
              </mc:Choice>
              <mc:Fallback>
                <p:oleObj name="Document" r:id="rId3" imgW="6489700" imgH="4051300" progId="Word.Document.12">
                  <p:embed/>
                  <p:pic>
                    <p:nvPicPr>
                      <p:cNvPr id="0" name=""/>
                      <p:cNvPicPr/>
                      <p:nvPr/>
                    </p:nvPicPr>
                    <p:blipFill>
                      <a:blip r:embed="rId4"/>
                      <a:stretch>
                        <a:fillRect/>
                      </a:stretch>
                    </p:blipFill>
                    <p:spPr>
                      <a:xfrm>
                        <a:off x="1017752" y="1759668"/>
                        <a:ext cx="7338189" cy="4580983"/>
                      </a:xfrm>
                      <a:prstGeom prst="rect">
                        <a:avLst/>
                      </a:prstGeom>
                    </p:spPr>
                  </p:pic>
                </p:oleObj>
              </mc:Fallback>
            </mc:AlternateContent>
          </a:graphicData>
        </a:graphic>
      </p:graphicFrame>
    </p:spTree>
    <p:extLst>
      <p:ext uri="{BB962C8B-B14F-4D97-AF65-F5344CB8AC3E}">
        <p14:creationId xmlns:p14="http://schemas.microsoft.com/office/powerpoint/2010/main" val="1178843968"/>
      </p:ext>
    </p:extLst>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Shared Services Canada</a:t>
            </a:r>
            <a:br>
              <a:rPr lang="en-US" dirty="0"/>
            </a:br>
            <a:r>
              <a:rPr lang="en-US" sz="2000" dirty="0" smtClean="0">
                <a:solidFill>
                  <a:srgbClr val="212165"/>
                </a:solidFill>
              </a:rPr>
              <a:t>Line of business</a:t>
            </a:r>
            <a:r>
              <a:rPr lang="en-US" sz="2000" dirty="0">
                <a:solidFill>
                  <a:srgbClr val="212165"/>
                </a:solidFill>
              </a:rPr>
              <a:t>: Cyber and IT Security Services </a:t>
            </a:r>
            <a:endParaRPr lang="en-US" dirty="0"/>
          </a:p>
        </p:txBody>
      </p:sp>
      <p:sp>
        <p:nvSpPr>
          <p:cNvPr id="3" name="Slide Number Placeholder 2"/>
          <p:cNvSpPr>
            <a:spLocks noGrp="1"/>
          </p:cNvSpPr>
          <p:nvPr>
            <p:ph type="sldNum" sz="quarter" idx="12"/>
          </p:nvPr>
        </p:nvSpPr>
        <p:spPr/>
        <p:txBody>
          <a:bodyPr/>
          <a:lstStyle/>
          <a:p>
            <a:fld id="{60B17803-2800-4867-BEDA-65382B359458}" type="slidenum">
              <a:rPr lang="en-US" smtClean="0"/>
              <a:pPr/>
              <a:t>71</a:t>
            </a:fld>
            <a:endParaRPr lang="en-US"/>
          </a:p>
        </p:txBody>
      </p:sp>
      <p:sp>
        <p:nvSpPr>
          <p:cNvPr id="5" name="Rectangle 4"/>
          <p:cNvSpPr/>
          <p:nvPr/>
        </p:nvSpPr>
        <p:spPr>
          <a:xfrm>
            <a:off x="1000930" y="1179035"/>
            <a:ext cx="4738534" cy="369332"/>
          </a:xfrm>
          <a:prstGeom prst="rect">
            <a:avLst/>
          </a:prstGeom>
        </p:spPr>
        <p:txBody>
          <a:bodyPr wrap="none">
            <a:spAutoFit/>
          </a:bodyPr>
          <a:lstStyle/>
          <a:p>
            <a:r>
              <a:rPr lang="en-US" sz="1800" dirty="0">
                <a:solidFill>
                  <a:srgbClr val="212165"/>
                </a:solidFill>
              </a:rPr>
              <a:t>Area: IT Environment Protection </a:t>
            </a:r>
            <a:r>
              <a:rPr lang="en-US" sz="1800" dirty="0" smtClean="0">
                <a:solidFill>
                  <a:srgbClr val="212165"/>
                </a:solidFill>
              </a:rPr>
              <a:t>Services</a:t>
            </a:r>
            <a:endParaRPr lang="en-US" sz="1800" dirty="0">
              <a:solidFill>
                <a:srgbClr val="212165"/>
              </a:solidFill>
            </a:endParaRPr>
          </a:p>
        </p:txBody>
      </p:sp>
      <p:graphicFrame>
        <p:nvGraphicFramePr>
          <p:cNvPr id="6" name="Object 5"/>
          <p:cNvGraphicFramePr>
            <a:graphicFrameLocks noChangeAspect="1"/>
          </p:cNvGraphicFramePr>
          <p:nvPr>
            <p:extLst>
              <p:ext uri="{D42A27DB-BD31-4B8C-83A1-F6EECF244321}">
                <p14:modId xmlns:p14="http://schemas.microsoft.com/office/powerpoint/2010/main" val="93486735"/>
              </p:ext>
            </p:extLst>
          </p:nvPr>
        </p:nvGraphicFramePr>
        <p:xfrm>
          <a:off x="1000930" y="1509201"/>
          <a:ext cx="5735865" cy="841859"/>
        </p:xfrm>
        <a:graphic>
          <a:graphicData uri="http://schemas.openxmlformats.org/presentationml/2006/ole">
            <mc:AlternateContent xmlns:mc="http://schemas.openxmlformats.org/markup-compatibility/2006">
              <mc:Choice xmlns:v="urn:schemas-microsoft-com:vml" Requires="v">
                <p:oleObj spid="_x0000_s43602" name="Document" r:id="rId3" imgW="6489700" imgH="952500" progId="Word.Document.12">
                  <p:embed/>
                </p:oleObj>
              </mc:Choice>
              <mc:Fallback>
                <p:oleObj name="Document" r:id="rId3" imgW="6489700" imgH="952500" progId="Word.Document.12">
                  <p:embed/>
                  <p:pic>
                    <p:nvPicPr>
                      <p:cNvPr id="0" name=""/>
                      <p:cNvPicPr/>
                      <p:nvPr/>
                    </p:nvPicPr>
                    <p:blipFill>
                      <a:blip r:embed="rId4"/>
                      <a:stretch>
                        <a:fillRect/>
                      </a:stretch>
                    </p:blipFill>
                    <p:spPr>
                      <a:xfrm>
                        <a:off x="1000930" y="1509201"/>
                        <a:ext cx="5735865" cy="841859"/>
                      </a:xfrm>
                      <a:prstGeom prst="rect">
                        <a:avLst/>
                      </a:prstGeom>
                    </p:spPr>
                  </p:pic>
                </p:oleObj>
              </mc:Fallback>
            </mc:AlternateContent>
          </a:graphicData>
        </a:graphic>
      </p:graphicFrame>
      <p:sp>
        <p:nvSpPr>
          <p:cNvPr id="7" name="Rectangle 6"/>
          <p:cNvSpPr/>
          <p:nvPr/>
        </p:nvSpPr>
        <p:spPr>
          <a:xfrm>
            <a:off x="1000930" y="2235937"/>
            <a:ext cx="7311279" cy="369332"/>
          </a:xfrm>
          <a:prstGeom prst="rect">
            <a:avLst/>
          </a:prstGeom>
        </p:spPr>
        <p:txBody>
          <a:bodyPr wrap="none">
            <a:spAutoFit/>
          </a:bodyPr>
          <a:lstStyle/>
          <a:p>
            <a:r>
              <a:rPr lang="en-US" sz="1800" dirty="0">
                <a:solidFill>
                  <a:srgbClr val="212165"/>
                </a:solidFill>
              </a:rPr>
              <a:t>Area: IT Identification, Authentication and Authorization Services </a:t>
            </a:r>
          </a:p>
        </p:txBody>
      </p:sp>
      <p:graphicFrame>
        <p:nvGraphicFramePr>
          <p:cNvPr id="10" name="Object 9"/>
          <p:cNvGraphicFramePr>
            <a:graphicFrameLocks noChangeAspect="1"/>
          </p:cNvGraphicFramePr>
          <p:nvPr>
            <p:extLst>
              <p:ext uri="{D42A27DB-BD31-4B8C-83A1-F6EECF244321}">
                <p14:modId xmlns:p14="http://schemas.microsoft.com/office/powerpoint/2010/main" val="2956235201"/>
              </p:ext>
            </p:extLst>
          </p:nvPr>
        </p:nvGraphicFramePr>
        <p:xfrm>
          <a:off x="1000930" y="3713988"/>
          <a:ext cx="5735865" cy="1111254"/>
        </p:xfrm>
        <a:graphic>
          <a:graphicData uri="http://schemas.openxmlformats.org/presentationml/2006/ole">
            <mc:AlternateContent xmlns:mc="http://schemas.openxmlformats.org/markup-compatibility/2006">
              <mc:Choice xmlns:v="urn:schemas-microsoft-com:vml" Requires="v">
                <p:oleObj spid="_x0000_s43603" name="Document" r:id="rId5" imgW="6489700" imgH="1257300" progId="Word.Document.12">
                  <p:embed/>
                </p:oleObj>
              </mc:Choice>
              <mc:Fallback>
                <p:oleObj name="Document" r:id="rId5" imgW="6489700" imgH="1257300" progId="Word.Document.12">
                  <p:embed/>
                  <p:pic>
                    <p:nvPicPr>
                      <p:cNvPr id="0" name=""/>
                      <p:cNvPicPr/>
                      <p:nvPr/>
                    </p:nvPicPr>
                    <p:blipFill>
                      <a:blip r:embed="rId6"/>
                      <a:stretch>
                        <a:fillRect/>
                      </a:stretch>
                    </p:blipFill>
                    <p:spPr>
                      <a:xfrm>
                        <a:off x="1000930" y="3713988"/>
                        <a:ext cx="5735865" cy="1111254"/>
                      </a:xfrm>
                      <a:prstGeom prst="rect">
                        <a:avLst/>
                      </a:prstGeom>
                    </p:spPr>
                  </p:pic>
                </p:oleObj>
              </mc:Fallback>
            </mc:AlternateContent>
          </a:graphicData>
        </a:graphic>
      </p:graphicFrame>
      <p:sp>
        <p:nvSpPr>
          <p:cNvPr id="8" name="Rectangle 7"/>
          <p:cNvSpPr/>
          <p:nvPr/>
        </p:nvSpPr>
        <p:spPr>
          <a:xfrm>
            <a:off x="1000930" y="3411612"/>
            <a:ext cx="4828703" cy="369332"/>
          </a:xfrm>
          <a:prstGeom prst="rect">
            <a:avLst/>
          </a:prstGeom>
        </p:spPr>
        <p:txBody>
          <a:bodyPr wrap="none">
            <a:spAutoFit/>
          </a:bodyPr>
          <a:lstStyle/>
          <a:p>
            <a:r>
              <a:rPr lang="en-US" sz="1800" dirty="0">
                <a:solidFill>
                  <a:srgbClr val="212165"/>
                </a:solidFill>
              </a:rPr>
              <a:t>Area: IT Secure Communications </a:t>
            </a:r>
            <a:r>
              <a:rPr lang="en-US" sz="1800" dirty="0" smtClean="0">
                <a:solidFill>
                  <a:srgbClr val="212165"/>
                </a:solidFill>
              </a:rPr>
              <a:t>Services</a:t>
            </a:r>
            <a:endParaRPr lang="en-US" sz="1800" dirty="0">
              <a:solidFill>
                <a:srgbClr val="212165"/>
              </a:solidFill>
            </a:endParaRPr>
          </a:p>
        </p:txBody>
      </p:sp>
      <p:graphicFrame>
        <p:nvGraphicFramePr>
          <p:cNvPr id="12" name="Object 11"/>
          <p:cNvGraphicFramePr>
            <a:graphicFrameLocks noChangeAspect="1"/>
          </p:cNvGraphicFramePr>
          <p:nvPr>
            <p:extLst>
              <p:ext uri="{D42A27DB-BD31-4B8C-83A1-F6EECF244321}">
                <p14:modId xmlns:p14="http://schemas.microsoft.com/office/powerpoint/2010/main" val="2761080534"/>
              </p:ext>
            </p:extLst>
          </p:nvPr>
        </p:nvGraphicFramePr>
        <p:xfrm>
          <a:off x="1000930" y="2563127"/>
          <a:ext cx="5735865" cy="965331"/>
        </p:xfrm>
        <a:graphic>
          <a:graphicData uri="http://schemas.openxmlformats.org/presentationml/2006/ole">
            <mc:AlternateContent xmlns:mc="http://schemas.openxmlformats.org/markup-compatibility/2006">
              <mc:Choice xmlns:v="urn:schemas-microsoft-com:vml" Requires="v">
                <p:oleObj spid="_x0000_s43604" name="Document" r:id="rId7" imgW="6489700" imgH="1092200" progId="Word.Document.12">
                  <p:embed/>
                </p:oleObj>
              </mc:Choice>
              <mc:Fallback>
                <p:oleObj name="Document" r:id="rId7" imgW="6489700" imgH="1092200" progId="Word.Document.12">
                  <p:embed/>
                  <p:pic>
                    <p:nvPicPr>
                      <p:cNvPr id="0" name=""/>
                      <p:cNvPicPr/>
                      <p:nvPr/>
                    </p:nvPicPr>
                    <p:blipFill>
                      <a:blip r:embed="rId8"/>
                      <a:stretch>
                        <a:fillRect/>
                      </a:stretch>
                    </p:blipFill>
                    <p:spPr>
                      <a:xfrm>
                        <a:off x="1000930" y="2563127"/>
                        <a:ext cx="5735865" cy="965331"/>
                      </a:xfrm>
                      <a:prstGeom prst="rect">
                        <a:avLst/>
                      </a:prstGeom>
                    </p:spPr>
                  </p:pic>
                </p:oleObj>
              </mc:Fallback>
            </mc:AlternateContent>
          </a:graphicData>
        </a:graphic>
      </p:graphicFrame>
      <p:sp>
        <p:nvSpPr>
          <p:cNvPr id="9" name="Rectangle 8"/>
          <p:cNvSpPr/>
          <p:nvPr/>
        </p:nvSpPr>
        <p:spPr>
          <a:xfrm>
            <a:off x="1000930" y="4669515"/>
            <a:ext cx="7646344" cy="338554"/>
          </a:xfrm>
          <a:prstGeom prst="rect">
            <a:avLst/>
          </a:prstGeom>
        </p:spPr>
        <p:txBody>
          <a:bodyPr wrap="none">
            <a:spAutoFit/>
          </a:bodyPr>
          <a:lstStyle/>
          <a:p>
            <a:r>
              <a:rPr lang="en-US" sz="1600" dirty="0">
                <a:solidFill>
                  <a:srgbClr val="212165"/>
                </a:solidFill>
              </a:rPr>
              <a:t>Area: Perimeter Defence, Detection, Response, Recovery and Audit </a:t>
            </a:r>
            <a:r>
              <a:rPr lang="en-US" sz="1600" dirty="0" smtClean="0">
                <a:solidFill>
                  <a:srgbClr val="212165"/>
                </a:solidFill>
              </a:rPr>
              <a:t>Services</a:t>
            </a:r>
            <a:endParaRPr lang="en-US" sz="1600" dirty="0">
              <a:solidFill>
                <a:srgbClr val="212165"/>
              </a:solidFill>
            </a:endParaRPr>
          </a:p>
        </p:txBody>
      </p:sp>
      <p:sp>
        <p:nvSpPr>
          <p:cNvPr id="14" name="Rectangle 13"/>
          <p:cNvSpPr/>
          <p:nvPr/>
        </p:nvSpPr>
        <p:spPr>
          <a:xfrm>
            <a:off x="1000930" y="5564880"/>
            <a:ext cx="5701087" cy="369332"/>
          </a:xfrm>
          <a:prstGeom prst="rect">
            <a:avLst/>
          </a:prstGeom>
        </p:spPr>
        <p:txBody>
          <a:bodyPr wrap="none">
            <a:spAutoFit/>
          </a:bodyPr>
          <a:lstStyle/>
          <a:p>
            <a:r>
              <a:rPr lang="en-US" sz="1800" dirty="0">
                <a:solidFill>
                  <a:srgbClr val="212165"/>
                </a:solidFill>
              </a:rPr>
              <a:t>Area: Cyber and IT Security Management </a:t>
            </a:r>
            <a:r>
              <a:rPr lang="en-US" sz="1800" dirty="0" smtClean="0">
                <a:solidFill>
                  <a:srgbClr val="212165"/>
                </a:solidFill>
              </a:rPr>
              <a:t>Services</a:t>
            </a:r>
            <a:endParaRPr lang="en-US" sz="1800" dirty="0">
              <a:solidFill>
                <a:srgbClr val="212165"/>
              </a:solidFill>
            </a:endParaRPr>
          </a:p>
        </p:txBody>
      </p:sp>
      <p:graphicFrame>
        <p:nvGraphicFramePr>
          <p:cNvPr id="15" name="Object 14"/>
          <p:cNvGraphicFramePr>
            <a:graphicFrameLocks noChangeAspect="1"/>
          </p:cNvGraphicFramePr>
          <p:nvPr>
            <p:extLst>
              <p:ext uri="{D42A27DB-BD31-4B8C-83A1-F6EECF244321}">
                <p14:modId xmlns:p14="http://schemas.microsoft.com/office/powerpoint/2010/main" val="2692926328"/>
              </p:ext>
            </p:extLst>
          </p:nvPr>
        </p:nvGraphicFramePr>
        <p:xfrm>
          <a:off x="1000930" y="4975000"/>
          <a:ext cx="5735865" cy="707161"/>
        </p:xfrm>
        <a:graphic>
          <a:graphicData uri="http://schemas.openxmlformats.org/presentationml/2006/ole">
            <mc:AlternateContent xmlns:mc="http://schemas.openxmlformats.org/markup-compatibility/2006">
              <mc:Choice xmlns:v="urn:schemas-microsoft-com:vml" Requires="v">
                <p:oleObj spid="_x0000_s43605" name="Document" r:id="rId9" imgW="6489700" imgH="800100" progId="Word.Document.12">
                  <p:embed/>
                </p:oleObj>
              </mc:Choice>
              <mc:Fallback>
                <p:oleObj name="Document" r:id="rId9" imgW="6489700" imgH="800100" progId="Word.Document.12">
                  <p:embed/>
                  <p:pic>
                    <p:nvPicPr>
                      <p:cNvPr id="0" name=""/>
                      <p:cNvPicPr/>
                      <p:nvPr/>
                    </p:nvPicPr>
                    <p:blipFill>
                      <a:blip r:embed="rId10"/>
                      <a:stretch>
                        <a:fillRect/>
                      </a:stretch>
                    </p:blipFill>
                    <p:spPr>
                      <a:xfrm>
                        <a:off x="1000930" y="4975000"/>
                        <a:ext cx="5735865" cy="707161"/>
                      </a:xfrm>
                      <a:prstGeom prst="rect">
                        <a:avLst/>
                      </a:prstGeom>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4291290454"/>
              </p:ext>
            </p:extLst>
          </p:nvPr>
        </p:nvGraphicFramePr>
        <p:xfrm>
          <a:off x="1000930" y="5904971"/>
          <a:ext cx="5662768" cy="953029"/>
        </p:xfrm>
        <a:graphic>
          <a:graphicData uri="http://schemas.openxmlformats.org/presentationml/2006/ole">
            <mc:AlternateContent xmlns:mc="http://schemas.openxmlformats.org/markup-compatibility/2006">
              <mc:Choice xmlns:v="urn:schemas-microsoft-com:vml" Requires="v">
                <p:oleObj spid="_x0000_s43606" name="Document" r:id="rId11" imgW="6489700" imgH="1092200" progId="Word.Document.12">
                  <p:embed/>
                </p:oleObj>
              </mc:Choice>
              <mc:Fallback>
                <p:oleObj name="Document" r:id="rId11" imgW="6489700" imgH="1092200" progId="Word.Document.12">
                  <p:embed/>
                  <p:pic>
                    <p:nvPicPr>
                      <p:cNvPr id="0" name=""/>
                      <p:cNvPicPr/>
                      <p:nvPr/>
                    </p:nvPicPr>
                    <p:blipFill>
                      <a:blip r:embed="rId12"/>
                      <a:stretch>
                        <a:fillRect/>
                      </a:stretch>
                    </p:blipFill>
                    <p:spPr>
                      <a:xfrm>
                        <a:off x="1000930" y="5904971"/>
                        <a:ext cx="5662768" cy="953029"/>
                      </a:xfrm>
                      <a:prstGeom prst="rect">
                        <a:avLst/>
                      </a:prstGeom>
                    </p:spPr>
                  </p:pic>
                </p:oleObj>
              </mc:Fallback>
            </mc:AlternateContent>
          </a:graphicData>
        </a:graphic>
      </p:graphicFrame>
    </p:spTree>
    <p:extLst>
      <p:ext uri="{BB962C8B-B14F-4D97-AF65-F5344CB8AC3E}">
        <p14:creationId xmlns:p14="http://schemas.microsoft.com/office/powerpoint/2010/main" val="3712461339"/>
      </p:ext>
    </p:extLst>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629" y="2954162"/>
            <a:ext cx="7467600" cy="1066800"/>
          </a:xfrm>
        </p:spPr>
        <p:txBody>
          <a:bodyPr/>
          <a:lstStyle/>
          <a:p>
            <a:r>
              <a:rPr lang="en-US" dirty="0" smtClean="0"/>
              <a:t>Annex C: An example of citizen-centric e-Government in Canada – Service </a:t>
            </a:r>
            <a:r>
              <a:rPr lang="en-US" dirty="0"/>
              <a:t>Canada</a:t>
            </a:r>
          </a:p>
        </p:txBody>
      </p:sp>
      <p:sp>
        <p:nvSpPr>
          <p:cNvPr id="3" name="Slide Number Placeholder 2"/>
          <p:cNvSpPr>
            <a:spLocks noGrp="1"/>
          </p:cNvSpPr>
          <p:nvPr>
            <p:ph type="sldNum" sz="quarter" idx="12"/>
          </p:nvPr>
        </p:nvSpPr>
        <p:spPr/>
        <p:txBody>
          <a:bodyPr/>
          <a:lstStyle/>
          <a:p>
            <a:fld id="{60B17803-2800-4867-BEDA-65382B359458}" type="slidenum">
              <a:rPr lang="en-US" smtClean="0"/>
              <a:pPr/>
              <a:t>72</a:t>
            </a:fld>
            <a:endParaRPr lang="en-US"/>
          </a:p>
        </p:txBody>
      </p:sp>
      <p:pic>
        <p:nvPicPr>
          <p:cNvPr id="4" name="Picture 3"/>
          <p:cNvPicPr>
            <a:picLocks noChangeAspect="1"/>
          </p:cNvPicPr>
          <p:nvPr/>
        </p:nvPicPr>
        <p:blipFill>
          <a:blip r:embed="rId2"/>
          <a:stretch>
            <a:fillRect/>
          </a:stretch>
        </p:blipFill>
        <p:spPr>
          <a:xfrm>
            <a:off x="-1" y="1159264"/>
            <a:ext cx="1472109" cy="978649"/>
          </a:xfrm>
          <a:prstGeom prst="rect">
            <a:avLst/>
          </a:prstGeom>
        </p:spPr>
      </p:pic>
    </p:spTree>
    <p:extLst>
      <p:ext uri="{BB962C8B-B14F-4D97-AF65-F5344CB8AC3E}">
        <p14:creationId xmlns:p14="http://schemas.microsoft.com/office/powerpoint/2010/main" val="1874063969"/>
      </p:ext>
    </p:extLst>
  </p:cSld>
  <p:clrMapOvr>
    <a:masterClrMapping/>
  </p:clrMapOvr>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E-Government: Service Canada</a:t>
            </a:r>
            <a:br>
              <a:rPr lang="en-US" dirty="0" smtClean="0"/>
            </a:br>
            <a:r>
              <a:rPr lang="en-US" sz="2000" dirty="0" smtClean="0">
                <a:solidFill>
                  <a:srgbClr val="212165"/>
                </a:solidFill>
              </a:rPr>
              <a:t>A Service Network Supporting Government Departments</a:t>
            </a:r>
            <a:endParaRPr lang="en-US" sz="2000" dirty="0">
              <a:solidFill>
                <a:srgbClr val="212165"/>
              </a:solidFill>
            </a:endParaRPr>
          </a:p>
        </p:txBody>
      </p:sp>
      <p:sp>
        <p:nvSpPr>
          <p:cNvPr id="3" name="Content Placeholder 2"/>
          <p:cNvSpPr>
            <a:spLocks noGrp="1"/>
          </p:cNvSpPr>
          <p:nvPr>
            <p:ph idx="1"/>
          </p:nvPr>
        </p:nvSpPr>
        <p:spPr>
          <a:xfrm>
            <a:off x="283594" y="1169457"/>
            <a:ext cx="4202745" cy="5688543"/>
          </a:xfrm>
        </p:spPr>
        <p:txBody>
          <a:bodyPr>
            <a:noAutofit/>
          </a:bodyPr>
          <a:lstStyle/>
          <a:p>
            <a:r>
              <a:rPr lang="en-US" sz="1000" dirty="0" smtClean="0"/>
              <a:t>Four defining </a:t>
            </a:r>
            <a:r>
              <a:rPr lang="en-US" sz="1000" dirty="0"/>
              <a:t>concepts underpinning </a:t>
            </a:r>
            <a:r>
              <a:rPr lang="en-US" sz="1000" dirty="0" smtClean="0"/>
              <a:t>the business </a:t>
            </a:r>
            <a:r>
              <a:rPr lang="en-US" sz="1000" dirty="0"/>
              <a:t>model:</a:t>
            </a:r>
          </a:p>
          <a:p>
            <a:pPr lvl="1"/>
            <a:r>
              <a:rPr lang="en-US" sz="900" dirty="0">
                <a:solidFill>
                  <a:srgbClr val="212165"/>
                </a:solidFill>
              </a:rPr>
              <a:t>Focus on the citizen</a:t>
            </a:r>
            <a:r>
              <a:rPr lang="en-US" sz="900" dirty="0"/>
              <a:t>: A citizen-centered organization connects people to the programs, services and information they need, regardless of who delivers them.</a:t>
            </a:r>
          </a:p>
          <a:p>
            <a:pPr lvl="1"/>
            <a:r>
              <a:rPr lang="en-US" sz="900" dirty="0">
                <a:solidFill>
                  <a:srgbClr val="212165"/>
                </a:solidFill>
              </a:rPr>
              <a:t>Deliver one-stop government service</a:t>
            </a:r>
            <a:r>
              <a:rPr lang="en-US" sz="900" dirty="0"/>
              <a:t>: One-stop service ensures that government is easy to find, easy to deal with and easy to access.</a:t>
            </a:r>
          </a:p>
          <a:p>
            <a:pPr lvl="1"/>
            <a:r>
              <a:rPr lang="en-US" sz="900" dirty="0">
                <a:solidFill>
                  <a:srgbClr val="212165"/>
                </a:solidFill>
              </a:rPr>
              <a:t>Integrate citizen information</a:t>
            </a:r>
            <a:r>
              <a:rPr lang="en-US" sz="900" dirty="0"/>
              <a:t>: Instead of asking for the same information every time a person accesses government, a citizen-centered organization asks for the information once and remembers it in the future, while strengthening privacy and security.</a:t>
            </a:r>
          </a:p>
          <a:p>
            <a:pPr lvl="1"/>
            <a:r>
              <a:rPr lang="en-US" sz="900" dirty="0">
                <a:solidFill>
                  <a:srgbClr val="212165"/>
                </a:solidFill>
              </a:rPr>
              <a:t>Collaborate and partner</a:t>
            </a:r>
            <a:r>
              <a:rPr lang="en-US" sz="900" dirty="0"/>
              <a:t>: Bringing services together in a way that is easy and integrated requires extensive collaboration and partnering, as organizations work together to leverage their collective potential to create new value for citizens.</a:t>
            </a:r>
          </a:p>
          <a:p>
            <a:r>
              <a:rPr lang="en-US" sz="1000" dirty="0" smtClean="0"/>
              <a:t>Three broad strategic objectives:</a:t>
            </a:r>
          </a:p>
          <a:p>
            <a:pPr lvl="1"/>
            <a:r>
              <a:rPr lang="en-US" sz="900" dirty="0" smtClean="0">
                <a:solidFill>
                  <a:srgbClr val="212165"/>
                </a:solidFill>
              </a:rPr>
              <a:t>A New Service Face </a:t>
            </a:r>
            <a:r>
              <a:rPr lang="en-US" sz="900" dirty="0" smtClean="0"/>
              <a:t>– with the appropriate services delivered over 3 integrated channels, with services for the department of Employment and Social Development as the backbone</a:t>
            </a:r>
          </a:p>
          <a:p>
            <a:pPr lvl="1"/>
            <a:r>
              <a:rPr lang="en-US" sz="900" dirty="0" smtClean="0">
                <a:solidFill>
                  <a:srgbClr val="212165"/>
                </a:solidFill>
              </a:rPr>
              <a:t>A New Service Approach </a:t>
            </a:r>
            <a:r>
              <a:rPr lang="en-US" sz="900" dirty="0" smtClean="0"/>
              <a:t>– by putting citizens first, presenting services in ways that make sense to them, with a commitment to maximum service at the first point of contact and to continuous improvement</a:t>
            </a:r>
          </a:p>
          <a:p>
            <a:pPr lvl="1"/>
            <a:r>
              <a:rPr lang="en-US" sz="900" dirty="0" smtClean="0">
                <a:solidFill>
                  <a:srgbClr val="212165"/>
                </a:solidFill>
              </a:rPr>
              <a:t>A New Coordinating Mechanism </a:t>
            </a:r>
            <a:r>
              <a:rPr lang="en-US" sz="900" dirty="0" smtClean="0"/>
              <a:t>– based on a partnership of one-stop initiatives (1 800 O-Canada, the Canada Site, and in-person access centres, with shared ownership, strong governance and decisive leadership</a:t>
            </a:r>
            <a:endParaRPr lang="en-US" sz="1000" dirty="0" smtClean="0"/>
          </a:p>
          <a:p>
            <a:r>
              <a:rPr lang="en-GB" sz="1000" dirty="0" smtClean="0"/>
              <a:t>Adds value to the government</a:t>
            </a:r>
            <a:r>
              <a:rPr lang="en-US" sz="1000" dirty="0" smtClean="0"/>
              <a:t>’</a:t>
            </a:r>
            <a:r>
              <a:rPr lang="en-GB" sz="1000" dirty="0" smtClean="0"/>
              <a:t>s existing service network by:</a:t>
            </a:r>
          </a:p>
          <a:p>
            <a:pPr lvl="1"/>
            <a:r>
              <a:rPr lang="en-GB" sz="900" dirty="0" smtClean="0"/>
              <a:t>Increasing the number of services delivered through low-volume centres (especially in rural communities); </a:t>
            </a:r>
          </a:p>
          <a:p>
            <a:pPr lvl="1"/>
            <a:r>
              <a:rPr lang="en-GB" sz="900" dirty="0" smtClean="0"/>
              <a:t>Providing a basic information service that frees-up specialists to deal with more complex issues; and </a:t>
            </a:r>
          </a:p>
          <a:p>
            <a:pPr lvl="1"/>
            <a:r>
              <a:rPr lang="en-GB" sz="900" dirty="0" smtClean="0"/>
              <a:t>Offering smaller departments an alternative to setting-up their own delivery infrastructure in order to reach more Canadians.</a:t>
            </a:r>
          </a:p>
          <a:p>
            <a:pPr lvl="1"/>
            <a:r>
              <a:rPr lang="en-US" sz="900" dirty="0" smtClean="0"/>
              <a:t>Gathering </a:t>
            </a:r>
            <a:r>
              <a:rPr lang="en-US" sz="900" dirty="0"/>
              <a:t>information about the needs of Canadians through service delivery and sharing that information across government to inform the policy and program development process</a:t>
            </a:r>
            <a:r>
              <a:rPr lang="en-US" sz="900" dirty="0" smtClean="0"/>
              <a:t>.</a:t>
            </a:r>
            <a:endParaRPr lang="en-US" sz="900" dirty="0"/>
          </a:p>
        </p:txBody>
      </p:sp>
      <p:sp>
        <p:nvSpPr>
          <p:cNvPr id="4" name="Slide Number Placeholder 3"/>
          <p:cNvSpPr>
            <a:spLocks noGrp="1"/>
          </p:cNvSpPr>
          <p:nvPr>
            <p:ph type="sldNum" sz="quarter" idx="12"/>
          </p:nvPr>
        </p:nvSpPr>
        <p:spPr/>
        <p:txBody>
          <a:bodyPr/>
          <a:lstStyle/>
          <a:p>
            <a:fld id="{FA83155D-84CD-48C0-9F06-F0DF4E61ABC8}" type="slidenum">
              <a:rPr lang="en-US" smtClean="0"/>
              <a:pPr/>
              <a:t>73</a:t>
            </a:fld>
            <a:endParaRPr lang="en-US"/>
          </a:p>
        </p:txBody>
      </p:sp>
      <p:grpSp>
        <p:nvGrpSpPr>
          <p:cNvPr id="11" name="Group 10"/>
          <p:cNvGrpSpPr/>
          <p:nvPr/>
        </p:nvGrpSpPr>
        <p:grpSpPr>
          <a:xfrm>
            <a:off x="4484055" y="1701419"/>
            <a:ext cx="4605123" cy="1779544"/>
            <a:chOff x="3562124" y="3464743"/>
            <a:chExt cx="5513045" cy="2272908"/>
          </a:xfrm>
        </p:grpSpPr>
        <p:pic>
          <p:nvPicPr>
            <p:cNvPr id="12" name="Picture 11"/>
            <p:cNvPicPr>
              <a:picLocks noChangeAspect="1"/>
            </p:cNvPicPr>
            <p:nvPr/>
          </p:nvPicPr>
          <p:blipFill rotWithShape="1">
            <a:blip r:embed="rId2"/>
            <a:srcRect r="8482"/>
            <a:stretch/>
          </p:blipFill>
          <p:spPr>
            <a:xfrm>
              <a:off x="3562124" y="3464743"/>
              <a:ext cx="4359783" cy="2272908"/>
            </a:xfrm>
            <a:prstGeom prst="rect">
              <a:avLst/>
            </a:prstGeom>
          </p:spPr>
        </p:pic>
        <p:sp>
          <p:nvSpPr>
            <p:cNvPr id="13" name="Rectangle 12"/>
            <p:cNvSpPr/>
            <p:nvPr/>
          </p:nvSpPr>
          <p:spPr>
            <a:xfrm>
              <a:off x="4797002" y="4166192"/>
              <a:ext cx="4230500" cy="794865"/>
            </a:xfrm>
            <a:prstGeom prst="rect">
              <a:avLst/>
            </a:prstGeom>
            <a:noFill/>
            <a:ln>
              <a:solidFill>
                <a:srgbClr val="800000"/>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2000" dirty="0">
                <a:solidFill>
                  <a:srgbClr val="212165"/>
                </a:solidFill>
              </a:endParaRPr>
            </a:p>
          </p:txBody>
        </p:sp>
        <p:sp>
          <p:nvSpPr>
            <p:cNvPr id="14" name="TextBox 13"/>
            <p:cNvSpPr txBox="1"/>
            <p:nvPr/>
          </p:nvSpPr>
          <p:spPr>
            <a:xfrm>
              <a:off x="7850791" y="4135414"/>
              <a:ext cx="1224378" cy="805866"/>
            </a:xfrm>
            <a:prstGeom prst="rect">
              <a:avLst/>
            </a:prstGeom>
            <a:noFill/>
          </p:spPr>
          <p:txBody>
            <a:bodyPr wrap="square" rtlCol="0">
              <a:spAutoFit/>
            </a:bodyPr>
            <a:lstStyle/>
            <a:p>
              <a:r>
                <a:rPr lang="en-US" sz="700" dirty="0" smtClean="0">
                  <a:solidFill>
                    <a:srgbClr val="212165"/>
                  </a:solidFill>
                </a:rPr>
                <a:t>A component of the department of Employment and Social Development (largest user) </a:t>
              </a:r>
            </a:p>
          </p:txBody>
        </p:sp>
      </p:grpSp>
      <p:pic>
        <p:nvPicPr>
          <p:cNvPr id="15" name="Picture 14"/>
          <p:cNvPicPr>
            <a:picLocks noChangeAspect="1"/>
          </p:cNvPicPr>
          <p:nvPr/>
        </p:nvPicPr>
        <p:blipFill>
          <a:blip r:embed="rId3"/>
          <a:stretch>
            <a:fillRect/>
          </a:stretch>
        </p:blipFill>
        <p:spPr>
          <a:xfrm>
            <a:off x="4605123" y="4275828"/>
            <a:ext cx="4473490" cy="1208356"/>
          </a:xfrm>
          <a:prstGeom prst="rect">
            <a:avLst/>
          </a:prstGeom>
        </p:spPr>
      </p:pic>
    </p:spTree>
    <p:extLst>
      <p:ext uri="{BB962C8B-B14F-4D97-AF65-F5344CB8AC3E}">
        <p14:creationId xmlns:p14="http://schemas.microsoft.com/office/powerpoint/2010/main" val="3611297498"/>
      </p:ext>
    </p:extLst>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e-</a:t>
            </a:r>
            <a:r>
              <a:rPr lang="en-US" dirty="0"/>
              <a:t>Government: </a:t>
            </a:r>
            <a:r>
              <a:rPr lang="en-US" dirty="0" smtClean="0"/>
              <a:t>Service Canada</a:t>
            </a:r>
            <a:br>
              <a:rPr lang="en-US" dirty="0" smtClean="0"/>
            </a:br>
            <a:r>
              <a:rPr lang="en-US" sz="2000" dirty="0" smtClean="0">
                <a:solidFill>
                  <a:srgbClr val="212165"/>
                </a:solidFill>
              </a:rPr>
              <a:t>Key component elements</a:t>
            </a:r>
            <a:endParaRPr lang="en-US" sz="2000" dirty="0">
              <a:solidFill>
                <a:srgbClr val="212165"/>
              </a:solidFill>
            </a:endParaRPr>
          </a:p>
        </p:txBody>
      </p:sp>
      <p:sp>
        <p:nvSpPr>
          <p:cNvPr id="3" name="Content Placeholder 2"/>
          <p:cNvSpPr>
            <a:spLocks noGrp="1"/>
          </p:cNvSpPr>
          <p:nvPr>
            <p:ph idx="1"/>
          </p:nvPr>
        </p:nvSpPr>
        <p:spPr>
          <a:xfrm>
            <a:off x="73097" y="1279095"/>
            <a:ext cx="3280236" cy="5408739"/>
          </a:xfrm>
        </p:spPr>
        <p:txBody>
          <a:bodyPr>
            <a:noAutofit/>
          </a:bodyPr>
          <a:lstStyle/>
          <a:p>
            <a:r>
              <a:rPr lang="en-US" sz="1100" dirty="0" smtClean="0"/>
              <a:t>410 people, $60 Million budget, 3 delivery channels (some 270 people in face-to-face access centres)</a:t>
            </a:r>
          </a:p>
          <a:p>
            <a:r>
              <a:rPr lang="en-US" sz="1100" dirty="0" smtClean="0"/>
              <a:t>Access centres also provide assisted self-service through the electronic channel </a:t>
            </a:r>
          </a:p>
          <a:p>
            <a:r>
              <a:rPr lang="en-US" sz="1100" dirty="0" smtClean="0"/>
              <a:t>Use the government</a:t>
            </a:r>
            <a:r>
              <a:rPr lang="en-US" altLang="en-GB" sz="1100" dirty="0" smtClean="0"/>
              <a:t>’</a:t>
            </a:r>
            <a:r>
              <a:rPr lang="en-US" sz="1100" dirty="0" smtClean="0"/>
              <a:t>s existing service infrastructure networks and back office capabilities to maximum effect</a:t>
            </a:r>
            <a:endParaRPr lang="en-GB" sz="1100" dirty="0" smtClean="0"/>
          </a:p>
          <a:p>
            <a:r>
              <a:rPr lang="en-GB" sz="1100" dirty="0" smtClean="0"/>
              <a:t>Maintain the right balance between serving Canadians and reducing delivery costs</a:t>
            </a:r>
          </a:p>
          <a:p>
            <a:r>
              <a:rPr lang="en-GB" sz="1100" dirty="0" smtClean="0"/>
              <a:t>Bring together all major one-stop service initiatives to improve coherence and avoid duplication</a:t>
            </a:r>
          </a:p>
          <a:p>
            <a:r>
              <a:rPr lang="en-GB" sz="1100" dirty="0" smtClean="0"/>
              <a:t>Provide a cost-effective common service provider for departments to use </a:t>
            </a:r>
          </a:p>
          <a:p>
            <a:r>
              <a:rPr lang="en-GB" sz="1100" dirty="0" smtClean="0"/>
              <a:t>Provide a means of managing service presence and profile in rural and remote communities</a:t>
            </a:r>
          </a:p>
          <a:p>
            <a:r>
              <a:rPr lang="en-GB" sz="1100" dirty="0" smtClean="0"/>
              <a:t>A level of integration </a:t>
            </a:r>
            <a:r>
              <a:rPr lang="en-GB" sz="1100" dirty="0"/>
              <a:t>of policy, operational and communications activities</a:t>
            </a:r>
          </a:p>
          <a:p>
            <a:r>
              <a:rPr lang="en-GB" sz="1100" dirty="0" smtClean="0"/>
              <a:t>Rigorous </a:t>
            </a:r>
            <a:r>
              <a:rPr lang="en-GB" sz="1100" dirty="0"/>
              <a:t>governance mechanisms </a:t>
            </a:r>
            <a:endParaRPr lang="en-GB" sz="1100" dirty="0" smtClean="0"/>
          </a:p>
          <a:p>
            <a:r>
              <a:rPr lang="en-GB" sz="1100" dirty="0" smtClean="0"/>
              <a:t>A </a:t>
            </a:r>
            <a:r>
              <a:rPr lang="en-GB" sz="1100" dirty="0"/>
              <a:t>policy framework for one-stop </a:t>
            </a:r>
            <a:r>
              <a:rPr lang="en-GB" sz="1100" dirty="0" smtClean="0"/>
              <a:t>access, “tell-us-once” and secure credentialing </a:t>
            </a:r>
          </a:p>
          <a:p>
            <a:r>
              <a:rPr lang="en-US" sz="1100" dirty="0" smtClean="0"/>
              <a:t>Rigorous performance management framework and client satisfaction tracking</a:t>
            </a:r>
            <a:endParaRPr lang="en-US" sz="1100" dirty="0"/>
          </a:p>
        </p:txBody>
      </p:sp>
      <p:sp>
        <p:nvSpPr>
          <p:cNvPr id="4" name="Slide Number Placeholder 3"/>
          <p:cNvSpPr>
            <a:spLocks noGrp="1"/>
          </p:cNvSpPr>
          <p:nvPr>
            <p:ph type="sldNum" sz="quarter" idx="12"/>
          </p:nvPr>
        </p:nvSpPr>
        <p:spPr/>
        <p:txBody>
          <a:bodyPr/>
          <a:lstStyle/>
          <a:p>
            <a:fld id="{FA83155D-84CD-48C0-9F06-F0DF4E61ABC8}" type="slidenum">
              <a:rPr lang="en-US" smtClean="0"/>
              <a:pPr/>
              <a:t>74</a:t>
            </a:fld>
            <a:endParaRPr lang="en-US"/>
          </a:p>
        </p:txBody>
      </p:sp>
      <p:grpSp>
        <p:nvGrpSpPr>
          <p:cNvPr id="202" name="Group 201"/>
          <p:cNvGrpSpPr/>
          <p:nvPr/>
        </p:nvGrpSpPr>
        <p:grpSpPr>
          <a:xfrm>
            <a:off x="4120852" y="1626277"/>
            <a:ext cx="4486339" cy="2256688"/>
            <a:chOff x="228600" y="1219200"/>
            <a:chExt cx="8915400" cy="5029200"/>
          </a:xfrm>
        </p:grpSpPr>
        <p:pic>
          <p:nvPicPr>
            <p:cNvPr id="13" name="Picture 3" descr="G:\Service Canada Group\Memorandum to Cabinet\Pictures\Canad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219200"/>
              <a:ext cx="87630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AutoShape 4"/>
            <p:cNvSpPr>
              <a:spLocks noChangeArrowheads="1"/>
            </p:cNvSpPr>
            <p:nvPr/>
          </p:nvSpPr>
          <p:spPr bwMode="auto">
            <a:xfrm>
              <a:off x="5257800" y="1219200"/>
              <a:ext cx="3886200" cy="990600"/>
            </a:xfrm>
            <a:prstGeom prst="flowChartOffpageConnector">
              <a:avLst/>
            </a:prstGeom>
            <a:gradFill rotWithShape="0">
              <a:gsLst>
                <a:gs pos="0">
                  <a:srgbClr val="0000FF"/>
                </a:gs>
                <a:gs pos="100000">
                  <a:srgbClr val="0000FF">
                    <a:gamma/>
                    <a:shade val="46275"/>
                    <a:invGamma/>
                  </a:srgbClr>
                </a:gs>
              </a:gsLst>
              <a:path path="shape">
                <a:fillToRect l="50000" t="50000" r="50000" b="50000"/>
              </a:path>
            </a:gra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rIns="0" anchor="ctr"/>
            <a:lstStyle/>
            <a:p>
              <a:pPr algn="ctr">
                <a:spcBef>
                  <a:spcPct val="50000"/>
                </a:spcBef>
                <a:defRPr/>
              </a:pPr>
              <a:r>
                <a:rPr lang="en-GB" sz="700" b="0" dirty="0">
                  <a:latin typeface="+mn-lt"/>
                  <a:cs typeface="+mn-cs"/>
                </a:rPr>
                <a:t>Utilizing existing networks most Canadians will be able to reach an Access Centre easily</a:t>
              </a:r>
            </a:p>
          </p:txBody>
        </p:sp>
        <p:sp>
          <p:nvSpPr>
            <p:cNvPr id="15" name="AutoShape 5"/>
            <p:cNvSpPr>
              <a:spLocks noChangeArrowheads="1"/>
            </p:cNvSpPr>
            <p:nvPr/>
          </p:nvSpPr>
          <p:spPr bwMode="auto">
            <a:xfrm>
              <a:off x="228600" y="1219200"/>
              <a:ext cx="3581400" cy="990600"/>
            </a:xfrm>
            <a:prstGeom prst="flowChartOffpageConnector">
              <a:avLst/>
            </a:prstGeom>
            <a:gradFill rotWithShape="0">
              <a:gsLst>
                <a:gs pos="0">
                  <a:srgbClr val="0000FF"/>
                </a:gs>
                <a:gs pos="100000">
                  <a:srgbClr val="0000FF">
                    <a:gamma/>
                    <a:shade val="46275"/>
                    <a:invGamma/>
                  </a:srgbClr>
                </a:gs>
              </a:gsLst>
              <a:path path="shape">
                <a:fillToRect l="50000" t="50000" r="50000" b="50000"/>
              </a:path>
            </a:gra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rIns="0" anchor="ctr"/>
            <a:lstStyle/>
            <a:p>
              <a:pPr algn="ctr">
                <a:spcBef>
                  <a:spcPct val="50000"/>
                </a:spcBef>
                <a:defRPr/>
              </a:pPr>
              <a:r>
                <a:rPr lang="en-GB" sz="700" b="0">
                  <a:latin typeface="+mn-lt"/>
                  <a:cs typeface="+mn-cs"/>
                </a:rPr>
                <a:t>Hub and spoke structure with manageable number of partners</a:t>
              </a:r>
            </a:p>
          </p:txBody>
        </p:sp>
        <p:sp>
          <p:nvSpPr>
            <p:cNvPr id="16" name="AutoShape 6"/>
            <p:cNvSpPr>
              <a:spLocks noChangeArrowheads="1"/>
            </p:cNvSpPr>
            <p:nvPr/>
          </p:nvSpPr>
          <p:spPr bwMode="auto">
            <a:xfrm>
              <a:off x="6400800" y="2743200"/>
              <a:ext cx="2743200" cy="914400"/>
            </a:xfrm>
            <a:prstGeom prst="flowChartOffpageConnector">
              <a:avLst/>
            </a:prstGeom>
            <a:gradFill rotWithShape="0">
              <a:gsLst>
                <a:gs pos="0">
                  <a:srgbClr val="0000FF"/>
                </a:gs>
                <a:gs pos="100000">
                  <a:srgbClr val="0000FF">
                    <a:gamma/>
                    <a:shade val="46275"/>
                    <a:invGamma/>
                  </a:srgbClr>
                </a:gs>
              </a:gsLst>
              <a:path path="shape">
                <a:fillToRect l="50000" t="50000" r="50000" b="50000"/>
              </a:path>
            </a:gra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rIns="0" anchor="ctr"/>
            <a:lstStyle/>
            <a:p>
              <a:pPr algn="ctr">
                <a:spcBef>
                  <a:spcPct val="50000"/>
                </a:spcBef>
                <a:defRPr/>
              </a:pPr>
              <a:r>
                <a:rPr lang="en-GB" sz="700" b="0" dirty="0">
                  <a:latin typeface="+mn-lt"/>
                  <a:cs typeface="+mn-cs"/>
                </a:rPr>
                <a:t>L</a:t>
              </a:r>
              <a:r>
                <a:rPr lang="en-GB" sz="700" b="0" dirty="0" smtClean="0">
                  <a:latin typeface="+mn-lt"/>
                  <a:cs typeface="+mn-cs"/>
                </a:rPr>
                <a:t>inks </a:t>
              </a:r>
              <a:r>
                <a:rPr lang="en-GB" sz="700" b="0" dirty="0">
                  <a:latin typeface="+mn-lt"/>
                  <a:cs typeface="+mn-cs"/>
                </a:rPr>
                <a:t>to provincial one-stop access in longer term</a:t>
              </a:r>
            </a:p>
          </p:txBody>
        </p:sp>
        <p:grpSp>
          <p:nvGrpSpPr>
            <p:cNvPr id="17" name="Group 7"/>
            <p:cNvGrpSpPr>
              <a:grpSpLocks/>
            </p:cNvGrpSpPr>
            <p:nvPr/>
          </p:nvGrpSpPr>
          <p:grpSpPr bwMode="auto">
            <a:xfrm>
              <a:off x="2286000" y="2286000"/>
              <a:ext cx="2590800" cy="1600200"/>
              <a:chOff x="1440" y="1440"/>
              <a:chExt cx="1632" cy="1008"/>
            </a:xfrm>
          </p:grpSpPr>
          <p:sp>
            <p:nvSpPr>
              <p:cNvPr id="18" name="Oval 8"/>
              <p:cNvSpPr>
                <a:spLocks noChangeArrowheads="1"/>
              </p:cNvSpPr>
              <p:nvPr/>
            </p:nvSpPr>
            <p:spPr bwMode="auto">
              <a:xfrm>
                <a:off x="2496" y="2400"/>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grpSp>
            <p:nvGrpSpPr>
              <p:cNvPr id="19" name="Group 9"/>
              <p:cNvGrpSpPr>
                <a:grpSpLocks/>
              </p:cNvGrpSpPr>
              <p:nvPr/>
            </p:nvGrpSpPr>
            <p:grpSpPr bwMode="auto">
              <a:xfrm>
                <a:off x="1440" y="1440"/>
                <a:ext cx="1632" cy="967"/>
                <a:chOff x="1440" y="1440"/>
                <a:chExt cx="1632" cy="967"/>
              </a:xfrm>
            </p:grpSpPr>
            <p:cxnSp>
              <p:nvCxnSpPr>
                <p:cNvPr id="20" name="AutoShape 10"/>
                <p:cNvCxnSpPr>
                  <a:cxnSpLocks noChangeShapeType="1"/>
                  <a:stCxn id="22" idx="5"/>
                  <a:endCxn id="18" idx="1"/>
                </p:cNvCxnSpPr>
                <p:nvPr/>
              </p:nvCxnSpPr>
              <p:spPr bwMode="auto">
                <a:xfrm>
                  <a:off x="2098" y="2050"/>
                  <a:ext cx="405" cy="357"/>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nvGrpSpPr>
                <p:cNvPr id="21" name="Group 11"/>
                <p:cNvGrpSpPr>
                  <a:grpSpLocks/>
                </p:cNvGrpSpPr>
                <p:nvPr/>
              </p:nvGrpSpPr>
              <p:grpSpPr bwMode="auto">
                <a:xfrm>
                  <a:off x="1440" y="1440"/>
                  <a:ext cx="1632" cy="912"/>
                  <a:chOff x="1440" y="1440"/>
                  <a:chExt cx="1632" cy="912"/>
                </a:xfrm>
              </p:grpSpPr>
              <p:sp>
                <p:nvSpPr>
                  <p:cNvPr id="22" name="Oval 12"/>
                  <p:cNvSpPr>
                    <a:spLocks noChangeArrowheads="1"/>
                  </p:cNvSpPr>
                  <p:nvPr/>
                </p:nvSpPr>
                <p:spPr bwMode="auto">
                  <a:xfrm>
                    <a:off x="2016" y="1968"/>
                    <a:ext cx="96" cy="96"/>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23" name="Oval 13"/>
                  <p:cNvSpPr>
                    <a:spLocks noChangeArrowheads="1"/>
                  </p:cNvSpPr>
                  <p:nvPr/>
                </p:nvSpPr>
                <p:spPr bwMode="auto">
                  <a:xfrm>
                    <a:off x="1440" y="2112"/>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24" name="Oval 14"/>
                  <p:cNvSpPr>
                    <a:spLocks noChangeArrowheads="1"/>
                  </p:cNvSpPr>
                  <p:nvPr/>
                </p:nvSpPr>
                <p:spPr bwMode="auto">
                  <a:xfrm>
                    <a:off x="2112" y="2304"/>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25" name="Oval 15"/>
                  <p:cNvSpPr>
                    <a:spLocks noChangeArrowheads="1"/>
                  </p:cNvSpPr>
                  <p:nvPr/>
                </p:nvSpPr>
                <p:spPr bwMode="auto">
                  <a:xfrm>
                    <a:off x="2736" y="2112"/>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26" name="Oval 16"/>
                  <p:cNvSpPr>
                    <a:spLocks noChangeArrowheads="1"/>
                  </p:cNvSpPr>
                  <p:nvPr/>
                </p:nvSpPr>
                <p:spPr bwMode="auto">
                  <a:xfrm>
                    <a:off x="3024" y="1440"/>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27" name="Oval 17"/>
                  <p:cNvSpPr>
                    <a:spLocks noChangeArrowheads="1"/>
                  </p:cNvSpPr>
                  <p:nvPr/>
                </p:nvSpPr>
                <p:spPr bwMode="auto">
                  <a:xfrm>
                    <a:off x="1536" y="1680"/>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28" name="Oval 18"/>
                  <p:cNvSpPr>
                    <a:spLocks noChangeArrowheads="1"/>
                  </p:cNvSpPr>
                  <p:nvPr/>
                </p:nvSpPr>
                <p:spPr bwMode="auto">
                  <a:xfrm>
                    <a:off x="2160" y="1584"/>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cxnSp>
                <p:nvCxnSpPr>
                  <p:cNvPr id="29" name="AutoShape 19"/>
                  <p:cNvCxnSpPr>
                    <a:cxnSpLocks noChangeShapeType="1"/>
                    <a:stCxn id="22" idx="2"/>
                    <a:endCxn id="23" idx="6"/>
                  </p:cNvCxnSpPr>
                  <p:nvPr/>
                </p:nvCxnSpPr>
                <p:spPr bwMode="auto">
                  <a:xfrm flipH="1">
                    <a:off x="1488" y="2016"/>
                    <a:ext cx="528" cy="120"/>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30" name="AutoShape 20"/>
                  <p:cNvCxnSpPr>
                    <a:cxnSpLocks noChangeShapeType="1"/>
                    <a:stCxn id="27" idx="5"/>
                    <a:endCxn id="22" idx="1"/>
                  </p:cNvCxnSpPr>
                  <p:nvPr/>
                </p:nvCxnSpPr>
                <p:spPr bwMode="auto">
                  <a:xfrm>
                    <a:off x="1577" y="1721"/>
                    <a:ext cx="453" cy="261"/>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31" name="AutoShape 21"/>
                  <p:cNvCxnSpPr>
                    <a:cxnSpLocks noChangeShapeType="1"/>
                    <a:stCxn id="22" idx="4"/>
                    <a:endCxn id="24" idx="0"/>
                  </p:cNvCxnSpPr>
                  <p:nvPr/>
                </p:nvCxnSpPr>
                <p:spPr bwMode="auto">
                  <a:xfrm>
                    <a:off x="2064" y="2064"/>
                    <a:ext cx="72" cy="240"/>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32" name="AutoShape 22"/>
                  <p:cNvCxnSpPr>
                    <a:cxnSpLocks noChangeShapeType="1"/>
                    <a:stCxn id="22" idx="7"/>
                    <a:endCxn id="28" idx="3"/>
                  </p:cNvCxnSpPr>
                  <p:nvPr/>
                </p:nvCxnSpPr>
                <p:spPr bwMode="auto">
                  <a:xfrm flipV="1">
                    <a:off x="2098" y="1625"/>
                    <a:ext cx="69" cy="357"/>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33" name="AutoShape 23"/>
                  <p:cNvCxnSpPr>
                    <a:cxnSpLocks noChangeShapeType="1"/>
                    <a:stCxn id="22" idx="6"/>
                    <a:endCxn id="25" idx="2"/>
                  </p:cNvCxnSpPr>
                  <p:nvPr/>
                </p:nvCxnSpPr>
                <p:spPr bwMode="auto">
                  <a:xfrm>
                    <a:off x="2112" y="2016"/>
                    <a:ext cx="624" cy="120"/>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34" name="AutoShape 24"/>
                  <p:cNvCxnSpPr>
                    <a:cxnSpLocks noChangeShapeType="1"/>
                    <a:stCxn id="22" idx="7"/>
                    <a:endCxn id="26" idx="3"/>
                  </p:cNvCxnSpPr>
                  <p:nvPr/>
                </p:nvCxnSpPr>
                <p:spPr bwMode="auto">
                  <a:xfrm flipV="1">
                    <a:off x="2098" y="1481"/>
                    <a:ext cx="933" cy="501"/>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grpSp>
        </p:grpSp>
        <p:grpSp>
          <p:nvGrpSpPr>
            <p:cNvPr id="35" name="Group 25"/>
            <p:cNvGrpSpPr>
              <a:grpSpLocks/>
            </p:cNvGrpSpPr>
            <p:nvPr/>
          </p:nvGrpSpPr>
          <p:grpSpPr bwMode="auto">
            <a:xfrm>
              <a:off x="914400" y="2362200"/>
              <a:ext cx="990600" cy="1143000"/>
              <a:chOff x="576" y="1488"/>
              <a:chExt cx="624" cy="720"/>
            </a:xfrm>
          </p:grpSpPr>
          <p:sp>
            <p:nvSpPr>
              <p:cNvPr id="36" name="Oval 26"/>
              <p:cNvSpPr>
                <a:spLocks noChangeArrowheads="1"/>
              </p:cNvSpPr>
              <p:nvPr/>
            </p:nvSpPr>
            <p:spPr bwMode="auto">
              <a:xfrm>
                <a:off x="720" y="2160"/>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37" name="Oval 27"/>
              <p:cNvSpPr>
                <a:spLocks noChangeArrowheads="1"/>
              </p:cNvSpPr>
              <p:nvPr/>
            </p:nvSpPr>
            <p:spPr bwMode="auto">
              <a:xfrm>
                <a:off x="576" y="1824"/>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38" name="Oval 28"/>
              <p:cNvSpPr>
                <a:spLocks noChangeArrowheads="1"/>
              </p:cNvSpPr>
              <p:nvPr/>
            </p:nvSpPr>
            <p:spPr bwMode="auto">
              <a:xfrm>
                <a:off x="1056" y="1488"/>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39" name="Oval 29"/>
              <p:cNvSpPr>
                <a:spLocks noChangeArrowheads="1"/>
              </p:cNvSpPr>
              <p:nvPr/>
            </p:nvSpPr>
            <p:spPr bwMode="auto">
              <a:xfrm>
                <a:off x="912" y="1776"/>
                <a:ext cx="96" cy="96"/>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40" name="Oval 30"/>
              <p:cNvSpPr>
                <a:spLocks noChangeArrowheads="1"/>
              </p:cNvSpPr>
              <p:nvPr/>
            </p:nvSpPr>
            <p:spPr bwMode="auto">
              <a:xfrm>
                <a:off x="1152" y="1872"/>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41" name="Oval 31"/>
              <p:cNvSpPr>
                <a:spLocks noChangeArrowheads="1"/>
              </p:cNvSpPr>
              <p:nvPr/>
            </p:nvSpPr>
            <p:spPr bwMode="auto">
              <a:xfrm>
                <a:off x="960" y="2016"/>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cxnSp>
            <p:nvCxnSpPr>
              <p:cNvPr id="42" name="AutoShape 32"/>
              <p:cNvCxnSpPr>
                <a:cxnSpLocks noChangeShapeType="1"/>
                <a:stCxn id="39" idx="4"/>
                <a:endCxn id="41" idx="0"/>
              </p:cNvCxnSpPr>
              <p:nvPr/>
            </p:nvCxnSpPr>
            <p:spPr bwMode="auto">
              <a:xfrm>
                <a:off x="960" y="1872"/>
                <a:ext cx="24" cy="144"/>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3" name="AutoShape 33"/>
              <p:cNvCxnSpPr>
                <a:cxnSpLocks noChangeShapeType="1"/>
                <a:stCxn id="39" idx="3"/>
                <a:endCxn id="36" idx="7"/>
              </p:cNvCxnSpPr>
              <p:nvPr/>
            </p:nvCxnSpPr>
            <p:spPr bwMode="auto">
              <a:xfrm flipH="1">
                <a:off x="761" y="1858"/>
                <a:ext cx="165" cy="309"/>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4" name="AutoShape 34"/>
              <p:cNvCxnSpPr>
                <a:cxnSpLocks noChangeShapeType="1"/>
                <a:stCxn id="39" idx="2"/>
                <a:endCxn id="37" idx="6"/>
              </p:cNvCxnSpPr>
              <p:nvPr/>
            </p:nvCxnSpPr>
            <p:spPr bwMode="auto">
              <a:xfrm flipH="1">
                <a:off x="624" y="1824"/>
                <a:ext cx="288" cy="24"/>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5" name="AutoShape 35"/>
              <p:cNvCxnSpPr>
                <a:cxnSpLocks noChangeShapeType="1"/>
                <a:stCxn id="39" idx="0"/>
                <a:endCxn id="38" idx="3"/>
              </p:cNvCxnSpPr>
              <p:nvPr/>
            </p:nvCxnSpPr>
            <p:spPr bwMode="auto">
              <a:xfrm flipV="1">
                <a:off x="960" y="1529"/>
                <a:ext cx="103" cy="247"/>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6" name="AutoShape 36"/>
              <p:cNvCxnSpPr>
                <a:cxnSpLocks noChangeShapeType="1"/>
                <a:stCxn id="39" idx="6"/>
                <a:endCxn id="40" idx="1"/>
              </p:cNvCxnSpPr>
              <p:nvPr/>
            </p:nvCxnSpPr>
            <p:spPr bwMode="auto">
              <a:xfrm>
                <a:off x="1008" y="1824"/>
                <a:ext cx="151" cy="55"/>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grpSp>
          <p:nvGrpSpPr>
            <p:cNvPr id="47" name="Group 37"/>
            <p:cNvGrpSpPr>
              <a:grpSpLocks/>
            </p:cNvGrpSpPr>
            <p:nvPr/>
          </p:nvGrpSpPr>
          <p:grpSpPr bwMode="auto">
            <a:xfrm>
              <a:off x="762000" y="3733800"/>
              <a:ext cx="1143000" cy="1066800"/>
              <a:chOff x="480" y="2352"/>
              <a:chExt cx="720" cy="672"/>
            </a:xfrm>
          </p:grpSpPr>
          <p:sp>
            <p:nvSpPr>
              <p:cNvPr id="48" name="Oval 38"/>
              <p:cNvSpPr>
                <a:spLocks noChangeArrowheads="1"/>
              </p:cNvSpPr>
              <p:nvPr/>
            </p:nvSpPr>
            <p:spPr bwMode="auto">
              <a:xfrm>
                <a:off x="768" y="2400"/>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49" name="Oval 39"/>
              <p:cNvSpPr>
                <a:spLocks noChangeArrowheads="1"/>
              </p:cNvSpPr>
              <p:nvPr/>
            </p:nvSpPr>
            <p:spPr bwMode="auto">
              <a:xfrm>
                <a:off x="1152" y="2352"/>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50" name="Oval 40"/>
              <p:cNvSpPr>
                <a:spLocks noChangeArrowheads="1"/>
              </p:cNvSpPr>
              <p:nvPr/>
            </p:nvSpPr>
            <p:spPr bwMode="auto">
              <a:xfrm>
                <a:off x="576" y="2736"/>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51" name="Oval 41"/>
              <p:cNvSpPr>
                <a:spLocks noChangeArrowheads="1"/>
              </p:cNvSpPr>
              <p:nvPr/>
            </p:nvSpPr>
            <p:spPr bwMode="auto">
              <a:xfrm>
                <a:off x="816" y="2688"/>
                <a:ext cx="96" cy="96"/>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52" name="Oval 42"/>
              <p:cNvSpPr>
                <a:spLocks noChangeArrowheads="1"/>
              </p:cNvSpPr>
              <p:nvPr/>
            </p:nvSpPr>
            <p:spPr bwMode="auto">
              <a:xfrm>
                <a:off x="576" y="2544"/>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53" name="Oval 43"/>
              <p:cNvSpPr>
                <a:spLocks noChangeArrowheads="1"/>
              </p:cNvSpPr>
              <p:nvPr/>
            </p:nvSpPr>
            <p:spPr bwMode="auto">
              <a:xfrm>
                <a:off x="480" y="2880"/>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54" name="Oval 44"/>
              <p:cNvSpPr>
                <a:spLocks noChangeArrowheads="1"/>
              </p:cNvSpPr>
              <p:nvPr/>
            </p:nvSpPr>
            <p:spPr bwMode="auto">
              <a:xfrm>
                <a:off x="1056" y="2832"/>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55" name="Oval 45"/>
              <p:cNvSpPr>
                <a:spLocks noChangeArrowheads="1"/>
              </p:cNvSpPr>
              <p:nvPr/>
            </p:nvSpPr>
            <p:spPr bwMode="auto">
              <a:xfrm>
                <a:off x="672" y="2928"/>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56" name="Oval 46"/>
              <p:cNvSpPr>
                <a:spLocks noChangeArrowheads="1"/>
              </p:cNvSpPr>
              <p:nvPr/>
            </p:nvSpPr>
            <p:spPr bwMode="auto">
              <a:xfrm>
                <a:off x="960" y="2976"/>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cxnSp>
            <p:nvCxnSpPr>
              <p:cNvPr id="57" name="AutoShape 47"/>
              <p:cNvCxnSpPr>
                <a:cxnSpLocks noChangeShapeType="1"/>
                <a:stCxn id="51" idx="0"/>
                <a:endCxn id="48" idx="4"/>
              </p:cNvCxnSpPr>
              <p:nvPr/>
            </p:nvCxnSpPr>
            <p:spPr bwMode="auto">
              <a:xfrm flipH="1" flipV="1">
                <a:off x="792" y="2448"/>
                <a:ext cx="72" cy="240"/>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58" name="AutoShape 48"/>
              <p:cNvCxnSpPr>
                <a:cxnSpLocks noChangeShapeType="1"/>
                <a:stCxn id="51" idx="1"/>
                <a:endCxn id="52" idx="5"/>
              </p:cNvCxnSpPr>
              <p:nvPr/>
            </p:nvCxnSpPr>
            <p:spPr bwMode="auto">
              <a:xfrm flipH="1" flipV="1">
                <a:off x="617" y="2585"/>
                <a:ext cx="213" cy="117"/>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59" name="AutoShape 49"/>
              <p:cNvCxnSpPr>
                <a:cxnSpLocks noChangeShapeType="1"/>
                <a:stCxn id="51" idx="2"/>
                <a:endCxn id="50" idx="5"/>
              </p:cNvCxnSpPr>
              <p:nvPr/>
            </p:nvCxnSpPr>
            <p:spPr bwMode="auto">
              <a:xfrm flipH="1">
                <a:off x="617" y="2736"/>
                <a:ext cx="199" cy="41"/>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60" name="AutoShape 50"/>
              <p:cNvCxnSpPr>
                <a:cxnSpLocks noChangeShapeType="1"/>
                <a:stCxn id="51" idx="3"/>
                <a:endCxn id="53" idx="6"/>
              </p:cNvCxnSpPr>
              <p:nvPr/>
            </p:nvCxnSpPr>
            <p:spPr bwMode="auto">
              <a:xfrm flipH="1">
                <a:off x="528" y="2770"/>
                <a:ext cx="302" cy="134"/>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61" name="AutoShape 51"/>
              <p:cNvCxnSpPr>
                <a:cxnSpLocks noChangeShapeType="1"/>
                <a:stCxn id="51" idx="4"/>
                <a:endCxn id="55" idx="7"/>
              </p:cNvCxnSpPr>
              <p:nvPr/>
            </p:nvCxnSpPr>
            <p:spPr bwMode="auto">
              <a:xfrm flipH="1">
                <a:off x="713" y="2784"/>
                <a:ext cx="151" cy="151"/>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62" name="AutoShape 52"/>
              <p:cNvCxnSpPr>
                <a:cxnSpLocks noChangeShapeType="1"/>
                <a:stCxn id="51" idx="5"/>
                <a:endCxn id="56" idx="1"/>
              </p:cNvCxnSpPr>
              <p:nvPr/>
            </p:nvCxnSpPr>
            <p:spPr bwMode="auto">
              <a:xfrm>
                <a:off x="898" y="2770"/>
                <a:ext cx="69" cy="213"/>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63" name="AutoShape 53"/>
              <p:cNvCxnSpPr>
                <a:cxnSpLocks noChangeShapeType="1"/>
                <a:stCxn id="51" idx="6"/>
                <a:endCxn id="54" idx="1"/>
              </p:cNvCxnSpPr>
              <p:nvPr/>
            </p:nvCxnSpPr>
            <p:spPr bwMode="auto">
              <a:xfrm>
                <a:off x="912" y="2736"/>
                <a:ext cx="151" cy="103"/>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64" name="AutoShape 54"/>
              <p:cNvCxnSpPr>
                <a:cxnSpLocks noChangeShapeType="1"/>
                <a:stCxn id="51" idx="7"/>
                <a:endCxn id="49" idx="3"/>
              </p:cNvCxnSpPr>
              <p:nvPr/>
            </p:nvCxnSpPr>
            <p:spPr bwMode="auto">
              <a:xfrm flipV="1">
                <a:off x="898" y="2393"/>
                <a:ext cx="261" cy="309"/>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grpSp>
          <p:nvGrpSpPr>
            <p:cNvPr id="65" name="Group 55"/>
            <p:cNvGrpSpPr>
              <a:grpSpLocks/>
            </p:cNvGrpSpPr>
            <p:nvPr/>
          </p:nvGrpSpPr>
          <p:grpSpPr bwMode="auto">
            <a:xfrm>
              <a:off x="1981200" y="4038600"/>
              <a:ext cx="609600" cy="914400"/>
              <a:chOff x="1248" y="2544"/>
              <a:chExt cx="384" cy="576"/>
            </a:xfrm>
          </p:grpSpPr>
          <p:sp>
            <p:nvSpPr>
              <p:cNvPr id="66" name="Oval 56"/>
              <p:cNvSpPr>
                <a:spLocks noChangeArrowheads="1"/>
              </p:cNvSpPr>
              <p:nvPr/>
            </p:nvSpPr>
            <p:spPr bwMode="auto">
              <a:xfrm>
                <a:off x="1584" y="2880"/>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cxnSp>
            <p:nvCxnSpPr>
              <p:cNvPr id="67" name="AutoShape 57"/>
              <p:cNvCxnSpPr>
                <a:cxnSpLocks noChangeShapeType="1"/>
                <a:stCxn id="69" idx="6"/>
                <a:endCxn id="66" idx="1"/>
              </p:cNvCxnSpPr>
              <p:nvPr/>
            </p:nvCxnSpPr>
            <p:spPr bwMode="auto">
              <a:xfrm>
                <a:off x="1440" y="2832"/>
                <a:ext cx="151" cy="55"/>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nvGrpSpPr>
              <p:cNvPr id="68" name="Group 58"/>
              <p:cNvGrpSpPr>
                <a:grpSpLocks/>
              </p:cNvGrpSpPr>
              <p:nvPr/>
            </p:nvGrpSpPr>
            <p:grpSpPr bwMode="auto">
              <a:xfrm>
                <a:off x="1248" y="2544"/>
                <a:ext cx="192" cy="576"/>
                <a:chOff x="1248" y="2544"/>
                <a:chExt cx="192" cy="576"/>
              </a:xfrm>
            </p:grpSpPr>
            <p:sp>
              <p:nvSpPr>
                <p:cNvPr id="69" name="Oval 59"/>
                <p:cNvSpPr>
                  <a:spLocks noChangeArrowheads="1"/>
                </p:cNvSpPr>
                <p:nvPr/>
              </p:nvSpPr>
              <p:spPr bwMode="auto">
                <a:xfrm>
                  <a:off x="1344" y="2784"/>
                  <a:ext cx="96" cy="96"/>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70" name="Oval 60"/>
                <p:cNvSpPr>
                  <a:spLocks noChangeArrowheads="1"/>
                </p:cNvSpPr>
                <p:nvPr/>
              </p:nvSpPr>
              <p:spPr bwMode="auto">
                <a:xfrm>
                  <a:off x="1248" y="2928"/>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71" name="Oval 61"/>
                <p:cNvSpPr>
                  <a:spLocks noChangeArrowheads="1"/>
                </p:cNvSpPr>
                <p:nvPr/>
              </p:nvSpPr>
              <p:spPr bwMode="auto">
                <a:xfrm>
                  <a:off x="1392" y="3072"/>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72" name="Oval 62"/>
                <p:cNvSpPr>
                  <a:spLocks noChangeArrowheads="1"/>
                </p:cNvSpPr>
                <p:nvPr/>
              </p:nvSpPr>
              <p:spPr bwMode="auto">
                <a:xfrm>
                  <a:off x="1248" y="2544"/>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cxnSp>
              <p:nvCxnSpPr>
                <p:cNvPr id="73" name="AutoShape 63"/>
                <p:cNvCxnSpPr>
                  <a:cxnSpLocks noChangeShapeType="1"/>
                  <a:stCxn id="69" idx="3"/>
                  <a:endCxn id="70" idx="7"/>
                </p:cNvCxnSpPr>
                <p:nvPr/>
              </p:nvCxnSpPr>
              <p:spPr bwMode="auto">
                <a:xfrm flipH="1">
                  <a:off x="1289" y="2866"/>
                  <a:ext cx="69" cy="69"/>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74" name="AutoShape 64"/>
                <p:cNvCxnSpPr>
                  <a:cxnSpLocks noChangeShapeType="1"/>
                  <a:stCxn id="69" idx="4"/>
                  <a:endCxn id="71" idx="0"/>
                </p:cNvCxnSpPr>
                <p:nvPr/>
              </p:nvCxnSpPr>
              <p:spPr bwMode="auto">
                <a:xfrm>
                  <a:off x="1392" y="2880"/>
                  <a:ext cx="24" cy="192"/>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75" name="AutoShape 65"/>
                <p:cNvCxnSpPr>
                  <a:cxnSpLocks noChangeShapeType="1"/>
                  <a:stCxn id="69" idx="1"/>
                  <a:endCxn id="72" idx="4"/>
                </p:cNvCxnSpPr>
                <p:nvPr/>
              </p:nvCxnSpPr>
              <p:spPr bwMode="auto">
                <a:xfrm flipH="1" flipV="1">
                  <a:off x="1272" y="2592"/>
                  <a:ext cx="86" cy="206"/>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grpSp>
        <p:grpSp>
          <p:nvGrpSpPr>
            <p:cNvPr id="76" name="Group 66"/>
            <p:cNvGrpSpPr>
              <a:grpSpLocks/>
            </p:cNvGrpSpPr>
            <p:nvPr/>
          </p:nvGrpSpPr>
          <p:grpSpPr bwMode="auto">
            <a:xfrm>
              <a:off x="2743200" y="4648200"/>
              <a:ext cx="762000" cy="533400"/>
              <a:chOff x="1728" y="2928"/>
              <a:chExt cx="480" cy="336"/>
            </a:xfrm>
          </p:grpSpPr>
          <p:sp>
            <p:nvSpPr>
              <p:cNvPr id="77" name="Oval 67"/>
              <p:cNvSpPr>
                <a:spLocks noChangeArrowheads="1"/>
              </p:cNvSpPr>
              <p:nvPr/>
            </p:nvSpPr>
            <p:spPr bwMode="auto">
              <a:xfrm>
                <a:off x="1920" y="3072"/>
                <a:ext cx="96" cy="96"/>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78" name="Oval 68"/>
              <p:cNvSpPr>
                <a:spLocks noChangeArrowheads="1"/>
              </p:cNvSpPr>
              <p:nvPr/>
            </p:nvSpPr>
            <p:spPr bwMode="auto">
              <a:xfrm>
                <a:off x="1728" y="3120"/>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79" name="Oval 69"/>
              <p:cNvSpPr>
                <a:spLocks noChangeArrowheads="1"/>
              </p:cNvSpPr>
              <p:nvPr/>
            </p:nvSpPr>
            <p:spPr bwMode="auto">
              <a:xfrm>
                <a:off x="2112" y="2928"/>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80" name="Oval 70"/>
              <p:cNvSpPr>
                <a:spLocks noChangeArrowheads="1"/>
              </p:cNvSpPr>
              <p:nvPr/>
            </p:nvSpPr>
            <p:spPr bwMode="auto">
              <a:xfrm>
                <a:off x="2160" y="3168"/>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81" name="Oval 71"/>
              <p:cNvSpPr>
                <a:spLocks noChangeArrowheads="1"/>
              </p:cNvSpPr>
              <p:nvPr/>
            </p:nvSpPr>
            <p:spPr bwMode="auto">
              <a:xfrm>
                <a:off x="1968" y="2928"/>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cxnSp>
            <p:nvCxnSpPr>
              <p:cNvPr id="82" name="AutoShape 72"/>
              <p:cNvCxnSpPr>
                <a:cxnSpLocks noChangeShapeType="1"/>
                <a:stCxn id="77" idx="2"/>
                <a:endCxn id="78" idx="6"/>
              </p:cNvCxnSpPr>
              <p:nvPr/>
            </p:nvCxnSpPr>
            <p:spPr bwMode="auto">
              <a:xfrm flipH="1">
                <a:off x="1776" y="3120"/>
                <a:ext cx="144" cy="24"/>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83" name="AutoShape 73"/>
              <p:cNvCxnSpPr>
                <a:cxnSpLocks noChangeShapeType="1"/>
                <a:stCxn id="77" idx="0"/>
                <a:endCxn id="81" idx="4"/>
              </p:cNvCxnSpPr>
              <p:nvPr/>
            </p:nvCxnSpPr>
            <p:spPr bwMode="auto">
              <a:xfrm flipV="1">
                <a:off x="1968" y="2976"/>
                <a:ext cx="24" cy="96"/>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84" name="AutoShape 74"/>
              <p:cNvCxnSpPr>
                <a:cxnSpLocks noChangeShapeType="1"/>
                <a:stCxn id="77" idx="7"/>
                <a:endCxn id="79" idx="3"/>
              </p:cNvCxnSpPr>
              <p:nvPr/>
            </p:nvCxnSpPr>
            <p:spPr bwMode="auto">
              <a:xfrm flipV="1">
                <a:off x="2002" y="2969"/>
                <a:ext cx="117" cy="117"/>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85" name="AutoShape 75"/>
              <p:cNvCxnSpPr>
                <a:cxnSpLocks noChangeShapeType="1"/>
                <a:stCxn id="77" idx="5"/>
                <a:endCxn id="80" idx="2"/>
              </p:cNvCxnSpPr>
              <p:nvPr/>
            </p:nvCxnSpPr>
            <p:spPr bwMode="auto">
              <a:xfrm>
                <a:off x="2002" y="3154"/>
                <a:ext cx="158" cy="38"/>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86" name="Oval 76"/>
              <p:cNvSpPr>
                <a:spLocks noChangeArrowheads="1"/>
              </p:cNvSpPr>
              <p:nvPr/>
            </p:nvSpPr>
            <p:spPr bwMode="auto">
              <a:xfrm>
                <a:off x="1968" y="3216"/>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cxnSp>
            <p:nvCxnSpPr>
              <p:cNvPr id="87" name="AutoShape 77"/>
              <p:cNvCxnSpPr>
                <a:cxnSpLocks noChangeShapeType="1"/>
                <a:stCxn id="77" idx="4"/>
                <a:endCxn id="86" idx="0"/>
              </p:cNvCxnSpPr>
              <p:nvPr/>
            </p:nvCxnSpPr>
            <p:spPr bwMode="auto">
              <a:xfrm>
                <a:off x="1968" y="3168"/>
                <a:ext cx="24" cy="48"/>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grpSp>
          <p:nvGrpSpPr>
            <p:cNvPr id="88" name="Group 78"/>
            <p:cNvGrpSpPr>
              <a:grpSpLocks/>
            </p:cNvGrpSpPr>
            <p:nvPr/>
          </p:nvGrpSpPr>
          <p:grpSpPr bwMode="auto">
            <a:xfrm>
              <a:off x="2362200" y="3810000"/>
              <a:ext cx="1066800" cy="838200"/>
              <a:chOff x="1488" y="2400"/>
              <a:chExt cx="672" cy="528"/>
            </a:xfrm>
          </p:grpSpPr>
          <p:sp>
            <p:nvSpPr>
              <p:cNvPr id="89" name="Oval 79"/>
              <p:cNvSpPr>
                <a:spLocks noChangeArrowheads="1"/>
              </p:cNvSpPr>
              <p:nvPr/>
            </p:nvSpPr>
            <p:spPr bwMode="auto">
              <a:xfrm>
                <a:off x="1776" y="2880"/>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cxnSp>
            <p:nvCxnSpPr>
              <p:cNvPr id="90" name="AutoShape 80"/>
              <p:cNvCxnSpPr>
                <a:cxnSpLocks noChangeShapeType="1"/>
                <a:stCxn id="92" idx="4"/>
                <a:endCxn id="89" idx="0"/>
              </p:cNvCxnSpPr>
              <p:nvPr/>
            </p:nvCxnSpPr>
            <p:spPr bwMode="auto">
              <a:xfrm>
                <a:off x="1776" y="2688"/>
                <a:ext cx="24" cy="192"/>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nvGrpSpPr>
              <p:cNvPr id="91" name="Group 81"/>
              <p:cNvGrpSpPr>
                <a:grpSpLocks/>
              </p:cNvGrpSpPr>
              <p:nvPr/>
            </p:nvGrpSpPr>
            <p:grpSpPr bwMode="auto">
              <a:xfrm>
                <a:off x="1488" y="2400"/>
                <a:ext cx="672" cy="384"/>
                <a:chOff x="1488" y="2400"/>
                <a:chExt cx="672" cy="384"/>
              </a:xfrm>
            </p:grpSpPr>
            <p:sp>
              <p:nvSpPr>
                <p:cNvPr id="92" name="Oval 82"/>
                <p:cNvSpPr>
                  <a:spLocks noChangeArrowheads="1"/>
                </p:cNvSpPr>
                <p:nvPr/>
              </p:nvSpPr>
              <p:spPr bwMode="auto">
                <a:xfrm>
                  <a:off x="1728" y="2592"/>
                  <a:ext cx="96" cy="96"/>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93" name="Oval 83"/>
                <p:cNvSpPr>
                  <a:spLocks noChangeArrowheads="1"/>
                </p:cNvSpPr>
                <p:nvPr/>
              </p:nvSpPr>
              <p:spPr bwMode="auto">
                <a:xfrm>
                  <a:off x="1488" y="2544"/>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94" name="Oval 84"/>
                <p:cNvSpPr>
                  <a:spLocks noChangeArrowheads="1"/>
                </p:cNvSpPr>
                <p:nvPr/>
              </p:nvSpPr>
              <p:spPr bwMode="auto">
                <a:xfrm>
                  <a:off x="1920" y="2736"/>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95" name="Oval 85"/>
                <p:cNvSpPr>
                  <a:spLocks noChangeArrowheads="1"/>
                </p:cNvSpPr>
                <p:nvPr/>
              </p:nvSpPr>
              <p:spPr bwMode="auto">
                <a:xfrm>
                  <a:off x="1776" y="2400"/>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cxnSp>
              <p:nvCxnSpPr>
                <p:cNvPr id="96" name="AutoShape 86"/>
                <p:cNvCxnSpPr>
                  <a:cxnSpLocks noChangeShapeType="1"/>
                  <a:stCxn id="92" idx="0"/>
                  <a:endCxn id="95" idx="4"/>
                </p:cNvCxnSpPr>
                <p:nvPr/>
              </p:nvCxnSpPr>
              <p:spPr bwMode="auto">
                <a:xfrm flipV="1">
                  <a:off x="1776" y="2448"/>
                  <a:ext cx="24" cy="144"/>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7" name="AutoShape 87"/>
                <p:cNvCxnSpPr>
                  <a:cxnSpLocks noChangeShapeType="1"/>
                  <a:stCxn id="92" idx="2"/>
                  <a:endCxn id="93" idx="5"/>
                </p:cNvCxnSpPr>
                <p:nvPr/>
              </p:nvCxnSpPr>
              <p:spPr bwMode="auto">
                <a:xfrm flipH="1" flipV="1">
                  <a:off x="1529" y="2585"/>
                  <a:ext cx="199" cy="55"/>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8" name="AutoShape 88"/>
                <p:cNvCxnSpPr>
                  <a:cxnSpLocks noChangeShapeType="1"/>
                  <a:stCxn id="92" idx="5"/>
                  <a:endCxn id="94" idx="1"/>
                </p:cNvCxnSpPr>
                <p:nvPr/>
              </p:nvCxnSpPr>
              <p:spPr bwMode="auto">
                <a:xfrm>
                  <a:off x="1810" y="2674"/>
                  <a:ext cx="117" cy="69"/>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99" name="Oval 89"/>
                <p:cNvSpPr>
                  <a:spLocks noChangeArrowheads="1"/>
                </p:cNvSpPr>
                <p:nvPr/>
              </p:nvSpPr>
              <p:spPr bwMode="auto">
                <a:xfrm>
                  <a:off x="2112" y="2544"/>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cxnSp>
              <p:nvCxnSpPr>
                <p:cNvPr id="100" name="AutoShape 90"/>
                <p:cNvCxnSpPr>
                  <a:cxnSpLocks noChangeShapeType="1"/>
                  <a:stCxn id="92" idx="6"/>
                  <a:endCxn id="99" idx="2"/>
                </p:cNvCxnSpPr>
                <p:nvPr/>
              </p:nvCxnSpPr>
              <p:spPr bwMode="auto">
                <a:xfrm flipV="1">
                  <a:off x="1824" y="2568"/>
                  <a:ext cx="288" cy="72"/>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grpSp>
        <p:grpSp>
          <p:nvGrpSpPr>
            <p:cNvPr id="101" name="Group 91"/>
            <p:cNvGrpSpPr>
              <a:grpSpLocks/>
            </p:cNvGrpSpPr>
            <p:nvPr/>
          </p:nvGrpSpPr>
          <p:grpSpPr bwMode="auto">
            <a:xfrm>
              <a:off x="3657600" y="4114800"/>
              <a:ext cx="762000" cy="1143000"/>
              <a:chOff x="2304" y="2592"/>
              <a:chExt cx="480" cy="720"/>
            </a:xfrm>
          </p:grpSpPr>
          <p:sp>
            <p:nvSpPr>
              <p:cNvPr id="102" name="Oval 92"/>
              <p:cNvSpPr>
                <a:spLocks noChangeArrowheads="1"/>
              </p:cNvSpPr>
              <p:nvPr/>
            </p:nvSpPr>
            <p:spPr bwMode="auto">
              <a:xfrm>
                <a:off x="2448" y="2928"/>
                <a:ext cx="96" cy="96"/>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103" name="Oval 93"/>
              <p:cNvSpPr>
                <a:spLocks noChangeArrowheads="1"/>
              </p:cNvSpPr>
              <p:nvPr/>
            </p:nvSpPr>
            <p:spPr bwMode="auto">
              <a:xfrm>
                <a:off x="2304" y="2832"/>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104" name="Oval 94"/>
              <p:cNvSpPr>
                <a:spLocks noChangeArrowheads="1"/>
              </p:cNvSpPr>
              <p:nvPr/>
            </p:nvSpPr>
            <p:spPr bwMode="auto">
              <a:xfrm>
                <a:off x="2400" y="3264"/>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105" name="Oval 95"/>
              <p:cNvSpPr>
                <a:spLocks noChangeArrowheads="1"/>
              </p:cNvSpPr>
              <p:nvPr/>
            </p:nvSpPr>
            <p:spPr bwMode="auto">
              <a:xfrm>
                <a:off x="2640" y="2736"/>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106" name="Oval 96"/>
              <p:cNvSpPr>
                <a:spLocks noChangeArrowheads="1"/>
              </p:cNvSpPr>
              <p:nvPr/>
            </p:nvSpPr>
            <p:spPr bwMode="auto">
              <a:xfrm>
                <a:off x="2352" y="2592"/>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107" name="Oval 97"/>
              <p:cNvSpPr>
                <a:spLocks noChangeArrowheads="1"/>
              </p:cNvSpPr>
              <p:nvPr/>
            </p:nvSpPr>
            <p:spPr bwMode="auto">
              <a:xfrm>
                <a:off x="2640" y="3120"/>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108" name="Oval 98"/>
              <p:cNvSpPr>
                <a:spLocks noChangeArrowheads="1"/>
              </p:cNvSpPr>
              <p:nvPr/>
            </p:nvSpPr>
            <p:spPr bwMode="auto">
              <a:xfrm>
                <a:off x="2736" y="2928"/>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cxnSp>
            <p:nvCxnSpPr>
              <p:cNvPr id="109" name="AutoShape 99"/>
              <p:cNvCxnSpPr>
                <a:cxnSpLocks noChangeShapeType="1"/>
                <a:stCxn id="102" idx="3"/>
                <a:endCxn id="104" idx="0"/>
              </p:cNvCxnSpPr>
              <p:nvPr/>
            </p:nvCxnSpPr>
            <p:spPr bwMode="auto">
              <a:xfrm flipH="1">
                <a:off x="2424" y="3010"/>
                <a:ext cx="38" cy="254"/>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10" name="AutoShape 100"/>
              <p:cNvCxnSpPr>
                <a:cxnSpLocks noChangeShapeType="1"/>
                <a:stCxn id="102" idx="1"/>
                <a:endCxn id="103" idx="5"/>
              </p:cNvCxnSpPr>
              <p:nvPr/>
            </p:nvCxnSpPr>
            <p:spPr bwMode="auto">
              <a:xfrm flipH="1" flipV="1">
                <a:off x="2345" y="2873"/>
                <a:ext cx="117" cy="69"/>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11" name="AutoShape 101"/>
              <p:cNvCxnSpPr>
                <a:cxnSpLocks noChangeShapeType="1"/>
                <a:stCxn id="102" idx="0"/>
                <a:endCxn id="106" idx="4"/>
              </p:cNvCxnSpPr>
              <p:nvPr/>
            </p:nvCxnSpPr>
            <p:spPr bwMode="auto">
              <a:xfrm flipH="1" flipV="1">
                <a:off x="2376" y="2640"/>
                <a:ext cx="120" cy="288"/>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12" name="AutoShape 102"/>
              <p:cNvCxnSpPr>
                <a:cxnSpLocks noChangeShapeType="1"/>
                <a:stCxn id="102" idx="7"/>
                <a:endCxn id="105" idx="3"/>
              </p:cNvCxnSpPr>
              <p:nvPr/>
            </p:nvCxnSpPr>
            <p:spPr bwMode="auto">
              <a:xfrm flipV="1">
                <a:off x="2530" y="2777"/>
                <a:ext cx="117" cy="165"/>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13" name="AutoShape 103"/>
              <p:cNvCxnSpPr>
                <a:cxnSpLocks noChangeShapeType="1"/>
                <a:stCxn id="102" idx="6"/>
                <a:endCxn id="108" idx="2"/>
              </p:cNvCxnSpPr>
              <p:nvPr/>
            </p:nvCxnSpPr>
            <p:spPr bwMode="auto">
              <a:xfrm flipV="1">
                <a:off x="2544" y="2952"/>
                <a:ext cx="192" cy="24"/>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14" name="AutoShape 104"/>
              <p:cNvCxnSpPr>
                <a:cxnSpLocks noChangeShapeType="1"/>
                <a:stCxn id="102" idx="5"/>
                <a:endCxn id="107" idx="1"/>
              </p:cNvCxnSpPr>
              <p:nvPr/>
            </p:nvCxnSpPr>
            <p:spPr bwMode="auto">
              <a:xfrm>
                <a:off x="2530" y="3010"/>
                <a:ext cx="117" cy="117"/>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grpSp>
          <p:nvGrpSpPr>
            <p:cNvPr id="115" name="Group 105"/>
            <p:cNvGrpSpPr>
              <a:grpSpLocks/>
            </p:cNvGrpSpPr>
            <p:nvPr/>
          </p:nvGrpSpPr>
          <p:grpSpPr bwMode="auto">
            <a:xfrm>
              <a:off x="4648200" y="4495800"/>
              <a:ext cx="1219200" cy="838200"/>
              <a:chOff x="2928" y="2832"/>
              <a:chExt cx="768" cy="528"/>
            </a:xfrm>
          </p:grpSpPr>
          <p:sp>
            <p:nvSpPr>
              <p:cNvPr id="116" name="Oval 106"/>
              <p:cNvSpPr>
                <a:spLocks noChangeArrowheads="1"/>
              </p:cNvSpPr>
              <p:nvPr/>
            </p:nvSpPr>
            <p:spPr bwMode="auto">
              <a:xfrm>
                <a:off x="3264" y="3072"/>
                <a:ext cx="96" cy="96"/>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117" name="Oval 107"/>
              <p:cNvSpPr>
                <a:spLocks noChangeArrowheads="1"/>
              </p:cNvSpPr>
              <p:nvPr/>
            </p:nvSpPr>
            <p:spPr bwMode="auto">
              <a:xfrm>
                <a:off x="3408" y="2928"/>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118" name="Oval 108"/>
              <p:cNvSpPr>
                <a:spLocks noChangeArrowheads="1"/>
              </p:cNvSpPr>
              <p:nvPr/>
            </p:nvSpPr>
            <p:spPr bwMode="auto">
              <a:xfrm>
                <a:off x="2928" y="2832"/>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119" name="Oval 109"/>
              <p:cNvSpPr>
                <a:spLocks noChangeArrowheads="1"/>
              </p:cNvSpPr>
              <p:nvPr/>
            </p:nvSpPr>
            <p:spPr bwMode="auto">
              <a:xfrm>
                <a:off x="3648" y="3120"/>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120" name="Oval 110"/>
              <p:cNvSpPr>
                <a:spLocks noChangeArrowheads="1"/>
              </p:cNvSpPr>
              <p:nvPr/>
            </p:nvSpPr>
            <p:spPr bwMode="auto">
              <a:xfrm>
                <a:off x="3504" y="3264"/>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121" name="Oval 111"/>
              <p:cNvSpPr>
                <a:spLocks noChangeArrowheads="1"/>
              </p:cNvSpPr>
              <p:nvPr/>
            </p:nvSpPr>
            <p:spPr bwMode="auto">
              <a:xfrm>
                <a:off x="3168" y="2832"/>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122" name="Oval 112"/>
              <p:cNvSpPr>
                <a:spLocks noChangeArrowheads="1"/>
              </p:cNvSpPr>
              <p:nvPr/>
            </p:nvSpPr>
            <p:spPr bwMode="auto">
              <a:xfrm>
                <a:off x="2928" y="3120"/>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123" name="Oval 113"/>
              <p:cNvSpPr>
                <a:spLocks noChangeArrowheads="1"/>
              </p:cNvSpPr>
              <p:nvPr/>
            </p:nvSpPr>
            <p:spPr bwMode="auto">
              <a:xfrm>
                <a:off x="3024" y="3312"/>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124" name="Oval 114"/>
              <p:cNvSpPr>
                <a:spLocks noChangeArrowheads="1"/>
              </p:cNvSpPr>
              <p:nvPr/>
            </p:nvSpPr>
            <p:spPr bwMode="auto">
              <a:xfrm>
                <a:off x="3264" y="3312"/>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cxnSp>
            <p:nvCxnSpPr>
              <p:cNvPr id="125" name="AutoShape 115"/>
              <p:cNvCxnSpPr>
                <a:cxnSpLocks noChangeShapeType="1"/>
                <a:stCxn id="116" idx="1"/>
                <a:endCxn id="118" idx="5"/>
              </p:cNvCxnSpPr>
              <p:nvPr/>
            </p:nvCxnSpPr>
            <p:spPr bwMode="auto">
              <a:xfrm flipH="1" flipV="1">
                <a:off x="2969" y="2873"/>
                <a:ext cx="309" cy="213"/>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26" name="AutoShape 116"/>
              <p:cNvCxnSpPr>
                <a:cxnSpLocks noChangeShapeType="1"/>
                <a:stCxn id="116" idx="0"/>
                <a:endCxn id="121" idx="5"/>
              </p:cNvCxnSpPr>
              <p:nvPr/>
            </p:nvCxnSpPr>
            <p:spPr bwMode="auto">
              <a:xfrm flipH="1" flipV="1">
                <a:off x="3209" y="2873"/>
                <a:ext cx="103" cy="199"/>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27" name="AutoShape 117"/>
              <p:cNvCxnSpPr>
                <a:cxnSpLocks noChangeShapeType="1"/>
                <a:stCxn id="116" idx="2"/>
                <a:endCxn id="122" idx="6"/>
              </p:cNvCxnSpPr>
              <p:nvPr/>
            </p:nvCxnSpPr>
            <p:spPr bwMode="auto">
              <a:xfrm flipH="1">
                <a:off x="2976" y="3120"/>
                <a:ext cx="288" cy="24"/>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28" name="AutoShape 118"/>
              <p:cNvCxnSpPr>
                <a:cxnSpLocks noChangeShapeType="1"/>
                <a:stCxn id="116" idx="3"/>
                <a:endCxn id="123" idx="7"/>
              </p:cNvCxnSpPr>
              <p:nvPr/>
            </p:nvCxnSpPr>
            <p:spPr bwMode="auto">
              <a:xfrm flipH="1">
                <a:off x="3065" y="3154"/>
                <a:ext cx="213" cy="165"/>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29" name="AutoShape 119"/>
              <p:cNvCxnSpPr>
                <a:cxnSpLocks noChangeShapeType="1"/>
                <a:stCxn id="116" idx="4"/>
                <a:endCxn id="124" idx="0"/>
              </p:cNvCxnSpPr>
              <p:nvPr/>
            </p:nvCxnSpPr>
            <p:spPr bwMode="auto">
              <a:xfrm flipH="1">
                <a:off x="3288" y="3168"/>
                <a:ext cx="24" cy="144"/>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30" name="AutoShape 120"/>
              <p:cNvCxnSpPr>
                <a:cxnSpLocks noChangeShapeType="1"/>
                <a:stCxn id="116" idx="5"/>
                <a:endCxn id="120" idx="0"/>
              </p:cNvCxnSpPr>
              <p:nvPr/>
            </p:nvCxnSpPr>
            <p:spPr bwMode="auto">
              <a:xfrm>
                <a:off x="3346" y="3154"/>
                <a:ext cx="182" cy="110"/>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31" name="AutoShape 121"/>
              <p:cNvCxnSpPr>
                <a:cxnSpLocks noChangeShapeType="1"/>
                <a:stCxn id="116" idx="7"/>
                <a:endCxn id="117" idx="3"/>
              </p:cNvCxnSpPr>
              <p:nvPr/>
            </p:nvCxnSpPr>
            <p:spPr bwMode="auto">
              <a:xfrm flipV="1">
                <a:off x="3346" y="2969"/>
                <a:ext cx="69" cy="117"/>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32" name="AutoShape 122"/>
              <p:cNvCxnSpPr>
                <a:cxnSpLocks noChangeShapeType="1"/>
                <a:stCxn id="116" idx="6"/>
                <a:endCxn id="119" idx="2"/>
              </p:cNvCxnSpPr>
              <p:nvPr/>
            </p:nvCxnSpPr>
            <p:spPr bwMode="auto">
              <a:xfrm>
                <a:off x="3360" y="3120"/>
                <a:ext cx="288" cy="24"/>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sp>
          <p:nvSpPr>
            <p:cNvPr id="133" name="AutoShape 123"/>
            <p:cNvSpPr>
              <a:spLocks noChangeArrowheads="1"/>
            </p:cNvSpPr>
            <p:nvPr/>
          </p:nvSpPr>
          <p:spPr bwMode="auto">
            <a:xfrm>
              <a:off x="304800" y="5257800"/>
              <a:ext cx="3657600" cy="914400"/>
            </a:xfrm>
            <a:prstGeom prst="flowChartOffpageConnector">
              <a:avLst/>
            </a:prstGeom>
            <a:gradFill rotWithShape="0">
              <a:gsLst>
                <a:gs pos="0">
                  <a:srgbClr val="0000FF"/>
                </a:gs>
                <a:gs pos="100000">
                  <a:srgbClr val="0000FF">
                    <a:gamma/>
                    <a:shade val="46275"/>
                    <a:invGamma/>
                  </a:srgbClr>
                </a:gs>
              </a:gsLst>
              <a:path path="shape">
                <a:fillToRect l="50000" t="50000" r="50000" b="50000"/>
              </a:path>
            </a:gra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spcBef>
                  <a:spcPct val="50000"/>
                </a:spcBef>
                <a:defRPr/>
              </a:pPr>
              <a:r>
                <a:rPr lang="en-GB" sz="700" b="0">
                  <a:latin typeface="+mn-lt"/>
                  <a:cs typeface="+mn-cs"/>
                </a:rPr>
                <a:t>Strong coordination at regional level (tailored to meet local circumstances)</a:t>
              </a:r>
            </a:p>
          </p:txBody>
        </p:sp>
        <p:grpSp>
          <p:nvGrpSpPr>
            <p:cNvPr id="134" name="Group 124"/>
            <p:cNvGrpSpPr>
              <a:grpSpLocks/>
            </p:cNvGrpSpPr>
            <p:nvPr/>
          </p:nvGrpSpPr>
          <p:grpSpPr bwMode="auto">
            <a:xfrm>
              <a:off x="5562600" y="5257800"/>
              <a:ext cx="838200" cy="762000"/>
              <a:chOff x="3504" y="3312"/>
              <a:chExt cx="528" cy="480"/>
            </a:xfrm>
          </p:grpSpPr>
          <p:sp>
            <p:nvSpPr>
              <p:cNvPr id="135" name="Oval 125"/>
              <p:cNvSpPr>
                <a:spLocks noChangeArrowheads="1"/>
              </p:cNvSpPr>
              <p:nvPr/>
            </p:nvSpPr>
            <p:spPr bwMode="auto">
              <a:xfrm>
                <a:off x="3696" y="3312"/>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cxnSp>
            <p:nvCxnSpPr>
              <p:cNvPr id="136" name="AutoShape 126"/>
              <p:cNvCxnSpPr>
                <a:cxnSpLocks noChangeShapeType="1"/>
                <a:stCxn id="137" idx="0"/>
                <a:endCxn id="135" idx="4"/>
              </p:cNvCxnSpPr>
              <p:nvPr/>
            </p:nvCxnSpPr>
            <p:spPr bwMode="auto">
              <a:xfrm flipH="1" flipV="1">
                <a:off x="3720" y="3360"/>
                <a:ext cx="24" cy="192"/>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37" name="Oval 127"/>
              <p:cNvSpPr>
                <a:spLocks noChangeArrowheads="1"/>
              </p:cNvSpPr>
              <p:nvPr/>
            </p:nvSpPr>
            <p:spPr bwMode="auto">
              <a:xfrm>
                <a:off x="3696" y="3552"/>
                <a:ext cx="96" cy="96"/>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138" name="Oval 128"/>
              <p:cNvSpPr>
                <a:spLocks noChangeArrowheads="1"/>
              </p:cNvSpPr>
              <p:nvPr/>
            </p:nvSpPr>
            <p:spPr bwMode="auto">
              <a:xfrm>
                <a:off x="3984" y="3456"/>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139" name="Oval 129"/>
              <p:cNvSpPr>
                <a:spLocks noChangeArrowheads="1"/>
              </p:cNvSpPr>
              <p:nvPr/>
            </p:nvSpPr>
            <p:spPr bwMode="auto">
              <a:xfrm>
                <a:off x="3648" y="3744"/>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140" name="Oval 130"/>
              <p:cNvSpPr>
                <a:spLocks noChangeArrowheads="1"/>
              </p:cNvSpPr>
              <p:nvPr/>
            </p:nvSpPr>
            <p:spPr bwMode="auto">
              <a:xfrm>
                <a:off x="3840" y="3408"/>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141" name="Oval 131"/>
              <p:cNvSpPr>
                <a:spLocks noChangeArrowheads="1"/>
              </p:cNvSpPr>
              <p:nvPr/>
            </p:nvSpPr>
            <p:spPr bwMode="auto">
              <a:xfrm>
                <a:off x="3936" y="3600"/>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142" name="Oval 132"/>
              <p:cNvSpPr>
                <a:spLocks noChangeArrowheads="1"/>
              </p:cNvSpPr>
              <p:nvPr/>
            </p:nvSpPr>
            <p:spPr bwMode="auto">
              <a:xfrm>
                <a:off x="3792" y="3696"/>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143" name="Oval 133"/>
              <p:cNvSpPr>
                <a:spLocks noChangeArrowheads="1"/>
              </p:cNvSpPr>
              <p:nvPr/>
            </p:nvSpPr>
            <p:spPr bwMode="auto">
              <a:xfrm>
                <a:off x="3504" y="3456"/>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cxnSp>
            <p:nvCxnSpPr>
              <p:cNvPr id="144" name="AutoShape 134"/>
              <p:cNvCxnSpPr>
                <a:cxnSpLocks noChangeShapeType="1"/>
                <a:stCxn id="137" idx="1"/>
                <a:endCxn id="143" idx="5"/>
              </p:cNvCxnSpPr>
              <p:nvPr/>
            </p:nvCxnSpPr>
            <p:spPr bwMode="auto">
              <a:xfrm flipH="1" flipV="1">
                <a:off x="3545" y="3497"/>
                <a:ext cx="165" cy="69"/>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45" name="AutoShape 135"/>
              <p:cNvCxnSpPr>
                <a:cxnSpLocks noChangeShapeType="1"/>
                <a:stCxn id="137" idx="3"/>
                <a:endCxn id="139" idx="0"/>
              </p:cNvCxnSpPr>
              <p:nvPr/>
            </p:nvCxnSpPr>
            <p:spPr bwMode="auto">
              <a:xfrm flipH="1">
                <a:off x="3672" y="3634"/>
                <a:ext cx="38" cy="110"/>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46" name="AutoShape 136"/>
              <p:cNvCxnSpPr>
                <a:cxnSpLocks noChangeShapeType="1"/>
                <a:stCxn id="137" idx="4"/>
                <a:endCxn id="142" idx="1"/>
              </p:cNvCxnSpPr>
              <p:nvPr/>
            </p:nvCxnSpPr>
            <p:spPr bwMode="auto">
              <a:xfrm>
                <a:off x="3744" y="3648"/>
                <a:ext cx="55" cy="55"/>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47" name="AutoShape 137"/>
              <p:cNvCxnSpPr>
                <a:cxnSpLocks noChangeShapeType="1"/>
                <a:stCxn id="137" idx="7"/>
                <a:endCxn id="140" idx="3"/>
              </p:cNvCxnSpPr>
              <p:nvPr/>
            </p:nvCxnSpPr>
            <p:spPr bwMode="auto">
              <a:xfrm flipV="1">
                <a:off x="3778" y="3449"/>
                <a:ext cx="69" cy="117"/>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48" name="AutoShape 138"/>
              <p:cNvCxnSpPr>
                <a:cxnSpLocks noChangeShapeType="1"/>
                <a:stCxn id="137" idx="6"/>
                <a:endCxn id="138" idx="2"/>
              </p:cNvCxnSpPr>
              <p:nvPr/>
            </p:nvCxnSpPr>
            <p:spPr bwMode="auto">
              <a:xfrm flipV="1">
                <a:off x="3792" y="3480"/>
                <a:ext cx="192" cy="120"/>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49" name="AutoShape 139"/>
              <p:cNvCxnSpPr>
                <a:cxnSpLocks noChangeShapeType="1"/>
                <a:stCxn id="137" idx="5"/>
                <a:endCxn id="141" idx="2"/>
              </p:cNvCxnSpPr>
              <p:nvPr/>
            </p:nvCxnSpPr>
            <p:spPr bwMode="auto">
              <a:xfrm flipV="1">
                <a:off x="3778" y="3624"/>
                <a:ext cx="158" cy="10"/>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grpSp>
          <p:nvGrpSpPr>
            <p:cNvPr id="150" name="Group 140"/>
            <p:cNvGrpSpPr>
              <a:grpSpLocks/>
            </p:cNvGrpSpPr>
            <p:nvPr/>
          </p:nvGrpSpPr>
          <p:grpSpPr bwMode="auto">
            <a:xfrm>
              <a:off x="5715000" y="3124200"/>
              <a:ext cx="1219200" cy="1524000"/>
              <a:chOff x="3600" y="1968"/>
              <a:chExt cx="768" cy="960"/>
            </a:xfrm>
          </p:grpSpPr>
          <p:sp>
            <p:nvSpPr>
              <p:cNvPr id="151" name="Oval 141"/>
              <p:cNvSpPr>
                <a:spLocks noChangeArrowheads="1"/>
              </p:cNvSpPr>
              <p:nvPr/>
            </p:nvSpPr>
            <p:spPr bwMode="auto">
              <a:xfrm>
                <a:off x="3984" y="2688"/>
                <a:ext cx="96" cy="96"/>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152" name="Oval 142"/>
              <p:cNvSpPr>
                <a:spLocks noChangeArrowheads="1"/>
              </p:cNvSpPr>
              <p:nvPr/>
            </p:nvSpPr>
            <p:spPr bwMode="auto">
              <a:xfrm>
                <a:off x="4320" y="2784"/>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153" name="Oval 143"/>
              <p:cNvSpPr>
                <a:spLocks noChangeArrowheads="1"/>
              </p:cNvSpPr>
              <p:nvPr/>
            </p:nvSpPr>
            <p:spPr bwMode="auto">
              <a:xfrm>
                <a:off x="4128" y="2496"/>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154" name="Oval 144"/>
              <p:cNvSpPr>
                <a:spLocks noChangeArrowheads="1"/>
              </p:cNvSpPr>
              <p:nvPr/>
            </p:nvSpPr>
            <p:spPr bwMode="auto">
              <a:xfrm>
                <a:off x="3600" y="2304"/>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155" name="Oval 145"/>
              <p:cNvSpPr>
                <a:spLocks noChangeArrowheads="1"/>
              </p:cNvSpPr>
              <p:nvPr/>
            </p:nvSpPr>
            <p:spPr bwMode="auto">
              <a:xfrm>
                <a:off x="4080" y="2880"/>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156" name="Oval 146"/>
              <p:cNvSpPr>
                <a:spLocks noChangeArrowheads="1"/>
              </p:cNvSpPr>
              <p:nvPr/>
            </p:nvSpPr>
            <p:spPr bwMode="auto">
              <a:xfrm>
                <a:off x="3888" y="1968"/>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157" name="Oval 147"/>
              <p:cNvSpPr>
                <a:spLocks noChangeArrowheads="1"/>
              </p:cNvSpPr>
              <p:nvPr/>
            </p:nvSpPr>
            <p:spPr bwMode="auto">
              <a:xfrm>
                <a:off x="3648" y="2880"/>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cxnSp>
            <p:nvCxnSpPr>
              <p:cNvPr id="158" name="AutoShape 148"/>
              <p:cNvCxnSpPr>
                <a:cxnSpLocks noChangeShapeType="1"/>
                <a:stCxn id="151" idx="0"/>
                <a:endCxn id="156" idx="4"/>
              </p:cNvCxnSpPr>
              <p:nvPr/>
            </p:nvCxnSpPr>
            <p:spPr bwMode="auto">
              <a:xfrm flipH="1" flipV="1">
                <a:off x="3912" y="2016"/>
                <a:ext cx="120" cy="672"/>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59" name="AutoShape 149"/>
              <p:cNvCxnSpPr>
                <a:cxnSpLocks noChangeShapeType="1"/>
                <a:stCxn id="151" idx="1"/>
                <a:endCxn id="154" idx="5"/>
              </p:cNvCxnSpPr>
              <p:nvPr/>
            </p:nvCxnSpPr>
            <p:spPr bwMode="auto">
              <a:xfrm flipH="1" flipV="1">
                <a:off x="3641" y="2345"/>
                <a:ext cx="357" cy="357"/>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60" name="AutoShape 150"/>
              <p:cNvCxnSpPr>
                <a:cxnSpLocks noChangeShapeType="1"/>
                <a:stCxn id="151" idx="7"/>
                <a:endCxn id="153" idx="4"/>
              </p:cNvCxnSpPr>
              <p:nvPr/>
            </p:nvCxnSpPr>
            <p:spPr bwMode="auto">
              <a:xfrm flipV="1">
                <a:off x="4066" y="2544"/>
                <a:ext cx="86" cy="158"/>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61" name="AutoShape 151"/>
              <p:cNvCxnSpPr>
                <a:cxnSpLocks noChangeShapeType="1"/>
                <a:stCxn id="151" idx="3"/>
                <a:endCxn id="157" idx="7"/>
              </p:cNvCxnSpPr>
              <p:nvPr/>
            </p:nvCxnSpPr>
            <p:spPr bwMode="auto">
              <a:xfrm flipH="1">
                <a:off x="3689" y="2770"/>
                <a:ext cx="309" cy="117"/>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62" name="AutoShape 152"/>
              <p:cNvCxnSpPr>
                <a:cxnSpLocks noChangeShapeType="1"/>
                <a:stCxn id="151" idx="4"/>
                <a:endCxn id="155" idx="1"/>
              </p:cNvCxnSpPr>
              <p:nvPr/>
            </p:nvCxnSpPr>
            <p:spPr bwMode="auto">
              <a:xfrm>
                <a:off x="4032" y="2784"/>
                <a:ext cx="55" cy="103"/>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63" name="AutoShape 153"/>
              <p:cNvCxnSpPr>
                <a:cxnSpLocks noChangeShapeType="1"/>
                <a:stCxn id="151" idx="6"/>
                <a:endCxn id="152" idx="2"/>
              </p:cNvCxnSpPr>
              <p:nvPr/>
            </p:nvCxnSpPr>
            <p:spPr bwMode="auto">
              <a:xfrm>
                <a:off x="4080" y="2736"/>
                <a:ext cx="240" cy="72"/>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grpSp>
          <p:nvGrpSpPr>
            <p:cNvPr id="164" name="Group 154"/>
            <p:cNvGrpSpPr>
              <a:grpSpLocks/>
            </p:cNvGrpSpPr>
            <p:nvPr/>
          </p:nvGrpSpPr>
          <p:grpSpPr bwMode="auto">
            <a:xfrm>
              <a:off x="7391400" y="3962400"/>
              <a:ext cx="1600200" cy="838200"/>
              <a:chOff x="4656" y="2496"/>
              <a:chExt cx="1008" cy="528"/>
            </a:xfrm>
          </p:grpSpPr>
          <p:sp>
            <p:nvSpPr>
              <p:cNvPr id="165" name="Oval 155"/>
              <p:cNvSpPr>
                <a:spLocks noChangeArrowheads="1"/>
              </p:cNvSpPr>
              <p:nvPr/>
            </p:nvSpPr>
            <p:spPr bwMode="auto">
              <a:xfrm>
                <a:off x="4848" y="2736"/>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166" name="Oval 156"/>
              <p:cNvSpPr>
                <a:spLocks noChangeArrowheads="1"/>
              </p:cNvSpPr>
              <p:nvPr/>
            </p:nvSpPr>
            <p:spPr bwMode="auto">
              <a:xfrm>
                <a:off x="4656" y="2496"/>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cxnSp>
            <p:nvCxnSpPr>
              <p:cNvPr id="167" name="AutoShape 157"/>
              <p:cNvCxnSpPr>
                <a:cxnSpLocks noChangeShapeType="1"/>
                <a:stCxn id="170" idx="1"/>
                <a:endCxn id="166" idx="5"/>
              </p:cNvCxnSpPr>
              <p:nvPr/>
            </p:nvCxnSpPr>
            <p:spPr bwMode="auto">
              <a:xfrm flipH="1" flipV="1">
                <a:off x="4697" y="2537"/>
                <a:ext cx="645" cy="309"/>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68" name="AutoShape 158"/>
              <p:cNvCxnSpPr>
                <a:cxnSpLocks noChangeShapeType="1"/>
                <a:stCxn id="170" idx="2"/>
                <a:endCxn id="165" idx="5"/>
              </p:cNvCxnSpPr>
              <p:nvPr/>
            </p:nvCxnSpPr>
            <p:spPr bwMode="auto">
              <a:xfrm flipH="1" flipV="1">
                <a:off x="4889" y="2777"/>
                <a:ext cx="439" cy="103"/>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nvGrpSpPr>
              <p:cNvPr id="169" name="Group 159"/>
              <p:cNvGrpSpPr>
                <a:grpSpLocks/>
              </p:cNvGrpSpPr>
              <p:nvPr/>
            </p:nvGrpSpPr>
            <p:grpSpPr bwMode="auto">
              <a:xfrm>
                <a:off x="5232" y="2832"/>
                <a:ext cx="432" cy="192"/>
                <a:chOff x="5232" y="2832"/>
                <a:chExt cx="432" cy="192"/>
              </a:xfrm>
            </p:grpSpPr>
            <p:sp>
              <p:nvSpPr>
                <p:cNvPr id="170" name="Oval 160"/>
                <p:cNvSpPr>
                  <a:spLocks noChangeArrowheads="1"/>
                </p:cNvSpPr>
                <p:nvPr/>
              </p:nvSpPr>
              <p:spPr bwMode="auto">
                <a:xfrm>
                  <a:off x="5328" y="2832"/>
                  <a:ext cx="96" cy="96"/>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171" name="Oval 161"/>
                <p:cNvSpPr>
                  <a:spLocks noChangeArrowheads="1"/>
                </p:cNvSpPr>
                <p:nvPr/>
              </p:nvSpPr>
              <p:spPr bwMode="auto">
                <a:xfrm>
                  <a:off x="5616" y="2880"/>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172" name="Oval 162"/>
                <p:cNvSpPr>
                  <a:spLocks noChangeArrowheads="1"/>
                </p:cNvSpPr>
                <p:nvPr/>
              </p:nvSpPr>
              <p:spPr bwMode="auto">
                <a:xfrm>
                  <a:off x="5232" y="2976"/>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cxnSp>
              <p:nvCxnSpPr>
                <p:cNvPr id="173" name="AutoShape 163"/>
                <p:cNvCxnSpPr>
                  <a:cxnSpLocks noChangeShapeType="1"/>
                  <a:stCxn id="170" idx="3"/>
                  <a:endCxn id="172" idx="7"/>
                </p:cNvCxnSpPr>
                <p:nvPr/>
              </p:nvCxnSpPr>
              <p:spPr bwMode="auto">
                <a:xfrm flipH="1">
                  <a:off x="5273" y="2914"/>
                  <a:ext cx="69" cy="69"/>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74" name="AutoShape 164"/>
                <p:cNvCxnSpPr>
                  <a:cxnSpLocks noChangeShapeType="1"/>
                  <a:stCxn id="170" idx="6"/>
                  <a:endCxn id="171" idx="2"/>
                </p:cNvCxnSpPr>
                <p:nvPr/>
              </p:nvCxnSpPr>
              <p:spPr bwMode="auto">
                <a:xfrm>
                  <a:off x="5424" y="2880"/>
                  <a:ext cx="192" cy="24"/>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grpSp>
        <p:grpSp>
          <p:nvGrpSpPr>
            <p:cNvPr id="175" name="Group 165"/>
            <p:cNvGrpSpPr>
              <a:grpSpLocks/>
            </p:cNvGrpSpPr>
            <p:nvPr/>
          </p:nvGrpSpPr>
          <p:grpSpPr bwMode="auto">
            <a:xfrm>
              <a:off x="6096000" y="4724400"/>
              <a:ext cx="1066800" cy="762000"/>
              <a:chOff x="3840" y="2976"/>
              <a:chExt cx="672" cy="480"/>
            </a:xfrm>
          </p:grpSpPr>
          <p:sp>
            <p:nvSpPr>
              <p:cNvPr id="176" name="Oval 166"/>
              <p:cNvSpPr>
                <a:spLocks noChangeArrowheads="1"/>
              </p:cNvSpPr>
              <p:nvPr/>
            </p:nvSpPr>
            <p:spPr bwMode="auto">
              <a:xfrm>
                <a:off x="3840" y="3216"/>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cxnSp>
            <p:nvCxnSpPr>
              <p:cNvPr id="177" name="AutoShape 167"/>
              <p:cNvCxnSpPr>
                <a:cxnSpLocks noChangeShapeType="1"/>
                <a:stCxn id="182" idx="2"/>
                <a:endCxn id="176" idx="6"/>
              </p:cNvCxnSpPr>
              <p:nvPr/>
            </p:nvCxnSpPr>
            <p:spPr bwMode="auto">
              <a:xfrm flipH="1">
                <a:off x="3888" y="3216"/>
                <a:ext cx="240" cy="24"/>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nvGrpSpPr>
              <p:cNvPr id="178" name="Group 168"/>
              <p:cNvGrpSpPr>
                <a:grpSpLocks/>
              </p:cNvGrpSpPr>
              <p:nvPr/>
            </p:nvGrpSpPr>
            <p:grpSpPr bwMode="auto">
              <a:xfrm>
                <a:off x="4080" y="2976"/>
                <a:ext cx="432" cy="480"/>
                <a:chOff x="4080" y="2976"/>
                <a:chExt cx="432" cy="480"/>
              </a:xfrm>
            </p:grpSpPr>
            <p:sp>
              <p:nvSpPr>
                <p:cNvPr id="179" name="Oval 169"/>
                <p:cNvSpPr>
                  <a:spLocks noChangeArrowheads="1"/>
                </p:cNvSpPr>
                <p:nvPr/>
              </p:nvSpPr>
              <p:spPr bwMode="auto">
                <a:xfrm>
                  <a:off x="4080" y="3408"/>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180" name="Oval 170"/>
                <p:cNvSpPr>
                  <a:spLocks noChangeArrowheads="1"/>
                </p:cNvSpPr>
                <p:nvPr/>
              </p:nvSpPr>
              <p:spPr bwMode="auto">
                <a:xfrm>
                  <a:off x="4272" y="2976"/>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181" name="Oval 171"/>
                <p:cNvSpPr>
                  <a:spLocks noChangeArrowheads="1"/>
                </p:cNvSpPr>
                <p:nvPr/>
              </p:nvSpPr>
              <p:spPr bwMode="auto">
                <a:xfrm>
                  <a:off x="4464" y="3072"/>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182" name="Oval 172"/>
                <p:cNvSpPr>
                  <a:spLocks noChangeArrowheads="1"/>
                </p:cNvSpPr>
                <p:nvPr/>
              </p:nvSpPr>
              <p:spPr bwMode="auto">
                <a:xfrm>
                  <a:off x="4128" y="3168"/>
                  <a:ext cx="96" cy="96"/>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183" name="Oval 173"/>
                <p:cNvSpPr>
                  <a:spLocks noChangeArrowheads="1"/>
                </p:cNvSpPr>
                <p:nvPr/>
              </p:nvSpPr>
              <p:spPr bwMode="auto">
                <a:xfrm>
                  <a:off x="4368" y="3264"/>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184" name="Oval 174"/>
                <p:cNvSpPr>
                  <a:spLocks noChangeArrowheads="1"/>
                </p:cNvSpPr>
                <p:nvPr/>
              </p:nvSpPr>
              <p:spPr bwMode="auto">
                <a:xfrm>
                  <a:off x="4224" y="3360"/>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cxnSp>
              <p:nvCxnSpPr>
                <p:cNvPr id="185" name="AutoShape 175"/>
                <p:cNvCxnSpPr>
                  <a:cxnSpLocks noChangeShapeType="1"/>
                  <a:stCxn id="182" idx="5"/>
                  <a:endCxn id="184" idx="0"/>
                </p:cNvCxnSpPr>
                <p:nvPr/>
              </p:nvCxnSpPr>
              <p:spPr bwMode="auto">
                <a:xfrm>
                  <a:off x="4210" y="3250"/>
                  <a:ext cx="38" cy="110"/>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86" name="AutoShape 176"/>
                <p:cNvCxnSpPr>
                  <a:cxnSpLocks noChangeShapeType="1"/>
                  <a:stCxn id="182" idx="3"/>
                  <a:endCxn id="179" idx="0"/>
                </p:cNvCxnSpPr>
                <p:nvPr/>
              </p:nvCxnSpPr>
              <p:spPr bwMode="auto">
                <a:xfrm flipH="1">
                  <a:off x="4104" y="3250"/>
                  <a:ext cx="38" cy="158"/>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87" name="AutoShape 177"/>
                <p:cNvCxnSpPr>
                  <a:cxnSpLocks noChangeShapeType="1"/>
                  <a:stCxn id="182" idx="0"/>
                  <a:endCxn id="180" idx="3"/>
                </p:cNvCxnSpPr>
                <p:nvPr/>
              </p:nvCxnSpPr>
              <p:spPr bwMode="auto">
                <a:xfrm flipV="1">
                  <a:off x="4176" y="3017"/>
                  <a:ext cx="103" cy="151"/>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88" name="AutoShape 178"/>
                <p:cNvCxnSpPr>
                  <a:cxnSpLocks noChangeShapeType="1"/>
                  <a:stCxn id="182" idx="6"/>
                  <a:endCxn id="183" idx="1"/>
                </p:cNvCxnSpPr>
                <p:nvPr/>
              </p:nvCxnSpPr>
              <p:spPr bwMode="auto">
                <a:xfrm>
                  <a:off x="4224" y="3216"/>
                  <a:ext cx="151" cy="55"/>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89" name="AutoShape 179"/>
                <p:cNvCxnSpPr>
                  <a:cxnSpLocks noChangeShapeType="1"/>
                  <a:stCxn id="182" idx="7"/>
                  <a:endCxn id="181" idx="3"/>
                </p:cNvCxnSpPr>
                <p:nvPr/>
              </p:nvCxnSpPr>
              <p:spPr bwMode="auto">
                <a:xfrm flipV="1">
                  <a:off x="4210" y="3113"/>
                  <a:ext cx="261" cy="69"/>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grpSp>
        <p:grpSp>
          <p:nvGrpSpPr>
            <p:cNvPr id="190" name="Group 180"/>
            <p:cNvGrpSpPr>
              <a:grpSpLocks/>
            </p:cNvGrpSpPr>
            <p:nvPr/>
          </p:nvGrpSpPr>
          <p:grpSpPr bwMode="auto">
            <a:xfrm>
              <a:off x="7467600" y="4724400"/>
              <a:ext cx="762000" cy="762000"/>
              <a:chOff x="4704" y="2976"/>
              <a:chExt cx="480" cy="480"/>
            </a:xfrm>
          </p:grpSpPr>
          <p:sp>
            <p:nvSpPr>
              <p:cNvPr id="191" name="Oval 181"/>
              <p:cNvSpPr>
                <a:spLocks noChangeArrowheads="1"/>
              </p:cNvSpPr>
              <p:nvPr/>
            </p:nvSpPr>
            <p:spPr bwMode="auto">
              <a:xfrm>
                <a:off x="4896" y="3168"/>
                <a:ext cx="96" cy="96"/>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192" name="Oval 182"/>
              <p:cNvSpPr>
                <a:spLocks noChangeArrowheads="1"/>
              </p:cNvSpPr>
              <p:nvPr/>
            </p:nvSpPr>
            <p:spPr bwMode="auto">
              <a:xfrm>
                <a:off x="5136" y="3168"/>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193" name="Oval 183"/>
              <p:cNvSpPr>
                <a:spLocks noChangeArrowheads="1"/>
              </p:cNvSpPr>
              <p:nvPr/>
            </p:nvSpPr>
            <p:spPr bwMode="auto">
              <a:xfrm>
                <a:off x="4944" y="3408"/>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194" name="Oval 184"/>
              <p:cNvSpPr>
                <a:spLocks noChangeArrowheads="1"/>
              </p:cNvSpPr>
              <p:nvPr/>
            </p:nvSpPr>
            <p:spPr bwMode="auto">
              <a:xfrm>
                <a:off x="4752" y="3312"/>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195" name="Oval 185"/>
              <p:cNvSpPr>
                <a:spLocks noChangeArrowheads="1"/>
              </p:cNvSpPr>
              <p:nvPr/>
            </p:nvSpPr>
            <p:spPr bwMode="auto">
              <a:xfrm>
                <a:off x="4704" y="3120"/>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sp>
            <p:nvSpPr>
              <p:cNvPr id="196" name="Oval 186"/>
              <p:cNvSpPr>
                <a:spLocks noChangeArrowheads="1"/>
              </p:cNvSpPr>
              <p:nvPr/>
            </p:nvSpPr>
            <p:spPr bwMode="auto">
              <a:xfrm>
                <a:off x="4848" y="2976"/>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900">
                  <a:effectLst>
                    <a:outerShdw blurRad="38100" dist="38100" dir="2700000" algn="tl">
                      <a:srgbClr val="000000">
                        <a:alpha val="43137"/>
                      </a:srgbClr>
                    </a:outerShdw>
                  </a:effectLst>
                  <a:latin typeface="+mn-lt"/>
                  <a:cs typeface="+mn-cs"/>
                </a:endParaRPr>
              </a:p>
            </p:txBody>
          </p:sp>
          <p:cxnSp>
            <p:nvCxnSpPr>
              <p:cNvPr id="197" name="AutoShape 187"/>
              <p:cNvCxnSpPr>
                <a:cxnSpLocks noChangeShapeType="1"/>
                <a:stCxn id="191" idx="4"/>
                <a:endCxn id="193" idx="0"/>
              </p:cNvCxnSpPr>
              <p:nvPr/>
            </p:nvCxnSpPr>
            <p:spPr bwMode="auto">
              <a:xfrm>
                <a:off x="4944" y="3264"/>
                <a:ext cx="24" cy="144"/>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98" name="AutoShape 188"/>
              <p:cNvCxnSpPr>
                <a:cxnSpLocks noChangeShapeType="1"/>
                <a:stCxn id="191" idx="6"/>
                <a:endCxn id="192" idx="2"/>
              </p:cNvCxnSpPr>
              <p:nvPr/>
            </p:nvCxnSpPr>
            <p:spPr bwMode="auto">
              <a:xfrm flipV="1">
                <a:off x="4992" y="3192"/>
                <a:ext cx="144" cy="24"/>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99" name="AutoShape 189"/>
              <p:cNvCxnSpPr>
                <a:cxnSpLocks noChangeShapeType="1"/>
                <a:stCxn id="191" idx="3"/>
                <a:endCxn id="194" idx="7"/>
              </p:cNvCxnSpPr>
              <p:nvPr/>
            </p:nvCxnSpPr>
            <p:spPr bwMode="auto">
              <a:xfrm flipH="1">
                <a:off x="4793" y="3250"/>
                <a:ext cx="117" cy="69"/>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00" name="AutoShape 190"/>
              <p:cNvCxnSpPr>
                <a:cxnSpLocks noChangeShapeType="1"/>
                <a:stCxn id="191" idx="0"/>
                <a:endCxn id="196" idx="5"/>
              </p:cNvCxnSpPr>
              <p:nvPr/>
            </p:nvCxnSpPr>
            <p:spPr bwMode="auto">
              <a:xfrm flipH="1" flipV="1">
                <a:off x="4889" y="3017"/>
                <a:ext cx="55" cy="151"/>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01" name="AutoShape 191"/>
              <p:cNvCxnSpPr>
                <a:cxnSpLocks noChangeShapeType="1"/>
                <a:stCxn id="191" idx="2"/>
                <a:endCxn id="195" idx="5"/>
              </p:cNvCxnSpPr>
              <p:nvPr/>
            </p:nvCxnSpPr>
            <p:spPr bwMode="auto">
              <a:xfrm flipH="1" flipV="1">
                <a:off x="4745" y="3161"/>
                <a:ext cx="151" cy="55"/>
              </a:xfrm>
              <a:prstGeom prst="straightConnector1">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grpSp>
      <p:sp>
        <p:nvSpPr>
          <p:cNvPr id="203" name="TextBox 202"/>
          <p:cNvSpPr txBox="1"/>
          <p:nvPr/>
        </p:nvSpPr>
        <p:spPr>
          <a:xfrm>
            <a:off x="4176043" y="1196867"/>
            <a:ext cx="4135530" cy="369332"/>
          </a:xfrm>
          <a:prstGeom prst="rect">
            <a:avLst/>
          </a:prstGeom>
          <a:noFill/>
        </p:spPr>
        <p:txBody>
          <a:bodyPr wrap="none" rtlCol="0">
            <a:spAutoFit/>
          </a:bodyPr>
          <a:lstStyle/>
          <a:p>
            <a:pPr algn="ctr"/>
            <a:r>
              <a:rPr lang="en-US" sz="1800" dirty="0" smtClean="0">
                <a:solidFill>
                  <a:srgbClr val="212165"/>
                </a:solidFill>
              </a:rPr>
              <a:t>Service Canada In-person Channel</a:t>
            </a:r>
          </a:p>
        </p:txBody>
      </p:sp>
      <p:sp>
        <p:nvSpPr>
          <p:cNvPr id="232" name="TextBox 231"/>
          <p:cNvSpPr txBox="1"/>
          <p:nvPr/>
        </p:nvSpPr>
        <p:spPr>
          <a:xfrm>
            <a:off x="4392719" y="4090183"/>
            <a:ext cx="4080076" cy="369332"/>
          </a:xfrm>
          <a:prstGeom prst="rect">
            <a:avLst/>
          </a:prstGeom>
          <a:noFill/>
        </p:spPr>
        <p:txBody>
          <a:bodyPr wrap="none" rtlCol="0">
            <a:spAutoFit/>
          </a:bodyPr>
          <a:lstStyle/>
          <a:p>
            <a:pPr algn="ctr"/>
            <a:r>
              <a:rPr lang="en-US" sz="1800" dirty="0" smtClean="0">
                <a:solidFill>
                  <a:srgbClr val="212165"/>
                </a:solidFill>
              </a:rPr>
              <a:t>Service Canada Telephone Channel</a:t>
            </a:r>
          </a:p>
        </p:txBody>
      </p:sp>
      <p:pic>
        <p:nvPicPr>
          <p:cNvPr id="233" name="Picture 232"/>
          <p:cNvPicPr>
            <a:picLocks noChangeAspect="1"/>
          </p:cNvPicPr>
          <p:nvPr/>
        </p:nvPicPr>
        <p:blipFill>
          <a:blip r:embed="rId3"/>
          <a:stretch>
            <a:fillRect/>
          </a:stretch>
        </p:blipFill>
        <p:spPr>
          <a:xfrm>
            <a:off x="4449791" y="4462692"/>
            <a:ext cx="4020344" cy="2265895"/>
          </a:xfrm>
          <a:prstGeom prst="rect">
            <a:avLst/>
          </a:prstGeom>
        </p:spPr>
      </p:pic>
    </p:spTree>
    <p:extLst>
      <p:ext uri="{BB962C8B-B14F-4D97-AF65-F5344CB8AC3E}">
        <p14:creationId xmlns:p14="http://schemas.microsoft.com/office/powerpoint/2010/main" val="4273391924"/>
      </p:ext>
    </p:extLst>
  </p:cSld>
  <p:clrMapOvr>
    <a:masterClrMapping/>
  </p:clrMapOvr>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t>
            </a:r>
            <a:r>
              <a:rPr lang="en-US" dirty="0"/>
              <a:t>Government: </a:t>
            </a:r>
            <a:r>
              <a:rPr lang="en-US" dirty="0" smtClean="0"/>
              <a:t>Service Canada</a:t>
            </a:r>
            <a:br>
              <a:rPr lang="en-US" dirty="0" smtClean="0"/>
            </a:br>
            <a:r>
              <a:rPr lang="en-US" sz="2000" dirty="0" smtClean="0">
                <a:solidFill>
                  <a:srgbClr val="212165"/>
                </a:solidFill>
              </a:rPr>
              <a:t>Critical Success Factors</a:t>
            </a:r>
            <a:endParaRPr lang="en-US" sz="2000" dirty="0">
              <a:solidFill>
                <a:srgbClr val="212165"/>
              </a:solidFill>
            </a:endParaRPr>
          </a:p>
        </p:txBody>
      </p:sp>
      <p:sp>
        <p:nvSpPr>
          <p:cNvPr id="3" name="Content Placeholder 2"/>
          <p:cNvSpPr>
            <a:spLocks noGrp="1"/>
          </p:cNvSpPr>
          <p:nvPr>
            <p:ph idx="1"/>
          </p:nvPr>
        </p:nvSpPr>
        <p:spPr>
          <a:xfrm>
            <a:off x="420651" y="1481237"/>
            <a:ext cx="4010865" cy="4754563"/>
          </a:xfrm>
        </p:spPr>
        <p:txBody>
          <a:bodyPr>
            <a:noAutofit/>
          </a:bodyPr>
          <a:lstStyle/>
          <a:p>
            <a:r>
              <a:rPr lang="en-US" sz="1400" b="0" dirty="0" smtClean="0"/>
              <a:t>Delivering </a:t>
            </a:r>
            <a:r>
              <a:rPr lang="en-US" sz="1400" b="0" dirty="0"/>
              <a:t>seamless citizen-centred service </a:t>
            </a:r>
            <a:endParaRPr lang="en-US" sz="1400" dirty="0"/>
          </a:p>
          <a:p>
            <a:pPr lvl="1"/>
            <a:r>
              <a:rPr lang="en-US" sz="1100" b="0" dirty="0" smtClean="0"/>
              <a:t>The </a:t>
            </a:r>
            <a:r>
              <a:rPr lang="en-US" sz="1100" b="0" dirty="0"/>
              <a:t>service delivery system is designed to ensure a common service experience for all clients regardless of location. </a:t>
            </a:r>
            <a:endParaRPr lang="en-US" sz="1100" dirty="0"/>
          </a:p>
          <a:p>
            <a:pPr lvl="1"/>
            <a:r>
              <a:rPr lang="en-US" sz="1100" b="0" dirty="0" smtClean="0"/>
              <a:t>The </a:t>
            </a:r>
            <a:r>
              <a:rPr lang="en-US" sz="1100" b="0" dirty="0"/>
              <a:t>ability to collect and collate user feedback and accordingly address user needs. </a:t>
            </a:r>
            <a:endParaRPr lang="en-US" sz="1100" dirty="0" smtClean="0"/>
          </a:p>
          <a:p>
            <a:pPr lvl="1"/>
            <a:r>
              <a:rPr lang="en-US" sz="1100" b="0" dirty="0" smtClean="0"/>
              <a:t>Strategies </a:t>
            </a:r>
            <a:r>
              <a:rPr lang="en-US" sz="1100" b="0" dirty="0"/>
              <a:t>are implemented to meet needs of </a:t>
            </a:r>
            <a:r>
              <a:rPr lang="en-US" sz="1100" b="0" dirty="0" smtClean="0"/>
              <a:t>specific </a:t>
            </a:r>
            <a:r>
              <a:rPr lang="en-US" sz="1100" b="0" dirty="0"/>
              <a:t>segments of the population. </a:t>
            </a:r>
            <a:endParaRPr lang="en-US" sz="1100" dirty="0"/>
          </a:p>
          <a:p>
            <a:r>
              <a:rPr lang="en-US" sz="1400" b="0" dirty="0"/>
              <a:t>Enhancing the integrity of programs </a:t>
            </a:r>
            <a:endParaRPr lang="en-US" sz="1400" dirty="0"/>
          </a:p>
          <a:p>
            <a:pPr lvl="1"/>
            <a:r>
              <a:rPr lang="en-US" sz="1100" b="0" dirty="0" smtClean="0"/>
              <a:t>Continuously </a:t>
            </a:r>
            <a:r>
              <a:rPr lang="en-US" sz="1100" b="0" dirty="0"/>
              <a:t>identifying and improving the risk management process. </a:t>
            </a:r>
            <a:endParaRPr lang="en-US" sz="1100" dirty="0"/>
          </a:p>
          <a:p>
            <a:pPr lvl="1"/>
            <a:r>
              <a:rPr lang="en-US" sz="1100" b="0" dirty="0" smtClean="0"/>
              <a:t>Working with third parties to ensure best </a:t>
            </a:r>
            <a:r>
              <a:rPr lang="en-US" sz="1100" b="0" dirty="0"/>
              <a:t>possible outcomes are achieved. </a:t>
            </a:r>
            <a:endParaRPr lang="en-US" sz="1100" dirty="0"/>
          </a:p>
          <a:p>
            <a:pPr lvl="1"/>
            <a:r>
              <a:rPr lang="en-US" sz="1100" b="0" dirty="0" smtClean="0"/>
              <a:t>Employing </a:t>
            </a:r>
            <a:r>
              <a:rPr lang="en-US" sz="1100" b="0" dirty="0"/>
              <a:t>up-to-date technology to </a:t>
            </a:r>
            <a:r>
              <a:rPr lang="en-US" sz="1100" b="0" dirty="0" smtClean="0"/>
              <a:t>maximize efficiency </a:t>
            </a:r>
            <a:r>
              <a:rPr lang="en-US" sz="1100" b="0" dirty="0"/>
              <a:t>and accuracy. </a:t>
            </a:r>
            <a:endParaRPr lang="en-US" sz="1100" dirty="0"/>
          </a:p>
          <a:p>
            <a:r>
              <a:rPr lang="en-US" sz="1400" b="0" dirty="0"/>
              <a:t>Working as a single collaborative Government </a:t>
            </a:r>
            <a:endParaRPr lang="en-US" sz="1400" dirty="0"/>
          </a:p>
          <a:p>
            <a:pPr lvl="1"/>
            <a:r>
              <a:rPr lang="en-US" sz="1100" b="0" dirty="0" smtClean="0"/>
              <a:t>Creating partnerships with Government </a:t>
            </a:r>
            <a:r>
              <a:rPr lang="en-US" sz="1100" b="0" dirty="0"/>
              <a:t>departments and community </a:t>
            </a:r>
            <a:r>
              <a:rPr lang="en-US" sz="1100" b="0" dirty="0" smtClean="0"/>
              <a:t>organizations. </a:t>
            </a:r>
            <a:endParaRPr lang="en-US" sz="1100" dirty="0"/>
          </a:p>
          <a:p>
            <a:r>
              <a:rPr lang="en-US" sz="1400" b="0" dirty="0" smtClean="0"/>
              <a:t>Marketing Service Canada </a:t>
            </a:r>
            <a:endParaRPr lang="en-US" sz="1400" dirty="0"/>
          </a:p>
          <a:p>
            <a:pPr lvl="1"/>
            <a:r>
              <a:rPr lang="en-US" sz="1100" b="0" dirty="0" smtClean="0"/>
              <a:t>Ensuring citizens are aware of Service </a:t>
            </a:r>
            <a:r>
              <a:rPr lang="en-US" sz="1100" b="0" dirty="0"/>
              <a:t>Canada and its associated </a:t>
            </a:r>
            <a:r>
              <a:rPr lang="en-US" sz="1100" b="0" dirty="0" smtClean="0"/>
              <a:t>benefits</a:t>
            </a:r>
            <a:endParaRPr lang="en-US" sz="1100" dirty="0"/>
          </a:p>
          <a:p>
            <a:pPr lvl="1"/>
            <a:r>
              <a:rPr lang="en-US" sz="1100" b="0" dirty="0" smtClean="0"/>
              <a:t>Create incentives and enablers for greater use of the electronic channel – migration to online use.</a:t>
            </a:r>
            <a:endParaRPr lang="en-US" sz="1100" dirty="0"/>
          </a:p>
          <a:p>
            <a:endParaRPr lang="en-US" sz="1400" dirty="0"/>
          </a:p>
        </p:txBody>
      </p:sp>
      <p:sp>
        <p:nvSpPr>
          <p:cNvPr id="4" name="Slide Number Placeholder 3"/>
          <p:cNvSpPr>
            <a:spLocks noGrp="1"/>
          </p:cNvSpPr>
          <p:nvPr>
            <p:ph type="sldNum" sz="quarter" idx="12"/>
          </p:nvPr>
        </p:nvSpPr>
        <p:spPr/>
        <p:txBody>
          <a:bodyPr/>
          <a:lstStyle/>
          <a:p>
            <a:fld id="{FA83155D-84CD-48C0-9F06-F0DF4E61ABC8}" type="slidenum">
              <a:rPr lang="en-US" smtClean="0"/>
              <a:pPr/>
              <a:t>75</a:t>
            </a:fld>
            <a:endParaRPr lang="en-US"/>
          </a:p>
        </p:txBody>
      </p:sp>
      <p:grpSp>
        <p:nvGrpSpPr>
          <p:cNvPr id="5" name="Group 4"/>
          <p:cNvGrpSpPr/>
          <p:nvPr/>
        </p:nvGrpSpPr>
        <p:grpSpPr>
          <a:xfrm>
            <a:off x="4934059" y="1845551"/>
            <a:ext cx="3928973" cy="4440284"/>
            <a:chOff x="2665846" y="1964323"/>
            <a:chExt cx="4445695" cy="4502866"/>
          </a:xfrm>
        </p:grpSpPr>
        <p:pic>
          <p:nvPicPr>
            <p:cNvPr id="6" name="Picture 5"/>
            <p:cNvPicPr>
              <a:picLocks noChangeAspect="1"/>
            </p:cNvPicPr>
            <p:nvPr/>
          </p:nvPicPr>
          <p:blipFill>
            <a:blip r:embed="rId2"/>
            <a:stretch>
              <a:fillRect/>
            </a:stretch>
          </p:blipFill>
          <p:spPr>
            <a:xfrm>
              <a:off x="2686321" y="3051553"/>
              <a:ext cx="4425220" cy="3415636"/>
            </a:xfrm>
            <a:prstGeom prst="rect">
              <a:avLst/>
            </a:prstGeom>
          </p:spPr>
        </p:pic>
        <p:pic>
          <p:nvPicPr>
            <p:cNvPr id="7" name="Picture 6"/>
            <p:cNvPicPr>
              <a:picLocks noChangeAspect="1"/>
            </p:cNvPicPr>
            <p:nvPr/>
          </p:nvPicPr>
          <p:blipFill rotWithShape="1">
            <a:blip r:embed="rId3"/>
            <a:srcRect b="65249"/>
            <a:stretch/>
          </p:blipFill>
          <p:spPr>
            <a:xfrm>
              <a:off x="2665846" y="1964323"/>
              <a:ext cx="4433718" cy="1045573"/>
            </a:xfrm>
            <a:prstGeom prst="rect">
              <a:avLst/>
            </a:prstGeom>
          </p:spPr>
        </p:pic>
      </p:grpSp>
      <p:sp>
        <p:nvSpPr>
          <p:cNvPr id="8" name="TextBox 7"/>
          <p:cNvSpPr txBox="1"/>
          <p:nvPr/>
        </p:nvSpPr>
        <p:spPr>
          <a:xfrm>
            <a:off x="4817361" y="1434412"/>
            <a:ext cx="4058999" cy="369332"/>
          </a:xfrm>
          <a:prstGeom prst="rect">
            <a:avLst/>
          </a:prstGeom>
          <a:noFill/>
        </p:spPr>
        <p:txBody>
          <a:bodyPr wrap="none" rtlCol="0">
            <a:spAutoFit/>
          </a:bodyPr>
          <a:lstStyle/>
          <a:p>
            <a:pPr algn="ctr"/>
            <a:r>
              <a:rPr lang="en-US" sz="1800" dirty="0" smtClean="0">
                <a:solidFill>
                  <a:srgbClr val="212165"/>
                </a:solidFill>
              </a:rPr>
              <a:t>Service Canada Electronic Channel</a:t>
            </a:r>
          </a:p>
        </p:txBody>
      </p:sp>
    </p:spTree>
    <p:extLst>
      <p:ext uri="{BB962C8B-B14F-4D97-AF65-F5344CB8AC3E}">
        <p14:creationId xmlns:p14="http://schemas.microsoft.com/office/powerpoint/2010/main" val="141540515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e-Government: Service Canada</a:t>
            </a:r>
            <a:br>
              <a:rPr lang="en-US" dirty="0" smtClean="0"/>
            </a:br>
            <a:r>
              <a:rPr lang="en-US" sz="2000" dirty="0" smtClean="0">
                <a:solidFill>
                  <a:srgbClr val="212165"/>
                </a:solidFill>
              </a:rPr>
              <a:t>Key statistics on providing services to citizens</a:t>
            </a:r>
            <a:endParaRPr lang="en-US" sz="2000" dirty="0">
              <a:solidFill>
                <a:srgbClr val="212165"/>
              </a:solidFill>
            </a:endParaRPr>
          </a:p>
        </p:txBody>
      </p:sp>
      <p:sp>
        <p:nvSpPr>
          <p:cNvPr id="3" name="Slide Number Placeholder 2"/>
          <p:cNvSpPr>
            <a:spLocks noGrp="1"/>
          </p:cNvSpPr>
          <p:nvPr>
            <p:ph type="sldNum" sz="quarter" idx="12"/>
          </p:nvPr>
        </p:nvSpPr>
        <p:spPr/>
        <p:txBody>
          <a:bodyPr/>
          <a:lstStyle/>
          <a:p>
            <a:fld id="{60B17803-2800-4867-BEDA-65382B359458}" type="slidenum">
              <a:rPr lang="en-US" smtClean="0"/>
              <a:pPr/>
              <a:t>76</a:t>
            </a:fld>
            <a:endParaRPr lang="en-US"/>
          </a:p>
        </p:txBody>
      </p:sp>
      <p:pic>
        <p:nvPicPr>
          <p:cNvPr id="4" name="Picture 5" descr="\\b.net\shares\PCO-HOME\r_lockert\Desktop\NEW GRAPHICS\E-Service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3114" y="4560574"/>
            <a:ext cx="3380612" cy="2109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89699" y="1295400"/>
            <a:ext cx="2512161" cy="29468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3960" y="1295400"/>
            <a:ext cx="2420662" cy="29558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43318" y="4561920"/>
            <a:ext cx="1772460" cy="21296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97058" y="1312867"/>
            <a:ext cx="2908006" cy="29293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8709927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4568" y="2960189"/>
            <a:ext cx="7467600" cy="1873911"/>
          </a:xfrm>
        </p:spPr>
        <p:txBody>
          <a:bodyPr/>
          <a:lstStyle/>
          <a:p>
            <a:r>
              <a:rPr lang="en-US" dirty="0" smtClean="0"/>
              <a:t>Annex D: Measuring citizen satisfaction with e-Government – Ideas from the Canadian Institute for Citizen-Centred Service (ICCS)</a:t>
            </a:r>
            <a:endParaRPr lang="en-US" dirty="0"/>
          </a:p>
        </p:txBody>
      </p:sp>
      <p:sp>
        <p:nvSpPr>
          <p:cNvPr id="3" name="Slide Number Placeholder 2"/>
          <p:cNvSpPr>
            <a:spLocks noGrp="1"/>
          </p:cNvSpPr>
          <p:nvPr>
            <p:ph type="sldNum" sz="quarter" idx="12"/>
          </p:nvPr>
        </p:nvSpPr>
        <p:spPr/>
        <p:txBody>
          <a:bodyPr/>
          <a:lstStyle/>
          <a:p>
            <a:fld id="{60B17803-2800-4867-BEDA-65382B359458}" type="slidenum">
              <a:rPr lang="en-US" smtClean="0"/>
              <a:pPr/>
              <a:t>77</a:t>
            </a:fld>
            <a:endParaRPr lang="en-US"/>
          </a:p>
        </p:txBody>
      </p:sp>
      <p:pic>
        <p:nvPicPr>
          <p:cNvPr id="4" name="Picture 3"/>
          <p:cNvPicPr>
            <a:picLocks noChangeAspect="1"/>
          </p:cNvPicPr>
          <p:nvPr/>
        </p:nvPicPr>
        <p:blipFill>
          <a:blip r:embed="rId2">
            <a:clrChange>
              <a:clrFrom>
                <a:srgbClr val="FFFFFF"/>
              </a:clrFrom>
              <a:clrTo>
                <a:srgbClr val="FFFFFF">
                  <a:alpha val="0"/>
                </a:srgbClr>
              </a:clrTo>
            </a:clrChange>
          </a:blip>
          <a:stretch>
            <a:fillRect/>
          </a:stretch>
        </p:blipFill>
        <p:spPr>
          <a:xfrm>
            <a:off x="0" y="1158544"/>
            <a:ext cx="1425179" cy="1724007"/>
          </a:xfrm>
          <a:prstGeom prst="rect">
            <a:avLst/>
          </a:prstGeom>
        </p:spPr>
      </p:pic>
    </p:spTree>
    <p:extLst>
      <p:ext uri="{BB962C8B-B14F-4D97-AF65-F5344CB8AC3E}">
        <p14:creationId xmlns:p14="http://schemas.microsoft.com/office/powerpoint/2010/main" val="116644155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e-Government: </a:t>
            </a:r>
            <a:br>
              <a:rPr lang="en-US" sz="2400" dirty="0" smtClean="0"/>
            </a:br>
            <a:r>
              <a:rPr lang="en-US" sz="2400" dirty="0" smtClean="0"/>
              <a:t>Improving citizen experience with public services</a:t>
            </a:r>
            <a:r>
              <a:rPr lang="en-US" sz="3600" dirty="0" smtClean="0"/>
              <a:t/>
            </a:r>
            <a:br>
              <a:rPr lang="en-US" sz="3600" dirty="0" smtClean="0"/>
            </a:br>
            <a:r>
              <a:rPr lang="en-US" sz="2000" dirty="0" smtClean="0">
                <a:solidFill>
                  <a:srgbClr val="212165"/>
                </a:solidFill>
              </a:rPr>
              <a:t>What drives citizen satisfaction?</a:t>
            </a:r>
            <a:endParaRPr lang="en-US" sz="2000" dirty="0">
              <a:solidFill>
                <a:srgbClr val="212165"/>
              </a:solidFill>
            </a:endParaRPr>
          </a:p>
        </p:txBody>
      </p:sp>
      <p:sp>
        <p:nvSpPr>
          <p:cNvPr id="3" name="Slide Number Placeholder 2"/>
          <p:cNvSpPr>
            <a:spLocks noGrp="1"/>
          </p:cNvSpPr>
          <p:nvPr>
            <p:ph type="sldNum" sz="quarter" idx="12"/>
          </p:nvPr>
        </p:nvSpPr>
        <p:spPr/>
        <p:txBody>
          <a:bodyPr/>
          <a:lstStyle/>
          <a:p>
            <a:fld id="{60B17803-2800-4867-BEDA-65382B359458}" type="slidenum">
              <a:rPr lang="en-US" smtClean="0"/>
              <a:pPr/>
              <a:t>78</a:t>
            </a:fld>
            <a:endParaRPr lang="en-US"/>
          </a:p>
        </p:txBody>
      </p:sp>
      <p:pic>
        <p:nvPicPr>
          <p:cNvPr id="5" name="Picture 4"/>
          <p:cNvPicPr>
            <a:picLocks noChangeAspect="1"/>
          </p:cNvPicPr>
          <p:nvPr/>
        </p:nvPicPr>
        <p:blipFill>
          <a:blip r:embed="rId2"/>
          <a:stretch>
            <a:fillRect/>
          </a:stretch>
        </p:blipFill>
        <p:spPr>
          <a:xfrm>
            <a:off x="256056" y="1377818"/>
            <a:ext cx="2174426" cy="2630353"/>
          </a:xfrm>
          <a:prstGeom prst="rect">
            <a:avLst/>
          </a:prstGeom>
        </p:spPr>
      </p:pic>
      <p:pic>
        <p:nvPicPr>
          <p:cNvPr id="6" name="Picture 5"/>
          <p:cNvPicPr>
            <a:picLocks noChangeAspect="1"/>
          </p:cNvPicPr>
          <p:nvPr/>
        </p:nvPicPr>
        <p:blipFill>
          <a:blip r:embed="rId3">
            <a:clrChange>
              <a:clrFrom>
                <a:srgbClr val="FBFEFB"/>
              </a:clrFrom>
              <a:clrTo>
                <a:srgbClr val="FBFEFB">
                  <a:alpha val="0"/>
                </a:srgbClr>
              </a:clrTo>
            </a:clrChange>
          </a:blip>
          <a:stretch>
            <a:fillRect/>
          </a:stretch>
        </p:blipFill>
        <p:spPr>
          <a:xfrm>
            <a:off x="3498479" y="1272695"/>
            <a:ext cx="4587895" cy="1789279"/>
          </a:xfrm>
          <a:prstGeom prst="rect">
            <a:avLst/>
          </a:prstGeom>
        </p:spPr>
      </p:pic>
      <p:pic>
        <p:nvPicPr>
          <p:cNvPr id="7" name="Picture 6"/>
          <p:cNvPicPr>
            <a:picLocks noChangeAspect="1"/>
          </p:cNvPicPr>
          <p:nvPr/>
        </p:nvPicPr>
        <p:blipFill>
          <a:blip r:embed="rId4"/>
          <a:stretch>
            <a:fillRect/>
          </a:stretch>
        </p:blipFill>
        <p:spPr>
          <a:xfrm>
            <a:off x="3746229" y="3199447"/>
            <a:ext cx="4897511" cy="3492942"/>
          </a:xfrm>
          <a:prstGeom prst="rect">
            <a:avLst/>
          </a:prstGeom>
        </p:spPr>
      </p:pic>
    </p:spTree>
    <p:extLst>
      <p:ext uri="{BB962C8B-B14F-4D97-AF65-F5344CB8AC3E}">
        <p14:creationId xmlns:p14="http://schemas.microsoft.com/office/powerpoint/2010/main" val="330437775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e-</a:t>
            </a:r>
            <a:r>
              <a:rPr lang="en-US" sz="2400" dirty="0"/>
              <a:t>Government: </a:t>
            </a:r>
            <a:br>
              <a:rPr lang="en-US" sz="2400" dirty="0"/>
            </a:br>
            <a:r>
              <a:rPr lang="en-US" sz="2400" dirty="0"/>
              <a:t>Improving citizen experience with public services</a:t>
            </a:r>
            <a:r>
              <a:rPr lang="en-US" sz="3600" dirty="0"/>
              <a:t/>
            </a:r>
            <a:br>
              <a:rPr lang="en-US" sz="3600" dirty="0"/>
            </a:br>
            <a:r>
              <a:rPr lang="en-US" sz="2000" dirty="0" smtClean="0">
                <a:solidFill>
                  <a:srgbClr val="212165"/>
                </a:solidFill>
              </a:rPr>
              <a:t>How do we measure and improve citizen </a:t>
            </a:r>
            <a:r>
              <a:rPr lang="en-US" sz="2000" dirty="0">
                <a:solidFill>
                  <a:srgbClr val="212165"/>
                </a:solidFill>
              </a:rPr>
              <a:t>satisfaction?</a:t>
            </a:r>
            <a:endParaRPr lang="en-US" sz="2400" dirty="0"/>
          </a:p>
        </p:txBody>
      </p:sp>
      <p:sp>
        <p:nvSpPr>
          <p:cNvPr id="3" name="Slide Number Placeholder 2"/>
          <p:cNvSpPr>
            <a:spLocks noGrp="1"/>
          </p:cNvSpPr>
          <p:nvPr>
            <p:ph type="sldNum" sz="quarter" idx="12"/>
          </p:nvPr>
        </p:nvSpPr>
        <p:spPr/>
        <p:txBody>
          <a:bodyPr/>
          <a:lstStyle/>
          <a:p>
            <a:fld id="{60B17803-2800-4867-BEDA-65382B359458}" type="slidenum">
              <a:rPr lang="en-US" smtClean="0"/>
              <a:pPr/>
              <a:t>79</a:t>
            </a:fld>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2241764385"/>
              </p:ext>
            </p:extLst>
          </p:nvPr>
        </p:nvGraphicFramePr>
        <p:xfrm>
          <a:off x="3170590" y="1212774"/>
          <a:ext cx="5891176" cy="3084204"/>
        </p:xfrm>
        <a:graphic>
          <a:graphicData uri="http://schemas.openxmlformats.org/presentationml/2006/ole">
            <mc:AlternateContent xmlns:mc="http://schemas.openxmlformats.org/markup-compatibility/2006">
              <mc:Choice xmlns:v="urn:schemas-microsoft-com:vml" Requires="v">
                <p:oleObj spid="_x0000_s5484" name="Document" r:id="rId3" imgW="6477000" imgH="3390900" progId="Word.Document.12">
                  <p:embed/>
                </p:oleObj>
              </mc:Choice>
              <mc:Fallback>
                <p:oleObj name="Document" r:id="rId3" imgW="6477000" imgH="3390900" progId="Word.Document.12">
                  <p:embed/>
                  <p:pic>
                    <p:nvPicPr>
                      <p:cNvPr id="0" name=""/>
                      <p:cNvPicPr/>
                      <p:nvPr/>
                    </p:nvPicPr>
                    <p:blipFill>
                      <a:blip r:embed="rId4"/>
                      <a:stretch>
                        <a:fillRect/>
                      </a:stretch>
                    </p:blipFill>
                    <p:spPr>
                      <a:xfrm>
                        <a:off x="3170590" y="1212774"/>
                        <a:ext cx="5891176" cy="3084204"/>
                      </a:xfrm>
                      <a:prstGeom prst="rect">
                        <a:avLst/>
                      </a:prstGeom>
                    </p:spPr>
                  </p:pic>
                </p:oleObj>
              </mc:Fallback>
            </mc:AlternateContent>
          </a:graphicData>
        </a:graphic>
      </p:graphicFrame>
      <p:pic>
        <p:nvPicPr>
          <p:cNvPr id="6" name="Picture 5"/>
          <p:cNvPicPr>
            <a:picLocks noChangeAspect="1"/>
          </p:cNvPicPr>
          <p:nvPr/>
        </p:nvPicPr>
        <p:blipFill>
          <a:blip r:embed="rId5">
            <a:clrChange>
              <a:clrFrom>
                <a:srgbClr val="FFFFFF"/>
              </a:clrFrom>
              <a:clrTo>
                <a:srgbClr val="FFFFFF">
                  <a:alpha val="0"/>
                </a:srgbClr>
              </a:clrTo>
            </a:clrChange>
          </a:blip>
          <a:stretch>
            <a:fillRect/>
          </a:stretch>
        </p:blipFill>
        <p:spPr>
          <a:xfrm>
            <a:off x="256056" y="1377818"/>
            <a:ext cx="2192699" cy="2652459"/>
          </a:xfrm>
          <a:prstGeom prst="rect">
            <a:avLst/>
          </a:prstGeom>
        </p:spPr>
      </p:pic>
      <p:pic>
        <p:nvPicPr>
          <p:cNvPr id="7" name="Picture 6"/>
          <p:cNvPicPr>
            <a:picLocks noChangeAspect="1"/>
          </p:cNvPicPr>
          <p:nvPr/>
        </p:nvPicPr>
        <p:blipFill>
          <a:blip r:embed="rId6">
            <a:clrChange>
              <a:clrFrom>
                <a:srgbClr val="FEFEFE"/>
              </a:clrFrom>
              <a:clrTo>
                <a:srgbClr val="FEFEFE">
                  <a:alpha val="0"/>
                </a:srgbClr>
              </a:clrTo>
            </a:clrChange>
          </a:blip>
          <a:stretch>
            <a:fillRect/>
          </a:stretch>
        </p:blipFill>
        <p:spPr>
          <a:xfrm>
            <a:off x="3234549" y="4283880"/>
            <a:ext cx="4934061" cy="2401995"/>
          </a:xfrm>
          <a:prstGeom prst="rect">
            <a:avLst/>
          </a:prstGeom>
        </p:spPr>
      </p:pic>
    </p:spTree>
    <p:extLst>
      <p:ext uri="{BB962C8B-B14F-4D97-AF65-F5344CB8AC3E}">
        <p14:creationId xmlns:p14="http://schemas.microsoft.com/office/powerpoint/2010/main" val="32749239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 Spending Effectiveness Report</a:t>
            </a:r>
            <a:br>
              <a:rPr lang="en-US" dirty="0" smtClean="0"/>
            </a:br>
            <a:r>
              <a:rPr lang="en-US" sz="2000" dirty="0" smtClean="0">
                <a:solidFill>
                  <a:srgbClr val="212165"/>
                </a:solidFill>
              </a:rPr>
              <a:t>Table of Contents</a:t>
            </a:r>
            <a:endParaRPr lang="en-US" sz="2000" dirty="0">
              <a:solidFill>
                <a:srgbClr val="212165"/>
              </a:solidFill>
            </a:endParaRPr>
          </a:p>
        </p:txBody>
      </p:sp>
      <p:sp>
        <p:nvSpPr>
          <p:cNvPr id="3" name="Content Placeholder 2"/>
          <p:cNvSpPr>
            <a:spLocks noGrp="1"/>
          </p:cNvSpPr>
          <p:nvPr>
            <p:ph idx="1"/>
          </p:nvPr>
        </p:nvSpPr>
        <p:spPr/>
        <p:txBody>
          <a:bodyPr>
            <a:normAutofit/>
          </a:bodyPr>
          <a:lstStyle/>
          <a:p>
            <a:pPr marL="457200" indent="-457200">
              <a:buFont typeface="+mj-lt"/>
              <a:buAutoNum type="arabicPeriod"/>
            </a:pPr>
            <a:r>
              <a:rPr lang="en-US" sz="2000" dirty="0" smtClean="0"/>
              <a:t>Executive Summary</a:t>
            </a:r>
          </a:p>
          <a:p>
            <a:pPr marL="457200" indent="-457200">
              <a:buFont typeface="+mj-lt"/>
              <a:buAutoNum type="arabicPeriod"/>
            </a:pPr>
            <a:r>
              <a:rPr lang="en-US" sz="2000" dirty="0" smtClean="0"/>
              <a:t>Background</a:t>
            </a:r>
          </a:p>
          <a:p>
            <a:pPr marL="457200" indent="-457200">
              <a:buFont typeface="+mj-lt"/>
              <a:buAutoNum type="arabicPeriod"/>
            </a:pPr>
            <a:r>
              <a:rPr lang="en-US" sz="2000" dirty="0" smtClean="0"/>
              <a:t>Problem definition</a:t>
            </a:r>
          </a:p>
          <a:p>
            <a:pPr marL="457200" indent="-457200">
              <a:buFont typeface="+mj-lt"/>
              <a:buAutoNum type="arabicPeriod"/>
            </a:pPr>
            <a:r>
              <a:rPr lang="en-US" sz="2000" dirty="0" smtClean="0"/>
              <a:t>Analysis and Directions</a:t>
            </a:r>
          </a:p>
          <a:p>
            <a:pPr marL="457200" indent="-457200">
              <a:buFont typeface="+mj-lt"/>
              <a:buAutoNum type="arabicPeriod"/>
            </a:pPr>
            <a:r>
              <a:rPr lang="en-US" sz="2000" dirty="0" smtClean="0"/>
              <a:t>Conclusions</a:t>
            </a:r>
          </a:p>
          <a:p>
            <a:pPr marL="457200" indent="-457200">
              <a:buFont typeface="+mj-lt"/>
              <a:buAutoNum type="arabicPeriod"/>
            </a:pPr>
            <a:r>
              <a:rPr lang="en-US" sz="2000" dirty="0" smtClean="0"/>
              <a:t>Recommendations for Action</a:t>
            </a:r>
          </a:p>
          <a:p>
            <a:pPr marL="457200" indent="-457200">
              <a:buFont typeface="+mj-lt"/>
              <a:buAutoNum type="arabicPeriod"/>
            </a:pPr>
            <a:r>
              <a:rPr lang="en-US" sz="2000" dirty="0" smtClean="0"/>
              <a:t>Annexes</a:t>
            </a:r>
          </a:p>
          <a:p>
            <a:pPr marL="914400" lvl="1" indent="-457200">
              <a:buFont typeface="+mj-lt"/>
              <a:buAutoNum type="alphaUcPeriod"/>
            </a:pPr>
            <a:r>
              <a:rPr lang="en-US" sz="1800" dirty="0" smtClean="0"/>
              <a:t>IT Spending Effectiveness Review (Spending Review) Terms of Reference</a:t>
            </a:r>
          </a:p>
          <a:p>
            <a:pPr marL="914400" lvl="1" indent="-457200">
              <a:buFont typeface="+mj-lt"/>
              <a:buAutoNum type="alphaUcPeriod"/>
            </a:pPr>
            <a:r>
              <a:rPr lang="en-US" sz="1800" dirty="0" smtClean="0"/>
              <a:t>Short-term Opportunities Roadmap</a:t>
            </a:r>
          </a:p>
          <a:p>
            <a:pPr marL="914400" lvl="1" indent="-457200">
              <a:buFont typeface="+mj-lt"/>
              <a:buAutoNum type="alphaUcPeriod"/>
            </a:pPr>
            <a:r>
              <a:rPr lang="en-US" sz="1800" dirty="0" smtClean="0"/>
              <a:t>Short-term Opportunities – Value Chains, Logic Models, and Performance Tracking and Reporting Framework</a:t>
            </a:r>
            <a:endParaRPr lang="en-US" sz="1800" dirty="0"/>
          </a:p>
        </p:txBody>
      </p:sp>
      <p:sp>
        <p:nvSpPr>
          <p:cNvPr id="4" name="Slide Number Placeholder 3"/>
          <p:cNvSpPr>
            <a:spLocks noGrp="1"/>
          </p:cNvSpPr>
          <p:nvPr>
            <p:ph type="sldNum" sz="quarter" idx="12"/>
          </p:nvPr>
        </p:nvSpPr>
        <p:spPr/>
        <p:txBody>
          <a:bodyPr/>
          <a:lstStyle/>
          <a:p>
            <a:fld id="{FA83155D-84CD-48C0-9F06-F0DF4E61ABC8}" type="slidenum">
              <a:rPr lang="en-US" smtClean="0"/>
              <a:pPr/>
              <a:t>8</a:t>
            </a:fld>
            <a:endParaRPr lang="en-US"/>
          </a:p>
        </p:txBody>
      </p:sp>
    </p:spTree>
    <p:extLst>
      <p:ext uri="{BB962C8B-B14F-4D97-AF65-F5344CB8AC3E}">
        <p14:creationId xmlns:p14="http://schemas.microsoft.com/office/powerpoint/2010/main" val="768569575"/>
      </p:ext>
    </p:extLst>
  </p:cSld>
  <p:clrMapOvr>
    <a:masterClrMapping/>
  </p:clrMapOvr>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6294" y="2859690"/>
            <a:ext cx="7638310" cy="1324776"/>
          </a:xfrm>
        </p:spPr>
        <p:txBody>
          <a:bodyPr/>
          <a:lstStyle/>
          <a:p>
            <a:r>
              <a:rPr lang="en-US" dirty="0" smtClean="0"/>
              <a:t>Annex E</a:t>
            </a:r>
            <a:r>
              <a:rPr lang="en-US" dirty="0"/>
              <a:t>: – </a:t>
            </a:r>
            <a:r>
              <a:rPr lang="en-US" dirty="0" smtClean="0"/>
              <a:t>Applying </a:t>
            </a:r>
            <a:r>
              <a:rPr lang="en-US" dirty="0"/>
              <a:t>the Canadian </a:t>
            </a:r>
            <a:r>
              <a:rPr lang="en-US" dirty="0" smtClean="0"/>
              <a:t>experience to structuring the thematic IT review process</a:t>
            </a:r>
            <a:endParaRPr lang="en-US" dirty="0"/>
          </a:p>
        </p:txBody>
      </p:sp>
      <p:sp>
        <p:nvSpPr>
          <p:cNvPr id="3" name="Slide Number Placeholder 2"/>
          <p:cNvSpPr>
            <a:spLocks noGrp="1"/>
          </p:cNvSpPr>
          <p:nvPr>
            <p:ph type="sldNum" sz="quarter" idx="12"/>
          </p:nvPr>
        </p:nvSpPr>
        <p:spPr/>
        <p:txBody>
          <a:bodyPr/>
          <a:lstStyle/>
          <a:p>
            <a:fld id="{60B17803-2800-4867-BEDA-65382B359458}" type="slidenum">
              <a:rPr lang="en-US" smtClean="0"/>
              <a:pPr/>
              <a:t>80</a:t>
            </a:fld>
            <a:endParaRPr lang="en-US"/>
          </a:p>
        </p:txBody>
      </p:sp>
    </p:spTree>
    <p:extLst>
      <p:ext uri="{BB962C8B-B14F-4D97-AF65-F5344CB8AC3E}">
        <p14:creationId xmlns:p14="http://schemas.microsoft.com/office/powerpoint/2010/main" val="2974369785"/>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Thematic IT Review</a:t>
            </a:r>
            <a:br>
              <a:rPr lang="en-US" dirty="0" smtClean="0"/>
            </a:br>
            <a:r>
              <a:rPr lang="en-US" sz="2000" dirty="0" smtClean="0">
                <a:solidFill>
                  <a:srgbClr val="212165"/>
                </a:solidFill>
              </a:rPr>
              <a:t>A possible roadmap based on the Canadian experience</a:t>
            </a:r>
            <a:endParaRPr lang="en-US" dirty="0">
              <a:solidFill>
                <a:srgbClr val="212165"/>
              </a:solidFill>
            </a:endParaRPr>
          </a:p>
        </p:txBody>
      </p:sp>
      <p:sp>
        <p:nvSpPr>
          <p:cNvPr id="3" name="Slide Number Placeholder 2"/>
          <p:cNvSpPr>
            <a:spLocks noGrp="1"/>
          </p:cNvSpPr>
          <p:nvPr>
            <p:ph type="sldNum" sz="quarter" idx="12"/>
          </p:nvPr>
        </p:nvSpPr>
        <p:spPr/>
        <p:txBody>
          <a:bodyPr/>
          <a:lstStyle/>
          <a:p>
            <a:fld id="{60B17803-2800-4867-BEDA-65382B359458}" type="slidenum">
              <a:rPr lang="en-US" smtClean="0"/>
              <a:pPr/>
              <a:t>81</a:t>
            </a:fld>
            <a:endParaRPr lang="en-US"/>
          </a:p>
        </p:txBody>
      </p:sp>
      <p:sp>
        <p:nvSpPr>
          <p:cNvPr id="52" name="Chevron 23"/>
          <p:cNvSpPr/>
          <p:nvPr/>
        </p:nvSpPr>
        <p:spPr>
          <a:xfrm>
            <a:off x="109646" y="1281643"/>
            <a:ext cx="2096940" cy="2535756"/>
          </a:xfrm>
          <a:custGeom>
            <a:avLst/>
            <a:gdLst>
              <a:gd name="connsiteX0" fmla="*/ 0 w 3043000"/>
              <a:gd name="connsiteY0" fmla="*/ 0 h 3906442"/>
              <a:gd name="connsiteX1" fmla="*/ 2253433 w 3043000"/>
              <a:gd name="connsiteY1" fmla="*/ 0 h 3906442"/>
              <a:gd name="connsiteX2" fmla="*/ 3043000 w 3043000"/>
              <a:gd name="connsiteY2" fmla="*/ 1953221 h 3906442"/>
              <a:gd name="connsiteX3" fmla="*/ 2253433 w 3043000"/>
              <a:gd name="connsiteY3" fmla="*/ 3906442 h 3906442"/>
              <a:gd name="connsiteX4" fmla="*/ 0 w 3043000"/>
              <a:gd name="connsiteY4" fmla="*/ 3906442 h 3906442"/>
              <a:gd name="connsiteX5" fmla="*/ 789567 w 3043000"/>
              <a:gd name="connsiteY5" fmla="*/ 1953221 h 3906442"/>
              <a:gd name="connsiteX6" fmla="*/ 0 w 3043000"/>
              <a:gd name="connsiteY6" fmla="*/ 0 h 3906442"/>
              <a:gd name="connsiteX0" fmla="*/ 0 w 3043000"/>
              <a:gd name="connsiteY0" fmla="*/ 0 h 3906442"/>
              <a:gd name="connsiteX1" fmla="*/ 2253433 w 3043000"/>
              <a:gd name="connsiteY1" fmla="*/ 0 h 3906442"/>
              <a:gd name="connsiteX2" fmla="*/ 3043000 w 3043000"/>
              <a:gd name="connsiteY2" fmla="*/ 1953221 h 3906442"/>
              <a:gd name="connsiteX3" fmla="*/ 2253433 w 3043000"/>
              <a:gd name="connsiteY3" fmla="*/ 3906442 h 3906442"/>
              <a:gd name="connsiteX4" fmla="*/ 0 w 3043000"/>
              <a:gd name="connsiteY4" fmla="*/ 3906442 h 3906442"/>
              <a:gd name="connsiteX5" fmla="*/ 1166085 w 3043000"/>
              <a:gd name="connsiteY5" fmla="*/ 1778409 h 3906442"/>
              <a:gd name="connsiteX6" fmla="*/ 0 w 3043000"/>
              <a:gd name="connsiteY6" fmla="*/ 0 h 3906442"/>
              <a:gd name="connsiteX0" fmla="*/ 0 w 2572353"/>
              <a:gd name="connsiteY0" fmla="*/ 0 h 3906442"/>
              <a:gd name="connsiteX1" fmla="*/ 2253433 w 2572353"/>
              <a:gd name="connsiteY1" fmla="*/ 0 h 3906442"/>
              <a:gd name="connsiteX2" fmla="*/ 2572353 w 2572353"/>
              <a:gd name="connsiteY2" fmla="*/ 1791856 h 3906442"/>
              <a:gd name="connsiteX3" fmla="*/ 2253433 w 2572353"/>
              <a:gd name="connsiteY3" fmla="*/ 3906442 h 3906442"/>
              <a:gd name="connsiteX4" fmla="*/ 0 w 2572353"/>
              <a:gd name="connsiteY4" fmla="*/ 3906442 h 3906442"/>
              <a:gd name="connsiteX5" fmla="*/ 1166085 w 2572353"/>
              <a:gd name="connsiteY5" fmla="*/ 1778409 h 3906442"/>
              <a:gd name="connsiteX6" fmla="*/ 0 w 2572353"/>
              <a:gd name="connsiteY6" fmla="*/ 0 h 3906442"/>
              <a:gd name="connsiteX0" fmla="*/ 645459 w 2572353"/>
              <a:gd name="connsiteY0" fmla="*/ 470647 h 3906442"/>
              <a:gd name="connsiteX1" fmla="*/ 2253433 w 2572353"/>
              <a:gd name="connsiteY1" fmla="*/ 0 h 3906442"/>
              <a:gd name="connsiteX2" fmla="*/ 2572353 w 2572353"/>
              <a:gd name="connsiteY2" fmla="*/ 1791856 h 3906442"/>
              <a:gd name="connsiteX3" fmla="*/ 2253433 w 2572353"/>
              <a:gd name="connsiteY3" fmla="*/ 3906442 h 3906442"/>
              <a:gd name="connsiteX4" fmla="*/ 0 w 2572353"/>
              <a:gd name="connsiteY4" fmla="*/ 3906442 h 3906442"/>
              <a:gd name="connsiteX5" fmla="*/ 1166085 w 2572353"/>
              <a:gd name="connsiteY5" fmla="*/ 1778409 h 3906442"/>
              <a:gd name="connsiteX6" fmla="*/ 645459 w 2572353"/>
              <a:gd name="connsiteY6" fmla="*/ 470647 h 3906442"/>
              <a:gd name="connsiteX0" fmla="*/ 645459 w 2572353"/>
              <a:gd name="connsiteY0" fmla="*/ 40342 h 3476137"/>
              <a:gd name="connsiteX1" fmla="*/ 2132409 w 2572353"/>
              <a:gd name="connsiteY1" fmla="*/ 0 h 3476137"/>
              <a:gd name="connsiteX2" fmla="*/ 2572353 w 2572353"/>
              <a:gd name="connsiteY2" fmla="*/ 1361551 h 3476137"/>
              <a:gd name="connsiteX3" fmla="*/ 2253433 w 2572353"/>
              <a:gd name="connsiteY3" fmla="*/ 3476137 h 3476137"/>
              <a:gd name="connsiteX4" fmla="*/ 0 w 2572353"/>
              <a:gd name="connsiteY4" fmla="*/ 3476137 h 3476137"/>
              <a:gd name="connsiteX5" fmla="*/ 1166085 w 2572353"/>
              <a:gd name="connsiteY5" fmla="*/ 1348104 h 3476137"/>
              <a:gd name="connsiteX6" fmla="*/ 645459 w 2572353"/>
              <a:gd name="connsiteY6" fmla="*/ 40342 h 3476137"/>
              <a:gd name="connsiteX0" fmla="*/ 645459 w 2572353"/>
              <a:gd name="connsiteY0" fmla="*/ 40342 h 3476137"/>
              <a:gd name="connsiteX1" fmla="*/ 2132409 w 2572353"/>
              <a:gd name="connsiteY1" fmla="*/ 0 h 3476137"/>
              <a:gd name="connsiteX2" fmla="*/ 2572353 w 2572353"/>
              <a:gd name="connsiteY2" fmla="*/ 1361551 h 3476137"/>
              <a:gd name="connsiteX3" fmla="*/ 2105515 w 2572353"/>
              <a:gd name="connsiteY3" fmla="*/ 2696207 h 3476137"/>
              <a:gd name="connsiteX4" fmla="*/ 0 w 2572353"/>
              <a:gd name="connsiteY4" fmla="*/ 3476137 h 3476137"/>
              <a:gd name="connsiteX5" fmla="*/ 1166085 w 2572353"/>
              <a:gd name="connsiteY5" fmla="*/ 1348104 h 3476137"/>
              <a:gd name="connsiteX6" fmla="*/ 645459 w 2572353"/>
              <a:gd name="connsiteY6" fmla="*/ 40342 h 3476137"/>
              <a:gd name="connsiteX0" fmla="*/ 0 w 1926894"/>
              <a:gd name="connsiteY0" fmla="*/ 40342 h 2723102"/>
              <a:gd name="connsiteX1" fmla="*/ 1486950 w 1926894"/>
              <a:gd name="connsiteY1" fmla="*/ 0 h 2723102"/>
              <a:gd name="connsiteX2" fmla="*/ 1926894 w 1926894"/>
              <a:gd name="connsiteY2" fmla="*/ 1361551 h 2723102"/>
              <a:gd name="connsiteX3" fmla="*/ 1460056 w 1926894"/>
              <a:gd name="connsiteY3" fmla="*/ 2696207 h 2723102"/>
              <a:gd name="connsiteX4" fmla="*/ 13447 w 1926894"/>
              <a:gd name="connsiteY4" fmla="*/ 2723102 h 2723102"/>
              <a:gd name="connsiteX5" fmla="*/ 520626 w 1926894"/>
              <a:gd name="connsiteY5" fmla="*/ 1348104 h 2723102"/>
              <a:gd name="connsiteX6" fmla="*/ 0 w 1926894"/>
              <a:gd name="connsiteY6" fmla="*/ 40342 h 2723102"/>
              <a:gd name="connsiteX0" fmla="*/ 0 w 1926894"/>
              <a:gd name="connsiteY0" fmla="*/ 40342 h 2736549"/>
              <a:gd name="connsiteX1" fmla="*/ 1486950 w 1926894"/>
              <a:gd name="connsiteY1" fmla="*/ 0 h 2736549"/>
              <a:gd name="connsiteX2" fmla="*/ 1926894 w 1926894"/>
              <a:gd name="connsiteY2" fmla="*/ 1361551 h 2736549"/>
              <a:gd name="connsiteX3" fmla="*/ 1460056 w 1926894"/>
              <a:gd name="connsiteY3" fmla="*/ 2696207 h 2736549"/>
              <a:gd name="connsiteX4" fmla="*/ 40341 w 1926894"/>
              <a:gd name="connsiteY4" fmla="*/ 2736549 h 2736549"/>
              <a:gd name="connsiteX5" fmla="*/ 520626 w 1926894"/>
              <a:gd name="connsiteY5" fmla="*/ 1348104 h 2736549"/>
              <a:gd name="connsiteX6" fmla="*/ 0 w 1926894"/>
              <a:gd name="connsiteY6" fmla="*/ 40342 h 2736549"/>
              <a:gd name="connsiteX0" fmla="*/ 0 w 1926894"/>
              <a:gd name="connsiteY0" fmla="*/ 40342 h 2736549"/>
              <a:gd name="connsiteX1" fmla="*/ 1486950 w 1926894"/>
              <a:gd name="connsiteY1" fmla="*/ 0 h 2736549"/>
              <a:gd name="connsiteX2" fmla="*/ 1926894 w 1926894"/>
              <a:gd name="connsiteY2" fmla="*/ 1361551 h 2736549"/>
              <a:gd name="connsiteX3" fmla="*/ 1460056 w 1926894"/>
              <a:gd name="connsiteY3" fmla="*/ 2696207 h 2736549"/>
              <a:gd name="connsiteX4" fmla="*/ 40341 w 1926894"/>
              <a:gd name="connsiteY4" fmla="*/ 2736549 h 2736549"/>
              <a:gd name="connsiteX5" fmla="*/ 466838 w 1926894"/>
              <a:gd name="connsiteY5" fmla="*/ 1348104 h 2736549"/>
              <a:gd name="connsiteX6" fmla="*/ 0 w 1926894"/>
              <a:gd name="connsiteY6" fmla="*/ 40342 h 2736549"/>
              <a:gd name="connsiteX0" fmla="*/ 0 w 1926894"/>
              <a:gd name="connsiteY0" fmla="*/ 40342 h 2736549"/>
              <a:gd name="connsiteX1" fmla="*/ 1486950 w 1926894"/>
              <a:gd name="connsiteY1" fmla="*/ 0 h 2736549"/>
              <a:gd name="connsiteX2" fmla="*/ 1926894 w 1926894"/>
              <a:gd name="connsiteY2" fmla="*/ 1361551 h 2736549"/>
              <a:gd name="connsiteX3" fmla="*/ 1486950 w 1926894"/>
              <a:gd name="connsiteY3" fmla="*/ 2736548 h 2736549"/>
              <a:gd name="connsiteX4" fmla="*/ 40341 w 1926894"/>
              <a:gd name="connsiteY4" fmla="*/ 2736549 h 2736549"/>
              <a:gd name="connsiteX5" fmla="*/ 466838 w 1926894"/>
              <a:gd name="connsiteY5" fmla="*/ 1348104 h 2736549"/>
              <a:gd name="connsiteX6" fmla="*/ 0 w 1926894"/>
              <a:gd name="connsiteY6" fmla="*/ 40342 h 2736549"/>
              <a:gd name="connsiteX0" fmla="*/ 0 w 1926894"/>
              <a:gd name="connsiteY0" fmla="*/ 40342 h 2736548"/>
              <a:gd name="connsiteX1" fmla="*/ 1486950 w 1926894"/>
              <a:gd name="connsiteY1" fmla="*/ 0 h 2736548"/>
              <a:gd name="connsiteX2" fmla="*/ 1926894 w 1926894"/>
              <a:gd name="connsiteY2" fmla="*/ 1361551 h 2736548"/>
              <a:gd name="connsiteX3" fmla="*/ 1486950 w 1926894"/>
              <a:gd name="connsiteY3" fmla="*/ 2736548 h 2736548"/>
              <a:gd name="connsiteX4" fmla="*/ 12292 w 1926894"/>
              <a:gd name="connsiteY4" fmla="*/ 2669231 h 2736548"/>
              <a:gd name="connsiteX5" fmla="*/ 466838 w 1926894"/>
              <a:gd name="connsiteY5" fmla="*/ 1348104 h 2736548"/>
              <a:gd name="connsiteX6" fmla="*/ 0 w 1926894"/>
              <a:gd name="connsiteY6" fmla="*/ 40342 h 2736548"/>
              <a:gd name="connsiteX0" fmla="*/ 0 w 1926894"/>
              <a:gd name="connsiteY0" fmla="*/ 40342 h 2725328"/>
              <a:gd name="connsiteX1" fmla="*/ 1486950 w 1926894"/>
              <a:gd name="connsiteY1" fmla="*/ 0 h 2725328"/>
              <a:gd name="connsiteX2" fmla="*/ 1926894 w 1926894"/>
              <a:gd name="connsiteY2" fmla="*/ 1361551 h 2725328"/>
              <a:gd name="connsiteX3" fmla="*/ 1458900 w 1926894"/>
              <a:gd name="connsiteY3" fmla="*/ 2725328 h 2725328"/>
              <a:gd name="connsiteX4" fmla="*/ 12292 w 1926894"/>
              <a:gd name="connsiteY4" fmla="*/ 2669231 h 2725328"/>
              <a:gd name="connsiteX5" fmla="*/ 466838 w 1926894"/>
              <a:gd name="connsiteY5" fmla="*/ 1348104 h 2725328"/>
              <a:gd name="connsiteX6" fmla="*/ 0 w 1926894"/>
              <a:gd name="connsiteY6" fmla="*/ 40342 h 2725328"/>
              <a:gd name="connsiteX0" fmla="*/ 0 w 1926894"/>
              <a:gd name="connsiteY0" fmla="*/ 40342 h 2725328"/>
              <a:gd name="connsiteX1" fmla="*/ 1486950 w 1926894"/>
              <a:gd name="connsiteY1" fmla="*/ 0 h 2725328"/>
              <a:gd name="connsiteX2" fmla="*/ 1926894 w 1926894"/>
              <a:gd name="connsiteY2" fmla="*/ 1361551 h 2725328"/>
              <a:gd name="connsiteX3" fmla="*/ 1458900 w 1926894"/>
              <a:gd name="connsiteY3" fmla="*/ 2725328 h 2725328"/>
              <a:gd name="connsiteX4" fmla="*/ 1072 w 1926894"/>
              <a:gd name="connsiteY4" fmla="*/ 2702890 h 2725328"/>
              <a:gd name="connsiteX5" fmla="*/ 466838 w 1926894"/>
              <a:gd name="connsiteY5" fmla="*/ 1348104 h 2725328"/>
              <a:gd name="connsiteX6" fmla="*/ 0 w 1926894"/>
              <a:gd name="connsiteY6" fmla="*/ 40342 h 2725328"/>
              <a:gd name="connsiteX0" fmla="*/ 0 w 1932504"/>
              <a:gd name="connsiteY0" fmla="*/ 1073 h 2725328"/>
              <a:gd name="connsiteX1" fmla="*/ 1492560 w 1932504"/>
              <a:gd name="connsiteY1" fmla="*/ 0 h 2725328"/>
              <a:gd name="connsiteX2" fmla="*/ 1932504 w 1932504"/>
              <a:gd name="connsiteY2" fmla="*/ 1361551 h 2725328"/>
              <a:gd name="connsiteX3" fmla="*/ 1464510 w 1932504"/>
              <a:gd name="connsiteY3" fmla="*/ 2725328 h 2725328"/>
              <a:gd name="connsiteX4" fmla="*/ 6682 w 1932504"/>
              <a:gd name="connsiteY4" fmla="*/ 2702890 h 2725328"/>
              <a:gd name="connsiteX5" fmla="*/ 472448 w 1932504"/>
              <a:gd name="connsiteY5" fmla="*/ 1348104 h 2725328"/>
              <a:gd name="connsiteX6" fmla="*/ 0 w 1932504"/>
              <a:gd name="connsiteY6" fmla="*/ 1073 h 2725328"/>
              <a:gd name="connsiteX0" fmla="*/ 0 w 1939819"/>
              <a:gd name="connsiteY0" fmla="*/ 0 h 2775461"/>
              <a:gd name="connsiteX1" fmla="*/ 1499875 w 1939819"/>
              <a:gd name="connsiteY1" fmla="*/ 50133 h 2775461"/>
              <a:gd name="connsiteX2" fmla="*/ 1939819 w 1939819"/>
              <a:gd name="connsiteY2" fmla="*/ 1411684 h 2775461"/>
              <a:gd name="connsiteX3" fmla="*/ 1471825 w 1939819"/>
              <a:gd name="connsiteY3" fmla="*/ 2775461 h 2775461"/>
              <a:gd name="connsiteX4" fmla="*/ 13997 w 1939819"/>
              <a:gd name="connsiteY4" fmla="*/ 2753023 h 2775461"/>
              <a:gd name="connsiteX5" fmla="*/ 479763 w 1939819"/>
              <a:gd name="connsiteY5" fmla="*/ 1398237 h 2775461"/>
              <a:gd name="connsiteX6" fmla="*/ 0 w 1939819"/>
              <a:gd name="connsiteY6" fmla="*/ 0 h 2775461"/>
              <a:gd name="connsiteX0" fmla="*/ 0 w 1939819"/>
              <a:gd name="connsiteY0" fmla="*/ 0 h 2775461"/>
              <a:gd name="connsiteX1" fmla="*/ 1499875 w 1939819"/>
              <a:gd name="connsiteY1" fmla="*/ 6242 h 2775461"/>
              <a:gd name="connsiteX2" fmla="*/ 1939819 w 1939819"/>
              <a:gd name="connsiteY2" fmla="*/ 1411684 h 2775461"/>
              <a:gd name="connsiteX3" fmla="*/ 1471825 w 1939819"/>
              <a:gd name="connsiteY3" fmla="*/ 2775461 h 2775461"/>
              <a:gd name="connsiteX4" fmla="*/ 13997 w 1939819"/>
              <a:gd name="connsiteY4" fmla="*/ 2753023 h 2775461"/>
              <a:gd name="connsiteX5" fmla="*/ 479763 w 1939819"/>
              <a:gd name="connsiteY5" fmla="*/ 1398237 h 2775461"/>
              <a:gd name="connsiteX6" fmla="*/ 0 w 1939819"/>
              <a:gd name="connsiteY6" fmla="*/ 0 h 2775461"/>
              <a:gd name="connsiteX0" fmla="*/ 0 w 1939819"/>
              <a:gd name="connsiteY0" fmla="*/ 0 h 2775461"/>
              <a:gd name="connsiteX1" fmla="*/ 1463299 w 1939819"/>
              <a:gd name="connsiteY1" fmla="*/ 13557 h 2775461"/>
              <a:gd name="connsiteX2" fmla="*/ 1939819 w 1939819"/>
              <a:gd name="connsiteY2" fmla="*/ 1411684 h 2775461"/>
              <a:gd name="connsiteX3" fmla="*/ 1471825 w 1939819"/>
              <a:gd name="connsiteY3" fmla="*/ 2775461 h 2775461"/>
              <a:gd name="connsiteX4" fmla="*/ 13997 w 1939819"/>
              <a:gd name="connsiteY4" fmla="*/ 2753023 h 2775461"/>
              <a:gd name="connsiteX5" fmla="*/ 479763 w 1939819"/>
              <a:gd name="connsiteY5" fmla="*/ 1398237 h 2775461"/>
              <a:gd name="connsiteX6" fmla="*/ 0 w 1939819"/>
              <a:gd name="connsiteY6" fmla="*/ 0 h 2775461"/>
              <a:gd name="connsiteX0" fmla="*/ 0 w 1976395"/>
              <a:gd name="connsiteY0" fmla="*/ 0 h 2775461"/>
              <a:gd name="connsiteX1" fmla="*/ 1463299 w 1976395"/>
              <a:gd name="connsiteY1" fmla="*/ 13557 h 2775461"/>
              <a:gd name="connsiteX2" fmla="*/ 1976395 w 1976395"/>
              <a:gd name="connsiteY2" fmla="*/ 1411684 h 2775461"/>
              <a:gd name="connsiteX3" fmla="*/ 1471825 w 1976395"/>
              <a:gd name="connsiteY3" fmla="*/ 2775461 h 2775461"/>
              <a:gd name="connsiteX4" fmla="*/ 13997 w 1976395"/>
              <a:gd name="connsiteY4" fmla="*/ 2753023 h 2775461"/>
              <a:gd name="connsiteX5" fmla="*/ 479763 w 1976395"/>
              <a:gd name="connsiteY5" fmla="*/ 1398237 h 2775461"/>
              <a:gd name="connsiteX6" fmla="*/ 0 w 1976395"/>
              <a:gd name="connsiteY6" fmla="*/ 0 h 2775461"/>
              <a:gd name="connsiteX0" fmla="*/ 0 w 1976395"/>
              <a:gd name="connsiteY0" fmla="*/ 1074 h 2776535"/>
              <a:gd name="connsiteX1" fmla="*/ 1470615 w 1976395"/>
              <a:gd name="connsiteY1" fmla="*/ 0 h 2776535"/>
              <a:gd name="connsiteX2" fmla="*/ 1976395 w 1976395"/>
              <a:gd name="connsiteY2" fmla="*/ 1412758 h 2776535"/>
              <a:gd name="connsiteX3" fmla="*/ 1471825 w 1976395"/>
              <a:gd name="connsiteY3" fmla="*/ 2776535 h 2776535"/>
              <a:gd name="connsiteX4" fmla="*/ 13997 w 1976395"/>
              <a:gd name="connsiteY4" fmla="*/ 2754097 h 2776535"/>
              <a:gd name="connsiteX5" fmla="*/ 479763 w 1976395"/>
              <a:gd name="connsiteY5" fmla="*/ 1399311 h 2776535"/>
              <a:gd name="connsiteX6" fmla="*/ 0 w 1976395"/>
              <a:gd name="connsiteY6" fmla="*/ 1074 h 2776535"/>
              <a:gd name="connsiteX0" fmla="*/ 0 w 1976395"/>
              <a:gd name="connsiteY0" fmla="*/ 1074 h 2808340"/>
              <a:gd name="connsiteX1" fmla="*/ 1470615 w 1976395"/>
              <a:gd name="connsiteY1" fmla="*/ 0 h 2808340"/>
              <a:gd name="connsiteX2" fmla="*/ 1976395 w 1976395"/>
              <a:gd name="connsiteY2" fmla="*/ 1412758 h 2808340"/>
              <a:gd name="connsiteX3" fmla="*/ 1463873 w 1976395"/>
              <a:gd name="connsiteY3" fmla="*/ 2808340 h 2808340"/>
              <a:gd name="connsiteX4" fmla="*/ 13997 w 1976395"/>
              <a:gd name="connsiteY4" fmla="*/ 2754097 h 2808340"/>
              <a:gd name="connsiteX5" fmla="*/ 479763 w 1976395"/>
              <a:gd name="connsiteY5" fmla="*/ 1399311 h 2808340"/>
              <a:gd name="connsiteX6" fmla="*/ 0 w 1976395"/>
              <a:gd name="connsiteY6" fmla="*/ 1074 h 2808340"/>
              <a:gd name="connsiteX0" fmla="*/ 1906 w 1978301"/>
              <a:gd name="connsiteY0" fmla="*/ 1074 h 2808340"/>
              <a:gd name="connsiteX1" fmla="*/ 1472521 w 1978301"/>
              <a:gd name="connsiteY1" fmla="*/ 0 h 2808340"/>
              <a:gd name="connsiteX2" fmla="*/ 1978301 w 1978301"/>
              <a:gd name="connsiteY2" fmla="*/ 1412758 h 2808340"/>
              <a:gd name="connsiteX3" fmla="*/ 1465779 w 1978301"/>
              <a:gd name="connsiteY3" fmla="*/ 2808340 h 2808340"/>
              <a:gd name="connsiteX4" fmla="*/ 0 w 1978301"/>
              <a:gd name="connsiteY4" fmla="*/ 2793854 h 2808340"/>
              <a:gd name="connsiteX5" fmla="*/ 481669 w 1978301"/>
              <a:gd name="connsiteY5" fmla="*/ 1399311 h 2808340"/>
              <a:gd name="connsiteX6" fmla="*/ 1906 w 1978301"/>
              <a:gd name="connsiteY6" fmla="*/ 1074 h 2808340"/>
              <a:gd name="connsiteX0" fmla="*/ 0 w 1976395"/>
              <a:gd name="connsiteY0" fmla="*/ 1074 h 2808340"/>
              <a:gd name="connsiteX1" fmla="*/ 1470615 w 1976395"/>
              <a:gd name="connsiteY1" fmla="*/ 0 h 2808340"/>
              <a:gd name="connsiteX2" fmla="*/ 1976395 w 1976395"/>
              <a:gd name="connsiteY2" fmla="*/ 1412758 h 2808340"/>
              <a:gd name="connsiteX3" fmla="*/ 1463873 w 1976395"/>
              <a:gd name="connsiteY3" fmla="*/ 2808340 h 2808340"/>
              <a:gd name="connsiteX4" fmla="*/ 6045 w 1976395"/>
              <a:gd name="connsiteY4" fmla="*/ 2801806 h 2808340"/>
              <a:gd name="connsiteX5" fmla="*/ 479763 w 1976395"/>
              <a:gd name="connsiteY5" fmla="*/ 1399311 h 2808340"/>
              <a:gd name="connsiteX6" fmla="*/ 0 w 1976395"/>
              <a:gd name="connsiteY6" fmla="*/ 1074 h 2808340"/>
              <a:gd name="connsiteX0" fmla="*/ 0 w 1976395"/>
              <a:gd name="connsiteY0" fmla="*/ 1074 h 2822628"/>
              <a:gd name="connsiteX1" fmla="*/ 1470615 w 1976395"/>
              <a:gd name="connsiteY1" fmla="*/ 0 h 2822628"/>
              <a:gd name="connsiteX2" fmla="*/ 1976395 w 1976395"/>
              <a:gd name="connsiteY2" fmla="*/ 1412758 h 2822628"/>
              <a:gd name="connsiteX3" fmla="*/ 1449586 w 1976395"/>
              <a:gd name="connsiteY3" fmla="*/ 2822628 h 2822628"/>
              <a:gd name="connsiteX4" fmla="*/ 6045 w 1976395"/>
              <a:gd name="connsiteY4" fmla="*/ 2801806 h 2822628"/>
              <a:gd name="connsiteX5" fmla="*/ 479763 w 1976395"/>
              <a:gd name="connsiteY5" fmla="*/ 1399311 h 2822628"/>
              <a:gd name="connsiteX6" fmla="*/ 0 w 1976395"/>
              <a:gd name="connsiteY6" fmla="*/ 1074 h 2822628"/>
              <a:gd name="connsiteX0" fmla="*/ 0 w 1976395"/>
              <a:gd name="connsiteY0" fmla="*/ 1074 h 2822628"/>
              <a:gd name="connsiteX1" fmla="*/ 1470615 w 1976395"/>
              <a:gd name="connsiteY1" fmla="*/ 0 h 2822628"/>
              <a:gd name="connsiteX2" fmla="*/ 1976395 w 1976395"/>
              <a:gd name="connsiteY2" fmla="*/ 1412758 h 2822628"/>
              <a:gd name="connsiteX3" fmla="*/ 1449586 w 1976395"/>
              <a:gd name="connsiteY3" fmla="*/ 2822628 h 2822628"/>
              <a:gd name="connsiteX4" fmla="*/ 6045 w 1976395"/>
              <a:gd name="connsiteY4" fmla="*/ 2820856 h 2822628"/>
              <a:gd name="connsiteX5" fmla="*/ 479763 w 1976395"/>
              <a:gd name="connsiteY5" fmla="*/ 1399311 h 2822628"/>
              <a:gd name="connsiteX6" fmla="*/ 0 w 1976395"/>
              <a:gd name="connsiteY6" fmla="*/ 1074 h 2822628"/>
              <a:gd name="connsiteX0" fmla="*/ 0 w 1976395"/>
              <a:gd name="connsiteY0" fmla="*/ 1074 h 2826962"/>
              <a:gd name="connsiteX1" fmla="*/ 1470615 w 1976395"/>
              <a:gd name="connsiteY1" fmla="*/ 0 h 2826962"/>
              <a:gd name="connsiteX2" fmla="*/ 1976395 w 1976395"/>
              <a:gd name="connsiteY2" fmla="*/ 1412758 h 2826962"/>
              <a:gd name="connsiteX3" fmla="*/ 1453920 w 1976395"/>
              <a:gd name="connsiteY3" fmla="*/ 2826962 h 2826962"/>
              <a:gd name="connsiteX4" fmla="*/ 6045 w 1976395"/>
              <a:gd name="connsiteY4" fmla="*/ 2820856 h 2826962"/>
              <a:gd name="connsiteX5" fmla="*/ 479763 w 1976395"/>
              <a:gd name="connsiteY5" fmla="*/ 1399311 h 2826962"/>
              <a:gd name="connsiteX6" fmla="*/ 0 w 1976395"/>
              <a:gd name="connsiteY6" fmla="*/ 1074 h 2826962"/>
              <a:gd name="connsiteX0" fmla="*/ 0 w 1976395"/>
              <a:gd name="connsiteY0" fmla="*/ 1074 h 2826962"/>
              <a:gd name="connsiteX1" fmla="*/ 1470615 w 1976395"/>
              <a:gd name="connsiteY1" fmla="*/ 0 h 2826962"/>
              <a:gd name="connsiteX2" fmla="*/ 1976395 w 1976395"/>
              <a:gd name="connsiteY2" fmla="*/ 1412758 h 2826962"/>
              <a:gd name="connsiteX3" fmla="*/ 1453920 w 1976395"/>
              <a:gd name="connsiteY3" fmla="*/ 2826962 h 2826962"/>
              <a:gd name="connsiteX4" fmla="*/ 6045 w 1976395"/>
              <a:gd name="connsiteY4" fmla="*/ 2820856 h 2826962"/>
              <a:gd name="connsiteX5" fmla="*/ 479763 w 1976395"/>
              <a:gd name="connsiteY5" fmla="*/ 1399311 h 2826962"/>
              <a:gd name="connsiteX6" fmla="*/ 0 w 1976395"/>
              <a:gd name="connsiteY6" fmla="*/ 1074 h 2826962"/>
              <a:gd name="connsiteX0" fmla="*/ 0 w 1976395"/>
              <a:gd name="connsiteY0" fmla="*/ 1074 h 2820856"/>
              <a:gd name="connsiteX1" fmla="*/ 1470615 w 1976395"/>
              <a:gd name="connsiteY1" fmla="*/ 0 h 2820856"/>
              <a:gd name="connsiteX2" fmla="*/ 1976395 w 1976395"/>
              <a:gd name="connsiteY2" fmla="*/ 1412758 h 2820856"/>
              <a:gd name="connsiteX3" fmla="*/ 1458682 w 1976395"/>
              <a:gd name="connsiteY3" fmla="*/ 2817437 h 2820856"/>
              <a:gd name="connsiteX4" fmla="*/ 6045 w 1976395"/>
              <a:gd name="connsiteY4" fmla="*/ 2820856 h 2820856"/>
              <a:gd name="connsiteX5" fmla="*/ 479763 w 1976395"/>
              <a:gd name="connsiteY5" fmla="*/ 1399311 h 2820856"/>
              <a:gd name="connsiteX6" fmla="*/ 0 w 1976395"/>
              <a:gd name="connsiteY6" fmla="*/ 1074 h 2820856"/>
              <a:gd name="connsiteX0" fmla="*/ 0 w 1976395"/>
              <a:gd name="connsiteY0" fmla="*/ 1074 h 2817437"/>
              <a:gd name="connsiteX1" fmla="*/ 1470615 w 1976395"/>
              <a:gd name="connsiteY1" fmla="*/ 0 h 2817437"/>
              <a:gd name="connsiteX2" fmla="*/ 1976395 w 1976395"/>
              <a:gd name="connsiteY2" fmla="*/ 1412758 h 2817437"/>
              <a:gd name="connsiteX3" fmla="*/ 1458682 w 1976395"/>
              <a:gd name="connsiteY3" fmla="*/ 2817437 h 2817437"/>
              <a:gd name="connsiteX4" fmla="*/ 10808 w 1976395"/>
              <a:gd name="connsiteY4" fmla="*/ 2816094 h 2817437"/>
              <a:gd name="connsiteX5" fmla="*/ 479763 w 1976395"/>
              <a:gd name="connsiteY5" fmla="*/ 1399311 h 2817437"/>
              <a:gd name="connsiteX6" fmla="*/ 0 w 1976395"/>
              <a:gd name="connsiteY6" fmla="*/ 1074 h 2817437"/>
              <a:gd name="connsiteX0" fmla="*/ 0 w 1971632"/>
              <a:gd name="connsiteY0" fmla="*/ 3455 h 2817437"/>
              <a:gd name="connsiteX1" fmla="*/ 1465852 w 1971632"/>
              <a:gd name="connsiteY1" fmla="*/ 0 h 2817437"/>
              <a:gd name="connsiteX2" fmla="*/ 1971632 w 1971632"/>
              <a:gd name="connsiteY2" fmla="*/ 1412758 h 2817437"/>
              <a:gd name="connsiteX3" fmla="*/ 1453919 w 1971632"/>
              <a:gd name="connsiteY3" fmla="*/ 2817437 h 2817437"/>
              <a:gd name="connsiteX4" fmla="*/ 6045 w 1971632"/>
              <a:gd name="connsiteY4" fmla="*/ 2816094 h 2817437"/>
              <a:gd name="connsiteX5" fmla="*/ 475000 w 1971632"/>
              <a:gd name="connsiteY5" fmla="*/ 1399311 h 2817437"/>
              <a:gd name="connsiteX6" fmla="*/ 0 w 1971632"/>
              <a:gd name="connsiteY6" fmla="*/ 3455 h 2817437"/>
              <a:gd name="connsiteX0" fmla="*/ 0 w 1971632"/>
              <a:gd name="connsiteY0" fmla="*/ 0 h 2813982"/>
              <a:gd name="connsiteX1" fmla="*/ 1470615 w 1971632"/>
              <a:gd name="connsiteY1" fmla="*/ 3688 h 2813982"/>
              <a:gd name="connsiteX2" fmla="*/ 1971632 w 1971632"/>
              <a:gd name="connsiteY2" fmla="*/ 1409303 h 2813982"/>
              <a:gd name="connsiteX3" fmla="*/ 1453919 w 1971632"/>
              <a:gd name="connsiteY3" fmla="*/ 2813982 h 2813982"/>
              <a:gd name="connsiteX4" fmla="*/ 6045 w 1971632"/>
              <a:gd name="connsiteY4" fmla="*/ 2812639 h 2813982"/>
              <a:gd name="connsiteX5" fmla="*/ 475000 w 1971632"/>
              <a:gd name="connsiteY5" fmla="*/ 1395856 h 2813982"/>
              <a:gd name="connsiteX6" fmla="*/ 0 w 1971632"/>
              <a:gd name="connsiteY6" fmla="*/ 0 h 2813982"/>
              <a:gd name="connsiteX0" fmla="*/ 0 w 1971632"/>
              <a:gd name="connsiteY0" fmla="*/ 3456 h 2817438"/>
              <a:gd name="connsiteX1" fmla="*/ 1470615 w 1971632"/>
              <a:gd name="connsiteY1" fmla="*/ 0 h 2817438"/>
              <a:gd name="connsiteX2" fmla="*/ 1971632 w 1971632"/>
              <a:gd name="connsiteY2" fmla="*/ 1412759 h 2817438"/>
              <a:gd name="connsiteX3" fmla="*/ 1453919 w 1971632"/>
              <a:gd name="connsiteY3" fmla="*/ 2817438 h 2817438"/>
              <a:gd name="connsiteX4" fmla="*/ 6045 w 1971632"/>
              <a:gd name="connsiteY4" fmla="*/ 2816095 h 2817438"/>
              <a:gd name="connsiteX5" fmla="*/ 475000 w 1971632"/>
              <a:gd name="connsiteY5" fmla="*/ 1399312 h 2817438"/>
              <a:gd name="connsiteX6" fmla="*/ 0 w 1971632"/>
              <a:gd name="connsiteY6" fmla="*/ 3456 h 2817438"/>
              <a:gd name="connsiteX0" fmla="*/ 0 w 1971632"/>
              <a:gd name="connsiteY0" fmla="*/ 0 h 2813982"/>
              <a:gd name="connsiteX1" fmla="*/ 1472997 w 1971632"/>
              <a:gd name="connsiteY1" fmla="*/ 3688 h 2813982"/>
              <a:gd name="connsiteX2" fmla="*/ 1971632 w 1971632"/>
              <a:gd name="connsiteY2" fmla="*/ 1409303 h 2813982"/>
              <a:gd name="connsiteX3" fmla="*/ 1453919 w 1971632"/>
              <a:gd name="connsiteY3" fmla="*/ 2813982 h 2813982"/>
              <a:gd name="connsiteX4" fmla="*/ 6045 w 1971632"/>
              <a:gd name="connsiteY4" fmla="*/ 2812639 h 2813982"/>
              <a:gd name="connsiteX5" fmla="*/ 475000 w 1971632"/>
              <a:gd name="connsiteY5" fmla="*/ 1395856 h 2813982"/>
              <a:gd name="connsiteX6" fmla="*/ 0 w 1971632"/>
              <a:gd name="connsiteY6" fmla="*/ 0 h 2813982"/>
              <a:gd name="connsiteX0" fmla="*/ 0 w 1971632"/>
              <a:gd name="connsiteY0" fmla="*/ 0 h 2813982"/>
              <a:gd name="connsiteX1" fmla="*/ 1472997 w 1971632"/>
              <a:gd name="connsiteY1" fmla="*/ 1307 h 2813982"/>
              <a:gd name="connsiteX2" fmla="*/ 1971632 w 1971632"/>
              <a:gd name="connsiteY2" fmla="*/ 1409303 h 2813982"/>
              <a:gd name="connsiteX3" fmla="*/ 1453919 w 1971632"/>
              <a:gd name="connsiteY3" fmla="*/ 2813982 h 2813982"/>
              <a:gd name="connsiteX4" fmla="*/ 6045 w 1971632"/>
              <a:gd name="connsiteY4" fmla="*/ 2812639 h 2813982"/>
              <a:gd name="connsiteX5" fmla="*/ 475000 w 1971632"/>
              <a:gd name="connsiteY5" fmla="*/ 1395856 h 2813982"/>
              <a:gd name="connsiteX6" fmla="*/ 0 w 1971632"/>
              <a:gd name="connsiteY6" fmla="*/ 0 h 2813982"/>
              <a:gd name="connsiteX0" fmla="*/ 1099 w 1965587"/>
              <a:gd name="connsiteY0" fmla="*/ 0 h 2813982"/>
              <a:gd name="connsiteX1" fmla="*/ 1466952 w 1965587"/>
              <a:gd name="connsiteY1" fmla="*/ 1307 h 2813982"/>
              <a:gd name="connsiteX2" fmla="*/ 1965587 w 1965587"/>
              <a:gd name="connsiteY2" fmla="*/ 1409303 h 2813982"/>
              <a:gd name="connsiteX3" fmla="*/ 1447874 w 1965587"/>
              <a:gd name="connsiteY3" fmla="*/ 2813982 h 2813982"/>
              <a:gd name="connsiteX4" fmla="*/ 0 w 1965587"/>
              <a:gd name="connsiteY4" fmla="*/ 2812639 h 2813982"/>
              <a:gd name="connsiteX5" fmla="*/ 468955 w 1965587"/>
              <a:gd name="connsiteY5" fmla="*/ 1395856 h 2813982"/>
              <a:gd name="connsiteX6" fmla="*/ 1099 w 1965587"/>
              <a:gd name="connsiteY6" fmla="*/ 0 h 2813982"/>
              <a:gd name="connsiteX0" fmla="*/ 1099 w 1965587"/>
              <a:gd name="connsiteY0" fmla="*/ 0 h 2812639"/>
              <a:gd name="connsiteX1" fmla="*/ 1466952 w 1965587"/>
              <a:gd name="connsiteY1" fmla="*/ 1307 h 2812639"/>
              <a:gd name="connsiteX2" fmla="*/ 1965587 w 1965587"/>
              <a:gd name="connsiteY2" fmla="*/ 1409303 h 2812639"/>
              <a:gd name="connsiteX3" fmla="*/ 1647899 w 1965587"/>
              <a:gd name="connsiteY3" fmla="*/ 2785407 h 2812639"/>
              <a:gd name="connsiteX4" fmla="*/ 0 w 1965587"/>
              <a:gd name="connsiteY4" fmla="*/ 2812639 h 2812639"/>
              <a:gd name="connsiteX5" fmla="*/ 468955 w 1965587"/>
              <a:gd name="connsiteY5" fmla="*/ 1395856 h 2812639"/>
              <a:gd name="connsiteX6" fmla="*/ 1099 w 1965587"/>
              <a:gd name="connsiteY6" fmla="*/ 0 h 2812639"/>
              <a:gd name="connsiteX0" fmla="*/ 1099 w 1965587"/>
              <a:gd name="connsiteY0" fmla="*/ 0 h 2812639"/>
              <a:gd name="connsiteX1" fmla="*/ 1595539 w 1965587"/>
              <a:gd name="connsiteY1" fmla="*/ 1307 h 2812639"/>
              <a:gd name="connsiteX2" fmla="*/ 1965587 w 1965587"/>
              <a:gd name="connsiteY2" fmla="*/ 1409303 h 2812639"/>
              <a:gd name="connsiteX3" fmla="*/ 1647899 w 1965587"/>
              <a:gd name="connsiteY3" fmla="*/ 2785407 h 2812639"/>
              <a:gd name="connsiteX4" fmla="*/ 0 w 1965587"/>
              <a:gd name="connsiteY4" fmla="*/ 2812639 h 2812639"/>
              <a:gd name="connsiteX5" fmla="*/ 468955 w 1965587"/>
              <a:gd name="connsiteY5" fmla="*/ 1395856 h 2812639"/>
              <a:gd name="connsiteX6" fmla="*/ 1099 w 1965587"/>
              <a:gd name="connsiteY6" fmla="*/ 0 h 2812639"/>
              <a:gd name="connsiteX0" fmla="*/ 1099 w 2022737"/>
              <a:gd name="connsiteY0" fmla="*/ 0 h 2812639"/>
              <a:gd name="connsiteX1" fmla="*/ 1595539 w 2022737"/>
              <a:gd name="connsiteY1" fmla="*/ 1307 h 2812639"/>
              <a:gd name="connsiteX2" fmla="*/ 2022737 w 2022737"/>
              <a:gd name="connsiteY2" fmla="*/ 1395016 h 2812639"/>
              <a:gd name="connsiteX3" fmla="*/ 1647899 w 2022737"/>
              <a:gd name="connsiteY3" fmla="*/ 2785407 h 2812639"/>
              <a:gd name="connsiteX4" fmla="*/ 0 w 2022737"/>
              <a:gd name="connsiteY4" fmla="*/ 2812639 h 2812639"/>
              <a:gd name="connsiteX5" fmla="*/ 468955 w 2022737"/>
              <a:gd name="connsiteY5" fmla="*/ 1395856 h 2812639"/>
              <a:gd name="connsiteX6" fmla="*/ 1099 w 2022737"/>
              <a:gd name="connsiteY6" fmla="*/ 0 h 2812639"/>
              <a:gd name="connsiteX0" fmla="*/ 1099 w 2078396"/>
              <a:gd name="connsiteY0" fmla="*/ 0 h 2812639"/>
              <a:gd name="connsiteX1" fmla="*/ 1595539 w 2078396"/>
              <a:gd name="connsiteY1" fmla="*/ 1307 h 2812639"/>
              <a:gd name="connsiteX2" fmla="*/ 2078396 w 2078396"/>
              <a:gd name="connsiteY2" fmla="*/ 1395016 h 2812639"/>
              <a:gd name="connsiteX3" fmla="*/ 1647899 w 2078396"/>
              <a:gd name="connsiteY3" fmla="*/ 2785407 h 2812639"/>
              <a:gd name="connsiteX4" fmla="*/ 0 w 2078396"/>
              <a:gd name="connsiteY4" fmla="*/ 2812639 h 2812639"/>
              <a:gd name="connsiteX5" fmla="*/ 468955 w 2078396"/>
              <a:gd name="connsiteY5" fmla="*/ 1395856 h 2812639"/>
              <a:gd name="connsiteX6" fmla="*/ 1099 w 2078396"/>
              <a:gd name="connsiteY6" fmla="*/ 0 h 2812639"/>
              <a:gd name="connsiteX0" fmla="*/ 1099 w 2078396"/>
              <a:gd name="connsiteY0" fmla="*/ 0 h 2812639"/>
              <a:gd name="connsiteX1" fmla="*/ 1595539 w 2078396"/>
              <a:gd name="connsiteY1" fmla="*/ 1307 h 2812639"/>
              <a:gd name="connsiteX2" fmla="*/ 2078396 w 2078396"/>
              <a:gd name="connsiteY2" fmla="*/ 1395016 h 2812639"/>
              <a:gd name="connsiteX3" fmla="*/ 1695607 w 2078396"/>
              <a:gd name="connsiteY3" fmla="*/ 2785407 h 2812639"/>
              <a:gd name="connsiteX4" fmla="*/ 0 w 2078396"/>
              <a:gd name="connsiteY4" fmla="*/ 2812639 h 2812639"/>
              <a:gd name="connsiteX5" fmla="*/ 468955 w 2078396"/>
              <a:gd name="connsiteY5" fmla="*/ 1395856 h 2812639"/>
              <a:gd name="connsiteX6" fmla="*/ 1099 w 2078396"/>
              <a:gd name="connsiteY6" fmla="*/ 0 h 2812639"/>
              <a:gd name="connsiteX0" fmla="*/ 1099 w 2078396"/>
              <a:gd name="connsiteY0" fmla="*/ 0 h 2812639"/>
              <a:gd name="connsiteX1" fmla="*/ 1595539 w 2078396"/>
              <a:gd name="connsiteY1" fmla="*/ 1307 h 2812639"/>
              <a:gd name="connsiteX2" fmla="*/ 2078396 w 2078396"/>
              <a:gd name="connsiteY2" fmla="*/ 1395016 h 2812639"/>
              <a:gd name="connsiteX3" fmla="*/ 1687656 w 2078396"/>
              <a:gd name="connsiteY3" fmla="*/ 2809261 h 2812639"/>
              <a:gd name="connsiteX4" fmla="*/ 0 w 2078396"/>
              <a:gd name="connsiteY4" fmla="*/ 2812639 h 2812639"/>
              <a:gd name="connsiteX5" fmla="*/ 468955 w 2078396"/>
              <a:gd name="connsiteY5" fmla="*/ 1395856 h 2812639"/>
              <a:gd name="connsiteX6" fmla="*/ 1099 w 2078396"/>
              <a:gd name="connsiteY6" fmla="*/ 0 h 2812639"/>
              <a:gd name="connsiteX0" fmla="*/ 1099 w 2078396"/>
              <a:gd name="connsiteY0" fmla="*/ 0 h 2812639"/>
              <a:gd name="connsiteX1" fmla="*/ 1595539 w 2078396"/>
              <a:gd name="connsiteY1" fmla="*/ 1307 h 2812639"/>
              <a:gd name="connsiteX2" fmla="*/ 2078396 w 2078396"/>
              <a:gd name="connsiteY2" fmla="*/ 1379114 h 2812639"/>
              <a:gd name="connsiteX3" fmla="*/ 1687656 w 2078396"/>
              <a:gd name="connsiteY3" fmla="*/ 2809261 h 2812639"/>
              <a:gd name="connsiteX4" fmla="*/ 0 w 2078396"/>
              <a:gd name="connsiteY4" fmla="*/ 2812639 h 2812639"/>
              <a:gd name="connsiteX5" fmla="*/ 468955 w 2078396"/>
              <a:gd name="connsiteY5" fmla="*/ 1395856 h 2812639"/>
              <a:gd name="connsiteX6" fmla="*/ 1099 w 2078396"/>
              <a:gd name="connsiteY6" fmla="*/ 0 h 2812639"/>
              <a:gd name="connsiteX0" fmla="*/ 1099 w 2078396"/>
              <a:gd name="connsiteY0" fmla="*/ 0 h 2812639"/>
              <a:gd name="connsiteX1" fmla="*/ 1595539 w 2078396"/>
              <a:gd name="connsiteY1" fmla="*/ 1307 h 2812639"/>
              <a:gd name="connsiteX2" fmla="*/ 2078396 w 2078396"/>
              <a:gd name="connsiteY2" fmla="*/ 1379114 h 2812639"/>
              <a:gd name="connsiteX3" fmla="*/ 1687656 w 2078396"/>
              <a:gd name="connsiteY3" fmla="*/ 2809261 h 2812639"/>
              <a:gd name="connsiteX4" fmla="*/ 0 w 2078396"/>
              <a:gd name="connsiteY4" fmla="*/ 2812639 h 2812639"/>
              <a:gd name="connsiteX5" fmla="*/ 468955 w 2078396"/>
              <a:gd name="connsiteY5" fmla="*/ 1395856 h 2812639"/>
              <a:gd name="connsiteX6" fmla="*/ 1099 w 2078396"/>
              <a:gd name="connsiteY6" fmla="*/ 0 h 2812639"/>
              <a:gd name="connsiteX0" fmla="*/ 1099 w 2078396"/>
              <a:gd name="connsiteY0" fmla="*/ 0 h 2812639"/>
              <a:gd name="connsiteX1" fmla="*/ 1651198 w 2078396"/>
              <a:gd name="connsiteY1" fmla="*/ 17209 h 2812639"/>
              <a:gd name="connsiteX2" fmla="*/ 2078396 w 2078396"/>
              <a:gd name="connsiteY2" fmla="*/ 1379114 h 2812639"/>
              <a:gd name="connsiteX3" fmla="*/ 1687656 w 2078396"/>
              <a:gd name="connsiteY3" fmla="*/ 2809261 h 2812639"/>
              <a:gd name="connsiteX4" fmla="*/ 0 w 2078396"/>
              <a:gd name="connsiteY4" fmla="*/ 2812639 h 2812639"/>
              <a:gd name="connsiteX5" fmla="*/ 468955 w 2078396"/>
              <a:gd name="connsiteY5" fmla="*/ 1395856 h 2812639"/>
              <a:gd name="connsiteX6" fmla="*/ 1099 w 2078396"/>
              <a:gd name="connsiteY6" fmla="*/ 0 h 2812639"/>
              <a:gd name="connsiteX0" fmla="*/ 1099 w 2046590"/>
              <a:gd name="connsiteY0" fmla="*/ 0 h 2812639"/>
              <a:gd name="connsiteX1" fmla="*/ 1651198 w 2046590"/>
              <a:gd name="connsiteY1" fmla="*/ 17209 h 2812639"/>
              <a:gd name="connsiteX2" fmla="*/ 2046590 w 2046590"/>
              <a:gd name="connsiteY2" fmla="*/ 1387065 h 2812639"/>
              <a:gd name="connsiteX3" fmla="*/ 1687656 w 2046590"/>
              <a:gd name="connsiteY3" fmla="*/ 2809261 h 2812639"/>
              <a:gd name="connsiteX4" fmla="*/ 0 w 2046590"/>
              <a:gd name="connsiteY4" fmla="*/ 2812639 h 2812639"/>
              <a:gd name="connsiteX5" fmla="*/ 468955 w 2046590"/>
              <a:gd name="connsiteY5" fmla="*/ 1395856 h 2812639"/>
              <a:gd name="connsiteX6" fmla="*/ 1099 w 2046590"/>
              <a:gd name="connsiteY6" fmla="*/ 0 h 2812639"/>
              <a:gd name="connsiteX0" fmla="*/ 1099 w 2046590"/>
              <a:gd name="connsiteY0" fmla="*/ 0 h 2812639"/>
              <a:gd name="connsiteX1" fmla="*/ 1659149 w 2046590"/>
              <a:gd name="connsiteY1" fmla="*/ 1306 h 2812639"/>
              <a:gd name="connsiteX2" fmla="*/ 2046590 w 2046590"/>
              <a:gd name="connsiteY2" fmla="*/ 1387065 h 2812639"/>
              <a:gd name="connsiteX3" fmla="*/ 1687656 w 2046590"/>
              <a:gd name="connsiteY3" fmla="*/ 2809261 h 2812639"/>
              <a:gd name="connsiteX4" fmla="*/ 0 w 2046590"/>
              <a:gd name="connsiteY4" fmla="*/ 2812639 h 2812639"/>
              <a:gd name="connsiteX5" fmla="*/ 468955 w 2046590"/>
              <a:gd name="connsiteY5" fmla="*/ 1395856 h 2812639"/>
              <a:gd name="connsiteX6" fmla="*/ 1099 w 2046590"/>
              <a:gd name="connsiteY6" fmla="*/ 0 h 2812639"/>
              <a:gd name="connsiteX0" fmla="*/ 1099 w 2062492"/>
              <a:gd name="connsiteY0" fmla="*/ 0 h 2812639"/>
              <a:gd name="connsiteX1" fmla="*/ 1659149 w 2062492"/>
              <a:gd name="connsiteY1" fmla="*/ 1306 h 2812639"/>
              <a:gd name="connsiteX2" fmla="*/ 2062492 w 2062492"/>
              <a:gd name="connsiteY2" fmla="*/ 1387065 h 2812639"/>
              <a:gd name="connsiteX3" fmla="*/ 1687656 w 2062492"/>
              <a:gd name="connsiteY3" fmla="*/ 2809261 h 2812639"/>
              <a:gd name="connsiteX4" fmla="*/ 0 w 2062492"/>
              <a:gd name="connsiteY4" fmla="*/ 2812639 h 2812639"/>
              <a:gd name="connsiteX5" fmla="*/ 468955 w 2062492"/>
              <a:gd name="connsiteY5" fmla="*/ 1395856 h 2812639"/>
              <a:gd name="connsiteX6" fmla="*/ 1099 w 2062492"/>
              <a:gd name="connsiteY6" fmla="*/ 0 h 2812639"/>
              <a:gd name="connsiteX0" fmla="*/ 1099 w 2062492"/>
              <a:gd name="connsiteY0" fmla="*/ 0 h 2812639"/>
              <a:gd name="connsiteX1" fmla="*/ 1659149 w 2062492"/>
              <a:gd name="connsiteY1" fmla="*/ 1306 h 2812639"/>
              <a:gd name="connsiteX2" fmla="*/ 2062492 w 2062492"/>
              <a:gd name="connsiteY2" fmla="*/ 1387065 h 2812639"/>
              <a:gd name="connsiteX3" fmla="*/ 1687656 w 2062492"/>
              <a:gd name="connsiteY3" fmla="*/ 2809261 h 2812639"/>
              <a:gd name="connsiteX4" fmla="*/ 0 w 2062492"/>
              <a:gd name="connsiteY4" fmla="*/ 2812639 h 2812639"/>
              <a:gd name="connsiteX5" fmla="*/ 468955 w 2062492"/>
              <a:gd name="connsiteY5" fmla="*/ 1395856 h 2812639"/>
              <a:gd name="connsiteX6" fmla="*/ 1099 w 2062492"/>
              <a:gd name="connsiteY6" fmla="*/ 0 h 2812639"/>
              <a:gd name="connsiteX0" fmla="*/ 1099 w 2062492"/>
              <a:gd name="connsiteY0" fmla="*/ 0 h 2812639"/>
              <a:gd name="connsiteX1" fmla="*/ 1659149 w 2062492"/>
              <a:gd name="connsiteY1" fmla="*/ 1306 h 2812639"/>
              <a:gd name="connsiteX2" fmla="*/ 2062492 w 2062492"/>
              <a:gd name="connsiteY2" fmla="*/ 1387065 h 2812639"/>
              <a:gd name="connsiteX3" fmla="*/ 1687656 w 2062492"/>
              <a:gd name="connsiteY3" fmla="*/ 2809261 h 2812639"/>
              <a:gd name="connsiteX4" fmla="*/ 0 w 2062492"/>
              <a:gd name="connsiteY4" fmla="*/ 2812639 h 2812639"/>
              <a:gd name="connsiteX5" fmla="*/ 468955 w 2062492"/>
              <a:gd name="connsiteY5" fmla="*/ 1395856 h 2812639"/>
              <a:gd name="connsiteX6" fmla="*/ 1099 w 2062492"/>
              <a:gd name="connsiteY6" fmla="*/ 0 h 2812639"/>
              <a:gd name="connsiteX0" fmla="*/ 3480 w 2064873"/>
              <a:gd name="connsiteY0" fmla="*/ 0 h 2809261"/>
              <a:gd name="connsiteX1" fmla="*/ 1661530 w 2064873"/>
              <a:gd name="connsiteY1" fmla="*/ 1306 h 2809261"/>
              <a:gd name="connsiteX2" fmla="*/ 2064873 w 2064873"/>
              <a:gd name="connsiteY2" fmla="*/ 1387065 h 2809261"/>
              <a:gd name="connsiteX3" fmla="*/ 1690037 w 2064873"/>
              <a:gd name="connsiteY3" fmla="*/ 2809261 h 2809261"/>
              <a:gd name="connsiteX4" fmla="*/ 0 w 2064873"/>
              <a:gd name="connsiteY4" fmla="*/ 2795970 h 2809261"/>
              <a:gd name="connsiteX5" fmla="*/ 471336 w 2064873"/>
              <a:gd name="connsiteY5" fmla="*/ 1395856 h 2809261"/>
              <a:gd name="connsiteX6" fmla="*/ 3480 w 2064873"/>
              <a:gd name="connsiteY6" fmla="*/ 0 h 2809261"/>
              <a:gd name="connsiteX0" fmla="*/ 3480 w 2064873"/>
              <a:gd name="connsiteY0" fmla="*/ 0 h 2795970"/>
              <a:gd name="connsiteX1" fmla="*/ 1661530 w 2064873"/>
              <a:gd name="connsiteY1" fmla="*/ 1306 h 2795970"/>
              <a:gd name="connsiteX2" fmla="*/ 2064873 w 2064873"/>
              <a:gd name="connsiteY2" fmla="*/ 1387065 h 2795970"/>
              <a:gd name="connsiteX3" fmla="*/ 1697181 w 2064873"/>
              <a:gd name="connsiteY3" fmla="*/ 2794974 h 2795970"/>
              <a:gd name="connsiteX4" fmla="*/ 0 w 2064873"/>
              <a:gd name="connsiteY4" fmla="*/ 2795970 h 2795970"/>
              <a:gd name="connsiteX5" fmla="*/ 471336 w 2064873"/>
              <a:gd name="connsiteY5" fmla="*/ 1395856 h 2795970"/>
              <a:gd name="connsiteX6" fmla="*/ 3480 w 2064873"/>
              <a:gd name="connsiteY6" fmla="*/ 0 h 2795970"/>
              <a:gd name="connsiteX0" fmla="*/ 3480 w 2064873"/>
              <a:gd name="connsiteY0" fmla="*/ 15363 h 2811333"/>
              <a:gd name="connsiteX1" fmla="*/ 1659149 w 2064873"/>
              <a:gd name="connsiteY1" fmla="*/ 0 h 2811333"/>
              <a:gd name="connsiteX2" fmla="*/ 2064873 w 2064873"/>
              <a:gd name="connsiteY2" fmla="*/ 1402428 h 2811333"/>
              <a:gd name="connsiteX3" fmla="*/ 1697181 w 2064873"/>
              <a:gd name="connsiteY3" fmla="*/ 2810337 h 2811333"/>
              <a:gd name="connsiteX4" fmla="*/ 0 w 2064873"/>
              <a:gd name="connsiteY4" fmla="*/ 2811333 h 2811333"/>
              <a:gd name="connsiteX5" fmla="*/ 471336 w 2064873"/>
              <a:gd name="connsiteY5" fmla="*/ 1411219 h 2811333"/>
              <a:gd name="connsiteX6" fmla="*/ 3480 w 2064873"/>
              <a:gd name="connsiteY6" fmla="*/ 15363 h 2811333"/>
              <a:gd name="connsiteX0" fmla="*/ 3480 w 2064873"/>
              <a:gd name="connsiteY0" fmla="*/ 1076 h 2811333"/>
              <a:gd name="connsiteX1" fmla="*/ 1659149 w 2064873"/>
              <a:gd name="connsiteY1" fmla="*/ 0 h 2811333"/>
              <a:gd name="connsiteX2" fmla="*/ 2064873 w 2064873"/>
              <a:gd name="connsiteY2" fmla="*/ 1402428 h 2811333"/>
              <a:gd name="connsiteX3" fmla="*/ 1697181 w 2064873"/>
              <a:gd name="connsiteY3" fmla="*/ 2810337 h 2811333"/>
              <a:gd name="connsiteX4" fmla="*/ 0 w 2064873"/>
              <a:gd name="connsiteY4" fmla="*/ 2811333 h 2811333"/>
              <a:gd name="connsiteX5" fmla="*/ 471336 w 2064873"/>
              <a:gd name="connsiteY5" fmla="*/ 1411219 h 2811333"/>
              <a:gd name="connsiteX6" fmla="*/ 3480 w 2064873"/>
              <a:gd name="connsiteY6" fmla="*/ 1076 h 2811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4873" h="2811333">
                <a:moveTo>
                  <a:pt x="3480" y="1076"/>
                </a:moveTo>
                <a:lnTo>
                  <a:pt x="1659149" y="0"/>
                </a:lnTo>
                <a:lnTo>
                  <a:pt x="2064873" y="1402428"/>
                </a:lnTo>
                <a:cubicBezTo>
                  <a:pt x="1966431" y="1950706"/>
                  <a:pt x="1843331" y="2309767"/>
                  <a:pt x="1697181" y="2810337"/>
                </a:cubicBezTo>
                <a:lnTo>
                  <a:pt x="0" y="2811333"/>
                </a:lnTo>
                <a:lnTo>
                  <a:pt x="471336" y="1411219"/>
                </a:lnTo>
                <a:lnTo>
                  <a:pt x="3480" y="1076"/>
                </a:lnTo>
                <a:close/>
              </a:path>
            </a:pathLst>
          </a:custGeom>
          <a:solidFill>
            <a:srgbClr val="FF9900"/>
          </a:solidFill>
          <a:ln w="25400" cap="flat" cmpd="sng" algn="ctr">
            <a:noFill/>
            <a:prstDash val="solid"/>
          </a:ln>
          <a:effectLst/>
          <a:scene3d>
            <a:camera prst="orthographicFront"/>
            <a:lightRig rig="threePt" dir="t"/>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53" name="Chevron 23"/>
          <p:cNvSpPr/>
          <p:nvPr/>
        </p:nvSpPr>
        <p:spPr>
          <a:xfrm>
            <a:off x="164181" y="1302162"/>
            <a:ext cx="1692676" cy="2491946"/>
          </a:xfrm>
          <a:custGeom>
            <a:avLst/>
            <a:gdLst>
              <a:gd name="connsiteX0" fmla="*/ 1099 w 1684596"/>
              <a:gd name="connsiteY0" fmla="*/ 0 h 2812639"/>
              <a:gd name="connsiteX1" fmla="*/ 1648715 w 1684596"/>
              <a:gd name="connsiteY1" fmla="*/ 1298 h 2812639"/>
              <a:gd name="connsiteX2" fmla="*/ 1648715 w 1684596"/>
              <a:gd name="connsiteY2" fmla="*/ 44932 h 2812639"/>
              <a:gd name="connsiteX3" fmla="*/ 62521 w 1684596"/>
              <a:gd name="connsiteY3" fmla="*/ 36966 h 2812639"/>
              <a:gd name="connsiteX4" fmla="*/ 510620 w 1684596"/>
              <a:gd name="connsiteY4" fmla="*/ 1394047 h 2812639"/>
              <a:gd name="connsiteX5" fmla="*/ 54745 w 1684596"/>
              <a:gd name="connsiteY5" fmla="*/ 2771170 h 2812639"/>
              <a:gd name="connsiteX6" fmla="*/ 1664409 w 1684596"/>
              <a:gd name="connsiteY6" fmla="*/ 2774658 h 2812639"/>
              <a:gd name="connsiteX7" fmla="*/ 1684596 w 1684596"/>
              <a:gd name="connsiteY7" fmla="*/ 2647013 h 2812639"/>
              <a:gd name="connsiteX8" fmla="*/ 1665546 w 1684596"/>
              <a:gd name="connsiteY8" fmla="*/ 2809305 h 2812639"/>
              <a:gd name="connsiteX9" fmla="*/ 0 w 1684596"/>
              <a:gd name="connsiteY9" fmla="*/ 2812639 h 2812639"/>
              <a:gd name="connsiteX10" fmla="*/ 468955 w 1684596"/>
              <a:gd name="connsiteY10" fmla="*/ 1395856 h 2812639"/>
              <a:gd name="connsiteX11" fmla="*/ 1099 w 1684596"/>
              <a:gd name="connsiteY11" fmla="*/ 0 h 2812639"/>
              <a:gd name="connsiteX0" fmla="*/ 1099 w 1665546"/>
              <a:gd name="connsiteY0" fmla="*/ 0 h 2812639"/>
              <a:gd name="connsiteX1" fmla="*/ 1648715 w 1665546"/>
              <a:gd name="connsiteY1" fmla="*/ 1298 h 2812639"/>
              <a:gd name="connsiteX2" fmla="*/ 1648715 w 1665546"/>
              <a:gd name="connsiteY2" fmla="*/ 44932 h 2812639"/>
              <a:gd name="connsiteX3" fmla="*/ 62521 w 1665546"/>
              <a:gd name="connsiteY3" fmla="*/ 36966 h 2812639"/>
              <a:gd name="connsiteX4" fmla="*/ 510620 w 1665546"/>
              <a:gd name="connsiteY4" fmla="*/ 1394047 h 2812639"/>
              <a:gd name="connsiteX5" fmla="*/ 54745 w 1665546"/>
              <a:gd name="connsiteY5" fmla="*/ 2771170 h 2812639"/>
              <a:gd name="connsiteX6" fmla="*/ 1664409 w 1665546"/>
              <a:gd name="connsiteY6" fmla="*/ 2774658 h 2812639"/>
              <a:gd name="connsiteX7" fmla="*/ 1665546 w 1665546"/>
              <a:gd name="connsiteY7" fmla="*/ 2809305 h 2812639"/>
              <a:gd name="connsiteX8" fmla="*/ 0 w 1665546"/>
              <a:gd name="connsiteY8" fmla="*/ 2812639 h 2812639"/>
              <a:gd name="connsiteX9" fmla="*/ 468955 w 1665546"/>
              <a:gd name="connsiteY9" fmla="*/ 1395856 h 2812639"/>
              <a:gd name="connsiteX10" fmla="*/ 1099 w 1665546"/>
              <a:gd name="connsiteY10" fmla="*/ 0 h 2812639"/>
              <a:gd name="connsiteX0" fmla="*/ 1099 w 1685841"/>
              <a:gd name="connsiteY0" fmla="*/ 0 h 2812639"/>
              <a:gd name="connsiteX1" fmla="*/ 1648715 w 1685841"/>
              <a:gd name="connsiteY1" fmla="*/ 1298 h 2812639"/>
              <a:gd name="connsiteX2" fmla="*/ 1648715 w 1685841"/>
              <a:gd name="connsiteY2" fmla="*/ 44932 h 2812639"/>
              <a:gd name="connsiteX3" fmla="*/ 62521 w 1685841"/>
              <a:gd name="connsiteY3" fmla="*/ 36966 h 2812639"/>
              <a:gd name="connsiteX4" fmla="*/ 510620 w 1685841"/>
              <a:gd name="connsiteY4" fmla="*/ 1394047 h 2812639"/>
              <a:gd name="connsiteX5" fmla="*/ 54745 w 1685841"/>
              <a:gd name="connsiteY5" fmla="*/ 2771170 h 2812639"/>
              <a:gd name="connsiteX6" fmla="*/ 1685841 w 1685841"/>
              <a:gd name="connsiteY6" fmla="*/ 2650833 h 2812639"/>
              <a:gd name="connsiteX7" fmla="*/ 1665546 w 1685841"/>
              <a:gd name="connsiteY7" fmla="*/ 2809305 h 2812639"/>
              <a:gd name="connsiteX8" fmla="*/ 0 w 1685841"/>
              <a:gd name="connsiteY8" fmla="*/ 2812639 h 2812639"/>
              <a:gd name="connsiteX9" fmla="*/ 468955 w 1685841"/>
              <a:gd name="connsiteY9" fmla="*/ 1395856 h 2812639"/>
              <a:gd name="connsiteX10" fmla="*/ 1099 w 1685841"/>
              <a:gd name="connsiteY10" fmla="*/ 0 h 2812639"/>
              <a:gd name="connsiteX0" fmla="*/ 1099 w 1685841"/>
              <a:gd name="connsiteY0" fmla="*/ 0 h 2812639"/>
              <a:gd name="connsiteX1" fmla="*/ 1648715 w 1685841"/>
              <a:gd name="connsiteY1" fmla="*/ 1298 h 2812639"/>
              <a:gd name="connsiteX2" fmla="*/ 1648715 w 1685841"/>
              <a:gd name="connsiteY2" fmla="*/ 44932 h 2812639"/>
              <a:gd name="connsiteX3" fmla="*/ 62521 w 1685841"/>
              <a:gd name="connsiteY3" fmla="*/ 36966 h 2812639"/>
              <a:gd name="connsiteX4" fmla="*/ 510620 w 1685841"/>
              <a:gd name="connsiteY4" fmla="*/ 1394047 h 2812639"/>
              <a:gd name="connsiteX5" fmla="*/ 54745 w 1685841"/>
              <a:gd name="connsiteY5" fmla="*/ 2771170 h 2812639"/>
              <a:gd name="connsiteX6" fmla="*/ 1685841 w 1685841"/>
              <a:gd name="connsiteY6" fmla="*/ 2650833 h 2812639"/>
              <a:gd name="connsiteX7" fmla="*/ 1684596 w 1685841"/>
              <a:gd name="connsiteY7" fmla="*/ 2778348 h 2812639"/>
              <a:gd name="connsiteX8" fmla="*/ 0 w 1685841"/>
              <a:gd name="connsiteY8" fmla="*/ 2812639 h 2812639"/>
              <a:gd name="connsiteX9" fmla="*/ 468955 w 1685841"/>
              <a:gd name="connsiteY9" fmla="*/ 1395856 h 2812639"/>
              <a:gd name="connsiteX10" fmla="*/ 1099 w 1685841"/>
              <a:gd name="connsiteY10" fmla="*/ 0 h 2812639"/>
              <a:gd name="connsiteX0" fmla="*/ 1099 w 1695366"/>
              <a:gd name="connsiteY0" fmla="*/ 0 h 2812639"/>
              <a:gd name="connsiteX1" fmla="*/ 1648715 w 1695366"/>
              <a:gd name="connsiteY1" fmla="*/ 1298 h 2812639"/>
              <a:gd name="connsiteX2" fmla="*/ 1648715 w 1695366"/>
              <a:gd name="connsiteY2" fmla="*/ 44932 h 2812639"/>
              <a:gd name="connsiteX3" fmla="*/ 62521 w 1695366"/>
              <a:gd name="connsiteY3" fmla="*/ 36966 h 2812639"/>
              <a:gd name="connsiteX4" fmla="*/ 510620 w 1695366"/>
              <a:gd name="connsiteY4" fmla="*/ 1394047 h 2812639"/>
              <a:gd name="connsiteX5" fmla="*/ 54745 w 1695366"/>
              <a:gd name="connsiteY5" fmla="*/ 2771170 h 2812639"/>
              <a:gd name="connsiteX6" fmla="*/ 1695366 w 1695366"/>
              <a:gd name="connsiteY6" fmla="*/ 2748464 h 2812639"/>
              <a:gd name="connsiteX7" fmla="*/ 1684596 w 1695366"/>
              <a:gd name="connsiteY7" fmla="*/ 2778348 h 2812639"/>
              <a:gd name="connsiteX8" fmla="*/ 0 w 1695366"/>
              <a:gd name="connsiteY8" fmla="*/ 2812639 h 2812639"/>
              <a:gd name="connsiteX9" fmla="*/ 468955 w 1695366"/>
              <a:gd name="connsiteY9" fmla="*/ 1395856 h 2812639"/>
              <a:gd name="connsiteX10" fmla="*/ 1099 w 1695366"/>
              <a:gd name="connsiteY10" fmla="*/ 0 h 2812639"/>
              <a:gd name="connsiteX0" fmla="*/ 1099 w 1695366"/>
              <a:gd name="connsiteY0" fmla="*/ 0 h 2812639"/>
              <a:gd name="connsiteX1" fmla="*/ 1648715 w 1695366"/>
              <a:gd name="connsiteY1" fmla="*/ 1298 h 2812639"/>
              <a:gd name="connsiteX2" fmla="*/ 1648715 w 1695366"/>
              <a:gd name="connsiteY2" fmla="*/ 44932 h 2812639"/>
              <a:gd name="connsiteX3" fmla="*/ 62521 w 1695366"/>
              <a:gd name="connsiteY3" fmla="*/ 36966 h 2812639"/>
              <a:gd name="connsiteX4" fmla="*/ 510620 w 1695366"/>
              <a:gd name="connsiteY4" fmla="*/ 1394047 h 2812639"/>
              <a:gd name="connsiteX5" fmla="*/ 97607 w 1695366"/>
              <a:gd name="connsiteY5" fmla="*/ 2683064 h 2812639"/>
              <a:gd name="connsiteX6" fmla="*/ 1695366 w 1695366"/>
              <a:gd name="connsiteY6" fmla="*/ 2748464 h 2812639"/>
              <a:gd name="connsiteX7" fmla="*/ 1684596 w 1695366"/>
              <a:gd name="connsiteY7" fmla="*/ 2778348 h 2812639"/>
              <a:gd name="connsiteX8" fmla="*/ 0 w 1695366"/>
              <a:gd name="connsiteY8" fmla="*/ 2812639 h 2812639"/>
              <a:gd name="connsiteX9" fmla="*/ 468955 w 1695366"/>
              <a:gd name="connsiteY9" fmla="*/ 1395856 h 2812639"/>
              <a:gd name="connsiteX10" fmla="*/ 1099 w 1695366"/>
              <a:gd name="connsiteY10" fmla="*/ 0 h 2812639"/>
              <a:gd name="connsiteX0" fmla="*/ 0 w 1694267"/>
              <a:gd name="connsiteY0" fmla="*/ 0 h 2778348"/>
              <a:gd name="connsiteX1" fmla="*/ 1647616 w 1694267"/>
              <a:gd name="connsiteY1" fmla="*/ 1298 h 2778348"/>
              <a:gd name="connsiteX2" fmla="*/ 1647616 w 1694267"/>
              <a:gd name="connsiteY2" fmla="*/ 44932 h 2778348"/>
              <a:gd name="connsiteX3" fmla="*/ 61422 w 1694267"/>
              <a:gd name="connsiteY3" fmla="*/ 36966 h 2778348"/>
              <a:gd name="connsiteX4" fmla="*/ 509521 w 1694267"/>
              <a:gd name="connsiteY4" fmla="*/ 1394047 h 2778348"/>
              <a:gd name="connsiteX5" fmla="*/ 96508 w 1694267"/>
              <a:gd name="connsiteY5" fmla="*/ 2683064 h 2778348"/>
              <a:gd name="connsiteX6" fmla="*/ 1694267 w 1694267"/>
              <a:gd name="connsiteY6" fmla="*/ 2748464 h 2778348"/>
              <a:gd name="connsiteX7" fmla="*/ 1683497 w 1694267"/>
              <a:gd name="connsiteY7" fmla="*/ 2778348 h 2778348"/>
              <a:gd name="connsiteX8" fmla="*/ 22714 w 1694267"/>
              <a:gd name="connsiteY8" fmla="*/ 2774539 h 2778348"/>
              <a:gd name="connsiteX9" fmla="*/ 467856 w 1694267"/>
              <a:gd name="connsiteY9" fmla="*/ 1395856 h 2778348"/>
              <a:gd name="connsiteX10" fmla="*/ 0 w 1694267"/>
              <a:gd name="connsiteY10" fmla="*/ 0 h 2778348"/>
              <a:gd name="connsiteX0" fmla="*/ 0 w 1699030"/>
              <a:gd name="connsiteY0" fmla="*/ 0 h 2778348"/>
              <a:gd name="connsiteX1" fmla="*/ 1647616 w 1699030"/>
              <a:gd name="connsiteY1" fmla="*/ 1298 h 2778348"/>
              <a:gd name="connsiteX2" fmla="*/ 1647616 w 1699030"/>
              <a:gd name="connsiteY2" fmla="*/ 44932 h 2778348"/>
              <a:gd name="connsiteX3" fmla="*/ 61422 w 1699030"/>
              <a:gd name="connsiteY3" fmla="*/ 36966 h 2778348"/>
              <a:gd name="connsiteX4" fmla="*/ 509521 w 1699030"/>
              <a:gd name="connsiteY4" fmla="*/ 1394047 h 2778348"/>
              <a:gd name="connsiteX5" fmla="*/ 96508 w 1699030"/>
              <a:gd name="connsiteY5" fmla="*/ 2683064 h 2778348"/>
              <a:gd name="connsiteX6" fmla="*/ 1699030 w 1699030"/>
              <a:gd name="connsiteY6" fmla="*/ 2743702 h 2778348"/>
              <a:gd name="connsiteX7" fmla="*/ 1683497 w 1699030"/>
              <a:gd name="connsiteY7" fmla="*/ 2778348 h 2778348"/>
              <a:gd name="connsiteX8" fmla="*/ 22714 w 1699030"/>
              <a:gd name="connsiteY8" fmla="*/ 2774539 h 2778348"/>
              <a:gd name="connsiteX9" fmla="*/ 467856 w 1699030"/>
              <a:gd name="connsiteY9" fmla="*/ 1395856 h 2778348"/>
              <a:gd name="connsiteX10" fmla="*/ 0 w 1699030"/>
              <a:gd name="connsiteY10" fmla="*/ 0 h 2778348"/>
              <a:gd name="connsiteX0" fmla="*/ 0 w 1699030"/>
              <a:gd name="connsiteY0" fmla="*/ 0 h 2778348"/>
              <a:gd name="connsiteX1" fmla="*/ 1647616 w 1699030"/>
              <a:gd name="connsiteY1" fmla="*/ 1298 h 2778348"/>
              <a:gd name="connsiteX2" fmla="*/ 1647616 w 1699030"/>
              <a:gd name="connsiteY2" fmla="*/ 44932 h 2778348"/>
              <a:gd name="connsiteX3" fmla="*/ 61422 w 1699030"/>
              <a:gd name="connsiteY3" fmla="*/ 36966 h 2778348"/>
              <a:gd name="connsiteX4" fmla="*/ 509521 w 1699030"/>
              <a:gd name="connsiteY4" fmla="*/ 1394047 h 2778348"/>
              <a:gd name="connsiteX5" fmla="*/ 65552 w 1699030"/>
              <a:gd name="connsiteY5" fmla="*/ 2740214 h 2778348"/>
              <a:gd name="connsiteX6" fmla="*/ 1699030 w 1699030"/>
              <a:gd name="connsiteY6" fmla="*/ 2743702 h 2778348"/>
              <a:gd name="connsiteX7" fmla="*/ 1683497 w 1699030"/>
              <a:gd name="connsiteY7" fmla="*/ 2778348 h 2778348"/>
              <a:gd name="connsiteX8" fmla="*/ 22714 w 1699030"/>
              <a:gd name="connsiteY8" fmla="*/ 2774539 h 2778348"/>
              <a:gd name="connsiteX9" fmla="*/ 467856 w 1699030"/>
              <a:gd name="connsiteY9" fmla="*/ 1395856 h 2778348"/>
              <a:gd name="connsiteX10" fmla="*/ 0 w 1699030"/>
              <a:gd name="connsiteY10" fmla="*/ 0 h 2778348"/>
              <a:gd name="connsiteX0" fmla="*/ 0 w 1699030"/>
              <a:gd name="connsiteY0" fmla="*/ 0 h 2778348"/>
              <a:gd name="connsiteX1" fmla="*/ 1647616 w 1699030"/>
              <a:gd name="connsiteY1" fmla="*/ 15586 h 2778348"/>
              <a:gd name="connsiteX2" fmla="*/ 1647616 w 1699030"/>
              <a:gd name="connsiteY2" fmla="*/ 44932 h 2778348"/>
              <a:gd name="connsiteX3" fmla="*/ 61422 w 1699030"/>
              <a:gd name="connsiteY3" fmla="*/ 36966 h 2778348"/>
              <a:gd name="connsiteX4" fmla="*/ 509521 w 1699030"/>
              <a:gd name="connsiteY4" fmla="*/ 1394047 h 2778348"/>
              <a:gd name="connsiteX5" fmla="*/ 65552 w 1699030"/>
              <a:gd name="connsiteY5" fmla="*/ 2740214 h 2778348"/>
              <a:gd name="connsiteX6" fmla="*/ 1699030 w 1699030"/>
              <a:gd name="connsiteY6" fmla="*/ 2743702 h 2778348"/>
              <a:gd name="connsiteX7" fmla="*/ 1683497 w 1699030"/>
              <a:gd name="connsiteY7" fmla="*/ 2778348 h 2778348"/>
              <a:gd name="connsiteX8" fmla="*/ 22714 w 1699030"/>
              <a:gd name="connsiteY8" fmla="*/ 2774539 h 2778348"/>
              <a:gd name="connsiteX9" fmla="*/ 467856 w 1699030"/>
              <a:gd name="connsiteY9" fmla="*/ 1395856 h 2778348"/>
              <a:gd name="connsiteX10" fmla="*/ 0 w 1699030"/>
              <a:gd name="connsiteY10" fmla="*/ 0 h 2778348"/>
              <a:gd name="connsiteX0" fmla="*/ 0 w 1699030"/>
              <a:gd name="connsiteY0" fmla="*/ 0 h 2778348"/>
              <a:gd name="connsiteX1" fmla="*/ 1647616 w 1699030"/>
              <a:gd name="connsiteY1" fmla="*/ 15586 h 2778348"/>
              <a:gd name="connsiteX2" fmla="*/ 1657141 w 1699030"/>
              <a:gd name="connsiteY2" fmla="*/ 47313 h 2778348"/>
              <a:gd name="connsiteX3" fmla="*/ 61422 w 1699030"/>
              <a:gd name="connsiteY3" fmla="*/ 36966 h 2778348"/>
              <a:gd name="connsiteX4" fmla="*/ 509521 w 1699030"/>
              <a:gd name="connsiteY4" fmla="*/ 1394047 h 2778348"/>
              <a:gd name="connsiteX5" fmla="*/ 65552 w 1699030"/>
              <a:gd name="connsiteY5" fmla="*/ 2740214 h 2778348"/>
              <a:gd name="connsiteX6" fmla="*/ 1699030 w 1699030"/>
              <a:gd name="connsiteY6" fmla="*/ 2743702 h 2778348"/>
              <a:gd name="connsiteX7" fmla="*/ 1683497 w 1699030"/>
              <a:gd name="connsiteY7" fmla="*/ 2778348 h 2778348"/>
              <a:gd name="connsiteX8" fmla="*/ 22714 w 1699030"/>
              <a:gd name="connsiteY8" fmla="*/ 2774539 h 2778348"/>
              <a:gd name="connsiteX9" fmla="*/ 467856 w 1699030"/>
              <a:gd name="connsiteY9" fmla="*/ 1395856 h 2778348"/>
              <a:gd name="connsiteX10" fmla="*/ 0 w 1699030"/>
              <a:gd name="connsiteY10" fmla="*/ 0 h 2778348"/>
              <a:gd name="connsiteX0" fmla="*/ 13005 w 1676316"/>
              <a:gd name="connsiteY0" fmla="*/ 1083 h 2762762"/>
              <a:gd name="connsiteX1" fmla="*/ 1624902 w 1676316"/>
              <a:gd name="connsiteY1" fmla="*/ 0 h 2762762"/>
              <a:gd name="connsiteX2" fmla="*/ 1634427 w 1676316"/>
              <a:gd name="connsiteY2" fmla="*/ 31727 h 2762762"/>
              <a:gd name="connsiteX3" fmla="*/ 38708 w 1676316"/>
              <a:gd name="connsiteY3" fmla="*/ 21380 h 2762762"/>
              <a:gd name="connsiteX4" fmla="*/ 486807 w 1676316"/>
              <a:gd name="connsiteY4" fmla="*/ 1378461 h 2762762"/>
              <a:gd name="connsiteX5" fmla="*/ 42838 w 1676316"/>
              <a:gd name="connsiteY5" fmla="*/ 2724628 h 2762762"/>
              <a:gd name="connsiteX6" fmla="*/ 1676316 w 1676316"/>
              <a:gd name="connsiteY6" fmla="*/ 2728116 h 2762762"/>
              <a:gd name="connsiteX7" fmla="*/ 1660783 w 1676316"/>
              <a:gd name="connsiteY7" fmla="*/ 2762762 h 2762762"/>
              <a:gd name="connsiteX8" fmla="*/ 0 w 1676316"/>
              <a:gd name="connsiteY8" fmla="*/ 2758953 h 2762762"/>
              <a:gd name="connsiteX9" fmla="*/ 445142 w 1676316"/>
              <a:gd name="connsiteY9" fmla="*/ 1380270 h 2762762"/>
              <a:gd name="connsiteX10" fmla="*/ 13005 w 1676316"/>
              <a:gd name="connsiteY10" fmla="*/ 1083 h 2762762"/>
              <a:gd name="connsiteX0" fmla="*/ 1098 w 1676316"/>
              <a:gd name="connsiteY0" fmla="*/ 1083 h 2762762"/>
              <a:gd name="connsiteX1" fmla="*/ 1624902 w 1676316"/>
              <a:gd name="connsiteY1" fmla="*/ 0 h 2762762"/>
              <a:gd name="connsiteX2" fmla="*/ 1634427 w 1676316"/>
              <a:gd name="connsiteY2" fmla="*/ 31727 h 2762762"/>
              <a:gd name="connsiteX3" fmla="*/ 38708 w 1676316"/>
              <a:gd name="connsiteY3" fmla="*/ 21380 h 2762762"/>
              <a:gd name="connsiteX4" fmla="*/ 486807 w 1676316"/>
              <a:gd name="connsiteY4" fmla="*/ 1378461 h 2762762"/>
              <a:gd name="connsiteX5" fmla="*/ 42838 w 1676316"/>
              <a:gd name="connsiteY5" fmla="*/ 2724628 h 2762762"/>
              <a:gd name="connsiteX6" fmla="*/ 1676316 w 1676316"/>
              <a:gd name="connsiteY6" fmla="*/ 2728116 h 2762762"/>
              <a:gd name="connsiteX7" fmla="*/ 1660783 w 1676316"/>
              <a:gd name="connsiteY7" fmla="*/ 2762762 h 2762762"/>
              <a:gd name="connsiteX8" fmla="*/ 0 w 1676316"/>
              <a:gd name="connsiteY8" fmla="*/ 2758953 h 2762762"/>
              <a:gd name="connsiteX9" fmla="*/ 445142 w 1676316"/>
              <a:gd name="connsiteY9" fmla="*/ 1380270 h 2762762"/>
              <a:gd name="connsiteX10" fmla="*/ 1098 w 1676316"/>
              <a:gd name="connsiteY10" fmla="*/ 1083 h 2762762"/>
              <a:gd name="connsiteX0" fmla="*/ 10623 w 1676316"/>
              <a:gd name="connsiteY0" fmla="*/ 1083 h 2762762"/>
              <a:gd name="connsiteX1" fmla="*/ 1624902 w 1676316"/>
              <a:gd name="connsiteY1" fmla="*/ 0 h 2762762"/>
              <a:gd name="connsiteX2" fmla="*/ 1634427 w 1676316"/>
              <a:gd name="connsiteY2" fmla="*/ 31727 h 2762762"/>
              <a:gd name="connsiteX3" fmla="*/ 38708 w 1676316"/>
              <a:gd name="connsiteY3" fmla="*/ 21380 h 2762762"/>
              <a:gd name="connsiteX4" fmla="*/ 486807 w 1676316"/>
              <a:gd name="connsiteY4" fmla="*/ 1378461 h 2762762"/>
              <a:gd name="connsiteX5" fmla="*/ 42838 w 1676316"/>
              <a:gd name="connsiteY5" fmla="*/ 2724628 h 2762762"/>
              <a:gd name="connsiteX6" fmla="*/ 1676316 w 1676316"/>
              <a:gd name="connsiteY6" fmla="*/ 2728116 h 2762762"/>
              <a:gd name="connsiteX7" fmla="*/ 1660783 w 1676316"/>
              <a:gd name="connsiteY7" fmla="*/ 2762762 h 2762762"/>
              <a:gd name="connsiteX8" fmla="*/ 0 w 1676316"/>
              <a:gd name="connsiteY8" fmla="*/ 2758953 h 2762762"/>
              <a:gd name="connsiteX9" fmla="*/ 445142 w 1676316"/>
              <a:gd name="connsiteY9" fmla="*/ 1380270 h 2762762"/>
              <a:gd name="connsiteX10" fmla="*/ 10623 w 1676316"/>
              <a:gd name="connsiteY10" fmla="*/ 1083 h 2762762"/>
              <a:gd name="connsiteX0" fmla="*/ 10623 w 1676316"/>
              <a:gd name="connsiteY0" fmla="*/ 1083 h 2762762"/>
              <a:gd name="connsiteX1" fmla="*/ 1624902 w 1676316"/>
              <a:gd name="connsiteY1" fmla="*/ 0 h 2762762"/>
              <a:gd name="connsiteX2" fmla="*/ 1634427 w 1676316"/>
              <a:gd name="connsiteY2" fmla="*/ 31727 h 2762762"/>
              <a:gd name="connsiteX3" fmla="*/ 38708 w 1676316"/>
              <a:gd name="connsiteY3" fmla="*/ 21380 h 2762762"/>
              <a:gd name="connsiteX4" fmla="*/ 486807 w 1676316"/>
              <a:gd name="connsiteY4" fmla="*/ 1378461 h 2762762"/>
              <a:gd name="connsiteX5" fmla="*/ 42838 w 1676316"/>
              <a:gd name="connsiteY5" fmla="*/ 2724628 h 2762762"/>
              <a:gd name="connsiteX6" fmla="*/ 1676316 w 1676316"/>
              <a:gd name="connsiteY6" fmla="*/ 2728116 h 2762762"/>
              <a:gd name="connsiteX7" fmla="*/ 1660783 w 1676316"/>
              <a:gd name="connsiteY7" fmla="*/ 2762762 h 2762762"/>
              <a:gd name="connsiteX8" fmla="*/ 0 w 1676316"/>
              <a:gd name="connsiteY8" fmla="*/ 2758953 h 2762762"/>
              <a:gd name="connsiteX9" fmla="*/ 461811 w 1676316"/>
              <a:gd name="connsiteY9" fmla="*/ 1380270 h 2762762"/>
              <a:gd name="connsiteX10" fmla="*/ 10623 w 1676316"/>
              <a:gd name="connsiteY10" fmla="*/ 1083 h 2762762"/>
              <a:gd name="connsiteX0" fmla="*/ 10623 w 1676316"/>
              <a:gd name="connsiteY0" fmla="*/ 1083 h 2762762"/>
              <a:gd name="connsiteX1" fmla="*/ 1624902 w 1676316"/>
              <a:gd name="connsiteY1" fmla="*/ 0 h 2762762"/>
              <a:gd name="connsiteX2" fmla="*/ 1634427 w 1676316"/>
              <a:gd name="connsiteY2" fmla="*/ 31727 h 2762762"/>
              <a:gd name="connsiteX3" fmla="*/ 38708 w 1676316"/>
              <a:gd name="connsiteY3" fmla="*/ 21380 h 2762762"/>
              <a:gd name="connsiteX4" fmla="*/ 498713 w 1676316"/>
              <a:gd name="connsiteY4" fmla="*/ 1378461 h 2762762"/>
              <a:gd name="connsiteX5" fmla="*/ 42838 w 1676316"/>
              <a:gd name="connsiteY5" fmla="*/ 2724628 h 2762762"/>
              <a:gd name="connsiteX6" fmla="*/ 1676316 w 1676316"/>
              <a:gd name="connsiteY6" fmla="*/ 2728116 h 2762762"/>
              <a:gd name="connsiteX7" fmla="*/ 1660783 w 1676316"/>
              <a:gd name="connsiteY7" fmla="*/ 2762762 h 2762762"/>
              <a:gd name="connsiteX8" fmla="*/ 0 w 1676316"/>
              <a:gd name="connsiteY8" fmla="*/ 2758953 h 2762762"/>
              <a:gd name="connsiteX9" fmla="*/ 461811 w 1676316"/>
              <a:gd name="connsiteY9" fmla="*/ 1380270 h 2762762"/>
              <a:gd name="connsiteX10" fmla="*/ 10623 w 1676316"/>
              <a:gd name="connsiteY10" fmla="*/ 1083 h 2762762"/>
              <a:gd name="connsiteX0" fmla="*/ 1098 w 1666791"/>
              <a:gd name="connsiteY0" fmla="*/ 1083 h 2762762"/>
              <a:gd name="connsiteX1" fmla="*/ 1615377 w 1666791"/>
              <a:gd name="connsiteY1" fmla="*/ 0 h 2762762"/>
              <a:gd name="connsiteX2" fmla="*/ 1624902 w 1666791"/>
              <a:gd name="connsiteY2" fmla="*/ 31727 h 2762762"/>
              <a:gd name="connsiteX3" fmla="*/ 29183 w 1666791"/>
              <a:gd name="connsiteY3" fmla="*/ 21380 h 2762762"/>
              <a:gd name="connsiteX4" fmla="*/ 489188 w 1666791"/>
              <a:gd name="connsiteY4" fmla="*/ 1378461 h 2762762"/>
              <a:gd name="connsiteX5" fmla="*/ 33313 w 1666791"/>
              <a:gd name="connsiteY5" fmla="*/ 2724628 h 2762762"/>
              <a:gd name="connsiteX6" fmla="*/ 1666791 w 1666791"/>
              <a:gd name="connsiteY6" fmla="*/ 2728116 h 2762762"/>
              <a:gd name="connsiteX7" fmla="*/ 1651258 w 1666791"/>
              <a:gd name="connsiteY7" fmla="*/ 2762762 h 2762762"/>
              <a:gd name="connsiteX8" fmla="*/ 0 w 1666791"/>
              <a:gd name="connsiteY8" fmla="*/ 2758953 h 2762762"/>
              <a:gd name="connsiteX9" fmla="*/ 452286 w 1666791"/>
              <a:gd name="connsiteY9" fmla="*/ 1380270 h 2762762"/>
              <a:gd name="connsiteX10" fmla="*/ 1098 w 1666791"/>
              <a:gd name="connsiteY10" fmla="*/ 1083 h 2762762"/>
              <a:gd name="connsiteX0" fmla="*/ 1098 w 1666791"/>
              <a:gd name="connsiteY0" fmla="*/ 1083 h 2762762"/>
              <a:gd name="connsiteX1" fmla="*/ 1615377 w 1666791"/>
              <a:gd name="connsiteY1" fmla="*/ 0 h 2762762"/>
              <a:gd name="connsiteX2" fmla="*/ 1624902 w 1666791"/>
              <a:gd name="connsiteY2" fmla="*/ 31727 h 2762762"/>
              <a:gd name="connsiteX3" fmla="*/ 29183 w 1666791"/>
              <a:gd name="connsiteY3" fmla="*/ 21380 h 2762762"/>
              <a:gd name="connsiteX4" fmla="*/ 489188 w 1666791"/>
              <a:gd name="connsiteY4" fmla="*/ 1378461 h 2762762"/>
              <a:gd name="connsiteX5" fmla="*/ 47601 w 1666791"/>
              <a:gd name="connsiteY5" fmla="*/ 2724628 h 2762762"/>
              <a:gd name="connsiteX6" fmla="*/ 1666791 w 1666791"/>
              <a:gd name="connsiteY6" fmla="*/ 2728116 h 2762762"/>
              <a:gd name="connsiteX7" fmla="*/ 1651258 w 1666791"/>
              <a:gd name="connsiteY7" fmla="*/ 2762762 h 2762762"/>
              <a:gd name="connsiteX8" fmla="*/ 0 w 1666791"/>
              <a:gd name="connsiteY8" fmla="*/ 2758953 h 2762762"/>
              <a:gd name="connsiteX9" fmla="*/ 452286 w 1666791"/>
              <a:gd name="connsiteY9" fmla="*/ 1380270 h 2762762"/>
              <a:gd name="connsiteX10" fmla="*/ 1098 w 1666791"/>
              <a:gd name="connsiteY10" fmla="*/ 1083 h 2762762"/>
              <a:gd name="connsiteX0" fmla="*/ 1098 w 1666791"/>
              <a:gd name="connsiteY0" fmla="*/ 1083 h 2762762"/>
              <a:gd name="connsiteX1" fmla="*/ 1615377 w 1666791"/>
              <a:gd name="connsiteY1" fmla="*/ 0 h 2762762"/>
              <a:gd name="connsiteX2" fmla="*/ 1624902 w 1666791"/>
              <a:gd name="connsiteY2" fmla="*/ 31727 h 2762762"/>
              <a:gd name="connsiteX3" fmla="*/ 29183 w 1666791"/>
              <a:gd name="connsiteY3" fmla="*/ 21380 h 2762762"/>
              <a:gd name="connsiteX4" fmla="*/ 493951 w 1666791"/>
              <a:gd name="connsiteY4" fmla="*/ 1378461 h 2762762"/>
              <a:gd name="connsiteX5" fmla="*/ 47601 w 1666791"/>
              <a:gd name="connsiteY5" fmla="*/ 2724628 h 2762762"/>
              <a:gd name="connsiteX6" fmla="*/ 1666791 w 1666791"/>
              <a:gd name="connsiteY6" fmla="*/ 2728116 h 2762762"/>
              <a:gd name="connsiteX7" fmla="*/ 1651258 w 1666791"/>
              <a:gd name="connsiteY7" fmla="*/ 2762762 h 2762762"/>
              <a:gd name="connsiteX8" fmla="*/ 0 w 1666791"/>
              <a:gd name="connsiteY8" fmla="*/ 2758953 h 2762762"/>
              <a:gd name="connsiteX9" fmla="*/ 452286 w 1666791"/>
              <a:gd name="connsiteY9" fmla="*/ 1380270 h 2762762"/>
              <a:gd name="connsiteX10" fmla="*/ 1098 w 1666791"/>
              <a:gd name="connsiteY10" fmla="*/ 1083 h 2762762"/>
              <a:gd name="connsiteX0" fmla="*/ 1098 w 1666791"/>
              <a:gd name="connsiteY0" fmla="*/ 1083 h 2762762"/>
              <a:gd name="connsiteX1" fmla="*/ 1615377 w 1666791"/>
              <a:gd name="connsiteY1" fmla="*/ 0 h 2762762"/>
              <a:gd name="connsiteX2" fmla="*/ 1624902 w 1666791"/>
              <a:gd name="connsiteY2" fmla="*/ 31727 h 2762762"/>
              <a:gd name="connsiteX3" fmla="*/ 43471 w 1666791"/>
              <a:gd name="connsiteY3" fmla="*/ 21380 h 2762762"/>
              <a:gd name="connsiteX4" fmla="*/ 493951 w 1666791"/>
              <a:gd name="connsiteY4" fmla="*/ 1378461 h 2762762"/>
              <a:gd name="connsiteX5" fmla="*/ 47601 w 1666791"/>
              <a:gd name="connsiteY5" fmla="*/ 2724628 h 2762762"/>
              <a:gd name="connsiteX6" fmla="*/ 1666791 w 1666791"/>
              <a:gd name="connsiteY6" fmla="*/ 2728116 h 2762762"/>
              <a:gd name="connsiteX7" fmla="*/ 1651258 w 1666791"/>
              <a:gd name="connsiteY7" fmla="*/ 2762762 h 2762762"/>
              <a:gd name="connsiteX8" fmla="*/ 0 w 1666791"/>
              <a:gd name="connsiteY8" fmla="*/ 2758953 h 2762762"/>
              <a:gd name="connsiteX9" fmla="*/ 452286 w 1666791"/>
              <a:gd name="connsiteY9" fmla="*/ 1380270 h 2762762"/>
              <a:gd name="connsiteX10" fmla="*/ 1098 w 1666791"/>
              <a:gd name="connsiteY10" fmla="*/ 1083 h 2762762"/>
              <a:gd name="connsiteX0" fmla="*/ 1098 w 1666791"/>
              <a:gd name="connsiteY0" fmla="*/ 1083 h 2762762"/>
              <a:gd name="connsiteX1" fmla="*/ 1615377 w 1666791"/>
              <a:gd name="connsiteY1" fmla="*/ 0 h 2762762"/>
              <a:gd name="connsiteX2" fmla="*/ 1624902 w 1666791"/>
              <a:gd name="connsiteY2" fmla="*/ 31727 h 2762762"/>
              <a:gd name="connsiteX3" fmla="*/ 43471 w 1666791"/>
              <a:gd name="connsiteY3" fmla="*/ 21380 h 2762762"/>
              <a:gd name="connsiteX4" fmla="*/ 486808 w 1666791"/>
              <a:gd name="connsiteY4" fmla="*/ 1380842 h 2762762"/>
              <a:gd name="connsiteX5" fmla="*/ 47601 w 1666791"/>
              <a:gd name="connsiteY5" fmla="*/ 2724628 h 2762762"/>
              <a:gd name="connsiteX6" fmla="*/ 1666791 w 1666791"/>
              <a:gd name="connsiteY6" fmla="*/ 2728116 h 2762762"/>
              <a:gd name="connsiteX7" fmla="*/ 1651258 w 1666791"/>
              <a:gd name="connsiteY7" fmla="*/ 2762762 h 2762762"/>
              <a:gd name="connsiteX8" fmla="*/ 0 w 1666791"/>
              <a:gd name="connsiteY8" fmla="*/ 2758953 h 2762762"/>
              <a:gd name="connsiteX9" fmla="*/ 452286 w 1666791"/>
              <a:gd name="connsiteY9" fmla="*/ 1380270 h 2762762"/>
              <a:gd name="connsiteX10" fmla="*/ 1098 w 1666791"/>
              <a:gd name="connsiteY10" fmla="*/ 1083 h 2762762"/>
              <a:gd name="connsiteX0" fmla="*/ 1098 w 1666791"/>
              <a:gd name="connsiteY0" fmla="*/ 1083 h 2762762"/>
              <a:gd name="connsiteX1" fmla="*/ 1615377 w 1666791"/>
              <a:gd name="connsiteY1" fmla="*/ 0 h 2762762"/>
              <a:gd name="connsiteX2" fmla="*/ 1624902 w 1666791"/>
              <a:gd name="connsiteY2" fmla="*/ 31727 h 2762762"/>
              <a:gd name="connsiteX3" fmla="*/ 43471 w 1666791"/>
              <a:gd name="connsiteY3" fmla="*/ 21380 h 2762762"/>
              <a:gd name="connsiteX4" fmla="*/ 486808 w 1666791"/>
              <a:gd name="connsiteY4" fmla="*/ 1380842 h 2762762"/>
              <a:gd name="connsiteX5" fmla="*/ 45220 w 1666791"/>
              <a:gd name="connsiteY5" fmla="*/ 2731772 h 2762762"/>
              <a:gd name="connsiteX6" fmla="*/ 1666791 w 1666791"/>
              <a:gd name="connsiteY6" fmla="*/ 2728116 h 2762762"/>
              <a:gd name="connsiteX7" fmla="*/ 1651258 w 1666791"/>
              <a:gd name="connsiteY7" fmla="*/ 2762762 h 2762762"/>
              <a:gd name="connsiteX8" fmla="*/ 0 w 1666791"/>
              <a:gd name="connsiteY8" fmla="*/ 2758953 h 2762762"/>
              <a:gd name="connsiteX9" fmla="*/ 452286 w 1666791"/>
              <a:gd name="connsiteY9" fmla="*/ 1380270 h 2762762"/>
              <a:gd name="connsiteX10" fmla="*/ 1098 w 1666791"/>
              <a:gd name="connsiteY10" fmla="*/ 1083 h 2762762"/>
              <a:gd name="connsiteX0" fmla="*/ 1098 w 1666791"/>
              <a:gd name="connsiteY0" fmla="*/ 1083 h 2762762"/>
              <a:gd name="connsiteX1" fmla="*/ 1615377 w 1666791"/>
              <a:gd name="connsiteY1" fmla="*/ 0 h 2762762"/>
              <a:gd name="connsiteX2" fmla="*/ 1624902 w 1666791"/>
              <a:gd name="connsiteY2" fmla="*/ 31727 h 2762762"/>
              <a:gd name="connsiteX3" fmla="*/ 48233 w 1666791"/>
              <a:gd name="connsiteY3" fmla="*/ 28524 h 2762762"/>
              <a:gd name="connsiteX4" fmla="*/ 486808 w 1666791"/>
              <a:gd name="connsiteY4" fmla="*/ 1380842 h 2762762"/>
              <a:gd name="connsiteX5" fmla="*/ 45220 w 1666791"/>
              <a:gd name="connsiteY5" fmla="*/ 2731772 h 2762762"/>
              <a:gd name="connsiteX6" fmla="*/ 1666791 w 1666791"/>
              <a:gd name="connsiteY6" fmla="*/ 2728116 h 2762762"/>
              <a:gd name="connsiteX7" fmla="*/ 1651258 w 1666791"/>
              <a:gd name="connsiteY7" fmla="*/ 2762762 h 2762762"/>
              <a:gd name="connsiteX8" fmla="*/ 0 w 1666791"/>
              <a:gd name="connsiteY8" fmla="*/ 2758953 h 2762762"/>
              <a:gd name="connsiteX9" fmla="*/ 452286 w 1666791"/>
              <a:gd name="connsiteY9" fmla="*/ 1380270 h 2762762"/>
              <a:gd name="connsiteX10" fmla="*/ 1098 w 1666791"/>
              <a:gd name="connsiteY10" fmla="*/ 1083 h 2762762"/>
              <a:gd name="connsiteX0" fmla="*/ 1098 w 1666791"/>
              <a:gd name="connsiteY0" fmla="*/ 1083 h 2762762"/>
              <a:gd name="connsiteX1" fmla="*/ 1615377 w 1666791"/>
              <a:gd name="connsiteY1" fmla="*/ 0 h 2762762"/>
              <a:gd name="connsiteX2" fmla="*/ 1624902 w 1666791"/>
              <a:gd name="connsiteY2" fmla="*/ 31727 h 2762762"/>
              <a:gd name="connsiteX3" fmla="*/ 50614 w 1666791"/>
              <a:gd name="connsiteY3" fmla="*/ 35668 h 2762762"/>
              <a:gd name="connsiteX4" fmla="*/ 486808 w 1666791"/>
              <a:gd name="connsiteY4" fmla="*/ 1380842 h 2762762"/>
              <a:gd name="connsiteX5" fmla="*/ 45220 w 1666791"/>
              <a:gd name="connsiteY5" fmla="*/ 2731772 h 2762762"/>
              <a:gd name="connsiteX6" fmla="*/ 1666791 w 1666791"/>
              <a:gd name="connsiteY6" fmla="*/ 2728116 h 2762762"/>
              <a:gd name="connsiteX7" fmla="*/ 1651258 w 1666791"/>
              <a:gd name="connsiteY7" fmla="*/ 2762762 h 2762762"/>
              <a:gd name="connsiteX8" fmla="*/ 0 w 1666791"/>
              <a:gd name="connsiteY8" fmla="*/ 2758953 h 2762762"/>
              <a:gd name="connsiteX9" fmla="*/ 452286 w 1666791"/>
              <a:gd name="connsiteY9" fmla="*/ 1380270 h 2762762"/>
              <a:gd name="connsiteX10" fmla="*/ 1098 w 1666791"/>
              <a:gd name="connsiteY10" fmla="*/ 1083 h 2762762"/>
              <a:gd name="connsiteX0" fmla="*/ 1098 w 1666791"/>
              <a:gd name="connsiteY0" fmla="*/ 1083 h 2762762"/>
              <a:gd name="connsiteX1" fmla="*/ 1615377 w 1666791"/>
              <a:gd name="connsiteY1" fmla="*/ 0 h 2762762"/>
              <a:gd name="connsiteX2" fmla="*/ 1624902 w 1666791"/>
              <a:gd name="connsiteY2" fmla="*/ 31727 h 2762762"/>
              <a:gd name="connsiteX3" fmla="*/ 50614 w 1666791"/>
              <a:gd name="connsiteY3" fmla="*/ 35668 h 2762762"/>
              <a:gd name="connsiteX4" fmla="*/ 493952 w 1666791"/>
              <a:gd name="connsiteY4" fmla="*/ 1378461 h 2762762"/>
              <a:gd name="connsiteX5" fmla="*/ 45220 w 1666791"/>
              <a:gd name="connsiteY5" fmla="*/ 2731772 h 2762762"/>
              <a:gd name="connsiteX6" fmla="*/ 1666791 w 1666791"/>
              <a:gd name="connsiteY6" fmla="*/ 2728116 h 2762762"/>
              <a:gd name="connsiteX7" fmla="*/ 1651258 w 1666791"/>
              <a:gd name="connsiteY7" fmla="*/ 2762762 h 2762762"/>
              <a:gd name="connsiteX8" fmla="*/ 0 w 1666791"/>
              <a:gd name="connsiteY8" fmla="*/ 2758953 h 2762762"/>
              <a:gd name="connsiteX9" fmla="*/ 452286 w 1666791"/>
              <a:gd name="connsiteY9" fmla="*/ 1380270 h 2762762"/>
              <a:gd name="connsiteX10" fmla="*/ 1098 w 1666791"/>
              <a:gd name="connsiteY10" fmla="*/ 1083 h 2762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66791" h="2762762">
                <a:moveTo>
                  <a:pt x="1098" y="1083"/>
                </a:moveTo>
                <a:lnTo>
                  <a:pt x="1615377" y="0"/>
                </a:lnTo>
                <a:lnTo>
                  <a:pt x="1624902" y="31727"/>
                </a:lnTo>
                <a:lnTo>
                  <a:pt x="50614" y="35668"/>
                </a:lnTo>
                <a:lnTo>
                  <a:pt x="493952" y="1378461"/>
                </a:lnTo>
                <a:lnTo>
                  <a:pt x="45220" y="2731772"/>
                </a:lnTo>
                <a:lnTo>
                  <a:pt x="1666791" y="2728116"/>
                </a:lnTo>
                <a:lnTo>
                  <a:pt x="1651258" y="2762762"/>
                </a:lnTo>
                <a:lnTo>
                  <a:pt x="0" y="2758953"/>
                </a:lnTo>
                <a:lnTo>
                  <a:pt x="452286" y="1380270"/>
                </a:lnTo>
                <a:lnTo>
                  <a:pt x="1098" y="1083"/>
                </a:lnTo>
                <a:close/>
              </a:path>
            </a:pathLst>
          </a:custGeom>
          <a:solidFill>
            <a:srgbClr val="FF9900">
              <a:lumMod val="60000"/>
              <a:lumOff val="40000"/>
            </a:srgbClr>
          </a:solidFill>
          <a:ln w="25400" cap="flat" cmpd="sng" algn="ctr">
            <a:noFill/>
            <a:prstDash val="solid"/>
          </a:ln>
          <a:effectLst/>
          <a:scene3d>
            <a:camera prst="orthographicFront"/>
            <a:lightRig rig="threePt" dir="t"/>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54" name="Parallelogram 20"/>
          <p:cNvSpPr/>
          <p:nvPr/>
        </p:nvSpPr>
        <p:spPr>
          <a:xfrm>
            <a:off x="3624414" y="1290466"/>
            <a:ext cx="1761587" cy="574893"/>
          </a:xfrm>
          <a:custGeom>
            <a:avLst/>
            <a:gdLst>
              <a:gd name="connsiteX0" fmla="*/ 1521701 w 1734649"/>
              <a:gd name="connsiteY0" fmla="*/ 0 h 642132"/>
              <a:gd name="connsiteX1" fmla="*/ 1734649 w 1734649"/>
              <a:gd name="connsiteY1" fmla="*/ 642132 h 642132"/>
              <a:gd name="connsiteX2" fmla="*/ 203675 w 1734649"/>
              <a:gd name="connsiteY2" fmla="*/ 642132 h 642132"/>
              <a:gd name="connsiteX3" fmla="*/ 0 w 1734649"/>
              <a:gd name="connsiteY3" fmla="*/ 6201 h 642132"/>
              <a:gd name="connsiteX4" fmla="*/ 1521701 w 1734649"/>
              <a:gd name="connsiteY4" fmla="*/ 0 h 642132"/>
              <a:gd name="connsiteX0" fmla="*/ 1526463 w 1734649"/>
              <a:gd name="connsiteY0" fmla="*/ 0 h 637370"/>
              <a:gd name="connsiteX1" fmla="*/ 1734649 w 1734649"/>
              <a:gd name="connsiteY1" fmla="*/ 637370 h 637370"/>
              <a:gd name="connsiteX2" fmla="*/ 203675 w 1734649"/>
              <a:gd name="connsiteY2" fmla="*/ 637370 h 637370"/>
              <a:gd name="connsiteX3" fmla="*/ 0 w 1734649"/>
              <a:gd name="connsiteY3" fmla="*/ 1439 h 637370"/>
              <a:gd name="connsiteX4" fmla="*/ 1526463 w 1734649"/>
              <a:gd name="connsiteY4" fmla="*/ 0 h 637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4649" h="637370">
                <a:moveTo>
                  <a:pt x="1526463" y="0"/>
                </a:moveTo>
                <a:lnTo>
                  <a:pt x="1734649" y="637370"/>
                </a:lnTo>
                <a:lnTo>
                  <a:pt x="203675" y="637370"/>
                </a:lnTo>
                <a:lnTo>
                  <a:pt x="0" y="1439"/>
                </a:lnTo>
                <a:lnTo>
                  <a:pt x="1526463" y="0"/>
                </a:lnTo>
                <a:close/>
              </a:path>
            </a:pathLst>
          </a:custGeom>
          <a:solidFill>
            <a:srgbClr val="33CC33">
              <a:lumMod val="75000"/>
            </a:srgbClr>
          </a:solidFill>
          <a:ln w="25400" cap="flat" cmpd="sng" algn="ctr">
            <a:noFill/>
            <a:prstDash val="solid"/>
          </a:ln>
          <a:effectLst/>
          <a:scene3d>
            <a:camera prst="orthographicFront"/>
            <a:lightRig rig="threePt" dir="t"/>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5" name="Parallelogram 20"/>
          <p:cNvSpPr/>
          <p:nvPr/>
        </p:nvSpPr>
        <p:spPr>
          <a:xfrm>
            <a:off x="3667792" y="1325854"/>
            <a:ext cx="1708717" cy="531882"/>
          </a:xfrm>
          <a:custGeom>
            <a:avLst/>
            <a:gdLst>
              <a:gd name="connsiteX0" fmla="*/ 1510850 w 1711161"/>
              <a:gd name="connsiteY0" fmla="*/ 0 h 612486"/>
              <a:gd name="connsiteX1" fmla="*/ 1520384 w 1711161"/>
              <a:gd name="connsiteY1" fmla="*/ 29153 h 612486"/>
              <a:gd name="connsiteX2" fmla="*/ 43752 w 1711161"/>
              <a:gd name="connsiteY2" fmla="*/ 30376 h 612486"/>
              <a:gd name="connsiteX3" fmla="*/ 230597 w 1711161"/>
              <a:gd name="connsiteY3" fmla="*/ 589145 h 612486"/>
              <a:gd name="connsiteX4" fmla="*/ 1703527 w 1711161"/>
              <a:gd name="connsiteY4" fmla="*/ 589145 h 612486"/>
              <a:gd name="connsiteX5" fmla="*/ 1711161 w 1711161"/>
              <a:gd name="connsiteY5" fmla="*/ 612486 h 612486"/>
              <a:gd name="connsiteX6" fmla="*/ 203675 w 1711161"/>
              <a:gd name="connsiteY6" fmla="*/ 612486 h 612486"/>
              <a:gd name="connsiteX7" fmla="*/ 0 w 1711161"/>
              <a:gd name="connsiteY7" fmla="*/ 1369 h 612486"/>
              <a:gd name="connsiteX8" fmla="*/ 1510850 w 1711161"/>
              <a:gd name="connsiteY8" fmla="*/ 0 h 612486"/>
              <a:gd name="connsiteX0" fmla="*/ 1510850 w 1711161"/>
              <a:gd name="connsiteY0" fmla="*/ 0 h 612486"/>
              <a:gd name="connsiteX1" fmla="*/ 1520384 w 1711161"/>
              <a:gd name="connsiteY1" fmla="*/ 29153 h 612486"/>
              <a:gd name="connsiteX2" fmla="*/ 30751 w 1711161"/>
              <a:gd name="connsiteY2" fmla="*/ 21709 h 612486"/>
              <a:gd name="connsiteX3" fmla="*/ 230597 w 1711161"/>
              <a:gd name="connsiteY3" fmla="*/ 589145 h 612486"/>
              <a:gd name="connsiteX4" fmla="*/ 1703527 w 1711161"/>
              <a:gd name="connsiteY4" fmla="*/ 589145 h 612486"/>
              <a:gd name="connsiteX5" fmla="*/ 1711161 w 1711161"/>
              <a:gd name="connsiteY5" fmla="*/ 612486 h 612486"/>
              <a:gd name="connsiteX6" fmla="*/ 203675 w 1711161"/>
              <a:gd name="connsiteY6" fmla="*/ 612486 h 612486"/>
              <a:gd name="connsiteX7" fmla="*/ 0 w 1711161"/>
              <a:gd name="connsiteY7" fmla="*/ 1369 h 612486"/>
              <a:gd name="connsiteX8" fmla="*/ 1510850 w 1711161"/>
              <a:gd name="connsiteY8" fmla="*/ 0 h 612486"/>
              <a:gd name="connsiteX0" fmla="*/ 1513232 w 1711161"/>
              <a:gd name="connsiteY0" fmla="*/ 10537 h 611117"/>
              <a:gd name="connsiteX1" fmla="*/ 1520384 w 1711161"/>
              <a:gd name="connsiteY1" fmla="*/ 27784 h 611117"/>
              <a:gd name="connsiteX2" fmla="*/ 30751 w 1711161"/>
              <a:gd name="connsiteY2" fmla="*/ 20340 h 611117"/>
              <a:gd name="connsiteX3" fmla="*/ 230597 w 1711161"/>
              <a:gd name="connsiteY3" fmla="*/ 587776 h 611117"/>
              <a:gd name="connsiteX4" fmla="*/ 1703527 w 1711161"/>
              <a:gd name="connsiteY4" fmla="*/ 587776 h 611117"/>
              <a:gd name="connsiteX5" fmla="*/ 1711161 w 1711161"/>
              <a:gd name="connsiteY5" fmla="*/ 611117 h 611117"/>
              <a:gd name="connsiteX6" fmla="*/ 203675 w 1711161"/>
              <a:gd name="connsiteY6" fmla="*/ 611117 h 611117"/>
              <a:gd name="connsiteX7" fmla="*/ 0 w 1711161"/>
              <a:gd name="connsiteY7" fmla="*/ 0 h 611117"/>
              <a:gd name="connsiteX8" fmla="*/ 1513232 w 1711161"/>
              <a:gd name="connsiteY8" fmla="*/ 10537 h 611117"/>
              <a:gd name="connsiteX0" fmla="*/ 1513232 w 1711161"/>
              <a:gd name="connsiteY0" fmla="*/ 10537 h 611117"/>
              <a:gd name="connsiteX1" fmla="*/ 1520384 w 1711161"/>
              <a:gd name="connsiteY1" fmla="*/ 27784 h 611117"/>
              <a:gd name="connsiteX2" fmla="*/ 45039 w 1711161"/>
              <a:gd name="connsiteY2" fmla="*/ 39390 h 611117"/>
              <a:gd name="connsiteX3" fmla="*/ 230597 w 1711161"/>
              <a:gd name="connsiteY3" fmla="*/ 587776 h 611117"/>
              <a:gd name="connsiteX4" fmla="*/ 1703527 w 1711161"/>
              <a:gd name="connsiteY4" fmla="*/ 587776 h 611117"/>
              <a:gd name="connsiteX5" fmla="*/ 1711161 w 1711161"/>
              <a:gd name="connsiteY5" fmla="*/ 611117 h 611117"/>
              <a:gd name="connsiteX6" fmla="*/ 203675 w 1711161"/>
              <a:gd name="connsiteY6" fmla="*/ 611117 h 611117"/>
              <a:gd name="connsiteX7" fmla="*/ 0 w 1711161"/>
              <a:gd name="connsiteY7" fmla="*/ 0 h 611117"/>
              <a:gd name="connsiteX8" fmla="*/ 1513232 w 1711161"/>
              <a:gd name="connsiteY8" fmla="*/ 10537 h 611117"/>
              <a:gd name="connsiteX0" fmla="*/ 1506088 w 1704017"/>
              <a:gd name="connsiteY0" fmla="*/ 1012 h 601592"/>
              <a:gd name="connsiteX1" fmla="*/ 1513240 w 1704017"/>
              <a:gd name="connsiteY1" fmla="*/ 18259 h 601592"/>
              <a:gd name="connsiteX2" fmla="*/ 37895 w 1704017"/>
              <a:gd name="connsiteY2" fmla="*/ 29865 h 601592"/>
              <a:gd name="connsiteX3" fmla="*/ 223453 w 1704017"/>
              <a:gd name="connsiteY3" fmla="*/ 578251 h 601592"/>
              <a:gd name="connsiteX4" fmla="*/ 1696383 w 1704017"/>
              <a:gd name="connsiteY4" fmla="*/ 578251 h 601592"/>
              <a:gd name="connsiteX5" fmla="*/ 1704017 w 1704017"/>
              <a:gd name="connsiteY5" fmla="*/ 601592 h 601592"/>
              <a:gd name="connsiteX6" fmla="*/ 196531 w 1704017"/>
              <a:gd name="connsiteY6" fmla="*/ 601592 h 601592"/>
              <a:gd name="connsiteX7" fmla="*/ 0 w 1704017"/>
              <a:gd name="connsiteY7" fmla="*/ 0 h 601592"/>
              <a:gd name="connsiteX8" fmla="*/ 1506088 w 1704017"/>
              <a:gd name="connsiteY8" fmla="*/ 1012 h 601592"/>
              <a:gd name="connsiteX0" fmla="*/ 1506088 w 1704017"/>
              <a:gd name="connsiteY0" fmla="*/ 1012 h 601592"/>
              <a:gd name="connsiteX1" fmla="*/ 1522765 w 1704017"/>
              <a:gd name="connsiteY1" fmla="*/ 32547 h 601592"/>
              <a:gd name="connsiteX2" fmla="*/ 37895 w 1704017"/>
              <a:gd name="connsiteY2" fmla="*/ 29865 h 601592"/>
              <a:gd name="connsiteX3" fmla="*/ 223453 w 1704017"/>
              <a:gd name="connsiteY3" fmla="*/ 578251 h 601592"/>
              <a:gd name="connsiteX4" fmla="*/ 1696383 w 1704017"/>
              <a:gd name="connsiteY4" fmla="*/ 578251 h 601592"/>
              <a:gd name="connsiteX5" fmla="*/ 1704017 w 1704017"/>
              <a:gd name="connsiteY5" fmla="*/ 601592 h 601592"/>
              <a:gd name="connsiteX6" fmla="*/ 196531 w 1704017"/>
              <a:gd name="connsiteY6" fmla="*/ 601592 h 601592"/>
              <a:gd name="connsiteX7" fmla="*/ 0 w 1704017"/>
              <a:gd name="connsiteY7" fmla="*/ 0 h 601592"/>
              <a:gd name="connsiteX8" fmla="*/ 1506088 w 1704017"/>
              <a:gd name="connsiteY8" fmla="*/ 1012 h 601592"/>
              <a:gd name="connsiteX0" fmla="*/ 1506088 w 1704017"/>
              <a:gd name="connsiteY0" fmla="*/ 1012 h 601592"/>
              <a:gd name="connsiteX1" fmla="*/ 1522765 w 1704017"/>
              <a:gd name="connsiteY1" fmla="*/ 32547 h 601592"/>
              <a:gd name="connsiteX2" fmla="*/ 42657 w 1704017"/>
              <a:gd name="connsiteY2" fmla="*/ 29865 h 601592"/>
              <a:gd name="connsiteX3" fmla="*/ 223453 w 1704017"/>
              <a:gd name="connsiteY3" fmla="*/ 578251 h 601592"/>
              <a:gd name="connsiteX4" fmla="*/ 1696383 w 1704017"/>
              <a:gd name="connsiteY4" fmla="*/ 578251 h 601592"/>
              <a:gd name="connsiteX5" fmla="*/ 1704017 w 1704017"/>
              <a:gd name="connsiteY5" fmla="*/ 601592 h 601592"/>
              <a:gd name="connsiteX6" fmla="*/ 196531 w 1704017"/>
              <a:gd name="connsiteY6" fmla="*/ 601592 h 601592"/>
              <a:gd name="connsiteX7" fmla="*/ 0 w 1704017"/>
              <a:gd name="connsiteY7" fmla="*/ 0 h 601592"/>
              <a:gd name="connsiteX8" fmla="*/ 1506088 w 1704017"/>
              <a:gd name="connsiteY8" fmla="*/ 1012 h 601592"/>
              <a:gd name="connsiteX0" fmla="*/ 1491801 w 1689730"/>
              <a:gd name="connsiteY0" fmla="*/ 3393 h 603973"/>
              <a:gd name="connsiteX1" fmla="*/ 1508478 w 1689730"/>
              <a:gd name="connsiteY1" fmla="*/ 34928 h 603973"/>
              <a:gd name="connsiteX2" fmla="*/ 28370 w 1689730"/>
              <a:gd name="connsiteY2" fmla="*/ 32246 h 603973"/>
              <a:gd name="connsiteX3" fmla="*/ 209166 w 1689730"/>
              <a:gd name="connsiteY3" fmla="*/ 580632 h 603973"/>
              <a:gd name="connsiteX4" fmla="*/ 1682096 w 1689730"/>
              <a:gd name="connsiteY4" fmla="*/ 580632 h 603973"/>
              <a:gd name="connsiteX5" fmla="*/ 1689730 w 1689730"/>
              <a:gd name="connsiteY5" fmla="*/ 603973 h 603973"/>
              <a:gd name="connsiteX6" fmla="*/ 182244 w 1689730"/>
              <a:gd name="connsiteY6" fmla="*/ 603973 h 603973"/>
              <a:gd name="connsiteX7" fmla="*/ 0 w 1689730"/>
              <a:gd name="connsiteY7" fmla="*/ 0 h 603973"/>
              <a:gd name="connsiteX8" fmla="*/ 1491801 w 1689730"/>
              <a:gd name="connsiteY8" fmla="*/ 3393 h 603973"/>
              <a:gd name="connsiteX0" fmla="*/ 1491801 w 1689730"/>
              <a:gd name="connsiteY0" fmla="*/ 3393 h 603973"/>
              <a:gd name="connsiteX1" fmla="*/ 1508478 w 1689730"/>
              <a:gd name="connsiteY1" fmla="*/ 34928 h 603973"/>
              <a:gd name="connsiteX2" fmla="*/ 28370 w 1689730"/>
              <a:gd name="connsiteY2" fmla="*/ 32246 h 603973"/>
              <a:gd name="connsiteX3" fmla="*/ 225835 w 1689730"/>
              <a:gd name="connsiteY3" fmla="*/ 573488 h 603973"/>
              <a:gd name="connsiteX4" fmla="*/ 1682096 w 1689730"/>
              <a:gd name="connsiteY4" fmla="*/ 580632 h 603973"/>
              <a:gd name="connsiteX5" fmla="*/ 1689730 w 1689730"/>
              <a:gd name="connsiteY5" fmla="*/ 603973 h 603973"/>
              <a:gd name="connsiteX6" fmla="*/ 182244 w 1689730"/>
              <a:gd name="connsiteY6" fmla="*/ 603973 h 603973"/>
              <a:gd name="connsiteX7" fmla="*/ 0 w 1689730"/>
              <a:gd name="connsiteY7" fmla="*/ 0 h 603973"/>
              <a:gd name="connsiteX8" fmla="*/ 1491801 w 1689730"/>
              <a:gd name="connsiteY8" fmla="*/ 3393 h 603973"/>
              <a:gd name="connsiteX0" fmla="*/ 1491801 w 1689730"/>
              <a:gd name="connsiteY0" fmla="*/ 3393 h 603973"/>
              <a:gd name="connsiteX1" fmla="*/ 1508478 w 1689730"/>
              <a:gd name="connsiteY1" fmla="*/ 34928 h 603973"/>
              <a:gd name="connsiteX2" fmla="*/ 28370 w 1689730"/>
              <a:gd name="connsiteY2" fmla="*/ 32246 h 603973"/>
              <a:gd name="connsiteX3" fmla="*/ 225835 w 1689730"/>
              <a:gd name="connsiteY3" fmla="*/ 573488 h 603973"/>
              <a:gd name="connsiteX4" fmla="*/ 1682096 w 1689730"/>
              <a:gd name="connsiteY4" fmla="*/ 580632 h 603973"/>
              <a:gd name="connsiteX5" fmla="*/ 1689730 w 1689730"/>
              <a:gd name="connsiteY5" fmla="*/ 603973 h 603973"/>
              <a:gd name="connsiteX6" fmla="*/ 179863 w 1689730"/>
              <a:gd name="connsiteY6" fmla="*/ 577779 h 603973"/>
              <a:gd name="connsiteX7" fmla="*/ 0 w 1689730"/>
              <a:gd name="connsiteY7" fmla="*/ 0 h 603973"/>
              <a:gd name="connsiteX8" fmla="*/ 1491801 w 1689730"/>
              <a:gd name="connsiteY8" fmla="*/ 3393 h 603973"/>
              <a:gd name="connsiteX0" fmla="*/ 1491801 w 1689730"/>
              <a:gd name="connsiteY0" fmla="*/ 3393 h 603973"/>
              <a:gd name="connsiteX1" fmla="*/ 1508478 w 1689730"/>
              <a:gd name="connsiteY1" fmla="*/ 34928 h 603973"/>
              <a:gd name="connsiteX2" fmla="*/ 28370 w 1689730"/>
              <a:gd name="connsiteY2" fmla="*/ 32246 h 603973"/>
              <a:gd name="connsiteX3" fmla="*/ 225835 w 1689730"/>
              <a:gd name="connsiteY3" fmla="*/ 573488 h 603973"/>
              <a:gd name="connsiteX4" fmla="*/ 1655903 w 1689730"/>
              <a:gd name="connsiteY4" fmla="*/ 559201 h 603973"/>
              <a:gd name="connsiteX5" fmla="*/ 1689730 w 1689730"/>
              <a:gd name="connsiteY5" fmla="*/ 603973 h 603973"/>
              <a:gd name="connsiteX6" fmla="*/ 179863 w 1689730"/>
              <a:gd name="connsiteY6" fmla="*/ 577779 h 603973"/>
              <a:gd name="connsiteX7" fmla="*/ 0 w 1689730"/>
              <a:gd name="connsiteY7" fmla="*/ 0 h 603973"/>
              <a:gd name="connsiteX8" fmla="*/ 1491801 w 1689730"/>
              <a:gd name="connsiteY8" fmla="*/ 3393 h 603973"/>
              <a:gd name="connsiteX0" fmla="*/ 1491801 w 1682587"/>
              <a:gd name="connsiteY0" fmla="*/ 3393 h 589685"/>
              <a:gd name="connsiteX1" fmla="*/ 1508478 w 1682587"/>
              <a:gd name="connsiteY1" fmla="*/ 34928 h 589685"/>
              <a:gd name="connsiteX2" fmla="*/ 28370 w 1682587"/>
              <a:gd name="connsiteY2" fmla="*/ 32246 h 589685"/>
              <a:gd name="connsiteX3" fmla="*/ 225835 w 1682587"/>
              <a:gd name="connsiteY3" fmla="*/ 573488 h 589685"/>
              <a:gd name="connsiteX4" fmla="*/ 1655903 w 1682587"/>
              <a:gd name="connsiteY4" fmla="*/ 559201 h 589685"/>
              <a:gd name="connsiteX5" fmla="*/ 1682587 w 1682587"/>
              <a:gd name="connsiteY5" fmla="*/ 589685 h 589685"/>
              <a:gd name="connsiteX6" fmla="*/ 179863 w 1682587"/>
              <a:gd name="connsiteY6" fmla="*/ 577779 h 589685"/>
              <a:gd name="connsiteX7" fmla="*/ 0 w 1682587"/>
              <a:gd name="connsiteY7" fmla="*/ 0 h 589685"/>
              <a:gd name="connsiteX8" fmla="*/ 1491801 w 1682587"/>
              <a:gd name="connsiteY8" fmla="*/ 3393 h 589685"/>
              <a:gd name="connsiteX0" fmla="*/ 1491801 w 1682587"/>
              <a:gd name="connsiteY0" fmla="*/ 3393 h 589685"/>
              <a:gd name="connsiteX1" fmla="*/ 1508478 w 1682587"/>
              <a:gd name="connsiteY1" fmla="*/ 34928 h 589685"/>
              <a:gd name="connsiteX2" fmla="*/ 28370 w 1682587"/>
              <a:gd name="connsiteY2" fmla="*/ 32246 h 589685"/>
              <a:gd name="connsiteX3" fmla="*/ 225835 w 1682587"/>
              <a:gd name="connsiteY3" fmla="*/ 573488 h 589685"/>
              <a:gd name="connsiteX4" fmla="*/ 1655903 w 1682587"/>
              <a:gd name="connsiteY4" fmla="*/ 559201 h 589685"/>
              <a:gd name="connsiteX5" fmla="*/ 1682587 w 1682587"/>
              <a:gd name="connsiteY5" fmla="*/ 589685 h 589685"/>
              <a:gd name="connsiteX6" fmla="*/ 184626 w 1682587"/>
              <a:gd name="connsiteY6" fmla="*/ 589685 h 589685"/>
              <a:gd name="connsiteX7" fmla="*/ 0 w 1682587"/>
              <a:gd name="connsiteY7" fmla="*/ 0 h 589685"/>
              <a:gd name="connsiteX8" fmla="*/ 1491801 w 1682587"/>
              <a:gd name="connsiteY8" fmla="*/ 3393 h 589685"/>
              <a:gd name="connsiteX0" fmla="*/ 1491801 w 1682587"/>
              <a:gd name="connsiteY0" fmla="*/ 3393 h 589685"/>
              <a:gd name="connsiteX1" fmla="*/ 1508478 w 1682587"/>
              <a:gd name="connsiteY1" fmla="*/ 34928 h 589685"/>
              <a:gd name="connsiteX2" fmla="*/ 28370 w 1682587"/>
              <a:gd name="connsiteY2" fmla="*/ 32246 h 589685"/>
              <a:gd name="connsiteX3" fmla="*/ 202022 w 1682587"/>
              <a:gd name="connsiteY3" fmla="*/ 556819 h 589685"/>
              <a:gd name="connsiteX4" fmla="*/ 1655903 w 1682587"/>
              <a:gd name="connsiteY4" fmla="*/ 559201 h 589685"/>
              <a:gd name="connsiteX5" fmla="*/ 1682587 w 1682587"/>
              <a:gd name="connsiteY5" fmla="*/ 589685 h 589685"/>
              <a:gd name="connsiteX6" fmla="*/ 184626 w 1682587"/>
              <a:gd name="connsiteY6" fmla="*/ 589685 h 589685"/>
              <a:gd name="connsiteX7" fmla="*/ 0 w 1682587"/>
              <a:gd name="connsiteY7" fmla="*/ 0 h 589685"/>
              <a:gd name="connsiteX8" fmla="*/ 1491801 w 1682587"/>
              <a:gd name="connsiteY8" fmla="*/ 3393 h 589685"/>
              <a:gd name="connsiteX0" fmla="*/ 1491801 w 1682587"/>
              <a:gd name="connsiteY0" fmla="*/ 3393 h 589685"/>
              <a:gd name="connsiteX1" fmla="*/ 1508478 w 1682587"/>
              <a:gd name="connsiteY1" fmla="*/ 34928 h 589685"/>
              <a:gd name="connsiteX2" fmla="*/ 49801 w 1682587"/>
              <a:gd name="connsiteY2" fmla="*/ 32246 h 589685"/>
              <a:gd name="connsiteX3" fmla="*/ 202022 w 1682587"/>
              <a:gd name="connsiteY3" fmla="*/ 556819 h 589685"/>
              <a:gd name="connsiteX4" fmla="*/ 1655903 w 1682587"/>
              <a:gd name="connsiteY4" fmla="*/ 559201 h 589685"/>
              <a:gd name="connsiteX5" fmla="*/ 1682587 w 1682587"/>
              <a:gd name="connsiteY5" fmla="*/ 589685 h 589685"/>
              <a:gd name="connsiteX6" fmla="*/ 184626 w 1682587"/>
              <a:gd name="connsiteY6" fmla="*/ 589685 h 589685"/>
              <a:gd name="connsiteX7" fmla="*/ 0 w 1682587"/>
              <a:gd name="connsiteY7" fmla="*/ 0 h 589685"/>
              <a:gd name="connsiteX8" fmla="*/ 1491801 w 1682587"/>
              <a:gd name="connsiteY8" fmla="*/ 3393 h 589685"/>
              <a:gd name="connsiteX0" fmla="*/ 1491801 w 1682587"/>
              <a:gd name="connsiteY0" fmla="*/ 3393 h 589685"/>
              <a:gd name="connsiteX1" fmla="*/ 1508478 w 1682587"/>
              <a:gd name="connsiteY1" fmla="*/ 34928 h 589685"/>
              <a:gd name="connsiteX2" fmla="*/ 49801 w 1682587"/>
              <a:gd name="connsiteY2" fmla="*/ 32246 h 589685"/>
              <a:gd name="connsiteX3" fmla="*/ 211547 w 1682587"/>
              <a:gd name="connsiteY3" fmla="*/ 552056 h 589685"/>
              <a:gd name="connsiteX4" fmla="*/ 1655903 w 1682587"/>
              <a:gd name="connsiteY4" fmla="*/ 559201 h 589685"/>
              <a:gd name="connsiteX5" fmla="*/ 1682587 w 1682587"/>
              <a:gd name="connsiteY5" fmla="*/ 589685 h 589685"/>
              <a:gd name="connsiteX6" fmla="*/ 184626 w 1682587"/>
              <a:gd name="connsiteY6" fmla="*/ 589685 h 589685"/>
              <a:gd name="connsiteX7" fmla="*/ 0 w 1682587"/>
              <a:gd name="connsiteY7" fmla="*/ 0 h 589685"/>
              <a:gd name="connsiteX8" fmla="*/ 1491801 w 1682587"/>
              <a:gd name="connsiteY8" fmla="*/ 3393 h 589685"/>
              <a:gd name="connsiteX0" fmla="*/ 1491801 w 1682587"/>
              <a:gd name="connsiteY0" fmla="*/ 3393 h 589685"/>
              <a:gd name="connsiteX1" fmla="*/ 1508478 w 1682587"/>
              <a:gd name="connsiteY1" fmla="*/ 34928 h 589685"/>
              <a:gd name="connsiteX2" fmla="*/ 47419 w 1682587"/>
              <a:gd name="connsiteY2" fmla="*/ 29865 h 589685"/>
              <a:gd name="connsiteX3" fmla="*/ 211547 w 1682587"/>
              <a:gd name="connsiteY3" fmla="*/ 552056 h 589685"/>
              <a:gd name="connsiteX4" fmla="*/ 1655903 w 1682587"/>
              <a:gd name="connsiteY4" fmla="*/ 559201 h 589685"/>
              <a:gd name="connsiteX5" fmla="*/ 1682587 w 1682587"/>
              <a:gd name="connsiteY5" fmla="*/ 589685 h 589685"/>
              <a:gd name="connsiteX6" fmla="*/ 184626 w 1682587"/>
              <a:gd name="connsiteY6" fmla="*/ 589685 h 589685"/>
              <a:gd name="connsiteX7" fmla="*/ 0 w 1682587"/>
              <a:gd name="connsiteY7" fmla="*/ 0 h 589685"/>
              <a:gd name="connsiteX8" fmla="*/ 1491801 w 1682587"/>
              <a:gd name="connsiteY8" fmla="*/ 3393 h 589685"/>
              <a:gd name="connsiteX0" fmla="*/ 1491801 w 1682587"/>
              <a:gd name="connsiteY0" fmla="*/ 3393 h 589685"/>
              <a:gd name="connsiteX1" fmla="*/ 1508478 w 1682587"/>
              <a:gd name="connsiteY1" fmla="*/ 34928 h 589685"/>
              <a:gd name="connsiteX2" fmla="*/ 47419 w 1682587"/>
              <a:gd name="connsiteY2" fmla="*/ 29865 h 589685"/>
              <a:gd name="connsiteX3" fmla="*/ 209165 w 1682587"/>
              <a:gd name="connsiteY3" fmla="*/ 552056 h 589685"/>
              <a:gd name="connsiteX4" fmla="*/ 1655903 w 1682587"/>
              <a:gd name="connsiteY4" fmla="*/ 559201 h 589685"/>
              <a:gd name="connsiteX5" fmla="*/ 1682587 w 1682587"/>
              <a:gd name="connsiteY5" fmla="*/ 589685 h 589685"/>
              <a:gd name="connsiteX6" fmla="*/ 184626 w 1682587"/>
              <a:gd name="connsiteY6" fmla="*/ 589685 h 589685"/>
              <a:gd name="connsiteX7" fmla="*/ 0 w 1682587"/>
              <a:gd name="connsiteY7" fmla="*/ 0 h 589685"/>
              <a:gd name="connsiteX8" fmla="*/ 1491801 w 1682587"/>
              <a:gd name="connsiteY8" fmla="*/ 3393 h 589685"/>
              <a:gd name="connsiteX0" fmla="*/ 1491801 w 1682587"/>
              <a:gd name="connsiteY0" fmla="*/ 3393 h 589685"/>
              <a:gd name="connsiteX1" fmla="*/ 1508478 w 1682587"/>
              <a:gd name="connsiteY1" fmla="*/ 34928 h 589685"/>
              <a:gd name="connsiteX2" fmla="*/ 47419 w 1682587"/>
              <a:gd name="connsiteY2" fmla="*/ 29865 h 589685"/>
              <a:gd name="connsiteX3" fmla="*/ 209165 w 1682587"/>
              <a:gd name="connsiteY3" fmla="*/ 552056 h 589685"/>
              <a:gd name="connsiteX4" fmla="*/ 1665428 w 1682587"/>
              <a:gd name="connsiteY4" fmla="*/ 552057 h 589685"/>
              <a:gd name="connsiteX5" fmla="*/ 1682587 w 1682587"/>
              <a:gd name="connsiteY5" fmla="*/ 589685 h 589685"/>
              <a:gd name="connsiteX6" fmla="*/ 184626 w 1682587"/>
              <a:gd name="connsiteY6" fmla="*/ 589685 h 589685"/>
              <a:gd name="connsiteX7" fmla="*/ 0 w 1682587"/>
              <a:gd name="connsiteY7" fmla="*/ 0 h 589685"/>
              <a:gd name="connsiteX8" fmla="*/ 1491801 w 1682587"/>
              <a:gd name="connsiteY8" fmla="*/ 3393 h 589685"/>
              <a:gd name="connsiteX0" fmla="*/ 1491801 w 1682587"/>
              <a:gd name="connsiteY0" fmla="*/ 3393 h 589685"/>
              <a:gd name="connsiteX1" fmla="*/ 1508478 w 1682587"/>
              <a:gd name="connsiteY1" fmla="*/ 34928 h 589685"/>
              <a:gd name="connsiteX2" fmla="*/ 47419 w 1682587"/>
              <a:gd name="connsiteY2" fmla="*/ 29865 h 589685"/>
              <a:gd name="connsiteX3" fmla="*/ 209165 w 1682587"/>
              <a:gd name="connsiteY3" fmla="*/ 552056 h 589685"/>
              <a:gd name="connsiteX4" fmla="*/ 1670190 w 1682587"/>
              <a:gd name="connsiteY4" fmla="*/ 559200 h 589685"/>
              <a:gd name="connsiteX5" fmla="*/ 1682587 w 1682587"/>
              <a:gd name="connsiteY5" fmla="*/ 589685 h 589685"/>
              <a:gd name="connsiteX6" fmla="*/ 184626 w 1682587"/>
              <a:gd name="connsiteY6" fmla="*/ 589685 h 589685"/>
              <a:gd name="connsiteX7" fmla="*/ 0 w 1682587"/>
              <a:gd name="connsiteY7" fmla="*/ 0 h 589685"/>
              <a:gd name="connsiteX8" fmla="*/ 1491801 w 1682587"/>
              <a:gd name="connsiteY8" fmla="*/ 3393 h 589685"/>
              <a:gd name="connsiteX0" fmla="*/ 1491801 w 1682587"/>
              <a:gd name="connsiteY0" fmla="*/ 3393 h 589685"/>
              <a:gd name="connsiteX1" fmla="*/ 1508478 w 1682587"/>
              <a:gd name="connsiteY1" fmla="*/ 34928 h 589685"/>
              <a:gd name="connsiteX2" fmla="*/ 47419 w 1682587"/>
              <a:gd name="connsiteY2" fmla="*/ 29865 h 589685"/>
              <a:gd name="connsiteX3" fmla="*/ 209165 w 1682587"/>
              <a:gd name="connsiteY3" fmla="*/ 552056 h 589685"/>
              <a:gd name="connsiteX4" fmla="*/ 1672571 w 1682587"/>
              <a:gd name="connsiteY4" fmla="*/ 556818 h 589685"/>
              <a:gd name="connsiteX5" fmla="*/ 1682587 w 1682587"/>
              <a:gd name="connsiteY5" fmla="*/ 589685 h 589685"/>
              <a:gd name="connsiteX6" fmla="*/ 184626 w 1682587"/>
              <a:gd name="connsiteY6" fmla="*/ 589685 h 589685"/>
              <a:gd name="connsiteX7" fmla="*/ 0 w 1682587"/>
              <a:gd name="connsiteY7" fmla="*/ 0 h 589685"/>
              <a:gd name="connsiteX8" fmla="*/ 1491801 w 1682587"/>
              <a:gd name="connsiteY8" fmla="*/ 3393 h 589685"/>
              <a:gd name="connsiteX0" fmla="*/ 1491801 w 1682587"/>
              <a:gd name="connsiteY0" fmla="*/ 3393 h 589685"/>
              <a:gd name="connsiteX1" fmla="*/ 1508478 w 1682587"/>
              <a:gd name="connsiteY1" fmla="*/ 34928 h 589685"/>
              <a:gd name="connsiteX2" fmla="*/ 47419 w 1682587"/>
              <a:gd name="connsiteY2" fmla="*/ 29865 h 589685"/>
              <a:gd name="connsiteX3" fmla="*/ 211546 w 1682587"/>
              <a:gd name="connsiteY3" fmla="*/ 559199 h 589685"/>
              <a:gd name="connsiteX4" fmla="*/ 1672571 w 1682587"/>
              <a:gd name="connsiteY4" fmla="*/ 556818 h 589685"/>
              <a:gd name="connsiteX5" fmla="*/ 1682587 w 1682587"/>
              <a:gd name="connsiteY5" fmla="*/ 589685 h 589685"/>
              <a:gd name="connsiteX6" fmla="*/ 184626 w 1682587"/>
              <a:gd name="connsiteY6" fmla="*/ 589685 h 589685"/>
              <a:gd name="connsiteX7" fmla="*/ 0 w 1682587"/>
              <a:gd name="connsiteY7" fmla="*/ 0 h 589685"/>
              <a:gd name="connsiteX8" fmla="*/ 1491801 w 1682587"/>
              <a:gd name="connsiteY8" fmla="*/ 3393 h 589685"/>
              <a:gd name="connsiteX0" fmla="*/ 1491801 w 1682587"/>
              <a:gd name="connsiteY0" fmla="*/ 3393 h 589685"/>
              <a:gd name="connsiteX1" fmla="*/ 1508478 w 1682587"/>
              <a:gd name="connsiteY1" fmla="*/ 34928 h 589685"/>
              <a:gd name="connsiteX2" fmla="*/ 47419 w 1682587"/>
              <a:gd name="connsiteY2" fmla="*/ 29865 h 589685"/>
              <a:gd name="connsiteX3" fmla="*/ 213928 w 1682587"/>
              <a:gd name="connsiteY3" fmla="*/ 556818 h 589685"/>
              <a:gd name="connsiteX4" fmla="*/ 1672571 w 1682587"/>
              <a:gd name="connsiteY4" fmla="*/ 556818 h 589685"/>
              <a:gd name="connsiteX5" fmla="*/ 1682587 w 1682587"/>
              <a:gd name="connsiteY5" fmla="*/ 589685 h 589685"/>
              <a:gd name="connsiteX6" fmla="*/ 184626 w 1682587"/>
              <a:gd name="connsiteY6" fmla="*/ 589685 h 589685"/>
              <a:gd name="connsiteX7" fmla="*/ 0 w 1682587"/>
              <a:gd name="connsiteY7" fmla="*/ 0 h 589685"/>
              <a:gd name="connsiteX8" fmla="*/ 1491801 w 1682587"/>
              <a:gd name="connsiteY8" fmla="*/ 3393 h 589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2587" h="589685">
                <a:moveTo>
                  <a:pt x="1491801" y="3393"/>
                </a:moveTo>
                <a:lnTo>
                  <a:pt x="1508478" y="34928"/>
                </a:lnTo>
                <a:lnTo>
                  <a:pt x="47419" y="29865"/>
                </a:lnTo>
                <a:lnTo>
                  <a:pt x="213928" y="556818"/>
                </a:lnTo>
                <a:lnTo>
                  <a:pt x="1672571" y="556818"/>
                </a:lnTo>
                <a:lnTo>
                  <a:pt x="1682587" y="589685"/>
                </a:lnTo>
                <a:lnTo>
                  <a:pt x="184626" y="589685"/>
                </a:lnTo>
                <a:lnTo>
                  <a:pt x="0" y="0"/>
                </a:lnTo>
                <a:lnTo>
                  <a:pt x="1491801" y="3393"/>
                </a:lnTo>
                <a:close/>
              </a:path>
            </a:pathLst>
          </a:custGeom>
          <a:solidFill>
            <a:srgbClr val="33CC33">
              <a:lumMod val="60000"/>
              <a:lumOff val="40000"/>
            </a:srgbClr>
          </a:solidFill>
          <a:ln w="25400" cap="flat" cmpd="sng" algn="ctr">
            <a:noFill/>
            <a:prstDash val="solid"/>
          </a:ln>
          <a:effectLst/>
          <a:scene3d>
            <a:camera prst="orthographicFront"/>
            <a:lightRig rig="threePt" dir="t"/>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6" name="Parallelogram 20"/>
          <p:cNvSpPr/>
          <p:nvPr/>
        </p:nvSpPr>
        <p:spPr>
          <a:xfrm>
            <a:off x="3847970" y="1894956"/>
            <a:ext cx="1788187" cy="621287"/>
          </a:xfrm>
          <a:custGeom>
            <a:avLst/>
            <a:gdLst>
              <a:gd name="connsiteX0" fmla="*/ 1524082 w 1737030"/>
              <a:gd name="connsiteY0" fmla="*/ 0 h 642132"/>
              <a:gd name="connsiteX1" fmla="*/ 1737030 w 1737030"/>
              <a:gd name="connsiteY1" fmla="*/ 642132 h 642132"/>
              <a:gd name="connsiteX2" fmla="*/ 188243 w 1737030"/>
              <a:gd name="connsiteY2" fmla="*/ 642132 h 642132"/>
              <a:gd name="connsiteX3" fmla="*/ 0 w 1737030"/>
              <a:gd name="connsiteY3" fmla="*/ 6201 h 642132"/>
              <a:gd name="connsiteX4" fmla="*/ 1524082 w 1737030"/>
              <a:gd name="connsiteY4" fmla="*/ 0 h 642132"/>
              <a:gd name="connsiteX0" fmla="*/ 1524082 w 1737030"/>
              <a:gd name="connsiteY0" fmla="*/ 0 h 642132"/>
              <a:gd name="connsiteX1" fmla="*/ 1737030 w 1737030"/>
              <a:gd name="connsiteY1" fmla="*/ 642132 h 642132"/>
              <a:gd name="connsiteX2" fmla="*/ 170430 w 1737030"/>
              <a:gd name="connsiteY2" fmla="*/ 642132 h 642132"/>
              <a:gd name="connsiteX3" fmla="*/ 0 w 1737030"/>
              <a:gd name="connsiteY3" fmla="*/ 6201 h 642132"/>
              <a:gd name="connsiteX4" fmla="*/ 1524082 w 1737030"/>
              <a:gd name="connsiteY4" fmla="*/ 0 h 642132"/>
              <a:gd name="connsiteX0" fmla="*/ 1524082 w 1737030"/>
              <a:gd name="connsiteY0" fmla="*/ 0 h 642132"/>
              <a:gd name="connsiteX1" fmla="*/ 1737030 w 1737030"/>
              <a:gd name="connsiteY1" fmla="*/ 637884 h 642132"/>
              <a:gd name="connsiteX2" fmla="*/ 170430 w 1737030"/>
              <a:gd name="connsiteY2" fmla="*/ 642132 h 642132"/>
              <a:gd name="connsiteX3" fmla="*/ 0 w 1737030"/>
              <a:gd name="connsiteY3" fmla="*/ 6201 h 642132"/>
              <a:gd name="connsiteX4" fmla="*/ 1524082 w 1737030"/>
              <a:gd name="connsiteY4" fmla="*/ 0 h 642132"/>
              <a:gd name="connsiteX0" fmla="*/ 1524082 w 1760842"/>
              <a:gd name="connsiteY0" fmla="*/ 0 h 675234"/>
              <a:gd name="connsiteX1" fmla="*/ 1760842 w 1760842"/>
              <a:gd name="connsiteY1" fmla="*/ 675234 h 675234"/>
              <a:gd name="connsiteX2" fmla="*/ 170430 w 1760842"/>
              <a:gd name="connsiteY2" fmla="*/ 642132 h 675234"/>
              <a:gd name="connsiteX3" fmla="*/ 0 w 1760842"/>
              <a:gd name="connsiteY3" fmla="*/ 6201 h 675234"/>
              <a:gd name="connsiteX4" fmla="*/ 1524082 w 1760842"/>
              <a:gd name="connsiteY4" fmla="*/ 0 h 675234"/>
              <a:gd name="connsiteX0" fmla="*/ 1524082 w 1760842"/>
              <a:gd name="connsiteY0" fmla="*/ 0 h 675234"/>
              <a:gd name="connsiteX1" fmla="*/ 1760842 w 1760842"/>
              <a:gd name="connsiteY1" fmla="*/ 675234 h 675234"/>
              <a:gd name="connsiteX2" fmla="*/ 189480 w 1760842"/>
              <a:gd name="connsiteY2" fmla="*/ 674813 h 675234"/>
              <a:gd name="connsiteX3" fmla="*/ 0 w 1760842"/>
              <a:gd name="connsiteY3" fmla="*/ 6201 h 675234"/>
              <a:gd name="connsiteX4" fmla="*/ 1524082 w 1760842"/>
              <a:gd name="connsiteY4" fmla="*/ 0 h 675234"/>
              <a:gd name="connsiteX0" fmla="*/ 1524082 w 1760842"/>
              <a:gd name="connsiteY0" fmla="*/ 0 h 675234"/>
              <a:gd name="connsiteX1" fmla="*/ 1760842 w 1760842"/>
              <a:gd name="connsiteY1" fmla="*/ 675234 h 675234"/>
              <a:gd name="connsiteX2" fmla="*/ 189480 w 1760842"/>
              <a:gd name="connsiteY2" fmla="*/ 674813 h 675234"/>
              <a:gd name="connsiteX3" fmla="*/ 0 w 1760842"/>
              <a:gd name="connsiteY3" fmla="*/ 1532 h 675234"/>
              <a:gd name="connsiteX4" fmla="*/ 1524082 w 1760842"/>
              <a:gd name="connsiteY4" fmla="*/ 0 h 6752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0842" h="675234">
                <a:moveTo>
                  <a:pt x="1524082" y="0"/>
                </a:moveTo>
                <a:lnTo>
                  <a:pt x="1760842" y="675234"/>
                </a:lnTo>
                <a:lnTo>
                  <a:pt x="189480" y="674813"/>
                </a:lnTo>
                <a:lnTo>
                  <a:pt x="0" y="1532"/>
                </a:lnTo>
                <a:lnTo>
                  <a:pt x="1524082" y="0"/>
                </a:lnTo>
                <a:close/>
              </a:path>
            </a:pathLst>
          </a:custGeom>
          <a:solidFill>
            <a:srgbClr val="33CC33">
              <a:lumMod val="75000"/>
            </a:srgbClr>
          </a:solidFill>
          <a:ln w="25400" cap="flat" cmpd="sng" algn="ctr">
            <a:noFill/>
            <a:prstDash val="solid"/>
          </a:ln>
          <a:effectLst/>
          <a:scene3d>
            <a:camera prst="orthographicFront"/>
            <a:lightRig rig="threePt" dir="t"/>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7" name="Parallelogram 20"/>
          <p:cNvSpPr/>
          <p:nvPr/>
        </p:nvSpPr>
        <p:spPr>
          <a:xfrm>
            <a:off x="3884258" y="1914312"/>
            <a:ext cx="1746368" cy="577981"/>
          </a:xfrm>
          <a:custGeom>
            <a:avLst/>
            <a:gdLst>
              <a:gd name="connsiteX0" fmla="*/ 1500149 w 1748883"/>
              <a:gd name="connsiteY0" fmla="*/ 0 h 660971"/>
              <a:gd name="connsiteX1" fmla="*/ 1505872 w 1748883"/>
              <a:gd name="connsiteY1" fmla="*/ 16622 h 660971"/>
              <a:gd name="connsiteX2" fmla="*/ 1504854 w 1748883"/>
              <a:gd name="connsiteY2" fmla="*/ 17210 h 660971"/>
              <a:gd name="connsiteX3" fmla="*/ 1503909 w 1748883"/>
              <a:gd name="connsiteY3" fmla="*/ 14464 h 660971"/>
              <a:gd name="connsiteX4" fmla="*/ 24649 w 1748883"/>
              <a:gd name="connsiteY4" fmla="*/ 20306 h 660971"/>
              <a:gd name="connsiteX5" fmla="*/ 190067 w 1748883"/>
              <a:gd name="connsiteY5" fmla="*/ 619381 h 660971"/>
              <a:gd name="connsiteX6" fmla="*/ 1709653 w 1748883"/>
              <a:gd name="connsiteY6" fmla="*/ 615382 h 660971"/>
              <a:gd name="connsiteX7" fmla="*/ 1748883 w 1748883"/>
              <a:gd name="connsiteY7" fmla="*/ 660971 h 660971"/>
              <a:gd name="connsiteX8" fmla="*/ 170430 w 1748883"/>
              <a:gd name="connsiteY8" fmla="*/ 635677 h 660971"/>
              <a:gd name="connsiteX9" fmla="*/ 0 w 1748883"/>
              <a:gd name="connsiteY9" fmla="*/ 6043 h 660971"/>
              <a:gd name="connsiteX10" fmla="*/ 1500149 w 1748883"/>
              <a:gd name="connsiteY10" fmla="*/ 0 h 660971"/>
              <a:gd name="connsiteX0" fmla="*/ 1500149 w 1748883"/>
              <a:gd name="connsiteY0" fmla="*/ 0 h 662665"/>
              <a:gd name="connsiteX1" fmla="*/ 1505872 w 1748883"/>
              <a:gd name="connsiteY1" fmla="*/ 16622 h 662665"/>
              <a:gd name="connsiteX2" fmla="*/ 1504854 w 1748883"/>
              <a:gd name="connsiteY2" fmla="*/ 17210 h 662665"/>
              <a:gd name="connsiteX3" fmla="*/ 1503909 w 1748883"/>
              <a:gd name="connsiteY3" fmla="*/ 14464 h 662665"/>
              <a:gd name="connsiteX4" fmla="*/ 24649 w 1748883"/>
              <a:gd name="connsiteY4" fmla="*/ 20306 h 662665"/>
              <a:gd name="connsiteX5" fmla="*/ 190067 w 1748883"/>
              <a:gd name="connsiteY5" fmla="*/ 619381 h 662665"/>
              <a:gd name="connsiteX6" fmla="*/ 1709653 w 1748883"/>
              <a:gd name="connsiteY6" fmla="*/ 615382 h 662665"/>
              <a:gd name="connsiteX7" fmla="*/ 1748883 w 1748883"/>
              <a:gd name="connsiteY7" fmla="*/ 660971 h 662665"/>
              <a:gd name="connsiteX8" fmla="*/ 189671 w 1748883"/>
              <a:gd name="connsiteY8" fmla="*/ 662665 h 662665"/>
              <a:gd name="connsiteX9" fmla="*/ 0 w 1748883"/>
              <a:gd name="connsiteY9" fmla="*/ 6043 h 662665"/>
              <a:gd name="connsiteX10" fmla="*/ 1500149 w 1748883"/>
              <a:gd name="connsiteY10" fmla="*/ 0 h 662665"/>
              <a:gd name="connsiteX0" fmla="*/ 1500149 w 1748883"/>
              <a:gd name="connsiteY0" fmla="*/ 0 h 662665"/>
              <a:gd name="connsiteX1" fmla="*/ 1505872 w 1748883"/>
              <a:gd name="connsiteY1" fmla="*/ 16622 h 662665"/>
              <a:gd name="connsiteX2" fmla="*/ 1504854 w 1748883"/>
              <a:gd name="connsiteY2" fmla="*/ 17210 h 662665"/>
              <a:gd name="connsiteX3" fmla="*/ 1503909 w 1748883"/>
              <a:gd name="connsiteY3" fmla="*/ 14464 h 662665"/>
              <a:gd name="connsiteX4" fmla="*/ 24649 w 1748883"/>
              <a:gd name="connsiteY4" fmla="*/ 20306 h 662665"/>
              <a:gd name="connsiteX5" fmla="*/ 190067 w 1748883"/>
              <a:gd name="connsiteY5" fmla="*/ 619381 h 662665"/>
              <a:gd name="connsiteX6" fmla="*/ 1724082 w 1748883"/>
              <a:gd name="connsiteY6" fmla="*/ 617837 h 662665"/>
              <a:gd name="connsiteX7" fmla="*/ 1748883 w 1748883"/>
              <a:gd name="connsiteY7" fmla="*/ 660971 h 662665"/>
              <a:gd name="connsiteX8" fmla="*/ 189671 w 1748883"/>
              <a:gd name="connsiteY8" fmla="*/ 662665 h 662665"/>
              <a:gd name="connsiteX9" fmla="*/ 0 w 1748883"/>
              <a:gd name="connsiteY9" fmla="*/ 6043 h 662665"/>
              <a:gd name="connsiteX10" fmla="*/ 1500149 w 1748883"/>
              <a:gd name="connsiteY10" fmla="*/ 0 h 662665"/>
              <a:gd name="connsiteX0" fmla="*/ 1500149 w 1748883"/>
              <a:gd name="connsiteY0" fmla="*/ 0 h 662665"/>
              <a:gd name="connsiteX1" fmla="*/ 1505872 w 1748883"/>
              <a:gd name="connsiteY1" fmla="*/ 16622 h 662665"/>
              <a:gd name="connsiteX2" fmla="*/ 1504854 w 1748883"/>
              <a:gd name="connsiteY2" fmla="*/ 17210 h 662665"/>
              <a:gd name="connsiteX3" fmla="*/ 1503909 w 1748883"/>
              <a:gd name="connsiteY3" fmla="*/ 14464 h 662665"/>
              <a:gd name="connsiteX4" fmla="*/ 24649 w 1748883"/>
              <a:gd name="connsiteY4" fmla="*/ 20306 h 662665"/>
              <a:gd name="connsiteX5" fmla="*/ 190067 w 1748883"/>
              <a:gd name="connsiteY5" fmla="*/ 619381 h 662665"/>
              <a:gd name="connsiteX6" fmla="*/ 1728892 w 1748883"/>
              <a:gd name="connsiteY6" fmla="*/ 625196 h 662665"/>
              <a:gd name="connsiteX7" fmla="*/ 1748883 w 1748883"/>
              <a:gd name="connsiteY7" fmla="*/ 660971 h 662665"/>
              <a:gd name="connsiteX8" fmla="*/ 189671 w 1748883"/>
              <a:gd name="connsiteY8" fmla="*/ 662665 h 662665"/>
              <a:gd name="connsiteX9" fmla="*/ 0 w 1748883"/>
              <a:gd name="connsiteY9" fmla="*/ 6043 h 662665"/>
              <a:gd name="connsiteX10" fmla="*/ 1500149 w 1748883"/>
              <a:gd name="connsiteY10" fmla="*/ 0 h 662665"/>
              <a:gd name="connsiteX0" fmla="*/ 1500149 w 1748883"/>
              <a:gd name="connsiteY0" fmla="*/ 0 h 662665"/>
              <a:gd name="connsiteX1" fmla="*/ 1505872 w 1748883"/>
              <a:gd name="connsiteY1" fmla="*/ 16622 h 662665"/>
              <a:gd name="connsiteX2" fmla="*/ 1504854 w 1748883"/>
              <a:gd name="connsiteY2" fmla="*/ 17210 h 662665"/>
              <a:gd name="connsiteX3" fmla="*/ 1503909 w 1748883"/>
              <a:gd name="connsiteY3" fmla="*/ 14464 h 662665"/>
              <a:gd name="connsiteX4" fmla="*/ 24649 w 1748883"/>
              <a:gd name="connsiteY4" fmla="*/ 20306 h 662665"/>
              <a:gd name="connsiteX5" fmla="*/ 218928 w 1748883"/>
              <a:gd name="connsiteY5" fmla="*/ 626741 h 662665"/>
              <a:gd name="connsiteX6" fmla="*/ 1728892 w 1748883"/>
              <a:gd name="connsiteY6" fmla="*/ 625196 h 662665"/>
              <a:gd name="connsiteX7" fmla="*/ 1748883 w 1748883"/>
              <a:gd name="connsiteY7" fmla="*/ 660971 h 662665"/>
              <a:gd name="connsiteX8" fmla="*/ 189671 w 1748883"/>
              <a:gd name="connsiteY8" fmla="*/ 662665 h 662665"/>
              <a:gd name="connsiteX9" fmla="*/ 0 w 1748883"/>
              <a:gd name="connsiteY9" fmla="*/ 6043 h 662665"/>
              <a:gd name="connsiteX10" fmla="*/ 1500149 w 1748883"/>
              <a:gd name="connsiteY10" fmla="*/ 0 h 662665"/>
              <a:gd name="connsiteX0" fmla="*/ 1500149 w 1748883"/>
              <a:gd name="connsiteY0" fmla="*/ 0 h 662665"/>
              <a:gd name="connsiteX1" fmla="*/ 1505872 w 1748883"/>
              <a:gd name="connsiteY1" fmla="*/ 16622 h 662665"/>
              <a:gd name="connsiteX2" fmla="*/ 1504854 w 1748883"/>
              <a:gd name="connsiteY2" fmla="*/ 17210 h 662665"/>
              <a:gd name="connsiteX3" fmla="*/ 1503909 w 1748883"/>
              <a:gd name="connsiteY3" fmla="*/ 14464 h 662665"/>
              <a:gd name="connsiteX4" fmla="*/ 43890 w 1748883"/>
              <a:gd name="connsiteY4" fmla="*/ 25214 h 662665"/>
              <a:gd name="connsiteX5" fmla="*/ 218928 w 1748883"/>
              <a:gd name="connsiteY5" fmla="*/ 626741 h 662665"/>
              <a:gd name="connsiteX6" fmla="*/ 1728892 w 1748883"/>
              <a:gd name="connsiteY6" fmla="*/ 625196 h 662665"/>
              <a:gd name="connsiteX7" fmla="*/ 1748883 w 1748883"/>
              <a:gd name="connsiteY7" fmla="*/ 660971 h 662665"/>
              <a:gd name="connsiteX8" fmla="*/ 189671 w 1748883"/>
              <a:gd name="connsiteY8" fmla="*/ 662665 h 662665"/>
              <a:gd name="connsiteX9" fmla="*/ 0 w 1748883"/>
              <a:gd name="connsiteY9" fmla="*/ 6043 h 662665"/>
              <a:gd name="connsiteX10" fmla="*/ 1500149 w 1748883"/>
              <a:gd name="connsiteY10" fmla="*/ 0 h 662665"/>
              <a:gd name="connsiteX0" fmla="*/ 1488124 w 1736858"/>
              <a:gd name="connsiteY0" fmla="*/ 0 h 662665"/>
              <a:gd name="connsiteX1" fmla="*/ 1493847 w 1736858"/>
              <a:gd name="connsiteY1" fmla="*/ 16622 h 662665"/>
              <a:gd name="connsiteX2" fmla="*/ 1492829 w 1736858"/>
              <a:gd name="connsiteY2" fmla="*/ 17210 h 662665"/>
              <a:gd name="connsiteX3" fmla="*/ 1491884 w 1736858"/>
              <a:gd name="connsiteY3" fmla="*/ 14464 h 662665"/>
              <a:gd name="connsiteX4" fmla="*/ 31865 w 1736858"/>
              <a:gd name="connsiteY4" fmla="*/ 25214 h 662665"/>
              <a:gd name="connsiteX5" fmla="*/ 206903 w 1736858"/>
              <a:gd name="connsiteY5" fmla="*/ 626741 h 662665"/>
              <a:gd name="connsiteX6" fmla="*/ 1716867 w 1736858"/>
              <a:gd name="connsiteY6" fmla="*/ 625196 h 662665"/>
              <a:gd name="connsiteX7" fmla="*/ 1736858 w 1736858"/>
              <a:gd name="connsiteY7" fmla="*/ 660971 h 662665"/>
              <a:gd name="connsiteX8" fmla="*/ 177646 w 1736858"/>
              <a:gd name="connsiteY8" fmla="*/ 662665 h 662665"/>
              <a:gd name="connsiteX9" fmla="*/ 0 w 1736858"/>
              <a:gd name="connsiteY9" fmla="*/ 15856 h 662665"/>
              <a:gd name="connsiteX10" fmla="*/ 1488124 w 1736858"/>
              <a:gd name="connsiteY10" fmla="*/ 0 h 662665"/>
              <a:gd name="connsiteX0" fmla="*/ 1488124 w 1736858"/>
              <a:gd name="connsiteY0" fmla="*/ 0 h 662665"/>
              <a:gd name="connsiteX1" fmla="*/ 1493847 w 1736858"/>
              <a:gd name="connsiteY1" fmla="*/ 16622 h 662665"/>
              <a:gd name="connsiteX2" fmla="*/ 1492829 w 1736858"/>
              <a:gd name="connsiteY2" fmla="*/ 17210 h 662665"/>
              <a:gd name="connsiteX3" fmla="*/ 1491884 w 1736858"/>
              <a:gd name="connsiteY3" fmla="*/ 56172 h 662665"/>
              <a:gd name="connsiteX4" fmla="*/ 31865 w 1736858"/>
              <a:gd name="connsiteY4" fmla="*/ 25214 h 662665"/>
              <a:gd name="connsiteX5" fmla="*/ 206903 w 1736858"/>
              <a:gd name="connsiteY5" fmla="*/ 626741 h 662665"/>
              <a:gd name="connsiteX6" fmla="*/ 1716867 w 1736858"/>
              <a:gd name="connsiteY6" fmla="*/ 625196 h 662665"/>
              <a:gd name="connsiteX7" fmla="*/ 1736858 w 1736858"/>
              <a:gd name="connsiteY7" fmla="*/ 660971 h 662665"/>
              <a:gd name="connsiteX8" fmla="*/ 177646 w 1736858"/>
              <a:gd name="connsiteY8" fmla="*/ 662665 h 662665"/>
              <a:gd name="connsiteX9" fmla="*/ 0 w 1736858"/>
              <a:gd name="connsiteY9" fmla="*/ 15856 h 662665"/>
              <a:gd name="connsiteX10" fmla="*/ 1488124 w 1736858"/>
              <a:gd name="connsiteY10" fmla="*/ 0 h 662665"/>
              <a:gd name="connsiteX0" fmla="*/ 1509770 w 1736858"/>
              <a:gd name="connsiteY0" fmla="*/ 0 h 660212"/>
              <a:gd name="connsiteX1" fmla="*/ 1493847 w 1736858"/>
              <a:gd name="connsiteY1" fmla="*/ 14169 h 660212"/>
              <a:gd name="connsiteX2" fmla="*/ 1492829 w 1736858"/>
              <a:gd name="connsiteY2" fmla="*/ 14757 h 660212"/>
              <a:gd name="connsiteX3" fmla="*/ 1491884 w 1736858"/>
              <a:gd name="connsiteY3" fmla="*/ 53719 h 660212"/>
              <a:gd name="connsiteX4" fmla="*/ 31865 w 1736858"/>
              <a:gd name="connsiteY4" fmla="*/ 22761 h 660212"/>
              <a:gd name="connsiteX5" fmla="*/ 206903 w 1736858"/>
              <a:gd name="connsiteY5" fmla="*/ 624288 h 660212"/>
              <a:gd name="connsiteX6" fmla="*/ 1716867 w 1736858"/>
              <a:gd name="connsiteY6" fmla="*/ 622743 h 660212"/>
              <a:gd name="connsiteX7" fmla="*/ 1736858 w 1736858"/>
              <a:gd name="connsiteY7" fmla="*/ 658518 h 660212"/>
              <a:gd name="connsiteX8" fmla="*/ 177646 w 1736858"/>
              <a:gd name="connsiteY8" fmla="*/ 660212 h 660212"/>
              <a:gd name="connsiteX9" fmla="*/ 0 w 1736858"/>
              <a:gd name="connsiteY9" fmla="*/ 13403 h 660212"/>
              <a:gd name="connsiteX10" fmla="*/ 1509770 w 1736858"/>
              <a:gd name="connsiteY10" fmla="*/ 0 h 660212"/>
              <a:gd name="connsiteX0" fmla="*/ 1509770 w 1736858"/>
              <a:gd name="connsiteY0" fmla="*/ 0 h 660212"/>
              <a:gd name="connsiteX1" fmla="*/ 1493847 w 1736858"/>
              <a:gd name="connsiteY1" fmla="*/ 14169 h 660212"/>
              <a:gd name="connsiteX2" fmla="*/ 1492829 w 1736858"/>
              <a:gd name="connsiteY2" fmla="*/ 14757 h 660212"/>
              <a:gd name="connsiteX3" fmla="*/ 1491884 w 1736858"/>
              <a:gd name="connsiteY3" fmla="*/ 53719 h 660212"/>
              <a:gd name="connsiteX4" fmla="*/ 31865 w 1736858"/>
              <a:gd name="connsiteY4" fmla="*/ 22761 h 660212"/>
              <a:gd name="connsiteX5" fmla="*/ 206903 w 1736858"/>
              <a:gd name="connsiteY5" fmla="*/ 624288 h 660212"/>
              <a:gd name="connsiteX6" fmla="*/ 1716867 w 1736858"/>
              <a:gd name="connsiteY6" fmla="*/ 622743 h 660212"/>
              <a:gd name="connsiteX7" fmla="*/ 1736858 w 1736858"/>
              <a:gd name="connsiteY7" fmla="*/ 658518 h 660212"/>
              <a:gd name="connsiteX8" fmla="*/ 177646 w 1736858"/>
              <a:gd name="connsiteY8" fmla="*/ 660212 h 660212"/>
              <a:gd name="connsiteX9" fmla="*/ 0 w 1736858"/>
              <a:gd name="connsiteY9" fmla="*/ 1136 h 660212"/>
              <a:gd name="connsiteX10" fmla="*/ 1509770 w 1736858"/>
              <a:gd name="connsiteY10" fmla="*/ 0 h 660212"/>
              <a:gd name="connsiteX0" fmla="*/ 1509770 w 1736858"/>
              <a:gd name="connsiteY0" fmla="*/ 0 h 660212"/>
              <a:gd name="connsiteX1" fmla="*/ 1493847 w 1736858"/>
              <a:gd name="connsiteY1" fmla="*/ 14169 h 660212"/>
              <a:gd name="connsiteX2" fmla="*/ 1492829 w 1736858"/>
              <a:gd name="connsiteY2" fmla="*/ 14757 h 660212"/>
              <a:gd name="connsiteX3" fmla="*/ 1491884 w 1736858"/>
              <a:gd name="connsiteY3" fmla="*/ 53719 h 660212"/>
              <a:gd name="connsiteX4" fmla="*/ 46296 w 1736858"/>
              <a:gd name="connsiteY4" fmla="*/ 39936 h 660212"/>
              <a:gd name="connsiteX5" fmla="*/ 206903 w 1736858"/>
              <a:gd name="connsiteY5" fmla="*/ 624288 h 660212"/>
              <a:gd name="connsiteX6" fmla="*/ 1716867 w 1736858"/>
              <a:gd name="connsiteY6" fmla="*/ 622743 h 660212"/>
              <a:gd name="connsiteX7" fmla="*/ 1736858 w 1736858"/>
              <a:gd name="connsiteY7" fmla="*/ 658518 h 660212"/>
              <a:gd name="connsiteX8" fmla="*/ 177646 w 1736858"/>
              <a:gd name="connsiteY8" fmla="*/ 660212 h 660212"/>
              <a:gd name="connsiteX9" fmla="*/ 0 w 1736858"/>
              <a:gd name="connsiteY9" fmla="*/ 1136 h 660212"/>
              <a:gd name="connsiteX10" fmla="*/ 1509770 w 1736858"/>
              <a:gd name="connsiteY10" fmla="*/ 0 h 660212"/>
              <a:gd name="connsiteX0" fmla="*/ 1509770 w 1736858"/>
              <a:gd name="connsiteY0" fmla="*/ 0 h 660212"/>
              <a:gd name="connsiteX1" fmla="*/ 1493847 w 1736858"/>
              <a:gd name="connsiteY1" fmla="*/ 14169 h 660212"/>
              <a:gd name="connsiteX2" fmla="*/ 1491884 w 1736858"/>
              <a:gd name="connsiteY2" fmla="*/ 53719 h 660212"/>
              <a:gd name="connsiteX3" fmla="*/ 46296 w 1736858"/>
              <a:gd name="connsiteY3" fmla="*/ 39936 h 660212"/>
              <a:gd name="connsiteX4" fmla="*/ 206903 w 1736858"/>
              <a:gd name="connsiteY4" fmla="*/ 624288 h 660212"/>
              <a:gd name="connsiteX5" fmla="*/ 1716867 w 1736858"/>
              <a:gd name="connsiteY5" fmla="*/ 622743 h 660212"/>
              <a:gd name="connsiteX6" fmla="*/ 1736858 w 1736858"/>
              <a:gd name="connsiteY6" fmla="*/ 658518 h 660212"/>
              <a:gd name="connsiteX7" fmla="*/ 177646 w 1736858"/>
              <a:gd name="connsiteY7" fmla="*/ 660212 h 660212"/>
              <a:gd name="connsiteX8" fmla="*/ 0 w 1736858"/>
              <a:gd name="connsiteY8" fmla="*/ 1136 h 660212"/>
              <a:gd name="connsiteX9" fmla="*/ 1509770 w 1736858"/>
              <a:gd name="connsiteY9" fmla="*/ 0 h 660212"/>
              <a:gd name="connsiteX0" fmla="*/ 1509770 w 1736858"/>
              <a:gd name="connsiteY0" fmla="*/ 0 h 660212"/>
              <a:gd name="connsiteX1" fmla="*/ 1491884 w 1736858"/>
              <a:gd name="connsiteY1" fmla="*/ 53719 h 660212"/>
              <a:gd name="connsiteX2" fmla="*/ 46296 w 1736858"/>
              <a:gd name="connsiteY2" fmla="*/ 39936 h 660212"/>
              <a:gd name="connsiteX3" fmla="*/ 206903 w 1736858"/>
              <a:gd name="connsiteY3" fmla="*/ 624288 h 660212"/>
              <a:gd name="connsiteX4" fmla="*/ 1716867 w 1736858"/>
              <a:gd name="connsiteY4" fmla="*/ 622743 h 660212"/>
              <a:gd name="connsiteX5" fmla="*/ 1736858 w 1736858"/>
              <a:gd name="connsiteY5" fmla="*/ 658518 h 660212"/>
              <a:gd name="connsiteX6" fmla="*/ 177646 w 1736858"/>
              <a:gd name="connsiteY6" fmla="*/ 660212 h 660212"/>
              <a:gd name="connsiteX7" fmla="*/ 0 w 1736858"/>
              <a:gd name="connsiteY7" fmla="*/ 1136 h 660212"/>
              <a:gd name="connsiteX8" fmla="*/ 1509770 w 1736858"/>
              <a:gd name="connsiteY8" fmla="*/ 0 h 660212"/>
              <a:gd name="connsiteX0" fmla="*/ 1509770 w 1736858"/>
              <a:gd name="connsiteY0" fmla="*/ 0 h 660212"/>
              <a:gd name="connsiteX1" fmla="*/ 1523149 w 1736858"/>
              <a:gd name="connsiteY1" fmla="*/ 36545 h 660212"/>
              <a:gd name="connsiteX2" fmla="*/ 46296 w 1736858"/>
              <a:gd name="connsiteY2" fmla="*/ 39936 h 660212"/>
              <a:gd name="connsiteX3" fmla="*/ 206903 w 1736858"/>
              <a:gd name="connsiteY3" fmla="*/ 624288 h 660212"/>
              <a:gd name="connsiteX4" fmla="*/ 1716867 w 1736858"/>
              <a:gd name="connsiteY4" fmla="*/ 622743 h 660212"/>
              <a:gd name="connsiteX5" fmla="*/ 1736858 w 1736858"/>
              <a:gd name="connsiteY5" fmla="*/ 658518 h 660212"/>
              <a:gd name="connsiteX6" fmla="*/ 177646 w 1736858"/>
              <a:gd name="connsiteY6" fmla="*/ 660212 h 660212"/>
              <a:gd name="connsiteX7" fmla="*/ 0 w 1736858"/>
              <a:gd name="connsiteY7" fmla="*/ 1136 h 660212"/>
              <a:gd name="connsiteX8" fmla="*/ 1509770 w 1736858"/>
              <a:gd name="connsiteY8" fmla="*/ 0 h 660212"/>
              <a:gd name="connsiteX0" fmla="*/ 1509770 w 1736858"/>
              <a:gd name="connsiteY0" fmla="*/ 0 h 660212"/>
              <a:gd name="connsiteX1" fmla="*/ 1523149 w 1736858"/>
              <a:gd name="connsiteY1" fmla="*/ 36545 h 660212"/>
              <a:gd name="connsiteX2" fmla="*/ 46296 w 1736858"/>
              <a:gd name="connsiteY2" fmla="*/ 32576 h 660212"/>
              <a:gd name="connsiteX3" fmla="*/ 206903 w 1736858"/>
              <a:gd name="connsiteY3" fmla="*/ 624288 h 660212"/>
              <a:gd name="connsiteX4" fmla="*/ 1716867 w 1736858"/>
              <a:gd name="connsiteY4" fmla="*/ 622743 h 660212"/>
              <a:gd name="connsiteX5" fmla="*/ 1736858 w 1736858"/>
              <a:gd name="connsiteY5" fmla="*/ 658518 h 660212"/>
              <a:gd name="connsiteX6" fmla="*/ 177646 w 1736858"/>
              <a:gd name="connsiteY6" fmla="*/ 660212 h 660212"/>
              <a:gd name="connsiteX7" fmla="*/ 0 w 1736858"/>
              <a:gd name="connsiteY7" fmla="*/ 1136 h 660212"/>
              <a:gd name="connsiteX8" fmla="*/ 1509770 w 1736858"/>
              <a:gd name="connsiteY8" fmla="*/ 0 h 660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6858" h="660212">
                <a:moveTo>
                  <a:pt x="1509770" y="0"/>
                </a:moveTo>
                <a:lnTo>
                  <a:pt x="1523149" y="36545"/>
                </a:lnTo>
                <a:lnTo>
                  <a:pt x="46296" y="32576"/>
                </a:lnTo>
                <a:lnTo>
                  <a:pt x="206903" y="624288"/>
                </a:lnTo>
                <a:lnTo>
                  <a:pt x="1716867" y="622743"/>
                </a:lnTo>
                <a:lnTo>
                  <a:pt x="1736858" y="658518"/>
                </a:lnTo>
                <a:lnTo>
                  <a:pt x="177646" y="660212"/>
                </a:lnTo>
                <a:lnTo>
                  <a:pt x="0" y="1136"/>
                </a:lnTo>
                <a:lnTo>
                  <a:pt x="1509770" y="0"/>
                </a:lnTo>
                <a:close/>
              </a:path>
            </a:pathLst>
          </a:custGeom>
          <a:solidFill>
            <a:srgbClr val="33CC33">
              <a:lumMod val="60000"/>
              <a:lumOff val="40000"/>
            </a:srgbClr>
          </a:solidFill>
          <a:ln w="25400" cap="flat" cmpd="sng" algn="ctr">
            <a:noFill/>
            <a:prstDash val="solid"/>
          </a:ln>
          <a:effectLst/>
          <a:scene3d>
            <a:camera prst="orthographicFront"/>
            <a:lightRig rig="threePt" dir="t"/>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8" name="Parallelogram 20"/>
          <p:cNvSpPr/>
          <p:nvPr/>
        </p:nvSpPr>
        <p:spPr>
          <a:xfrm>
            <a:off x="3899407" y="2539246"/>
            <a:ext cx="1743309" cy="596940"/>
          </a:xfrm>
          <a:custGeom>
            <a:avLst/>
            <a:gdLst>
              <a:gd name="connsiteX0" fmla="*/ 150519 w 1721413"/>
              <a:gd name="connsiteY0" fmla="*/ 0 h 635362"/>
              <a:gd name="connsiteX1" fmla="*/ 1721413 w 1721413"/>
              <a:gd name="connsiteY1" fmla="*/ 21991 h 635362"/>
              <a:gd name="connsiteX2" fmla="*/ 1507247 w 1721413"/>
              <a:gd name="connsiteY2" fmla="*/ 630123 h 635362"/>
              <a:gd name="connsiteX3" fmla="*/ 0 w 1721413"/>
              <a:gd name="connsiteY3" fmla="*/ 635362 h 635362"/>
              <a:gd name="connsiteX4" fmla="*/ 150519 w 1721413"/>
              <a:gd name="connsiteY4" fmla="*/ 0 h 635362"/>
              <a:gd name="connsiteX0" fmla="*/ 152900 w 1721413"/>
              <a:gd name="connsiteY0" fmla="*/ 0 h 613371"/>
              <a:gd name="connsiteX1" fmla="*/ 1721413 w 1721413"/>
              <a:gd name="connsiteY1" fmla="*/ 0 h 613371"/>
              <a:gd name="connsiteX2" fmla="*/ 1507247 w 1721413"/>
              <a:gd name="connsiteY2" fmla="*/ 608132 h 613371"/>
              <a:gd name="connsiteX3" fmla="*/ 0 w 1721413"/>
              <a:gd name="connsiteY3" fmla="*/ 613371 h 613371"/>
              <a:gd name="connsiteX4" fmla="*/ 152900 w 1721413"/>
              <a:gd name="connsiteY4" fmla="*/ 0 h 613371"/>
              <a:gd name="connsiteX0" fmla="*/ 148137 w 1716650"/>
              <a:gd name="connsiteY0" fmla="*/ 0 h 611172"/>
              <a:gd name="connsiteX1" fmla="*/ 1716650 w 1716650"/>
              <a:gd name="connsiteY1" fmla="*/ 0 h 611172"/>
              <a:gd name="connsiteX2" fmla="*/ 1502484 w 1716650"/>
              <a:gd name="connsiteY2" fmla="*/ 608132 h 611172"/>
              <a:gd name="connsiteX3" fmla="*/ 0 w 1716650"/>
              <a:gd name="connsiteY3" fmla="*/ 611172 h 611172"/>
              <a:gd name="connsiteX4" fmla="*/ 148137 w 1716650"/>
              <a:gd name="connsiteY4" fmla="*/ 0 h 6111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6650" h="611172">
                <a:moveTo>
                  <a:pt x="148137" y="0"/>
                </a:moveTo>
                <a:lnTo>
                  <a:pt x="1716650" y="0"/>
                </a:lnTo>
                <a:lnTo>
                  <a:pt x="1502484" y="608132"/>
                </a:lnTo>
                <a:lnTo>
                  <a:pt x="0" y="611172"/>
                </a:lnTo>
                <a:lnTo>
                  <a:pt x="148137" y="0"/>
                </a:lnTo>
                <a:close/>
              </a:path>
            </a:pathLst>
          </a:custGeom>
          <a:solidFill>
            <a:srgbClr val="33CC33">
              <a:lumMod val="75000"/>
            </a:srgbClr>
          </a:solidFill>
          <a:ln w="25400" cap="flat" cmpd="sng" algn="ctr">
            <a:noFill/>
            <a:prstDash val="solid"/>
          </a:ln>
          <a:effectLst/>
          <a:scene3d>
            <a:camera prst="orthographicFront"/>
            <a:lightRig rig="threePt" dir="t"/>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9" name="Parallelogram 20"/>
          <p:cNvSpPr/>
          <p:nvPr/>
        </p:nvSpPr>
        <p:spPr>
          <a:xfrm>
            <a:off x="3936600" y="2565820"/>
            <a:ext cx="1698965" cy="542128"/>
          </a:xfrm>
          <a:custGeom>
            <a:avLst/>
            <a:gdLst>
              <a:gd name="connsiteX0" fmla="*/ 1665942 w 1699178"/>
              <a:gd name="connsiteY0" fmla="*/ 96523 h 648133"/>
              <a:gd name="connsiteX1" fmla="*/ 1625458 w 1699178"/>
              <a:gd name="connsiteY1" fmla="*/ 214098 h 648133"/>
              <a:gd name="connsiteX2" fmla="*/ 1623008 w 1699178"/>
              <a:gd name="connsiteY2" fmla="*/ 214098 h 648133"/>
              <a:gd name="connsiteX3" fmla="*/ 1665942 w 1699178"/>
              <a:gd name="connsiteY3" fmla="*/ 96523 h 648133"/>
              <a:gd name="connsiteX4" fmla="*/ 150519 w 1699178"/>
              <a:gd name="connsiteY4" fmla="*/ 0 h 648133"/>
              <a:gd name="connsiteX5" fmla="*/ 1699178 w 1699178"/>
              <a:gd name="connsiteY5" fmla="*/ 0 h 648133"/>
              <a:gd name="connsiteX6" fmla="*/ 1685383 w 1699178"/>
              <a:gd name="connsiteY6" fmla="*/ 40063 h 648133"/>
              <a:gd name="connsiteX7" fmla="*/ 187376 w 1699178"/>
              <a:gd name="connsiteY7" fmla="*/ 40063 h 648133"/>
              <a:gd name="connsiteX8" fmla="*/ 44162 w 1699178"/>
              <a:gd name="connsiteY8" fmla="*/ 615247 h 648133"/>
              <a:gd name="connsiteX9" fmla="*/ 1472223 w 1699178"/>
              <a:gd name="connsiteY9" fmla="*/ 610525 h 648133"/>
              <a:gd name="connsiteX10" fmla="*/ 1472223 w 1699178"/>
              <a:gd name="connsiteY10" fmla="*/ 611517 h 648133"/>
              <a:gd name="connsiteX11" fmla="*/ 1475459 w 1699178"/>
              <a:gd name="connsiteY11" fmla="*/ 642902 h 648133"/>
              <a:gd name="connsiteX12" fmla="*/ 0 w 1699178"/>
              <a:gd name="connsiteY12" fmla="*/ 648133 h 648133"/>
              <a:gd name="connsiteX13" fmla="*/ 150519 w 1699178"/>
              <a:gd name="connsiteY13" fmla="*/ 0 h 648133"/>
              <a:gd name="connsiteX0" fmla="*/ 1665942 w 1699178"/>
              <a:gd name="connsiteY0" fmla="*/ 96523 h 648133"/>
              <a:gd name="connsiteX1" fmla="*/ 1625458 w 1699178"/>
              <a:gd name="connsiteY1" fmla="*/ 214098 h 648133"/>
              <a:gd name="connsiteX2" fmla="*/ 1623008 w 1699178"/>
              <a:gd name="connsiteY2" fmla="*/ 214098 h 648133"/>
              <a:gd name="connsiteX3" fmla="*/ 1665942 w 1699178"/>
              <a:gd name="connsiteY3" fmla="*/ 96523 h 648133"/>
              <a:gd name="connsiteX4" fmla="*/ 150519 w 1699178"/>
              <a:gd name="connsiteY4" fmla="*/ 0 h 648133"/>
              <a:gd name="connsiteX5" fmla="*/ 1699178 w 1699178"/>
              <a:gd name="connsiteY5" fmla="*/ 0 h 648133"/>
              <a:gd name="connsiteX6" fmla="*/ 1685383 w 1699178"/>
              <a:gd name="connsiteY6" fmla="*/ 40063 h 648133"/>
              <a:gd name="connsiteX7" fmla="*/ 187376 w 1699178"/>
              <a:gd name="connsiteY7" fmla="*/ 40063 h 648133"/>
              <a:gd name="connsiteX8" fmla="*/ 44162 w 1699178"/>
              <a:gd name="connsiteY8" fmla="*/ 615247 h 648133"/>
              <a:gd name="connsiteX9" fmla="*/ 1472223 w 1699178"/>
              <a:gd name="connsiteY9" fmla="*/ 610525 h 648133"/>
              <a:gd name="connsiteX10" fmla="*/ 1472223 w 1699178"/>
              <a:gd name="connsiteY10" fmla="*/ 611517 h 648133"/>
              <a:gd name="connsiteX11" fmla="*/ 1475459 w 1699178"/>
              <a:gd name="connsiteY11" fmla="*/ 642902 h 648133"/>
              <a:gd name="connsiteX12" fmla="*/ 0 w 1699178"/>
              <a:gd name="connsiteY12" fmla="*/ 648133 h 648133"/>
              <a:gd name="connsiteX13" fmla="*/ 150519 w 1699178"/>
              <a:gd name="connsiteY13" fmla="*/ 0 h 648133"/>
              <a:gd name="connsiteX0" fmla="*/ 1665942 w 1699178"/>
              <a:gd name="connsiteY0" fmla="*/ 96523 h 648133"/>
              <a:gd name="connsiteX1" fmla="*/ 1625458 w 1699178"/>
              <a:gd name="connsiteY1" fmla="*/ 214098 h 648133"/>
              <a:gd name="connsiteX2" fmla="*/ 1623008 w 1699178"/>
              <a:gd name="connsiteY2" fmla="*/ 214098 h 648133"/>
              <a:gd name="connsiteX3" fmla="*/ 1665942 w 1699178"/>
              <a:gd name="connsiteY3" fmla="*/ 96523 h 648133"/>
              <a:gd name="connsiteX4" fmla="*/ 150519 w 1699178"/>
              <a:gd name="connsiteY4" fmla="*/ 0 h 648133"/>
              <a:gd name="connsiteX5" fmla="*/ 1699178 w 1699178"/>
              <a:gd name="connsiteY5" fmla="*/ 0 h 648133"/>
              <a:gd name="connsiteX6" fmla="*/ 1685383 w 1699178"/>
              <a:gd name="connsiteY6" fmla="*/ 40063 h 648133"/>
              <a:gd name="connsiteX7" fmla="*/ 187376 w 1699178"/>
              <a:gd name="connsiteY7" fmla="*/ 40063 h 648133"/>
              <a:gd name="connsiteX8" fmla="*/ 44162 w 1699178"/>
              <a:gd name="connsiteY8" fmla="*/ 615247 h 648133"/>
              <a:gd name="connsiteX9" fmla="*/ 1472223 w 1699178"/>
              <a:gd name="connsiteY9" fmla="*/ 610525 h 648133"/>
              <a:gd name="connsiteX10" fmla="*/ 1486645 w 1699178"/>
              <a:gd name="connsiteY10" fmla="*/ 605748 h 648133"/>
              <a:gd name="connsiteX11" fmla="*/ 1475459 w 1699178"/>
              <a:gd name="connsiteY11" fmla="*/ 642902 h 648133"/>
              <a:gd name="connsiteX12" fmla="*/ 0 w 1699178"/>
              <a:gd name="connsiteY12" fmla="*/ 648133 h 648133"/>
              <a:gd name="connsiteX13" fmla="*/ 150519 w 1699178"/>
              <a:gd name="connsiteY13" fmla="*/ 0 h 648133"/>
              <a:gd name="connsiteX0" fmla="*/ 1665942 w 1699178"/>
              <a:gd name="connsiteY0" fmla="*/ 96523 h 648133"/>
              <a:gd name="connsiteX1" fmla="*/ 1625458 w 1699178"/>
              <a:gd name="connsiteY1" fmla="*/ 214098 h 648133"/>
              <a:gd name="connsiteX2" fmla="*/ 1623008 w 1699178"/>
              <a:gd name="connsiteY2" fmla="*/ 214098 h 648133"/>
              <a:gd name="connsiteX3" fmla="*/ 1665942 w 1699178"/>
              <a:gd name="connsiteY3" fmla="*/ 96523 h 648133"/>
              <a:gd name="connsiteX4" fmla="*/ 150519 w 1699178"/>
              <a:gd name="connsiteY4" fmla="*/ 0 h 648133"/>
              <a:gd name="connsiteX5" fmla="*/ 1699178 w 1699178"/>
              <a:gd name="connsiteY5" fmla="*/ 0 h 648133"/>
              <a:gd name="connsiteX6" fmla="*/ 1685383 w 1699178"/>
              <a:gd name="connsiteY6" fmla="*/ 40063 h 648133"/>
              <a:gd name="connsiteX7" fmla="*/ 187376 w 1699178"/>
              <a:gd name="connsiteY7" fmla="*/ 40063 h 648133"/>
              <a:gd name="connsiteX8" fmla="*/ 44162 w 1699178"/>
              <a:gd name="connsiteY8" fmla="*/ 615247 h 648133"/>
              <a:gd name="connsiteX9" fmla="*/ 1472223 w 1699178"/>
              <a:gd name="connsiteY9" fmla="*/ 610525 h 648133"/>
              <a:gd name="connsiteX10" fmla="*/ 1486645 w 1699178"/>
              <a:gd name="connsiteY10" fmla="*/ 605748 h 648133"/>
              <a:gd name="connsiteX11" fmla="*/ 1475459 w 1699178"/>
              <a:gd name="connsiteY11" fmla="*/ 642902 h 648133"/>
              <a:gd name="connsiteX12" fmla="*/ 0 w 1699178"/>
              <a:gd name="connsiteY12" fmla="*/ 648133 h 648133"/>
              <a:gd name="connsiteX13" fmla="*/ 150519 w 1699178"/>
              <a:gd name="connsiteY13" fmla="*/ 0 h 648133"/>
              <a:gd name="connsiteX0" fmla="*/ 1665942 w 1699178"/>
              <a:gd name="connsiteY0" fmla="*/ 96523 h 648671"/>
              <a:gd name="connsiteX1" fmla="*/ 1625458 w 1699178"/>
              <a:gd name="connsiteY1" fmla="*/ 214098 h 648671"/>
              <a:gd name="connsiteX2" fmla="*/ 1623008 w 1699178"/>
              <a:gd name="connsiteY2" fmla="*/ 214098 h 648671"/>
              <a:gd name="connsiteX3" fmla="*/ 1665942 w 1699178"/>
              <a:gd name="connsiteY3" fmla="*/ 96523 h 648671"/>
              <a:gd name="connsiteX4" fmla="*/ 150519 w 1699178"/>
              <a:gd name="connsiteY4" fmla="*/ 0 h 648671"/>
              <a:gd name="connsiteX5" fmla="*/ 1699178 w 1699178"/>
              <a:gd name="connsiteY5" fmla="*/ 0 h 648671"/>
              <a:gd name="connsiteX6" fmla="*/ 1685383 w 1699178"/>
              <a:gd name="connsiteY6" fmla="*/ 40063 h 648671"/>
              <a:gd name="connsiteX7" fmla="*/ 187376 w 1699178"/>
              <a:gd name="connsiteY7" fmla="*/ 40063 h 648671"/>
              <a:gd name="connsiteX8" fmla="*/ 44162 w 1699178"/>
              <a:gd name="connsiteY8" fmla="*/ 615247 h 648671"/>
              <a:gd name="connsiteX9" fmla="*/ 1472223 w 1699178"/>
              <a:gd name="connsiteY9" fmla="*/ 610525 h 648671"/>
              <a:gd name="connsiteX10" fmla="*/ 1486645 w 1699178"/>
              <a:gd name="connsiteY10" fmla="*/ 605748 h 648671"/>
              <a:gd name="connsiteX11" fmla="*/ 1484112 w 1699178"/>
              <a:gd name="connsiteY11" fmla="*/ 648671 h 648671"/>
              <a:gd name="connsiteX12" fmla="*/ 0 w 1699178"/>
              <a:gd name="connsiteY12" fmla="*/ 648133 h 648671"/>
              <a:gd name="connsiteX13" fmla="*/ 150519 w 1699178"/>
              <a:gd name="connsiteY13" fmla="*/ 0 h 648671"/>
              <a:gd name="connsiteX0" fmla="*/ 1665942 w 1699178"/>
              <a:gd name="connsiteY0" fmla="*/ 96523 h 648671"/>
              <a:gd name="connsiteX1" fmla="*/ 1625458 w 1699178"/>
              <a:gd name="connsiteY1" fmla="*/ 214098 h 648671"/>
              <a:gd name="connsiteX2" fmla="*/ 1665942 w 1699178"/>
              <a:gd name="connsiteY2" fmla="*/ 96523 h 648671"/>
              <a:gd name="connsiteX3" fmla="*/ 150519 w 1699178"/>
              <a:gd name="connsiteY3" fmla="*/ 0 h 648671"/>
              <a:gd name="connsiteX4" fmla="*/ 1699178 w 1699178"/>
              <a:gd name="connsiteY4" fmla="*/ 0 h 648671"/>
              <a:gd name="connsiteX5" fmla="*/ 1685383 w 1699178"/>
              <a:gd name="connsiteY5" fmla="*/ 40063 h 648671"/>
              <a:gd name="connsiteX6" fmla="*/ 187376 w 1699178"/>
              <a:gd name="connsiteY6" fmla="*/ 40063 h 648671"/>
              <a:gd name="connsiteX7" fmla="*/ 44162 w 1699178"/>
              <a:gd name="connsiteY7" fmla="*/ 615247 h 648671"/>
              <a:gd name="connsiteX8" fmla="*/ 1472223 w 1699178"/>
              <a:gd name="connsiteY8" fmla="*/ 610525 h 648671"/>
              <a:gd name="connsiteX9" fmla="*/ 1486645 w 1699178"/>
              <a:gd name="connsiteY9" fmla="*/ 605748 h 648671"/>
              <a:gd name="connsiteX10" fmla="*/ 1484112 w 1699178"/>
              <a:gd name="connsiteY10" fmla="*/ 648671 h 648671"/>
              <a:gd name="connsiteX11" fmla="*/ 0 w 1699178"/>
              <a:gd name="connsiteY11" fmla="*/ 648133 h 648671"/>
              <a:gd name="connsiteX12" fmla="*/ 150519 w 1699178"/>
              <a:gd name="connsiteY12" fmla="*/ 0 h 648671"/>
              <a:gd name="connsiteX0" fmla="*/ 150519 w 1699178"/>
              <a:gd name="connsiteY0" fmla="*/ 0 h 648671"/>
              <a:gd name="connsiteX1" fmla="*/ 1699178 w 1699178"/>
              <a:gd name="connsiteY1" fmla="*/ 0 h 648671"/>
              <a:gd name="connsiteX2" fmla="*/ 1685383 w 1699178"/>
              <a:gd name="connsiteY2" fmla="*/ 40063 h 648671"/>
              <a:gd name="connsiteX3" fmla="*/ 187376 w 1699178"/>
              <a:gd name="connsiteY3" fmla="*/ 40063 h 648671"/>
              <a:gd name="connsiteX4" fmla="*/ 44162 w 1699178"/>
              <a:gd name="connsiteY4" fmla="*/ 615247 h 648671"/>
              <a:gd name="connsiteX5" fmla="*/ 1472223 w 1699178"/>
              <a:gd name="connsiteY5" fmla="*/ 610525 h 648671"/>
              <a:gd name="connsiteX6" fmla="*/ 1486645 w 1699178"/>
              <a:gd name="connsiteY6" fmla="*/ 605748 h 648671"/>
              <a:gd name="connsiteX7" fmla="*/ 1484112 w 1699178"/>
              <a:gd name="connsiteY7" fmla="*/ 648671 h 648671"/>
              <a:gd name="connsiteX8" fmla="*/ 0 w 1699178"/>
              <a:gd name="connsiteY8" fmla="*/ 648133 h 648671"/>
              <a:gd name="connsiteX9" fmla="*/ 150519 w 1699178"/>
              <a:gd name="connsiteY9" fmla="*/ 0 h 648671"/>
              <a:gd name="connsiteX0" fmla="*/ 150519 w 1699178"/>
              <a:gd name="connsiteY0" fmla="*/ 0 h 648671"/>
              <a:gd name="connsiteX1" fmla="*/ 1699178 w 1699178"/>
              <a:gd name="connsiteY1" fmla="*/ 0 h 648671"/>
              <a:gd name="connsiteX2" fmla="*/ 1685383 w 1699178"/>
              <a:gd name="connsiteY2" fmla="*/ 40063 h 648671"/>
              <a:gd name="connsiteX3" fmla="*/ 187376 w 1699178"/>
              <a:gd name="connsiteY3" fmla="*/ 40063 h 648671"/>
              <a:gd name="connsiteX4" fmla="*/ 44162 w 1699178"/>
              <a:gd name="connsiteY4" fmla="*/ 615247 h 648671"/>
              <a:gd name="connsiteX5" fmla="*/ 1486645 w 1699178"/>
              <a:gd name="connsiteY5" fmla="*/ 605748 h 648671"/>
              <a:gd name="connsiteX6" fmla="*/ 1484112 w 1699178"/>
              <a:gd name="connsiteY6" fmla="*/ 648671 h 648671"/>
              <a:gd name="connsiteX7" fmla="*/ 0 w 1699178"/>
              <a:gd name="connsiteY7" fmla="*/ 648133 h 648671"/>
              <a:gd name="connsiteX8" fmla="*/ 150519 w 1699178"/>
              <a:gd name="connsiteY8" fmla="*/ 0 h 648671"/>
              <a:gd name="connsiteX0" fmla="*/ 150519 w 1699178"/>
              <a:gd name="connsiteY0" fmla="*/ 0 h 648671"/>
              <a:gd name="connsiteX1" fmla="*/ 1699178 w 1699178"/>
              <a:gd name="connsiteY1" fmla="*/ 0 h 648671"/>
              <a:gd name="connsiteX2" fmla="*/ 1685383 w 1699178"/>
              <a:gd name="connsiteY2" fmla="*/ 40063 h 648671"/>
              <a:gd name="connsiteX3" fmla="*/ 170546 w 1699178"/>
              <a:gd name="connsiteY3" fmla="*/ 28844 h 648671"/>
              <a:gd name="connsiteX4" fmla="*/ 44162 w 1699178"/>
              <a:gd name="connsiteY4" fmla="*/ 615247 h 648671"/>
              <a:gd name="connsiteX5" fmla="*/ 1486645 w 1699178"/>
              <a:gd name="connsiteY5" fmla="*/ 605748 h 648671"/>
              <a:gd name="connsiteX6" fmla="*/ 1484112 w 1699178"/>
              <a:gd name="connsiteY6" fmla="*/ 648671 h 648671"/>
              <a:gd name="connsiteX7" fmla="*/ 0 w 1699178"/>
              <a:gd name="connsiteY7" fmla="*/ 648133 h 648671"/>
              <a:gd name="connsiteX8" fmla="*/ 150519 w 1699178"/>
              <a:gd name="connsiteY8" fmla="*/ 0 h 648671"/>
              <a:gd name="connsiteX0" fmla="*/ 150519 w 1699178"/>
              <a:gd name="connsiteY0" fmla="*/ 0 h 648671"/>
              <a:gd name="connsiteX1" fmla="*/ 1699178 w 1699178"/>
              <a:gd name="connsiteY1" fmla="*/ 0 h 648671"/>
              <a:gd name="connsiteX2" fmla="*/ 1685383 w 1699178"/>
              <a:gd name="connsiteY2" fmla="*/ 27062 h 648671"/>
              <a:gd name="connsiteX3" fmla="*/ 170546 w 1699178"/>
              <a:gd name="connsiteY3" fmla="*/ 28844 h 648671"/>
              <a:gd name="connsiteX4" fmla="*/ 44162 w 1699178"/>
              <a:gd name="connsiteY4" fmla="*/ 615247 h 648671"/>
              <a:gd name="connsiteX5" fmla="*/ 1486645 w 1699178"/>
              <a:gd name="connsiteY5" fmla="*/ 605748 h 648671"/>
              <a:gd name="connsiteX6" fmla="*/ 1484112 w 1699178"/>
              <a:gd name="connsiteY6" fmla="*/ 648671 h 648671"/>
              <a:gd name="connsiteX7" fmla="*/ 0 w 1699178"/>
              <a:gd name="connsiteY7" fmla="*/ 648133 h 648671"/>
              <a:gd name="connsiteX8" fmla="*/ 150519 w 1699178"/>
              <a:gd name="connsiteY8" fmla="*/ 0 h 648671"/>
              <a:gd name="connsiteX0" fmla="*/ 150519 w 1699178"/>
              <a:gd name="connsiteY0" fmla="*/ 0 h 648671"/>
              <a:gd name="connsiteX1" fmla="*/ 1699178 w 1699178"/>
              <a:gd name="connsiteY1" fmla="*/ 0 h 648671"/>
              <a:gd name="connsiteX2" fmla="*/ 1628233 w 1699178"/>
              <a:gd name="connsiteY2" fmla="*/ 155650 h 648671"/>
              <a:gd name="connsiteX3" fmla="*/ 170546 w 1699178"/>
              <a:gd name="connsiteY3" fmla="*/ 28844 h 648671"/>
              <a:gd name="connsiteX4" fmla="*/ 44162 w 1699178"/>
              <a:gd name="connsiteY4" fmla="*/ 615247 h 648671"/>
              <a:gd name="connsiteX5" fmla="*/ 1486645 w 1699178"/>
              <a:gd name="connsiteY5" fmla="*/ 605748 h 648671"/>
              <a:gd name="connsiteX6" fmla="*/ 1484112 w 1699178"/>
              <a:gd name="connsiteY6" fmla="*/ 648671 h 648671"/>
              <a:gd name="connsiteX7" fmla="*/ 0 w 1699178"/>
              <a:gd name="connsiteY7" fmla="*/ 648133 h 648671"/>
              <a:gd name="connsiteX8" fmla="*/ 150519 w 1699178"/>
              <a:gd name="connsiteY8" fmla="*/ 0 h 648671"/>
              <a:gd name="connsiteX0" fmla="*/ 150519 w 1689653"/>
              <a:gd name="connsiteY0" fmla="*/ 0 h 648671"/>
              <a:gd name="connsiteX1" fmla="*/ 1689653 w 1689653"/>
              <a:gd name="connsiteY1" fmla="*/ 35719 h 648671"/>
              <a:gd name="connsiteX2" fmla="*/ 1628233 w 1689653"/>
              <a:gd name="connsiteY2" fmla="*/ 155650 h 648671"/>
              <a:gd name="connsiteX3" fmla="*/ 170546 w 1689653"/>
              <a:gd name="connsiteY3" fmla="*/ 28844 h 648671"/>
              <a:gd name="connsiteX4" fmla="*/ 44162 w 1689653"/>
              <a:gd name="connsiteY4" fmla="*/ 615247 h 648671"/>
              <a:gd name="connsiteX5" fmla="*/ 1486645 w 1689653"/>
              <a:gd name="connsiteY5" fmla="*/ 605748 h 648671"/>
              <a:gd name="connsiteX6" fmla="*/ 1484112 w 1689653"/>
              <a:gd name="connsiteY6" fmla="*/ 648671 h 648671"/>
              <a:gd name="connsiteX7" fmla="*/ 0 w 1689653"/>
              <a:gd name="connsiteY7" fmla="*/ 648133 h 648671"/>
              <a:gd name="connsiteX8" fmla="*/ 150519 w 1689653"/>
              <a:gd name="connsiteY8" fmla="*/ 0 h 648671"/>
              <a:gd name="connsiteX0" fmla="*/ 150519 w 1689653"/>
              <a:gd name="connsiteY0" fmla="*/ 0 h 648671"/>
              <a:gd name="connsiteX1" fmla="*/ 1689653 w 1689653"/>
              <a:gd name="connsiteY1" fmla="*/ 35719 h 648671"/>
              <a:gd name="connsiteX2" fmla="*/ 1628233 w 1689653"/>
              <a:gd name="connsiteY2" fmla="*/ 155650 h 648671"/>
              <a:gd name="connsiteX3" fmla="*/ 168164 w 1689653"/>
              <a:gd name="connsiteY3" fmla="*/ 93138 h 648671"/>
              <a:gd name="connsiteX4" fmla="*/ 44162 w 1689653"/>
              <a:gd name="connsiteY4" fmla="*/ 615247 h 648671"/>
              <a:gd name="connsiteX5" fmla="*/ 1486645 w 1689653"/>
              <a:gd name="connsiteY5" fmla="*/ 605748 h 648671"/>
              <a:gd name="connsiteX6" fmla="*/ 1484112 w 1689653"/>
              <a:gd name="connsiteY6" fmla="*/ 648671 h 648671"/>
              <a:gd name="connsiteX7" fmla="*/ 0 w 1689653"/>
              <a:gd name="connsiteY7" fmla="*/ 648133 h 648671"/>
              <a:gd name="connsiteX8" fmla="*/ 150519 w 1689653"/>
              <a:gd name="connsiteY8" fmla="*/ 0 h 648671"/>
              <a:gd name="connsiteX0" fmla="*/ 150519 w 1689653"/>
              <a:gd name="connsiteY0" fmla="*/ 0 h 615333"/>
              <a:gd name="connsiteX1" fmla="*/ 1689653 w 1689653"/>
              <a:gd name="connsiteY1" fmla="*/ 2381 h 615333"/>
              <a:gd name="connsiteX2" fmla="*/ 1628233 w 1689653"/>
              <a:gd name="connsiteY2" fmla="*/ 122312 h 615333"/>
              <a:gd name="connsiteX3" fmla="*/ 168164 w 1689653"/>
              <a:gd name="connsiteY3" fmla="*/ 59800 h 615333"/>
              <a:gd name="connsiteX4" fmla="*/ 44162 w 1689653"/>
              <a:gd name="connsiteY4" fmla="*/ 581909 h 615333"/>
              <a:gd name="connsiteX5" fmla="*/ 1486645 w 1689653"/>
              <a:gd name="connsiteY5" fmla="*/ 572410 h 615333"/>
              <a:gd name="connsiteX6" fmla="*/ 1484112 w 1689653"/>
              <a:gd name="connsiteY6" fmla="*/ 615333 h 615333"/>
              <a:gd name="connsiteX7" fmla="*/ 0 w 1689653"/>
              <a:gd name="connsiteY7" fmla="*/ 614795 h 615333"/>
              <a:gd name="connsiteX8" fmla="*/ 150519 w 1689653"/>
              <a:gd name="connsiteY8" fmla="*/ 0 h 615333"/>
              <a:gd name="connsiteX0" fmla="*/ 160044 w 1689653"/>
              <a:gd name="connsiteY0" fmla="*/ 0 h 615333"/>
              <a:gd name="connsiteX1" fmla="*/ 1689653 w 1689653"/>
              <a:gd name="connsiteY1" fmla="*/ 2381 h 615333"/>
              <a:gd name="connsiteX2" fmla="*/ 1628233 w 1689653"/>
              <a:gd name="connsiteY2" fmla="*/ 122312 h 615333"/>
              <a:gd name="connsiteX3" fmla="*/ 168164 w 1689653"/>
              <a:gd name="connsiteY3" fmla="*/ 59800 h 615333"/>
              <a:gd name="connsiteX4" fmla="*/ 44162 w 1689653"/>
              <a:gd name="connsiteY4" fmla="*/ 581909 h 615333"/>
              <a:gd name="connsiteX5" fmla="*/ 1486645 w 1689653"/>
              <a:gd name="connsiteY5" fmla="*/ 572410 h 615333"/>
              <a:gd name="connsiteX6" fmla="*/ 1484112 w 1689653"/>
              <a:gd name="connsiteY6" fmla="*/ 615333 h 615333"/>
              <a:gd name="connsiteX7" fmla="*/ 0 w 1689653"/>
              <a:gd name="connsiteY7" fmla="*/ 614795 h 615333"/>
              <a:gd name="connsiteX8" fmla="*/ 160044 w 1689653"/>
              <a:gd name="connsiteY8" fmla="*/ 0 h 615333"/>
              <a:gd name="connsiteX0" fmla="*/ 148138 w 1677747"/>
              <a:gd name="connsiteY0" fmla="*/ 0 h 615333"/>
              <a:gd name="connsiteX1" fmla="*/ 1677747 w 1677747"/>
              <a:gd name="connsiteY1" fmla="*/ 2381 h 615333"/>
              <a:gd name="connsiteX2" fmla="*/ 1616327 w 1677747"/>
              <a:gd name="connsiteY2" fmla="*/ 122312 h 615333"/>
              <a:gd name="connsiteX3" fmla="*/ 156258 w 1677747"/>
              <a:gd name="connsiteY3" fmla="*/ 59800 h 615333"/>
              <a:gd name="connsiteX4" fmla="*/ 32256 w 1677747"/>
              <a:gd name="connsiteY4" fmla="*/ 581909 h 615333"/>
              <a:gd name="connsiteX5" fmla="*/ 1474739 w 1677747"/>
              <a:gd name="connsiteY5" fmla="*/ 572410 h 615333"/>
              <a:gd name="connsiteX6" fmla="*/ 1472206 w 1677747"/>
              <a:gd name="connsiteY6" fmla="*/ 615333 h 615333"/>
              <a:gd name="connsiteX7" fmla="*/ 0 w 1677747"/>
              <a:gd name="connsiteY7" fmla="*/ 612413 h 615333"/>
              <a:gd name="connsiteX8" fmla="*/ 148138 w 1677747"/>
              <a:gd name="connsiteY8" fmla="*/ 0 h 615333"/>
              <a:gd name="connsiteX0" fmla="*/ 148138 w 1677747"/>
              <a:gd name="connsiteY0" fmla="*/ 0 h 615333"/>
              <a:gd name="connsiteX1" fmla="*/ 1677747 w 1677747"/>
              <a:gd name="connsiteY1" fmla="*/ 2381 h 615333"/>
              <a:gd name="connsiteX2" fmla="*/ 1616327 w 1677747"/>
              <a:gd name="connsiteY2" fmla="*/ 122312 h 615333"/>
              <a:gd name="connsiteX3" fmla="*/ 156258 w 1677747"/>
              <a:gd name="connsiteY3" fmla="*/ 59800 h 615333"/>
              <a:gd name="connsiteX4" fmla="*/ 44162 w 1677747"/>
              <a:gd name="connsiteY4" fmla="*/ 581909 h 615333"/>
              <a:gd name="connsiteX5" fmla="*/ 1474739 w 1677747"/>
              <a:gd name="connsiteY5" fmla="*/ 572410 h 615333"/>
              <a:gd name="connsiteX6" fmla="*/ 1472206 w 1677747"/>
              <a:gd name="connsiteY6" fmla="*/ 615333 h 615333"/>
              <a:gd name="connsiteX7" fmla="*/ 0 w 1677747"/>
              <a:gd name="connsiteY7" fmla="*/ 612413 h 615333"/>
              <a:gd name="connsiteX8" fmla="*/ 148138 w 1677747"/>
              <a:gd name="connsiteY8" fmla="*/ 0 h 615333"/>
              <a:gd name="connsiteX0" fmla="*/ 143375 w 1672984"/>
              <a:gd name="connsiteY0" fmla="*/ 0 h 615333"/>
              <a:gd name="connsiteX1" fmla="*/ 1672984 w 1672984"/>
              <a:gd name="connsiteY1" fmla="*/ 2381 h 615333"/>
              <a:gd name="connsiteX2" fmla="*/ 1611564 w 1672984"/>
              <a:gd name="connsiteY2" fmla="*/ 122312 h 615333"/>
              <a:gd name="connsiteX3" fmla="*/ 151495 w 1672984"/>
              <a:gd name="connsiteY3" fmla="*/ 59800 h 615333"/>
              <a:gd name="connsiteX4" fmla="*/ 39399 w 1672984"/>
              <a:gd name="connsiteY4" fmla="*/ 581909 h 615333"/>
              <a:gd name="connsiteX5" fmla="*/ 1469976 w 1672984"/>
              <a:gd name="connsiteY5" fmla="*/ 572410 h 615333"/>
              <a:gd name="connsiteX6" fmla="*/ 1467443 w 1672984"/>
              <a:gd name="connsiteY6" fmla="*/ 615333 h 615333"/>
              <a:gd name="connsiteX7" fmla="*/ 0 w 1672984"/>
              <a:gd name="connsiteY7" fmla="*/ 610032 h 615333"/>
              <a:gd name="connsiteX8" fmla="*/ 143375 w 1672984"/>
              <a:gd name="connsiteY8" fmla="*/ 0 h 615333"/>
              <a:gd name="connsiteX0" fmla="*/ 143375 w 1672984"/>
              <a:gd name="connsiteY0" fmla="*/ 0 h 615333"/>
              <a:gd name="connsiteX1" fmla="*/ 1672984 w 1672984"/>
              <a:gd name="connsiteY1" fmla="*/ 2381 h 615333"/>
              <a:gd name="connsiteX2" fmla="*/ 1666333 w 1672984"/>
              <a:gd name="connsiteY2" fmla="*/ 34206 h 615333"/>
              <a:gd name="connsiteX3" fmla="*/ 151495 w 1672984"/>
              <a:gd name="connsiteY3" fmla="*/ 59800 h 615333"/>
              <a:gd name="connsiteX4" fmla="*/ 39399 w 1672984"/>
              <a:gd name="connsiteY4" fmla="*/ 581909 h 615333"/>
              <a:gd name="connsiteX5" fmla="*/ 1469976 w 1672984"/>
              <a:gd name="connsiteY5" fmla="*/ 572410 h 615333"/>
              <a:gd name="connsiteX6" fmla="*/ 1467443 w 1672984"/>
              <a:gd name="connsiteY6" fmla="*/ 615333 h 615333"/>
              <a:gd name="connsiteX7" fmla="*/ 0 w 1672984"/>
              <a:gd name="connsiteY7" fmla="*/ 610032 h 615333"/>
              <a:gd name="connsiteX8" fmla="*/ 143375 w 1672984"/>
              <a:gd name="connsiteY8" fmla="*/ 0 h 615333"/>
              <a:gd name="connsiteX0" fmla="*/ 143375 w 1672984"/>
              <a:gd name="connsiteY0" fmla="*/ 0 h 615333"/>
              <a:gd name="connsiteX1" fmla="*/ 1672984 w 1672984"/>
              <a:gd name="connsiteY1" fmla="*/ 2381 h 615333"/>
              <a:gd name="connsiteX2" fmla="*/ 1666333 w 1672984"/>
              <a:gd name="connsiteY2" fmla="*/ 34206 h 615333"/>
              <a:gd name="connsiteX3" fmla="*/ 161020 w 1672984"/>
              <a:gd name="connsiteY3" fmla="*/ 35988 h 615333"/>
              <a:gd name="connsiteX4" fmla="*/ 39399 w 1672984"/>
              <a:gd name="connsiteY4" fmla="*/ 581909 h 615333"/>
              <a:gd name="connsiteX5" fmla="*/ 1469976 w 1672984"/>
              <a:gd name="connsiteY5" fmla="*/ 572410 h 615333"/>
              <a:gd name="connsiteX6" fmla="*/ 1467443 w 1672984"/>
              <a:gd name="connsiteY6" fmla="*/ 615333 h 615333"/>
              <a:gd name="connsiteX7" fmla="*/ 0 w 1672984"/>
              <a:gd name="connsiteY7" fmla="*/ 610032 h 615333"/>
              <a:gd name="connsiteX8" fmla="*/ 143375 w 1672984"/>
              <a:gd name="connsiteY8" fmla="*/ 0 h 615333"/>
              <a:gd name="connsiteX0" fmla="*/ 143375 w 1672984"/>
              <a:gd name="connsiteY0" fmla="*/ 0 h 615333"/>
              <a:gd name="connsiteX1" fmla="*/ 1672984 w 1672984"/>
              <a:gd name="connsiteY1" fmla="*/ 2381 h 615333"/>
              <a:gd name="connsiteX2" fmla="*/ 1666333 w 1672984"/>
              <a:gd name="connsiteY2" fmla="*/ 34206 h 615333"/>
              <a:gd name="connsiteX3" fmla="*/ 161020 w 1672984"/>
              <a:gd name="connsiteY3" fmla="*/ 35988 h 615333"/>
              <a:gd name="connsiteX4" fmla="*/ 46543 w 1672984"/>
              <a:gd name="connsiteY4" fmla="*/ 581909 h 615333"/>
              <a:gd name="connsiteX5" fmla="*/ 1469976 w 1672984"/>
              <a:gd name="connsiteY5" fmla="*/ 572410 h 615333"/>
              <a:gd name="connsiteX6" fmla="*/ 1467443 w 1672984"/>
              <a:gd name="connsiteY6" fmla="*/ 615333 h 615333"/>
              <a:gd name="connsiteX7" fmla="*/ 0 w 1672984"/>
              <a:gd name="connsiteY7" fmla="*/ 610032 h 615333"/>
              <a:gd name="connsiteX8" fmla="*/ 143375 w 1672984"/>
              <a:gd name="connsiteY8" fmla="*/ 0 h 615333"/>
              <a:gd name="connsiteX0" fmla="*/ 143375 w 1672984"/>
              <a:gd name="connsiteY0" fmla="*/ 0 h 615333"/>
              <a:gd name="connsiteX1" fmla="*/ 1672984 w 1672984"/>
              <a:gd name="connsiteY1" fmla="*/ 2381 h 615333"/>
              <a:gd name="connsiteX2" fmla="*/ 1666333 w 1672984"/>
              <a:gd name="connsiteY2" fmla="*/ 34206 h 615333"/>
              <a:gd name="connsiteX3" fmla="*/ 172927 w 1672984"/>
              <a:gd name="connsiteY3" fmla="*/ 35988 h 615333"/>
              <a:gd name="connsiteX4" fmla="*/ 46543 w 1672984"/>
              <a:gd name="connsiteY4" fmla="*/ 581909 h 615333"/>
              <a:gd name="connsiteX5" fmla="*/ 1469976 w 1672984"/>
              <a:gd name="connsiteY5" fmla="*/ 572410 h 615333"/>
              <a:gd name="connsiteX6" fmla="*/ 1467443 w 1672984"/>
              <a:gd name="connsiteY6" fmla="*/ 615333 h 615333"/>
              <a:gd name="connsiteX7" fmla="*/ 0 w 1672984"/>
              <a:gd name="connsiteY7" fmla="*/ 610032 h 615333"/>
              <a:gd name="connsiteX8" fmla="*/ 143375 w 1672984"/>
              <a:gd name="connsiteY8" fmla="*/ 0 h 615333"/>
              <a:gd name="connsiteX0" fmla="*/ 143375 w 1672984"/>
              <a:gd name="connsiteY0" fmla="*/ 0 h 615333"/>
              <a:gd name="connsiteX1" fmla="*/ 1672984 w 1672984"/>
              <a:gd name="connsiteY1" fmla="*/ 2381 h 615333"/>
              <a:gd name="connsiteX2" fmla="*/ 1666333 w 1672984"/>
              <a:gd name="connsiteY2" fmla="*/ 34206 h 615333"/>
              <a:gd name="connsiteX3" fmla="*/ 172927 w 1672984"/>
              <a:gd name="connsiteY3" fmla="*/ 35988 h 615333"/>
              <a:gd name="connsiteX4" fmla="*/ 48924 w 1672984"/>
              <a:gd name="connsiteY4" fmla="*/ 572384 h 615333"/>
              <a:gd name="connsiteX5" fmla="*/ 1469976 w 1672984"/>
              <a:gd name="connsiteY5" fmla="*/ 572410 h 615333"/>
              <a:gd name="connsiteX6" fmla="*/ 1467443 w 1672984"/>
              <a:gd name="connsiteY6" fmla="*/ 615333 h 615333"/>
              <a:gd name="connsiteX7" fmla="*/ 0 w 1672984"/>
              <a:gd name="connsiteY7" fmla="*/ 610032 h 615333"/>
              <a:gd name="connsiteX8" fmla="*/ 143375 w 1672984"/>
              <a:gd name="connsiteY8" fmla="*/ 0 h 615333"/>
              <a:gd name="connsiteX0" fmla="*/ 143375 w 1672984"/>
              <a:gd name="connsiteY0" fmla="*/ 0 h 615333"/>
              <a:gd name="connsiteX1" fmla="*/ 1672984 w 1672984"/>
              <a:gd name="connsiteY1" fmla="*/ 2381 h 615333"/>
              <a:gd name="connsiteX2" fmla="*/ 1666333 w 1672984"/>
              <a:gd name="connsiteY2" fmla="*/ 34206 h 615333"/>
              <a:gd name="connsiteX3" fmla="*/ 172927 w 1672984"/>
              <a:gd name="connsiteY3" fmla="*/ 35988 h 615333"/>
              <a:gd name="connsiteX4" fmla="*/ 48924 w 1672984"/>
              <a:gd name="connsiteY4" fmla="*/ 572384 h 615333"/>
              <a:gd name="connsiteX5" fmla="*/ 1479501 w 1672984"/>
              <a:gd name="connsiteY5" fmla="*/ 572410 h 615333"/>
              <a:gd name="connsiteX6" fmla="*/ 1467443 w 1672984"/>
              <a:gd name="connsiteY6" fmla="*/ 615333 h 615333"/>
              <a:gd name="connsiteX7" fmla="*/ 0 w 1672984"/>
              <a:gd name="connsiteY7" fmla="*/ 610032 h 615333"/>
              <a:gd name="connsiteX8" fmla="*/ 143375 w 1672984"/>
              <a:gd name="connsiteY8" fmla="*/ 0 h 615333"/>
              <a:gd name="connsiteX0" fmla="*/ 143375 w 1672984"/>
              <a:gd name="connsiteY0" fmla="*/ 0 h 615333"/>
              <a:gd name="connsiteX1" fmla="*/ 1672984 w 1672984"/>
              <a:gd name="connsiteY1" fmla="*/ 2381 h 615333"/>
              <a:gd name="connsiteX2" fmla="*/ 1666333 w 1672984"/>
              <a:gd name="connsiteY2" fmla="*/ 34206 h 615333"/>
              <a:gd name="connsiteX3" fmla="*/ 172927 w 1672984"/>
              <a:gd name="connsiteY3" fmla="*/ 35988 h 615333"/>
              <a:gd name="connsiteX4" fmla="*/ 48924 w 1672984"/>
              <a:gd name="connsiteY4" fmla="*/ 572384 h 615333"/>
              <a:gd name="connsiteX5" fmla="*/ 1479501 w 1672984"/>
              <a:gd name="connsiteY5" fmla="*/ 572410 h 615333"/>
              <a:gd name="connsiteX6" fmla="*/ 1467443 w 1672984"/>
              <a:gd name="connsiteY6" fmla="*/ 615333 h 615333"/>
              <a:gd name="connsiteX7" fmla="*/ 0 w 1672984"/>
              <a:gd name="connsiteY7" fmla="*/ 600507 h 615333"/>
              <a:gd name="connsiteX8" fmla="*/ 143375 w 1672984"/>
              <a:gd name="connsiteY8" fmla="*/ 0 h 615333"/>
              <a:gd name="connsiteX0" fmla="*/ 143375 w 1672984"/>
              <a:gd name="connsiteY0" fmla="*/ 0 h 612951"/>
              <a:gd name="connsiteX1" fmla="*/ 1672984 w 1672984"/>
              <a:gd name="connsiteY1" fmla="*/ 2381 h 612951"/>
              <a:gd name="connsiteX2" fmla="*/ 1666333 w 1672984"/>
              <a:gd name="connsiteY2" fmla="*/ 34206 h 612951"/>
              <a:gd name="connsiteX3" fmla="*/ 172927 w 1672984"/>
              <a:gd name="connsiteY3" fmla="*/ 35988 h 612951"/>
              <a:gd name="connsiteX4" fmla="*/ 48924 w 1672984"/>
              <a:gd name="connsiteY4" fmla="*/ 572384 h 612951"/>
              <a:gd name="connsiteX5" fmla="*/ 1479501 w 1672984"/>
              <a:gd name="connsiteY5" fmla="*/ 572410 h 612951"/>
              <a:gd name="connsiteX6" fmla="*/ 1474586 w 1672984"/>
              <a:gd name="connsiteY6" fmla="*/ 612951 h 612951"/>
              <a:gd name="connsiteX7" fmla="*/ 0 w 1672984"/>
              <a:gd name="connsiteY7" fmla="*/ 600507 h 612951"/>
              <a:gd name="connsiteX8" fmla="*/ 143375 w 1672984"/>
              <a:gd name="connsiteY8" fmla="*/ 0 h 612951"/>
              <a:gd name="connsiteX0" fmla="*/ 143375 w 1672984"/>
              <a:gd name="connsiteY0" fmla="*/ 0 h 612951"/>
              <a:gd name="connsiteX1" fmla="*/ 1672984 w 1672984"/>
              <a:gd name="connsiteY1" fmla="*/ 2381 h 612951"/>
              <a:gd name="connsiteX2" fmla="*/ 1666333 w 1672984"/>
              <a:gd name="connsiteY2" fmla="*/ 34206 h 612951"/>
              <a:gd name="connsiteX3" fmla="*/ 172927 w 1672984"/>
              <a:gd name="connsiteY3" fmla="*/ 35988 h 612951"/>
              <a:gd name="connsiteX4" fmla="*/ 48924 w 1672984"/>
              <a:gd name="connsiteY4" fmla="*/ 572384 h 612951"/>
              <a:gd name="connsiteX5" fmla="*/ 1486644 w 1672984"/>
              <a:gd name="connsiteY5" fmla="*/ 584316 h 612951"/>
              <a:gd name="connsiteX6" fmla="*/ 1474586 w 1672984"/>
              <a:gd name="connsiteY6" fmla="*/ 612951 h 612951"/>
              <a:gd name="connsiteX7" fmla="*/ 0 w 1672984"/>
              <a:gd name="connsiteY7" fmla="*/ 600507 h 612951"/>
              <a:gd name="connsiteX8" fmla="*/ 143375 w 1672984"/>
              <a:gd name="connsiteY8" fmla="*/ 0 h 612951"/>
              <a:gd name="connsiteX0" fmla="*/ 143375 w 1672984"/>
              <a:gd name="connsiteY0" fmla="*/ 0 h 612951"/>
              <a:gd name="connsiteX1" fmla="*/ 1672984 w 1672984"/>
              <a:gd name="connsiteY1" fmla="*/ 2381 h 612951"/>
              <a:gd name="connsiteX2" fmla="*/ 1666333 w 1672984"/>
              <a:gd name="connsiteY2" fmla="*/ 34206 h 612951"/>
              <a:gd name="connsiteX3" fmla="*/ 172927 w 1672984"/>
              <a:gd name="connsiteY3" fmla="*/ 35988 h 612951"/>
              <a:gd name="connsiteX4" fmla="*/ 48924 w 1672984"/>
              <a:gd name="connsiteY4" fmla="*/ 572384 h 612951"/>
              <a:gd name="connsiteX5" fmla="*/ 1489025 w 1672984"/>
              <a:gd name="connsiteY5" fmla="*/ 579554 h 612951"/>
              <a:gd name="connsiteX6" fmla="*/ 1474586 w 1672984"/>
              <a:gd name="connsiteY6" fmla="*/ 612951 h 612951"/>
              <a:gd name="connsiteX7" fmla="*/ 0 w 1672984"/>
              <a:gd name="connsiteY7" fmla="*/ 600507 h 612951"/>
              <a:gd name="connsiteX8" fmla="*/ 143375 w 1672984"/>
              <a:gd name="connsiteY8" fmla="*/ 0 h 612951"/>
              <a:gd name="connsiteX0" fmla="*/ 143375 w 1672984"/>
              <a:gd name="connsiteY0" fmla="*/ 0 h 612951"/>
              <a:gd name="connsiteX1" fmla="*/ 1672984 w 1672984"/>
              <a:gd name="connsiteY1" fmla="*/ 2381 h 612951"/>
              <a:gd name="connsiteX2" fmla="*/ 1666333 w 1672984"/>
              <a:gd name="connsiteY2" fmla="*/ 34206 h 612951"/>
              <a:gd name="connsiteX3" fmla="*/ 172927 w 1672984"/>
              <a:gd name="connsiteY3" fmla="*/ 35988 h 612951"/>
              <a:gd name="connsiteX4" fmla="*/ 53687 w 1672984"/>
              <a:gd name="connsiteY4" fmla="*/ 562859 h 612951"/>
              <a:gd name="connsiteX5" fmla="*/ 1489025 w 1672984"/>
              <a:gd name="connsiteY5" fmla="*/ 579554 h 612951"/>
              <a:gd name="connsiteX6" fmla="*/ 1474586 w 1672984"/>
              <a:gd name="connsiteY6" fmla="*/ 612951 h 612951"/>
              <a:gd name="connsiteX7" fmla="*/ 0 w 1672984"/>
              <a:gd name="connsiteY7" fmla="*/ 600507 h 612951"/>
              <a:gd name="connsiteX8" fmla="*/ 143375 w 1672984"/>
              <a:gd name="connsiteY8" fmla="*/ 0 h 612951"/>
              <a:gd name="connsiteX0" fmla="*/ 143375 w 1672984"/>
              <a:gd name="connsiteY0" fmla="*/ 0 h 601045"/>
              <a:gd name="connsiteX1" fmla="*/ 1672984 w 1672984"/>
              <a:gd name="connsiteY1" fmla="*/ 2381 h 601045"/>
              <a:gd name="connsiteX2" fmla="*/ 1666333 w 1672984"/>
              <a:gd name="connsiteY2" fmla="*/ 34206 h 601045"/>
              <a:gd name="connsiteX3" fmla="*/ 172927 w 1672984"/>
              <a:gd name="connsiteY3" fmla="*/ 35988 h 601045"/>
              <a:gd name="connsiteX4" fmla="*/ 53687 w 1672984"/>
              <a:gd name="connsiteY4" fmla="*/ 562859 h 601045"/>
              <a:gd name="connsiteX5" fmla="*/ 1489025 w 1672984"/>
              <a:gd name="connsiteY5" fmla="*/ 579554 h 601045"/>
              <a:gd name="connsiteX6" fmla="*/ 1476967 w 1672984"/>
              <a:gd name="connsiteY6" fmla="*/ 601045 h 601045"/>
              <a:gd name="connsiteX7" fmla="*/ 0 w 1672984"/>
              <a:gd name="connsiteY7" fmla="*/ 600507 h 601045"/>
              <a:gd name="connsiteX8" fmla="*/ 143375 w 1672984"/>
              <a:gd name="connsiteY8" fmla="*/ 0 h 601045"/>
              <a:gd name="connsiteX0" fmla="*/ 143375 w 1672984"/>
              <a:gd name="connsiteY0" fmla="*/ 0 h 601045"/>
              <a:gd name="connsiteX1" fmla="*/ 1672984 w 1672984"/>
              <a:gd name="connsiteY1" fmla="*/ 2381 h 601045"/>
              <a:gd name="connsiteX2" fmla="*/ 1666333 w 1672984"/>
              <a:gd name="connsiteY2" fmla="*/ 34206 h 601045"/>
              <a:gd name="connsiteX3" fmla="*/ 172927 w 1672984"/>
              <a:gd name="connsiteY3" fmla="*/ 35988 h 601045"/>
              <a:gd name="connsiteX4" fmla="*/ 46543 w 1672984"/>
              <a:gd name="connsiteY4" fmla="*/ 570003 h 601045"/>
              <a:gd name="connsiteX5" fmla="*/ 1489025 w 1672984"/>
              <a:gd name="connsiteY5" fmla="*/ 579554 h 601045"/>
              <a:gd name="connsiteX6" fmla="*/ 1476967 w 1672984"/>
              <a:gd name="connsiteY6" fmla="*/ 601045 h 601045"/>
              <a:gd name="connsiteX7" fmla="*/ 0 w 1672984"/>
              <a:gd name="connsiteY7" fmla="*/ 600507 h 601045"/>
              <a:gd name="connsiteX8" fmla="*/ 143375 w 1672984"/>
              <a:gd name="connsiteY8" fmla="*/ 0 h 601045"/>
              <a:gd name="connsiteX0" fmla="*/ 143375 w 1672984"/>
              <a:gd name="connsiteY0" fmla="*/ 0 h 601045"/>
              <a:gd name="connsiteX1" fmla="*/ 1672984 w 1672984"/>
              <a:gd name="connsiteY1" fmla="*/ 2381 h 601045"/>
              <a:gd name="connsiteX2" fmla="*/ 1666333 w 1672984"/>
              <a:gd name="connsiteY2" fmla="*/ 34206 h 601045"/>
              <a:gd name="connsiteX3" fmla="*/ 172927 w 1672984"/>
              <a:gd name="connsiteY3" fmla="*/ 35988 h 601045"/>
              <a:gd name="connsiteX4" fmla="*/ 46543 w 1672984"/>
              <a:gd name="connsiteY4" fmla="*/ 570003 h 601045"/>
              <a:gd name="connsiteX5" fmla="*/ 1484262 w 1672984"/>
              <a:gd name="connsiteY5" fmla="*/ 572411 h 601045"/>
              <a:gd name="connsiteX6" fmla="*/ 1476967 w 1672984"/>
              <a:gd name="connsiteY6" fmla="*/ 601045 h 601045"/>
              <a:gd name="connsiteX7" fmla="*/ 0 w 1672984"/>
              <a:gd name="connsiteY7" fmla="*/ 600507 h 601045"/>
              <a:gd name="connsiteX8" fmla="*/ 143375 w 1672984"/>
              <a:gd name="connsiteY8" fmla="*/ 0 h 601045"/>
              <a:gd name="connsiteX0" fmla="*/ 143375 w 1672984"/>
              <a:gd name="connsiteY0" fmla="*/ 0 h 601045"/>
              <a:gd name="connsiteX1" fmla="*/ 1672984 w 1672984"/>
              <a:gd name="connsiteY1" fmla="*/ 2381 h 601045"/>
              <a:gd name="connsiteX2" fmla="*/ 1666333 w 1672984"/>
              <a:gd name="connsiteY2" fmla="*/ 34206 h 601045"/>
              <a:gd name="connsiteX3" fmla="*/ 172927 w 1672984"/>
              <a:gd name="connsiteY3" fmla="*/ 35988 h 601045"/>
              <a:gd name="connsiteX4" fmla="*/ 46543 w 1672984"/>
              <a:gd name="connsiteY4" fmla="*/ 570003 h 601045"/>
              <a:gd name="connsiteX5" fmla="*/ 1491406 w 1672984"/>
              <a:gd name="connsiteY5" fmla="*/ 570030 h 601045"/>
              <a:gd name="connsiteX6" fmla="*/ 1476967 w 1672984"/>
              <a:gd name="connsiteY6" fmla="*/ 601045 h 601045"/>
              <a:gd name="connsiteX7" fmla="*/ 0 w 1672984"/>
              <a:gd name="connsiteY7" fmla="*/ 600507 h 601045"/>
              <a:gd name="connsiteX8" fmla="*/ 143375 w 1672984"/>
              <a:gd name="connsiteY8" fmla="*/ 0 h 60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72984" h="601045">
                <a:moveTo>
                  <a:pt x="143375" y="0"/>
                </a:moveTo>
                <a:lnTo>
                  <a:pt x="1672984" y="2381"/>
                </a:lnTo>
                <a:lnTo>
                  <a:pt x="1666333" y="34206"/>
                </a:lnTo>
                <a:lnTo>
                  <a:pt x="172927" y="35988"/>
                </a:lnTo>
                <a:lnTo>
                  <a:pt x="46543" y="570003"/>
                </a:lnTo>
                <a:lnTo>
                  <a:pt x="1491406" y="570030"/>
                </a:lnTo>
                <a:lnTo>
                  <a:pt x="1476967" y="601045"/>
                </a:lnTo>
                <a:lnTo>
                  <a:pt x="0" y="600507"/>
                </a:lnTo>
                <a:lnTo>
                  <a:pt x="143375" y="0"/>
                </a:lnTo>
                <a:close/>
              </a:path>
            </a:pathLst>
          </a:custGeom>
          <a:solidFill>
            <a:srgbClr val="33CC33">
              <a:lumMod val="60000"/>
              <a:lumOff val="40000"/>
            </a:srgbClr>
          </a:solidFill>
          <a:ln w="25400" cap="flat" cmpd="sng" algn="ctr">
            <a:noFill/>
            <a:prstDash val="solid"/>
          </a:ln>
          <a:effectLst/>
          <a:scene3d>
            <a:camera prst="orthographicFront"/>
            <a:lightRig rig="threePt" dir="t"/>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60" name="Parallelogram 20"/>
          <p:cNvSpPr/>
          <p:nvPr/>
        </p:nvSpPr>
        <p:spPr>
          <a:xfrm>
            <a:off x="3650143" y="3162331"/>
            <a:ext cx="1760856" cy="655965"/>
          </a:xfrm>
          <a:custGeom>
            <a:avLst/>
            <a:gdLst>
              <a:gd name="connsiteX0" fmla="*/ 231535 w 1724404"/>
              <a:gd name="connsiteY0" fmla="*/ 0 h 727253"/>
              <a:gd name="connsiteX1" fmla="*/ 1724404 w 1724404"/>
              <a:gd name="connsiteY1" fmla="*/ 11026 h 727253"/>
              <a:gd name="connsiteX2" fmla="*/ 1479780 w 1724404"/>
              <a:gd name="connsiteY2" fmla="*/ 727253 h 727253"/>
              <a:gd name="connsiteX3" fmla="*/ 0 w 1724404"/>
              <a:gd name="connsiteY3" fmla="*/ 724871 h 727253"/>
              <a:gd name="connsiteX4" fmla="*/ 231535 w 1724404"/>
              <a:gd name="connsiteY4" fmla="*/ 0 h 727253"/>
              <a:gd name="connsiteX0" fmla="*/ 231535 w 1733929"/>
              <a:gd name="connsiteY0" fmla="*/ 0 h 727253"/>
              <a:gd name="connsiteX1" fmla="*/ 1733929 w 1733929"/>
              <a:gd name="connsiteY1" fmla="*/ 3883 h 727253"/>
              <a:gd name="connsiteX2" fmla="*/ 1479780 w 1733929"/>
              <a:gd name="connsiteY2" fmla="*/ 727253 h 727253"/>
              <a:gd name="connsiteX3" fmla="*/ 0 w 1733929"/>
              <a:gd name="connsiteY3" fmla="*/ 724871 h 727253"/>
              <a:gd name="connsiteX4" fmla="*/ 231535 w 1733929"/>
              <a:gd name="connsiteY4" fmla="*/ 0 h 7272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3929" h="727253">
                <a:moveTo>
                  <a:pt x="231535" y="0"/>
                </a:moveTo>
                <a:lnTo>
                  <a:pt x="1733929" y="3883"/>
                </a:lnTo>
                <a:lnTo>
                  <a:pt x="1479780" y="727253"/>
                </a:lnTo>
                <a:lnTo>
                  <a:pt x="0" y="724871"/>
                </a:lnTo>
                <a:cubicBezTo>
                  <a:pt x="78766" y="482453"/>
                  <a:pt x="152769" y="242418"/>
                  <a:pt x="231535" y="0"/>
                </a:cubicBezTo>
                <a:close/>
              </a:path>
            </a:pathLst>
          </a:custGeom>
          <a:solidFill>
            <a:srgbClr val="33CC33">
              <a:lumMod val="75000"/>
            </a:srgbClr>
          </a:solidFill>
          <a:ln w="25400" cap="flat" cmpd="sng" algn="ctr">
            <a:noFill/>
            <a:prstDash val="solid"/>
          </a:ln>
          <a:effectLst/>
          <a:scene3d>
            <a:camera prst="orthographicFront"/>
            <a:lightRig rig="threePt" dir="t"/>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61" name="Parallelogram 20"/>
          <p:cNvSpPr/>
          <p:nvPr/>
        </p:nvSpPr>
        <p:spPr>
          <a:xfrm>
            <a:off x="3690882" y="3195198"/>
            <a:ext cx="1712495" cy="597497"/>
          </a:xfrm>
          <a:custGeom>
            <a:avLst/>
            <a:gdLst>
              <a:gd name="connsiteX0" fmla="*/ 231535 w 1688688"/>
              <a:gd name="connsiteY0" fmla="*/ 0 h 698831"/>
              <a:gd name="connsiteX1" fmla="*/ 1688688 w 1688688"/>
              <a:gd name="connsiteY1" fmla="*/ 10343 h 698831"/>
              <a:gd name="connsiteX2" fmla="*/ 1662473 w 1688688"/>
              <a:gd name="connsiteY2" fmla="*/ 86476 h 698831"/>
              <a:gd name="connsiteX3" fmla="*/ 1659454 w 1688688"/>
              <a:gd name="connsiteY3" fmla="*/ 85667 h 698831"/>
              <a:gd name="connsiteX4" fmla="*/ 1678921 w 1688688"/>
              <a:gd name="connsiteY4" fmla="*/ 30893 h 698831"/>
              <a:gd name="connsiteX5" fmla="*/ 267900 w 1688688"/>
              <a:gd name="connsiteY5" fmla="*/ 20878 h 698831"/>
              <a:gd name="connsiteX6" fmla="*/ 49059 w 1688688"/>
              <a:gd name="connsiteY6" fmla="*/ 679272 h 698831"/>
              <a:gd name="connsiteX7" fmla="*/ 1447709 w 1688688"/>
              <a:gd name="connsiteY7" fmla="*/ 681435 h 698831"/>
              <a:gd name="connsiteX8" fmla="*/ 1451048 w 1688688"/>
              <a:gd name="connsiteY8" fmla="*/ 698831 h 698831"/>
              <a:gd name="connsiteX9" fmla="*/ 0 w 1688688"/>
              <a:gd name="connsiteY9" fmla="*/ 696586 h 698831"/>
              <a:gd name="connsiteX10" fmla="*/ 231535 w 1688688"/>
              <a:gd name="connsiteY10" fmla="*/ 0 h 698831"/>
              <a:gd name="connsiteX0" fmla="*/ 231535 w 1688688"/>
              <a:gd name="connsiteY0" fmla="*/ 0 h 698831"/>
              <a:gd name="connsiteX1" fmla="*/ 1688688 w 1688688"/>
              <a:gd name="connsiteY1" fmla="*/ 10343 h 698831"/>
              <a:gd name="connsiteX2" fmla="*/ 1662473 w 1688688"/>
              <a:gd name="connsiteY2" fmla="*/ 86476 h 698831"/>
              <a:gd name="connsiteX3" fmla="*/ 1659454 w 1688688"/>
              <a:gd name="connsiteY3" fmla="*/ 85667 h 698831"/>
              <a:gd name="connsiteX4" fmla="*/ 1678921 w 1688688"/>
              <a:gd name="connsiteY4" fmla="*/ 30893 h 698831"/>
              <a:gd name="connsiteX5" fmla="*/ 267900 w 1688688"/>
              <a:gd name="connsiteY5" fmla="*/ 20878 h 698831"/>
              <a:gd name="connsiteX6" fmla="*/ 32230 w 1688688"/>
              <a:gd name="connsiteY6" fmla="*/ 679272 h 698831"/>
              <a:gd name="connsiteX7" fmla="*/ 1447709 w 1688688"/>
              <a:gd name="connsiteY7" fmla="*/ 681435 h 698831"/>
              <a:gd name="connsiteX8" fmla="*/ 1451048 w 1688688"/>
              <a:gd name="connsiteY8" fmla="*/ 698831 h 698831"/>
              <a:gd name="connsiteX9" fmla="*/ 0 w 1688688"/>
              <a:gd name="connsiteY9" fmla="*/ 696586 h 698831"/>
              <a:gd name="connsiteX10" fmla="*/ 231535 w 1688688"/>
              <a:gd name="connsiteY10" fmla="*/ 0 h 698831"/>
              <a:gd name="connsiteX0" fmla="*/ 231535 w 1688688"/>
              <a:gd name="connsiteY0" fmla="*/ 0 h 698831"/>
              <a:gd name="connsiteX1" fmla="*/ 1688688 w 1688688"/>
              <a:gd name="connsiteY1" fmla="*/ 10343 h 698831"/>
              <a:gd name="connsiteX2" fmla="*/ 1662473 w 1688688"/>
              <a:gd name="connsiteY2" fmla="*/ 86476 h 698831"/>
              <a:gd name="connsiteX3" fmla="*/ 1659454 w 1688688"/>
              <a:gd name="connsiteY3" fmla="*/ 85667 h 698831"/>
              <a:gd name="connsiteX4" fmla="*/ 1678921 w 1688688"/>
              <a:gd name="connsiteY4" fmla="*/ 30893 h 698831"/>
              <a:gd name="connsiteX5" fmla="*/ 248266 w 1688688"/>
              <a:gd name="connsiteY5" fmla="*/ 20878 h 698831"/>
              <a:gd name="connsiteX6" fmla="*/ 32230 w 1688688"/>
              <a:gd name="connsiteY6" fmla="*/ 679272 h 698831"/>
              <a:gd name="connsiteX7" fmla="*/ 1447709 w 1688688"/>
              <a:gd name="connsiteY7" fmla="*/ 681435 h 698831"/>
              <a:gd name="connsiteX8" fmla="*/ 1451048 w 1688688"/>
              <a:gd name="connsiteY8" fmla="*/ 698831 h 698831"/>
              <a:gd name="connsiteX9" fmla="*/ 0 w 1688688"/>
              <a:gd name="connsiteY9" fmla="*/ 696586 h 698831"/>
              <a:gd name="connsiteX10" fmla="*/ 231535 w 1688688"/>
              <a:gd name="connsiteY10" fmla="*/ 0 h 698831"/>
              <a:gd name="connsiteX0" fmla="*/ 231535 w 1688688"/>
              <a:gd name="connsiteY0" fmla="*/ 0 h 698831"/>
              <a:gd name="connsiteX1" fmla="*/ 1688688 w 1688688"/>
              <a:gd name="connsiteY1" fmla="*/ 10343 h 698831"/>
              <a:gd name="connsiteX2" fmla="*/ 1662473 w 1688688"/>
              <a:gd name="connsiteY2" fmla="*/ 86476 h 698831"/>
              <a:gd name="connsiteX3" fmla="*/ 1659454 w 1688688"/>
              <a:gd name="connsiteY3" fmla="*/ 85667 h 698831"/>
              <a:gd name="connsiteX4" fmla="*/ 1678921 w 1688688"/>
              <a:gd name="connsiteY4" fmla="*/ 30893 h 698831"/>
              <a:gd name="connsiteX5" fmla="*/ 248266 w 1688688"/>
              <a:gd name="connsiteY5" fmla="*/ 20878 h 698831"/>
              <a:gd name="connsiteX6" fmla="*/ 23815 w 1688688"/>
              <a:gd name="connsiteY6" fmla="*/ 673662 h 698831"/>
              <a:gd name="connsiteX7" fmla="*/ 1447709 w 1688688"/>
              <a:gd name="connsiteY7" fmla="*/ 681435 h 698831"/>
              <a:gd name="connsiteX8" fmla="*/ 1451048 w 1688688"/>
              <a:gd name="connsiteY8" fmla="*/ 698831 h 698831"/>
              <a:gd name="connsiteX9" fmla="*/ 0 w 1688688"/>
              <a:gd name="connsiteY9" fmla="*/ 696586 h 698831"/>
              <a:gd name="connsiteX10" fmla="*/ 231535 w 1688688"/>
              <a:gd name="connsiteY10" fmla="*/ 0 h 698831"/>
              <a:gd name="connsiteX0" fmla="*/ 231535 w 1688688"/>
              <a:gd name="connsiteY0" fmla="*/ 0 h 698831"/>
              <a:gd name="connsiteX1" fmla="*/ 1688688 w 1688688"/>
              <a:gd name="connsiteY1" fmla="*/ 10343 h 698831"/>
              <a:gd name="connsiteX2" fmla="*/ 1662473 w 1688688"/>
              <a:gd name="connsiteY2" fmla="*/ 86476 h 698831"/>
              <a:gd name="connsiteX3" fmla="*/ 1659454 w 1688688"/>
              <a:gd name="connsiteY3" fmla="*/ 85667 h 698831"/>
              <a:gd name="connsiteX4" fmla="*/ 1678921 w 1688688"/>
              <a:gd name="connsiteY4" fmla="*/ 30893 h 698831"/>
              <a:gd name="connsiteX5" fmla="*/ 239851 w 1688688"/>
              <a:gd name="connsiteY5" fmla="*/ 20878 h 698831"/>
              <a:gd name="connsiteX6" fmla="*/ 23815 w 1688688"/>
              <a:gd name="connsiteY6" fmla="*/ 673662 h 698831"/>
              <a:gd name="connsiteX7" fmla="*/ 1447709 w 1688688"/>
              <a:gd name="connsiteY7" fmla="*/ 681435 h 698831"/>
              <a:gd name="connsiteX8" fmla="*/ 1451048 w 1688688"/>
              <a:gd name="connsiteY8" fmla="*/ 698831 h 698831"/>
              <a:gd name="connsiteX9" fmla="*/ 0 w 1688688"/>
              <a:gd name="connsiteY9" fmla="*/ 696586 h 698831"/>
              <a:gd name="connsiteX10" fmla="*/ 231535 w 1688688"/>
              <a:gd name="connsiteY10" fmla="*/ 0 h 698831"/>
              <a:gd name="connsiteX0" fmla="*/ 231535 w 1688688"/>
              <a:gd name="connsiteY0" fmla="*/ 0 h 698831"/>
              <a:gd name="connsiteX1" fmla="*/ 1688688 w 1688688"/>
              <a:gd name="connsiteY1" fmla="*/ 10343 h 698831"/>
              <a:gd name="connsiteX2" fmla="*/ 1662473 w 1688688"/>
              <a:gd name="connsiteY2" fmla="*/ 86476 h 698831"/>
              <a:gd name="connsiteX3" fmla="*/ 1678921 w 1688688"/>
              <a:gd name="connsiteY3" fmla="*/ 30893 h 698831"/>
              <a:gd name="connsiteX4" fmla="*/ 239851 w 1688688"/>
              <a:gd name="connsiteY4" fmla="*/ 20878 h 698831"/>
              <a:gd name="connsiteX5" fmla="*/ 23815 w 1688688"/>
              <a:gd name="connsiteY5" fmla="*/ 673662 h 698831"/>
              <a:gd name="connsiteX6" fmla="*/ 1447709 w 1688688"/>
              <a:gd name="connsiteY6" fmla="*/ 681435 h 698831"/>
              <a:gd name="connsiteX7" fmla="*/ 1451048 w 1688688"/>
              <a:gd name="connsiteY7" fmla="*/ 698831 h 698831"/>
              <a:gd name="connsiteX8" fmla="*/ 0 w 1688688"/>
              <a:gd name="connsiteY8" fmla="*/ 696586 h 698831"/>
              <a:gd name="connsiteX9" fmla="*/ 231535 w 1688688"/>
              <a:gd name="connsiteY9" fmla="*/ 0 h 698831"/>
              <a:gd name="connsiteX0" fmla="*/ 231535 w 1688688"/>
              <a:gd name="connsiteY0" fmla="*/ 0 h 698831"/>
              <a:gd name="connsiteX1" fmla="*/ 1688688 w 1688688"/>
              <a:gd name="connsiteY1" fmla="*/ 10343 h 698831"/>
              <a:gd name="connsiteX2" fmla="*/ 1678921 w 1688688"/>
              <a:gd name="connsiteY2" fmla="*/ 30893 h 698831"/>
              <a:gd name="connsiteX3" fmla="*/ 239851 w 1688688"/>
              <a:gd name="connsiteY3" fmla="*/ 20878 h 698831"/>
              <a:gd name="connsiteX4" fmla="*/ 23815 w 1688688"/>
              <a:gd name="connsiteY4" fmla="*/ 673662 h 698831"/>
              <a:gd name="connsiteX5" fmla="*/ 1447709 w 1688688"/>
              <a:gd name="connsiteY5" fmla="*/ 681435 h 698831"/>
              <a:gd name="connsiteX6" fmla="*/ 1451048 w 1688688"/>
              <a:gd name="connsiteY6" fmla="*/ 698831 h 698831"/>
              <a:gd name="connsiteX7" fmla="*/ 0 w 1688688"/>
              <a:gd name="connsiteY7" fmla="*/ 696586 h 698831"/>
              <a:gd name="connsiteX8" fmla="*/ 231535 w 1688688"/>
              <a:gd name="connsiteY8" fmla="*/ 0 h 698831"/>
              <a:gd name="connsiteX0" fmla="*/ 231535 w 1688688"/>
              <a:gd name="connsiteY0" fmla="*/ 0 h 698831"/>
              <a:gd name="connsiteX1" fmla="*/ 1688688 w 1688688"/>
              <a:gd name="connsiteY1" fmla="*/ 10343 h 698831"/>
              <a:gd name="connsiteX2" fmla="*/ 1678921 w 1688688"/>
              <a:gd name="connsiteY2" fmla="*/ 30893 h 698831"/>
              <a:gd name="connsiteX3" fmla="*/ 239851 w 1688688"/>
              <a:gd name="connsiteY3" fmla="*/ 23683 h 698831"/>
              <a:gd name="connsiteX4" fmla="*/ 23815 w 1688688"/>
              <a:gd name="connsiteY4" fmla="*/ 673662 h 698831"/>
              <a:gd name="connsiteX5" fmla="*/ 1447709 w 1688688"/>
              <a:gd name="connsiteY5" fmla="*/ 681435 h 698831"/>
              <a:gd name="connsiteX6" fmla="*/ 1451048 w 1688688"/>
              <a:gd name="connsiteY6" fmla="*/ 698831 h 698831"/>
              <a:gd name="connsiteX7" fmla="*/ 0 w 1688688"/>
              <a:gd name="connsiteY7" fmla="*/ 696586 h 698831"/>
              <a:gd name="connsiteX8" fmla="*/ 231535 w 1688688"/>
              <a:gd name="connsiteY8" fmla="*/ 0 h 698831"/>
              <a:gd name="connsiteX0" fmla="*/ 231535 w 1688688"/>
              <a:gd name="connsiteY0" fmla="*/ 0 h 698831"/>
              <a:gd name="connsiteX1" fmla="*/ 1688688 w 1688688"/>
              <a:gd name="connsiteY1" fmla="*/ 10343 h 698831"/>
              <a:gd name="connsiteX2" fmla="*/ 1678921 w 1688688"/>
              <a:gd name="connsiteY2" fmla="*/ 30893 h 698831"/>
              <a:gd name="connsiteX3" fmla="*/ 239851 w 1688688"/>
              <a:gd name="connsiteY3" fmla="*/ 23683 h 698831"/>
              <a:gd name="connsiteX4" fmla="*/ 29425 w 1688688"/>
              <a:gd name="connsiteY4" fmla="*/ 673662 h 698831"/>
              <a:gd name="connsiteX5" fmla="*/ 1447709 w 1688688"/>
              <a:gd name="connsiteY5" fmla="*/ 681435 h 698831"/>
              <a:gd name="connsiteX6" fmla="*/ 1451048 w 1688688"/>
              <a:gd name="connsiteY6" fmla="*/ 698831 h 698831"/>
              <a:gd name="connsiteX7" fmla="*/ 0 w 1688688"/>
              <a:gd name="connsiteY7" fmla="*/ 696586 h 698831"/>
              <a:gd name="connsiteX8" fmla="*/ 231535 w 1688688"/>
              <a:gd name="connsiteY8" fmla="*/ 0 h 698831"/>
              <a:gd name="connsiteX0" fmla="*/ 231535 w 1688688"/>
              <a:gd name="connsiteY0" fmla="*/ 0 h 698831"/>
              <a:gd name="connsiteX1" fmla="*/ 1688688 w 1688688"/>
              <a:gd name="connsiteY1" fmla="*/ 10343 h 698831"/>
              <a:gd name="connsiteX2" fmla="*/ 1678921 w 1688688"/>
              <a:gd name="connsiteY2" fmla="*/ 30893 h 698831"/>
              <a:gd name="connsiteX3" fmla="*/ 239851 w 1688688"/>
              <a:gd name="connsiteY3" fmla="*/ 23683 h 698831"/>
              <a:gd name="connsiteX4" fmla="*/ 29425 w 1688688"/>
              <a:gd name="connsiteY4" fmla="*/ 673662 h 698831"/>
              <a:gd name="connsiteX5" fmla="*/ 1452471 w 1688688"/>
              <a:gd name="connsiteY5" fmla="*/ 626666 h 698831"/>
              <a:gd name="connsiteX6" fmla="*/ 1451048 w 1688688"/>
              <a:gd name="connsiteY6" fmla="*/ 698831 h 698831"/>
              <a:gd name="connsiteX7" fmla="*/ 0 w 1688688"/>
              <a:gd name="connsiteY7" fmla="*/ 696586 h 698831"/>
              <a:gd name="connsiteX8" fmla="*/ 231535 w 1688688"/>
              <a:gd name="connsiteY8" fmla="*/ 0 h 698831"/>
              <a:gd name="connsiteX0" fmla="*/ 231535 w 1688688"/>
              <a:gd name="connsiteY0" fmla="*/ 0 h 696586"/>
              <a:gd name="connsiteX1" fmla="*/ 1688688 w 1688688"/>
              <a:gd name="connsiteY1" fmla="*/ 10343 h 696586"/>
              <a:gd name="connsiteX2" fmla="*/ 1678921 w 1688688"/>
              <a:gd name="connsiteY2" fmla="*/ 30893 h 696586"/>
              <a:gd name="connsiteX3" fmla="*/ 239851 w 1688688"/>
              <a:gd name="connsiteY3" fmla="*/ 23683 h 696586"/>
              <a:gd name="connsiteX4" fmla="*/ 29425 w 1688688"/>
              <a:gd name="connsiteY4" fmla="*/ 673662 h 696586"/>
              <a:gd name="connsiteX5" fmla="*/ 1452471 w 1688688"/>
              <a:gd name="connsiteY5" fmla="*/ 626666 h 696586"/>
              <a:gd name="connsiteX6" fmla="*/ 1455810 w 1688688"/>
              <a:gd name="connsiteY6" fmla="*/ 684544 h 696586"/>
              <a:gd name="connsiteX7" fmla="*/ 0 w 1688688"/>
              <a:gd name="connsiteY7" fmla="*/ 696586 h 696586"/>
              <a:gd name="connsiteX8" fmla="*/ 231535 w 1688688"/>
              <a:gd name="connsiteY8" fmla="*/ 0 h 696586"/>
              <a:gd name="connsiteX0" fmla="*/ 231535 w 1688688"/>
              <a:gd name="connsiteY0" fmla="*/ 0 h 696586"/>
              <a:gd name="connsiteX1" fmla="*/ 1688688 w 1688688"/>
              <a:gd name="connsiteY1" fmla="*/ 10343 h 696586"/>
              <a:gd name="connsiteX2" fmla="*/ 1678921 w 1688688"/>
              <a:gd name="connsiteY2" fmla="*/ 30893 h 696586"/>
              <a:gd name="connsiteX3" fmla="*/ 239851 w 1688688"/>
              <a:gd name="connsiteY3" fmla="*/ 23683 h 696586"/>
              <a:gd name="connsiteX4" fmla="*/ 29425 w 1688688"/>
              <a:gd name="connsiteY4" fmla="*/ 673662 h 696586"/>
              <a:gd name="connsiteX5" fmla="*/ 1469139 w 1688688"/>
              <a:gd name="connsiteY5" fmla="*/ 650479 h 696586"/>
              <a:gd name="connsiteX6" fmla="*/ 1455810 w 1688688"/>
              <a:gd name="connsiteY6" fmla="*/ 684544 h 696586"/>
              <a:gd name="connsiteX7" fmla="*/ 0 w 1688688"/>
              <a:gd name="connsiteY7" fmla="*/ 696586 h 696586"/>
              <a:gd name="connsiteX8" fmla="*/ 231535 w 1688688"/>
              <a:gd name="connsiteY8" fmla="*/ 0 h 696586"/>
              <a:gd name="connsiteX0" fmla="*/ 231535 w 1688688"/>
              <a:gd name="connsiteY0" fmla="*/ 0 h 696586"/>
              <a:gd name="connsiteX1" fmla="*/ 1688688 w 1688688"/>
              <a:gd name="connsiteY1" fmla="*/ 10343 h 696586"/>
              <a:gd name="connsiteX2" fmla="*/ 1678921 w 1688688"/>
              <a:gd name="connsiteY2" fmla="*/ 30893 h 696586"/>
              <a:gd name="connsiteX3" fmla="*/ 239851 w 1688688"/>
              <a:gd name="connsiteY3" fmla="*/ 23683 h 696586"/>
              <a:gd name="connsiteX4" fmla="*/ 62762 w 1688688"/>
              <a:gd name="connsiteY4" fmla="*/ 621274 h 696586"/>
              <a:gd name="connsiteX5" fmla="*/ 1469139 w 1688688"/>
              <a:gd name="connsiteY5" fmla="*/ 650479 h 696586"/>
              <a:gd name="connsiteX6" fmla="*/ 1455810 w 1688688"/>
              <a:gd name="connsiteY6" fmla="*/ 684544 h 696586"/>
              <a:gd name="connsiteX7" fmla="*/ 0 w 1688688"/>
              <a:gd name="connsiteY7" fmla="*/ 696586 h 696586"/>
              <a:gd name="connsiteX8" fmla="*/ 231535 w 1688688"/>
              <a:gd name="connsiteY8" fmla="*/ 0 h 696586"/>
              <a:gd name="connsiteX0" fmla="*/ 231535 w 1688688"/>
              <a:gd name="connsiteY0" fmla="*/ 0 h 684544"/>
              <a:gd name="connsiteX1" fmla="*/ 1688688 w 1688688"/>
              <a:gd name="connsiteY1" fmla="*/ 10343 h 684544"/>
              <a:gd name="connsiteX2" fmla="*/ 1678921 w 1688688"/>
              <a:gd name="connsiteY2" fmla="*/ 30893 h 684544"/>
              <a:gd name="connsiteX3" fmla="*/ 239851 w 1688688"/>
              <a:gd name="connsiteY3" fmla="*/ 23683 h 684544"/>
              <a:gd name="connsiteX4" fmla="*/ 62762 w 1688688"/>
              <a:gd name="connsiteY4" fmla="*/ 621274 h 684544"/>
              <a:gd name="connsiteX5" fmla="*/ 1469139 w 1688688"/>
              <a:gd name="connsiteY5" fmla="*/ 650479 h 684544"/>
              <a:gd name="connsiteX6" fmla="*/ 1455810 w 1688688"/>
              <a:gd name="connsiteY6" fmla="*/ 684544 h 684544"/>
              <a:gd name="connsiteX7" fmla="*/ 0 w 1688688"/>
              <a:gd name="connsiteY7" fmla="*/ 682299 h 684544"/>
              <a:gd name="connsiteX8" fmla="*/ 231535 w 1688688"/>
              <a:gd name="connsiteY8" fmla="*/ 0 h 684544"/>
              <a:gd name="connsiteX0" fmla="*/ 222010 w 1679163"/>
              <a:gd name="connsiteY0" fmla="*/ 0 h 684680"/>
              <a:gd name="connsiteX1" fmla="*/ 1679163 w 1679163"/>
              <a:gd name="connsiteY1" fmla="*/ 10343 h 684680"/>
              <a:gd name="connsiteX2" fmla="*/ 1669396 w 1679163"/>
              <a:gd name="connsiteY2" fmla="*/ 30893 h 684680"/>
              <a:gd name="connsiteX3" fmla="*/ 230326 w 1679163"/>
              <a:gd name="connsiteY3" fmla="*/ 23683 h 684680"/>
              <a:gd name="connsiteX4" fmla="*/ 53237 w 1679163"/>
              <a:gd name="connsiteY4" fmla="*/ 621274 h 684680"/>
              <a:gd name="connsiteX5" fmla="*/ 1459614 w 1679163"/>
              <a:gd name="connsiteY5" fmla="*/ 650479 h 684680"/>
              <a:gd name="connsiteX6" fmla="*/ 1446285 w 1679163"/>
              <a:gd name="connsiteY6" fmla="*/ 684544 h 684680"/>
              <a:gd name="connsiteX7" fmla="*/ 0 w 1679163"/>
              <a:gd name="connsiteY7" fmla="*/ 684680 h 684680"/>
              <a:gd name="connsiteX8" fmla="*/ 222010 w 1679163"/>
              <a:gd name="connsiteY8" fmla="*/ 0 h 684680"/>
              <a:gd name="connsiteX0" fmla="*/ 222010 w 1679163"/>
              <a:gd name="connsiteY0" fmla="*/ 0 h 684680"/>
              <a:gd name="connsiteX1" fmla="*/ 1679163 w 1679163"/>
              <a:gd name="connsiteY1" fmla="*/ 10343 h 684680"/>
              <a:gd name="connsiteX2" fmla="*/ 1669396 w 1679163"/>
              <a:gd name="connsiteY2" fmla="*/ 30893 h 684680"/>
              <a:gd name="connsiteX3" fmla="*/ 230326 w 1679163"/>
              <a:gd name="connsiteY3" fmla="*/ 23683 h 684680"/>
              <a:gd name="connsiteX4" fmla="*/ 53237 w 1679163"/>
              <a:gd name="connsiteY4" fmla="*/ 621274 h 684680"/>
              <a:gd name="connsiteX5" fmla="*/ 1459614 w 1679163"/>
              <a:gd name="connsiteY5" fmla="*/ 650479 h 684680"/>
              <a:gd name="connsiteX6" fmla="*/ 1451048 w 1679163"/>
              <a:gd name="connsiteY6" fmla="*/ 684544 h 684680"/>
              <a:gd name="connsiteX7" fmla="*/ 0 w 1679163"/>
              <a:gd name="connsiteY7" fmla="*/ 684680 h 684680"/>
              <a:gd name="connsiteX8" fmla="*/ 222010 w 1679163"/>
              <a:gd name="connsiteY8" fmla="*/ 0 h 684680"/>
              <a:gd name="connsiteX0" fmla="*/ 222010 w 1679163"/>
              <a:gd name="connsiteY0" fmla="*/ 0 h 684680"/>
              <a:gd name="connsiteX1" fmla="*/ 1679163 w 1679163"/>
              <a:gd name="connsiteY1" fmla="*/ 10343 h 684680"/>
              <a:gd name="connsiteX2" fmla="*/ 1669396 w 1679163"/>
              <a:gd name="connsiteY2" fmla="*/ 30893 h 684680"/>
              <a:gd name="connsiteX3" fmla="*/ 230326 w 1679163"/>
              <a:gd name="connsiteY3" fmla="*/ 23683 h 684680"/>
              <a:gd name="connsiteX4" fmla="*/ 55618 w 1679163"/>
              <a:gd name="connsiteY4" fmla="*/ 649849 h 684680"/>
              <a:gd name="connsiteX5" fmla="*/ 1459614 w 1679163"/>
              <a:gd name="connsiteY5" fmla="*/ 650479 h 684680"/>
              <a:gd name="connsiteX6" fmla="*/ 1451048 w 1679163"/>
              <a:gd name="connsiteY6" fmla="*/ 684544 h 684680"/>
              <a:gd name="connsiteX7" fmla="*/ 0 w 1679163"/>
              <a:gd name="connsiteY7" fmla="*/ 684680 h 684680"/>
              <a:gd name="connsiteX8" fmla="*/ 222010 w 1679163"/>
              <a:gd name="connsiteY8" fmla="*/ 0 h 684680"/>
              <a:gd name="connsiteX0" fmla="*/ 222010 w 1679163"/>
              <a:gd name="connsiteY0" fmla="*/ 0 h 684680"/>
              <a:gd name="connsiteX1" fmla="*/ 1679163 w 1679163"/>
              <a:gd name="connsiteY1" fmla="*/ 10343 h 684680"/>
              <a:gd name="connsiteX2" fmla="*/ 1669396 w 1679163"/>
              <a:gd name="connsiteY2" fmla="*/ 30893 h 684680"/>
              <a:gd name="connsiteX3" fmla="*/ 232707 w 1679163"/>
              <a:gd name="connsiteY3" fmla="*/ 87977 h 684680"/>
              <a:gd name="connsiteX4" fmla="*/ 55618 w 1679163"/>
              <a:gd name="connsiteY4" fmla="*/ 649849 h 684680"/>
              <a:gd name="connsiteX5" fmla="*/ 1459614 w 1679163"/>
              <a:gd name="connsiteY5" fmla="*/ 650479 h 684680"/>
              <a:gd name="connsiteX6" fmla="*/ 1451048 w 1679163"/>
              <a:gd name="connsiteY6" fmla="*/ 684544 h 684680"/>
              <a:gd name="connsiteX7" fmla="*/ 0 w 1679163"/>
              <a:gd name="connsiteY7" fmla="*/ 684680 h 684680"/>
              <a:gd name="connsiteX8" fmla="*/ 222010 w 1679163"/>
              <a:gd name="connsiteY8" fmla="*/ 0 h 684680"/>
              <a:gd name="connsiteX0" fmla="*/ 217248 w 1679163"/>
              <a:gd name="connsiteY0" fmla="*/ 13470 h 674337"/>
              <a:gd name="connsiteX1" fmla="*/ 1679163 w 1679163"/>
              <a:gd name="connsiteY1" fmla="*/ 0 h 674337"/>
              <a:gd name="connsiteX2" fmla="*/ 1669396 w 1679163"/>
              <a:gd name="connsiteY2" fmla="*/ 20550 h 674337"/>
              <a:gd name="connsiteX3" fmla="*/ 232707 w 1679163"/>
              <a:gd name="connsiteY3" fmla="*/ 77634 h 674337"/>
              <a:gd name="connsiteX4" fmla="*/ 55618 w 1679163"/>
              <a:gd name="connsiteY4" fmla="*/ 639506 h 674337"/>
              <a:gd name="connsiteX5" fmla="*/ 1459614 w 1679163"/>
              <a:gd name="connsiteY5" fmla="*/ 640136 h 674337"/>
              <a:gd name="connsiteX6" fmla="*/ 1451048 w 1679163"/>
              <a:gd name="connsiteY6" fmla="*/ 674201 h 674337"/>
              <a:gd name="connsiteX7" fmla="*/ 0 w 1679163"/>
              <a:gd name="connsiteY7" fmla="*/ 674337 h 674337"/>
              <a:gd name="connsiteX8" fmla="*/ 217248 w 1679163"/>
              <a:gd name="connsiteY8" fmla="*/ 13470 h 674337"/>
              <a:gd name="connsiteX0" fmla="*/ 217248 w 1679163"/>
              <a:gd name="connsiteY0" fmla="*/ 13470 h 674337"/>
              <a:gd name="connsiteX1" fmla="*/ 1679163 w 1679163"/>
              <a:gd name="connsiteY1" fmla="*/ 0 h 674337"/>
              <a:gd name="connsiteX2" fmla="*/ 1657490 w 1679163"/>
              <a:gd name="connsiteY2" fmla="*/ 56268 h 674337"/>
              <a:gd name="connsiteX3" fmla="*/ 232707 w 1679163"/>
              <a:gd name="connsiteY3" fmla="*/ 77634 h 674337"/>
              <a:gd name="connsiteX4" fmla="*/ 55618 w 1679163"/>
              <a:gd name="connsiteY4" fmla="*/ 639506 h 674337"/>
              <a:gd name="connsiteX5" fmla="*/ 1459614 w 1679163"/>
              <a:gd name="connsiteY5" fmla="*/ 640136 h 674337"/>
              <a:gd name="connsiteX6" fmla="*/ 1451048 w 1679163"/>
              <a:gd name="connsiteY6" fmla="*/ 674201 h 674337"/>
              <a:gd name="connsiteX7" fmla="*/ 0 w 1679163"/>
              <a:gd name="connsiteY7" fmla="*/ 674337 h 674337"/>
              <a:gd name="connsiteX8" fmla="*/ 217248 w 1679163"/>
              <a:gd name="connsiteY8" fmla="*/ 13470 h 674337"/>
              <a:gd name="connsiteX0" fmla="*/ 217248 w 1686307"/>
              <a:gd name="connsiteY0" fmla="*/ 1564 h 662431"/>
              <a:gd name="connsiteX1" fmla="*/ 1686307 w 1686307"/>
              <a:gd name="connsiteY1" fmla="*/ 0 h 662431"/>
              <a:gd name="connsiteX2" fmla="*/ 1657490 w 1686307"/>
              <a:gd name="connsiteY2" fmla="*/ 44362 h 662431"/>
              <a:gd name="connsiteX3" fmla="*/ 232707 w 1686307"/>
              <a:gd name="connsiteY3" fmla="*/ 65728 h 662431"/>
              <a:gd name="connsiteX4" fmla="*/ 55618 w 1686307"/>
              <a:gd name="connsiteY4" fmla="*/ 627600 h 662431"/>
              <a:gd name="connsiteX5" fmla="*/ 1459614 w 1686307"/>
              <a:gd name="connsiteY5" fmla="*/ 628230 h 662431"/>
              <a:gd name="connsiteX6" fmla="*/ 1451048 w 1686307"/>
              <a:gd name="connsiteY6" fmla="*/ 662295 h 662431"/>
              <a:gd name="connsiteX7" fmla="*/ 0 w 1686307"/>
              <a:gd name="connsiteY7" fmla="*/ 662431 h 662431"/>
              <a:gd name="connsiteX8" fmla="*/ 217248 w 1686307"/>
              <a:gd name="connsiteY8" fmla="*/ 1564 h 662431"/>
              <a:gd name="connsiteX0" fmla="*/ 217248 w 1686307"/>
              <a:gd name="connsiteY0" fmla="*/ 1564 h 662431"/>
              <a:gd name="connsiteX1" fmla="*/ 1686307 w 1686307"/>
              <a:gd name="connsiteY1" fmla="*/ 0 h 662431"/>
              <a:gd name="connsiteX2" fmla="*/ 1657490 w 1686307"/>
              <a:gd name="connsiteY2" fmla="*/ 44362 h 662431"/>
              <a:gd name="connsiteX3" fmla="*/ 232707 w 1686307"/>
              <a:gd name="connsiteY3" fmla="*/ 37153 h 662431"/>
              <a:gd name="connsiteX4" fmla="*/ 55618 w 1686307"/>
              <a:gd name="connsiteY4" fmla="*/ 627600 h 662431"/>
              <a:gd name="connsiteX5" fmla="*/ 1459614 w 1686307"/>
              <a:gd name="connsiteY5" fmla="*/ 628230 h 662431"/>
              <a:gd name="connsiteX6" fmla="*/ 1451048 w 1686307"/>
              <a:gd name="connsiteY6" fmla="*/ 662295 h 662431"/>
              <a:gd name="connsiteX7" fmla="*/ 0 w 1686307"/>
              <a:gd name="connsiteY7" fmla="*/ 662431 h 662431"/>
              <a:gd name="connsiteX8" fmla="*/ 217248 w 1686307"/>
              <a:gd name="connsiteY8" fmla="*/ 1564 h 662431"/>
              <a:gd name="connsiteX0" fmla="*/ 217248 w 1686307"/>
              <a:gd name="connsiteY0" fmla="*/ 1564 h 662431"/>
              <a:gd name="connsiteX1" fmla="*/ 1686307 w 1686307"/>
              <a:gd name="connsiteY1" fmla="*/ 0 h 662431"/>
              <a:gd name="connsiteX2" fmla="*/ 1657490 w 1686307"/>
              <a:gd name="connsiteY2" fmla="*/ 44362 h 662431"/>
              <a:gd name="connsiteX3" fmla="*/ 239851 w 1686307"/>
              <a:gd name="connsiteY3" fmla="*/ 37153 h 662431"/>
              <a:gd name="connsiteX4" fmla="*/ 55618 w 1686307"/>
              <a:gd name="connsiteY4" fmla="*/ 627600 h 662431"/>
              <a:gd name="connsiteX5" fmla="*/ 1459614 w 1686307"/>
              <a:gd name="connsiteY5" fmla="*/ 628230 h 662431"/>
              <a:gd name="connsiteX6" fmla="*/ 1451048 w 1686307"/>
              <a:gd name="connsiteY6" fmla="*/ 662295 h 662431"/>
              <a:gd name="connsiteX7" fmla="*/ 0 w 1686307"/>
              <a:gd name="connsiteY7" fmla="*/ 662431 h 662431"/>
              <a:gd name="connsiteX8" fmla="*/ 217248 w 1686307"/>
              <a:gd name="connsiteY8" fmla="*/ 1564 h 662431"/>
              <a:gd name="connsiteX0" fmla="*/ 217248 w 1686307"/>
              <a:gd name="connsiteY0" fmla="*/ 1564 h 662431"/>
              <a:gd name="connsiteX1" fmla="*/ 1686307 w 1686307"/>
              <a:gd name="connsiteY1" fmla="*/ 0 h 662431"/>
              <a:gd name="connsiteX2" fmla="*/ 1657490 w 1686307"/>
              <a:gd name="connsiteY2" fmla="*/ 44362 h 662431"/>
              <a:gd name="connsiteX3" fmla="*/ 246995 w 1686307"/>
              <a:gd name="connsiteY3" fmla="*/ 39534 h 662431"/>
              <a:gd name="connsiteX4" fmla="*/ 55618 w 1686307"/>
              <a:gd name="connsiteY4" fmla="*/ 627600 h 662431"/>
              <a:gd name="connsiteX5" fmla="*/ 1459614 w 1686307"/>
              <a:gd name="connsiteY5" fmla="*/ 628230 h 662431"/>
              <a:gd name="connsiteX6" fmla="*/ 1451048 w 1686307"/>
              <a:gd name="connsiteY6" fmla="*/ 662295 h 662431"/>
              <a:gd name="connsiteX7" fmla="*/ 0 w 1686307"/>
              <a:gd name="connsiteY7" fmla="*/ 662431 h 662431"/>
              <a:gd name="connsiteX8" fmla="*/ 217248 w 1686307"/>
              <a:gd name="connsiteY8" fmla="*/ 1564 h 662431"/>
              <a:gd name="connsiteX0" fmla="*/ 217248 w 1686307"/>
              <a:gd name="connsiteY0" fmla="*/ 1564 h 662431"/>
              <a:gd name="connsiteX1" fmla="*/ 1686307 w 1686307"/>
              <a:gd name="connsiteY1" fmla="*/ 0 h 662431"/>
              <a:gd name="connsiteX2" fmla="*/ 1664634 w 1686307"/>
              <a:gd name="connsiteY2" fmla="*/ 39600 h 662431"/>
              <a:gd name="connsiteX3" fmla="*/ 246995 w 1686307"/>
              <a:gd name="connsiteY3" fmla="*/ 39534 h 662431"/>
              <a:gd name="connsiteX4" fmla="*/ 55618 w 1686307"/>
              <a:gd name="connsiteY4" fmla="*/ 627600 h 662431"/>
              <a:gd name="connsiteX5" fmla="*/ 1459614 w 1686307"/>
              <a:gd name="connsiteY5" fmla="*/ 628230 h 662431"/>
              <a:gd name="connsiteX6" fmla="*/ 1451048 w 1686307"/>
              <a:gd name="connsiteY6" fmla="*/ 662295 h 662431"/>
              <a:gd name="connsiteX7" fmla="*/ 0 w 1686307"/>
              <a:gd name="connsiteY7" fmla="*/ 662431 h 662431"/>
              <a:gd name="connsiteX8" fmla="*/ 217248 w 1686307"/>
              <a:gd name="connsiteY8" fmla="*/ 1564 h 662431"/>
              <a:gd name="connsiteX0" fmla="*/ 217248 w 1686307"/>
              <a:gd name="connsiteY0" fmla="*/ 1564 h 662431"/>
              <a:gd name="connsiteX1" fmla="*/ 1686307 w 1686307"/>
              <a:gd name="connsiteY1" fmla="*/ 0 h 662431"/>
              <a:gd name="connsiteX2" fmla="*/ 1667015 w 1686307"/>
              <a:gd name="connsiteY2" fmla="*/ 34837 h 662431"/>
              <a:gd name="connsiteX3" fmla="*/ 246995 w 1686307"/>
              <a:gd name="connsiteY3" fmla="*/ 39534 h 662431"/>
              <a:gd name="connsiteX4" fmla="*/ 55618 w 1686307"/>
              <a:gd name="connsiteY4" fmla="*/ 627600 h 662431"/>
              <a:gd name="connsiteX5" fmla="*/ 1459614 w 1686307"/>
              <a:gd name="connsiteY5" fmla="*/ 628230 h 662431"/>
              <a:gd name="connsiteX6" fmla="*/ 1451048 w 1686307"/>
              <a:gd name="connsiteY6" fmla="*/ 662295 h 662431"/>
              <a:gd name="connsiteX7" fmla="*/ 0 w 1686307"/>
              <a:gd name="connsiteY7" fmla="*/ 662431 h 662431"/>
              <a:gd name="connsiteX8" fmla="*/ 217248 w 1686307"/>
              <a:gd name="connsiteY8" fmla="*/ 1564 h 662431"/>
              <a:gd name="connsiteX0" fmla="*/ 217248 w 1686307"/>
              <a:gd name="connsiteY0" fmla="*/ 1564 h 662431"/>
              <a:gd name="connsiteX1" fmla="*/ 1686307 w 1686307"/>
              <a:gd name="connsiteY1" fmla="*/ 0 h 662431"/>
              <a:gd name="connsiteX2" fmla="*/ 1667015 w 1686307"/>
              <a:gd name="connsiteY2" fmla="*/ 34837 h 662431"/>
              <a:gd name="connsiteX3" fmla="*/ 249376 w 1686307"/>
              <a:gd name="connsiteY3" fmla="*/ 37152 h 662431"/>
              <a:gd name="connsiteX4" fmla="*/ 55618 w 1686307"/>
              <a:gd name="connsiteY4" fmla="*/ 627600 h 662431"/>
              <a:gd name="connsiteX5" fmla="*/ 1459614 w 1686307"/>
              <a:gd name="connsiteY5" fmla="*/ 628230 h 662431"/>
              <a:gd name="connsiteX6" fmla="*/ 1451048 w 1686307"/>
              <a:gd name="connsiteY6" fmla="*/ 662295 h 662431"/>
              <a:gd name="connsiteX7" fmla="*/ 0 w 1686307"/>
              <a:gd name="connsiteY7" fmla="*/ 662431 h 662431"/>
              <a:gd name="connsiteX8" fmla="*/ 217248 w 1686307"/>
              <a:gd name="connsiteY8" fmla="*/ 1564 h 662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6307" h="662431">
                <a:moveTo>
                  <a:pt x="217248" y="1564"/>
                </a:moveTo>
                <a:lnTo>
                  <a:pt x="1686307" y="0"/>
                </a:lnTo>
                <a:lnTo>
                  <a:pt x="1667015" y="34837"/>
                </a:lnTo>
                <a:lnTo>
                  <a:pt x="249376" y="37152"/>
                </a:lnTo>
                <a:cubicBezTo>
                  <a:pt x="174928" y="257338"/>
                  <a:pt x="130066" y="407414"/>
                  <a:pt x="55618" y="627600"/>
                </a:cubicBezTo>
                <a:lnTo>
                  <a:pt x="1459614" y="628230"/>
                </a:lnTo>
                <a:cubicBezTo>
                  <a:pt x="1459140" y="652285"/>
                  <a:pt x="1451522" y="638240"/>
                  <a:pt x="1451048" y="662295"/>
                </a:cubicBezTo>
                <a:lnTo>
                  <a:pt x="0" y="662431"/>
                </a:lnTo>
                <a:cubicBezTo>
                  <a:pt x="78766" y="429473"/>
                  <a:pt x="138482" y="234523"/>
                  <a:pt x="217248" y="1564"/>
                </a:cubicBezTo>
                <a:close/>
              </a:path>
            </a:pathLst>
          </a:custGeom>
          <a:solidFill>
            <a:srgbClr val="33CC33">
              <a:lumMod val="60000"/>
              <a:lumOff val="40000"/>
            </a:srgbClr>
          </a:solidFill>
          <a:ln w="25400" cap="flat" cmpd="sng" algn="ctr">
            <a:noFill/>
            <a:prstDash val="solid"/>
          </a:ln>
          <a:effectLst/>
          <a:scene3d>
            <a:camera prst="orthographicFront"/>
            <a:lightRig rig="threePt" dir="t"/>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72" name="Chevron 23"/>
          <p:cNvSpPr/>
          <p:nvPr/>
        </p:nvSpPr>
        <p:spPr>
          <a:xfrm>
            <a:off x="6789048" y="1280508"/>
            <a:ext cx="2080937" cy="2537190"/>
          </a:xfrm>
          <a:custGeom>
            <a:avLst/>
            <a:gdLst>
              <a:gd name="connsiteX0" fmla="*/ 0 w 3043000"/>
              <a:gd name="connsiteY0" fmla="*/ 0 h 3906442"/>
              <a:gd name="connsiteX1" fmla="*/ 2253433 w 3043000"/>
              <a:gd name="connsiteY1" fmla="*/ 0 h 3906442"/>
              <a:gd name="connsiteX2" fmla="*/ 3043000 w 3043000"/>
              <a:gd name="connsiteY2" fmla="*/ 1953221 h 3906442"/>
              <a:gd name="connsiteX3" fmla="*/ 2253433 w 3043000"/>
              <a:gd name="connsiteY3" fmla="*/ 3906442 h 3906442"/>
              <a:gd name="connsiteX4" fmla="*/ 0 w 3043000"/>
              <a:gd name="connsiteY4" fmla="*/ 3906442 h 3906442"/>
              <a:gd name="connsiteX5" fmla="*/ 789567 w 3043000"/>
              <a:gd name="connsiteY5" fmla="*/ 1953221 h 3906442"/>
              <a:gd name="connsiteX6" fmla="*/ 0 w 3043000"/>
              <a:gd name="connsiteY6" fmla="*/ 0 h 3906442"/>
              <a:gd name="connsiteX0" fmla="*/ 0 w 3043000"/>
              <a:gd name="connsiteY0" fmla="*/ 0 h 3906442"/>
              <a:gd name="connsiteX1" fmla="*/ 2253433 w 3043000"/>
              <a:gd name="connsiteY1" fmla="*/ 0 h 3906442"/>
              <a:gd name="connsiteX2" fmla="*/ 3043000 w 3043000"/>
              <a:gd name="connsiteY2" fmla="*/ 1953221 h 3906442"/>
              <a:gd name="connsiteX3" fmla="*/ 2253433 w 3043000"/>
              <a:gd name="connsiteY3" fmla="*/ 3906442 h 3906442"/>
              <a:gd name="connsiteX4" fmla="*/ 0 w 3043000"/>
              <a:gd name="connsiteY4" fmla="*/ 3906442 h 3906442"/>
              <a:gd name="connsiteX5" fmla="*/ 1166085 w 3043000"/>
              <a:gd name="connsiteY5" fmla="*/ 1778409 h 3906442"/>
              <a:gd name="connsiteX6" fmla="*/ 0 w 3043000"/>
              <a:gd name="connsiteY6" fmla="*/ 0 h 3906442"/>
              <a:gd name="connsiteX0" fmla="*/ 0 w 2572353"/>
              <a:gd name="connsiteY0" fmla="*/ 0 h 3906442"/>
              <a:gd name="connsiteX1" fmla="*/ 2253433 w 2572353"/>
              <a:gd name="connsiteY1" fmla="*/ 0 h 3906442"/>
              <a:gd name="connsiteX2" fmla="*/ 2572353 w 2572353"/>
              <a:gd name="connsiteY2" fmla="*/ 1791856 h 3906442"/>
              <a:gd name="connsiteX3" fmla="*/ 2253433 w 2572353"/>
              <a:gd name="connsiteY3" fmla="*/ 3906442 h 3906442"/>
              <a:gd name="connsiteX4" fmla="*/ 0 w 2572353"/>
              <a:gd name="connsiteY4" fmla="*/ 3906442 h 3906442"/>
              <a:gd name="connsiteX5" fmla="*/ 1166085 w 2572353"/>
              <a:gd name="connsiteY5" fmla="*/ 1778409 h 3906442"/>
              <a:gd name="connsiteX6" fmla="*/ 0 w 2572353"/>
              <a:gd name="connsiteY6" fmla="*/ 0 h 3906442"/>
              <a:gd name="connsiteX0" fmla="*/ 645459 w 2572353"/>
              <a:gd name="connsiteY0" fmla="*/ 470647 h 3906442"/>
              <a:gd name="connsiteX1" fmla="*/ 2253433 w 2572353"/>
              <a:gd name="connsiteY1" fmla="*/ 0 h 3906442"/>
              <a:gd name="connsiteX2" fmla="*/ 2572353 w 2572353"/>
              <a:gd name="connsiteY2" fmla="*/ 1791856 h 3906442"/>
              <a:gd name="connsiteX3" fmla="*/ 2253433 w 2572353"/>
              <a:gd name="connsiteY3" fmla="*/ 3906442 h 3906442"/>
              <a:gd name="connsiteX4" fmla="*/ 0 w 2572353"/>
              <a:gd name="connsiteY4" fmla="*/ 3906442 h 3906442"/>
              <a:gd name="connsiteX5" fmla="*/ 1166085 w 2572353"/>
              <a:gd name="connsiteY5" fmla="*/ 1778409 h 3906442"/>
              <a:gd name="connsiteX6" fmla="*/ 645459 w 2572353"/>
              <a:gd name="connsiteY6" fmla="*/ 470647 h 3906442"/>
              <a:gd name="connsiteX0" fmla="*/ 645459 w 2572353"/>
              <a:gd name="connsiteY0" fmla="*/ 40342 h 3476137"/>
              <a:gd name="connsiteX1" fmla="*/ 2132409 w 2572353"/>
              <a:gd name="connsiteY1" fmla="*/ 0 h 3476137"/>
              <a:gd name="connsiteX2" fmla="*/ 2572353 w 2572353"/>
              <a:gd name="connsiteY2" fmla="*/ 1361551 h 3476137"/>
              <a:gd name="connsiteX3" fmla="*/ 2253433 w 2572353"/>
              <a:gd name="connsiteY3" fmla="*/ 3476137 h 3476137"/>
              <a:gd name="connsiteX4" fmla="*/ 0 w 2572353"/>
              <a:gd name="connsiteY4" fmla="*/ 3476137 h 3476137"/>
              <a:gd name="connsiteX5" fmla="*/ 1166085 w 2572353"/>
              <a:gd name="connsiteY5" fmla="*/ 1348104 h 3476137"/>
              <a:gd name="connsiteX6" fmla="*/ 645459 w 2572353"/>
              <a:gd name="connsiteY6" fmla="*/ 40342 h 3476137"/>
              <a:gd name="connsiteX0" fmla="*/ 645459 w 2572353"/>
              <a:gd name="connsiteY0" fmla="*/ 40342 h 3476137"/>
              <a:gd name="connsiteX1" fmla="*/ 2132409 w 2572353"/>
              <a:gd name="connsiteY1" fmla="*/ 0 h 3476137"/>
              <a:gd name="connsiteX2" fmla="*/ 2572353 w 2572353"/>
              <a:gd name="connsiteY2" fmla="*/ 1361551 h 3476137"/>
              <a:gd name="connsiteX3" fmla="*/ 2105515 w 2572353"/>
              <a:gd name="connsiteY3" fmla="*/ 2696207 h 3476137"/>
              <a:gd name="connsiteX4" fmla="*/ 0 w 2572353"/>
              <a:gd name="connsiteY4" fmla="*/ 3476137 h 3476137"/>
              <a:gd name="connsiteX5" fmla="*/ 1166085 w 2572353"/>
              <a:gd name="connsiteY5" fmla="*/ 1348104 h 3476137"/>
              <a:gd name="connsiteX6" fmla="*/ 645459 w 2572353"/>
              <a:gd name="connsiteY6" fmla="*/ 40342 h 3476137"/>
              <a:gd name="connsiteX0" fmla="*/ 0 w 1926894"/>
              <a:gd name="connsiteY0" fmla="*/ 40342 h 2723102"/>
              <a:gd name="connsiteX1" fmla="*/ 1486950 w 1926894"/>
              <a:gd name="connsiteY1" fmla="*/ 0 h 2723102"/>
              <a:gd name="connsiteX2" fmla="*/ 1926894 w 1926894"/>
              <a:gd name="connsiteY2" fmla="*/ 1361551 h 2723102"/>
              <a:gd name="connsiteX3" fmla="*/ 1460056 w 1926894"/>
              <a:gd name="connsiteY3" fmla="*/ 2696207 h 2723102"/>
              <a:gd name="connsiteX4" fmla="*/ 13447 w 1926894"/>
              <a:gd name="connsiteY4" fmla="*/ 2723102 h 2723102"/>
              <a:gd name="connsiteX5" fmla="*/ 520626 w 1926894"/>
              <a:gd name="connsiteY5" fmla="*/ 1348104 h 2723102"/>
              <a:gd name="connsiteX6" fmla="*/ 0 w 1926894"/>
              <a:gd name="connsiteY6" fmla="*/ 40342 h 2723102"/>
              <a:gd name="connsiteX0" fmla="*/ 0 w 1926894"/>
              <a:gd name="connsiteY0" fmla="*/ 40342 h 2736549"/>
              <a:gd name="connsiteX1" fmla="*/ 1486950 w 1926894"/>
              <a:gd name="connsiteY1" fmla="*/ 0 h 2736549"/>
              <a:gd name="connsiteX2" fmla="*/ 1926894 w 1926894"/>
              <a:gd name="connsiteY2" fmla="*/ 1361551 h 2736549"/>
              <a:gd name="connsiteX3" fmla="*/ 1460056 w 1926894"/>
              <a:gd name="connsiteY3" fmla="*/ 2696207 h 2736549"/>
              <a:gd name="connsiteX4" fmla="*/ 40341 w 1926894"/>
              <a:gd name="connsiteY4" fmla="*/ 2736549 h 2736549"/>
              <a:gd name="connsiteX5" fmla="*/ 520626 w 1926894"/>
              <a:gd name="connsiteY5" fmla="*/ 1348104 h 2736549"/>
              <a:gd name="connsiteX6" fmla="*/ 0 w 1926894"/>
              <a:gd name="connsiteY6" fmla="*/ 40342 h 2736549"/>
              <a:gd name="connsiteX0" fmla="*/ 0 w 1926894"/>
              <a:gd name="connsiteY0" fmla="*/ 40342 h 2736549"/>
              <a:gd name="connsiteX1" fmla="*/ 1486950 w 1926894"/>
              <a:gd name="connsiteY1" fmla="*/ 0 h 2736549"/>
              <a:gd name="connsiteX2" fmla="*/ 1926894 w 1926894"/>
              <a:gd name="connsiteY2" fmla="*/ 1361551 h 2736549"/>
              <a:gd name="connsiteX3" fmla="*/ 1460056 w 1926894"/>
              <a:gd name="connsiteY3" fmla="*/ 2696207 h 2736549"/>
              <a:gd name="connsiteX4" fmla="*/ 40341 w 1926894"/>
              <a:gd name="connsiteY4" fmla="*/ 2736549 h 2736549"/>
              <a:gd name="connsiteX5" fmla="*/ 466838 w 1926894"/>
              <a:gd name="connsiteY5" fmla="*/ 1348104 h 2736549"/>
              <a:gd name="connsiteX6" fmla="*/ 0 w 1926894"/>
              <a:gd name="connsiteY6" fmla="*/ 40342 h 2736549"/>
              <a:gd name="connsiteX0" fmla="*/ 0 w 1926894"/>
              <a:gd name="connsiteY0" fmla="*/ 40342 h 2736549"/>
              <a:gd name="connsiteX1" fmla="*/ 1486950 w 1926894"/>
              <a:gd name="connsiteY1" fmla="*/ 0 h 2736549"/>
              <a:gd name="connsiteX2" fmla="*/ 1926894 w 1926894"/>
              <a:gd name="connsiteY2" fmla="*/ 1361551 h 2736549"/>
              <a:gd name="connsiteX3" fmla="*/ 1486950 w 1926894"/>
              <a:gd name="connsiteY3" fmla="*/ 2736548 h 2736549"/>
              <a:gd name="connsiteX4" fmla="*/ 40341 w 1926894"/>
              <a:gd name="connsiteY4" fmla="*/ 2736549 h 2736549"/>
              <a:gd name="connsiteX5" fmla="*/ 466838 w 1926894"/>
              <a:gd name="connsiteY5" fmla="*/ 1348104 h 2736549"/>
              <a:gd name="connsiteX6" fmla="*/ 0 w 1926894"/>
              <a:gd name="connsiteY6" fmla="*/ 40342 h 2736549"/>
              <a:gd name="connsiteX0" fmla="*/ 0 w 1926894"/>
              <a:gd name="connsiteY0" fmla="*/ 40342 h 2736548"/>
              <a:gd name="connsiteX1" fmla="*/ 1486950 w 1926894"/>
              <a:gd name="connsiteY1" fmla="*/ 0 h 2736548"/>
              <a:gd name="connsiteX2" fmla="*/ 1926894 w 1926894"/>
              <a:gd name="connsiteY2" fmla="*/ 1361551 h 2736548"/>
              <a:gd name="connsiteX3" fmla="*/ 1486950 w 1926894"/>
              <a:gd name="connsiteY3" fmla="*/ 2736548 h 2736548"/>
              <a:gd name="connsiteX4" fmla="*/ 12292 w 1926894"/>
              <a:gd name="connsiteY4" fmla="*/ 2669231 h 2736548"/>
              <a:gd name="connsiteX5" fmla="*/ 466838 w 1926894"/>
              <a:gd name="connsiteY5" fmla="*/ 1348104 h 2736548"/>
              <a:gd name="connsiteX6" fmla="*/ 0 w 1926894"/>
              <a:gd name="connsiteY6" fmla="*/ 40342 h 2736548"/>
              <a:gd name="connsiteX0" fmla="*/ 0 w 1926894"/>
              <a:gd name="connsiteY0" fmla="*/ 40342 h 2725328"/>
              <a:gd name="connsiteX1" fmla="*/ 1486950 w 1926894"/>
              <a:gd name="connsiteY1" fmla="*/ 0 h 2725328"/>
              <a:gd name="connsiteX2" fmla="*/ 1926894 w 1926894"/>
              <a:gd name="connsiteY2" fmla="*/ 1361551 h 2725328"/>
              <a:gd name="connsiteX3" fmla="*/ 1458900 w 1926894"/>
              <a:gd name="connsiteY3" fmla="*/ 2725328 h 2725328"/>
              <a:gd name="connsiteX4" fmla="*/ 12292 w 1926894"/>
              <a:gd name="connsiteY4" fmla="*/ 2669231 h 2725328"/>
              <a:gd name="connsiteX5" fmla="*/ 466838 w 1926894"/>
              <a:gd name="connsiteY5" fmla="*/ 1348104 h 2725328"/>
              <a:gd name="connsiteX6" fmla="*/ 0 w 1926894"/>
              <a:gd name="connsiteY6" fmla="*/ 40342 h 2725328"/>
              <a:gd name="connsiteX0" fmla="*/ 0 w 1926894"/>
              <a:gd name="connsiteY0" fmla="*/ 40342 h 2725328"/>
              <a:gd name="connsiteX1" fmla="*/ 1486950 w 1926894"/>
              <a:gd name="connsiteY1" fmla="*/ 0 h 2725328"/>
              <a:gd name="connsiteX2" fmla="*/ 1926894 w 1926894"/>
              <a:gd name="connsiteY2" fmla="*/ 1361551 h 2725328"/>
              <a:gd name="connsiteX3" fmla="*/ 1458900 w 1926894"/>
              <a:gd name="connsiteY3" fmla="*/ 2725328 h 2725328"/>
              <a:gd name="connsiteX4" fmla="*/ 1072 w 1926894"/>
              <a:gd name="connsiteY4" fmla="*/ 2702890 h 2725328"/>
              <a:gd name="connsiteX5" fmla="*/ 466838 w 1926894"/>
              <a:gd name="connsiteY5" fmla="*/ 1348104 h 2725328"/>
              <a:gd name="connsiteX6" fmla="*/ 0 w 1926894"/>
              <a:gd name="connsiteY6" fmla="*/ 40342 h 2725328"/>
              <a:gd name="connsiteX0" fmla="*/ 0 w 1932504"/>
              <a:gd name="connsiteY0" fmla="*/ 1073 h 2725328"/>
              <a:gd name="connsiteX1" fmla="*/ 1492560 w 1932504"/>
              <a:gd name="connsiteY1" fmla="*/ 0 h 2725328"/>
              <a:gd name="connsiteX2" fmla="*/ 1932504 w 1932504"/>
              <a:gd name="connsiteY2" fmla="*/ 1361551 h 2725328"/>
              <a:gd name="connsiteX3" fmla="*/ 1464510 w 1932504"/>
              <a:gd name="connsiteY3" fmla="*/ 2725328 h 2725328"/>
              <a:gd name="connsiteX4" fmla="*/ 6682 w 1932504"/>
              <a:gd name="connsiteY4" fmla="*/ 2702890 h 2725328"/>
              <a:gd name="connsiteX5" fmla="*/ 472448 w 1932504"/>
              <a:gd name="connsiteY5" fmla="*/ 1348104 h 2725328"/>
              <a:gd name="connsiteX6" fmla="*/ 0 w 1932504"/>
              <a:gd name="connsiteY6" fmla="*/ 1073 h 2725328"/>
              <a:gd name="connsiteX0" fmla="*/ 0 w 1939819"/>
              <a:gd name="connsiteY0" fmla="*/ 0 h 2775461"/>
              <a:gd name="connsiteX1" fmla="*/ 1499875 w 1939819"/>
              <a:gd name="connsiteY1" fmla="*/ 50133 h 2775461"/>
              <a:gd name="connsiteX2" fmla="*/ 1939819 w 1939819"/>
              <a:gd name="connsiteY2" fmla="*/ 1411684 h 2775461"/>
              <a:gd name="connsiteX3" fmla="*/ 1471825 w 1939819"/>
              <a:gd name="connsiteY3" fmla="*/ 2775461 h 2775461"/>
              <a:gd name="connsiteX4" fmla="*/ 13997 w 1939819"/>
              <a:gd name="connsiteY4" fmla="*/ 2753023 h 2775461"/>
              <a:gd name="connsiteX5" fmla="*/ 479763 w 1939819"/>
              <a:gd name="connsiteY5" fmla="*/ 1398237 h 2775461"/>
              <a:gd name="connsiteX6" fmla="*/ 0 w 1939819"/>
              <a:gd name="connsiteY6" fmla="*/ 0 h 2775461"/>
              <a:gd name="connsiteX0" fmla="*/ 0 w 1939819"/>
              <a:gd name="connsiteY0" fmla="*/ 0 h 2775461"/>
              <a:gd name="connsiteX1" fmla="*/ 1499875 w 1939819"/>
              <a:gd name="connsiteY1" fmla="*/ 6242 h 2775461"/>
              <a:gd name="connsiteX2" fmla="*/ 1939819 w 1939819"/>
              <a:gd name="connsiteY2" fmla="*/ 1411684 h 2775461"/>
              <a:gd name="connsiteX3" fmla="*/ 1471825 w 1939819"/>
              <a:gd name="connsiteY3" fmla="*/ 2775461 h 2775461"/>
              <a:gd name="connsiteX4" fmla="*/ 13997 w 1939819"/>
              <a:gd name="connsiteY4" fmla="*/ 2753023 h 2775461"/>
              <a:gd name="connsiteX5" fmla="*/ 479763 w 1939819"/>
              <a:gd name="connsiteY5" fmla="*/ 1398237 h 2775461"/>
              <a:gd name="connsiteX6" fmla="*/ 0 w 1939819"/>
              <a:gd name="connsiteY6" fmla="*/ 0 h 2775461"/>
              <a:gd name="connsiteX0" fmla="*/ 0 w 1939819"/>
              <a:gd name="connsiteY0" fmla="*/ 0 h 2775461"/>
              <a:gd name="connsiteX1" fmla="*/ 1463299 w 1939819"/>
              <a:gd name="connsiteY1" fmla="*/ 13557 h 2775461"/>
              <a:gd name="connsiteX2" fmla="*/ 1939819 w 1939819"/>
              <a:gd name="connsiteY2" fmla="*/ 1411684 h 2775461"/>
              <a:gd name="connsiteX3" fmla="*/ 1471825 w 1939819"/>
              <a:gd name="connsiteY3" fmla="*/ 2775461 h 2775461"/>
              <a:gd name="connsiteX4" fmla="*/ 13997 w 1939819"/>
              <a:gd name="connsiteY4" fmla="*/ 2753023 h 2775461"/>
              <a:gd name="connsiteX5" fmla="*/ 479763 w 1939819"/>
              <a:gd name="connsiteY5" fmla="*/ 1398237 h 2775461"/>
              <a:gd name="connsiteX6" fmla="*/ 0 w 1939819"/>
              <a:gd name="connsiteY6" fmla="*/ 0 h 2775461"/>
              <a:gd name="connsiteX0" fmla="*/ 0 w 1976395"/>
              <a:gd name="connsiteY0" fmla="*/ 0 h 2775461"/>
              <a:gd name="connsiteX1" fmla="*/ 1463299 w 1976395"/>
              <a:gd name="connsiteY1" fmla="*/ 13557 h 2775461"/>
              <a:gd name="connsiteX2" fmla="*/ 1976395 w 1976395"/>
              <a:gd name="connsiteY2" fmla="*/ 1411684 h 2775461"/>
              <a:gd name="connsiteX3" fmla="*/ 1471825 w 1976395"/>
              <a:gd name="connsiteY3" fmla="*/ 2775461 h 2775461"/>
              <a:gd name="connsiteX4" fmla="*/ 13997 w 1976395"/>
              <a:gd name="connsiteY4" fmla="*/ 2753023 h 2775461"/>
              <a:gd name="connsiteX5" fmla="*/ 479763 w 1976395"/>
              <a:gd name="connsiteY5" fmla="*/ 1398237 h 2775461"/>
              <a:gd name="connsiteX6" fmla="*/ 0 w 1976395"/>
              <a:gd name="connsiteY6" fmla="*/ 0 h 2775461"/>
              <a:gd name="connsiteX0" fmla="*/ 0 w 1976395"/>
              <a:gd name="connsiteY0" fmla="*/ 1074 h 2776535"/>
              <a:gd name="connsiteX1" fmla="*/ 1470615 w 1976395"/>
              <a:gd name="connsiteY1" fmla="*/ 0 h 2776535"/>
              <a:gd name="connsiteX2" fmla="*/ 1976395 w 1976395"/>
              <a:gd name="connsiteY2" fmla="*/ 1412758 h 2776535"/>
              <a:gd name="connsiteX3" fmla="*/ 1471825 w 1976395"/>
              <a:gd name="connsiteY3" fmla="*/ 2776535 h 2776535"/>
              <a:gd name="connsiteX4" fmla="*/ 13997 w 1976395"/>
              <a:gd name="connsiteY4" fmla="*/ 2754097 h 2776535"/>
              <a:gd name="connsiteX5" fmla="*/ 479763 w 1976395"/>
              <a:gd name="connsiteY5" fmla="*/ 1399311 h 2776535"/>
              <a:gd name="connsiteX6" fmla="*/ 0 w 1976395"/>
              <a:gd name="connsiteY6" fmla="*/ 1074 h 2776535"/>
              <a:gd name="connsiteX0" fmla="*/ 0 w 1976395"/>
              <a:gd name="connsiteY0" fmla="*/ 1074 h 2808340"/>
              <a:gd name="connsiteX1" fmla="*/ 1470615 w 1976395"/>
              <a:gd name="connsiteY1" fmla="*/ 0 h 2808340"/>
              <a:gd name="connsiteX2" fmla="*/ 1976395 w 1976395"/>
              <a:gd name="connsiteY2" fmla="*/ 1412758 h 2808340"/>
              <a:gd name="connsiteX3" fmla="*/ 1463874 w 1976395"/>
              <a:gd name="connsiteY3" fmla="*/ 2808340 h 2808340"/>
              <a:gd name="connsiteX4" fmla="*/ 13997 w 1976395"/>
              <a:gd name="connsiteY4" fmla="*/ 2754097 h 2808340"/>
              <a:gd name="connsiteX5" fmla="*/ 479763 w 1976395"/>
              <a:gd name="connsiteY5" fmla="*/ 1399311 h 2808340"/>
              <a:gd name="connsiteX6" fmla="*/ 0 w 1976395"/>
              <a:gd name="connsiteY6" fmla="*/ 1074 h 2808340"/>
              <a:gd name="connsiteX0" fmla="*/ 9857 w 1986252"/>
              <a:gd name="connsiteY0" fmla="*/ 1074 h 2809757"/>
              <a:gd name="connsiteX1" fmla="*/ 1480472 w 1986252"/>
              <a:gd name="connsiteY1" fmla="*/ 0 h 2809757"/>
              <a:gd name="connsiteX2" fmla="*/ 1986252 w 1986252"/>
              <a:gd name="connsiteY2" fmla="*/ 1412758 h 2809757"/>
              <a:gd name="connsiteX3" fmla="*/ 1473731 w 1986252"/>
              <a:gd name="connsiteY3" fmla="*/ 2808340 h 2809757"/>
              <a:gd name="connsiteX4" fmla="*/ 0 w 1986252"/>
              <a:gd name="connsiteY4" fmla="*/ 2809757 h 2809757"/>
              <a:gd name="connsiteX5" fmla="*/ 489620 w 1986252"/>
              <a:gd name="connsiteY5" fmla="*/ 1399311 h 2809757"/>
              <a:gd name="connsiteX6" fmla="*/ 9857 w 1986252"/>
              <a:gd name="connsiteY6" fmla="*/ 1074 h 2809757"/>
              <a:gd name="connsiteX0" fmla="*/ 9857 w 1986252"/>
              <a:gd name="connsiteY0" fmla="*/ 0 h 2811064"/>
              <a:gd name="connsiteX1" fmla="*/ 1480472 w 1986252"/>
              <a:gd name="connsiteY1" fmla="*/ 1307 h 2811064"/>
              <a:gd name="connsiteX2" fmla="*/ 1986252 w 1986252"/>
              <a:gd name="connsiteY2" fmla="*/ 1414065 h 2811064"/>
              <a:gd name="connsiteX3" fmla="*/ 1473731 w 1986252"/>
              <a:gd name="connsiteY3" fmla="*/ 2809647 h 2811064"/>
              <a:gd name="connsiteX4" fmla="*/ 0 w 1986252"/>
              <a:gd name="connsiteY4" fmla="*/ 2811064 h 2811064"/>
              <a:gd name="connsiteX5" fmla="*/ 489620 w 1986252"/>
              <a:gd name="connsiteY5" fmla="*/ 1400618 h 2811064"/>
              <a:gd name="connsiteX6" fmla="*/ 9857 w 1986252"/>
              <a:gd name="connsiteY6" fmla="*/ 0 h 2811064"/>
              <a:gd name="connsiteX0" fmla="*/ 9857 w 1986252"/>
              <a:gd name="connsiteY0" fmla="*/ 1074 h 2812138"/>
              <a:gd name="connsiteX1" fmla="*/ 1480472 w 1986252"/>
              <a:gd name="connsiteY1" fmla="*/ 0 h 2812138"/>
              <a:gd name="connsiteX2" fmla="*/ 1986252 w 1986252"/>
              <a:gd name="connsiteY2" fmla="*/ 1415139 h 2812138"/>
              <a:gd name="connsiteX3" fmla="*/ 1473731 w 1986252"/>
              <a:gd name="connsiteY3" fmla="*/ 2810721 h 2812138"/>
              <a:gd name="connsiteX4" fmla="*/ 0 w 1986252"/>
              <a:gd name="connsiteY4" fmla="*/ 2812138 h 2812138"/>
              <a:gd name="connsiteX5" fmla="*/ 489620 w 1986252"/>
              <a:gd name="connsiteY5" fmla="*/ 1401692 h 2812138"/>
              <a:gd name="connsiteX6" fmla="*/ 9857 w 1986252"/>
              <a:gd name="connsiteY6" fmla="*/ 1074 h 2812138"/>
              <a:gd name="connsiteX0" fmla="*/ 9857 w 1986252"/>
              <a:gd name="connsiteY0" fmla="*/ 1074 h 2812138"/>
              <a:gd name="connsiteX1" fmla="*/ 1480472 w 1986252"/>
              <a:gd name="connsiteY1" fmla="*/ 0 h 2812138"/>
              <a:gd name="connsiteX2" fmla="*/ 1986252 w 1986252"/>
              <a:gd name="connsiteY2" fmla="*/ 1415139 h 2812138"/>
              <a:gd name="connsiteX3" fmla="*/ 1473731 w 1986252"/>
              <a:gd name="connsiteY3" fmla="*/ 2810721 h 2812138"/>
              <a:gd name="connsiteX4" fmla="*/ 0 w 1986252"/>
              <a:gd name="connsiteY4" fmla="*/ 2812138 h 2812138"/>
              <a:gd name="connsiteX5" fmla="*/ 294411 w 1986252"/>
              <a:gd name="connsiteY5" fmla="*/ 1411966 h 2812138"/>
              <a:gd name="connsiteX6" fmla="*/ 9857 w 1986252"/>
              <a:gd name="connsiteY6" fmla="*/ 1074 h 2812138"/>
              <a:gd name="connsiteX0" fmla="*/ 24929 w 2001324"/>
              <a:gd name="connsiteY0" fmla="*/ 1074 h 2812138"/>
              <a:gd name="connsiteX1" fmla="*/ 1495544 w 2001324"/>
              <a:gd name="connsiteY1" fmla="*/ 0 h 2812138"/>
              <a:gd name="connsiteX2" fmla="*/ 2001324 w 2001324"/>
              <a:gd name="connsiteY2" fmla="*/ 1415139 h 2812138"/>
              <a:gd name="connsiteX3" fmla="*/ 1488803 w 2001324"/>
              <a:gd name="connsiteY3" fmla="*/ 2810721 h 2812138"/>
              <a:gd name="connsiteX4" fmla="*/ 0 w 2001324"/>
              <a:gd name="connsiteY4" fmla="*/ 2812138 h 2812138"/>
              <a:gd name="connsiteX5" fmla="*/ 309483 w 2001324"/>
              <a:gd name="connsiteY5" fmla="*/ 1411966 h 2812138"/>
              <a:gd name="connsiteX6" fmla="*/ 24929 w 2001324"/>
              <a:gd name="connsiteY6" fmla="*/ 1074 h 2812138"/>
              <a:gd name="connsiteX0" fmla="*/ 0 w 2046734"/>
              <a:gd name="connsiteY0" fmla="*/ 0 h 2821112"/>
              <a:gd name="connsiteX1" fmla="*/ 1540954 w 2046734"/>
              <a:gd name="connsiteY1" fmla="*/ 8974 h 2821112"/>
              <a:gd name="connsiteX2" fmla="*/ 2046734 w 2046734"/>
              <a:gd name="connsiteY2" fmla="*/ 1424113 h 2821112"/>
              <a:gd name="connsiteX3" fmla="*/ 1534213 w 2046734"/>
              <a:gd name="connsiteY3" fmla="*/ 2819695 h 2821112"/>
              <a:gd name="connsiteX4" fmla="*/ 45410 w 2046734"/>
              <a:gd name="connsiteY4" fmla="*/ 2821112 h 2821112"/>
              <a:gd name="connsiteX5" fmla="*/ 354893 w 2046734"/>
              <a:gd name="connsiteY5" fmla="*/ 1420940 h 2821112"/>
              <a:gd name="connsiteX6" fmla="*/ 0 w 2046734"/>
              <a:gd name="connsiteY6" fmla="*/ 0 h 2821112"/>
              <a:gd name="connsiteX0" fmla="*/ 0 w 2046734"/>
              <a:gd name="connsiteY0" fmla="*/ 0 h 2821112"/>
              <a:gd name="connsiteX1" fmla="*/ 1540954 w 2046734"/>
              <a:gd name="connsiteY1" fmla="*/ 8974 h 2821112"/>
              <a:gd name="connsiteX2" fmla="*/ 2046734 w 2046734"/>
              <a:gd name="connsiteY2" fmla="*/ 1424113 h 2821112"/>
              <a:gd name="connsiteX3" fmla="*/ 1534213 w 2046734"/>
              <a:gd name="connsiteY3" fmla="*/ 2819695 h 2821112"/>
              <a:gd name="connsiteX4" fmla="*/ 45410 w 2046734"/>
              <a:gd name="connsiteY4" fmla="*/ 2821112 h 2821112"/>
              <a:gd name="connsiteX5" fmla="*/ 359917 w 2046734"/>
              <a:gd name="connsiteY5" fmla="*/ 1415916 h 2821112"/>
              <a:gd name="connsiteX6" fmla="*/ 0 w 2046734"/>
              <a:gd name="connsiteY6" fmla="*/ 0 h 2821112"/>
              <a:gd name="connsiteX0" fmla="*/ 0 w 2046734"/>
              <a:gd name="connsiteY0" fmla="*/ 0 h 2821112"/>
              <a:gd name="connsiteX1" fmla="*/ 1540954 w 2046734"/>
              <a:gd name="connsiteY1" fmla="*/ 8974 h 2821112"/>
              <a:gd name="connsiteX2" fmla="*/ 2046734 w 2046734"/>
              <a:gd name="connsiteY2" fmla="*/ 1424113 h 2821112"/>
              <a:gd name="connsiteX3" fmla="*/ 1534213 w 2046734"/>
              <a:gd name="connsiteY3" fmla="*/ 2819695 h 2821112"/>
              <a:gd name="connsiteX4" fmla="*/ 45410 w 2046734"/>
              <a:gd name="connsiteY4" fmla="*/ 2821112 h 2821112"/>
              <a:gd name="connsiteX5" fmla="*/ 344845 w 2046734"/>
              <a:gd name="connsiteY5" fmla="*/ 1415916 h 2821112"/>
              <a:gd name="connsiteX6" fmla="*/ 0 w 2046734"/>
              <a:gd name="connsiteY6" fmla="*/ 0 h 2821112"/>
              <a:gd name="connsiteX0" fmla="*/ 0 w 2046734"/>
              <a:gd name="connsiteY0" fmla="*/ 0 h 2821112"/>
              <a:gd name="connsiteX1" fmla="*/ 1540954 w 2046734"/>
              <a:gd name="connsiteY1" fmla="*/ 8974 h 2821112"/>
              <a:gd name="connsiteX2" fmla="*/ 2046734 w 2046734"/>
              <a:gd name="connsiteY2" fmla="*/ 1424113 h 2821112"/>
              <a:gd name="connsiteX3" fmla="*/ 1534213 w 2046734"/>
              <a:gd name="connsiteY3" fmla="*/ 2819695 h 2821112"/>
              <a:gd name="connsiteX4" fmla="*/ 45410 w 2046734"/>
              <a:gd name="connsiteY4" fmla="*/ 2821112 h 2821112"/>
              <a:gd name="connsiteX5" fmla="*/ 369965 w 2046734"/>
              <a:gd name="connsiteY5" fmla="*/ 1410892 h 2821112"/>
              <a:gd name="connsiteX6" fmla="*/ 0 w 2046734"/>
              <a:gd name="connsiteY6" fmla="*/ 0 h 2821112"/>
              <a:gd name="connsiteX0" fmla="*/ 0 w 2046734"/>
              <a:gd name="connsiteY0" fmla="*/ 0 h 2821112"/>
              <a:gd name="connsiteX1" fmla="*/ 1540954 w 2046734"/>
              <a:gd name="connsiteY1" fmla="*/ 8974 h 2821112"/>
              <a:gd name="connsiteX2" fmla="*/ 2046734 w 2046734"/>
              <a:gd name="connsiteY2" fmla="*/ 1424113 h 2821112"/>
              <a:gd name="connsiteX3" fmla="*/ 1534213 w 2046734"/>
              <a:gd name="connsiteY3" fmla="*/ 2819695 h 2821112"/>
              <a:gd name="connsiteX4" fmla="*/ 45410 w 2046734"/>
              <a:gd name="connsiteY4" fmla="*/ 2821112 h 2821112"/>
              <a:gd name="connsiteX5" fmla="*/ 354893 w 2046734"/>
              <a:gd name="connsiteY5" fmla="*/ 1390795 h 2821112"/>
              <a:gd name="connsiteX6" fmla="*/ 0 w 2046734"/>
              <a:gd name="connsiteY6" fmla="*/ 0 h 2821112"/>
              <a:gd name="connsiteX0" fmla="*/ 0 w 2046734"/>
              <a:gd name="connsiteY0" fmla="*/ 0 h 2836184"/>
              <a:gd name="connsiteX1" fmla="*/ 1540954 w 2046734"/>
              <a:gd name="connsiteY1" fmla="*/ 8974 h 2836184"/>
              <a:gd name="connsiteX2" fmla="*/ 2046734 w 2046734"/>
              <a:gd name="connsiteY2" fmla="*/ 1424113 h 2836184"/>
              <a:gd name="connsiteX3" fmla="*/ 1534213 w 2046734"/>
              <a:gd name="connsiteY3" fmla="*/ 2819695 h 2836184"/>
              <a:gd name="connsiteX4" fmla="*/ 40385 w 2046734"/>
              <a:gd name="connsiteY4" fmla="*/ 2836184 h 2836184"/>
              <a:gd name="connsiteX5" fmla="*/ 354893 w 2046734"/>
              <a:gd name="connsiteY5" fmla="*/ 1390795 h 2836184"/>
              <a:gd name="connsiteX6" fmla="*/ 0 w 2046734"/>
              <a:gd name="connsiteY6" fmla="*/ 0 h 2836184"/>
              <a:gd name="connsiteX0" fmla="*/ 0 w 2046734"/>
              <a:gd name="connsiteY0" fmla="*/ 0 h 2821897"/>
              <a:gd name="connsiteX1" fmla="*/ 1540954 w 2046734"/>
              <a:gd name="connsiteY1" fmla="*/ 8974 h 2821897"/>
              <a:gd name="connsiteX2" fmla="*/ 2046734 w 2046734"/>
              <a:gd name="connsiteY2" fmla="*/ 1424113 h 2821897"/>
              <a:gd name="connsiteX3" fmla="*/ 1534213 w 2046734"/>
              <a:gd name="connsiteY3" fmla="*/ 2819695 h 2821897"/>
              <a:gd name="connsiteX4" fmla="*/ 45148 w 2046734"/>
              <a:gd name="connsiteY4" fmla="*/ 2821897 h 2821897"/>
              <a:gd name="connsiteX5" fmla="*/ 354893 w 2046734"/>
              <a:gd name="connsiteY5" fmla="*/ 1390795 h 2821897"/>
              <a:gd name="connsiteX6" fmla="*/ 0 w 2046734"/>
              <a:gd name="connsiteY6" fmla="*/ 0 h 2821897"/>
              <a:gd name="connsiteX0" fmla="*/ 0 w 2049115"/>
              <a:gd name="connsiteY0" fmla="*/ 551 h 2812923"/>
              <a:gd name="connsiteX1" fmla="*/ 1543335 w 2049115"/>
              <a:gd name="connsiteY1" fmla="*/ 0 h 2812923"/>
              <a:gd name="connsiteX2" fmla="*/ 2049115 w 2049115"/>
              <a:gd name="connsiteY2" fmla="*/ 1415139 h 2812923"/>
              <a:gd name="connsiteX3" fmla="*/ 1536594 w 2049115"/>
              <a:gd name="connsiteY3" fmla="*/ 2810721 h 2812923"/>
              <a:gd name="connsiteX4" fmla="*/ 47529 w 2049115"/>
              <a:gd name="connsiteY4" fmla="*/ 2812923 h 2812923"/>
              <a:gd name="connsiteX5" fmla="*/ 357274 w 2049115"/>
              <a:gd name="connsiteY5" fmla="*/ 1381821 h 2812923"/>
              <a:gd name="connsiteX6" fmla="*/ 0 w 2049115"/>
              <a:gd name="connsiteY6" fmla="*/ 551 h 2812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9115" h="2812923">
                <a:moveTo>
                  <a:pt x="0" y="551"/>
                </a:moveTo>
                <a:lnTo>
                  <a:pt x="1543335" y="0"/>
                </a:lnTo>
                <a:lnTo>
                  <a:pt x="2049115" y="1415139"/>
                </a:lnTo>
                <a:lnTo>
                  <a:pt x="1536594" y="2810721"/>
                </a:lnTo>
                <a:lnTo>
                  <a:pt x="47529" y="2812923"/>
                </a:lnTo>
                <a:lnTo>
                  <a:pt x="357274" y="1381821"/>
                </a:lnTo>
                <a:lnTo>
                  <a:pt x="0" y="551"/>
                </a:lnTo>
                <a:close/>
              </a:path>
            </a:pathLst>
          </a:custGeom>
          <a:solidFill>
            <a:srgbClr val="C80000"/>
          </a:solidFill>
          <a:ln w="25400" cap="flat" cmpd="sng" algn="ctr">
            <a:noFill/>
            <a:prstDash val="solid"/>
          </a:ln>
          <a:effectLst/>
          <a:scene3d>
            <a:camera prst="orthographicFront"/>
            <a:lightRig rig="threePt" dir="t"/>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73" name="Chevron 23"/>
          <p:cNvSpPr/>
          <p:nvPr/>
        </p:nvSpPr>
        <p:spPr>
          <a:xfrm>
            <a:off x="6839137" y="1305274"/>
            <a:ext cx="1534465" cy="2485073"/>
          </a:xfrm>
          <a:custGeom>
            <a:avLst/>
            <a:gdLst>
              <a:gd name="connsiteX0" fmla="*/ 0 w 1506237"/>
              <a:gd name="connsiteY0" fmla="*/ 0 h 2725517"/>
              <a:gd name="connsiteX1" fmla="*/ 1506237 w 1506237"/>
              <a:gd name="connsiteY1" fmla="*/ 8323 h 2725517"/>
              <a:gd name="connsiteX2" fmla="*/ 1506237 w 1506237"/>
              <a:gd name="connsiteY2" fmla="*/ 62598 h 2725517"/>
              <a:gd name="connsiteX3" fmla="*/ 79690 w 1506237"/>
              <a:gd name="connsiteY3" fmla="*/ 54454 h 2725517"/>
              <a:gd name="connsiteX4" fmla="*/ 414015 w 1506237"/>
              <a:gd name="connsiteY4" fmla="*/ 1338830 h 2725517"/>
              <a:gd name="connsiteX5" fmla="*/ 117735 w 1506237"/>
              <a:gd name="connsiteY5" fmla="*/ 2673622 h 2725517"/>
              <a:gd name="connsiteX6" fmla="*/ 1506237 w 1506237"/>
              <a:gd name="connsiteY6" fmla="*/ 2658598 h 2725517"/>
              <a:gd name="connsiteX7" fmla="*/ 1506237 w 1506237"/>
              <a:gd name="connsiteY7" fmla="*/ 2710170 h 2725517"/>
              <a:gd name="connsiteX8" fmla="*/ 59435 w 1506237"/>
              <a:gd name="connsiteY8" fmla="*/ 2725517 h 2725517"/>
              <a:gd name="connsiteX9" fmla="*/ 373943 w 1506237"/>
              <a:gd name="connsiteY9" fmla="*/ 1336527 h 2725517"/>
              <a:gd name="connsiteX10" fmla="*/ 0 w 1506237"/>
              <a:gd name="connsiteY10" fmla="*/ 0 h 2725517"/>
              <a:gd name="connsiteX0" fmla="*/ 0 w 1522905"/>
              <a:gd name="connsiteY0" fmla="*/ 0 h 2725517"/>
              <a:gd name="connsiteX1" fmla="*/ 1506237 w 1522905"/>
              <a:gd name="connsiteY1" fmla="*/ 8323 h 2725517"/>
              <a:gd name="connsiteX2" fmla="*/ 1522905 w 1522905"/>
              <a:gd name="connsiteY2" fmla="*/ 60264 h 2725517"/>
              <a:gd name="connsiteX3" fmla="*/ 79690 w 1522905"/>
              <a:gd name="connsiteY3" fmla="*/ 54454 h 2725517"/>
              <a:gd name="connsiteX4" fmla="*/ 414015 w 1522905"/>
              <a:gd name="connsiteY4" fmla="*/ 1338830 h 2725517"/>
              <a:gd name="connsiteX5" fmla="*/ 117735 w 1522905"/>
              <a:gd name="connsiteY5" fmla="*/ 2673622 h 2725517"/>
              <a:gd name="connsiteX6" fmla="*/ 1506237 w 1522905"/>
              <a:gd name="connsiteY6" fmla="*/ 2658598 h 2725517"/>
              <a:gd name="connsiteX7" fmla="*/ 1506237 w 1522905"/>
              <a:gd name="connsiteY7" fmla="*/ 2710170 h 2725517"/>
              <a:gd name="connsiteX8" fmla="*/ 59435 w 1522905"/>
              <a:gd name="connsiteY8" fmla="*/ 2725517 h 2725517"/>
              <a:gd name="connsiteX9" fmla="*/ 373943 w 1522905"/>
              <a:gd name="connsiteY9" fmla="*/ 1336527 h 2725517"/>
              <a:gd name="connsiteX10" fmla="*/ 0 w 1522905"/>
              <a:gd name="connsiteY10" fmla="*/ 0 h 2725517"/>
              <a:gd name="connsiteX0" fmla="*/ 0 w 1522905"/>
              <a:gd name="connsiteY0" fmla="*/ 0 h 2725517"/>
              <a:gd name="connsiteX1" fmla="*/ 1506237 w 1522905"/>
              <a:gd name="connsiteY1" fmla="*/ 8323 h 2725517"/>
              <a:gd name="connsiteX2" fmla="*/ 1522905 w 1522905"/>
              <a:gd name="connsiteY2" fmla="*/ 60264 h 2725517"/>
              <a:gd name="connsiteX3" fmla="*/ 51115 w 1522905"/>
              <a:gd name="connsiteY3" fmla="*/ 35780 h 2725517"/>
              <a:gd name="connsiteX4" fmla="*/ 414015 w 1522905"/>
              <a:gd name="connsiteY4" fmla="*/ 1338830 h 2725517"/>
              <a:gd name="connsiteX5" fmla="*/ 117735 w 1522905"/>
              <a:gd name="connsiteY5" fmla="*/ 2673622 h 2725517"/>
              <a:gd name="connsiteX6" fmla="*/ 1506237 w 1522905"/>
              <a:gd name="connsiteY6" fmla="*/ 2658598 h 2725517"/>
              <a:gd name="connsiteX7" fmla="*/ 1506237 w 1522905"/>
              <a:gd name="connsiteY7" fmla="*/ 2710170 h 2725517"/>
              <a:gd name="connsiteX8" fmla="*/ 59435 w 1522905"/>
              <a:gd name="connsiteY8" fmla="*/ 2725517 h 2725517"/>
              <a:gd name="connsiteX9" fmla="*/ 373943 w 1522905"/>
              <a:gd name="connsiteY9" fmla="*/ 1336527 h 2725517"/>
              <a:gd name="connsiteX10" fmla="*/ 0 w 1522905"/>
              <a:gd name="connsiteY10" fmla="*/ 0 h 2725517"/>
              <a:gd name="connsiteX0" fmla="*/ 0 w 1520524"/>
              <a:gd name="connsiteY0" fmla="*/ 0 h 2725517"/>
              <a:gd name="connsiteX1" fmla="*/ 1506237 w 1520524"/>
              <a:gd name="connsiteY1" fmla="*/ 8323 h 2725517"/>
              <a:gd name="connsiteX2" fmla="*/ 1520524 w 1520524"/>
              <a:gd name="connsiteY2" fmla="*/ 41589 h 2725517"/>
              <a:gd name="connsiteX3" fmla="*/ 51115 w 1520524"/>
              <a:gd name="connsiteY3" fmla="*/ 35780 h 2725517"/>
              <a:gd name="connsiteX4" fmla="*/ 414015 w 1520524"/>
              <a:gd name="connsiteY4" fmla="*/ 1338830 h 2725517"/>
              <a:gd name="connsiteX5" fmla="*/ 117735 w 1520524"/>
              <a:gd name="connsiteY5" fmla="*/ 2673622 h 2725517"/>
              <a:gd name="connsiteX6" fmla="*/ 1506237 w 1520524"/>
              <a:gd name="connsiteY6" fmla="*/ 2658598 h 2725517"/>
              <a:gd name="connsiteX7" fmla="*/ 1506237 w 1520524"/>
              <a:gd name="connsiteY7" fmla="*/ 2710170 h 2725517"/>
              <a:gd name="connsiteX8" fmla="*/ 59435 w 1520524"/>
              <a:gd name="connsiteY8" fmla="*/ 2725517 h 2725517"/>
              <a:gd name="connsiteX9" fmla="*/ 373943 w 1520524"/>
              <a:gd name="connsiteY9" fmla="*/ 1336527 h 2725517"/>
              <a:gd name="connsiteX10" fmla="*/ 0 w 1520524"/>
              <a:gd name="connsiteY10" fmla="*/ 0 h 2725517"/>
              <a:gd name="connsiteX0" fmla="*/ 0 w 1513380"/>
              <a:gd name="connsiteY0" fmla="*/ 0 h 2725517"/>
              <a:gd name="connsiteX1" fmla="*/ 1506237 w 1513380"/>
              <a:gd name="connsiteY1" fmla="*/ 8323 h 2725517"/>
              <a:gd name="connsiteX2" fmla="*/ 1513380 w 1513380"/>
              <a:gd name="connsiteY2" fmla="*/ 34586 h 2725517"/>
              <a:gd name="connsiteX3" fmla="*/ 51115 w 1513380"/>
              <a:gd name="connsiteY3" fmla="*/ 35780 h 2725517"/>
              <a:gd name="connsiteX4" fmla="*/ 414015 w 1513380"/>
              <a:gd name="connsiteY4" fmla="*/ 1338830 h 2725517"/>
              <a:gd name="connsiteX5" fmla="*/ 117735 w 1513380"/>
              <a:gd name="connsiteY5" fmla="*/ 2673622 h 2725517"/>
              <a:gd name="connsiteX6" fmla="*/ 1506237 w 1513380"/>
              <a:gd name="connsiteY6" fmla="*/ 2658598 h 2725517"/>
              <a:gd name="connsiteX7" fmla="*/ 1506237 w 1513380"/>
              <a:gd name="connsiteY7" fmla="*/ 2710170 h 2725517"/>
              <a:gd name="connsiteX8" fmla="*/ 59435 w 1513380"/>
              <a:gd name="connsiteY8" fmla="*/ 2725517 h 2725517"/>
              <a:gd name="connsiteX9" fmla="*/ 373943 w 1513380"/>
              <a:gd name="connsiteY9" fmla="*/ 1336527 h 2725517"/>
              <a:gd name="connsiteX10" fmla="*/ 0 w 1513380"/>
              <a:gd name="connsiteY10" fmla="*/ 0 h 2725517"/>
              <a:gd name="connsiteX0" fmla="*/ 0 w 1513380"/>
              <a:gd name="connsiteY0" fmla="*/ 0 h 2725517"/>
              <a:gd name="connsiteX1" fmla="*/ 1506237 w 1513380"/>
              <a:gd name="connsiteY1" fmla="*/ 8323 h 2725517"/>
              <a:gd name="connsiteX2" fmla="*/ 1513380 w 1513380"/>
              <a:gd name="connsiteY2" fmla="*/ 34586 h 2725517"/>
              <a:gd name="connsiteX3" fmla="*/ 39208 w 1513380"/>
              <a:gd name="connsiteY3" fmla="*/ 31111 h 2725517"/>
              <a:gd name="connsiteX4" fmla="*/ 414015 w 1513380"/>
              <a:gd name="connsiteY4" fmla="*/ 1338830 h 2725517"/>
              <a:gd name="connsiteX5" fmla="*/ 117735 w 1513380"/>
              <a:gd name="connsiteY5" fmla="*/ 2673622 h 2725517"/>
              <a:gd name="connsiteX6" fmla="*/ 1506237 w 1513380"/>
              <a:gd name="connsiteY6" fmla="*/ 2658598 h 2725517"/>
              <a:gd name="connsiteX7" fmla="*/ 1506237 w 1513380"/>
              <a:gd name="connsiteY7" fmla="*/ 2710170 h 2725517"/>
              <a:gd name="connsiteX8" fmla="*/ 59435 w 1513380"/>
              <a:gd name="connsiteY8" fmla="*/ 2725517 h 2725517"/>
              <a:gd name="connsiteX9" fmla="*/ 373943 w 1513380"/>
              <a:gd name="connsiteY9" fmla="*/ 1336527 h 2725517"/>
              <a:gd name="connsiteX10" fmla="*/ 0 w 1513380"/>
              <a:gd name="connsiteY10" fmla="*/ 0 h 2725517"/>
              <a:gd name="connsiteX0" fmla="*/ 0 w 1513380"/>
              <a:gd name="connsiteY0" fmla="*/ 0 h 2725517"/>
              <a:gd name="connsiteX1" fmla="*/ 1506237 w 1513380"/>
              <a:gd name="connsiteY1" fmla="*/ 8323 h 2725517"/>
              <a:gd name="connsiteX2" fmla="*/ 1513380 w 1513380"/>
              <a:gd name="connsiteY2" fmla="*/ 34586 h 2725517"/>
              <a:gd name="connsiteX3" fmla="*/ 39208 w 1513380"/>
              <a:gd name="connsiteY3" fmla="*/ 31111 h 2725517"/>
              <a:gd name="connsiteX4" fmla="*/ 414015 w 1513380"/>
              <a:gd name="connsiteY4" fmla="*/ 1338830 h 2725517"/>
              <a:gd name="connsiteX5" fmla="*/ 117735 w 1513380"/>
              <a:gd name="connsiteY5" fmla="*/ 2673622 h 2725517"/>
              <a:gd name="connsiteX6" fmla="*/ 1506237 w 1513380"/>
              <a:gd name="connsiteY6" fmla="*/ 2658598 h 2725517"/>
              <a:gd name="connsiteX7" fmla="*/ 1506237 w 1513380"/>
              <a:gd name="connsiteY7" fmla="*/ 2710170 h 2725517"/>
              <a:gd name="connsiteX8" fmla="*/ 59435 w 1513380"/>
              <a:gd name="connsiteY8" fmla="*/ 2725517 h 2725517"/>
              <a:gd name="connsiteX9" fmla="*/ 347749 w 1513380"/>
              <a:gd name="connsiteY9" fmla="*/ 1345864 h 2725517"/>
              <a:gd name="connsiteX10" fmla="*/ 0 w 1513380"/>
              <a:gd name="connsiteY10" fmla="*/ 0 h 2725517"/>
              <a:gd name="connsiteX0" fmla="*/ 0 w 1513380"/>
              <a:gd name="connsiteY0" fmla="*/ 0 h 2725517"/>
              <a:gd name="connsiteX1" fmla="*/ 1506237 w 1513380"/>
              <a:gd name="connsiteY1" fmla="*/ 8323 h 2725517"/>
              <a:gd name="connsiteX2" fmla="*/ 1513380 w 1513380"/>
              <a:gd name="connsiteY2" fmla="*/ 34586 h 2725517"/>
              <a:gd name="connsiteX3" fmla="*/ 39208 w 1513380"/>
              <a:gd name="connsiteY3" fmla="*/ 31111 h 2725517"/>
              <a:gd name="connsiteX4" fmla="*/ 385440 w 1513380"/>
              <a:gd name="connsiteY4" fmla="*/ 1352836 h 2725517"/>
              <a:gd name="connsiteX5" fmla="*/ 117735 w 1513380"/>
              <a:gd name="connsiteY5" fmla="*/ 2673622 h 2725517"/>
              <a:gd name="connsiteX6" fmla="*/ 1506237 w 1513380"/>
              <a:gd name="connsiteY6" fmla="*/ 2658598 h 2725517"/>
              <a:gd name="connsiteX7" fmla="*/ 1506237 w 1513380"/>
              <a:gd name="connsiteY7" fmla="*/ 2710170 h 2725517"/>
              <a:gd name="connsiteX8" fmla="*/ 59435 w 1513380"/>
              <a:gd name="connsiteY8" fmla="*/ 2725517 h 2725517"/>
              <a:gd name="connsiteX9" fmla="*/ 347749 w 1513380"/>
              <a:gd name="connsiteY9" fmla="*/ 1345864 h 2725517"/>
              <a:gd name="connsiteX10" fmla="*/ 0 w 1513380"/>
              <a:gd name="connsiteY10" fmla="*/ 0 h 2725517"/>
              <a:gd name="connsiteX0" fmla="*/ 0 w 1513380"/>
              <a:gd name="connsiteY0" fmla="*/ 0 h 2725517"/>
              <a:gd name="connsiteX1" fmla="*/ 1506237 w 1513380"/>
              <a:gd name="connsiteY1" fmla="*/ 8323 h 2725517"/>
              <a:gd name="connsiteX2" fmla="*/ 1513380 w 1513380"/>
              <a:gd name="connsiteY2" fmla="*/ 34586 h 2725517"/>
              <a:gd name="connsiteX3" fmla="*/ 39208 w 1513380"/>
              <a:gd name="connsiteY3" fmla="*/ 31111 h 2725517"/>
              <a:gd name="connsiteX4" fmla="*/ 385440 w 1513380"/>
              <a:gd name="connsiteY4" fmla="*/ 1352836 h 2725517"/>
              <a:gd name="connsiteX5" fmla="*/ 117735 w 1513380"/>
              <a:gd name="connsiteY5" fmla="*/ 2673622 h 2725517"/>
              <a:gd name="connsiteX6" fmla="*/ 1506237 w 1513380"/>
              <a:gd name="connsiteY6" fmla="*/ 2658598 h 2725517"/>
              <a:gd name="connsiteX7" fmla="*/ 1506237 w 1513380"/>
              <a:gd name="connsiteY7" fmla="*/ 2710170 h 2725517"/>
              <a:gd name="connsiteX8" fmla="*/ 45147 w 1513380"/>
              <a:gd name="connsiteY8" fmla="*/ 2725517 h 2725517"/>
              <a:gd name="connsiteX9" fmla="*/ 347749 w 1513380"/>
              <a:gd name="connsiteY9" fmla="*/ 1345864 h 2725517"/>
              <a:gd name="connsiteX10" fmla="*/ 0 w 1513380"/>
              <a:gd name="connsiteY10" fmla="*/ 0 h 2725517"/>
              <a:gd name="connsiteX0" fmla="*/ 0 w 1513380"/>
              <a:gd name="connsiteY0" fmla="*/ 0 h 2725517"/>
              <a:gd name="connsiteX1" fmla="*/ 1506237 w 1513380"/>
              <a:gd name="connsiteY1" fmla="*/ 8323 h 2725517"/>
              <a:gd name="connsiteX2" fmla="*/ 1513380 w 1513380"/>
              <a:gd name="connsiteY2" fmla="*/ 34586 h 2725517"/>
              <a:gd name="connsiteX3" fmla="*/ 39208 w 1513380"/>
              <a:gd name="connsiteY3" fmla="*/ 31111 h 2725517"/>
              <a:gd name="connsiteX4" fmla="*/ 385440 w 1513380"/>
              <a:gd name="connsiteY4" fmla="*/ 1352836 h 2725517"/>
              <a:gd name="connsiteX5" fmla="*/ 91541 w 1513380"/>
              <a:gd name="connsiteY5" fmla="*/ 2685294 h 2725517"/>
              <a:gd name="connsiteX6" fmla="*/ 1506237 w 1513380"/>
              <a:gd name="connsiteY6" fmla="*/ 2658598 h 2725517"/>
              <a:gd name="connsiteX7" fmla="*/ 1506237 w 1513380"/>
              <a:gd name="connsiteY7" fmla="*/ 2710170 h 2725517"/>
              <a:gd name="connsiteX8" fmla="*/ 45147 w 1513380"/>
              <a:gd name="connsiteY8" fmla="*/ 2725517 h 2725517"/>
              <a:gd name="connsiteX9" fmla="*/ 347749 w 1513380"/>
              <a:gd name="connsiteY9" fmla="*/ 1345864 h 2725517"/>
              <a:gd name="connsiteX10" fmla="*/ 0 w 1513380"/>
              <a:gd name="connsiteY10" fmla="*/ 0 h 2725517"/>
              <a:gd name="connsiteX0" fmla="*/ 0 w 1513380"/>
              <a:gd name="connsiteY0" fmla="*/ 0 h 2723183"/>
              <a:gd name="connsiteX1" fmla="*/ 1506237 w 1513380"/>
              <a:gd name="connsiteY1" fmla="*/ 8323 h 2723183"/>
              <a:gd name="connsiteX2" fmla="*/ 1513380 w 1513380"/>
              <a:gd name="connsiteY2" fmla="*/ 34586 h 2723183"/>
              <a:gd name="connsiteX3" fmla="*/ 39208 w 1513380"/>
              <a:gd name="connsiteY3" fmla="*/ 31111 h 2723183"/>
              <a:gd name="connsiteX4" fmla="*/ 385440 w 1513380"/>
              <a:gd name="connsiteY4" fmla="*/ 1352836 h 2723183"/>
              <a:gd name="connsiteX5" fmla="*/ 91541 w 1513380"/>
              <a:gd name="connsiteY5" fmla="*/ 2685294 h 2723183"/>
              <a:gd name="connsiteX6" fmla="*/ 1506237 w 1513380"/>
              <a:gd name="connsiteY6" fmla="*/ 2658598 h 2723183"/>
              <a:gd name="connsiteX7" fmla="*/ 1506237 w 1513380"/>
              <a:gd name="connsiteY7" fmla="*/ 2710170 h 2723183"/>
              <a:gd name="connsiteX8" fmla="*/ 40385 w 1513380"/>
              <a:gd name="connsiteY8" fmla="*/ 2723183 h 2723183"/>
              <a:gd name="connsiteX9" fmla="*/ 347749 w 1513380"/>
              <a:gd name="connsiteY9" fmla="*/ 1345864 h 2723183"/>
              <a:gd name="connsiteX10" fmla="*/ 0 w 1513380"/>
              <a:gd name="connsiteY10" fmla="*/ 0 h 2723183"/>
              <a:gd name="connsiteX0" fmla="*/ 0 w 1513380"/>
              <a:gd name="connsiteY0" fmla="*/ 0 h 2723183"/>
              <a:gd name="connsiteX1" fmla="*/ 1506237 w 1513380"/>
              <a:gd name="connsiteY1" fmla="*/ 8323 h 2723183"/>
              <a:gd name="connsiteX2" fmla="*/ 1513380 w 1513380"/>
              <a:gd name="connsiteY2" fmla="*/ 34586 h 2723183"/>
              <a:gd name="connsiteX3" fmla="*/ 39208 w 1513380"/>
              <a:gd name="connsiteY3" fmla="*/ 31111 h 2723183"/>
              <a:gd name="connsiteX4" fmla="*/ 385440 w 1513380"/>
              <a:gd name="connsiteY4" fmla="*/ 1352836 h 2723183"/>
              <a:gd name="connsiteX5" fmla="*/ 82016 w 1513380"/>
              <a:gd name="connsiteY5" fmla="*/ 2692297 h 2723183"/>
              <a:gd name="connsiteX6" fmla="*/ 1506237 w 1513380"/>
              <a:gd name="connsiteY6" fmla="*/ 2658598 h 2723183"/>
              <a:gd name="connsiteX7" fmla="*/ 1506237 w 1513380"/>
              <a:gd name="connsiteY7" fmla="*/ 2710170 h 2723183"/>
              <a:gd name="connsiteX8" fmla="*/ 40385 w 1513380"/>
              <a:gd name="connsiteY8" fmla="*/ 2723183 h 2723183"/>
              <a:gd name="connsiteX9" fmla="*/ 347749 w 1513380"/>
              <a:gd name="connsiteY9" fmla="*/ 1345864 h 2723183"/>
              <a:gd name="connsiteX10" fmla="*/ 0 w 1513380"/>
              <a:gd name="connsiteY10" fmla="*/ 0 h 2723183"/>
              <a:gd name="connsiteX0" fmla="*/ 0 w 1513380"/>
              <a:gd name="connsiteY0" fmla="*/ 0 h 2723183"/>
              <a:gd name="connsiteX1" fmla="*/ 1506237 w 1513380"/>
              <a:gd name="connsiteY1" fmla="*/ 8323 h 2723183"/>
              <a:gd name="connsiteX2" fmla="*/ 1513380 w 1513380"/>
              <a:gd name="connsiteY2" fmla="*/ 34586 h 2723183"/>
              <a:gd name="connsiteX3" fmla="*/ 39208 w 1513380"/>
              <a:gd name="connsiteY3" fmla="*/ 31111 h 2723183"/>
              <a:gd name="connsiteX4" fmla="*/ 385440 w 1513380"/>
              <a:gd name="connsiteY4" fmla="*/ 1352836 h 2723183"/>
              <a:gd name="connsiteX5" fmla="*/ 82016 w 1513380"/>
              <a:gd name="connsiteY5" fmla="*/ 2692297 h 2723183"/>
              <a:gd name="connsiteX6" fmla="*/ 1506237 w 1513380"/>
              <a:gd name="connsiteY6" fmla="*/ 2658598 h 2723183"/>
              <a:gd name="connsiteX7" fmla="*/ 1496712 w 1513380"/>
              <a:gd name="connsiteY7" fmla="*/ 2707836 h 2723183"/>
              <a:gd name="connsiteX8" fmla="*/ 40385 w 1513380"/>
              <a:gd name="connsiteY8" fmla="*/ 2723183 h 2723183"/>
              <a:gd name="connsiteX9" fmla="*/ 347749 w 1513380"/>
              <a:gd name="connsiteY9" fmla="*/ 1345864 h 2723183"/>
              <a:gd name="connsiteX10" fmla="*/ 0 w 1513380"/>
              <a:gd name="connsiteY10" fmla="*/ 0 h 2723183"/>
              <a:gd name="connsiteX0" fmla="*/ 0 w 1513381"/>
              <a:gd name="connsiteY0" fmla="*/ 0 h 2723183"/>
              <a:gd name="connsiteX1" fmla="*/ 1506237 w 1513381"/>
              <a:gd name="connsiteY1" fmla="*/ 8323 h 2723183"/>
              <a:gd name="connsiteX2" fmla="*/ 1513380 w 1513381"/>
              <a:gd name="connsiteY2" fmla="*/ 34586 h 2723183"/>
              <a:gd name="connsiteX3" fmla="*/ 39208 w 1513381"/>
              <a:gd name="connsiteY3" fmla="*/ 31111 h 2723183"/>
              <a:gd name="connsiteX4" fmla="*/ 385440 w 1513381"/>
              <a:gd name="connsiteY4" fmla="*/ 1352836 h 2723183"/>
              <a:gd name="connsiteX5" fmla="*/ 82016 w 1513381"/>
              <a:gd name="connsiteY5" fmla="*/ 2692297 h 2723183"/>
              <a:gd name="connsiteX6" fmla="*/ 1513381 w 1513381"/>
              <a:gd name="connsiteY6" fmla="*/ 2674939 h 2723183"/>
              <a:gd name="connsiteX7" fmla="*/ 1496712 w 1513381"/>
              <a:gd name="connsiteY7" fmla="*/ 2707836 h 2723183"/>
              <a:gd name="connsiteX8" fmla="*/ 40385 w 1513381"/>
              <a:gd name="connsiteY8" fmla="*/ 2723183 h 2723183"/>
              <a:gd name="connsiteX9" fmla="*/ 347749 w 1513381"/>
              <a:gd name="connsiteY9" fmla="*/ 1345864 h 2723183"/>
              <a:gd name="connsiteX10" fmla="*/ 0 w 1513381"/>
              <a:gd name="connsiteY10" fmla="*/ 0 h 2723183"/>
              <a:gd name="connsiteX0" fmla="*/ 0 w 1513381"/>
              <a:gd name="connsiteY0" fmla="*/ 0 h 2723183"/>
              <a:gd name="connsiteX1" fmla="*/ 1506237 w 1513381"/>
              <a:gd name="connsiteY1" fmla="*/ 8323 h 2723183"/>
              <a:gd name="connsiteX2" fmla="*/ 1513380 w 1513381"/>
              <a:gd name="connsiteY2" fmla="*/ 34586 h 2723183"/>
              <a:gd name="connsiteX3" fmla="*/ 39208 w 1513381"/>
              <a:gd name="connsiteY3" fmla="*/ 31111 h 2723183"/>
              <a:gd name="connsiteX4" fmla="*/ 385440 w 1513381"/>
              <a:gd name="connsiteY4" fmla="*/ 1352836 h 2723183"/>
              <a:gd name="connsiteX5" fmla="*/ 82016 w 1513381"/>
              <a:gd name="connsiteY5" fmla="*/ 2692297 h 2723183"/>
              <a:gd name="connsiteX6" fmla="*/ 1513381 w 1513381"/>
              <a:gd name="connsiteY6" fmla="*/ 2677274 h 2723183"/>
              <a:gd name="connsiteX7" fmla="*/ 1496712 w 1513381"/>
              <a:gd name="connsiteY7" fmla="*/ 2707836 h 2723183"/>
              <a:gd name="connsiteX8" fmla="*/ 40385 w 1513381"/>
              <a:gd name="connsiteY8" fmla="*/ 2723183 h 2723183"/>
              <a:gd name="connsiteX9" fmla="*/ 347749 w 1513381"/>
              <a:gd name="connsiteY9" fmla="*/ 1345864 h 2723183"/>
              <a:gd name="connsiteX10" fmla="*/ 0 w 1513381"/>
              <a:gd name="connsiteY10" fmla="*/ 0 h 2723183"/>
              <a:gd name="connsiteX0" fmla="*/ 0 w 1513381"/>
              <a:gd name="connsiteY0" fmla="*/ 0 h 2723183"/>
              <a:gd name="connsiteX1" fmla="*/ 1506237 w 1513381"/>
              <a:gd name="connsiteY1" fmla="*/ 8323 h 2723183"/>
              <a:gd name="connsiteX2" fmla="*/ 1513380 w 1513381"/>
              <a:gd name="connsiteY2" fmla="*/ 34586 h 2723183"/>
              <a:gd name="connsiteX3" fmla="*/ 39208 w 1513381"/>
              <a:gd name="connsiteY3" fmla="*/ 31111 h 2723183"/>
              <a:gd name="connsiteX4" fmla="*/ 385440 w 1513381"/>
              <a:gd name="connsiteY4" fmla="*/ 1352836 h 2723183"/>
              <a:gd name="connsiteX5" fmla="*/ 82016 w 1513381"/>
              <a:gd name="connsiteY5" fmla="*/ 2692297 h 2723183"/>
              <a:gd name="connsiteX6" fmla="*/ 1513381 w 1513381"/>
              <a:gd name="connsiteY6" fmla="*/ 2677274 h 2723183"/>
              <a:gd name="connsiteX7" fmla="*/ 1501475 w 1513381"/>
              <a:gd name="connsiteY7" fmla="*/ 2707836 h 2723183"/>
              <a:gd name="connsiteX8" fmla="*/ 40385 w 1513381"/>
              <a:gd name="connsiteY8" fmla="*/ 2723183 h 2723183"/>
              <a:gd name="connsiteX9" fmla="*/ 347749 w 1513381"/>
              <a:gd name="connsiteY9" fmla="*/ 1345864 h 2723183"/>
              <a:gd name="connsiteX10" fmla="*/ 0 w 1513381"/>
              <a:gd name="connsiteY10" fmla="*/ 0 h 2723183"/>
              <a:gd name="connsiteX0" fmla="*/ 0 w 1513381"/>
              <a:gd name="connsiteY0" fmla="*/ 0 h 2723183"/>
              <a:gd name="connsiteX1" fmla="*/ 1506237 w 1513381"/>
              <a:gd name="connsiteY1" fmla="*/ 8323 h 2723183"/>
              <a:gd name="connsiteX2" fmla="*/ 1513380 w 1513381"/>
              <a:gd name="connsiteY2" fmla="*/ 34586 h 2723183"/>
              <a:gd name="connsiteX3" fmla="*/ 48733 w 1513381"/>
              <a:gd name="connsiteY3" fmla="*/ 31111 h 2723183"/>
              <a:gd name="connsiteX4" fmla="*/ 385440 w 1513381"/>
              <a:gd name="connsiteY4" fmla="*/ 1352836 h 2723183"/>
              <a:gd name="connsiteX5" fmla="*/ 82016 w 1513381"/>
              <a:gd name="connsiteY5" fmla="*/ 2692297 h 2723183"/>
              <a:gd name="connsiteX6" fmla="*/ 1513381 w 1513381"/>
              <a:gd name="connsiteY6" fmla="*/ 2677274 h 2723183"/>
              <a:gd name="connsiteX7" fmla="*/ 1501475 w 1513381"/>
              <a:gd name="connsiteY7" fmla="*/ 2707836 h 2723183"/>
              <a:gd name="connsiteX8" fmla="*/ 40385 w 1513381"/>
              <a:gd name="connsiteY8" fmla="*/ 2723183 h 2723183"/>
              <a:gd name="connsiteX9" fmla="*/ 347749 w 1513381"/>
              <a:gd name="connsiteY9" fmla="*/ 1345864 h 2723183"/>
              <a:gd name="connsiteX10" fmla="*/ 0 w 1513381"/>
              <a:gd name="connsiteY10" fmla="*/ 0 h 2723183"/>
              <a:gd name="connsiteX0" fmla="*/ 0 w 1513381"/>
              <a:gd name="connsiteY0" fmla="*/ 0 h 2723183"/>
              <a:gd name="connsiteX1" fmla="*/ 1506237 w 1513381"/>
              <a:gd name="connsiteY1" fmla="*/ 8323 h 2723183"/>
              <a:gd name="connsiteX2" fmla="*/ 1513380 w 1513381"/>
              <a:gd name="connsiteY2" fmla="*/ 39254 h 2723183"/>
              <a:gd name="connsiteX3" fmla="*/ 48733 w 1513381"/>
              <a:gd name="connsiteY3" fmla="*/ 31111 h 2723183"/>
              <a:gd name="connsiteX4" fmla="*/ 385440 w 1513381"/>
              <a:gd name="connsiteY4" fmla="*/ 1352836 h 2723183"/>
              <a:gd name="connsiteX5" fmla="*/ 82016 w 1513381"/>
              <a:gd name="connsiteY5" fmla="*/ 2692297 h 2723183"/>
              <a:gd name="connsiteX6" fmla="*/ 1513381 w 1513381"/>
              <a:gd name="connsiteY6" fmla="*/ 2677274 h 2723183"/>
              <a:gd name="connsiteX7" fmla="*/ 1501475 w 1513381"/>
              <a:gd name="connsiteY7" fmla="*/ 2707836 h 2723183"/>
              <a:gd name="connsiteX8" fmla="*/ 40385 w 1513381"/>
              <a:gd name="connsiteY8" fmla="*/ 2723183 h 2723183"/>
              <a:gd name="connsiteX9" fmla="*/ 347749 w 1513381"/>
              <a:gd name="connsiteY9" fmla="*/ 1345864 h 2723183"/>
              <a:gd name="connsiteX10" fmla="*/ 0 w 1513381"/>
              <a:gd name="connsiteY10" fmla="*/ 0 h 2723183"/>
              <a:gd name="connsiteX0" fmla="*/ 0 w 1513381"/>
              <a:gd name="connsiteY0" fmla="*/ 0 h 2709178"/>
              <a:gd name="connsiteX1" fmla="*/ 1506237 w 1513381"/>
              <a:gd name="connsiteY1" fmla="*/ 8323 h 2709178"/>
              <a:gd name="connsiteX2" fmla="*/ 1513380 w 1513381"/>
              <a:gd name="connsiteY2" fmla="*/ 39254 h 2709178"/>
              <a:gd name="connsiteX3" fmla="*/ 48733 w 1513381"/>
              <a:gd name="connsiteY3" fmla="*/ 31111 h 2709178"/>
              <a:gd name="connsiteX4" fmla="*/ 385440 w 1513381"/>
              <a:gd name="connsiteY4" fmla="*/ 1352836 h 2709178"/>
              <a:gd name="connsiteX5" fmla="*/ 82016 w 1513381"/>
              <a:gd name="connsiteY5" fmla="*/ 2692297 h 2709178"/>
              <a:gd name="connsiteX6" fmla="*/ 1513381 w 1513381"/>
              <a:gd name="connsiteY6" fmla="*/ 2677274 h 2709178"/>
              <a:gd name="connsiteX7" fmla="*/ 1501475 w 1513381"/>
              <a:gd name="connsiteY7" fmla="*/ 2707836 h 2709178"/>
              <a:gd name="connsiteX8" fmla="*/ 42767 w 1513381"/>
              <a:gd name="connsiteY8" fmla="*/ 2709178 h 2709178"/>
              <a:gd name="connsiteX9" fmla="*/ 347749 w 1513381"/>
              <a:gd name="connsiteY9" fmla="*/ 1345864 h 2709178"/>
              <a:gd name="connsiteX10" fmla="*/ 0 w 1513381"/>
              <a:gd name="connsiteY10" fmla="*/ 0 h 2709178"/>
              <a:gd name="connsiteX0" fmla="*/ 0 w 1513381"/>
              <a:gd name="connsiteY0" fmla="*/ 0 h 2709178"/>
              <a:gd name="connsiteX1" fmla="*/ 1506237 w 1513381"/>
              <a:gd name="connsiteY1" fmla="*/ 8323 h 2709178"/>
              <a:gd name="connsiteX2" fmla="*/ 1513380 w 1513381"/>
              <a:gd name="connsiteY2" fmla="*/ 39254 h 2709178"/>
              <a:gd name="connsiteX3" fmla="*/ 48733 w 1513381"/>
              <a:gd name="connsiteY3" fmla="*/ 31111 h 2709178"/>
              <a:gd name="connsiteX4" fmla="*/ 385440 w 1513381"/>
              <a:gd name="connsiteY4" fmla="*/ 1352836 h 2709178"/>
              <a:gd name="connsiteX5" fmla="*/ 93922 w 1513381"/>
              <a:gd name="connsiteY5" fmla="*/ 2671289 h 2709178"/>
              <a:gd name="connsiteX6" fmla="*/ 1513381 w 1513381"/>
              <a:gd name="connsiteY6" fmla="*/ 2677274 h 2709178"/>
              <a:gd name="connsiteX7" fmla="*/ 1501475 w 1513381"/>
              <a:gd name="connsiteY7" fmla="*/ 2707836 h 2709178"/>
              <a:gd name="connsiteX8" fmla="*/ 42767 w 1513381"/>
              <a:gd name="connsiteY8" fmla="*/ 2709178 h 2709178"/>
              <a:gd name="connsiteX9" fmla="*/ 347749 w 1513381"/>
              <a:gd name="connsiteY9" fmla="*/ 1345864 h 2709178"/>
              <a:gd name="connsiteX10" fmla="*/ 0 w 1513381"/>
              <a:gd name="connsiteY10" fmla="*/ 0 h 2709178"/>
              <a:gd name="connsiteX0" fmla="*/ 0 w 1513381"/>
              <a:gd name="connsiteY0" fmla="*/ 0 h 2709178"/>
              <a:gd name="connsiteX1" fmla="*/ 1506237 w 1513381"/>
              <a:gd name="connsiteY1" fmla="*/ 8323 h 2709178"/>
              <a:gd name="connsiteX2" fmla="*/ 1513380 w 1513381"/>
              <a:gd name="connsiteY2" fmla="*/ 39254 h 2709178"/>
              <a:gd name="connsiteX3" fmla="*/ 48733 w 1513381"/>
              <a:gd name="connsiteY3" fmla="*/ 31111 h 2709178"/>
              <a:gd name="connsiteX4" fmla="*/ 385440 w 1513381"/>
              <a:gd name="connsiteY4" fmla="*/ 1352836 h 2709178"/>
              <a:gd name="connsiteX5" fmla="*/ 93922 w 1513381"/>
              <a:gd name="connsiteY5" fmla="*/ 2678292 h 2709178"/>
              <a:gd name="connsiteX6" fmla="*/ 1513381 w 1513381"/>
              <a:gd name="connsiteY6" fmla="*/ 2677274 h 2709178"/>
              <a:gd name="connsiteX7" fmla="*/ 1501475 w 1513381"/>
              <a:gd name="connsiteY7" fmla="*/ 2707836 h 2709178"/>
              <a:gd name="connsiteX8" fmla="*/ 42767 w 1513381"/>
              <a:gd name="connsiteY8" fmla="*/ 2709178 h 2709178"/>
              <a:gd name="connsiteX9" fmla="*/ 347749 w 1513381"/>
              <a:gd name="connsiteY9" fmla="*/ 1345864 h 2709178"/>
              <a:gd name="connsiteX10" fmla="*/ 0 w 1513381"/>
              <a:gd name="connsiteY10" fmla="*/ 0 h 2709178"/>
              <a:gd name="connsiteX0" fmla="*/ 0 w 1511000"/>
              <a:gd name="connsiteY0" fmla="*/ 1014 h 2700855"/>
              <a:gd name="connsiteX1" fmla="*/ 1503856 w 1511000"/>
              <a:gd name="connsiteY1" fmla="*/ 0 h 2700855"/>
              <a:gd name="connsiteX2" fmla="*/ 1510999 w 1511000"/>
              <a:gd name="connsiteY2" fmla="*/ 30931 h 2700855"/>
              <a:gd name="connsiteX3" fmla="*/ 46352 w 1511000"/>
              <a:gd name="connsiteY3" fmla="*/ 22788 h 2700855"/>
              <a:gd name="connsiteX4" fmla="*/ 383059 w 1511000"/>
              <a:gd name="connsiteY4" fmla="*/ 1344513 h 2700855"/>
              <a:gd name="connsiteX5" fmla="*/ 91541 w 1511000"/>
              <a:gd name="connsiteY5" fmla="*/ 2669969 h 2700855"/>
              <a:gd name="connsiteX6" fmla="*/ 1511000 w 1511000"/>
              <a:gd name="connsiteY6" fmla="*/ 2668951 h 2700855"/>
              <a:gd name="connsiteX7" fmla="*/ 1499094 w 1511000"/>
              <a:gd name="connsiteY7" fmla="*/ 2699513 h 2700855"/>
              <a:gd name="connsiteX8" fmla="*/ 40386 w 1511000"/>
              <a:gd name="connsiteY8" fmla="*/ 2700855 h 2700855"/>
              <a:gd name="connsiteX9" fmla="*/ 345368 w 1511000"/>
              <a:gd name="connsiteY9" fmla="*/ 1337541 h 2700855"/>
              <a:gd name="connsiteX10" fmla="*/ 0 w 1511000"/>
              <a:gd name="connsiteY10" fmla="*/ 1014 h 2700855"/>
              <a:gd name="connsiteX0" fmla="*/ 0 w 1511000"/>
              <a:gd name="connsiteY0" fmla="*/ 1014 h 2700855"/>
              <a:gd name="connsiteX1" fmla="*/ 1503856 w 1511000"/>
              <a:gd name="connsiteY1" fmla="*/ 0 h 2700855"/>
              <a:gd name="connsiteX2" fmla="*/ 1510999 w 1511000"/>
              <a:gd name="connsiteY2" fmla="*/ 30931 h 2700855"/>
              <a:gd name="connsiteX3" fmla="*/ 48733 w 1511000"/>
              <a:gd name="connsiteY3" fmla="*/ 32125 h 2700855"/>
              <a:gd name="connsiteX4" fmla="*/ 383059 w 1511000"/>
              <a:gd name="connsiteY4" fmla="*/ 1344513 h 2700855"/>
              <a:gd name="connsiteX5" fmla="*/ 91541 w 1511000"/>
              <a:gd name="connsiteY5" fmla="*/ 2669969 h 2700855"/>
              <a:gd name="connsiteX6" fmla="*/ 1511000 w 1511000"/>
              <a:gd name="connsiteY6" fmla="*/ 2668951 h 2700855"/>
              <a:gd name="connsiteX7" fmla="*/ 1499094 w 1511000"/>
              <a:gd name="connsiteY7" fmla="*/ 2699513 h 2700855"/>
              <a:gd name="connsiteX8" fmla="*/ 40386 w 1511000"/>
              <a:gd name="connsiteY8" fmla="*/ 2700855 h 2700855"/>
              <a:gd name="connsiteX9" fmla="*/ 345368 w 1511000"/>
              <a:gd name="connsiteY9" fmla="*/ 1337541 h 2700855"/>
              <a:gd name="connsiteX10" fmla="*/ 0 w 1511000"/>
              <a:gd name="connsiteY10" fmla="*/ 1014 h 2700855"/>
              <a:gd name="connsiteX0" fmla="*/ 0 w 1511000"/>
              <a:gd name="connsiteY0" fmla="*/ 1014 h 2700855"/>
              <a:gd name="connsiteX1" fmla="*/ 1503856 w 1511000"/>
              <a:gd name="connsiteY1" fmla="*/ 0 h 2700855"/>
              <a:gd name="connsiteX2" fmla="*/ 1510999 w 1511000"/>
              <a:gd name="connsiteY2" fmla="*/ 30931 h 2700855"/>
              <a:gd name="connsiteX3" fmla="*/ 48733 w 1511000"/>
              <a:gd name="connsiteY3" fmla="*/ 32125 h 2700855"/>
              <a:gd name="connsiteX4" fmla="*/ 383059 w 1511000"/>
              <a:gd name="connsiteY4" fmla="*/ 1344513 h 2700855"/>
              <a:gd name="connsiteX5" fmla="*/ 82016 w 1511000"/>
              <a:gd name="connsiteY5" fmla="*/ 2672303 h 2700855"/>
              <a:gd name="connsiteX6" fmla="*/ 1511000 w 1511000"/>
              <a:gd name="connsiteY6" fmla="*/ 2668951 h 2700855"/>
              <a:gd name="connsiteX7" fmla="*/ 1499094 w 1511000"/>
              <a:gd name="connsiteY7" fmla="*/ 2699513 h 2700855"/>
              <a:gd name="connsiteX8" fmla="*/ 40386 w 1511000"/>
              <a:gd name="connsiteY8" fmla="*/ 2700855 h 2700855"/>
              <a:gd name="connsiteX9" fmla="*/ 345368 w 1511000"/>
              <a:gd name="connsiteY9" fmla="*/ 1337541 h 2700855"/>
              <a:gd name="connsiteX10" fmla="*/ 0 w 1511000"/>
              <a:gd name="connsiteY10" fmla="*/ 1014 h 2700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11000" h="2700855">
                <a:moveTo>
                  <a:pt x="0" y="1014"/>
                </a:moveTo>
                <a:lnTo>
                  <a:pt x="1503856" y="0"/>
                </a:lnTo>
                <a:lnTo>
                  <a:pt x="1510999" y="30931"/>
                </a:lnTo>
                <a:lnTo>
                  <a:pt x="48733" y="32125"/>
                </a:lnTo>
                <a:lnTo>
                  <a:pt x="383059" y="1344513"/>
                </a:lnTo>
                <a:lnTo>
                  <a:pt x="82016" y="2672303"/>
                </a:lnTo>
                <a:lnTo>
                  <a:pt x="1511000" y="2668951"/>
                </a:lnTo>
                <a:lnTo>
                  <a:pt x="1499094" y="2699513"/>
                </a:lnTo>
                <a:lnTo>
                  <a:pt x="40386" y="2700855"/>
                </a:lnTo>
                <a:lnTo>
                  <a:pt x="345368" y="1337541"/>
                </a:lnTo>
                <a:cubicBezTo>
                  <a:pt x="227070" y="892032"/>
                  <a:pt x="118298" y="446523"/>
                  <a:pt x="0" y="1014"/>
                </a:cubicBezTo>
                <a:close/>
              </a:path>
            </a:pathLst>
          </a:custGeom>
          <a:solidFill>
            <a:srgbClr val="C80000">
              <a:lumMod val="60000"/>
              <a:lumOff val="40000"/>
            </a:srgbClr>
          </a:solidFill>
          <a:ln w="25400" cap="flat" cmpd="sng" algn="ctr">
            <a:noFill/>
            <a:prstDash val="solid"/>
          </a:ln>
          <a:effectLst/>
          <a:scene3d>
            <a:camera prst="orthographicFront"/>
            <a:lightRig rig="threePt" dir="t"/>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41" name="TextBox 40"/>
          <p:cNvSpPr txBox="1"/>
          <p:nvPr/>
        </p:nvSpPr>
        <p:spPr>
          <a:xfrm>
            <a:off x="567460" y="2003459"/>
            <a:ext cx="1531042" cy="83282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sysClr val="window" lastClr="FFFFFF"/>
                </a:solidFill>
                <a:effectLst>
                  <a:outerShdw blurRad="38100" dist="38100" dir="2700000" algn="tl">
                    <a:srgbClr val="000000">
                      <a:alpha val="43137"/>
                    </a:srgbClr>
                  </a:outerShdw>
                </a:effectLst>
                <a:uLnTx/>
                <a:uFillTx/>
                <a:latin typeface="Calibri"/>
                <a:cs typeface="Aharoni" pitchFamily="2" charset="-79"/>
              </a:rPr>
              <a:t>Conduct background research</a:t>
            </a:r>
            <a:endParaRPr kumimoji="0" lang="en-US" sz="1800" b="1"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Calibri"/>
              <a:cs typeface="Aharoni" pitchFamily="2" charset="-79"/>
            </a:endParaRPr>
          </a:p>
        </p:txBody>
      </p:sp>
      <p:sp>
        <p:nvSpPr>
          <p:cNvPr id="42" name="TextBox 41"/>
          <p:cNvSpPr txBox="1"/>
          <p:nvPr/>
        </p:nvSpPr>
        <p:spPr>
          <a:xfrm>
            <a:off x="4223404" y="1973524"/>
            <a:ext cx="1122763" cy="41641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ysClr val="window" lastClr="FFFFFF"/>
                </a:solidFill>
                <a:effectLst>
                  <a:outerShdw blurRad="38100" dist="38100" dir="2700000" algn="tl">
                    <a:srgbClr val="000000">
                      <a:alpha val="43137"/>
                    </a:srgbClr>
                  </a:outerShdw>
                </a:effectLst>
                <a:uLnTx/>
                <a:uFillTx/>
              </a:rPr>
              <a:t>Formulate options</a:t>
            </a:r>
            <a:endParaRPr kumimoji="0" lang="en-US" sz="1200" b="1"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endParaRPr>
          </a:p>
        </p:txBody>
      </p:sp>
      <p:sp>
        <p:nvSpPr>
          <p:cNvPr id="43" name="TextBox 42"/>
          <p:cNvSpPr txBox="1"/>
          <p:nvPr/>
        </p:nvSpPr>
        <p:spPr>
          <a:xfrm>
            <a:off x="4120848" y="1369493"/>
            <a:ext cx="945511" cy="41641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ysClr val="window" lastClr="FFFFFF"/>
                </a:solidFill>
                <a:effectLst>
                  <a:outerShdw blurRad="38100" dist="38100" dir="2700000" algn="tl">
                    <a:srgbClr val="000000">
                      <a:alpha val="43137"/>
                    </a:srgbClr>
                  </a:outerShdw>
                </a:effectLst>
                <a:uLnTx/>
                <a:uFillTx/>
              </a:rPr>
              <a:t>Review results </a:t>
            </a:r>
            <a:endParaRPr kumimoji="0" lang="en-US" sz="1200" b="1"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endParaRPr>
          </a:p>
        </p:txBody>
      </p:sp>
      <p:sp>
        <p:nvSpPr>
          <p:cNvPr id="44" name="TextBox 43"/>
          <p:cNvSpPr txBox="1"/>
          <p:nvPr/>
        </p:nvSpPr>
        <p:spPr>
          <a:xfrm>
            <a:off x="4065660" y="2619444"/>
            <a:ext cx="1382578" cy="38865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ysClr val="window" lastClr="FFFFFF"/>
                </a:solidFill>
                <a:effectLst>
                  <a:outerShdw blurRad="38100" dist="38100" dir="2700000" algn="tl">
                    <a:srgbClr val="000000">
                      <a:alpha val="43137"/>
                    </a:srgbClr>
                  </a:outerShdw>
                </a:effectLst>
                <a:uLnTx/>
                <a:uFillTx/>
              </a:rPr>
              <a:t>Test for impact on big</a:t>
            </a:r>
            <a:r>
              <a:rPr kumimoji="0" lang="en-US" sz="1100" b="1" i="0" u="none" strike="noStrike" kern="0" cap="none" spc="0" normalizeH="0" noProof="0" dirty="0" smtClean="0">
                <a:ln>
                  <a:noFill/>
                </a:ln>
                <a:solidFill>
                  <a:sysClr val="window" lastClr="FFFFFF"/>
                </a:solidFill>
                <a:effectLst>
                  <a:outerShdw blurRad="38100" dist="38100" dir="2700000" algn="tl">
                    <a:srgbClr val="000000">
                      <a:alpha val="43137"/>
                    </a:srgbClr>
                  </a:outerShdw>
                </a:effectLst>
                <a:uLnTx/>
                <a:uFillTx/>
              </a:rPr>
              <a:t> </a:t>
            </a:r>
            <a:r>
              <a:rPr kumimoji="0" lang="en-US" sz="1100" b="1" i="0" u="none" strike="noStrike" kern="0" cap="none" spc="0" normalizeH="0" baseline="0" noProof="0" dirty="0" smtClean="0">
                <a:ln>
                  <a:noFill/>
                </a:ln>
                <a:solidFill>
                  <a:sysClr val="window" lastClr="FFFFFF"/>
                </a:solidFill>
                <a:effectLst>
                  <a:outerShdw blurRad="38100" dist="38100" dir="2700000" algn="tl">
                    <a:srgbClr val="000000">
                      <a:alpha val="43137"/>
                    </a:srgbClr>
                  </a:outerShdw>
                </a:effectLst>
                <a:uLnTx/>
                <a:uFillTx/>
              </a:rPr>
              <a:t>spenders  </a:t>
            </a:r>
            <a:endParaRPr kumimoji="0" lang="en-US" sz="1100" b="1"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endParaRPr>
          </a:p>
        </p:txBody>
      </p:sp>
      <p:sp>
        <p:nvSpPr>
          <p:cNvPr id="45" name="TextBox 44"/>
          <p:cNvSpPr txBox="1"/>
          <p:nvPr/>
        </p:nvSpPr>
        <p:spPr>
          <a:xfrm>
            <a:off x="3907349" y="3219071"/>
            <a:ext cx="1354741" cy="52051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smtClean="0">
                <a:ln>
                  <a:noFill/>
                </a:ln>
                <a:solidFill>
                  <a:sysClr val="window" lastClr="FFFFFF"/>
                </a:solidFill>
                <a:effectLst>
                  <a:outerShdw blurRad="38100" dist="38100" dir="2700000" algn="tl">
                    <a:srgbClr val="000000">
                      <a:alpha val="43137"/>
                    </a:srgbClr>
                  </a:outerShdw>
                </a:effectLst>
                <a:uLnTx/>
                <a:uFillTx/>
              </a:rPr>
              <a:t>Establish spending reduction targets </a:t>
            </a:r>
            <a:endParaRPr kumimoji="0" lang="en-US" sz="1050" b="1"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endParaRPr>
          </a:p>
        </p:txBody>
      </p:sp>
      <p:grpSp>
        <p:nvGrpSpPr>
          <p:cNvPr id="79" name="Group 78"/>
          <p:cNvGrpSpPr/>
          <p:nvPr/>
        </p:nvGrpSpPr>
        <p:grpSpPr>
          <a:xfrm>
            <a:off x="5238754" y="1287473"/>
            <a:ext cx="1888988" cy="2529928"/>
            <a:chOff x="3722695" y="1298977"/>
            <a:chExt cx="1853919" cy="2812907"/>
          </a:xfrm>
        </p:grpSpPr>
        <p:sp>
          <p:nvSpPr>
            <p:cNvPr id="62" name="Parallelogram 20"/>
            <p:cNvSpPr/>
            <p:nvPr/>
          </p:nvSpPr>
          <p:spPr>
            <a:xfrm>
              <a:off x="3738437" y="1298977"/>
              <a:ext cx="1736798" cy="995043"/>
            </a:xfrm>
            <a:custGeom>
              <a:avLst/>
              <a:gdLst>
                <a:gd name="connsiteX0" fmla="*/ 1488424 w 1826330"/>
                <a:gd name="connsiteY0" fmla="*/ 0 h 1117589"/>
                <a:gd name="connsiteX1" fmla="*/ 1826330 w 1826330"/>
                <a:gd name="connsiteY1" fmla="*/ 1117589 h 1117589"/>
                <a:gd name="connsiteX2" fmla="*/ 301454 w 1826330"/>
                <a:gd name="connsiteY2" fmla="*/ 1117589 h 1117589"/>
                <a:gd name="connsiteX3" fmla="*/ 0 w 1826330"/>
                <a:gd name="connsiteY3" fmla="*/ 1135 h 1117589"/>
                <a:gd name="connsiteX4" fmla="*/ 1488424 w 1826330"/>
                <a:gd name="connsiteY4" fmla="*/ 0 h 1117589"/>
                <a:gd name="connsiteX0" fmla="*/ 1488424 w 1808517"/>
                <a:gd name="connsiteY0" fmla="*/ 0 h 1117589"/>
                <a:gd name="connsiteX1" fmla="*/ 1808517 w 1808517"/>
                <a:gd name="connsiteY1" fmla="*/ 1117589 h 1117589"/>
                <a:gd name="connsiteX2" fmla="*/ 301454 w 1808517"/>
                <a:gd name="connsiteY2" fmla="*/ 1117589 h 1117589"/>
                <a:gd name="connsiteX3" fmla="*/ 0 w 1808517"/>
                <a:gd name="connsiteY3" fmla="*/ 1135 h 1117589"/>
                <a:gd name="connsiteX4" fmla="*/ 1488424 w 1808517"/>
                <a:gd name="connsiteY4" fmla="*/ 0 h 1117589"/>
                <a:gd name="connsiteX0" fmla="*/ 1486043 w 1806136"/>
                <a:gd name="connsiteY0" fmla="*/ 0 h 1117589"/>
                <a:gd name="connsiteX1" fmla="*/ 1806136 w 1806136"/>
                <a:gd name="connsiteY1" fmla="*/ 1117589 h 1117589"/>
                <a:gd name="connsiteX2" fmla="*/ 299073 w 1806136"/>
                <a:gd name="connsiteY2" fmla="*/ 1117589 h 1117589"/>
                <a:gd name="connsiteX3" fmla="*/ 0 w 1806136"/>
                <a:gd name="connsiteY3" fmla="*/ 3818 h 1117589"/>
                <a:gd name="connsiteX4" fmla="*/ 1486043 w 1806136"/>
                <a:gd name="connsiteY4" fmla="*/ 0 h 1117589"/>
                <a:gd name="connsiteX0" fmla="*/ 1486043 w 1806136"/>
                <a:gd name="connsiteY0" fmla="*/ 1548 h 1113771"/>
                <a:gd name="connsiteX1" fmla="*/ 1806136 w 1806136"/>
                <a:gd name="connsiteY1" fmla="*/ 1113771 h 1113771"/>
                <a:gd name="connsiteX2" fmla="*/ 299073 w 1806136"/>
                <a:gd name="connsiteY2" fmla="*/ 1113771 h 1113771"/>
                <a:gd name="connsiteX3" fmla="*/ 0 w 1806136"/>
                <a:gd name="connsiteY3" fmla="*/ 0 h 1113771"/>
                <a:gd name="connsiteX4" fmla="*/ 1486043 w 1806136"/>
                <a:gd name="connsiteY4" fmla="*/ 1548 h 1113771"/>
                <a:gd name="connsiteX0" fmla="*/ 1486043 w 1806136"/>
                <a:gd name="connsiteY0" fmla="*/ 1548 h 1113771"/>
                <a:gd name="connsiteX1" fmla="*/ 1806136 w 1806136"/>
                <a:gd name="connsiteY1" fmla="*/ 1113771 h 1113771"/>
                <a:gd name="connsiteX2" fmla="*/ 385746 w 1806136"/>
                <a:gd name="connsiteY2" fmla="*/ 1104004 h 1113771"/>
                <a:gd name="connsiteX3" fmla="*/ 0 w 1806136"/>
                <a:gd name="connsiteY3" fmla="*/ 0 h 1113771"/>
                <a:gd name="connsiteX4" fmla="*/ 1486043 w 1806136"/>
                <a:gd name="connsiteY4" fmla="*/ 1548 h 1113771"/>
                <a:gd name="connsiteX0" fmla="*/ 1416705 w 1736798"/>
                <a:gd name="connsiteY0" fmla="*/ 6432 h 1118655"/>
                <a:gd name="connsiteX1" fmla="*/ 1736798 w 1736798"/>
                <a:gd name="connsiteY1" fmla="*/ 1118655 h 1118655"/>
                <a:gd name="connsiteX2" fmla="*/ 316408 w 1736798"/>
                <a:gd name="connsiteY2" fmla="*/ 1108888 h 1118655"/>
                <a:gd name="connsiteX3" fmla="*/ 0 w 1736798"/>
                <a:gd name="connsiteY3" fmla="*/ 0 h 1118655"/>
                <a:gd name="connsiteX4" fmla="*/ 1416705 w 1736798"/>
                <a:gd name="connsiteY4" fmla="*/ 6432 h 1118655"/>
                <a:gd name="connsiteX0" fmla="*/ 1416705 w 1736798"/>
                <a:gd name="connsiteY0" fmla="*/ 0 h 1120273"/>
                <a:gd name="connsiteX1" fmla="*/ 1736798 w 1736798"/>
                <a:gd name="connsiteY1" fmla="*/ 1120273 h 1120273"/>
                <a:gd name="connsiteX2" fmla="*/ 316408 w 1736798"/>
                <a:gd name="connsiteY2" fmla="*/ 1110506 h 1120273"/>
                <a:gd name="connsiteX3" fmla="*/ 0 w 1736798"/>
                <a:gd name="connsiteY3" fmla="*/ 1618 h 1120273"/>
                <a:gd name="connsiteX4" fmla="*/ 1416705 w 1736798"/>
                <a:gd name="connsiteY4" fmla="*/ 0 h 1120273"/>
                <a:gd name="connsiteX0" fmla="*/ 1416705 w 1736798"/>
                <a:gd name="connsiteY0" fmla="*/ 0 h 1121239"/>
                <a:gd name="connsiteX1" fmla="*/ 1736798 w 1736798"/>
                <a:gd name="connsiteY1" fmla="*/ 1120273 h 1121239"/>
                <a:gd name="connsiteX2" fmla="*/ 321171 w 1736798"/>
                <a:gd name="connsiteY2" fmla="*/ 1121239 h 1121239"/>
                <a:gd name="connsiteX3" fmla="*/ 0 w 1736798"/>
                <a:gd name="connsiteY3" fmla="*/ 1618 h 1121239"/>
                <a:gd name="connsiteX4" fmla="*/ 1416705 w 1736798"/>
                <a:gd name="connsiteY4" fmla="*/ 0 h 11212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6798" h="1121239">
                  <a:moveTo>
                    <a:pt x="1416705" y="0"/>
                  </a:moveTo>
                  <a:lnTo>
                    <a:pt x="1736798" y="1120273"/>
                  </a:lnTo>
                  <a:lnTo>
                    <a:pt x="321171" y="1121239"/>
                  </a:lnTo>
                  <a:lnTo>
                    <a:pt x="0" y="1618"/>
                  </a:lnTo>
                  <a:lnTo>
                    <a:pt x="1416705" y="0"/>
                  </a:lnTo>
                  <a:close/>
                </a:path>
              </a:pathLst>
            </a:custGeom>
            <a:solidFill>
              <a:srgbClr val="0070C0"/>
            </a:solidFill>
            <a:ln w="25400" cap="flat" cmpd="sng" algn="ctr">
              <a:noFill/>
              <a:prstDash val="solid"/>
            </a:ln>
            <a:effectLst/>
            <a:scene3d>
              <a:camera prst="orthographicFront"/>
              <a:lightRig rig="threePt" dir="t"/>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63" name="Parallelogram 20"/>
            <p:cNvSpPr/>
            <p:nvPr/>
          </p:nvSpPr>
          <p:spPr>
            <a:xfrm>
              <a:off x="3775409" y="1326701"/>
              <a:ext cx="1690438" cy="943194"/>
            </a:xfrm>
            <a:custGeom>
              <a:avLst/>
              <a:gdLst>
                <a:gd name="connsiteX0" fmla="*/ 0 w 1683293"/>
                <a:gd name="connsiteY0" fmla="*/ 0 h 935005"/>
                <a:gd name="connsiteX1" fmla="*/ 1379105 w 1683293"/>
                <a:gd name="connsiteY1" fmla="*/ 5287 h 935005"/>
                <a:gd name="connsiteX2" fmla="*/ 1381087 w 1683293"/>
                <a:gd name="connsiteY2" fmla="*/ 26761 h 935005"/>
                <a:gd name="connsiteX3" fmla="*/ 25493 w 1683293"/>
                <a:gd name="connsiteY3" fmla="*/ 17279 h 935005"/>
                <a:gd name="connsiteX4" fmla="*/ 338350 w 1683293"/>
                <a:gd name="connsiteY4" fmla="*/ 908952 h 935005"/>
                <a:gd name="connsiteX5" fmla="*/ 1678397 w 1683293"/>
                <a:gd name="connsiteY5" fmla="*/ 916732 h 935005"/>
                <a:gd name="connsiteX6" fmla="*/ 1683293 w 1683293"/>
                <a:gd name="connsiteY6" fmla="*/ 935005 h 935005"/>
                <a:gd name="connsiteX7" fmla="*/ 313275 w 1683293"/>
                <a:gd name="connsiteY7" fmla="*/ 927050 h 935005"/>
                <a:gd name="connsiteX8" fmla="*/ 0 w 1683293"/>
                <a:gd name="connsiteY8" fmla="*/ 0 h 935005"/>
                <a:gd name="connsiteX0" fmla="*/ 0 w 1683293"/>
                <a:gd name="connsiteY0" fmla="*/ 0 h 935005"/>
                <a:gd name="connsiteX1" fmla="*/ 1379105 w 1683293"/>
                <a:gd name="connsiteY1" fmla="*/ 5287 h 935005"/>
                <a:gd name="connsiteX2" fmla="*/ 1381087 w 1683293"/>
                <a:gd name="connsiteY2" fmla="*/ 26761 h 935005"/>
                <a:gd name="connsiteX3" fmla="*/ 25493 w 1683293"/>
                <a:gd name="connsiteY3" fmla="*/ 17279 h 935005"/>
                <a:gd name="connsiteX4" fmla="*/ 329683 w 1683293"/>
                <a:gd name="connsiteY4" fmla="*/ 908952 h 935005"/>
                <a:gd name="connsiteX5" fmla="*/ 1678397 w 1683293"/>
                <a:gd name="connsiteY5" fmla="*/ 916732 h 935005"/>
                <a:gd name="connsiteX6" fmla="*/ 1683293 w 1683293"/>
                <a:gd name="connsiteY6" fmla="*/ 935005 h 935005"/>
                <a:gd name="connsiteX7" fmla="*/ 313275 w 1683293"/>
                <a:gd name="connsiteY7" fmla="*/ 927050 h 935005"/>
                <a:gd name="connsiteX8" fmla="*/ 0 w 1683293"/>
                <a:gd name="connsiteY8" fmla="*/ 0 h 935005"/>
                <a:gd name="connsiteX0" fmla="*/ 0 w 1683293"/>
                <a:gd name="connsiteY0" fmla="*/ 6619 h 941624"/>
                <a:gd name="connsiteX1" fmla="*/ 1386248 w 1683293"/>
                <a:gd name="connsiteY1" fmla="*/ 0 h 941624"/>
                <a:gd name="connsiteX2" fmla="*/ 1381087 w 1683293"/>
                <a:gd name="connsiteY2" fmla="*/ 33380 h 941624"/>
                <a:gd name="connsiteX3" fmla="*/ 25493 w 1683293"/>
                <a:gd name="connsiteY3" fmla="*/ 23898 h 941624"/>
                <a:gd name="connsiteX4" fmla="*/ 329683 w 1683293"/>
                <a:gd name="connsiteY4" fmla="*/ 915571 h 941624"/>
                <a:gd name="connsiteX5" fmla="*/ 1678397 w 1683293"/>
                <a:gd name="connsiteY5" fmla="*/ 923351 h 941624"/>
                <a:gd name="connsiteX6" fmla="*/ 1683293 w 1683293"/>
                <a:gd name="connsiteY6" fmla="*/ 941624 h 941624"/>
                <a:gd name="connsiteX7" fmla="*/ 313275 w 1683293"/>
                <a:gd name="connsiteY7" fmla="*/ 933669 h 941624"/>
                <a:gd name="connsiteX8" fmla="*/ 0 w 1683293"/>
                <a:gd name="connsiteY8" fmla="*/ 6619 h 941624"/>
                <a:gd name="connsiteX0" fmla="*/ 0 w 1683293"/>
                <a:gd name="connsiteY0" fmla="*/ 6619 h 941624"/>
                <a:gd name="connsiteX1" fmla="*/ 1386248 w 1683293"/>
                <a:gd name="connsiteY1" fmla="*/ 0 h 941624"/>
                <a:gd name="connsiteX2" fmla="*/ 1397756 w 1683293"/>
                <a:gd name="connsiteY2" fmla="*/ 33380 h 941624"/>
                <a:gd name="connsiteX3" fmla="*/ 25493 w 1683293"/>
                <a:gd name="connsiteY3" fmla="*/ 23898 h 941624"/>
                <a:gd name="connsiteX4" fmla="*/ 329683 w 1683293"/>
                <a:gd name="connsiteY4" fmla="*/ 915571 h 941624"/>
                <a:gd name="connsiteX5" fmla="*/ 1678397 w 1683293"/>
                <a:gd name="connsiteY5" fmla="*/ 923351 h 941624"/>
                <a:gd name="connsiteX6" fmla="*/ 1683293 w 1683293"/>
                <a:gd name="connsiteY6" fmla="*/ 941624 h 941624"/>
                <a:gd name="connsiteX7" fmla="*/ 313275 w 1683293"/>
                <a:gd name="connsiteY7" fmla="*/ 933669 h 941624"/>
                <a:gd name="connsiteX8" fmla="*/ 0 w 1683293"/>
                <a:gd name="connsiteY8" fmla="*/ 6619 h 941624"/>
                <a:gd name="connsiteX0" fmla="*/ 0 w 1683293"/>
                <a:gd name="connsiteY0" fmla="*/ 1857 h 941624"/>
                <a:gd name="connsiteX1" fmla="*/ 1386248 w 1683293"/>
                <a:gd name="connsiteY1" fmla="*/ 0 h 941624"/>
                <a:gd name="connsiteX2" fmla="*/ 1397756 w 1683293"/>
                <a:gd name="connsiteY2" fmla="*/ 33380 h 941624"/>
                <a:gd name="connsiteX3" fmla="*/ 25493 w 1683293"/>
                <a:gd name="connsiteY3" fmla="*/ 23898 h 941624"/>
                <a:gd name="connsiteX4" fmla="*/ 329683 w 1683293"/>
                <a:gd name="connsiteY4" fmla="*/ 915571 h 941624"/>
                <a:gd name="connsiteX5" fmla="*/ 1678397 w 1683293"/>
                <a:gd name="connsiteY5" fmla="*/ 923351 h 941624"/>
                <a:gd name="connsiteX6" fmla="*/ 1683293 w 1683293"/>
                <a:gd name="connsiteY6" fmla="*/ 941624 h 941624"/>
                <a:gd name="connsiteX7" fmla="*/ 313275 w 1683293"/>
                <a:gd name="connsiteY7" fmla="*/ 933669 h 941624"/>
                <a:gd name="connsiteX8" fmla="*/ 0 w 1683293"/>
                <a:gd name="connsiteY8" fmla="*/ 1857 h 941624"/>
                <a:gd name="connsiteX0" fmla="*/ 0 w 1683293"/>
                <a:gd name="connsiteY0" fmla="*/ 1857 h 941624"/>
                <a:gd name="connsiteX1" fmla="*/ 1386248 w 1683293"/>
                <a:gd name="connsiteY1" fmla="*/ 0 h 941624"/>
                <a:gd name="connsiteX2" fmla="*/ 1397756 w 1683293"/>
                <a:gd name="connsiteY2" fmla="*/ 33380 h 941624"/>
                <a:gd name="connsiteX3" fmla="*/ 44543 w 1683293"/>
                <a:gd name="connsiteY3" fmla="*/ 31042 h 941624"/>
                <a:gd name="connsiteX4" fmla="*/ 329683 w 1683293"/>
                <a:gd name="connsiteY4" fmla="*/ 915571 h 941624"/>
                <a:gd name="connsiteX5" fmla="*/ 1678397 w 1683293"/>
                <a:gd name="connsiteY5" fmla="*/ 923351 h 941624"/>
                <a:gd name="connsiteX6" fmla="*/ 1683293 w 1683293"/>
                <a:gd name="connsiteY6" fmla="*/ 941624 h 941624"/>
                <a:gd name="connsiteX7" fmla="*/ 313275 w 1683293"/>
                <a:gd name="connsiteY7" fmla="*/ 933669 h 941624"/>
                <a:gd name="connsiteX8" fmla="*/ 0 w 1683293"/>
                <a:gd name="connsiteY8" fmla="*/ 1857 h 941624"/>
                <a:gd name="connsiteX0" fmla="*/ 0 w 1683293"/>
                <a:gd name="connsiteY0" fmla="*/ 1857 h 941624"/>
                <a:gd name="connsiteX1" fmla="*/ 1386248 w 1683293"/>
                <a:gd name="connsiteY1" fmla="*/ 0 h 941624"/>
                <a:gd name="connsiteX2" fmla="*/ 1397756 w 1683293"/>
                <a:gd name="connsiteY2" fmla="*/ 33380 h 941624"/>
                <a:gd name="connsiteX3" fmla="*/ 44543 w 1683293"/>
                <a:gd name="connsiteY3" fmla="*/ 31042 h 941624"/>
                <a:gd name="connsiteX4" fmla="*/ 346352 w 1683293"/>
                <a:gd name="connsiteY4" fmla="*/ 906046 h 941624"/>
                <a:gd name="connsiteX5" fmla="*/ 1678397 w 1683293"/>
                <a:gd name="connsiteY5" fmla="*/ 923351 h 941624"/>
                <a:gd name="connsiteX6" fmla="*/ 1683293 w 1683293"/>
                <a:gd name="connsiteY6" fmla="*/ 941624 h 941624"/>
                <a:gd name="connsiteX7" fmla="*/ 313275 w 1683293"/>
                <a:gd name="connsiteY7" fmla="*/ 933669 h 941624"/>
                <a:gd name="connsiteX8" fmla="*/ 0 w 1683293"/>
                <a:gd name="connsiteY8" fmla="*/ 1857 h 941624"/>
                <a:gd name="connsiteX0" fmla="*/ 0 w 1683293"/>
                <a:gd name="connsiteY0" fmla="*/ 1857 h 941624"/>
                <a:gd name="connsiteX1" fmla="*/ 1386248 w 1683293"/>
                <a:gd name="connsiteY1" fmla="*/ 0 h 941624"/>
                <a:gd name="connsiteX2" fmla="*/ 1397756 w 1683293"/>
                <a:gd name="connsiteY2" fmla="*/ 33380 h 941624"/>
                <a:gd name="connsiteX3" fmla="*/ 44543 w 1683293"/>
                <a:gd name="connsiteY3" fmla="*/ 31042 h 941624"/>
                <a:gd name="connsiteX4" fmla="*/ 346352 w 1683293"/>
                <a:gd name="connsiteY4" fmla="*/ 906046 h 941624"/>
                <a:gd name="connsiteX5" fmla="*/ 1680778 w 1683293"/>
                <a:gd name="connsiteY5" fmla="*/ 909064 h 941624"/>
                <a:gd name="connsiteX6" fmla="*/ 1683293 w 1683293"/>
                <a:gd name="connsiteY6" fmla="*/ 941624 h 941624"/>
                <a:gd name="connsiteX7" fmla="*/ 313275 w 1683293"/>
                <a:gd name="connsiteY7" fmla="*/ 933669 h 941624"/>
                <a:gd name="connsiteX8" fmla="*/ 0 w 1683293"/>
                <a:gd name="connsiteY8" fmla="*/ 1857 h 941624"/>
                <a:gd name="connsiteX0" fmla="*/ 0 w 1695200"/>
                <a:gd name="connsiteY0" fmla="*/ 1857 h 936861"/>
                <a:gd name="connsiteX1" fmla="*/ 1386248 w 1695200"/>
                <a:gd name="connsiteY1" fmla="*/ 0 h 936861"/>
                <a:gd name="connsiteX2" fmla="*/ 1397756 w 1695200"/>
                <a:gd name="connsiteY2" fmla="*/ 33380 h 936861"/>
                <a:gd name="connsiteX3" fmla="*/ 44543 w 1695200"/>
                <a:gd name="connsiteY3" fmla="*/ 31042 h 936861"/>
                <a:gd name="connsiteX4" fmla="*/ 346352 w 1695200"/>
                <a:gd name="connsiteY4" fmla="*/ 906046 h 936861"/>
                <a:gd name="connsiteX5" fmla="*/ 1680778 w 1695200"/>
                <a:gd name="connsiteY5" fmla="*/ 909064 h 936861"/>
                <a:gd name="connsiteX6" fmla="*/ 1695200 w 1695200"/>
                <a:gd name="connsiteY6" fmla="*/ 936861 h 936861"/>
                <a:gd name="connsiteX7" fmla="*/ 313275 w 1695200"/>
                <a:gd name="connsiteY7" fmla="*/ 933669 h 936861"/>
                <a:gd name="connsiteX8" fmla="*/ 0 w 1695200"/>
                <a:gd name="connsiteY8" fmla="*/ 1857 h 936861"/>
                <a:gd name="connsiteX0" fmla="*/ 0 w 1685675"/>
                <a:gd name="connsiteY0" fmla="*/ 1857 h 936861"/>
                <a:gd name="connsiteX1" fmla="*/ 1386248 w 1685675"/>
                <a:gd name="connsiteY1" fmla="*/ 0 h 936861"/>
                <a:gd name="connsiteX2" fmla="*/ 1397756 w 1685675"/>
                <a:gd name="connsiteY2" fmla="*/ 33380 h 936861"/>
                <a:gd name="connsiteX3" fmla="*/ 44543 w 1685675"/>
                <a:gd name="connsiteY3" fmla="*/ 31042 h 936861"/>
                <a:gd name="connsiteX4" fmla="*/ 346352 w 1685675"/>
                <a:gd name="connsiteY4" fmla="*/ 906046 h 936861"/>
                <a:gd name="connsiteX5" fmla="*/ 1680778 w 1685675"/>
                <a:gd name="connsiteY5" fmla="*/ 909064 h 936861"/>
                <a:gd name="connsiteX6" fmla="*/ 1685675 w 1685675"/>
                <a:gd name="connsiteY6" fmla="*/ 936861 h 936861"/>
                <a:gd name="connsiteX7" fmla="*/ 313275 w 1685675"/>
                <a:gd name="connsiteY7" fmla="*/ 933669 h 936861"/>
                <a:gd name="connsiteX8" fmla="*/ 0 w 1685675"/>
                <a:gd name="connsiteY8" fmla="*/ 1857 h 936861"/>
                <a:gd name="connsiteX0" fmla="*/ 0 w 1690438"/>
                <a:gd name="connsiteY0" fmla="*/ 1857 h 939242"/>
                <a:gd name="connsiteX1" fmla="*/ 1386248 w 1690438"/>
                <a:gd name="connsiteY1" fmla="*/ 0 h 939242"/>
                <a:gd name="connsiteX2" fmla="*/ 1397756 w 1690438"/>
                <a:gd name="connsiteY2" fmla="*/ 33380 h 939242"/>
                <a:gd name="connsiteX3" fmla="*/ 44543 w 1690438"/>
                <a:gd name="connsiteY3" fmla="*/ 31042 h 939242"/>
                <a:gd name="connsiteX4" fmla="*/ 346352 w 1690438"/>
                <a:gd name="connsiteY4" fmla="*/ 906046 h 939242"/>
                <a:gd name="connsiteX5" fmla="*/ 1680778 w 1690438"/>
                <a:gd name="connsiteY5" fmla="*/ 909064 h 939242"/>
                <a:gd name="connsiteX6" fmla="*/ 1690438 w 1690438"/>
                <a:gd name="connsiteY6" fmla="*/ 939242 h 939242"/>
                <a:gd name="connsiteX7" fmla="*/ 313275 w 1690438"/>
                <a:gd name="connsiteY7" fmla="*/ 933669 h 939242"/>
                <a:gd name="connsiteX8" fmla="*/ 0 w 1690438"/>
                <a:gd name="connsiteY8" fmla="*/ 1857 h 939242"/>
                <a:gd name="connsiteX0" fmla="*/ 0 w 1690438"/>
                <a:gd name="connsiteY0" fmla="*/ 1857 h 939242"/>
                <a:gd name="connsiteX1" fmla="*/ 1386248 w 1690438"/>
                <a:gd name="connsiteY1" fmla="*/ 0 h 939242"/>
                <a:gd name="connsiteX2" fmla="*/ 1397756 w 1690438"/>
                <a:gd name="connsiteY2" fmla="*/ 33380 h 939242"/>
                <a:gd name="connsiteX3" fmla="*/ 44543 w 1690438"/>
                <a:gd name="connsiteY3" fmla="*/ 31042 h 939242"/>
                <a:gd name="connsiteX4" fmla="*/ 339208 w 1690438"/>
                <a:gd name="connsiteY4" fmla="*/ 901283 h 939242"/>
                <a:gd name="connsiteX5" fmla="*/ 1680778 w 1690438"/>
                <a:gd name="connsiteY5" fmla="*/ 909064 h 939242"/>
                <a:gd name="connsiteX6" fmla="*/ 1690438 w 1690438"/>
                <a:gd name="connsiteY6" fmla="*/ 939242 h 939242"/>
                <a:gd name="connsiteX7" fmla="*/ 313275 w 1690438"/>
                <a:gd name="connsiteY7" fmla="*/ 933669 h 939242"/>
                <a:gd name="connsiteX8" fmla="*/ 0 w 1690438"/>
                <a:gd name="connsiteY8" fmla="*/ 1857 h 939242"/>
                <a:gd name="connsiteX0" fmla="*/ 0 w 1690438"/>
                <a:gd name="connsiteY0" fmla="*/ 1857 h 943194"/>
                <a:gd name="connsiteX1" fmla="*/ 1386248 w 1690438"/>
                <a:gd name="connsiteY1" fmla="*/ 0 h 943194"/>
                <a:gd name="connsiteX2" fmla="*/ 1397756 w 1690438"/>
                <a:gd name="connsiteY2" fmla="*/ 33380 h 943194"/>
                <a:gd name="connsiteX3" fmla="*/ 44543 w 1690438"/>
                <a:gd name="connsiteY3" fmla="*/ 31042 h 943194"/>
                <a:gd name="connsiteX4" fmla="*/ 339208 w 1690438"/>
                <a:gd name="connsiteY4" fmla="*/ 901283 h 943194"/>
                <a:gd name="connsiteX5" fmla="*/ 1680778 w 1690438"/>
                <a:gd name="connsiteY5" fmla="*/ 909064 h 943194"/>
                <a:gd name="connsiteX6" fmla="*/ 1690438 w 1690438"/>
                <a:gd name="connsiteY6" fmla="*/ 939242 h 943194"/>
                <a:gd name="connsiteX7" fmla="*/ 315657 w 1690438"/>
                <a:gd name="connsiteY7" fmla="*/ 943194 h 943194"/>
                <a:gd name="connsiteX8" fmla="*/ 0 w 1690438"/>
                <a:gd name="connsiteY8" fmla="*/ 1857 h 943194"/>
                <a:gd name="connsiteX0" fmla="*/ 0 w 1690438"/>
                <a:gd name="connsiteY0" fmla="*/ 1857 h 943194"/>
                <a:gd name="connsiteX1" fmla="*/ 1386248 w 1690438"/>
                <a:gd name="connsiteY1" fmla="*/ 0 h 943194"/>
                <a:gd name="connsiteX2" fmla="*/ 1397756 w 1690438"/>
                <a:gd name="connsiteY2" fmla="*/ 33380 h 943194"/>
                <a:gd name="connsiteX3" fmla="*/ 44543 w 1690438"/>
                <a:gd name="connsiteY3" fmla="*/ 31042 h 943194"/>
                <a:gd name="connsiteX4" fmla="*/ 341589 w 1690438"/>
                <a:gd name="connsiteY4" fmla="*/ 913190 h 943194"/>
                <a:gd name="connsiteX5" fmla="*/ 1680778 w 1690438"/>
                <a:gd name="connsiteY5" fmla="*/ 909064 h 943194"/>
                <a:gd name="connsiteX6" fmla="*/ 1690438 w 1690438"/>
                <a:gd name="connsiteY6" fmla="*/ 939242 h 943194"/>
                <a:gd name="connsiteX7" fmla="*/ 315657 w 1690438"/>
                <a:gd name="connsiteY7" fmla="*/ 943194 h 943194"/>
                <a:gd name="connsiteX8" fmla="*/ 0 w 1690438"/>
                <a:gd name="connsiteY8" fmla="*/ 1857 h 943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0438" h="943194">
                  <a:moveTo>
                    <a:pt x="0" y="1857"/>
                  </a:moveTo>
                  <a:lnTo>
                    <a:pt x="1386248" y="0"/>
                  </a:lnTo>
                  <a:lnTo>
                    <a:pt x="1397756" y="33380"/>
                  </a:lnTo>
                  <a:lnTo>
                    <a:pt x="44543" y="31042"/>
                  </a:lnTo>
                  <a:lnTo>
                    <a:pt x="341589" y="913190"/>
                  </a:lnTo>
                  <a:lnTo>
                    <a:pt x="1680778" y="909064"/>
                  </a:lnTo>
                  <a:lnTo>
                    <a:pt x="1690438" y="939242"/>
                  </a:lnTo>
                  <a:lnTo>
                    <a:pt x="315657" y="943194"/>
                  </a:lnTo>
                  <a:lnTo>
                    <a:pt x="0" y="1857"/>
                  </a:lnTo>
                  <a:close/>
                </a:path>
              </a:pathLst>
            </a:custGeom>
            <a:solidFill>
              <a:srgbClr val="0070C0">
                <a:lumMod val="60000"/>
                <a:lumOff val="40000"/>
              </a:srgbClr>
            </a:solidFill>
            <a:ln w="25400" cap="flat" cmpd="sng" algn="ctr">
              <a:noFill/>
              <a:prstDash val="solid"/>
            </a:ln>
            <a:effectLst/>
            <a:scene3d>
              <a:camera prst="orthographicFront"/>
              <a:lightRig rig="threePt" dir="t"/>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64" name="Rectangle 4"/>
            <p:cNvSpPr/>
            <p:nvPr/>
          </p:nvSpPr>
          <p:spPr>
            <a:xfrm>
              <a:off x="4048700" y="2340675"/>
              <a:ext cx="1527914" cy="805934"/>
            </a:xfrm>
            <a:custGeom>
              <a:avLst/>
              <a:gdLst>
                <a:gd name="connsiteX0" fmla="*/ 0 w 1949550"/>
                <a:gd name="connsiteY0" fmla="*/ 0 h 1083862"/>
                <a:gd name="connsiteX1" fmla="*/ 1949550 w 1949550"/>
                <a:gd name="connsiteY1" fmla="*/ 0 h 1083862"/>
                <a:gd name="connsiteX2" fmla="*/ 1949550 w 1949550"/>
                <a:gd name="connsiteY2" fmla="*/ 1083862 h 1083862"/>
                <a:gd name="connsiteX3" fmla="*/ 0 w 1949550"/>
                <a:gd name="connsiteY3" fmla="*/ 1083862 h 1083862"/>
                <a:gd name="connsiteX4" fmla="*/ 0 w 1949550"/>
                <a:gd name="connsiteY4" fmla="*/ 0 h 1083862"/>
                <a:gd name="connsiteX0" fmla="*/ 0 w 1949550"/>
                <a:gd name="connsiteY0" fmla="*/ 0 h 1083862"/>
                <a:gd name="connsiteX1" fmla="*/ 1519645 w 1949550"/>
                <a:gd name="connsiteY1" fmla="*/ 20472 h 1083862"/>
                <a:gd name="connsiteX2" fmla="*/ 1949550 w 1949550"/>
                <a:gd name="connsiteY2" fmla="*/ 1083862 h 1083862"/>
                <a:gd name="connsiteX3" fmla="*/ 0 w 1949550"/>
                <a:gd name="connsiteY3" fmla="*/ 1083862 h 1083862"/>
                <a:gd name="connsiteX4" fmla="*/ 0 w 1949550"/>
                <a:gd name="connsiteY4" fmla="*/ 0 h 1083862"/>
                <a:gd name="connsiteX0" fmla="*/ 0 w 1540117"/>
                <a:gd name="connsiteY0" fmla="*/ 0 h 1083862"/>
                <a:gd name="connsiteX1" fmla="*/ 1519645 w 1540117"/>
                <a:gd name="connsiteY1" fmla="*/ 20472 h 1083862"/>
                <a:gd name="connsiteX2" fmla="*/ 1540117 w 1540117"/>
                <a:gd name="connsiteY2" fmla="*/ 1077038 h 1083862"/>
                <a:gd name="connsiteX3" fmla="*/ 0 w 1540117"/>
                <a:gd name="connsiteY3" fmla="*/ 1083862 h 1083862"/>
                <a:gd name="connsiteX4" fmla="*/ 0 w 1540117"/>
                <a:gd name="connsiteY4" fmla="*/ 0 h 1083862"/>
                <a:gd name="connsiteX0" fmla="*/ 0 w 1540117"/>
                <a:gd name="connsiteY0" fmla="*/ 0 h 1083862"/>
                <a:gd name="connsiteX1" fmla="*/ 1533292 w 1540117"/>
                <a:gd name="connsiteY1" fmla="*/ 20472 h 1083862"/>
                <a:gd name="connsiteX2" fmla="*/ 1540117 w 1540117"/>
                <a:gd name="connsiteY2" fmla="*/ 1077038 h 1083862"/>
                <a:gd name="connsiteX3" fmla="*/ 0 w 1540117"/>
                <a:gd name="connsiteY3" fmla="*/ 1083862 h 1083862"/>
                <a:gd name="connsiteX4" fmla="*/ 0 w 1540117"/>
                <a:gd name="connsiteY4" fmla="*/ 0 h 1083862"/>
                <a:gd name="connsiteX0" fmla="*/ 0 w 1540117"/>
                <a:gd name="connsiteY0" fmla="*/ 0 h 1090686"/>
                <a:gd name="connsiteX1" fmla="*/ 1533292 w 1540117"/>
                <a:gd name="connsiteY1" fmla="*/ 20472 h 1090686"/>
                <a:gd name="connsiteX2" fmla="*/ 1540117 w 1540117"/>
                <a:gd name="connsiteY2" fmla="*/ 1090686 h 1090686"/>
                <a:gd name="connsiteX3" fmla="*/ 0 w 1540117"/>
                <a:gd name="connsiteY3" fmla="*/ 1083862 h 1090686"/>
                <a:gd name="connsiteX4" fmla="*/ 0 w 1540117"/>
                <a:gd name="connsiteY4" fmla="*/ 0 h 1090686"/>
                <a:gd name="connsiteX0" fmla="*/ 0 w 1540117"/>
                <a:gd name="connsiteY0" fmla="*/ 0 h 1090686"/>
                <a:gd name="connsiteX1" fmla="*/ 1533292 w 1540117"/>
                <a:gd name="connsiteY1" fmla="*/ 20472 h 1090686"/>
                <a:gd name="connsiteX2" fmla="*/ 1538881 w 1540117"/>
                <a:gd name="connsiteY2" fmla="*/ 498707 h 1090686"/>
                <a:gd name="connsiteX3" fmla="*/ 1540117 w 1540117"/>
                <a:gd name="connsiteY3" fmla="*/ 1090686 h 1090686"/>
                <a:gd name="connsiteX4" fmla="*/ 0 w 1540117"/>
                <a:gd name="connsiteY4" fmla="*/ 1083862 h 1090686"/>
                <a:gd name="connsiteX5" fmla="*/ 0 w 1540117"/>
                <a:gd name="connsiteY5" fmla="*/ 0 h 1090686"/>
                <a:gd name="connsiteX0" fmla="*/ 0 w 2030200"/>
                <a:gd name="connsiteY0" fmla="*/ 0 h 1090686"/>
                <a:gd name="connsiteX1" fmla="*/ 1533292 w 2030200"/>
                <a:gd name="connsiteY1" fmla="*/ 20472 h 1090686"/>
                <a:gd name="connsiteX2" fmla="*/ 2030200 w 2030200"/>
                <a:gd name="connsiteY2" fmla="*/ 553299 h 1090686"/>
                <a:gd name="connsiteX3" fmla="*/ 1540117 w 2030200"/>
                <a:gd name="connsiteY3" fmla="*/ 1090686 h 1090686"/>
                <a:gd name="connsiteX4" fmla="*/ 0 w 2030200"/>
                <a:gd name="connsiteY4" fmla="*/ 1083862 h 1090686"/>
                <a:gd name="connsiteX5" fmla="*/ 0 w 2030200"/>
                <a:gd name="connsiteY5" fmla="*/ 0 h 1090686"/>
                <a:gd name="connsiteX0" fmla="*/ 0 w 2030200"/>
                <a:gd name="connsiteY0" fmla="*/ 0 h 1083862"/>
                <a:gd name="connsiteX1" fmla="*/ 1533292 w 2030200"/>
                <a:gd name="connsiteY1" fmla="*/ 20472 h 1083862"/>
                <a:gd name="connsiteX2" fmla="*/ 2030200 w 2030200"/>
                <a:gd name="connsiteY2" fmla="*/ 553299 h 1083862"/>
                <a:gd name="connsiteX3" fmla="*/ 1526469 w 2030200"/>
                <a:gd name="connsiteY3" fmla="*/ 1056566 h 1083862"/>
                <a:gd name="connsiteX4" fmla="*/ 0 w 2030200"/>
                <a:gd name="connsiteY4" fmla="*/ 1083862 h 1083862"/>
                <a:gd name="connsiteX5" fmla="*/ 0 w 2030200"/>
                <a:gd name="connsiteY5" fmla="*/ 0 h 1083862"/>
                <a:gd name="connsiteX0" fmla="*/ 0 w 2030200"/>
                <a:gd name="connsiteY0" fmla="*/ 0 h 1083862"/>
                <a:gd name="connsiteX1" fmla="*/ 1533292 w 2030200"/>
                <a:gd name="connsiteY1" fmla="*/ 20472 h 1083862"/>
                <a:gd name="connsiteX2" fmla="*/ 2030200 w 2030200"/>
                <a:gd name="connsiteY2" fmla="*/ 566947 h 1083862"/>
                <a:gd name="connsiteX3" fmla="*/ 1526469 w 2030200"/>
                <a:gd name="connsiteY3" fmla="*/ 1056566 h 1083862"/>
                <a:gd name="connsiteX4" fmla="*/ 0 w 2030200"/>
                <a:gd name="connsiteY4" fmla="*/ 1083862 h 1083862"/>
                <a:gd name="connsiteX5" fmla="*/ 0 w 2030200"/>
                <a:gd name="connsiteY5" fmla="*/ 0 h 1083862"/>
                <a:gd name="connsiteX0" fmla="*/ 0 w 2030200"/>
                <a:gd name="connsiteY0" fmla="*/ 0 h 1090685"/>
                <a:gd name="connsiteX1" fmla="*/ 1533292 w 2030200"/>
                <a:gd name="connsiteY1" fmla="*/ 20472 h 1090685"/>
                <a:gd name="connsiteX2" fmla="*/ 2030200 w 2030200"/>
                <a:gd name="connsiteY2" fmla="*/ 566947 h 1090685"/>
                <a:gd name="connsiteX3" fmla="*/ 1533292 w 2030200"/>
                <a:gd name="connsiteY3" fmla="*/ 1090685 h 1090685"/>
                <a:gd name="connsiteX4" fmla="*/ 0 w 2030200"/>
                <a:gd name="connsiteY4" fmla="*/ 1083862 h 1090685"/>
                <a:gd name="connsiteX5" fmla="*/ 0 w 2030200"/>
                <a:gd name="connsiteY5" fmla="*/ 0 h 1090685"/>
                <a:gd name="connsiteX0" fmla="*/ 12624 w 2042824"/>
                <a:gd name="connsiteY0" fmla="*/ 0 h 1090685"/>
                <a:gd name="connsiteX1" fmla="*/ 1545916 w 2042824"/>
                <a:gd name="connsiteY1" fmla="*/ 20472 h 1090685"/>
                <a:gd name="connsiteX2" fmla="*/ 2042824 w 2042824"/>
                <a:gd name="connsiteY2" fmla="*/ 566947 h 1090685"/>
                <a:gd name="connsiteX3" fmla="*/ 1545916 w 2042824"/>
                <a:gd name="connsiteY3" fmla="*/ 1090685 h 1090685"/>
                <a:gd name="connsiteX4" fmla="*/ 12624 w 2042824"/>
                <a:gd name="connsiteY4" fmla="*/ 1083862 h 1090685"/>
                <a:gd name="connsiteX5" fmla="*/ 0 w 2042824"/>
                <a:gd name="connsiteY5" fmla="*/ 513873 h 1090685"/>
                <a:gd name="connsiteX6" fmla="*/ 12624 w 2042824"/>
                <a:gd name="connsiteY6" fmla="*/ 0 h 1090685"/>
                <a:gd name="connsiteX0" fmla="*/ 0 w 2030200"/>
                <a:gd name="connsiteY0" fmla="*/ 0 h 1090685"/>
                <a:gd name="connsiteX1" fmla="*/ 1533292 w 2030200"/>
                <a:gd name="connsiteY1" fmla="*/ 20472 h 1090685"/>
                <a:gd name="connsiteX2" fmla="*/ 2030200 w 2030200"/>
                <a:gd name="connsiteY2" fmla="*/ 566947 h 1090685"/>
                <a:gd name="connsiteX3" fmla="*/ 1533292 w 2030200"/>
                <a:gd name="connsiteY3" fmla="*/ 1090685 h 1090685"/>
                <a:gd name="connsiteX4" fmla="*/ 0 w 2030200"/>
                <a:gd name="connsiteY4" fmla="*/ 1083862 h 1090685"/>
                <a:gd name="connsiteX5" fmla="*/ 536016 w 2030200"/>
                <a:gd name="connsiteY5" fmla="*/ 553629 h 1090685"/>
                <a:gd name="connsiteX6" fmla="*/ 0 w 2030200"/>
                <a:gd name="connsiteY6" fmla="*/ 0 h 1090685"/>
                <a:gd name="connsiteX0" fmla="*/ 0 w 2054054"/>
                <a:gd name="connsiteY0" fmla="*/ 0 h 1082733"/>
                <a:gd name="connsiteX1" fmla="*/ 1557146 w 2054054"/>
                <a:gd name="connsiteY1" fmla="*/ 12520 h 1082733"/>
                <a:gd name="connsiteX2" fmla="*/ 2054054 w 2054054"/>
                <a:gd name="connsiteY2" fmla="*/ 558995 h 1082733"/>
                <a:gd name="connsiteX3" fmla="*/ 1557146 w 2054054"/>
                <a:gd name="connsiteY3" fmla="*/ 1082733 h 1082733"/>
                <a:gd name="connsiteX4" fmla="*/ 23854 w 2054054"/>
                <a:gd name="connsiteY4" fmla="*/ 1075910 h 1082733"/>
                <a:gd name="connsiteX5" fmla="*/ 559870 w 2054054"/>
                <a:gd name="connsiteY5" fmla="*/ 545677 h 1082733"/>
                <a:gd name="connsiteX6" fmla="*/ 0 w 2054054"/>
                <a:gd name="connsiteY6" fmla="*/ 0 h 1082733"/>
                <a:gd name="connsiteX0" fmla="*/ 0 w 2054054"/>
                <a:gd name="connsiteY0" fmla="*/ 0 h 1082733"/>
                <a:gd name="connsiteX1" fmla="*/ 1557146 w 2054054"/>
                <a:gd name="connsiteY1" fmla="*/ 12520 h 1082733"/>
                <a:gd name="connsiteX2" fmla="*/ 2054054 w 2054054"/>
                <a:gd name="connsiteY2" fmla="*/ 558995 h 1082733"/>
                <a:gd name="connsiteX3" fmla="*/ 1557146 w 2054054"/>
                <a:gd name="connsiteY3" fmla="*/ 1082733 h 1082733"/>
                <a:gd name="connsiteX4" fmla="*/ 23854 w 2054054"/>
                <a:gd name="connsiteY4" fmla="*/ 1067959 h 1082733"/>
                <a:gd name="connsiteX5" fmla="*/ 559870 w 2054054"/>
                <a:gd name="connsiteY5" fmla="*/ 545677 h 1082733"/>
                <a:gd name="connsiteX6" fmla="*/ 0 w 2054054"/>
                <a:gd name="connsiteY6" fmla="*/ 0 h 1082733"/>
                <a:gd name="connsiteX0" fmla="*/ 0 w 2054054"/>
                <a:gd name="connsiteY0" fmla="*/ 0 h 1082733"/>
                <a:gd name="connsiteX1" fmla="*/ 1557146 w 2054054"/>
                <a:gd name="connsiteY1" fmla="*/ 12520 h 1082733"/>
                <a:gd name="connsiteX2" fmla="*/ 2054054 w 2054054"/>
                <a:gd name="connsiteY2" fmla="*/ 558995 h 1082733"/>
                <a:gd name="connsiteX3" fmla="*/ 1557146 w 2054054"/>
                <a:gd name="connsiteY3" fmla="*/ 1082733 h 1082733"/>
                <a:gd name="connsiteX4" fmla="*/ 23854 w 2054054"/>
                <a:gd name="connsiteY4" fmla="*/ 1067959 h 1082733"/>
                <a:gd name="connsiteX5" fmla="*/ 559870 w 2054054"/>
                <a:gd name="connsiteY5" fmla="*/ 545677 h 1082733"/>
                <a:gd name="connsiteX6" fmla="*/ 0 w 2054054"/>
                <a:gd name="connsiteY6" fmla="*/ 0 h 1082733"/>
                <a:gd name="connsiteX0" fmla="*/ 0 w 2054054"/>
                <a:gd name="connsiteY0" fmla="*/ 0 h 1082733"/>
                <a:gd name="connsiteX1" fmla="*/ 1557146 w 2054054"/>
                <a:gd name="connsiteY1" fmla="*/ 12520 h 1082733"/>
                <a:gd name="connsiteX2" fmla="*/ 2054054 w 2054054"/>
                <a:gd name="connsiteY2" fmla="*/ 558995 h 1082733"/>
                <a:gd name="connsiteX3" fmla="*/ 1557146 w 2054054"/>
                <a:gd name="connsiteY3" fmla="*/ 1082733 h 1082733"/>
                <a:gd name="connsiteX4" fmla="*/ 23854 w 2054054"/>
                <a:gd name="connsiteY4" fmla="*/ 1067959 h 1082733"/>
                <a:gd name="connsiteX5" fmla="*/ 536016 w 2054054"/>
                <a:gd name="connsiteY5" fmla="*/ 537726 h 1082733"/>
                <a:gd name="connsiteX6" fmla="*/ 0 w 2054054"/>
                <a:gd name="connsiteY6" fmla="*/ 0 h 1082733"/>
                <a:gd name="connsiteX0" fmla="*/ 0 w 2054054"/>
                <a:gd name="connsiteY0" fmla="*/ 0 h 1082733"/>
                <a:gd name="connsiteX1" fmla="*/ 1557146 w 2054054"/>
                <a:gd name="connsiteY1" fmla="*/ 12520 h 1082733"/>
                <a:gd name="connsiteX2" fmla="*/ 2054054 w 2054054"/>
                <a:gd name="connsiteY2" fmla="*/ 558995 h 1082733"/>
                <a:gd name="connsiteX3" fmla="*/ 1557146 w 2054054"/>
                <a:gd name="connsiteY3" fmla="*/ 1082733 h 1082733"/>
                <a:gd name="connsiteX4" fmla="*/ 23854 w 2054054"/>
                <a:gd name="connsiteY4" fmla="*/ 1067959 h 1082733"/>
                <a:gd name="connsiteX5" fmla="*/ 543968 w 2054054"/>
                <a:gd name="connsiteY5" fmla="*/ 561579 h 1082733"/>
                <a:gd name="connsiteX6" fmla="*/ 0 w 2054054"/>
                <a:gd name="connsiteY6" fmla="*/ 0 h 1082733"/>
                <a:gd name="connsiteX0" fmla="*/ 0 w 2054054"/>
                <a:gd name="connsiteY0" fmla="*/ 0 h 1082733"/>
                <a:gd name="connsiteX1" fmla="*/ 1557146 w 2054054"/>
                <a:gd name="connsiteY1" fmla="*/ 12520 h 1082733"/>
                <a:gd name="connsiteX2" fmla="*/ 2054054 w 2054054"/>
                <a:gd name="connsiteY2" fmla="*/ 558995 h 1082733"/>
                <a:gd name="connsiteX3" fmla="*/ 1557146 w 2054054"/>
                <a:gd name="connsiteY3" fmla="*/ 1082733 h 1082733"/>
                <a:gd name="connsiteX4" fmla="*/ 23854 w 2054054"/>
                <a:gd name="connsiteY4" fmla="*/ 1067959 h 1082733"/>
                <a:gd name="connsiteX5" fmla="*/ 520114 w 2054054"/>
                <a:gd name="connsiteY5" fmla="*/ 561579 h 1082733"/>
                <a:gd name="connsiteX6" fmla="*/ 0 w 2054054"/>
                <a:gd name="connsiteY6" fmla="*/ 0 h 1082733"/>
                <a:gd name="connsiteX0" fmla="*/ 0 w 1723550"/>
                <a:gd name="connsiteY0" fmla="*/ 0 h 1082733"/>
                <a:gd name="connsiteX1" fmla="*/ 1557146 w 1723550"/>
                <a:gd name="connsiteY1" fmla="*/ 12520 h 1082733"/>
                <a:gd name="connsiteX2" fmla="*/ 1723550 w 1723550"/>
                <a:gd name="connsiteY2" fmla="*/ 566386 h 1082733"/>
                <a:gd name="connsiteX3" fmla="*/ 1557146 w 1723550"/>
                <a:gd name="connsiteY3" fmla="*/ 1082733 h 1082733"/>
                <a:gd name="connsiteX4" fmla="*/ 23854 w 1723550"/>
                <a:gd name="connsiteY4" fmla="*/ 1067959 h 1082733"/>
                <a:gd name="connsiteX5" fmla="*/ 520114 w 1723550"/>
                <a:gd name="connsiteY5" fmla="*/ 561579 h 1082733"/>
                <a:gd name="connsiteX6" fmla="*/ 0 w 1723550"/>
                <a:gd name="connsiteY6" fmla="*/ 0 h 1082733"/>
                <a:gd name="connsiteX0" fmla="*/ 0 w 1723550"/>
                <a:gd name="connsiteY0" fmla="*/ 0 h 1082733"/>
                <a:gd name="connsiteX1" fmla="*/ 1557146 w 1723550"/>
                <a:gd name="connsiteY1" fmla="*/ 12520 h 1082733"/>
                <a:gd name="connsiteX2" fmla="*/ 1723550 w 1723550"/>
                <a:gd name="connsiteY2" fmla="*/ 566386 h 1082733"/>
                <a:gd name="connsiteX3" fmla="*/ 1557146 w 1723550"/>
                <a:gd name="connsiteY3" fmla="*/ 1082733 h 1082733"/>
                <a:gd name="connsiteX4" fmla="*/ 23854 w 1723550"/>
                <a:gd name="connsiteY4" fmla="*/ 1067959 h 1082733"/>
                <a:gd name="connsiteX5" fmla="*/ 295089 w 1723550"/>
                <a:gd name="connsiteY5" fmla="*/ 583751 h 1082733"/>
                <a:gd name="connsiteX6" fmla="*/ 0 w 1723550"/>
                <a:gd name="connsiteY6" fmla="*/ 0 h 1082733"/>
                <a:gd name="connsiteX0" fmla="*/ 0 w 1723550"/>
                <a:gd name="connsiteY0" fmla="*/ 0 h 1082733"/>
                <a:gd name="connsiteX1" fmla="*/ 1557146 w 1723550"/>
                <a:gd name="connsiteY1" fmla="*/ 12520 h 1082733"/>
                <a:gd name="connsiteX2" fmla="*/ 1723550 w 1723550"/>
                <a:gd name="connsiteY2" fmla="*/ 566386 h 1082733"/>
                <a:gd name="connsiteX3" fmla="*/ 1557146 w 1723550"/>
                <a:gd name="connsiteY3" fmla="*/ 1082733 h 1082733"/>
                <a:gd name="connsiteX4" fmla="*/ 23854 w 1723550"/>
                <a:gd name="connsiteY4" fmla="*/ 1067959 h 1082733"/>
                <a:gd name="connsiteX5" fmla="*/ 295089 w 1723550"/>
                <a:gd name="connsiteY5" fmla="*/ 583751 h 1082733"/>
                <a:gd name="connsiteX6" fmla="*/ 0 w 1723550"/>
                <a:gd name="connsiteY6" fmla="*/ 0 h 1082733"/>
                <a:gd name="connsiteX0" fmla="*/ 0 w 1723550"/>
                <a:gd name="connsiteY0" fmla="*/ 0 h 1082733"/>
                <a:gd name="connsiteX1" fmla="*/ 1557146 w 1723550"/>
                <a:gd name="connsiteY1" fmla="*/ 12520 h 1082733"/>
                <a:gd name="connsiteX2" fmla="*/ 1723550 w 1723550"/>
                <a:gd name="connsiteY2" fmla="*/ 566386 h 1082733"/>
                <a:gd name="connsiteX3" fmla="*/ 1557146 w 1723550"/>
                <a:gd name="connsiteY3" fmla="*/ 1082733 h 1082733"/>
                <a:gd name="connsiteX4" fmla="*/ 23854 w 1723550"/>
                <a:gd name="connsiteY4" fmla="*/ 1067959 h 1082733"/>
                <a:gd name="connsiteX5" fmla="*/ 295089 w 1723550"/>
                <a:gd name="connsiteY5" fmla="*/ 583751 h 1082733"/>
                <a:gd name="connsiteX6" fmla="*/ 0 w 1723550"/>
                <a:gd name="connsiteY6" fmla="*/ 0 h 1082733"/>
                <a:gd name="connsiteX0" fmla="*/ 0 w 1723550"/>
                <a:gd name="connsiteY0" fmla="*/ 0 h 1082733"/>
                <a:gd name="connsiteX1" fmla="*/ 1557146 w 1723550"/>
                <a:gd name="connsiteY1" fmla="*/ 12520 h 1082733"/>
                <a:gd name="connsiteX2" fmla="*/ 1723550 w 1723550"/>
                <a:gd name="connsiteY2" fmla="*/ 566386 h 1082733"/>
                <a:gd name="connsiteX3" fmla="*/ 1557146 w 1723550"/>
                <a:gd name="connsiteY3" fmla="*/ 1082733 h 1082733"/>
                <a:gd name="connsiteX4" fmla="*/ 23854 w 1723550"/>
                <a:gd name="connsiteY4" fmla="*/ 1067959 h 1082733"/>
                <a:gd name="connsiteX5" fmla="*/ 266960 w 1723550"/>
                <a:gd name="connsiteY5" fmla="*/ 576360 h 1082733"/>
                <a:gd name="connsiteX6" fmla="*/ 0 w 1723550"/>
                <a:gd name="connsiteY6" fmla="*/ 0 h 1082733"/>
                <a:gd name="connsiteX0" fmla="*/ 0 w 1723550"/>
                <a:gd name="connsiteY0" fmla="*/ 0 h 1082733"/>
                <a:gd name="connsiteX1" fmla="*/ 1557146 w 1723550"/>
                <a:gd name="connsiteY1" fmla="*/ 12520 h 1082733"/>
                <a:gd name="connsiteX2" fmla="*/ 1723550 w 1723550"/>
                <a:gd name="connsiteY2" fmla="*/ 566386 h 1082733"/>
                <a:gd name="connsiteX3" fmla="*/ 1557146 w 1723550"/>
                <a:gd name="connsiteY3" fmla="*/ 1082733 h 1082733"/>
                <a:gd name="connsiteX4" fmla="*/ 23854 w 1723550"/>
                <a:gd name="connsiteY4" fmla="*/ 1067959 h 1082733"/>
                <a:gd name="connsiteX5" fmla="*/ 266960 w 1723550"/>
                <a:gd name="connsiteY5" fmla="*/ 576360 h 1082733"/>
                <a:gd name="connsiteX6" fmla="*/ 0 w 1723550"/>
                <a:gd name="connsiteY6" fmla="*/ 0 h 1082733"/>
                <a:gd name="connsiteX0" fmla="*/ 0 w 1723550"/>
                <a:gd name="connsiteY0" fmla="*/ 0 h 1082733"/>
                <a:gd name="connsiteX1" fmla="*/ 1557146 w 1723550"/>
                <a:gd name="connsiteY1" fmla="*/ 12520 h 1082733"/>
                <a:gd name="connsiteX2" fmla="*/ 1723550 w 1723550"/>
                <a:gd name="connsiteY2" fmla="*/ 566386 h 1082733"/>
                <a:gd name="connsiteX3" fmla="*/ 1557146 w 1723550"/>
                <a:gd name="connsiteY3" fmla="*/ 1082733 h 1082733"/>
                <a:gd name="connsiteX4" fmla="*/ 23854 w 1723550"/>
                <a:gd name="connsiteY4" fmla="*/ 1067959 h 1082733"/>
                <a:gd name="connsiteX5" fmla="*/ 266960 w 1723550"/>
                <a:gd name="connsiteY5" fmla="*/ 576360 h 1082733"/>
                <a:gd name="connsiteX6" fmla="*/ 0 w 1723550"/>
                <a:gd name="connsiteY6" fmla="*/ 0 h 1082733"/>
                <a:gd name="connsiteX0" fmla="*/ 0 w 1723550"/>
                <a:gd name="connsiteY0" fmla="*/ 0 h 1082733"/>
                <a:gd name="connsiteX1" fmla="*/ 1557146 w 1723550"/>
                <a:gd name="connsiteY1" fmla="*/ 12520 h 1082733"/>
                <a:gd name="connsiteX2" fmla="*/ 1723550 w 1723550"/>
                <a:gd name="connsiteY2" fmla="*/ 566386 h 1082733"/>
                <a:gd name="connsiteX3" fmla="*/ 1557146 w 1723550"/>
                <a:gd name="connsiteY3" fmla="*/ 1082733 h 1082733"/>
                <a:gd name="connsiteX4" fmla="*/ 23854 w 1723550"/>
                <a:gd name="connsiteY4" fmla="*/ 1067959 h 1082733"/>
                <a:gd name="connsiteX5" fmla="*/ 232625 w 1723550"/>
                <a:gd name="connsiteY5" fmla="*/ 590324 h 1082733"/>
                <a:gd name="connsiteX6" fmla="*/ 0 w 1723550"/>
                <a:gd name="connsiteY6" fmla="*/ 0 h 1082733"/>
                <a:gd name="connsiteX0" fmla="*/ 0 w 1723550"/>
                <a:gd name="connsiteY0" fmla="*/ 0 h 1088908"/>
                <a:gd name="connsiteX1" fmla="*/ 1557146 w 1723550"/>
                <a:gd name="connsiteY1" fmla="*/ 12520 h 1088908"/>
                <a:gd name="connsiteX2" fmla="*/ 1723550 w 1723550"/>
                <a:gd name="connsiteY2" fmla="*/ 566386 h 1088908"/>
                <a:gd name="connsiteX3" fmla="*/ 1557146 w 1723550"/>
                <a:gd name="connsiteY3" fmla="*/ 1082733 h 1088908"/>
                <a:gd name="connsiteX4" fmla="*/ 23854 w 1723550"/>
                <a:gd name="connsiteY4" fmla="*/ 1088908 h 1088908"/>
                <a:gd name="connsiteX5" fmla="*/ 232625 w 1723550"/>
                <a:gd name="connsiteY5" fmla="*/ 590324 h 1088908"/>
                <a:gd name="connsiteX6" fmla="*/ 0 w 1723550"/>
                <a:gd name="connsiteY6" fmla="*/ 0 h 1088908"/>
                <a:gd name="connsiteX0" fmla="*/ 0 w 1723550"/>
                <a:gd name="connsiteY0" fmla="*/ 0 h 1088908"/>
                <a:gd name="connsiteX1" fmla="*/ 1557146 w 1723550"/>
                <a:gd name="connsiteY1" fmla="*/ 12520 h 1088908"/>
                <a:gd name="connsiteX2" fmla="*/ 1723550 w 1723550"/>
                <a:gd name="connsiteY2" fmla="*/ 566386 h 1088908"/>
                <a:gd name="connsiteX3" fmla="*/ 1557146 w 1723550"/>
                <a:gd name="connsiteY3" fmla="*/ 1082733 h 1088908"/>
                <a:gd name="connsiteX4" fmla="*/ 23854 w 1723550"/>
                <a:gd name="connsiteY4" fmla="*/ 1088908 h 1088908"/>
                <a:gd name="connsiteX5" fmla="*/ 232625 w 1723550"/>
                <a:gd name="connsiteY5" fmla="*/ 590324 h 1088908"/>
                <a:gd name="connsiteX6" fmla="*/ 0 w 1723550"/>
                <a:gd name="connsiteY6" fmla="*/ 0 h 1088908"/>
                <a:gd name="connsiteX0" fmla="*/ 0 w 1723550"/>
                <a:gd name="connsiteY0" fmla="*/ 0 h 1088908"/>
                <a:gd name="connsiteX1" fmla="*/ 1557146 w 1723550"/>
                <a:gd name="connsiteY1" fmla="*/ 12520 h 1088908"/>
                <a:gd name="connsiteX2" fmla="*/ 1723550 w 1723550"/>
                <a:gd name="connsiteY2" fmla="*/ 566386 h 1088908"/>
                <a:gd name="connsiteX3" fmla="*/ 1557146 w 1723550"/>
                <a:gd name="connsiteY3" fmla="*/ 1082733 h 1088908"/>
                <a:gd name="connsiteX4" fmla="*/ 23854 w 1723550"/>
                <a:gd name="connsiteY4" fmla="*/ 1088908 h 1088908"/>
                <a:gd name="connsiteX5" fmla="*/ 232625 w 1723550"/>
                <a:gd name="connsiteY5" fmla="*/ 590324 h 1088908"/>
                <a:gd name="connsiteX6" fmla="*/ 0 w 1723550"/>
                <a:gd name="connsiteY6" fmla="*/ 0 h 1088908"/>
                <a:gd name="connsiteX0" fmla="*/ 33372 w 1699696"/>
                <a:gd name="connsiteY0" fmla="*/ 8426 h 1076387"/>
                <a:gd name="connsiteX1" fmla="*/ 1533292 w 1699696"/>
                <a:gd name="connsiteY1" fmla="*/ -1 h 1076387"/>
                <a:gd name="connsiteX2" fmla="*/ 1699696 w 1699696"/>
                <a:gd name="connsiteY2" fmla="*/ 553865 h 1076387"/>
                <a:gd name="connsiteX3" fmla="*/ 1533292 w 1699696"/>
                <a:gd name="connsiteY3" fmla="*/ 1070212 h 1076387"/>
                <a:gd name="connsiteX4" fmla="*/ 0 w 1699696"/>
                <a:gd name="connsiteY4" fmla="*/ 1076387 h 1076387"/>
                <a:gd name="connsiteX5" fmla="*/ 208771 w 1699696"/>
                <a:gd name="connsiteY5" fmla="*/ 577803 h 1076387"/>
                <a:gd name="connsiteX6" fmla="*/ 33372 w 1699696"/>
                <a:gd name="connsiteY6" fmla="*/ 8426 h 1076387"/>
                <a:gd name="connsiteX0" fmla="*/ 33372 w 1699696"/>
                <a:gd name="connsiteY0" fmla="*/ 29375 h 1097336"/>
                <a:gd name="connsiteX1" fmla="*/ 1533292 w 1699696"/>
                <a:gd name="connsiteY1" fmla="*/ 0 h 1097336"/>
                <a:gd name="connsiteX2" fmla="*/ 1699696 w 1699696"/>
                <a:gd name="connsiteY2" fmla="*/ 574814 h 1097336"/>
                <a:gd name="connsiteX3" fmla="*/ 1533292 w 1699696"/>
                <a:gd name="connsiteY3" fmla="*/ 1091161 h 1097336"/>
                <a:gd name="connsiteX4" fmla="*/ 0 w 1699696"/>
                <a:gd name="connsiteY4" fmla="*/ 1097336 h 1097336"/>
                <a:gd name="connsiteX5" fmla="*/ 208771 w 1699696"/>
                <a:gd name="connsiteY5" fmla="*/ 598752 h 1097336"/>
                <a:gd name="connsiteX6" fmla="*/ 33372 w 1699696"/>
                <a:gd name="connsiteY6" fmla="*/ 29375 h 1097336"/>
                <a:gd name="connsiteX0" fmla="*/ 33372 w 1699696"/>
                <a:gd name="connsiteY0" fmla="*/ 0 h 1067961"/>
                <a:gd name="connsiteX1" fmla="*/ 1533292 w 1699696"/>
                <a:gd name="connsiteY1" fmla="*/ 5538 h 1067961"/>
                <a:gd name="connsiteX2" fmla="*/ 1699696 w 1699696"/>
                <a:gd name="connsiteY2" fmla="*/ 545439 h 1067961"/>
                <a:gd name="connsiteX3" fmla="*/ 1533292 w 1699696"/>
                <a:gd name="connsiteY3" fmla="*/ 1061786 h 1067961"/>
                <a:gd name="connsiteX4" fmla="*/ 0 w 1699696"/>
                <a:gd name="connsiteY4" fmla="*/ 1067961 h 1067961"/>
                <a:gd name="connsiteX5" fmla="*/ 208771 w 1699696"/>
                <a:gd name="connsiteY5" fmla="*/ 569377 h 1067961"/>
                <a:gd name="connsiteX6" fmla="*/ 33372 w 1699696"/>
                <a:gd name="connsiteY6" fmla="*/ 0 h 1067961"/>
                <a:gd name="connsiteX0" fmla="*/ 21927 w 1699696"/>
                <a:gd name="connsiteY0" fmla="*/ 15409 h 1062423"/>
                <a:gd name="connsiteX1" fmla="*/ 1533292 w 1699696"/>
                <a:gd name="connsiteY1" fmla="*/ 0 h 1062423"/>
                <a:gd name="connsiteX2" fmla="*/ 1699696 w 1699696"/>
                <a:gd name="connsiteY2" fmla="*/ 539901 h 1062423"/>
                <a:gd name="connsiteX3" fmla="*/ 1533292 w 1699696"/>
                <a:gd name="connsiteY3" fmla="*/ 1056248 h 1062423"/>
                <a:gd name="connsiteX4" fmla="*/ 0 w 1699696"/>
                <a:gd name="connsiteY4" fmla="*/ 1062423 h 1062423"/>
                <a:gd name="connsiteX5" fmla="*/ 208771 w 1699696"/>
                <a:gd name="connsiteY5" fmla="*/ 563839 h 1062423"/>
                <a:gd name="connsiteX6" fmla="*/ 21927 w 1699696"/>
                <a:gd name="connsiteY6" fmla="*/ 15409 h 1062423"/>
                <a:gd name="connsiteX0" fmla="*/ 21927 w 1699696"/>
                <a:gd name="connsiteY0" fmla="*/ 15409 h 1077197"/>
                <a:gd name="connsiteX1" fmla="*/ 1533292 w 1699696"/>
                <a:gd name="connsiteY1" fmla="*/ 0 h 1077197"/>
                <a:gd name="connsiteX2" fmla="*/ 1699696 w 1699696"/>
                <a:gd name="connsiteY2" fmla="*/ 539901 h 1077197"/>
                <a:gd name="connsiteX3" fmla="*/ 1533292 w 1699696"/>
                <a:gd name="connsiteY3" fmla="*/ 1077197 h 1077197"/>
                <a:gd name="connsiteX4" fmla="*/ 0 w 1699696"/>
                <a:gd name="connsiteY4" fmla="*/ 1062423 h 1077197"/>
                <a:gd name="connsiteX5" fmla="*/ 208771 w 1699696"/>
                <a:gd name="connsiteY5" fmla="*/ 563839 h 1077197"/>
                <a:gd name="connsiteX6" fmla="*/ 21927 w 1699696"/>
                <a:gd name="connsiteY6" fmla="*/ 15409 h 1077197"/>
                <a:gd name="connsiteX0" fmla="*/ 21927 w 1699696"/>
                <a:gd name="connsiteY0" fmla="*/ 15409 h 1077197"/>
                <a:gd name="connsiteX1" fmla="*/ 1533292 w 1699696"/>
                <a:gd name="connsiteY1" fmla="*/ 0 h 1077197"/>
                <a:gd name="connsiteX2" fmla="*/ 1699696 w 1699696"/>
                <a:gd name="connsiteY2" fmla="*/ 539901 h 1077197"/>
                <a:gd name="connsiteX3" fmla="*/ 1533292 w 1699696"/>
                <a:gd name="connsiteY3" fmla="*/ 1077197 h 1077197"/>
                <a:gd name="connsiteX4" fmla="*/ 0 w 1699696"/>
                <a:gd name="connsiteY4" fmla="*/ 1062423 h 1077197"/>
                <a:gd name="connsiteX5" fmla="*/ 182509 w 1699696"/>
                <a:gd name="connsiteY5" fmla="*/ 553052 h 1077197"/>
                <a:gd name="connsiteX6" fmla="*/ 21927 w 1699696"/>
                <a:gd name="connsiteY6" fmla="*/ 15409 h 1077197"/>
                <a:gd name="connsiteX0" fmla="*/ 21927 w 1699696"/>
                <a:gd name="connsiteY0" fmla="*/ 15409 h 1077197"/>
                <a:gd name="connsiteX1" fmla="*/ 1533292 w 1699696"/>
                <a:gd name="connsiteY1" fmla="*/ 0 h 1077197"/>
                <a:gd name="connsiteX2" fmla="*/ 1699696 w 1699696"/>
                <a:gd name="connsiteY2" fmla="*/ 539901 h 1077197"/>
                <a:gd name="connsiteX3" fmla="*/ 1533292 w 1699696"/>
                <a:gd name="connsiteY3" fmla="*/ 1077197 h 1077197"/>
                <a:gd name="connsiteX4" fmla="*/ 0 w 1699696"/>
                <a:gd name="connsiteY4" fmla="*/ 1062423 h 1077197"/>
                <a:gd name="connsiteX5" fmla="*/ 165001 w 1699696"/>
                <a:gd name="connsiteY5" fmla="*/ 520686 h 1077197"/>
                <a:gd name="connsiteX6" fmla="*/ 21927 w 1699696"/>
                <a:gd name="connsiteY6" fmla="*/ 15409 h 1077197"/>
                <a:gd name="connsiteX0" fmla="*/ 21927 w 1699696"/>
                <a:gd name="connsiteY0" fmla="*/ 15409 h 1077197"/>
                <a:gd name="connsiteX1" fmla="*/ 1533292 w 1699696"/>
                <a:gd name="connsiteY1" fmla="*/ 0 h 1077197"/>
                <a:gd name="connsiteX2" fmla="*/ 1699696 w 1699696"/>
                <a:gd name="connsiteY2" fmla="*/ 539901 h 1077197"/>
                <a:gd name="connsiteX3" fmla="*/ 1533292 w 1699696"/>
                <a:gd name="connsiteY3" fmla="*/ 1077197 h 1077197"/>
                <a:gd name="connsiteX4" fmla="*/ 0 w 1699696"/>
                <a:gd name="connsiteY4" fmla="*/ 1062423 h 1077197"/>
                <a:gd name="connsiteX5" fmla="*/ 165001 w 1699696"/>
                <a:gd name="connsiteY5" fmla="*/ 520686 h 1077197"/>
                <a:gd name="connsiteX6" fmla="*/ 21927 w 1699696"/>
                <a:gd name="connsiteY6" fmla="*/ 15409 h 1077197"/>
                <a:gd name="connsiteX0" fmla="*/ 21927 w 1699696"/>
                <a:gd name="connsiteY0" fmla="*/ 15409 h 1077197"/>
                <a:gd name="connsiteX1" fmla="*/ 1533292 w 1699696"/>
                <a:gd name="connsiteY1" fmla="*/ 0 h 1077197"/>
                <a:gd name="connsiteX2" fmla="*/ 1699696 w 1699696"/>
                <a:gd name="connsiteY2" fmla="*/ 539901 h 1077197"/>
                <a:gd name="connsiteX3" fmla="*/ 1533292 w 1699696"/>
                <a:gd name="connsiteY3" fmla="*/ 1077197 h 1077197"/>
                <a:gd name="connsiteX4" fmla="*/ 0 w 1699696"/>
                <a:gd name="connsiteY4" fmla="*/ 1062423 h 1077197"/>
                <a:gd name="connsiteX5" fmla="*/ 165001 w 1699696"/>
                <a:gd name="connsiteY5" fmla="*/ 520686 h 1077197"/>
                <a:gd name="connsiteX6" fmla="*/ 21927 w 1699696"/>
                <a:gd name="connsiteY6" fmla="*/ 15409 h 1077197"/>
                <a:gd name="connsiteX0" fmla="*/ 21927 w 1699696"/>
                <a:gd name="connsiteY0" fmla="*/ 15409 h 1077197"/>
                <a:gd name="connsiteX1" fmla="*/ 1533292 w 1699696"/>
                <a:gd name="connsiteY1" fmla="*/ 0 h 1077197"/>
                <a:gd name="connsiteX2" fmla="*/ 1699696 w 1699696"/>
                <a:gd name="connsiteY2" fmla="*/ 539901 h 1077197"/>
                <a:gd name="connsiteX3" fmla="*/ 1533292 w 1699696"/>
                <a:gd name="connsiteY3" fmla="*/ 1077197 h 1077197"/>
                <a:gd name="connsiteX4" fmla="*/ 0 w 1699696"/>
                <a:gd name="connsiteY4" fmla="*/ 1062423 h 1077197"/>
                <a:gd name="connsiteX5" fmla="*/ 165001 w 1699696"/>
                <a:gd name="connsiteY5" fmla="*/ 520686 h 1077197"/>
                <a:gd name="connsiteX6" fmla="*/ 21927 w 1699696"/>
                <a:gd name="connsiteY6" fmla="*/ 15409 h 1077197"/>
                <a:gd name="connsiteX0" fmla="*/ 21927 w 1699696"/>
                <a:gd name="connsiteY0" fmla="*/ 15409 h 1077197"/>
                <a:gd name="connsiteX1" fmla="*/ 1533292 w 1699696"/>
                <a:gd name="connsiteY1" fmla="*/ 0 h 1077197"/>
                <a:gd name="connsiteX2" fmla="*/ 1699696 w 1699696"/>
                <a:gd name="connsiteY2" fmla="*/ 539901 h 1077197"/>
                <a:gd name="connsiteX3" fmla="*/ 1533292 w 1699696"/>
                <a:gd name="connsiteY3" fmla="*/ 1077197 h 1077197"/>
                <a:gd name="connsiteX4" fmla="*/ 0 w 1699696"/>
                <a:gd name="connsiteY4" fmla="*/ 1062423 h 1077197"/>
                <a:gd name="connsiteX5" fmla="*/ 165001 w 1699696"/>
                <a:gd name="connsiteY5" fmla="*/ 520686 h 1077197"/>
                <a:gd name="connsiteX6" fmla="*/ 21927 w 1699696"/>
                <a:gd name="connsiteY6" fmla="*/ 15409 h 1077197"/>
                <a:gd name="connsiteX0" fmla="*/ 21927 w 1699696"/>
                <a:gd name="connsiteY0" fmla="*/ 15409 h 1077197"/>
                <a:gd name="connsiteX1" fmla="*/ 1533292 w 1699696"/>
                <a:gd name="connsiteY1" fmla="*/ 0 h 1077197"/>
                <a:gd name="connsiteX2" fmla="*/ 1699696 w 1699696"/>
                <a:gd name="connsiteY2" fmla="*/ 539901 h 1077197"/>
                <a:gd name="connsiteX3" fmla="*/ 1533292 w 1699696"/>
                <a:gd name="connsiteY3" fmla="*/ 1077197 h 1077197"/>
                <a:gd name="connsiteX4" fmla="*/ 0 w 1699696"/>
                <a:gd name="connsiteY4" fmla="*/ 1062423 h 1077197"/>
                <a:gd name="connsiteX5" fmla="*/ 138739 w 1699696"/>
                <a:gd name="connsiteY5" fmla="*/ 515293 h 1077197"/>
                <a:gd name="connsiteX6" fmla="*/ 21927 w 1699696"/>
                <a:gd name="connsiteY6" fmla="*/ 15409 h 1077197"/>
                <a:gd name="connsiteX0" fmla="*/ 21927 w 1699696"/>
                <a:gd name="connsiteY0" fmla="*/ 15409 h 1077197"/>
                <a:gd name="connsiteX1" fmla="*/ 1533292 w 1699696"/>
                <a:gd name="connsiteY1" fmla="*/ 0 h 1077197"/>
                <a:gd name="connsiteX2" fmla="*/ 1699696 w 1699696"/>
                <a:gd name="connsiteY2" fmla="*/ 539901 h 1077197"/>
                <a:gd name="connsiteX3" fmla="*/ 1533292 w 1699696"/>
                <a:gd name="connsiteY3" fmla="*/ 1077197 h 1077197"/>
                <a:gd name="connsiteX4" fmla="*/ 0 w 1699696"/>
                <a:gd name="connsiteY4" fmla="*/ 1062423 h 1077197"/>
                <a:gd name="connsiteX5" fmla="*/ 138739 w 1699696"/>
                <a:gd name="connsiteY5" fmla="*/ 515293 h 1077197"/>
                <a:gd name="connsiteX6" fmla="*/ 21927 w 1699696"/>
                <a:gd name="connsiteY6" fmla="*/ 15409 h 1077197"/>
                <a:gd name="connsiteX0" fmla="*/ 21927 w 1699696"/>
                <a:gd name="connsiteY0" fmla="*/ 15409 h 1077197"/>
                <a:gd name="connsiteX1" fmla="*/ 1533292 w 1699696"/>
                <a:gd name="connsiteY1" fmla="*/ 0 h 1077197"/>
                <a:gd name="connsiteX2" fmla="*/ 1699696 w 1699696"/>
                <a:gd name="connsiteY2" fmla="*/ 539901 h 1077197"/>
                <a:gd name="connsiteX3" fmla="*/ 1533292 w 1699696"/>
                <a:gd name="connsiteY3" fmla="*/ 1077197 h 1077197"/>
                <a:gd name="connsiteX4" fmla="*/ 0 w 1699696"/>
                <a:gd name="connsiteY4" fmla="*/ 1062423 h 1077197"/>
                <a:gd name="connsiteX5" fmla="*/ 119498 w 1699696"/>
                <a:gd name="connsiteY5" fmla="*/ 521840 h 1077197"/>
                <a:gd name="connsiteX6" fmla="*/ 21927 w 1699696"/>
                <a:gd name="connsiteY6" fmla="*/ 15409 h 1077197"/>
                <a:gd name="connsiteX0" fmla="*/ 21927 w 1699696"/>
                <a:gd name="connsiteY0" fmla="*/ 15409 h 1077197"/>
                <a:gd name="connsiteX1" fmla="*/ 1533292 w 1699696"/>
                <a:gd name="connsiteY1" fmla="*/ 0 h 1077197"/>
                <a:gd name="connsiteX2" fmla="*/ 1699696 w 1699696"/>
                <a:gd name="connsiteY2" fmla="*/ 539901 h 1077197"/>
                <a:gd name="connsiteX3" fmla="*/ 1533292 w 1699696"/>
                <a:gd name="connsiteY3" fmla="*/ 1077197 h 1077197"/>
                <a:gd name="connsiteX4" fmla="*/ 0 w 1699696"/>
                <a:gd name="connsiteY4" fmla="*/ 1062423 h 1077197"/>
                <a:gd name="connsiteX5" fmla="*/ 119498 w 1699696"/>
                <a:gd name="connsiteY5" fmla="*/ 521840 h 1077197"/>
                <a:gd name="connsiteX6" fmla="*/ 21927 w 1699696"/>
                <a:gd name="connsiteY6" fmla="*/ 15409 h 1077197"/>
                <a:gd name="connsiteX0" fmla="*/ 0 w 1677769"/>
                <a:gd name="connsiteY0" fmla="*/ 15409 h 1077197"/>
                <a:gd name="connsiteX1" fmla="*/ 1511365 w 1677769"/>
                <a:gd name="connsiteY1" fmla="*/ 0 h 1077197"/>
                <a:gd name="connsiteX2" fmla="*/ 1677769 w 1677769"/>
                <a:gd name="connsiteY2" fmla="*/ 539901 h 1077197"/>
                <a:gd name="connsiteX3" fmla="*/ 1511365 w 1677769"/>
                <a:gd name="connsiteY3" fmla="*/ 1077197 h 1077197"/>
                <a:gd name="connsiteX4" fmla="*/ 1885 w 1677769"/>
                <a:gd name="connsiteY4" fmla="*/ 1055876 h 1077197"/>
                <a:gd name="connsiteX5" fmla="*/ 97571 w 1677769"/>
                <a:gd name="connsiteY5" fmla="*/ 521840 h 1077197"/>
                <a:gd name="connsiteX6" fmla="*/ 0 w 1677769"/>
                <a:gd name="connsiteY6" fmla="*/ 15409 h 1077197"/>
                <a:gd name="connsiteX0" fmla="*/ 0 w 1677769"/>
                <a:gd name="connsiteY0" fmla="*/ 15409 h 1077197"/>
                <a:gd name="connsiteX1" fmla="*/ 1511365 w 1677769"/>
                <a:gd name="connsiteY1" fmla="*/ 0 h 1077197"/>
                <a:gd name="connsiteX2" fmla="*/ 1677769 w 1677769"/>
                <a:gd name="connsiteY2" fmla="*/ 539901 h 1077197"/>
                <a:gd name="connsiteX3" fmla="*/ 1511365 w 1677769"/>
                <a:gd name="connsiteY3" fmla="*/ 1077197 h 1077197"/>
                <a:gd name="connsiteX4" fmla="*/ 1885 w 1677769"/>
                <a:gd name="connsiteY4" fmla="*/ 1055876 h 1077197"/>
                <a:gd name="connsiteX5" fmla="*/ 97571 w 1677769"/>
                <a:gd name="connsiteY5" fmla="*/ 521840 h 1077197"/>
                <a:gd name="connsiteX6" fmla="*/ 0 w 1677769"/>
                <a:gd name="connsiteY6" fmla="*/ 15409 h 1077197"/>
                <a:gd name="connsiteX0" fmla="*/ 0 w 1677769"/>
                <a:gd name="connsiteY0" fmla="*/ 15409 h 1077197"/>
                <a:gd name="connsiteX1" fmla="*/ 1511365 w 1677769"/>
                <a:gd name="connsiteY1" fmla="*/ 0 h 1077197"/>
                <a:gd name="connsiteX2" fmla="*/ 1677769 w 1677769"/>
                <a:gd name="connsiteY2" fmla="*/ 539901 h 1077197"/>
                <a:gd name="connsiteX3" fmla="*/ 1511365 w 1677769"/>
                <a:gd name="connsiteY3" fmla="*/ 1077197 h 1077197"/>
                <a:gd name="connsiteX4" fmla="*/ 1885 w 1677769"/>
                <a:gd name="connsiteY4" fmla="*/ 1055876 h 1077197"/>
                <a:gd name="connsiteX5" fmla="*/ 97571 w 1677769"/>
                <a:gd name="connsiteY5" fmla="*/ 521840 h 1077197"/>
                <a:gd name="connsiteX6" fmla="*/ 0 w 1677769"/>
                <a:gd name="connsiteY6" fmla="*/ 15409 h 1077197"/>
                <a:gd name="connsiteX0" fmla="*/ 0 w 1677769"/>
                <a:gd name="connsiteY0" fmla="*/ 15409 h 1077197"/>
                <a:gd name="connsiteX1" fmla="*/ 1511365 w 1677769"/>
                <a:gd name="connsiteY1" fmla="*/ 0 h 1077197"/>
                <a:gd name="connsiteX2" fmla="*/ 1677769 w 1677769"/>
                <a:gd name="connsiteY2" fmla="*/ 539901 h 1077197"/>
                <a:gd name="connsiteX3" fmla="*/ 1511365 w 1677769"/>
                <a:gd name="connsiteY3" fmla="*/ 1077197 h 1077197"/>
                <a:gd name="connsiteX4" fmla="*/ 1885 w 1677769"/>
                <a:gd name="connsiteY4" fmla="*/ 1055876 h 1077197"/>
                <a:gd name="connsiteX5" fmla="*/ 97571 w 1677769"/>
                <a:gd name="connsiteY5" fmla="*/ 521840 h 1077197"/>
                <a:gd name="connsiteX6" fmla="*/ 0 w 1677769"/>
                <a:gd name="connsiteY6" fmla="*/ 15409 h 1077197"/>
                <a:gd name="connsiteX0" fmla="*/ 0 w 1642143"/>
                <a:gd name="connsiteY0" fmla="*/ 15409 h 1077197"/>
                <a:gd name="connsiteX1" fmla="*/ 1511365 w 1642143"/>
                <a:gd name="connsiteY1" fmla="*/ 0 h 1077197"/>
                <a:gd name="connsiteX2" fmla="*/ 1642143 w 1642143"/>
                <a:gd name="connsiteY2" fmla="*/ 548064 h 1077197"/>
                <a:gd name="connsiteX3" fmla="*/ 1511365 w 1642143"/>
                <a:gd name="connsiteY3" fmla="*/ 1077197 h 1077197"/>
                <a:gd name="connsiteX4" fmla="*/ 1885 w 1642143"/>
                <a:gd name="connsiteY4" fmla="*/ 1055876 h 1077197"/>
                <a:gd name="connsiteX5" fmla="*/ 97571 w 1642143"/>
                <a:gd name="connsiteY5" fmla="*/ 521840 h 1077197"/>
                <a:gd name="connsiteX6" fmla="*/ 0 w 1642143"/>
                <a:gd name="connsiteY6" fmla="*/ 15409 h 1077197"/>
                <a:gd name="connsiteX0" fmla="*/ 0 w 1606517"/>
                <a:gd name="connsiteY0" fmla="*/ 15409 h 1077197"/>
                <a:gd name="connsiteX1" fmla="*/ 1511365 w 1606517"/>
                <a:gd name="connsiteY1" fmla="*/ 0 h 1077197"/>
                <a:gd name="connsiteX2" fmla="*/ 1606517 w 1606517"/>
                <a:gd name="connsiteY2" fmla="*/ 548064 h 1077197"/>
                <a:gd name="connsiteX3" fmla="*/ 1511365 w 1606517"/>
                <a:gd name="connsiteY3" fmla="*/ 1077197 h 1077197"/>
                <a:gd name="connsiteX4" fmla="*/ 1885 w 1606517"/>
                <a:gd name="connsiteY4" fmla="*/ 1055876 h 1077197"/>
                <a:gd name="connsiteX5" fmla="*/ 97571 w 1606517"/>
                <a:gd name="connsiteY5" fmla="*/ 521840 h 1077197"/>
                <a:gd name="connsiteX6" fmla="*/ 0 w 1606517"/>
                <a:gd name="connsiteY6" fmla="*/ 15409 h 1077197"/>
                <a:gd name="connsiteX0" fmla="*/ 4053 w 1604632"/>
                <a:gd name="connsiteY0" fmla="*/ 0 h 1086280"/>
                <a:gd name="connsiteX1" fmla="*/ 1509480 w 1604632"/>
                <a:gd name="connsiteY1" fmla="*/ 9083 h 1086280"/>
                <a:gd name="connsiteX2" fmla="*/ 1604632 w 1604632"/>
                <a:gd name="connsiteY2" fmla="*/ 557147 h 1086280"/>
                <a:gd name="connsiteX3" fmla="*/ 1509480 w 1604632"/>
                <a:gd name="connsiteY3" fmla="*/ 1086280 h 1086280"/>
                <a:gd name="connsiteX4" fmla="*/ 0 w 1604632"/>
                <a:gd name="connsiteY4" fmla="*/ 1064959 h 1086280"/>
                <a:gd name="connsiteX5" fmla="*/ 95686 w 1604632"/>
                <a:gd name="connsiteY5" fmla="*/ 530923 h 1086280"/>
                <a:gd name="connsiteX6" fmla="*/ 4053 w 1604632"/>
                <a:gd name="connsiteY6" fmla="*/ 0 h 1086280"/>
                <a:gd name="connsiteX0" fmla="*/ 9991 w 1604632"/>
                <a:gd name="connsiteY0" fmla="*/ 0 h 1078117"/>
                <a:gd name="connsiteX1" fmla="*/ 1509480 w 1604632"/>
                <a:gd name="connsiteY1" fmla="*/ 920 h 1078117"/>
                <a:gd name="connsiteX2" fmla="*/ 1604632 w 1604632"/>
                <a:gd name="connsiteY2" fmla="*/ 548984 h 1078117"/>
                <a:gd name="connsiteX3" fmla="*/ 1509480 w 1604632"/>
                <a:gd name="connsiteY3" fmla="*/ 1078117 h 1078117"/>
                <a:gd name="connsiteX4" fmla="*/ 0 w 1604632"/>
                <a:gd name="connsiteY4" fmla="*/ 1056796 h 1078117"/>
                <a:gd name="connsiteX5" fmla="*/ 95686 w 1604632"/>
                <a:gd name="connsiteY5" fmla="*/ 522760 h 1078117"/>
                <a:gd name="connsiteX6" fmla="*/ 9991 w 1604632"/>
                <a:gd name="connsiteY6" fmla="*/ 0 h 1078117"/>
                <a:gd name="connsiteX0" fmla="*/ 0 w 1594641"/>
                <a:gd name="connsiteY0" fmla="*/ 0 h 1078117"/>
                <a:gd name="connsiteX1" fmla="*/ 1499489 w 1594641"/>
                <a:gd name="connsiteY1" fmla="*/ 920 h 1078117"/>
                <a:gd name="connsiteX2" fmla="*/ 1594641 w 1594641"/>
                <a:gd name="connsiteY2" fmla="*/ 548984 h 1078117"/>
                <a:gd name="connsiteX3" fmla="*/ 1499489 w 1594641"/>
                <a:gd name="connsiteY3" fmla="*/ 1078117 h 1078117"/>
                <a:gd name="connsiteX4" fmla="*/ 72349 w 1594641"/>
                <a:gd name="connsiteY4" fmla="*/ 1045114 h 1078117"/>
                <a:gd name="connsiteX5" fmla="*/ 85695 w 1594641"/>
                <a:gd name="connsiteY5" fmla="*/ 522760 h 1078117"/>
                <a:gd name="connsiteX6" fmla="*/ 0 w 1594641"/>
                <a:gd name="connsiteY6" fmla="*/ 0 h 1078117"/>
                <a:gd name="connsiteX0" fmla="*/ 0 w 1594641"/>
                <a:gd name="connsiteY0" fmla="*/ 0 h 1078117"/>
                <a:gd name="connsiteX1" fmla="*/ 1499489 w 1594641"/>
                <a:gd name="connsiteY1" fmla="*/ 920 h 1078117"/>
                <a:gd name="connsiteX2" fmla="*/ 1594641 w 1594641"/>
                <a:gd name="connsiteY2" fmla="*/ 548984 h 1078117"/>
                <a:gd name="connsiteX3" fmla="*/ 1499489 w 1594641"/>
                <a:gd name="connsiteY3" fmla="*/ 1078117 h 1078117"/>
                <a:gd name="connsiteX4" fmla="*/ 72349 w 1594641"/>
                <a:gd name="connsiteY4" fmla="*/ 1045114 h 1078117"/>
                <a:gd name="connsiteX5" fmla="*/ 215705 w 1594641"/>
                <a:gd name="connsiteY5" fmla="*/ 458508 h 1078117"/>
                <a:gd name="connsiteX6" fmla="*/ 0 w 1594641"/>
                <a:gd name="connsiteY6" fmla="*/ 0 h 1078117"/>
                <a:gd name="connsiteX0" fmla="*/ 0 w 1594641"/>
                <a:gd name="connsiteY0" fmla="*/ 0 h 1078117"/>
                <a:gd name="connsiteX1" fmla="*/ 1499489 w 1594641"/>
                <a:gd name="connsiteY1" fmla="*/ 920 h 1078117"/>
                <a:gd name="connsiteX2" fmla="*/ 1594641 w 1594641"/>
                <a:gd name="connsiteY2" fmla="*/ 548984 h 1078117"/>
                <a:gd name="connsiteX3" fmla="*/ 1499489 w 1594641"/>
                <a:gd name="connsiteY3" fmla="*/ 1078117 h 1078117"/>
                <a:gd name="connsiteX4" fmla="*/ 72349 w 1594641"/>
                <a:gd name="connsiteY4" fmla="*/ 1045114 h 1078117"/>
                <a:gd name="connsiteX5" fmla="*/ 215705 w 1594641"/>
                <a:gd name="connsiteY5" fmla="*/ 458508 h 1078117"/>
                <a:gd name="connsiteX6" fmla="*/ 0 w 1594641"/>
                <a:gd name="connsiteY6" fmla="*/ 0 h 1078117"/>
                <a:gd name="connsiteX0" fmla="*/ 9991 w 1522292"/>
                <a:gd name="connsiteY0" fmla="*/ 0 h 1078117"/>
                <a:gd name="connsiteX1" fmla="*/ 1427140 w 1522292"/>
                <a:gd name="connsiteY1" fmla="*/ 920 h 1078117"/>
                <a:gd name="connsiteX2" fmla="*/ 1522292 w 1522292"/>
                <a:gd name="connsiteY2" fmla="*/ 548984 h 1078117"/>
                <a:gd name="connsiteX3" fmla="*/ 1427140 w 1522292"/>
                <a:gd name="connsiteY3" fmla="*/ 1078117 h 1078117"/>
                <a:gd name="connsiteX4" fmla="*/ 0 w 1522292"/>
                <a:gd name="connsiteY4" fmla="*/ 1045114 h 1078117"/>
                <a:gd name="connsiteX5" fmla="*/ 143356 w 1522292"/>
                <a:gd name="connsiteY5" fmla="*/ 458508 h 1078117"/>
                <a:gd name="connsiteX6" fmla="*/ 9991 w 1522292"/>
                <a:gd name="connsiteY6" fmla="*/ 0 h 1078117"/>
                <a:gd name="connsiteX0" fmla="*/ 9991 w 1522292"/>
                <a:gd name="connsiteY0" fmla="*/ 0 h 1078117"/>
                <a:gd name="connsiteX1" fmla="*/ 1427140 w 1522292"/>
                <a:gd name="connsiteY1" fmla="*/ 920 h 1078117"/>
                <a:gd name="connsiteX2" fmla="*/ 1522292 w 1522292"/>
                <a:gd name="connsiteY2" fmla="*/ 548984 h 1078117"/>
                <a:gd name="connsiteX3" fmla="*/ 1427140 w 1522292"/>
                <a:gd name="connsiteY3" fmla="*/ 1078117 h 1078117"/>
                <a:gd name="connsiteX4" fmla="*/ 0 w 1522292"/>
                <a:gd name="connsiteY4" fmla="*/ 1045114 h 1078117"/>
                <a:gd name="connsiteX5" fmla="*/ 130355 w 1522292"/>
                <a:gd name="connsiteY5" fmla="*/ 452667 h 1078117"/>
                <a:gd name="connsiteX6" fmla="*/ 9991 w 1522292"/>
                <a:gd name="connsiteY6" fmla="*/ 0 h 1078117"/>
                <a:gd name="connsiteX0" fmla="*/ 9991 w 1522292"/>
                <a:gd name="connsiteY0" fmla="*/ 0 h 1078117"/>
                <a:gd name="connsiteX1" fmla="*/ 1427140 w 1522292"/>
                <a:gd name="connsiteY1" fmla="*/ 920 h 1078117"/>
                <a:gd name="connsiteX2" fmla="*/ 1522292 w 1522292"/>
                <a:gd name="connsiteY2" fmla="*/ 548984 h 1078117"/>
                <a:gd name="connsiteX3" fmla="*/ 1427140 w 1522292"/>
                <a:gd name="connsiteY3" fmla="*/ 1078117 h 1078117"/>
                <a:gd name="connsiteX4" fmla="*/ 0 w 1522292"/>
                <a:gd name="connsiteY4" fmla="*/ 1045114 h 1078117"/>
                <a:gd name="connsiteX5" fmla="*/ 143356 w 1522292"/>
                <a:gd name="connsiteY5" fmla="*/ 458508 h 1078117"/>
                <a:gd name="connsiteX6" fmla="*/ 9991 w 1522292"/>
                <a:gd name="connsiteY6" fmla="*/ 0 h 1078117"/>
                <a:gd name="connsiteX0" fmla="*/ 1324 w 1513625"/>
                <a:gd name="connsiteY0" fmla="*/ 0 h 1078117"/>
                <a:gd name="connsiteX1" fmla="*/ 1418473 w 1513625"/>
                <a:gd name="connsiteY1" fmla="*/ 920 h 1078117"/>
                <a:gd name="connsiteX2" fmla="*/ 1513625 w 1513625"/>
                <a:gd name="connsiteY2" fmla="*/ 548984 h 1078117"/>
                <a:gd name="connsiteX3" fmla="*/ 1418473 w 1513625"/>
                <a:gd name="connsiteY3" fmla="*/ 1078117 h 1078117"/>
                <a:gd name="connsiteX4" fmla="*/ 0 w 1513625"/>
                <a:gd name="connsiteY4" fmla="*/ 1045114 h 1078117"/>
                <a:gd name="connsiteX5" fmla="*/ 134689 w 1513625"/>
                <a:gd name="connsiteY5" fmla="*/ 458508 h 1078117"/>
                <a:gd name="connsiteX6" fmla="*/ 1324 w 1513625"/>
                <a:gd name="connsiteY6" fmla="*/ 0 h 1078117"/>
                <a:gd name="connsiteX0" fmla="*/ 15612 w 1527913"/>
                <a:gd name="connsiteY0" fmla="*/ 0 h 1086278"/>
                <a:gd name="connsiteX1" fmla="*/ 1432761 w 1527913"/>
                <a:gd name="connsiteY1" fmla="*/ 920 h 1086278"/>
                <a:gd name="connsiteX2" fmla="*/ 1527913 w 1527913"/>
                <a:gd name="connsiteY2" fmla="*/ 548984 h 1086278"/>
                <a:gd name="connsiteX3" fmla="*/ 1432761 w 1527913"/>
                <a:gd name="connsiteY3" fmla="*/ 1078117 h 1086278"/>
                <a:gd name="connsiteX4" fmla="*/ 0 w 1527913"/>
                <a:gd name="connsiteY4" fmla="*/ 1083628 h 1086278"/>
                <a:gd name="connsiteX5" fmla="*/ 148977 w 1527913"/>
                <a:gd name="connsiteY5" fmla="*/ 458508 h 1086278"/>
                <a:gd name="connsiteX6" fmla="*/ 15612 w 1527913"/>
                <a:gd name="connsiteY6" fmla="*/ 0 h 1086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7913" h="1086278">
                  <a:moveTo>
                    <a:pt x="15612" y="0"/>
                  </a:moveTo>
                  <a:lnTo>
                    <a:pt x="1432761" y="920"/>
                  </a:lnTo>
                  <a:lnTo>
                    <a:pt x="1527913" y="548984"/>
                  </a:lnTo>
                  <a:lnTo>
                    <a:pt x="1432761" y="1078117"/>
                  </a:lnTo>
                  <a:cubicBezTo>
                    <a:pt x="959937" y="1067116"/>
                    <a:pt x="472824" y="1094629"/>
                    <a:pt x="0" y="1083628"/>
                  </a:cubicBezTo>
                  <a:cubicBezTo>
                    <a:pt x="43567" y="884334"/>
                    <a:pt x="71793" y="827550"/>
                    <a:pt x="148977" y="458508"/>
                  </a:cubicBezTo>
                  <a:lnTo>
                    <a:pt x="15612" y="0"/>
                  </a:lnTo>
                  <a:close/>
                </a:path>
              </a:pathLst>
            </a:custGeom>
            <a:solidFill>
              <a:srgbClr val="0070C0"/>
            </a:solidFill>
            <a:ln w="25400" cap="flat" cmpd="sng" algn="ctr">
              <a:noFill/>
              <a:prstDash val="solid"/>
            </a:ln>
            <a:effectLst/>
            <a:scene3d>
              <a:camera prst="orthographicFront"/>
              <a:lightRig rig="threePt" dir="t"/>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65" name="Rectangle 4"/>
            <p:cNvSpPr/>
            <p:nvPr/>
          </p:nvSpPr>
          <p:spPr>
            <a:xfrm>
              <a:off x="4096487" y="2369247"/>
              <a:ext cx="1403016" cy="742950"/>
            </a:xfrm>
            <a:custGeom>
              <a:avLst/>
              <a:gdLst>
                <a:gd name="connsiteX0" fmla="*/ 1311 w 1379221"/>
                <a:gd name="connsiteY0" fmla="*/ 0 h 753107"/>
                <a:gd name="connsiteX1" fmla="*/ 1379221 w 1379221"/>
                <a:gd name="connsiteY1" fmla="*/ 632 h 753107"/>
                <a:gd name="connsiteX2" fmla="*/ 1379221 w 1379221"/>
                <a:gd name="connsiteY2" fmla="*/ 40675 h 753107"/>
                <a:gd name="connsiteX3" fmla="*/ 1374441 w 1379221"/>
                <a:gd name="connsiteY3" fmla="*/ 21592 h 753107"/>
                <a:gd name="connsiteX4" fmla="*/ 44072 w 1379221"/>
                <a:gd name="connsiteY4" fmla="*/ 38338 h 753107"/>
                <a:gd name="connsiteX5" fmla="*/ 169679 w 1379221"/>
                <a:gd name="connsiteY5" fmla="*/ 331279 h 753107"/>
                <a:gd name="connsiteX6" fmla="*/ 42825 w 1379221"/>
                <a:gd name="connsiteY6" fmla="*/ 706062 h 753107"/>
                <a:gd name="connsiteX7" fmla="*/ 1378774 w 1379221"/>
                <a:gd name="connsiteY7" fmla="*/ 727148 h 753107"/>
                <a:gd name="connsiteX8" fmla="*/ 1379221 w 1379221"/>
                <a:gd name="connsiteY8" fmla="*/ 725459 h 753107"/>
                <a:gd name="connsiteX9" fmla="*/ 1379221 w 1379221"/>
                <a:gd name="connsiteY9" fmla="*/ 753107 h 753107"/>
                <a:gd name="connsiteX10" fmla="*/ 0 w 1379221"/>
                <a:gd name="connsiteY10" fmla="*/ 730454 h 753107"/>
                <a:gd name="connsiteX11" fmla="*/ 133356 w 1379221"/>
                <a:gd name="connsiteY11" fmla="*/ 320462 h 753107"/>
                <a:gd name="connsiteX12" fmla="*/ 1311 w 1379221"/>
                <a:gd name="connsiteY12" fmla="*/ 0 h 753107"/>
                <a:gd name="connsiteX0" fmla="*/ 1311 w 1379221"/>
                <a:gd name="connsiteY0" fmla="*/ 0 h 753107"/>
                <a:gd name="connsiteX1" fmla="*/ 1379221 w 1379221"/>
                <a:gd name="connsiteY1" fmla="*/ 632 h 753107"/>
                <a:gd name="connsiteX2" fmla="*/ 1379221 w 1379221"/>
                <a:gd name="connsiteY2" fmla="*/ 40675 h 753107"/>
                <a:gd name="connsiteX3" fmla="*/ 1374441 w 1379221"/>
                <a:gd name="connsiteY3" fmla="*/ 21592 h 753107"/>
                <a:gd name="connsiteX4" fmla="*/ 48406 w 1379221"/>
                <a:gd name="connsiteY4" fmla="*/ 21004 h 753107"/>
                <a:gd name="connsiteX5" fmla="*/ 169679 w 1379221"/>
                <a:gd name="connsiteY5" fmla="*/ 331279 h 753107"/>
                <a:gd name="connsiteX6" fmla="*/ 42825 w 1379221"/>
                <a:gd name="connsiteY6" fmla="*/ 706062 h 753107"/>
                <a:gd name="connsiteX7" fmla="*/ 1378774 w 1379221"/>
                <a:gd name="connsiteY7" fmla="*/ 727148 h 753107"/>
                <a:gd name="connsiteX8" fmla="*/ 1379221 w 1379221"/>
                <a:gd name="connsiteY8" fmla="*/ 725459 h 753107"/>
                <a:gd name="connsiteX9" fmla="*/ 1379221 w 1379221"/>
                <a:gd name="connsiteY9" fmla="*/ 753107 h 753107"/>
                <a:gd name="connsiteX10" fmla="*/ 0 w 1379221"/>
                <a:gd name="connsiteY10" fmla="*/ 730454 h 753107"/>
                <a:gd name="connsiteX11" fmla="*/ 133356 w 1379221"/>
                <a:gd name="connsiteY11" fmla="*/ 320462 h 753107"/>
                <a:gd name="connsiteX12" fmla="*/ 1311 w 1379221"/>
                <a:gd name="connsiteY12" fmla="*/ 0 h 753107"/>
                <a:gd name="connsiteX0" fmla="*/ 1311 w 1379221"/>
                <a:gd name="connsiteY0" fmla="*/ 0 h 753107"/>
                <a:gd name="connsiteX1" fmla="*/ 1379221 w 1379221"/>
                <a:gd name="connsiteY1" fmla="*/ 632 h 753107"/>
                <a:gd name="connsiteX2" fmla="*/ 1379221 w 1379221"/>
                <a:gd name="connsiteY2" fmla="*/ 40675 h 753107"/>
                <a:gd name="connsiteX3" fmla="*/ 1374441 w 1379221"/>
                <a:gd name="connsiteY3" fmla="*/ 21592 h 753107"/>
                <a:gd name="connsiteX4" fmla="*/ 48406 w 1379221"/>
                <a:gd name="connsiteY4" fmla="*/ 21004 h 753107"/>
                <a:gd name="connsiteX5" fmla="*/ 169679 w 1379221"/>
                <a:gd name="connsiteY5" fmla="*/ 331279 h 753107"/>
                <a:gd name="connsiteX6" fmla="*/ 34158 w 1379221"/>
                <a:gd name="connsiteY6" fmla="*/ 710395 h 753107"/>
                <a:gd name="connsiteX7" fmla="*/ 1378774 w 1379221"/>
                <a:gd name="connsiteY7" fmla="*/ 727148 h 753107"/>
                <a:gd name="connsiteX8" fmla="*/ 1379221 w 1379221"/>
                <a:gd name="connsiteY8" fmla="*/ 725459 h 753107"/>
                <a:gd name="connsiteX9" fmla="*/ 1379221 w 1379221"/>
                <a:gd name="connsiteY9" fmla="*/ 753107 h 753107"/>
                <a:gd name="connsiteX10" fmla="*/ 0 w 1379221"/>
                <a:gd name="connsiteY10" fmla="*/ 730454 h 753107"/>
                <a:gd name="connsiteX11" fmla="*/ 133356 w 1379221"/>
                <a:gd name="connsiteY11" fmla="*/ 320462 h 753107"/>
                <a:gd name="connsiteX12" fmla="*/ 1311 w 1379221"/>
                <a:gd name="connsiteY12" fmla="*/ 0 h 753107"/>
                <a:gd name="connsiteX0" fmla="*/ 1311 w 1379221"/>
                <a:gd name="connsiteY0" fmla="*/ 0 h 753107"/>
                <a:gd name="connsiteX1" fmla="*/ 1379221 w 1379221"/>
                <a:gd name="connsiteY1" fmla="*/ 632 h 753107"/>
                <a:gd name="connsiteX2" fmla="*/ 1379221 w 1379221"/>
                <a:gd name="connsiteY2" fmla="*/ 40675 h 753107"/>
                <a:gd name="connsiteX3" fmla="*/ 1374441 w 1379221"/>
                <a:gd name="connsiteY3" fmla="*/ 21592 h 753107"/>
                <a:gd name="connsiteX4" fmla="*/ 48406 w 1379221"/>
                <a:gd name="connsiteY4" fmla="*/ 21004 h 753107"/>
                <a:gd name="connsiteX5" fmla="*/ 161012 w 1379221"/>
                <a:gd name="connsiteY5" fmla="*/ 326945 h 753107"/>
                <a:gd name="connsiteX6" fmla="*/ 34158 w 1379221"/>
                <a:gd name="connsiteY6" fmla="*/ 710395 h 753107"/>
                <a:gd name="connsiteX7" fmla="*/ 1378774 w 1379221"/>
                <a:gd name="connsiteY7" fmla="*/ 727148 h 753107"/>
                <a:gd name="connsiteX8" fmla="*/ 1379221 w 1379221"/>
                <a:gd name="connsiteY8" fmla="*/ 725459 h 753107"/>
                <a:gd name="connsiteX9" fmla="*/ 1379221 w 1379221"/>
                <a:gd name="connsiteY9" fmla="*/ 753107 h 753107"/>
                <a:gd name="connsiteX10" fmla="*/ 0 w 1379221"/>
                <a:gd name="connsiteY10" fmla="*/ 730454 h 753107"/>
                <a:gd name="connsiteX11" fmla="*/ 133356 w 1379221"/>
                <a:gd name="connsiteY11" fmla="*/ 320462 h 753107"/>
                <a:gd name="connsiteX12" fmla="*/ 1311 w 1379221"/>
                <a:gd name="connsiteY12" fmla="*/ 0 h 753107"/>
                <a:gd name="connsiteX0" fmla="*/ 1311 w 1379221"/>
                <a:gd name="connsiteY0" fmla="*/ 0 h 753107"/>
                <a:gd name="connsiteX1" fmla="*/ 1379221 w 1379221"/>
                <a:gd name="connsiteY1" fmla="*/ 632 h 753107"/>
                <a:gd name="connsiteX2" fmla="*/ 1374441 w 1379221"/>
                <a:gd name="connsiteY2" fmla="*/ 21592 h 753107"/>
                <a:gd name="connsiteX3" fmla="*/ 48406 w 1379221"/>
                <a:gd name="connsiteY3" fmla="*/ 21004 h 753107"/>
                <a:gd name="connsiteX4" fmla="*/ 161012 w 1379221"/>
                <a:gd name="connsiteY4" fmla="*/ 326945 h 753107"/>
                <a:gd name="connsiteX5" fmla="*/ 34158 w 1379221"/>
                <a:gd name="connsiteY5" fmla="*/ 710395 h 753107"/>
                <a:gd name="connsiteX6" fmla="*/ 1378774 w 1379221"/>
                <a:gd name="connsiteY6" fmla="*/ 727148 h 753107"/>
                <a:gd name="connsiteX7" fmla="*/ 1379221 w 1379221"/>
                <a:gd name="connsiteY7" fmla="*/ 725459 h 753107"/>
                <a:gd name="connsiteX8" fmla="*/ 1379221 w 1379221"/>
                <a:gd name="connsiteY8" fmla="*/ 753107 h 753107"/>
                <a:gd name="connsiteX9" fmla="*/ 0 w 1379221"/>
                <a:gd name="connsiteY9" fmla="*/ 730454 h 753107"/>
                <a:gd name="connsiteX10" fmla="*/ 133356 w 1379221"/>
                <a:gd name="connsiteY10" fmla="*/ 320462 h 753107"/>
                <a:gd name="connsiteX11" fmla="*/ 1311 w 1379221"/>
                <a:gd name="connsiteY11" fmla="*/ 0 h 753107"/>
                <a:gd name="connsiteX0" fmla="*/ 1311 w 1379221"/>
                <a:gd name="connsiteY0" fmla="*/ 0 h 753107"/>
                <a:gd name="connsiteX1" fmla="*/ 1379221 w 1379221"/>
                <a:gd name="connsiteY1" fmla="*/ 632 h 753107"/>
                <a:gd name="connsiteX2" fmla="*/ 1374441 w 1379221"/>
                <a:gd name="connsiteY2" fmla="*/ 90648 h 753107"/>
                <a:gd name="connsiteX3" fmla="*/ 48406 w 1379221"/>
                <a:gd name="connsiteY3" fmla="*/ 21004 h 753107"/>
                <a:gd name="connsiteX4" fmla="*/ 161012 w 1379221"/>
                <a:gd name="connsiteY4" fmla="*/ 326945 h 753107"/>
                <a:gd name="connsiteX5" fmla="*/ 34158 w 1379221"/>
                <a:gd name="connsiteY5" fmla="*/ 710395 h 753107"/>
                <a:gd name="connsiteX6" fmla="*/ 1378774 w 1379221"/>
                <a:gd name="connsiteY6" fmla="*/ 727148 h 753107"/>
                <a:gd name="connsiteX7" fmla="*/ 1379221 w 1379221"/>
                <a:gd name="connsiteY7" fmla="*/ 725459 h 753107"/>
                <a:gd name="connsiteX8" fmla="*/ 1379221 w 1379221"/>
                <a:gd name="connsiteY8" fmla="*/ 753107 h 753107"/>
                <a:gd name="connsiteX9" fmla="*/ 0 w 1379221"/>
                <a:gd name="connsiteY9" fmla="*/ 730454 h 753107"/>
                <a:gd name="connsiteX10" fmla="*/ 133356 w 1379221"/>
                <a:gd name="connsiteY10" fmla="*/ 320462 h 753107"/>
                <a:gd name="connsiteX11" fmla="*/ 1311 w 1379221"/>
                <a:gd name="connsiteY11" fmla="*/ 0 h 753107"/>
                <a:gd name="connsiteX0" fmla="*/ 1311 w 1393508"/>
                <a:gd name="connsiteY0" fmla="*/ 0 h 753107"/>
                <a:gd name="connsiteX1" fmla="*/ 1393508 w 1393508"/>
                <a:gd name="connsiteY1" fmla="*/ 5394 h 753107"/>
                <a:gd name="connsiteX2" fmla="*/ 1374441 w 1393508"/>
                <a:gd name="connsiteY2" fmla="*/ 90648 h 753107"/>
                <a:gd name="connsiteX3" fmla="*/ 48406 w 1393508"/>
                <a:gd name="connsiteY3" fmla="*/ 21004 h 753107"/>
                <a:gd name="connsiteX4" fmla="*/ 161012 w 1393508"/>
                <a:gd name="connsiteY4" fmla="*/ 326945 h 753107"/>
                <a:gd name="connsiteX5" fmla="*/ 34158 w 1393508"/>
                <a:gd name="connsiteY5" fmla="*/ 710395 h 753107"/>
                <a:gd name="connsiteX6" fmla="*/ 1378774 w 1393508"/>
                <a:gd name="connsiteY6" fmla="*/ 727148 h 753107"/>
                <a:gd name="connsiteX7" fmla="*/ 1379221 w 1393508"/>
                <a:gd name="connsiteY7" fmla="*/ 725459 h 753107"/>
                <a:gd name="connsiteX8" fmla="*/ 1379221 w 1393508"/>
                <a:gd name="connsiteY8" fmla="*/ 753107 h 753107"/>
                <a:gd name="connsiteX9" fmla="*/ 0 w 1393508"/>
                <a:gd name="connsiteY9" fmla="*/ 730454 h 753107"/>
                <a:gd name="connsiteX10" fmla="*/ 133356 w 1393508"/>
                <a:gd name="connsiteY10" fmla="*/ 320462 h 753107"/>
                <a:gd name="connsiteX11" fmla="*/ 1311 w 1393508"/>
                <a:gd name="connsiteY11" fmla="*/ 0 h 753107"/>
                <a:gd name="connsiteX0" fmla="*/ 1311 w 1393508"/>
                <a:gd name="connsiteY0" fmla="*/ 0 h 753107"/>
                <a:gd name="connsiteX1" fmla="*/ 1393508 w 1393508"/>
                <a:gd name="connsiteY1" fmla="*/ 5394 h 753107"/>
                <a:gd name="connsiteX2" fmla="*/ 1374441 w 1393508"/>
                <a:gd name="connsiteY2" fmla="*/ 90648 h 753107"/>
                <a:gd name="connsiteX3" fmla="*/ 62693 w 1393508"/>
                <a:gd name="connsiteY3" fmla="*/ 47197 h 753107"/>
                <a:gd name="connsiteX4" fmla="*/ 161012 w 1393508"/>
                <a:gd name="connsiteY4" fmla="*/ 326945 h 753107"/>
                <a:gd name="connsiteX5" fmla="*/ 34158 w 1393508"/>
                <a:gd name="connsiteY5" fmla="*/ 710395 h 753107"/>
                <a:gd name="connsiteX6" fmla="*/ 1378774 w 1393508"/>
                <a:gd name="connsiteY6" fmla="*/ 727148 h 753107"/>
                <a:gd name="connsiteX7" fmla="*/ 1379221 w 1393508"/>
                <a:gd name="connsiteY7" fmla="*/ 725459 h 753107"/>
                <a:gd name="connsiteX8" fmla="*/ 1379221 w 1393508"/>
                <a:gd name="connsiteY8" fmla="*/ 753107 h 753107"/>
                <a:gd name="connsiteX9" fmla="*/ 0 w 1393508"/>
                <a:gd name="connsiteY9" fmla="*/ 730454 h 753107"/>
                <a:gd name="connsiteX10" fmla="*/ 133356 w 1393508"/>
                <a:gd name="connsiteY10" fmla="*/ 320462 h 753107"/>
                <a:gd name="connsiteX11" fmla="*/ 1311 w 1393508"/>
                <a:gd name="connsiteY11" fmla="*/ 0 h 753107"/>
                <a:gd name="connsiteX0" fmla="*/ 22742 w 1393508"/>
                <a:gd name="connsiteY0" fmla="*/ 4131 h 747713"/>
                <a:gd name="connsiteX1" fmla="*/ 1393508 w 1393508"/>
                <a:gd name="connsiteY1" fmla="*/ 0 h 747713"/>
                <a:gd name="connsiteX2" fmla="*/ 1374441 w 1393508"/>
                <a:gd name="connsiteY2" fmla="*/ 85254 h 747713"/>
                <a:gd name="connsiteX3" fmla="*/ 62693 w 1393508"/>
                <a:gd name="connsiteY3" fmla="*/ 41803 h 747713"/>
                <a:gd name="connsiteX4" fmla="*/ 161012 w 1393508"/>
                <a:gd name="connsiteY4" fmla="*/ 321551 h 747713"/>
                <a:gd name="connsiteX5" fmla="*/ 34158 w 1393508"/>
                <a:gd name="connsiteY5" fmla="*/ 705001 h 747713"/>
                <a:gd name="connsiteX6" fmla="*/ 1378774 w 1393508"/>
                <a:gd name="connsiteY6" fmla="*/ 721754 h 747713"/>
                <a:gd name="connsiteX7" fmla="*/ 1379221 w 1393508"/>
                <a:gd name="connsiteY7" fmla="*/ 720065 h 747713"/>
                <a:gd name="connsiteX8" fmla="*/ 1379221 w 1393508"/>
                <a:gd name="connsiteY8" fmla="*/ 747713 h 747713"/>
                <a:gd name="connsiteX9" fmla="*/ 0 w 1393508"/>
                <a:gd name="connsiteY9" fmla="*/ 725060 h 747713"/>
                <a:gd name="connsiteX10" fmla="*/ 133356 w 1393508"/>
                <a:gd name="connsiteY10" fmla="*/ 315068 h 747713"/>
                <a:gd name="connsiteX11" fmla="*/ 22742 w 1393508"/>
                <a:gd name="connsiteY11" fmla="*/ 4131 h 747713"/>
                <a:gd name="connsiteX0" fmla="*/ 22742 w 1403016"/>
                <a:gd name="connsiteY0" fmla="*/ 4131 h 747713"/>
                <a:gd name="connsiteX1" fmla="*/ 1393508 w 1403016"/>
                <a:gd name="connsiteY1" fmla="*/ 0 h 747713"/>
                <a:gd name="connsiteX2" fmla="*/ 1403016 w 1403016"/>
                <a:gd name="connsiteY2" fmla="*/ 30485 h 747713"/>
                <a:gd name="connsiteX3" fmla="*/ 62693 w 1403016"/>
                <a:gd name="connsiteY3" fmla="*/ 41803 h 747713"/>
                <a:gd name="connsiteX4" fmla="*/ 161012 w 1403016"/>
                <a:gd name="connsiteY4" fmla="*/ 321551 h 747713"/>
                <a:gd name="connsiteX5" fmla="*/ 34158 w 1403016"/>
                <a:gd name="connsiteY5" fmla="*/ 705001 h 747713"/>
                <a:gd name="connsiteX6" fmla="*/ 1378774 w 1403016"/>
                <a:gd name="connsiteY6" fmla="*/ 721754 h 747713"/>
                <a:gd name="connsiteX7" fmla="*/ 1379221 w 1403016"/>
                <a:gd name="connsiteY7" fmla="*/ 720065 h 747713"/>
                <a:gd name="connsiteX8" fmla="*/ 1379221 w 1403016"/>
                <a:gd name="connsiteY8" fmla="*/ 747713 h 747713"/>
                <a:gd name="connsiteX9" fmla="*/ 0 w 1403016"/>
                <a:gd name="connsiteY9" fmla="*/ 725060 h 747713"/>
                <a:gd name="connsiteX10" fmla="*/ 133356 w 1403016"/>
                <a:gd name="connsiteY10" fmla="*/ 315068 h 747713"/>
                <a:gd name="connsiteX11" fmla="*/ 22742 w 1403016"/>
                <a:gd name="connsiteY11" fmla="*/ 4131 h 747713"/>
                <a:gd name="connsiteX0" fmla="*/ 22742 w 1403016"/>
                <a:gd name="connsiteY0" fmla="*/ 4131 h 747713"/>
                <a:gd name="connsiteX1" fmla="*/ 1393508 w 1403016"/>
                <a:gd name="connsiteY1" fmla="*/ 0 h 747713"/>
                <a:gd name="connsiteX2" fmla="*/ 1403016 w 1403016"/>
                <a:gd name="connsiteY2" fmla="*/ 30485 h 747713"/>
                <a:gd name="connsiteX3" fmla="*/ 76981 w 1403016"/>
                <a:gd name="connsiteY3" fmla="*/ 29897 h 747713"/>
                <a:gd name="connsiteX4" fmla="*/ 161012 w 1403016"/>
                <a:gd name="connsiteY4" fmla="*/ 321551 h 747713"/>
                <a:gd name="connsiteX5" fmla="*/ 34158 w 1403016"/>
                <a:gd name="connsiteY5" fmla="*/ 705001 h 747713"/>
                <a:gd name="connsiteX6" fmla="*/ 1378774 w 1403016"/>
                <a:gd name="connsiteY6" fmla="*/ 721754 h 747713"/>
                <a:gd name="connsiteX7" fmla="*/ 1379221 w 1403016"/>
                <a:gd name="connsiteY7" fmla="*/ 720065 h 747713"/>
                <a:gd name="connsiteX8" fmla="*/ 1379221 w 1403016"/>
                <a:gd name="connsiteY8" fmla="*/ 747713 h 747713"/>
                <a:gd name="connsiteX9" fmla="*/ 0 w 1403016"/>
                <a:gd name="connsiteY9" fmla="*/ 725060 h 747713"/>
                <a:gd name="connsiteX10" fmla="*/ 133356 w 1403016"/>
                <a:gd name="connsiteY10" fmla="*/ 315068 h 747713"/>
                <a:gd name="connsiteX11" fmla="*/ 22742 w 1403016"/>
                <a:gd name="connsiteY11" fmla="*/ 4131 h 747713"/>
                <a:gd name="connsiteX0" fmla="*/ 22742 w 1403016"/>
                <a:gd name="connsiteY0" fmla="*/ 4131 h 747713"/>
                <a:gd name="connsiteX1" fmla="*/ 1393508 w 1403016"/>
                <a:gd name="connsiteY1" fmla="*/ 0 h 747713"/>
                <a:gd name="connsiteX2" fmla="*/ 1403016 w 1403016"/>
                <a:gd name="connsiteY2" fmla="*/ 30485 h 747713"/>
                <a:gd name="connsiteX3" fmla="*/ 76981 w 1403016"/>
                <a:gd name="connsiteY3" fmla="*/ 29897 h 747713"/>
                <a:gd name="connsiteX4" fmla="*/ 161012 w 1403016"/>
                <a:gd name="connsiteY4" fmla="*/ 321551 h 747713"/>
                <a:gd name="connsiteX5" fmla="*/ 34158 w 1403016"/>
                <a:gd name="connsiteY5" fmla="*/ 705001 h 747713"/>
                <a:gd name="connsiteX6" fmla="*/ 1378774 w 1403016"/>
                <a:gd name="connsiteY6" fmla="*/ 721754 h 747713"/>
                <a:gd name="connsiteX7" fmla="*/ 1379221 w 1403016"/>
                <a:gd name="connsiteY7" fmla="*/ 720065 h 747713"/>
                <a:gd name="connsiteX8" fmla="*/ 1379221 w 1403016"/>
                <a:gd name="connsiteY8" fmla="*/ 747713 h 747713"/>
                <a:gd name="connsiteX9" fmla="*/ 0 w 1403016"/>
                <a:gd name="connsiteY9" fmla="*/ 725060 h 747713"/>
                <a:gd name="connsiteX10" fmla="*/ 133356 w 1403016"/>
                <a:gd name="connsiteY10" fmla="*/ 315068 h 747713"/>
                <a:gd name="connsiteX11" fmla="*/ 22742 w 1403016"/>
                <a:gd name="connsiteY11" fmla="*/ 4131 h 747713"/>
                <a:gd name="connsiteX0" fmla="*/ 22742 w 1403016"/>
                <a:gd name="connsiteY0" fmla="*/ 4131 h 742950"/>
                <a:gd name="connsiteX1" fmla="*/ 1393508 w 1403016"/>
                <a:gd name="connsiteY1" fmla="*/ 0 h 742950"/>
                <a:gd name="connsiteX2" fmla="*/ 1403016 w 1403016"/>
                <a:gd name="connsiteY2" fmla="*/ 30485 h 742950"/>
                <a:gd name="connsiteX3" fmla="*/ 76981 w 1403016"/>
                <a:gd name="connsiteY3" fmla="*/ 29897 h 742950"/>
                <a:gd name="connsiteX4" fmla="*/ 161012 w 1403016"/>
                <a:gd name="connsiteY4" fmla="*/ 321551 h 742950"/>
                <a:gd name="connsiteX5" fmla="*/ 34158 w 1403016"/>
                <a:gd name="connsiteY5" fmla="*/ 705001 h 742950"/>
                <a:gd name="connsiteX6" fmla="*/ 1378774 w 1403016"/>
                <a:gd name="connsiteY6" fmla="*/ 721754 h 742950"/>
                <a:gd name="connsiteX7" fmla="*/ 1379221 w 1403016"/>
                <a:gd name="connsiteY7" fmla="*/ 720065 h 742950"/>
                <a:gd name="connsiteX8" fmla="*/ 1393509 w 1403016"/>
                <a:gd name="connsiteY8" fmla="*/ 742950 h 742950"/>
                <a:gd name="connsiteX9" fmla="*/ 0 w 1403016"/>
                <a:gd name="connsiteY9" fmla="*/ 725060 h 742950"/>
                <a:gd name="connsiteX10" fmla="*/ 133356 w 1403016"/>
                <a:gd name="connsiteY10" fmla="*/ 315068 h 742950"/>
                <a:gd name="connsiteX11" fmla="*/ 22742 w 1403016"/>
                <a:gd name="connsiteY11" fmla="*/ 4131 h 742950"/>
                <a:gd name="connsiteX0" fmla="*/ 22742 w 1403016"/>
                <a:gd name="connsiteY0" fmla="*/ 4131 h 746491"/>
                <a:gd name="connsiteX1" fmla="*/ 1393508 w 1403016"/>
                <a:gd name="connsiteY1" fmla="*/ 0 h 746491"/>
                <a:gd name="connsiteX2" fmla="*/ 1403016 w 1403016"/>
                <a:gd name="connsiteY2" fmla="*/ 30485 h 746491"/>
                <a:gd name="connsiteX3" fmla="*/ 76981 w 1403016"/>
                <a:gd name="connsiteY3" fmla="*/ 29897 h 746491"/>
                <a:gd name="connsiteX4" fmla="*/ 161012 w 1403016"/>
                <a:gd name="connsiteY4" fmla="*/ 321551 h 746491"/>
                <a:gd name="connsiteX5" fmla="*/ 34158 w 1403016"/>
                <a:gd name="connsiteY5" fmla="*/ 705001 h 746491"/>
                <a:gd name="connsiteX6" fmla="*/ 1378774 w 1403016"/>
                <a:gd name="connsiteY6" fmla="*/ 721754 h 746491"/>
                <a:gd name="connsiteX7" fmla="*/ 1379221 w 1403016"/>
                <a:gd name="connsiteY7" fmla="*/ 720065 h 746491"/>
                <a:gd name="connsiteX8" fmla="*/ 1393509 w 1403016"/>
                <a:gd name="connsiteY8" fmla="*/ 742950 h 746491"/>
                <a:gd name="connsiteX9" fmla="*/ 0 w 1403016"/>
                <a:gd name="connsiteY9" fmla="*/ 746491 h 746491"/>
                <a:gd name="connsiteX10" fmla="*/ 133356 w 1403016"/>
                <a:gd name="connsiteY10" fmla="*/ 315068 h 746491"/>
                <a:gd name="connsiteX11" fmla="*/ 22742 w 1403016"/>
                <a:gd name="connsiteY11" fmla="*/ 4131 h 746491"/>
                <a:gd name="connsiteX0" fmla="*/ 22742 w 1403034"/>
                <a:gd name="connsiteY0" fmla="*/ 4131 h 746491"/>
                <a:gd name="connsiteX1" fmla="*/ 1393508 w 1403034"/>
                <a:gd name="connsiteY1" fmla="*/ 0 h 746491"/>
                <a:gd name="connsiteX2" fmla="*/ 1403016 w 1403034"/>
                <a:gd name="connsiteY2" fmla="*/ 30485 h 746491"/>
                <a:gd name="connsiteX3" fmla="*/ 76981 w 1403034"/>
                <a:gd name="connsiteY3" fmla="*/ 29897 h 746491"/>
                <a:gd name="connsiteX4" fmla="*/ 161012 w 1403034"/>
                <a:gd name="connsiteY4" fmla="*/ 321551 h 746491"/>
                <a:gd name="connsiteX5" fmla="*/ 34158 w 1403034"/>
                <a:gd name="connsiteY5" fmla="*/ 705001 h 746491"/>
                <a:gd name="connsiteX6" fmla="*/ 1378774 w 1403034"/>
                <a:gd name="connsiteY6" fmla="*/ 721754 h 746491"/>
                <a:gd name="connsiteX7" fmla="*/ 1403034 w 1403034"/>
                <a:gd name="connsiteY7" fmla="*/ 715302 h 746491"/>
                <a:gd name="connsiteX8" fmla="*/ 1393509 w 1403034"/>
                <a:gd name="connsiteY8" fmla="*/ 742950 h 746491"/>
                <a:gd name="connsiteX9" fmla="*/ 0 w 1403034"/>
                <a:gd name="connsiteY9" fmla="*/ 746491 h 746491"/>
                <a:gd name="connsiteX10" fmla="*/ 133356 w 1403034"/>
                <a:gd name="connsiteY10" fmla="*/ 315068 h 746491"/>
                <a:gd name="connsiteX11" fmla="*/ 22742 w 1403034"/>
                <a:gd name="connsiteY11" fmla="*/ 4131 h 746491"/>
                <a:gd name="connsiteX0" fmla="*/ 22742 w 1403016"/>
                <a:gd name="connsiteY0" fmla="*/ 4131 h 746491"/>
                <a:gd name="connsiteX1" fmla="*/ 1393508 w 1403016"/>
                <a:gd name="connsiteY1" fmla="*/ 0 h 746491"/>
                <a:gd name="connsiteX2" fmla="*/ 1403016 w 1403016"/>
                <a:gd name="connsiteY2" fmla="*/ 30485 h 746491"/>
                <a:gd name="connsiteX3" fmla="*/ 76981 w 1403016"/>
                <a:gd name="connsiteY3" fmla="*/ 29897 h 746491"/>
                <a:gd name="connsiteX4" fmla="*/ 161012 w 1403016"/>
                <a:gd name="connsiteY4" fmla="*/ 321551 h 746491"/>
                <a:gd name="connsiteX5" fmla="*/ 34158 w 1403016"/>
                <a:gd name="connsiteY5" fmla="*/ 705001 h 746491"/>
                <a:gd name="connsiteX6" fmla="*/ 1378774 w 1403016"/>
                <a:gd name="connsiteY6" fmla="*/ 721754 h 746491"/>
                <a:gd name="connsiteX7" fmla="*/ 1393509 w 1403016"/>
                <a:gd name="connsiteY7" fmla="*/ 742950 h 746491"/>
                <a:gd name="connsiteX8" fmla="*/ 0 w 1403016"/>
                <a:gd name="connsiteY8" fmla="*/ 746491 h 746491"/>
                <a:gd name="connsiteX9" fmla="*/ 133356 w 1403016"/>
                <a:gd name="connsiteY9" fmla="*/ 315068 h 746491"/>
                <a:gd name="connsiteX10" fmla="*/ 22742 w 1403016"/>
                <a:gd name="connsiteY10" fmla="*/ 4131 h 746491"/>
                <a:gd name="connsiteX0" fmla="*/ 22742 w 1409730"/>
                <a:gd name="connsiteY0" fmla="*/ 4131 h 746491"/>
                <a:gd name="connsiteX1" fmla="*/ 1393508 w 1409730"/>
                <a:gd name="connsiteY1" fmla="*/ 0 h 746491"/>
                <a:gd name="connsiteX2" fmla="*/ 1403016 w 1409730"/>
                <a:gd name="connsiteY2" fmla="*/ 30485 h 746491"/>
                <a:gd name="connsiteX3" fmla="*/ 76981 w 1409730"/>
                <a:gd name="connsiteY3" fmla="*/ 29897 h 746491"/>
                <a:gd name="connsiteX4" fmla="*/ 161012 w 1409730"/>
                <a:gd name="connsiteY4" fmla="*/ 321551 h 746491"/>
                <a:gd name="connsiteX5" fmla="*/ 34158 w 1409730"/>
                <a:gd name="connsiteY5" fmla="*/ 705001 h 746491"/>
                <a:gd name="connsiteX6" fmla="*/ 1409730 w 1409730"/>
                <a:gd name="connsiteY6" fmla="*/ 714611 h 746491"/>
                <a:gd name="connsiteX7" fmla="*/ 1393509 w 1409730"/>
                <a:gd name="connsiteY7" fmla="*/ 742950 h 746491"/>
                <a:gd name="connsiteX8" fmla="*/ 0 w 1409730"/>
                <a:gd name="connsiteY8" fmla="*/ 746491 h 746491"/>
                <a:gd name="connsiteX9" fmla="*/ 133356 w 1409730"/>
                <a:gd name="connsiteY9" fmla="*/ 315068 h 746491"/>
                <a:gd name="connsiteX10" fmla="*/ 22742 w 1409730"/>
                <a:gd name="connsiteY10" fmla="*/ 4131 h 746491"/>
                <a:gd name="connsiteX0" fmla="*/ 22742 w 1409730"/>
                <a:gd name="connsiteY0" fmla="*/ 4131 h 746491"/>
                <a:gd name="connsiteX1" fmla="*/ 1393508 w 1409730"/>
                <a:gd name="connsiteY1" fmla="*/ 0 h 746491"/>
                <a:gd name="connsiteX2" fmla="*/ 1403016 w 1409730"/>
                <a:gd name="connsiteY2" fmla="*/ 30485 h 746491"/>
                <a:gd name="connsiteX3" fmla="*/ 76981 w 1409730"/>
                <a:gd name="connsiteY3" fmla="*/ 29897 h 746491"/>
                <a:gd name="connsiteX4" fmla="*/ 161012 w 1409730"/>
                <a:gd name="connsiteY4" fmla="*/ 321551 h 746491"/>
                <a:gd name="connsiteX5" fmla="*/ 41301 w 1409730"/>
                <a:gd name="connsiteY5" fmla="*/ 712145 h 746491"/>
                <a:gd name="connsiteX6" fmla="*/ 1409730 w 1409730"/>
                <a:gd name="connsiteY6" fmla="*/ 714611 h 746491"/>
                <a:gd name="connsiteX7" fmla="*/ 1393509 w 1409730"/>
                <a:gd name="connsiteY7" fmla="*/ 742950 h 746491"/>
                <a:gd name="connsiteX8" fmla="*/ 0 w 1409730"/>
                <a:gd name="connsiteY8" fmla="*/ 746491 h 746491"/>
                <a:gd name="connsiteX9" fmla="*/ 133356 w 1409730"/>
                <a:gd name="connsiteY9" fmla="*/ 315068 h 746491"/>
                <a:gd name="connsiteX10" fmla="*/ 22742 w 1409730"/>
                <a:gd name="connsiteY10" fmla="*/ 4131 h 746491"/>
                <a:gd name="connsiteX0" fmla="*/ 22742 w 1409730"/>
                <a:gd name="connsiteY0" fmla="*/ 4131 h 746491"/>
                <a:gd name="connsiteX1" fmla="*/ 1393508 w 1409730"/>
                <a:gd name="connsiteY1" fmla="*/ 0 h 746491"/>
                <a:gd name="connsiteX2" fmla="*/ 1403016 w 1409730"/>
                <a:gd name="connsiteY2" fmla="*/ 30485 h 746491"/>
                <a:gd name="connsiteX3" fmla="*/ 76981 w 1409730"/>
                <a:gd name="connsiteY3" fmla="*/ 29897 h 746491"/>
                <a:gd name="connsiteX4" fmla="*/ 161012 w 1409730"/>
                <a:gd name="connsiteY4" fmla="*/ 321551 h 746491"/>
                <a:gd name="connsiteX5" fmla="*/ 50826 w 1409730"/>
                <a:gd name="connsiteY5" fmla="*/ 712145 h 746491"/>
                <a:gd name="connsiteX6" fmla="*/ 1409730 w 1409730"/>
                <a:gd name="connsiteY6" fmla="*/ 714611 h 746491"/>
                <a:gd name="connsiteX7" fmla="*/ 1393509 w 1409730"/>
                <a:gd name="connsiteY7" fmla="*/ 742950 h 746491"/>
                <a:gd name="connsiteX8" fmla="*/ 0 w 1409730"/>
                <a:gd name="connsiteY8" fmla="*/ 746491 h 746491"/>
                <a:gd name="connsiteX9" fmla="*/ 133356 w 1409730"/>
                <a:gd name="connsiteY9" fmla="*/ 315068 h 746491"/>
                <a:gd name="connsiteX10" fmla="*/ 22742 w 1409730"/>
                <a:gd name="connsiteY10" fmla="*/ 4131 h 746491"/>
                <a:gd name="connsiteX0" fmla="*/ 13217 w 1400205"/>
                <a:gd name="connsiteY0" fmla="*/ 4131 h 746491"/>
                <a:gd name="connsiteX1" fmla="*/ 1383983 w 1400205"/>
                <a:gd name="connsiteY1" fmla="*/ 0 h 746491"/>
                <a:gd name="connsiteX2" fmla="*/ 1393491 w 1400205"/>
                <a:gd name="connsiteY2" fmla="*/ 30485 h 746491"/>
                <a:gd name="connsiteX3" fmla="*/ 67456 w 1400205"/>
                <a:gd name="connsiteY3" fmla="*/ 29897 h 746491"/>
                <a:gd name="connsiteX4" fmla="*/ 151487 w 1400205"/>
                <a:gd name="connsiteY4" fmla="*/ 321551 h 746491"/>
                <a:gd name="connsiteX5" fmla="*/ 41301 w 1400205"/>
                <a:gd name="connsiteY5" fmla="*/ 712145 h 746491"/>
                <a:gd name="connsiteX6" fmla="*/ 1400205 w 1400205"/>
                <a:gd name="connsiteY6" fmla="*/ 714611 h 746491"/>
                <a:gd name="connsiteX7" fmla="*/ 1383984 w 1400205"/>
                <a:gd name="connsiteY7" fmla="*/ 742950 h 746491"/>
                <a:gd name="connsiteX8" fmla="*/ 0 w 1400205"/>
                <a:gd name="connsiteY8" fmla="*/ 746491 h 746491"/>
                <a:gd name="connsiteX9" fmla="*/ 123831 w 1400205"/>
                <a:gd name="connsiteY9" fmla="*/ 315068 h 746491"/>
                <a:gd name="connsiteX10" fmla="*/ 13217 w 1400205"/>
                <a:gd name="connsiteY10" fmla="*/ 4131 h 746491"/>
                <a:gd name="connsiteX0" fmla="*/ 13217 w 1400205"/>
                <a:gd name="connsiteY0" fmla="*/ 4131 h 746491"/>
                <a:gd name="connsiteX1" fmla="*/ 1383983 w 1400205"/>
                <a:gd name="connsiteY1" fmla="*/ 0 h 746491"/>
                <a:gd name="connsiteX2" fmla="*/ 1393491 w 1400205"/>
                <a:gd name="connsiteY2" fmla="*/ 30485 h 746491"/>
                <a:gd name="connsiteX3" fmla="*/ 67456 w 1400205"/>
                <a:gd name="connsiteY3" fmla="*/ 29897 h 746491"/>
                <a:gd name="connsiteX4" fmla="*/ 151487 w 1400205"/>
                <a:gd name="connsiteY4" fmla="*/ 321551 h 746491"/>
                <a:gd name="connsiteX5" fmla="*/ 41301 w 1400205"/>
                <a:gd name="connsiteY5" fmla="*/ 712145 h 746491"/>
                <a:gd name="connsiteX6" fmla="*/ 1400205 w 1400205"/>
                <a:gd name="connsiteY6" fmla="*/ 714611 h 746491"/>
                <a:gd name="connsiteX7" fmla="*/ 1383984 w 1400205"/>
                <a:gd name="connsiteY7" fmla="*/ 742950 h 746491"/>
                <a:gd name="connsiteX8" fmla="*/ 0 w 1400205"/>
                <a:gd name="connsiteY8" fmla="*/ 746491 h 746491"/>
                <a:gd name="connsiteX9" fmla="*/ 133356 w 1400205"/>
                <a:gd name="connsiteY9" fmla="*/ 315068 h 746491"/>
                <a:gd name="connsiteX10" fmla="*/ 13217 w 1400205"/>
                <a:gd name="connsiteY10" fmla="*/ 4131 h 746491"/>
                <a:gd name="connsiteX0" fmla="*/ 22742 w 1409730"/>
                <a:gd name="connsiteY0" fmla="*/ 4131 h 742950"/>
                <a:gd name="connsiteX1" fmla="*/ 1393508 w 1409730"/>
                <a:gd name="connsiteY1" fmla="*/ 0 h 742950"/>
                <a:gd name="connsiteX2" fmla="*/ 1403016 w 1409730"/>
                <a:gd name="connsiteY2" fmla="*/ 30485 h 742950"/>
                <a:gd name="connsiteX3" fmla="*/ 76981 w 1409730"/>
                <a:gd name="connsiteY3" fmla="*/ 29897 h 742950"/>
                <a:gd name="connsiteX4" fmla="*/ 161012 w 1409730"/>
                <a:gd name="connsiteY4" fmla="*/ 321551 h 742950"/>
                <a:gd name="connsiteX5" fmla="*/ 50826 w 1409730"/>
                <a:gd name="connsiteY5" fmla="*/ 712145 h 742950"/>
                <a:gd name="connsiteX6" fmla="*/ 1409730 w 1409730"/>
                <a:gd name="connsiteY6" fmla="*/ 714611 h 742950"/>
                <a:gd name="connsiteX7" fmla="*/ 1393509 w 1409730"/>
                <a:gd name="connsiteY7" fmla="*/ 742950 h 742950"/>
                <a:gd name="connsiteX8" fmla="*/ 0 w 1409730"/>
                <a:gd name="connsiteY8" fmla="*/ 741729 h 742950"/>
                <a:gd name="connsiteX9" fmla="*/ 142881 w 1409730"/>
                <a:gd name="connsiteY9" fmla="*/ 315068 h 742950"/>
                <a:gd name="connsiteX10" fmla="*/ 22742 w 1409730"/>
                <a:gd name="connsiteY10" fmla="*/ 4131 h 742950"/>
                <a:gd name="connsiteX0" fmla="*/ 22742 w 1409730"/>
                <a:gd name="connsiteY0" fmla="*/ 4131 h 742950"/>
                <a:gd name="connsiteX1" fmla="*/ 1393508 w 1409730"/>
                <a:gd name="connsiteY1" fmla="*/ 0 h 742950"/>
                <a:gd name="connsiteX2" fmla="*/ 1403016 w 1409730"/>
                <a:gd name="connsiteY2" fmla="*/ 30485 h 742950"/>
                <a:gd name="connsiteX3" fmla="*/ 76981 w 1409730"/>
                <a:gd name="connsiteY3" fmla="*/ 29897 h 742950"/>
                <a:gd name="connsiteX4" fmla="*/ 175300 w 1409730"/>
                <a:gd name="connsiteY4" fmla="*/ 321551 h 742950"/>
                <a:gd name="connsiteX5" fmla="*/ 50826 w 1409730"/>
                <a:gd name="connsiteY5" fmla="*/ 712145 h 742950"/>
                <a:gd name="connsiteX6" fmla="*/ 1409730 w 1409730"/>
                <a:gd name="connsiteY6" fmla="*/ 714611 h 742950"/>
                <a:gd name="connsiteX7" fmla="*/ 1393509 w 1409730"/>
                <a:gd name="connsiteY7" fmla="*/ 742950 h 742950"/>
                <a:gd name="connsiteX8" fmla="*/ 0 w 1409730"/>
                <a:gd name="connsiteY8" fmla="*/ 741729 h 742950"/>
                <a:gd name="connsiteX9" fmla="*/ 142881 w 1409730"/>
                <a:gd name="connsiteY9" fmla="*/ 315068 h 742950"/>
                <a:gd name="connsiteX10" fmla="*/ 22742 w 1409730"/>
                <a:gd name="connsiteY10" fmla="*/ 4131 h 742950"/>
                <a:gd name="connsiteX0" fmla="*/ 22742 w 1409730"/>
                <a:gd name="connsiteY0" fmla="*/ 4131 h 742950"/>
                <a:gd name="connsiteX1" fmla="*/ 1393508 w 1409730"/>
                <a:gd name="connsiteY1" fmla="*/ 0 h 742950"/>
                <a:gd name="connsiteX2" fmla="*/ 1403016 w 1409730"/>
                <a:gd name="connsiteY2" fmla="*/ 30485 h 742950"/>
                <a:gd name="connsiteX3" fmla="*/ 76981 w 1409730"/>
                <a:gd name="connsiteY3" fmla="*/ 29897 h 742950"/>
                <a:gd name="connsiteX4" fmla="*/ 182444 w 1409730"/>
                <a:gd name="connsiteY4" fmla="*/ 319170 h 742950"/>
                <a:gd name="connsiteX5" fmla="*/ 50826 w 1409730"/>
                <a:gd name="connsiteY5" fmla="*/ 712145 h 742950"/>
                <a:gd name="connsiteX6" fmla="*/ 1409730 w 1409730"/>
                <a:gd name="connsiteY6" fmla="*/ 714611 h 742950"/>
                <a:gd name="connsiteX7" fmla="*/ 1393509 w 1409730"/>
                <a:gd name="connsiteY7" fmla="*/ 742950 h 742950"/>
                <a:gd name="connsiteX8" fmla="*/ 0 w 1409730"/>
                <a:gd name="connsiteY8" fmla="*/ 741729 h 742950"/>
                <a:gd name="connsiteX9" fmla="*/ 142881 w 1409730"/>
                <a:gd name="connsiteY9" fmla="*/ 315068 h 742950"/>
                <a:gd name="connsiteX10" fmla="*/ 22742 w 1409730"/>
                <a:gd name="connsiteY10" fmla="*/ 4131 h 742950"/>
                <a:gd name="connsiteX0" fmla="*/ 22742 w 1403016"/>
                <a:gd name="connsiteY0" fmla="*/ 4131 h 742950"/>
                <a:gd name="connsiteX1" fmla="*/ 1393508 w 1403016"/>
                <a:gd name="connsiteY1" fmla="*/ 0 h 742950"/>
                <a:gd name="connsiteX2" fmla="*/ 1403016 w 1403016"/>
                <a:gd name="connsiteY2" fmla="*/ 30485 h 742950"/>
                <a:gd name="connsiteX3" fmla="*/ 76981 w 1403016"/>
                <a:gd name="connsiteY3" fmla="*/ 29897 h 742950"/>
                <a:gd name="connsiteX4" fmla="*/ 182444 w 1403016"/>
                <a:gd name="connsiteY4" fmla="*/ 319170 h 742950"/>
                <a:gd name="connsiteX5" fmla="*/ 50826 w 1403016"/>
                <a:gd name="connsiteY5" fmla="*/ 712145 h 742950"/>
                <a:gd name="connsiteX6" fmla="*/ 1400205 w 1403016"/>
                <a:gd name="connsiteY6" fmla="*/ 712230 h 742950"/>
                <a:gd name="connsiteX7" fmla="*/ 1393509 w 1403016"/>
                <a:gd name="connsiteY7" fmla="*/ 742950 h 742950"/>
                <a:gd name="connsiteX8" fmla="*/ 0 w 1403016"/>
                <a:gd name="connsiteY8" fmla="*/ 741729 h 742950"/>
                <a:gd name="connsiteX9" fmla="*/ 142881 w 1403016"/>
                <a:gd name="connsiteY9" fmla="*/ 315068 h 742950"/>
                <a:gd name="connsiteX10" fmla="*/ 22742 w 1403016"/>
                <a:gd name="connsiteY10" fmla="*/ 4131 h 742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03016" h="742950">
                  <a:moveTo>
                    <a:pt x="22742" y="4131"/>
                  </a:moveTo>
                  <a:lnTo>
                    <a:pt x="1393508" y="0"/>
                  </a:lnTo>
                  <a:lnTo>
                    <a:pt x="1403016" y="30485"/>
                  </a:lnTo>
                  <a:lnTo>
                    <a:pt x="76981" y="29897"/>
                  </a:lnTo>
                  <a:lnTo>
                    <a:pt x="182444" y="319170"/>
                  </a:lnTo>
                  <a:cubicBezTo>
                    <a:pt x="109749" y="554952"/>
                    <a:pt x="91859" y="584816"/>
                    <a:pt x="50826" y="712145"/>
                  </a:cubicBezTo>
                  <a:lnTo>
                    <a:pt x="1400205" y="712230"/>
                  </a:lnTo>
                  <a:lnTo>
                    <a:pt x="1393509" y="742950"/>
                  </a:lnTo>
                  <a:lnTo>
                    <a:pt x="0" y="741729"/>
                  </a:lnTo>
                  <a:cubicBezTo>
                    <a:pt x="43136" y="602439"/>
                    <a:pt x="66461" y="573000"/>
                    <a:pt x="142881" y="315068"/>
                  </a:cubicBezTo>
                  <a:lnTo>
                    <a:pt x="22742" y="4131"/>
                  </a:lnTo>
                  <a:close/>
                </a:path>
              </a:pathLst>
            </a:custGeom>
            <a:solidFill>
              <a:srgbClr val="0070C0">
                <a:lumMod val="60000"/>
                <a:lumOff val="40000"/>
              </a:srgbClr>
            </a:solidFill>
            <a:ln w="25400" cap="flat" cmpd="sng" algn="ctr">
              <a:noFill/>
              <a:prstDash val="solid"/>
            </a:ln>
            <a:effectLst/>
            <a:scene3d>
              <a:camera prst="orthographicFront"/>
              <a:lightRig rig="threePt" dir="t"/>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66" name="Parallelogram 20"/>
            <p:cNvSpPr/>
            <p:nvPr/>
          </p:nvSpPr>
          <p:spPr>
            <a:xfrm flipV="1">
              <a:off x="3722695" y="3192898"/>
              <a:ext cx="1748381" cy="918986"/>
            </a:xfrm>
            <a:custGeom>
              <a:avLst/>
              <a:gdLst>
                <a:gd name="connsiteX0" fmla="*/ 244696 w 1755211"/>
                <a:gd name="connsiteY0" fmla="*/ 908266 h 908266"/>
                <a:gd name="connsiteX1" fmla="*/ 1755211 w 1755211"/>
                <a:gd name="connsiteY1" fmla="*/ 890320 h 908266"/>
                <a:gd name="connsiteX2" fmla="*/ 1426747 w 1755211"/>
                <a:gd name="connsiteY2" fmla="*/ 0 h 908266"/>
                <a:gd name="connsiteX3" fmla="*/ 0 w 1755211"/>
                <a:gd name="connsiteY3" fmla="*/ 5693 h 908266"/>
                <a:gd name="connsiteX4" fmla="*/ 244696 w 1755211"/>
                <a:gd name="connsiteY4" fmla="*/ 908266 h 908266"/>
                <a:gd name="connsiteX0" fmla="*/ 254033 w 1764548"/>
                <a:gd name="connsiteY0" fmla="*/ 908266 h 908266"/>
                <a:gd name="connsiteX1" fmla="*/ 1764548 w 1764548"/>
                <a:gd name="connsiteY1" fmla="*/ 890320 h 908266"/>
                <a:gd name="connsiteX2" fmla="*/ 1436084 w 1764548"/>
                <a:gd name="connsiteY2" fmla="*/ 0 h 908266"/>
                <a:gd name="connsiteX3" fmla="*/ 0 w 1764548"/>
                <a:gd name="connsiteY3" fmla="*/ 1207 h 908266"/>
                <a:gd name="connsiteX4" fmla="*/ 254033 w 1764548"/>
                <a:gd name="connsiteY4" fmla="*/ 908266 h 908266"/>
                <a:gd name="connsiteX0" fmla="*/ 254033 w 1735444"/>
                <a:gd name="connsiteY0" fmla="*/ 908266 h 908266"/>
                <a:gd name="connsiteX1" fmla="*/ 1735444 w 1735444"/>
                <a:gd name="connsiteY1" fmla="*/ 879132 h 908266"/>
                <a:gd name="connsiteX2" fmla="*/ 1436084 w 1735444"/>
                <a:gd name="connsiteY2" fmla="*/ 0 h 908266"/>
                <a:gd name="connsiteX3" fmla="*/ 0 w 1735444"/>
                <a:gd name="connsiteY3" fmla="*/ 1207 h 908266"/>
                <a:gd name="connsiteX4" fmla="*/ 254033 w 1735444"/>
                <a:gd name="connsiteY4" fmla="*/ 908266 h 908266"/>
                <a:gd name="connsiteX0" fmla="*/ 254033 w 1735444"/>
                <a:gd name="connsiteY0" fmla="*/ 908266 h 908266"/>
                <a:gd name="connsiteX1" fmla="*/ 1735444 w 1735444"/>
                <a:gd name="connsiteY1" fmla="*/ 879132 h 908266"/>
                <a:gd name="connsiteX2" fmla="*/ 1428913 w 1735444"/>
                <a:gd name="connsiteY2" fmla="*/ 0 h 908266"/>
                <a:gd name="connsiteX3" fmla="*/ 0 w 1735444"/>
                <a:gd name="connsiteY3" fmla="*/ 1207 h 908266"/>
                <a:gd name="connsiteX4" fmla="*/ 254033 w 1735444"/>
                <a:gd name="connsiteY4" fmla="*/ 908266 h 908266"/>
                <a:gd name="connsiteX0" fmla="*/ 254033 w 1735444"/>
                <a:gd name="connsiteY0" fmla="*/ 908266 h 908266"/>
                <a:gd name="connsiteX1" fmla="*/ 1735444 w 1735444"/>
                <a:gd name="connsiteY1" fmla="*/ 879132 h 908266"/>
                <a:gd name="connsiteX2" fmla="*/ 1428913 w 1735444"/>
                <a:gd name="connsiteY2" fmla="*/ 0 h 908266"/>
                <a:gd name="connsiteX3" fmla="*/ 0 w 1735444"/>
                <a:gd name="connsiteY3" fmla="*/ 1207 h 908266"/>
                <a:gd name="connsiteX4" fmla="*/ 254033 w 1735444"/>
                <a:gd name="connsiteY4" fmla="*/ 908266 h 908266"/>
                <a:gd name="connsiteX0" fmla="*/ 254033 w 1735444"/>
                <a:gd name="connsiteY0" fmla="*/ 908266 h 908266"/>
                <a:gd name="connsiteX1" fmla="*/ 1735444 w 1735444"/>
                <a:gd name="connsiteY1" fmla="*/ 879132 h 908266"/>
                <a:gd name="connsiteX2" fmla="*/ 1428913 w 1735444"/>
                <a:gd name="connsiteY2" fmla="*/ 0 h 908266"/>
                <a:gd name="connsiteX3" fmla="*/ 0 w 1735444"/>
                <a:gd name="connsiteY3" fmla="*/ 1207 h 908266"/>
                <a:gd name="connsiteX4" fmla="*/ 254033 w 1735444"/>
                <a:gd name="connsiteY4" fmla="*/ 908266 h 908266"/>
                <a:gd name="connsiteX0" fmla="*/ 254033 w 1735444"/>
                <a:gd name="connsiteY0" fmla="*/ 907059 h 907059"/>
                <a:gd name="connsiteX1" fmla="*/ 1735444 w 1735444"/>
                <a:gd name="connsiteY1" fmla="*/ 877925 h 907059"/>
                <a:gd name="connsiteX2" fmla="*/ 1428913 w 1735444"/>
                <a:gd name="connsiteY2" fmla="*/ 12575 h 907059"/>
                <a:gd name="connsiteX3" fmla="*/ 0 w 1735444"/>
                <a:gd name="connsiteY3" fmla="*/ 0 h 907059"/>
                <a:gd name="connsiteX4" fmla="*/ 254033 w 1735444"/>
                <a:gd name="connsiteY4" fmla="*/ 907059 h 907059"/>
                <a:gd name="connsiteX0" fmla="*/ 232519 w 1713930"/>
                <a:gd name="connsiteY0" fmla="*/ 894484 h 894484"/>
                <a:gd name="connsiteX1" fmla="*/ 1713930 w 1713930"/>
                <a:gd name="connsiteY1" fmla="*/ 865350 h 894484"/>
                <a:gd name="connsiteX2" fmla="*/ 1407399 w 1713930"/>
                <a:gd name="connsiteY2" fmla="*/ 0 h 894484"/>
                <a:gd name="connsiteX3" fmla="*/ 0 w 1713930"/>
                <a:gd name="connsiteY3" fmla="*/ 21881 h 894484"/>
                <a:gd name="connsiteX4" fmla="*/ 232519 w 1713930"/>
                <a:gd name="connsiteY4" fmla="*/ 894484 h 894484"/>
                <a:gd name="connsiteX0" fmla="*/ 232519 w 1713930"/>
                <a:gd name="connsiteY0" fmla="*/ 894484 h 894484"/>
                <a:gd name="connsiteX1" fmla="*/ 1713930 w 1713930"/>
                <a:gd name="connsiteY1" fmla="*/ 865350 h 894484"/>
                <a:gd name="connsiteX2" fmla="*/ 1407399 w 1713930"/>
                <a:gd name="connsiteY2" fmla="*/ 0 h 894484"/>
                <a:gd name="connsiteX3" fmla="*/ 0 w 1713930"/>
                <a:gd name="connsiteY3" fmla="*/ 1207 h 894484"/>
                <a:gd name="connsiteX4" fmla="*/ 232519 w 1713930"/>
                <a:gd name="connsiteY4" fmla="*/ 894484 h 894484"/>
                <a:gd name="connsiteX0" fmla="*/ 232519 w 1713930"/>
                <a:gd name="connsiteY0" fmla="*/ 893277 h 893277"/>
                <a:gd name="connsiteX1" fmla="*/ 1713930 w 1713930"/>
                <a:gd name="connsiteY1" fmla="*/ 864143 h 893277"/>
                <a:gd name="connsiteX2" fmla="*/ 1428913 w 1713930"/>
                <a:gd name="connsiteY2" fmla="*/ 5685 h 893277"/>
                <a:gd name="connsiteX3" fmla="*/ 0 w 1713930"/>
                <a:gd name="connsiteY3" fmla="*/ 0 h 893277"/>
                <a:gd name="connsiteX4" fmla="*/ 232519 w 1713930"/>
                <a:gd name="connsiteY4" fmla="*/ 893277 h 893277"/>
                <a:gd name="connsiteX0" fmla="*/ 232519 w 1713930"/>
                <a:gd name="connsiteY0" fmla="*/ 893277 h 893277"/>
                <a:gd name="connsiteX1" fmla="*/ 1713930 w 1713930"/>
                <a:gd name="connsiteY1" fmla="*/ 864143 h 893277"/>
                <a:gd name="connsiteX2" fmla="*/ 1443255 w 1713930"/>
                <a:gd name="connsiteY2" fmla="*/ 5685 h 893277"/>
                <a:gd name="connsiteX3" fmla="*/ 0 w 1713930"/>
                <a:gd name="connsiteY3" fmla="*/ 0 h 893277"/>
                <a:gd name="connsiteX4" fmla="*/ 232519 w 1713930"/>
                <a:gd name="connsiteY4" fmla="*/ 893277 h 893277"/>
                <a:gd name="connsiteX0" fmla="*/ 232519 w 1713930"/>
                <a:gd name="connsiteY0" fmla="*/ 893277 h 893277"/>
                <a:gd name="connsiteX1" fmla="*/ 1713930 w 1713930"/>
                <a:gd name="connsiteY1" fmla="*/ 864143 h 893277"/>
                <a:gd name="connsiteX2" fmla="*/ 1443255 w 1713930"/>
                <a:gd name="connsiteY2" fmla="*/ 5685 h 893277"/>
                <a:gd name="connsiteX3" fmla="*/ 0 w 1713930"/>
                <a:gd name="connsiteY3" fmla="*/ 0 h 893277"/>
                <a:gd name="connsiteX4" fmla="*/ 232519 w 1713930"/>
                <a:gd name="connsiteY4" fmla="*/ 893277 h 893277"/>
                <a:gd name="connsiteX0" fmla="*/ 232519 w 1713930"/>
                <a:gd name="connsiteY0" fmla="*/ 894484 h 894484"/>
                <a:gd name="connsiteX1" fmla="*/ 1713930 w 1713930"/>
                <a:gd name="connsiteY1" fmla="*/ 865350 h 894484"/>
                <a:gd name="connsiteX2" fmla="*/ 1443255 w 1713930"/>
                <a:gd name="connsiteY2" fmla="*/ 0 h 894484"/>
                <a:gd name="connsiteX3" fmla="*/ 0 w 1713930"/>
                <a:gd name="connsiteY3" fmla="*/ 1207 h 894484"/>
                <a:gd name="connsiteX4" fmla="*/ 232519 w 1713930"/>
                <a:gd name="connsiteY4" fmla="*/ 894484 h 894484"/>
                <a:gd name="connsiteX0" fmla="*/ 317484 w 1713930"/>
                <a:gd name="connsiteY0" fmla="*/ 890402 h 890402"/>
                <a:gd name="connsiteX1" fmla="*/ 1713930 w 1713930"/>
                <a:gd name="connsiteY1" fmla="*/ 865350 h 890402"/>
                <a:gd name="connsiteX2" fmla="*/ 1443255 w 1713930"/>
                <a:gd name="connsiteY2" fmla="*/ 0 h 890402"/>
                <a:gd name="connsiteX3" fmla="*/ 0 w 1713930"/>
                <a:gd name="connsiteY3" fmla="*/ 1207 h 890402"/>
                <a:gd name="connsiteX4" fmla="*/ 317484 w 1713930"/>
                <a:gd name="connsiteY4" fmla="*/ 890402 h 890402"/>
                <a:gd name="connsiteX0" fmla="*/ 315150 w 1713930"/>
                <a:gd name="connsiteY0" fmla="*/ 865727 h 865727"/>
                <a:gd name="connsiteX1" fmla="*/ 1713930 w 1713930"/>
                <a:gd name="connsiteY1" fmla="*/ 865350 h 865727"/>
                <a:gd name="connsiteX2" fmla="*/ 1443255 w 1713930"/>
                <a:gd name="connsiteY2" fmla="*/ 0 h 865727"/>
                <a:gd name="connsiteX3" fmla="*/ 0 w 1713930"/>
                <a:gd name="connsiteY3" fmla="*/ 1207 h 865727"/>
                <a:gd name="connsiteX4" fmla="*/ 315150 w 1713930"/>
                <a:gd name="connsiteY4" fmla="*/ 865727 h 8657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3930" h="865727">
                  <a:moveTo>
                    <a:pt x="315150" y="865727"/>
                  </a:moveTo>
                  <a:lnTo>
                    <a:pt x="1713930" y="865350"/>
                  </a:lnTo>
                  <a:lnTo>
                    <a:pt x="1443255" y="0"/>
                  </a:lnTo>
                  <a:lnTo>
                    <a:pt x="0" y="1207"/>
                  </a:lnTo>
                  <a:lnTo>
                    <a:pt x="315150" y="865727"/>
                  </a:lnTo>
                  <a:close/>
                </a:path>
              </a:pathLst>
            </a:custGeom>
            <a:solidFill>
              <a:srgbClr val="0070C0"/>
            </a:solidFill>
            <a:ln w="25400" cap="flat" cmpd="sng" algn="ctr">
              <a:noFill/>
              <a:prstDash val="solid"/>
            </a:ln>
            <a:effectLst/>
            <a:scene3d>
              <a:camera prst="orthographicFront"/>
              <a:lightRig rig="threePt" dir="t"/>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67" name="Parallelogram 20"/>
            <p:cNvSpPr/>
            <p:nvPr/>
          </p:nvSpPr>
          <p:spPr>
            <a:xfrm flipV="1">
              <a:off x="3770324" y="3225360"/>
              <a:ext cx="1690641" cy="857604"/>
            </a:xfrm>
            <a:custGeom>
              <a:avLst/>
              <a:gdLst>
                <a:gd name="connsiteX0" fmla="*/ 323866 w 1697785"/>
                <a:gd name="connsiteY0" fmla="*/ 899270 h 899270"/>
                <a:gd name="connsiteX1" fmla="*/ 1697785 w 1697785"/>
                <a:gd name="connsiteY1" fmla="*/ 874866 h 899270"/>
                <a:gd name="connsiteX2" fmla="*/ 1684736 w 1697785"/>
                <a:gd name="connsiteY2" fmla="*/ 832184 h 899270"/>
                <a:gd name="connsiteX3" fmla="*/ 371732 w 1697785"/>
                <a:gd name="connsiteY3" fmla="*/ 855274 h 899270"/>
                <a:gd name="connsiteX4" fmla="*/ 72648 w 1697785"/>
                <a:gd name="connsiteY4" fmla="*/ 34120 h 899270"/>
                <a:gd name="connsiteX5" fmla="*/ 1432260 w 1697785"/>
                <a:gd name="connsiteY5" fmla="*/ 33005 h 899270"/>
                <a:gd name="connsiteX6" fmla="*/ 1430312 w 1697785"/>
                <a:gd name="connsiteY6" fmla="*/ 0 h 899270"/>
                <a:gd name="connsiteX7" fmla="*/ 0 w 1697785"/>
                <a:gd name="connsiteY7" fmla="*/ 1185 h 899270"/>
                <a:gd name="connsiteX8" fmla="*/ 323866 w 1697785"/>
                <a:gd name="connsiteY8" fmla="*/ 899270 h 899270"/>
                <a:gd name="connsiteX0" fmla="*/ 323866 w 1697785"/>
                <a:gd name="connsiteY0" fmla="*/ 899270 h 899270"/>
                <a:gd name="connsiteX1" fmla="*/ 1697785 w 1697785"/>
                <a:gd name="connsiteY1" fmla="*/ 874866 h 899270"/>
                <a:gd name="connsiteX2" fmla="*/ 1684736 w 1697785"/>
                <a:gd name="connsiteY2" fmla="*/ 832184 h 899270"/>
                <a:gd name="connsiteX3" fmla="*/ 371732 w 1697785"/>
                <a:gd name="connsiteY3" fmla="*/ 855274 h 899270"/>
                <a:gd name="connsiteX4" fmla="*/ 42313 w 1697785"/>
                <a:gd name="connsiteY4" fmla="*/ 25452 h 899270"/>
                <a:gd name="connsiteX5" fmla="*/ 1432260 w 1697785"/>
                <a:gd name="connsiteY5" fmla="*/ 33005 h 899270"/>
                <a:gd name="connsiteX6" fmla="*/ 1430312 w 1697785"/>
                <a:gd name="connsiteY6" fmla="*/ 0 h 899270"/>
                <a:gd name="connsiteX7" fmla="*/ 0 w 1697785"/>
                <a:gd name="connsiteY7" fmla="*/ 1185 h 899270"/>
                <a:gd name="connsiteX8" fmla="*/ 323866 w 1697785"/>
                <a:gd name="connsiteY8" fmla="*/ 899270 h 899270"/>
                <a:gd name="connsiteX0" fmla="*/ 323866 w 1697785"/>
                <a:gd name="connsiteY0" fmla="*/ 899270 h 899270"/>
                <a:gd name="connsiteX1" fmla="*/ 1697785 w 1697785"/>
                <a:gd name="connsiteY1" fmla="*/ 874866 h 899270"/>
                <a:gd name="connsiteX2" fmla="*/ 1684736 w 1697785"/>
                <a:gd name="connsiteY2" fmla="*/ 832184 h 899270"/>
                <a:gd name="connsiteX3" fmla="*/ 345730 w 1697785"/>
                <a:gd name="connsiteY3" fmla="*/ 863941 h 899270"/>
                <a:gd name="connsiteX4" fmla="*/ 42313 w 1697785"/>
                <a:gd name="connsiteY4" fmla="*/ 25452 h 899270"/>
                <a:gd name="connsiteX5" fmla="*/ 1432260 w 1697785"/>
                <a:gd name="connsiteY5" fmla="*/ 33005 h 899270"/>
                <a:gd name="connsiteX6" fmla="*/ 1430312 w 1697785"/>
                <a:gd name="connsiteY6" fmla="*/ 0 h 899270"/>
                <a:gd name="connsiteX7" fmla="*/ 0 w 1697785"/>
                <a:gd name="connsiteY7" fmla="*/ 1185 h 899270"/>
                <a:gd name="connsiteX8" fmla="*/ 323866 w 1697785"/>
                <a:gd name="connsiteY8" fmla="*/ 899270 h 899270"/>
                <a:gd name="connsiteX0" fmla="*/ 323866 w 1697785"/>
                <a:gd name="connsiteY0" fmla="*/ 899270 h 899270"/>
                <a:gd name="connsiteX1" fmla="*/ 1697785 w 1697785"/>
                <a:gd name="connsiteY1" fmla="*/ 874866 h 899270"/>
                <a:gd name="connsiteX2" fmla="*/ 1689070 w 1697785"/>
                <a:gd name="connsiteY2" fmla="*/ 849519 h 899270"/>
                <a:gd name="connsiteX3" fmla="*/ 345730 w 1697785"/>
                <a:gd name="connsiteY3" fmla="*/ 863941 h 899270"/>
                <a:gd name="connsiteX4" fmla="*/ 42313 w 1697785"/>
                <a:gd name="connsiteY4" fmla="*/ 25452 h 899270"/>
                <a:gd name="connsiteX5" fmla="*/ 1432260 w 1697785"/>
                <a:gd name="connsiteY5" fmla="*/ 33005 h 899270"/>
                <a:gd name="connsiteX6" fmla="*/ 1430312 w 1697785"/>
                <a:gd name="connsiteY6" fmla="*/ 0 h 899270"/>
                <a:gd name="connsiteX7" fmla="*/ 0 w 1697785"/>
                <a:gd name="connsiteY7" fmla="*/ 1185 h 899270"/>
                <a:gd name="connsiteX8" fmla="*/ 323866 w 1697785"/>
                <a:gd name="connsiteY8" fmla="*/ 899270 h 899270"/>
                <a:gd name="connsiteX0" fmla="*/ 323866 w 1697785"/>
                <a:gd name="connsiteY0" fmla="*/ 899270 h 899270"/>
                <a:gd name="connsiteX1" fmla="*/ 1697785 w 1697785"/>
                <a:gd name="connsiteY1" fmla="*/ 874866 h 899270"/>
                <a:gd name="connsiteX2" fmla="*/ 1689070 w 1697785"/>
                <a:gd name="connsiteY2" fmla="*/ 849519 h 899270"/>
                <a:gd name="connsiteX3" fmla="*/ 345730 w 1697785"/>
                <a:gd name="connsiteY3" fmla="*/ 863941 h 899270"/>
                <a:gd name="connsiteX4" fmla="*/ 42313 w 1697785"/>
                <a:gd name="connsiteY4" fmla="*/ 25452 h 899270"/>
                <a:gd name="connsiteX5" fmla="*/ 1458454 w 1697785"/>
                <a:gd name="connsiteY5" fmla="*/ 40149 h 899270"/>
                <a:gd name="connsiteX6" fmla="*/ 1430312 w 1697785"/>
                <a:gd name="connsiteY6" fmla="*/ 0 h 899270"/>
                <a:gd name="connsiteX7" fmla="*/ 0 w 1697785"/>
                <a:gd name="connsiteY7" fmla="*/ 1185 h 899270"/>
                <a:gd name="connsiteX8" fmla="*/ 323866 w 1697785"/>
                <a:gd name="connsiteY8" fmla="*/ 899270 h 899270"/>
                <a:gd name="connsiteX0" fmla="*/ 323866 w 1697785"/>
                <a:gd name="connsiteY0" fmla="*/ 901652 h 901652"/>
                <a:gd name="connsiteX1" fmla="*/ 1697785 w 1697785"/>
                <a:gd name="connsiteY1" fmla="*/ 877248 h 901652"/>
                <a:gd name="connsiteX2" fmla="*/ 1689070 w 1697785"/>
                <a:gd name="connsiteY2" fmla="*/ 851901 h 901652"/>
                <a:gd name="connsiteX3" fmla="*/ 345730 w 1697785"/>
                <a:gd name="connsiteY3" fmla="*/ 866323 h 901652"/>
                <a:gd name="connsiteX4" fmla="*/ 42313 w 1697785"/>
                <a:gd name="connsiteY4" fmla="*/ 27834 h 901652"/>
                <a:gd name="connsiteX5" fmla="*/ 1458454 w 1697785"/>
                <a:gd name="connsiteY5" fmla="*/ 42531 h 901652"/>
                <a:gd name="connsiteX6" fmla="*/ 1442218 w 1697785"/>
                <a:gd name="connsiteY6" fmla="*/ 0 h 901652"/>
                <a:gd name="connsiteX7" fmla="*/ 0 w 1697785"/>
                <a:gd name="connsiteY7" fmla="*/ 3567 h 901652"/>
                <a:gd name="connsiteX8" fmla="*/ 323866 w 1697785"/>
                <a:gd name="connsiteY8" fmla="*/ 901652 h 901652"/>
                <a:gd name="connsiteX0" fmla="*/ 323866 w 1697785"/>
                <a:gd name="connsiteY0" fmla="*/ 898085 h 898085"/>
                <a:gd name="connsiteX1" fmla="*/ 1697785 w 1697785"/>
                <a:gd name="connsiteY1" fmla="*/ 873681 h 898085"/>
                <a:gd name="connsiteX2" fmla="*/ 1689070 w 1697785"/>
                <a:gd name="connsiteY2" fmla="*/ 848334 h 898085"/>
                <a:gd name="connsiteX3" fmla="*/ 345730 w 1697785"/>
                <a:gd name="connsiteY3" fmla="*/ 862756 h 898085"/>
                <a:gd name="connsiteX4" fmla="*/ 42313 w 1697785"/>
                <a:gd name="connsiteY4" fmla="*/ 24267 h 898085"/>
                <a:gd name="connsiteX5" fmla="*/ 1458454 w 1697785"/>
                <a:gd name="connsiteY5" fmla="*/ 38964 h 898085"/>
                <a:gd name="connsiteX6" fmla="*/ 1439837 w 1697785"/>
                <a:gd name="connsiteY6" fmla="*/ 8339 h 898085"/>
                <a:gd name="connsiteX7" fmla="*/ 0 w 1697785"/>
                <a:gd name="connsiteY7" fmla="*/ 0 h 898085"/>
                <a:gd name="connsiteX8" fmla="*/ 323866 w 1697785"/>
                <a:gd name="connsiteY8" fmla="*/ 898085 h 898085"/>
                <a:gd name="connsiteX0" fmla="*/ 321485 w 1695404"/>
                <a:gd name="connsiteY0" fmla="*/ 893323 h 893323"/>
                <a:gd name="connsiteX1" fmla="*/ 1695404 w 1695404"/>
                <a:gd name="connsiteY1" fmla="*/ 868919 h 893323"/>
                <a:gd name="connsiteX2" fmla="*/ 1686689 w 1695404"/>
                <a:gd name="connsiteY2" fmla="*/ 843572 h 893323"/>
                <a:gd name="connsiteX3" fmla="*/ 343349 w 1695404"/>
                <a:gd name="connsiteY3" fmla="*/ 857994 h 893323"/>
                <a:gd name="connsiteX4" fmla="*/ 39932 w 1695404"/>
                <a:gd name="connsiteY4" fmla="*/ 19505 h 893323"/>
                <a:gd name="connsiteX5" fmla="*/ 1456073 w 1695404"/>
                <a:gd name="connsiteY5" fmla="*/ 34202 h 893323"/>
                <a:gd name="connsiteX6" fmla="*/ 1437456 w 1695404"/>
                <a:gd name="connsiteY6" fmla="*/ 3577 h 893323"/>
                <a:gd name="connsiteX7" fmla="*/ 0 w 1695404"/>
                <a:gd name="connsiteY7" fmla="*/ 0 h 893323"/>
                <a:gd name="connsiteX8" fmla="*/ 321485 w 1695404"/>
                <a:gd name="connsiteY8" fmla="*/ 893323 h 893323"/>
                <a:gd name="connsiteX0" fmla="*/ 309579 w 1683498"/>
                <a:gd name="connsiteY0" fmla="*/ 893323 h 893323"/>
                <a:gd name="connsiteX1" fmla="*/ 1683498 w 1683498"/>
                <a:gd name="connsiteY1" fmla="*/ 868919 h 893323"/>
                <a:gd name="connsiteX2" fmla="*/ 1674783 w 1683498"/>
                <a:gd name="connsiteY2" fmla="*/ 843572 h 893323"/>
                <a:gd name="connsiteX3" fmla="*/ 331443 w 1683498"/>
                <a:gd name="connsiteY3" fmla="*/ 857994 h 893323"/>
                <a:gd name="connsiteX4" fmla="*/ 28026 w 1683498"/>
                <a:gd name="connsiteY4" fmla="*/ 19505 h 893323"/>
                <a:gd name="connsiteX5" fmla="*/ 1444167 w 1683498"/>
                <a:gd name="connsiteY5" fmla="*/ 34202 h 893323"/>
                <a:gd name="connsiteX6" fmla="*/ 1425550 w 1683498"/>
                <a:gd name="connsiteY6" fmla="*/ 3577 h 893323"/>
                <a:gd name="connsiteX7" fmla="*/ 0 w 1683498"/>
                <a:gd name="connsiteY7" fmla="*/ 0 h 893323"/>
                <a:gd name="connsiteX8" fmla="*/ 309579 w 1683498"/>
                <a:gd name="connsiteY8" fmla="*/ 893323 h 893323"/>
                <a:gd name="connsiteX0" fmla="*/ 309579 w 1683498"/>
                <a:gd name="connsiteY0" fmla="*/ 893323 h 893323"/>
                <a:gd name="connsiteX1" fmla="*/ 1683498 w 1683498"/>
                <a:gd name="connsiteY1" fmla="*/ 868919 h 893323"/>
                <a:gd name="connsiteX2" fmla="*/ 1674783 w 1683498"/>
                <a:gd name="connsiteY2" fmla="*/ 843572 h 893323"/>
                <a:gd name="connsiteX3" fmla="*/ 331443 w 1683498"/>
                <a:gd name="connsiteY3" fmla="*/ 857994 h 893323"/>
                <a:gd name="connsiteX4" fmla="*/ 28026 w 1683498"/>
                <a:gd name="connsiteY4" fmla="*/ 19505 h 893323"/>
                <a:gd name="connsiteX5" fmla="*/ 1451310 w 1683498"/>
                <a:gd name="connsiteY5" fmla="*/ 36583 h 893323"/>
                <a:gd name="connsiteX6" fmla="*/ 1425550 w 1683498"/>
                <a:gd name="connsiteY6" fmla="*/ 3577 h 893323"/>
                <a:gd name="connsiteX7" fmla="*/ 0 w 1683498"/>
                <a:gd name="connsiteY7" fmla="*/ 0 h 893323"/>
                <a:gd name="connsiteX8" fmla="*/ 309579 w 1683498"/>
                <a:gd name="connsiteY8" fmla="*/ 893323 h 893323"/>
                <a:gd name="connsiteX0" fmla="*/ 309579 w 1683498"/>
                <a:gd name="connsiteY0" fmla="*/ 893323 h 893323"/>
                <a:gd name="connsiteX1" fmla="*/ 1683498 w 1683498"/>
                <a:gd name="connsiteY1" fmla="*/ 868919 h 893323"/>
                <a:gd name="connsiteX2" fmla="*/ 1674783 w 1683498"/>
                <a:gd name="connsiteY2" fmla="*/ 843572 h 893323"/>
                <a:gd name="connsiteX3" fmla="*/ 331443 w 1683498"/>
                <a:gd name="connsiteY3" fmla="*/ 857994 h 893323"/>
                <a:gd name="connsiteX4" fmla="*/ 28026 w 1683498"/>
                <a:gd name="connsiteY4" fmla="*/ 19505 h 893323"/>
                <a:gd name="connsiteX5" fmla="*/ 1451310 w 1683498"/>
                <a:gd name="connsiteY5" fmla="*/ 36583 h 893323"/>
                <a:gd name="connsiteX6" fmla="*/ 1432694 w 1683498"/>
                <a:gd name="connsiteY6" fmla="*/ 3577 h 893323"/>
                <a:gd name="connsiteX7" fmla="*/ 0 w 1683498"/>
                <a:gd name="connsiteY7" fmla="*/ 0 h 893323"/>
                <a:gd name="connsiteX8" fmla="*/ 309579 w 1683498"/>
                <a:gd name="connsiteY8" fmla="*/ 893323 h 893323"/>
                <a:gd name="connsiteX0" fmla="*/ 309579 w 1683498"/>
                <a:gd name="connsiteY0" fmla="*/ 893323 h 893323"/>
                <a:gd name="connsiteX1" fmla="*/ 1683498 w 1683498"/>
                <a:gd name="connsiteY1" fmla="*/ 868919 h 893323"/>
                <a:gd name="connsiteX2" fmla="*/ 1674783 w 1683498"/>
                <a:gd name="connsiteY2" fmla="*/ 843572 h 893323"/>
                <a:gd name="connsiteX3" fmla="*/ 331443 w 1683498"/>
                <a:gd name="connsiteY3" fmla="*/ 857994 h 893323"/>
                <a:gd name="connsiteX4" fmla="*/ 28026 w 1683498"/>
                <a:gd name="connsiteY4" fmla="*/ 19505 h 893323"/>
                <a:gd name="connsiteX5" fmla="*/ 1444166 w 1683498"/>
                <a:gd name="connsiteY5" fmla="*/ 36583 h 893323"/>
                <a:gd name="connsiteX6" fmla="*/ 1432694 w 1683498"/>
                <a:gd name="connsiteY6" fmla="*/ 3577 h 893323"/>
                <a:gd name="connsiteX7" fmla="*/ 0 w 1683498"/>
                <a:gd name="connsiteY7" fmla="*/ 0 h 893323"/>
                <a:gd name="connsiteX8" fmla="*/ 309579 w 1683498"/>
                <a:gd name="connsiteY8" fmla="*/ 893323 h 893323"/>
                <a:gd name="connsiteX0" fmla="*/ 309579 w 1683498"/>
                <a:gd name="connsiteY0" fmla="*/ 893323 h 893323"/>
                <a:gd name="connsiteX1" fmla="*/ 1683498 w 1683498"/>
                <a:gd name="connsiteY1" fmla="*/ 868919 h 893323"/>
                <a:gd name="connsiteX2" fmla="*/ 1674783 w 1683498"/>
                <a:gd name="connsiteY2" fmla="*/ 843572 h 893323"/>
                <a:gd name="connsiteX3" fmla="*/ 331443 w 1683498"/>
                <a:gd name="connsiteY3" fmla="*/ 857994 h 893323"/>
                <a:gd name="connsiteX4" fmla="*/ 39932 w 1683498"/>
                <a:gd name="connsiteY4" fmla="*/ 33792 h 893323"/>
                <a:gd name="connsiteX5" fmla="*/ 1444166 w 1683498"/>
                <a:gd name="connsiteY5" fmla="*/ 36583 h 893323"/>
                <a:gd name="connsiteX6" fmla="*/ 1432694 w 1683498"/>
                <a:gd name="connsiteY6" fmla="*/ 3577 h 893323"/>
                <a:gd name="connsiteX7" fmla="*/ 0 w 1683498"/>
                <a:gd name="connsiteY7" fmla="*/ 0 h 893323"/>
                <a:gd name="connsiteX8" fmla="*/ 309579 w 1683498"/>
                <a:gd name="connsiteY8" fmla="*/ 893323 h 893323"/>
                <a:gd name="connsiteX0" fmla="*/ 309579 w 1690641"/>
                <a:gd name="connsiteY0" fmla="*/ 893323 h 893323"/>
                <a:gd name="connsiteX1" fmla="*/ 1690641 w 1690641"/>
                <a:gd name="connsiteY1" fmla="*/ 854631 h 893323"/>
                <a:gd name="connsiteX2" fmla="*/ 1674783 w 1690641"/>
                <a:gd name="connsiteY2" fmla="*/ 843572 h 893323"/>
                <a:gd name="connsiteX3" fmla="*/ 331443 w 1690641"/>
                <a:gd name="connsiteY3" fmla="*/ 857994 h 893323"/>
                <a:gd name="connsiteX4" fmla="*/ 39932 w 1690641"/>
                <a:gd name="connsiteY4" fmla="*/ 33792 h 893323"/>
                <a:gd name="connsiteX5" fmla="*/ 1444166 w 1690641"/>
                <a:gd name="connsiteY5" fmla="*/ 36583 h 893323"/>
                <a:gd name="connsiteX6" fmla="*/ 1432694 w 1690641"/>
                <a:gd name="connsiteY6" fmla="*/ 3577 h 893323"/>
                <a:gd name="connsiteX7" fmla="*/ 0 w 1690641"/>
                <a:gd name="connsiteY7" fmla="*/ 0 h 893323"/>
                <a:gd name="connsiteX8" fmla="*/ 309579 w 1690641"/>
                <a:gd name="connsiteY8" fmla="*/ 893323 h 893323"/>
                <a:gd name="connsiteX0" fmla="*/ 309579 w 1690641"/>
                <a:gd name="connsiteY0" fmla="*/ 893323 h 893323"/>
                <a:gd name="connsiteX1" fmla="*/ 1690641 w 1690641"/>
                <a:gd name="connsiteY1" fmla="*/ 854631 h 893323"/>
                <a:gd name="connsiteX2" fmla="*/ 1674783 w 1690641"/>
                <a:gd name="connsiteY2" fmla="*/ 843572 h 893323"/>
                <a:gd name="connsiteX3" fmla="*/ 336205 w 1690641"/>
                <a:gd name="connsiteY3" fmla="*/ 805606 h 893323"/>
                <a:gd name="connsiteX4" fmla="*/ 39932 w 1690641"/>
                <a:gd name="connsiteY4" fmla="*/ 33792 h 893323"/>
                <a:gd name="connsiteX5" fmla="*/ 1444166 w 1690641"/>
                <a:gd name="connsiteY5" fmla="*/ 36583 h 893323"/>
                <a:gd name="connsiteX6" fmla="*/ 1432694 w 1690641"/>
                <a:gd name="connsiteY6" fmla="*/ 3577 h 893323"/>
                <a:gd name="connsiteX7" fmla="*/ 0 w 1690641"/>
                <a:gd name="connsiteY7" fmla="*/ 0 h 893323"/>
                <a:gd name="connsiteX8" fmla="*/ 309579 w 1690641"/>
                <a:gd name="connsiteY8" fmla="*/ 893323 h 893323"/>
                <a:gd name="connsiteX0" fmla="*/ 297673 w 1690641"/>
                <a:gd name="connsiteY0" fmla="*/ 857604 h 857604"/>
                <a:gd name="connsiteX1" fmla="*/ 1690641 w 1690641"/>
                <a:gd name="connsiteY1" fmla="*/ 854631 h 857604"/>
                <a:gd name="connsiteX2" fmla="*/ 1674783 w 1690641"/>
                <a:gd name="connsiteY2" fmla="*/ 843572 h 857604"/>
                <a:gd name="connsiteX3" fmla="*/ 336205 w 1690641"/>
                <a:gd name="connsiteY3" fmla="*/ 805606 h 857604"/>
                <a:gd name="connsiteX4" fmla="*/ 39932 w 1690641"/>
                <a:gd name="connsiteY4" fmla="*/ 33792 h 857604"/>
                <a:gd name="connsiteX5" fmla="*/ 1444166 w 1690641"/>
                <a:gd name="connsiteY5" fmla="*/ 36583 h 857604"/>
                <a:gd name="connsiteX6" fmla="*/ 1432694 w 1690641"/>
                <a:gd name="connsiteY6" fmla="*/ 3577 h 857604"/>
                <a:gd name="connsiteX7" fmla="*/ 0 w 1690641"/>
                <a:gd name="connsiteY7" fmla="*/ 0 h 857604"/>
                <a:gd name="connsiteX8" fmla="*/ 297673 w 1690641"/>
                <a:gd name="connsiteY8" fmla="*/ 857604 h 857604"/>
                <a:gd name="connsiteX0" fmla="*/ 297673 w 1690641"/>
                <a:gd name="connsiteY0" fmla="*/ 857604 h 857604"/>
                <a:gd name="connsiteX1" fmla="*/ 1690641 w 1690641"/>
                <a:gd name="connsiteY1" fmla="*/ 854631 h 857604"/>
                <a:gd name="connsiteX2" fmla="*/ 1681927 w 1690641"/>
                <a:gd name="connsiteY2" fmla="*/ 826904 h 857604"/>
                <a:gd name="connsiteX3" fmla="*/ 336205 w 1690641"/>
                <a:gd name="connsiteY3" fmla="*/ 805606 h 857604"/>
                <a:gd name="connsiteX4" fmla="*/ 39932 w 1690641"/>
                <a:gd name="connsiteY4" fmla="*/ 33792 h 857604"/>
                <a:gd name="connsiteX5" fmla="*/ 1444166 w 1690641"/>
                <a:gd name="connsiteY5" fmla="*/ 36583 h 857604"/>
                <a:gd name="connsiteX6" fmla="*/ 1432694 w 1690641"/>
                <a:gd name="connsiteY6" fmla="*/ 3577 h 857604"/>
                <a:gd name="connsiteX7" fmla="*/ 0 w 1690641"/>
                <a:gd name="connsiteY7" fmla="*/ 0 h 857604"/>
                <a:gd name="connsiteX8" fmla="*/ 297673 w 1690641"/>
                <a:gd name="connsiteY8" fmla="*/ 857604 h 857604"/>
                <a:gd name="connsiteX0" fmla="*/ 297673 w 1690641"/>
                <a:gd name="connsiteY0" fmla="*/ 857604 h 857604"/>
                <a:gd name="connsiteX1" fmla="*/ 1690641 w 1690641"/>
                <a:gd name="connsiteY1" fmla="*/ 854631 h 857604"/>
                <a:gd name="connsiteX2" fmla="*/ 1681927 w 1690641"/>
                <a:gd name="connsiteY2" fmla="*/ 826904 h 857604"/>
                <a:gd name="connsiteX3" fmla="*/ 331443 w 1690641"/>
                <a:gd name="connsiteY3" fmla="*/ 824656 h 857604"/>
                <a:gd name="connsiteX4" fmla="*/ 39932 w 1690641"/>
                <a:gd name="connsiteY4" fmla="*/ 33792 h 857604"/>
                <a:gd name="connsiteX5" fmla="*/ 1444166 w 1690641"/>
                <a:gd name="connsiteY5" fmla="*/ 36583 h 857604"/>
                <a:gd name="connsiteX6" fmla="*/ 1432694 w 1690641"/>
                <a:gd name="connsiteY6" fmla="*/ 3577 h 857604"/>
                <a:gd name="connsiteX7" fmla="*/ 0 w 1690641"/>
                <a:gd name="connsiteY7" fmla="*/ 0 h 857604"/>
                <a:gd name="connsiteX8" fmla="*/ 297673 w 1690641"/>
                <a:gd name="connsiteY8" fmla="*/ 857604 h 857604"/>
                <a:gd name="connsiteX0" fmla="*/ 297673 w 1690641"/>
                <a:gd name="connsiteY0" fmla="*/ 857604 h 857604"/>
                <a:gd name="connsiteX1" fmla="*/ 1690641 w 1690641"/>
                <a:gd name="connsiteY1" fmla="*/ 854631 h 857604"/>
                <a:gd name="connsiteX2" fmla="*/ 1681927 w 1690641"/>
                <a:gd name="connsiteY2" fmla="*/ 826904 h 857604"/>
                <a:gd name="connsiteX3" fmla="*/ 331443 w 1690641"/>
                <a:gd name="connsiteY3" fmla="*/ 824656 h 857604"/>
                <a:gd name="connsiteX4" fmla="*/ 49457 w 1690641"/>
                <a:gd name="connsiteY4" fmla="*/ 38555 h 857604"/>
                <a:gd name="connsiteX5" fmla="*/ 1444166 w 1690641"/>
                <a:gd name="connsiteY5" fmla="*/ 36583 h 857604"/>
                <a:gd name="connsiteX6" fmla="*/ 1432694 w 1690641"/>
                <a:gd name="connsiteY6" fmla="*/ 3577 h 857604"/>
                <a:gd name="connsiteX7" fmla="*/ 0 w 1690641"/>
                <a:gd name="connsiteY7" fmla="*/ 0 h 857604"/>
                <a:gd name="connsiteX8" fmla="*/ 297673 w 1690641"/>
                <a:gd name="connsiteY8" fmla="*/ 857604 h 857604"/>
                <a:gd name="connsiteX0" fmla="*/ 297673 w 1690641"/>
                <a:gd name="connsiteY0" fmla="*/ 857604 h 857604"/>
                <a:gd name="connsiteX1" fmla="*/ 1690641 w 1690641"/>
                <a:gd name="connsiteY1" fmla="*/ 854631 h 857604"/>
                <a:gd name="connsiteX2" fmla="*/ 1681927 w 1690641"/>
                <a:gd name="connsiteY2" fmla="*/ 826904 h 857604"/>
                <a:gd name="connsiteX3" fmla="*/ 321918 w 1690641"/>
                <a:gd name="connsiteY3" fmla="*/ 827037 h 857604"/>
                <a:gd name="connsiteX4" fmla="*/ 49457 w 1690641"/>
                <a:gd name="connsiteY4" fmla="*/ 38555 h 857604"/>
                <a:gd name="connsiteX5" fmla="*/ 1444166 w 1690641"/>
                <a:gd name="connsiteY5" fmla="*/ 36583 h 857604"/>
                <a:gd name="connsiteX6" fmla="*/ 1432694 w 1690641"/>
                <a:gd name="connsiteY6" fmla="*/ 3577 h 857604"/>
                <a:gd name="connsiteX7" fmla="*/ 0 w 1690641"/>
                <a:gd name="connsiteY7" fmla="*/ 0 h 857604"/>
                <a:gd name="connsiteX8" fmla="*/ 297673 w 1690641"/>
                <a:gd name="connsiteY8" fmla="*/ 857604 h 857604"/>
                <a:gd name="connsiteX0" fmla="*/ 297673 w 1690641"/>
                <a:gd name="connsiteY0" fmla="*/ 857604 h 857604"/>
                <a:gd name="connsiteX1" fmla="*/ 1690641 w 1690641"/>
                <a:gd name="connsiteY1" fmla="*/ 854631 h 857604"/>
                <a:gd name="connsiteX2" fmla="*/ 1681927 w 1690641"/>
                <a:gd name="connsiteY2" fmla="*/ 826904 h 857604"/>
                <a:gd name="connsiteX3" fmla="*/ 321918 w 1690641"/>
                <a:gd name="connsiteY3" fmla="*/ 827037 h 857604"/>
                <a:gd name="connsiteX4" fmla="*/ 51839 w 1690641"/>
                <a:gd name="connsiteY4" fmla="*/ 38555 h 857604"/>
                <a:gd name="connsiteX5" fmla="*/ 1444166 w 1690641"/>
                <a:gd name="connsiteY5" fmla="*/ 36583 h 857604"/>
                <a:gd name="connsiteX6" fmla="*/ 1432694 w 1690641"/>
                <a:gd name="connsiteY6" fmla="*/ 3577 h 857604"/>
                <a:gd name="connsiteX7" fmla="*/ 0 w 1690641"/>
                <a:gd name="connsiteY7" fmla="*/ 0 h 857604"/>
                <a:gd name="connsiteX8" fmla="*/ 297673 w 1690641"/>
                <a:gd name="connsiteY8" fmla="*/ 857604 h 857604"/>
                <a:gd name="connsiteX0" fmla="*/ 297673 w 1690641"/>
                <a:gd name="connsiteY0" fmla="*/ 857604 h 857604"/>
                <a:gd name="connsiteX1" fmla="*/ 1690641 w 1690641"/>
                <a:gd name="connsiteY1" fmla="*/ 854631 h 857604"/>
                <a:gd name="connsiteX2" fmla="*/ 1681927 w 1690641"/>
                <a:gd name="connsiteY2" fmla="*/ 826904 h 857604"/>
                <a:gd name="connsiteX3" fmla="*/ 331443 w 1690641"/>
                <a:gd name="connsiteY3" fmla="*/ 827037 h 857604"/>
                <a:gd name="connsiteX4" fmla="*/ 51839 w 1690641"/>
                <a:gd name="connsiteY4" fmla="*/ 38555 h 857604"/>
                <a:gd name="connsiteX5" fmla="*/ 1444166 w 1690641"/>
                <a:gd name="connsiteY5" fmla="*/ 36583 h 857604"/>
                <a:gd name="connsiteX6" fmla="*/ 1432694 w 1690641"/>
                <a:gd name="connsiteY6" fmla="*/ 3577 h 857604"/>
                <a:gd name="connsiteX7" fmla="*/ 0 w 1690641"/>
                <a:gd name="connsiteY7" fmla="*/ 0 h 857604"/>
                <a:gd name="connsiteX8" fmla="*/ 297673 w 1690641"/>
                <a:gd name="connsiteY8" fmla="*/ 857604 h 857604"/>
                <a:gd name="connsiteX0" fmla="*/ 297673 w 1690641"/>
                <a:gd name="connsiteY0" fmla="*/ 857604 h 857604"/>
                <a:gd name="connsiteX1" fmla="*/ 1690641 w 1690641"/>
                <a:gd name="connsiteY1" fmla="*/ 854631 h 857604"/>
                <a:gd name="connsiteX2" fmla="*/ 1681927 w 1690641"/>
                <a:gd name="connsiteY2" fmla="*/ 826904 h 857604"/>
                <a:gd name="connsiteX3" fmla="*/ 326680 w 1690641"/>
                <a:gd name="connsiteY3" fmla="*/ 827037 h 857604"/>
                <a:gd name="connsiteX4" fmla="*/ 51839 w 1690641"/>
                <a:gd name="connsiteY4" fmla="*/ 38555 h 857604"/>
                <a:gd name="connsiteX5" fmla="*/ 1444166 w 1690641"/>
                <a:gd name="connsiteY5" fmla="*/ 36583 h 857604"/>
                <a:gd name="connsiteX6" fmla="*/ 1432694 w 1690641"/>
                <a:gd name="connsiteY6" fmla="*/ 3577 h 857604"/>
                <a:gd name="connsiteX7" fmla="*/ 0 w 1690641"/>
                <a:gd name="connsiteY7" fmla="*/ 0 h 857604"/>
                <a:gd name="connsiteX8" fmla="*/ 297673 w 1690641"/>
                <a:gd name="connsiteY8" fmla="*/ 857604 h 857604"/>
                <a:gd name="connsiteX0" fmla="*/ 297673 w 1690641"/>
                <a:gd name="connsiteY0" fmla="*/ 857604 h 857604"/>
                <a:gd name="connsiteX1" fmla="*/ 1690641 w 1690641"/>
                <a:gd name="connsiteY1" fmla="*/ 854631 h 857604"/>
                <a:gd name="connsiteX2" fmla="*/ 1681927 w 1690641"/>
                <a:gd name="connsiteY2" fmla="*/ 826904 h 857604"/>
                <a:gd name="connsiteX3" fmla="*/ 326680 w 1690641"/>
                <a:gd name="connsiteY3" fmla="*/ 824655 h 857604"/>
                <a:gd name="connsiteX4" fmla="*/ 51839 w 1690641"/>
                <a:gd name="connsiteY4" fmla="*/ 38555 h 857604"/>
                <a:gd name="connsiteX5" fmla="*/ 1444166 w 1690641"/>
                <a:gd name="connsiteY5" fmla="*/ 36583 h 857604"/>
                <a:gd name="connsiteX6" fmla="*/ 1432694 w 1690641"/>
                <a:gd name="connsiteY6" fmla="*/ 3577 h 857604"/>
                <a:gd name="connsiteX7" fmla="*/ 0 w 1690641"/>
                <a:gd name="connsiteY7" fmla="*/ 0 h 857604"/>
                <a:gd name="connsiteX8" fmla="*/ 297673 w 1690641"/>
                <a:gd name="connsiteY8" fmla="*/ 857604 h 857604"/>
                <a:gd name="connsiteX0" fmla="*/ 297673 w 1690641"/>
                <a:gd name="connsiteY0" fmla="*/ 857604 h 857604"/>
                <a:gd name="connsiteX1" fmla="*/ 1690641 w 1690641"/>
                <a:gd name="connsiteY1" fmla="*/ 854631 h 857604"/>
                <a:gd name="connsiteX2" fmla="*/ 1684308 w 1690641"/>
                <a:gd name="connsiteY2" fmla="*/ 822141 h 857604"/>
                <a:gd name="connsiteX3" fmla="*/ 326680 w 1690641"/>
                <a:gd name="connsiteY3" fmla="*/ 824655 h 857604"/>
                <a:gd name="connsiteX4" fmla="*/ 51839 w 1690641"/>
                <a:gd name="connsiteY4" fmla="*/ 38555 h 857604"/>
                <a:gd name="connsiteX5" fmla="*/ 1444166 w 1690641"/>
                <a:gd name="connsiteY5" fmla="*/ 36583 h 857604"/>
                <a:gd name="connsiteX6" fmla="*/ 1432694 w 1690641"/>
                <a:gd name="connsiteY6" fmla="*/ 3577 h 857604"/>
                <a:gd name="connsiteX7" fmla="*/ 0 w 1690641"/>
                <a:gd name="connsiteY7" fmla="*/ 0 h 857604"/>
                <a:gd name="connsiteX8" fmla="*/ 297673 w 1690641"/>
                <a:gd name="connsiteY8" fmla="*/ 857604 h 857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0641" h="857604">
                  <a:moveTo>
                    <a:pt x="297673" y="857604"/>
                  </a:moveTo>
                  <a:lnTo>
                    <a:pt x="1690641" y="854631"/>
                  </a:lnTo>
                  <a:lnTo>
                    <a:pt x="1684308" y="822141"/>
                  </a:lnTo>
                  <a:lnTo>
                    <a:pt x="326680" y="824655"/>
                  </a:lnTo>
                  <a:lnTo>
                    <a:pt x="51839" y="38555"/>
                  </a:lnTo>
                  <a:lnTo>
                    <a:pt x="1444166" y="36583"/>
                  </a:lnTo>
                  <a:lnTo>
                    <a:pt x="1432694" y="3577"/>
                  </a:lnTo>
                  <a:lnTo>
                    <a:pt x="0" y="0"/>
                  </a:lnTo>
                  <a:lnTo>
                    <a:pt x="297673" y="857604"/>
                  </a:lnTo>
                  <a:close/>
                </a:path>
              </a:pathLst>
            </a:custGeom>
            <a:solidFill>
              <a:srgbClr val="0070C0">
                <a:lumMod val="60000"/>
                <a:lumOff val="40000"/>
              </a:srgbClr>
            </a:solidFill>
            <a:ln w="25400" cap="flat" cmpd="sng" algn="ctr">
              <a:noFill/>
              <a:prstDash val="solid"/>
            </a:ln>
            <a:effectLst/>
            <a:scene3d>
              <a:camera prst="orthographicFront"/>
              <a:lightRig rig="threePt" dir="t"/>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8" name="TextBox 47"/>
            <p:cNvSpPr txBox="1"/>
            <p:nvPr/>
          </p:nvSpPr>
          <p:spPr>
            <a:xfrm>
              <a:off x="3982930" y="3321565"/>
              <a:ext cx="1384230" cy="60188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ysClr val="window" lastClr="FFFFFF"/>
                  </a:solidFill>
                  <a:effectLst>
                    <a:outerShdw blurRad="38100" dist="38100" dir="2700000" algn="tl">
                      <a:srgbClr val="000000">
                        <a:alpha val="43137"/>
                      </a:srgbClr>
                    </a:outerShdw>
                  </a:effectLst>
                  <a:uLnTx/>
                  <a:uFillTx/>
                </a:rPr>
                <a:t>Develop fiscal framework for the proposal</a:t>
              </a:r>
              <a:endParaRPr kumimoji="0" lang="en-US" sz="1100" b="1"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endParaRPr>
            </a:p>
          </p:txBody>
        </p:sp>
        <p:sp>
          <p:nvSpPr>
            <p:cNvPr id="49" name="TextBox 48"/>
            <p:cNvSpPr txBox="1"/>
            <p:nvPr/>
          </p:nvSpPr>
          <p:spPr>
            <a:xfrm>
              <a:off x="4019723" y="1520619"/>
              <a:ext cx="1238156" cy="57873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smtClean="0">
                  <a:ln>
                    <a:noFill/>
                  </a:ln>
                  <a:solidFill>
                    <a:sysClr val="window" lastClr="FFFFFF"/>
                  </a:solidFill>
                  <a:effectLst>
                    <a:outerShdw blurRad="38100" dist="38100" dir="2700000" algn="tl">
                      <a:srgbClr val="000000">
                        <a:alpha val="43137"/>
                      </a:srgbClr>
                    </a:outerShdw>
                  </a:effectLst>
                  <a:uLnTx/>
                  <a:uFillTx/>
                </a:rPr>
                <a:t>Develop Implementation Roadmap </a:t>
              </a:r>
              <a:endParaRPr kumimoji="0" lang="en-US" sz="1050" b="1"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endParaRPr>
            </a:p>
          </p:txBody>
        </p:sp>
        <p:sp>
          <p:nvSpPr>
            <p:cNvPr id="50" name="TextBox 49"/>
            <p:cNvSpPr txBox="1"/>
            <p:nvPr/>
          </p:nvSpPr>
          <p:spPr>
            <a:xfrm>
              <a:off x="4192387" y="2418870"/>
              <a:ext cx="1366017" cy="52471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sysClr val="window" lastClr="FFFFFF"/>
                  </a:solidFill>
                  <a:effectLst>
                    <a:outerShdw blurRad="38100" dist="38100" dir="2700000" algn="tl">
                      <a:srgbClr val="000000">
                        <a:alpha val="43137"/>
                      </a:srgbClr>
                    </a:outerShdw>
                  </a:effectLst>
                  <a:uLnTx/>
                  <a:uFillTx/>
                </a:rPr>
                <a:t>Develop proposal</a:t>
              </a:r>
              <a:endParaRPr kumimoji="0" lang="en-US" sz="1400" b="1"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endParaRPr>
            </a:p>
          </p:txBody>
        </p:sp>
      </p:grpSp>
      <p:sp>
        <p:nvSpPr>
          <p:cNvPr id="51" name="TextBox 50"/>
          <p:cNvSpPr txBox="1"/>
          <p:nvPr/>
        </p:nvSpPr>
        <p:spPr>
          <a:xfrm>
            <a:off x="7109186" y="2063452"/>
            <a:ext cx="1595995" cy="749540"/>
          </a:xfrm>
          <a:prstGeom prst="rect">
            <a:avLst/>
          </a:prstGeom>
          <a:noFill/>
          <a:scene3d>
            <a:camera prst="orthographicFront"/>
            <a:lightRig rig="soft" dir="t"/>
          </a:scene3d>
          <a:sp3d prstMaterial="plastic">
            <a:bevelT h="38100" prst="artDeco"/>
            <a:bevelB w="63500" h="25400" prst="riblet"/>
          </a:sp3d>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smtClean="0">
                <a:ln>
                  <a:noFill/>
                </a:ln>
                <a:solidFill>
                  <a:sysClr val="window" lastClr="FFFFFF"/>
                </a:solidFill>
                <a:effectLst>
                  <a:outerShdw blurRad="38100" dist="38100" dir="2700000" algn="tl">
                    <a:srgbClr val="000000">
                      <a:alpha val="43137"/>
                    </a:srgbClr>
                  </a:outerShdw>
                </a:effectLst>
                <a:uLnTx/>
                <a:uFillTx/>
                <a:latin typeface="Calibri"/>
                <a:cs typeface="Aharoni" pitchFamily="2" charset="-79"/>
              </a:rPr>
              <a:t>Seek approval and endorsement</a:t>
            </a:r>
            <a:endParaRPr kumimoji="0" lang="en-US" sz="1600" b="1"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Calibri"/>
              <a:cs typeface="Aharoni" pitchFamily="2" charset="-79"/>
            </a:endParaRPr>
          </a:p>
        </p:txBody>
      </p:sp>
      <p:grpSp>
        <p:nvGrpSpPr>
          <p:cNvPr id="82" name="Group 81"/>
          <p:cNvGrpSpPr/>
          <p:nvPr/>
        </p:nvGrpSpPr>
        <p:grpSpPr>
          <a:xfrm>
            <a:off x="1838082" y="1279094"/>
            <a:ext cx="2121182" cy="2530779"/>
            <a:chOff x="1838082" y="1281464"/>
            <a:chExt cx="2121182" cy="2546682"/>
          </a:xfrm>
        </p:grpSpPr>
        <p:sp>
          <p:nvSpPr>
            <p:cNvPr id="68" name="Parallelogram 20"/>
            <p:cNvSpPr/>
            <p:nvPr/>
          </p:nvSpPr>
          <p:spPr>
            <a:xfrm>
              <a:off x="1838082" y="1281464"/>
              <a:ext cx="2116494" cy="1239112"/>
            </a:xfrm>
            <a:custGeom>
              <a:avLst/>
              <a:gdLst>
                <a:gd name="connsiteX0" fmla="*/ 1549285 w 1960840"/>
                <a:gd name="connsiteY0" fmla="*/ 0 h 1308332"/>
                <a:gd name="connsiteX1" fmla="*/ 1960840 w 1960840"/>
                <a:gd name="connsiteY1" fmla="*/ 1308332 h 1308332"/>
                <a:gd name="connsiteX2" fmla="*/ 475898 w 1960840"/>
                <a:gd name="connsiteY2" fmla="*/ 1308332 h 1308332"/>
                <a:gd name="connsiteX3" fmla="*/ 0 w 1960840"/>
                <a:gd name="connsiteY3" fmla="*/ 6521 h 1308332"/>
                <a:gd name="connsiteX4" fmla="*/ 1549285 w 1960840"/>
                <a:gd name="connsiteY4" fmla="*/ 0 h 1308332"/>
                <a:gd name="connsiteX0" fmla="*/ 1567821 w 1979376"/>
                <a:gd name="connsiteY0" fmla="*/ 0 h 1308332"/>
                <a:gd name="connsiteX1" fmla="*/ 1979376 w 1979376"/>
                <a:gd name="connsiteY1" fmla="*/ 1308332 h 1308332"/>
                <a:gd name="connsiteX2" fmla="*/ 494434 w 1979376"/>
                <a:gd name="connsiteY2" fmla="*/ 1308332 h 1308332"/>
                <a:gd name="connsiteX3" fmla="*/ 0 w 1979376"/>
                <a:gd name="connsiteY3" fmla="*/ 6521 h 1308332"/>
                <a:gd name="connsiteX4" fmla="*/ 1567821 w 1979376"/>
                <a:gd name="connsiteY4" fmla="*/ 0 h 1308332"/>
                <a:gd name="connsiteX0" fmla="*/ 1570202 w 1979376"/>
                <a:gd name="connsiteY0" fmla="*/ 2452 h 1301811"/>
                <a:gd name="connsiteX1" fmla="*/ 1979376 w 1979376"/>
                <a:gd name="connsiteY1" fmla="*/ 1301811 h 1301811"/>
                <a:gd name="connsiteX2" fmla="*/ 494434 w 1979376"/>
                <a:gd name="connsiteY2" fmla="*/ 1301811 h 1301811"/>
                <a:gd name="connsiteX3" fmla="*/ 0 w 1979376"/>
                <a:gd name="connsiteY3" fmla="*/ 0 h 1301811"/>
                <a:gd name="connsiteX4" fmla="*/ 1570202 w 1979376"/>
                <a:gd name="connsiteY4" fmla="*/ 2452 h 1301811"/>
                <a:gd name="connsiteX0" fmla="*/ 1565439 w 1974613"/>
                <a:gd name="connsiteY0" fmla="*/ 209 h 1299568"/>
                <a:gd name="connsiteX1" fmla="*/ 1974613 w 1974613"/>
                <a:gd name="connsiteY1" fmla="*/ 1299568 h 1299568"/>
                <a:gd name="connsiteX2" fmla="*/ 489671 w 1974613"/>
                <a:gd name="connsiteY2" fmla="*/ 1299568 h 1299568"/>
                <a:gd name="connsiteX3" fmla="*/ 0 w 1974613"/>
                <a:gd name="connsiteY3" fmla="*/ 0 h 1299568"/>
                <a:gd name="connsiteX4" fmla="*/ 1565439 w 1974613"/>
                <a:gd name="connsiteY4" fmla="*/ 209 h 1299568"/>
                <a:gd name="connsiteX0" fmla="*/ 1565439 w 1974613"/>
                <a:gd name="connsiteY0" fmla="*/ 209 h 1299568"/>
                <a:gd name="connsiteX1" fmla="*/ 1974613 w 1974613"/>
                <a:gd name="connsiteY1" fmla="*/ 1299568 h 1299568"/>
                <a:gd name="connsiteX2" fmla="*/ 404260 w 1974613"/>
                <a:gd name="connsiteY2" fmla="*/ 1271170 h 1299568"/>
                <a:gd name="connsiteX3" fmla="*/ 0 w 1974613"/>
                <a:gd name="connsiteY3" fmla="*/ 0 h 1299568"/>
                <a:gd name="connsiteX4" fmla="*/ 1565439 w 1974613"/>
                <a:gd name="connsiteY4" fmla="*/ 209 h 1299568"/>
                <a:gd name="connsiteX0" fmla="*/ 1585536 w 1994710"/>
                <a:gd name="connsiteY0" fmla="*/ 0 h 1299359"/>
                <a:gd name="connsiteX1" fmla="*/ 1994710 w 1994710"/>
                <a:gd name="connsiteY1" fmla="*/ 1299359 h 1299359"/>
                <a:gd name="connsiteX2" fmla="*/ 424357 w 1994710"/>
                <a:gd name="connsiteY2" fmla="*/ 1270961 h 1299359"/>
                <a:gd name="connsiteX3" fmla="*/ 0 w 1994710"/>
                <a:gd name="connsiteY3" fmla="*/ 9258 h 1299359"/>
                <a:gd name="connsiteX4" fmla="*/ 1585536 w 1994710"/>
                <a:gd name="connsiteY4" fmla="*/ 0 h 1299359"/>
                <a:gd name="connsiteX0" fmla="*/ 1595585 w 2004759"/>
                <a:gd name="connsiteY0" fmla="*/ 207 h 1299566"/>
                <a:gd name="connsiteX1" fmla="*/ 2004759 w 2004759"/>
                <a:gd name="connsiteY1" fmla="*/ 1299566 h 1299566"/>
                <a:gd name="connsiteX2" fmla="*/ 434406 w 2004759"/>
                <a:gd name="connsiteY2" fmla="*/ 1271168 h 1299566"/>
                <a:gd name="connsiteX3" fmla="*/ 0 w 2004759"/>
                <a:gd name="connsiteY3" fmla="*/ 0 h 1299566"/>
                <a:gd name="connsiteX4" fmla="*/ 1595585 w 2004759"/>
                <a:gd name="connsiteY4" fmla="*/ 207 h 1299566"/>
                <a:gd name="connsiteX0" fmla="*/ 1595585 w 1939444"/>
                <a:gd name="connsiteY0" fmla="*/ 207 h 1299566"/>
                <a:gd name="connsiteX1" fmla="*/ 1939444 w 1939444"/>
                <a:gd name="connsiteY1" fmla="*/ 1299566 h 1299566"/>
                <a:gd name="connsiteX2" fmla="*/ 434406 w 1939444"/>
                <a:gd name="connsiteY2" fmla="*/ 1271168 h 1299566"/>
                <a:gd name="connsiteX3" fmla="*/ 0 w 1939444"/>
                <a:gd name="connsiteY3" fmla="*/ 0 h 1299566"/>
                <a:gd name="connsiteX4" fmla="*/ 1595585 w 1939444"/>
                <a:gd name="connsiteY4" fmla="*/ 207 h 1299566"/>
                <a:gd name="connsiteX0" fmla="*/ 1595585 w 1939444"/>
                <a:gd name="connsiteY0" fmla="*/ 207 h 1299566"/>
                <a:gd name="connsiteX1" fmla="*/ 1939444 w 1939444"/>
                <a:gd name="connsiteY1" fmla="*/ 1299566 h 1299566"/>
                <a:gd name="connsiteX2" fmla="*/ 439431 w 1939444"/>
                <a:gd name="connsiteY2" fmla="*/ 1256970 h 1299566"/>
                <a:gd name="connsiteX3" fmla="*/ 0 w 1939444"/>
                <a:gd name="connsiteY3" fmla="*/ 0 h 1299566"/>
                <a:gd name="connsiteX4" fmla="*/ 1595585 w 1939444"/>
                <a:gd name="connsiteY4" fmla="*/ 207 h 1299566"/>
                <a:gd name="connsiteX0" fmla="*/ 1595585 w 1939444"/>
                <a:gd name="connsiteY0" fmla="*/ 207 h 1275901"/>
                <a:gd name="connsiteX1" fmla="*/ 1939444 w 1939444"/>
                <a:gd name="connsiteY1" fmla="*/ 1275901 h 1275901"/>
                <a:gd name="connsiteX2" fmla="*/ 439431 w 1939444"/>
                <a:gd name="connsiteY2" fmla="*/ 1256970 h 1275901"/>
                <a:gd name="connsiteX3" fmla="*/ 0 w 1939444"/>
                <a:gd name="connsiteY3" fmla="*/ 0 h 1275901"/>
                <a:gd name="connsiteX4" fmla="*/ 1595585 w 1939444"/>
                <a:gd name="connsiteY4" fmla="*/ 207 h 1275901"/>
                <a:gd name="connsiteX0" fmla="*/ 1595585 w 1944468"/>
                <a:gd name="connsiteY0" fmla="*/ 207 h 1290100"/>
                <a:gd name="connsiteX1" fmla="*/ 1944468 w 1944468"/>
                <a:gd name="connsiteY1" fmla="*/ 1290100 h 1290100"/>
                <a:gd name="connsiteX2" fmla="*/ 439431 w 1944468"/>
                <a:gd name="connsiteY2" fmla="*/ 1256970 h 1290100"/>
                <a:gd name="connsiteX3" fmla="*/ 0 w 1944468"/>
                <a:gd name="connsiteY3" fmla="*/ 0 h 1290100"/>
                <a:gd name="connsiteX4" fmla="*/ 1595585 w 1944468"/>
                <a:gd name="connsiteY4" fmla="*/ 207 h 1290100"/>
                <a:gd name="connsiteX0" fmla="*/ 1595585 w 1944468"/>
                <a:gd name="connsiteY0" fmla="*/ 207 h 1290101"/>
                <a:gd name="connsiteX1" fmla="*/ 1944468 w 1944468"/>
                <a:gd name="connsiteY1" fmla="*/ 1290100 h 1290101"/>
                <a:gd name="connsiteX2" fmla="*/ 439431 w 1944468"/>
                <a:gd name="connsiteY2" fmla="*/ 1290101 h 1290101"/>
                <a:gd name="connsiteX3" fmla="*/ 0 w 1944468"/>
                <a:gd name="connsiteY3" fmla="*/ 0 h 1290101"/>
                <a:gd name="connsiteX4" fmla="*/ 1595585 w 1944468"/>
                <a:gd name="connsiteY4" fmla="*/ 207 h 1290101"/>
                <a:gd name="connsiteX0" fmla="*/ 1595585 w 1944468"/>
                <a:gd name="connsiteY0" fmla="*/ 207 h 1290100"/>
                <a:gd name="connsiteX1" fmla="*/ 1944468 w 1944468"/>
                <a:gd name="connsiteY1" fmla="*/ 1290100 h 1290100"/>
                <a:gd name="connsiteX2" fmla="*/ 424358 w 1944468"/>
                <a:gd name="connsiteY2" fmla="*/ 1256970 h 1290100"/>
                <a:gd name="connsiteX3" fmla="*/ 0 w 1944468"/>
                <a:gd name="connsiteY3" fmla="*/ 0 h 1290100"/>
                <a:gd name="connsiteX4" fmla="*/ 1595585 w 1944468"/>
                <a:gd name="connsiteY4" fmla="*/ 207 h 1290100"/>
                <a:gd name="connsiteX0" fmla="*/ 1595585 w 1954516"/>
                <a:gd name="connsiteY0" fmla="*/ 207 h 1266435"/>
                <a:gd name="connsiteX1" fmla="*/ 1954516 w 1954516"/>
                <a:gd name="connsiteY1" fmla="*/ 1266435 h 1266435"/>
                <a:gd name="connsiteX2" fmla="*/ 424358 w 1954516"/>
                <a:gd name="connsiteY2" fmla="*/ 1256970 h 1266435"/>
                <a:gd name="connsiteX3" fmla="*/ 0 w 1954516"/>
                <a:gd name="connsiteY3" fmla="*/ 0 h 1266435"/>
                <a:gd name="connsiteX4" fmla="*/ 1595585 w 1954516"/>
                <a:gd name="connsiteY4" fmla="*/ 207 h 1266435"/>
                <a:gd name="connsiteX0" fmla="*/ 1595585 w 1949492"/>
                <a:gd name="connsiteY0" fmla="*/ 207 h 1290100"/>
                <a:gd name="connsiteX1" fmla="*/ 1949492 w 1949492"/>
                <a:gd name="connsiteY1" fmla="*/ 1290100 h 1290100"/>
                <a:gd name="connsiteX2" fmla="*/ 424358 w 1949492"/>
                <a:gd name="connsiteY2" fmla="*/ 1256970 h 1290100"/>
                <a:gd name="connsiteX3" fmla="*/ 0 w 1949492"/>
                <a:gd name="connsiteY3" fmla="*/ 0 h 1290100"/>
                <a:gd name="connsiteX4" fmla="*/ 1595585 w 1949492"/>
                <a:gd name="connsiteY4" fmla="*/ 207 h 1290100"/>
                <a:gd name="connsiteX0" fmla="*/ 1595585 w 1949492"/>
                <a:gd name="connsiteY0" fmla="*/ 207 h 1290100"/>
                <a:gd name="connsiteX1" fmla="*/ 1949492 w 1949492"/>
                <a:gd name="connsiteY1" fmla="*/ 1290100 h 1290100"/>
                <a:gd name="connsiteX2" fmla="*/ 256064 w 1949492"/>
                <a:gd name="connsiteY2" fmla="*/ 1256970 h 1290100"/>
                <a:gd name="connsiteX3" fmla="*/ 0 w 1949492"/>
                <a:gd name="connsiteY3" fmla="*/ 0 h 1290100"/>
                <a:gd name="connsiteX4" fmla="*/ 1595585 w 1949492"/>
                <a:gd name="connsiteY4" fmla="*/ 207 h 1290100"/>
                <a:gd name="connsiteX0" fmla="*/ 1719001 w 2072908"/>
                <a:gd name="connsiteY0" fmla="*/ 0 h 1289893"/>
                <a:gd name="connsiteX1" fmla="*/ 2072908 w 2072908"/>
                <a:gd name="connsiteY1" fmla="*/ 1289893 h 1289893"/>
                <a:gd name="connsiteX2" fmla="*/ 379480 w 2072908"/>
                <a:gd name="connsiteY2" fmla="*/ 1256763 h 1289893"/>
                <a:gd name="connsiteX3" fmla="*/ 0 w 2072908"/>
                <a:gd name="connsiteY3" fmla="*/ 5077 h 1289893"/>
                <a:gd name="connsiteX4" fmla="*/ 1719001 w 2072908"/>
                <a:gd name="connsiteY4" fmla="*/ 0 h 1289893"/>
                <a:gd name="connsiteX0" fmla="*/ 1730221 w 2084128"/>
                <a:gd name="connsiteY0" fmla="*/ 0 h 1289893"/>
                <a:gd name="connsiteX1" fmla="*/ 2084128 w 2084128"/>
                <a:gd name="connsiteY1" fmla="*/ 1289893 h 1289893"/>
                <a:gd name="connsiteX2" fmla="*/ 390700 w 2084128"/>
                <a:gd name="connsiteY2" fmla="*/ 1256763 h 1289893"/>
                <a:gd name="connsiteX3" fmla="*/ 0 w 2084128"/>
                <a:gd name="connsiteY3" fmla="*/ 10362 h 1289893"/>
                <a:gd name="connsiteX4" fmla="*/ 1730221 w 2084128"/>
                <a:gd name="connsiteY4" fmla="*/ 0 h 1289893"/>
                <a:gd name="connsiteX0" fmla="*/ 1730221 w 2084128"/>
                <a:gd name="connsiteY0" fmla="*/ 0 h 1289893"/>
                <a:gd name="connsiteX1" fmla="*/ 2084128 w 2084128"/>
                <a:gd name="connsiteY1" fmla="*/ 1289893 h 1289893"/>
                <a:gd name="connsiteX2" fmla="*/ 385090 w 2084128"/>
                <a:gd name="connsiteY2" fmla="*/ 1246193 h 1289893"/>
                <a:gd name="connsiteX3" fmla="*/ 0 w 2084128"/>
                <a:gd name="connsiteY3" fmla="*/ 10362 h 1289893"/>
                <a:gd name="connsiteX4" fmla="*/ 1730221 w 2084128"/>
                <a:gd name="connsiteY4" fmla="*/ 0 h 1289893"/>
                <a:gd name="connsiteX0" fmla="*/ 1730221 w 2084128"/>
                <a:gd name="connsiteY0" fmla="*/ 0 h 1289893"/>
                <a:gd name="connsiteX1" fmla="*/ 2084128 w 2084128"/>
                <a:gd name="connsiteY1" fmla="*/ 1289893 h 1289893"/>
                <a:gd name="connsiteX2" fmla="*/ 385090 w 2084128"/>
                <a:gd name="connsiteY2" fmla="*/ 1246193 h 1289893"/>
                <a:gd name="connsiteX3" fmla="*/ 0 w 2084128"/>
                <a:gd name="connsiteY3" fmla="*/ 10362 h 1289893"/>
                <a:gd name="connsiteX4" fmla="*/ 1730221 w 2084128"/>
                <a:gd name="connsiteY4" fmla="*/ 0 h 1289893"/>
                <a:gd name="connsiteX0" fmla="*/ 1730221 w 2084128"/>
                <a:gd name="connsiteY0" fmla="*/ 0 h 1289893"/>
                <a:gd name="connsiteX1" fmla="*/ 2084128 w 2084128"/>
                <a:gd name="connsiteY1" fmla="*/ 1289893 h 1289893"/>
                <a:gd name="connsiteX2" fmla="*/ 385090 w 2084128"/>
                <a:gd name="connsiteY2" fmla="*/ 1246193 h 1289893"/>
                <a:gd name="connsiteX3" fmla="*/ 0 w 2084128"/>
                <a:gd name="connsiteY3" fmla="*/ 10362 h 1289893"/>
                <a:gd name="connsiteX4" fmla="*/ 1730221 w 2084128"/>
                <a:gd name="connsiteY4" fmla="*/ 0 h 1289893"/>
                <a:gd name="connsiteX0" fmla="*/ 1730221 w 2084128"/>
                <a:gd name="connsiteY0" fmla="*/ 855 h 1290748"/>
                <a:gd name="connsiteX1" fmla="*/ 2084128 w 2084128"/>
                <a:gd name="connsiteY1" fmla="*/ 1290748 h 1290748"/>
                <a:gd name="connsiteX2" fmla="*/ 385090 w 2084128"/>
                <a:gd name="connsiteY2" fmla="*/ 1247048 h 1290748"/>
                <a:gd name="connsiteX3" fmla="*/ 0 w 2084128"/>
                <a:gd name="connsiteY3" fmla="*/ 0 h 1290748"/>
                <a:gd name="connsiteX4" fmla="*/ 1730221 w 2084128"/>
                <a:gd name="connsiteY4" fmla="*/ 855 h 1290748"/>
                <a:gd name="connsiteX0" fmla="*/ 1730221 w 2084128"/>
                <a:gd name="connsiteY0" fmla="*/ 855 h 1294156"/>
                <a:gd name="connsiteX1" fmla="*/ 2084128 w 2084128"/>
                <a:gd name="connsiteY1" fmla="*/ 1290748 h 1294156"/>
                <a:gd name="connsiteX2" fmla="*/ 389852 w 2084128"/>
                <a:gd name="connsiteY2" fmla="*/ 1294156 h 1294156"/>
                <a:gd name="connsiteX3" fmla="*/ 0 w 2084128"/>
                <a:gd name="connsiteY3" fmla="*/ 0 h 1294156"/>
                <a:gd name="connsiteX4" fmla="*/ 1730221 w 2084128"/>
                <a:gd name="connsiteY4" fmla="*/ 855 h 12941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84128" h="1294156">
                  <a:moveTo>
                    <a:pt x="1730221" y="855"/>
                  </a:moveTo>
                  <a:lnTo>
                    <a:pt x="2084128" y="1290748"/>
                  </a:lnTo>
                  <a:lnTo>
                    <a:pt x="389852" y="1294156"/>
                  </a:lnTo>
                  <a:cubicBezTo>
                    <a:pt x="244659" y="818797"/>
                    <a:pt x="128363" y="411944"/>
                    <a:pt x="0" y="0"/>
                  </a:cubicBezTo>
                  <a:lnTo>
                    <a:pt x="1730221" y="855"/>
                  </a:lnTo>
                  <a:close/>
                </a:path>
              </a:pathLst>
            </a:custGeom>
            <a:solidFill>
              <a:srgbClr val="00B0F0"/>
            </a:solidFill>
            <a:ln w="25400" cap="flat" cmpd="sng" algn="ctr">
              <a:noFill/>
              <a:prstDash val="solid"/>
            </a:ln>
            <a:effectLst/>
            <a:scene3d>
              <a:camera prst="orthographicFront"/>
              <a:lightRig rig="threePt" dir="t"/>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69" name="Parallelogram 20"/>
            <p:cNvSpPr/>
            <p:nvPr/>
          </p:nvSpPr>
          <p:spPr>
            <a:xfrm>
              <a:off x="1879678" y="1306571"/>
              <a:ext cx="2069165" cy="1185100"/>
            </a:xfrm>
            <a:custGeom>
              <a:avLst/>
              <a:gdLst>
                <a:gd name="connsiteX0" fmla="*/ 1695594 w 2035141"/>
                <a:gd name="connsiteY0" fmla="*/ 0 h 1314323"/>
                <a:gd name="connsiteX1" fmla="*/ 1707486 w 2035141"/>
                <a:gd name="connsiteY1" fmla="*/ 44382 h 1314323"/>
                <a:gd name="connsiteX2" fmla="*/ 1703631 w 2035141"/>
                <a:gd name="connsiteY2" fmla="*/ 45415 h 1314323"/>
                <a:gd name="connsiteX3" fmla="*/ 1701377 w 2035141"/>
                <a:gd name="connsiteY3" fmla="*/ 37034 h 1314323"/>
                <a:gd name="connsiteX4" fmla="*/ 43359 w 2035141"/>
                <a:gd name="connsiteY4" fmla="*/ 42750 h 1314323"/>
                <a:gd name="connsiteX5" fmla="*/ 422487 w 2035141"/>
                <a:gd name="connsiteY5" fmla="*/ 1245674 h 1314323"/>
                <a:gd name="connsiteX6" fmla="*/ 2028531 w 2035141"/>
                <a:gd name="connsiteY6" fmla="*/ 1287812 h 1314323"/>
                <a:gd name="connsiteX7" fmla="*/ 2035141 w 2035141"/>
                <a:gd name="connsiteY7" fmla="*/ 1314323 h 1314323"/>
                <a:gd name="connsiteX8" fmla="*/ 385090 w 2035141"/>
                <a:gd name="connsiteY8" fmla="*/ 1271030 h 1314323"/>
                <a:gd name="connsiteX9" fmla="*/ 0 w 2035141"/>
                <a:gd name="connsiteY9" fmla="*/ 10359 h 1314323"/>
                <a:gd name="connsiteX10" fmla="*/ 1695594 w 2035141"/>
                <a:gd name="connsiteY10" fmla="*/ 0 h 1314323"/>
                <a:gd name="connsiteX0" fmla="*/ 1695594 w 2035141"/>
                <a:gd name="connsiteY0" fmla="*/ 0 h 1314323"/>
                <a:gd name="connsiteX1" fmla="*/ 1707486 w 2035141"/>
                <a:gd name="connsiteY1" fmla="*/ 44382 h 1314323"/>
                <a:gd name="connsiteX2" fmla="*/ 1701377 w 2035141"/>
                <a:gd name="connsiteY2" fmla="*/ 37034 h 1314323"/>
                <a:gd name="connsiteX3" fmla="*/ 43359 w 2035141"/>
                <a:gd name="connsiteY3" fmla="*/ 42750 h 1314323"/>
                <a:gd name="connsiteX4" fmla="*/ 422487 w 2035141"/>
                <a:gd name="connsiteY4" fmla="*/ 1245674 h 1314323"/>
                <a:gd name="connsiteX5" fmla="*/ 2028531 w 2035141"/>
                <a:gd name="connsiteY5" fmla="*/ 1287812 h 1314323"/>
                <a:gd name="connsiteX6" fmla="*/ 2035141 w 2035141"/>
                <a:gd name="connsiteY6" fmla="*/ 1314323 h 1314323"/>
                <a:gd name="connsiteX7" fmla="*/ 385090 w 2035141"/>
                <a:gd name="connsiteY7" fmla="*/ 1271030 h 1314323"/>
                <a:gd name="connsiteX8" fmla="*/ 0 w 2035141"/>
                <a:gd name="connsiteY8" fmla="*/ 10359 h 1314323"/>
                <a:gd name="connsiteX9" fmla="*/ 1695594 w 2035141"/>
                <a:gd name="connsiteY9" fmla="*/ 0 h 1314323"/>
                <a:gd name="connsiteX0" fmla="*/ 1695594 w 2035141"/>
                <a:gd name="connsiteY0" fmla="*/ 0 h 1314323"/>
                <a:gd name="connsiteX1" fmla="*/ 1701377 w 2035141"/>
                <a:gd name="connsiteY1" fmla="*/ 37034 h 1314323"/>
                <a:gd name="connsiteX2" fmla="*/ 43359 w 2035141"/>
                <a:gd name="connsiteY2" fmla="*/ 42750 h 1314323"/>
                <a:gd name="connsiteX3" fmla="*/ 422487 w 2035141"/>
                <a:gd name="connsiteY3" fmla="*/ 1245674 h 1314323"/>
                <a:gd name="connsiteX4" fmla="*/ 2028531 w 2035141"/>
                <a:gd name="connsiteY4" fmla="*/ 1287812 h 1314323"/>
                <a:gd name="connsiteX5" fmla="*/ 2035141 w 2035141"/>
                <a:gd name="connsiteY5" fmla="*/ 1314323 h 1314323"/>
                <a:gd name="connsiteX6" fmla="*/ 385090 w 2035141"/>
                <a:gd name="connsiteY6" fmla="*/ 1271030 h 1314323"/>
                <a:gd name="connsiteX7" fmla="*/ 0 w 2035141"/>
                <a:gd name="connsiteY7" fmla="*/ 10359 h 1314323"/>
                <a:gd name="connsiteX8" fmla="*/ 1695594 w 2035141"/>
                <a:gd name="connsiteY8" fmla="*/ 0 h 1314323"/>
                <a:gd name="connsiteX0" fmla="*/ 1695594 w 2035141"/>
                <a:gd name="connsiteY0" fmla="*/ 0 h 1314323"/>
                <a:gd name="connsiteX1" fmla="*/ 1705711 w 2035141"/>
                <a:gd name="connsiteY1" fmla="*/ 24033 h 1314323"/>
                <a:gd name="connsiteX2" fmla="*/ 43359 w 2035141"/>
                <a:gd name="connsiteY2" fmla="*/ 42750 h 1314323"/>
                <a:gd name="connsiteX3" fmla="*/ 422487 w 2035141"/>
                <a:gd name="connsiteY3" fmla="*/ 1245674 h 1314323"/>
                <a:gd name="connsiteX4" fmla="*/ 2028531 w 2035141"/>
                <a:gd name="connsiteY4" fmla="*/ 1287812 h 1314323"/>
                <a:gd name="connsiteX5" fmla="*/ 2035141 w 2035141"/>
                <a:gd name="connsiteY5" fmla="*/ 1314323 h 1314323"/>
                <a:gd name="connsiteX6" fmla="*/ 385090 w 2035141"/>
                <a:gd name="connsiteY6" fmla="*/ 1271030 h 1314323"/>
                <a:gd name="connsiteX7" fmla="*/ 0 w 2035141"/>
                <a:gd name="connsiteY7" fmla="*/ 10359 h 1314323"/>
                <a:gd name="connsiteX8" fmla="*/ 1695594 w 2035141"/>
                <a:gd name="connsiteY8" fmla="*/ 0 h 1314323"/>
                <a:gd name="connsiteX0" fmla="*/ 1695594 w 2035141"/>
                <a:gd name="connsiteY0" fmla="*/ 0 h 1314323"/>
                <a:gd name="connsiteX1" fmla="*/ 1705711 w 2035141"/>
                <a:gd name="connsiteY1" fmla="*/ 47845 h 1314323"/>
                <a:gd name="connsiteX2" fmla="*/ 43359 w 2035141"/>
                <a:gd name="connsiteY2" fmla="*/ 42750 h 1314323"/>
                <a:gd name="connsiteX3" fmla="*/ 422487 w 2035141"/>
                <a:gd name="connsiteY3" fmla="*/ 1245674 h 1314323"/>
                <a:gd name="connsiteX4" fmla="*/ 2028531 w 2035141"/>
                <a:gd name="connsiteY4" fmla="*/ 1287812 h 1314323"/>
                <a:gd name="connsiteX5" fmla="*/ 2035141 w 2035141"/>
                <a:gd name="connsiteY5" fmla="*/ 1314323 h 1314323"/>
                <a:gd name="connsiteX6" fmla="*/ 385090 w 2035141"/>
                <a:gd name="connsiteY6" fmla="*/ 1271030 h 1314323"/>
                <a:gd name="connsiteX7" fmla="*/ 0 w 2035141"/>
                <a:gd name="connsiteY7" fmla="*/ 10359 h 1314323"/>
                <a:gd name="connsiteX8" fmla="*/ 1695594 w 2035141"/>
                <a:gd name="connsiteY8" fmla="*/ 0 h 1314323"/>
                <a:gd name="connsiteX0" fmla="*/ 1695594 w 2035141"/>
                <a:gd name="connsiteY0" fmla="*/ 0 h 1314323"/>
                <a:gd name="connsiteX1" fmla="*/ 1705711 w 2035141"/>
                <a:gd name="connsiteY1" fmla="*/ 47845 h 1314323"/>
                <a:gd name="connsiteX2" fmla="*/ 43359 w 2035141"/>
                <a:gd name="connsiteY2" fmla="*/ 42750 h 1314323"/>
                <a:gd name="connsiteX3" fmla="*/ 422487 w 2035141"/>
                <a:gd name="connsiteY3" fmla="*/ 1245674 h 1314323"/>
                <a:gd name="connsiteX4" fmla="*/ 2028531 w 2035141"/>
                <a:gd name="connsiteY4" fmla="*/ 1287812 h 1314323"/>
                <a:gd name="connsiteX5" fmla="*/ 2035141 w 2035141"/>
                <a:gd name="connsiteY5" fmla="*/ 1314323 h 1314323"/>
                <a:gd name="connsiteX6" fmla="*/ 385090 w 2035141"/>
                <a:gd name="connsiteY6" fmla="*/ 1271030 h 1314323"/>
                <a:gd name="connsiteX7" fmla="*/ 0 w 2035141"/>
                <a:gd name="connsiteY7" fmla="*/ 10359 h 1314323"/>
                <a:gd name="connsiteX8" fmla="*/ 1695594 w 2035141"/>
                <a:gd name="connsiteY8" fmla="*/ 0 h 1314323"/>
                <a:gd name="connsiteX0" fmla="*/ 1695594 w 2035141"/>
                <a:gd name="connsiteY0" fmla="*/ 0 h 1314323"/>
                <a:gd name="connsiteX1" fmla="*/ 1705711 w 2035141"/>
                <a:gd name="connsiteY1" fmla="*/ 47845 h 1314323"/>
                <a:gd name="connsiteX2" fmla="*/ 43359 w 2035141"/>
                <a:gd name="connsiteY2" fmla="*/ 42750 h 1314323"/>
                <a:gd name="connsiteX3" fmla="*/ 422487 w 2035141"/>
                <a:gd name="connsiteY3" fmla="*/ 1245674 h 1314323"/>
                <a:gd name="connsiteX4" fmla="*/ 2028531 w 2035141"/>
                <a:gd name="connsiteY4" fmla="*/ 1287812 h 1314323"/>
                <a:gd name="connsiteX5" fmla="*/ 2035141 w 2035141"/>
                <a:gd name="connsiteY5" fmla="*/ 1314323 h 1314323"/>
                <a:gd name="connsiteX6" fmla="*/ 385090 w 2035141"/>
                <a:gd name="connsiteY6" fmla="*/ 1271030 h 1314323"/>
                <a:gd name="connsiteX7" fmla="*/ 0 w 2035141"/>
                <a:gd name="connsiteY7" fmla="*/ 15121 h 1314323"/>
                <a:gd name="connsiteX8" fmla="*/ 1695594 w 2035141"/>
                <a:gd name="connsiteY8" fmla="*/ 0 h 1314323"/>
                <a:gd name="connsiteX0" fmla="*/ 1695594 w 2035141"/>
                <a:gd name="connsiteY0" fmla="*/ 0 h 1314323"/>
                <a:gd name="connsiteX1" fmla="*/ 1700948 w 2035141"/>
                <a:gd name="connsiteY1" fmla="*/ 24033 h 1314323"/>
                <a:gd name="connsiteX2" fmla="*/ 43359 w 2035141"/>
                <a:gd name="connsiteY2" fmla="*/ 42750 h 1314323"/>
                <a:gd name="connsiteX3" fmla="*/ 422487 w 2035141"/>
                <a:gd name="connsiteY3" fmla="*/ 1245674 h 1314323"/>
                <a:gd name="connsiteX4" fmla="*/ 2028531 w 2035141"/>
                <a:gd name="connsiteY4" fmla="*/ 1287812 h 1314323"/>
                <a:gd name="connsiteX5" fmla="*/ 2035141 w 2035141"/>
                <a:gd name="connsiteY5" fmla="*/ 1314323 h 1314323"/>
                <a:gd name="connsiteX6" fmla="*/ 385090 w 2035141"/>
                <a:gd name="connsiteY6" fmla="*/ 1271030 h 1314323"/>
                <a:gd name="connsiteX7" fmla="*/ 0 w 2035141"/>
                <a:gd name="connsiteY7" fmla="*/ 15121 h 1314323"/>
                <a:gd name="connsiteX8" fmla="*/ 1695594 w 2035141"/>
                <a:gd name="connsiteY8" fmla="*/ 0 h 1314323"/>
                <a:gd name="connsiteX0" fmla="*/ 1695594 w 2035141"/>
                <a:gd name="connsiteY0" fmla="*/ 0 h 1314323"/>
                <a:gd name="connsiteX1" fmla="*/ 1705711 w 2035141"/>
                <a:gd name="connsiteY1" fmla="*/ 28795 h 1314323"/>
                <a:gd name="connsiteX2" fmla="*/ 43359 w 2035141"/>
                <a:gd name="connsiteY2" fmla="*/ 42750 h 1314323"/>
                <a:gd name="connsiteX3" fmla="*/ 422487 w 2035141"/>
                <a:gd name="connsiteY3" fmla="*/ 1245674 h 1314323"/>
                <a:gd name="connsiteX4" fmla="*/ 2028531 w 2035141"/>
                <a:gd name="connsiteY4" fmla="*/ 1287812 h 1314323"/>
                <a:gd name="connsiteX5" fmla="*/ 2035141 w 2035141"/>
                <a:gd name="connsiteY5" fmla="*/ 1314323 h 1314323"/>
                <a:gd name="connsiteX6" fmla="*/ 385090 w 2035141"/>
                <a:gd name="connsiteY6" fmla="*/ 1271030 h 1314323"/>
                <a:gd name="connsiteX7" fmla="*/ 0 w 2035141"/>
                <a:gd name="connsiteY7" fmla="*/ 15121 h 1314323"/>
                <a:gd name="connsiteX8" fmla="*/ 1695594 w 2035141"/>
                <a:gd name="connsiteY8" fmla="*/ 0 h 1314323"/>
                <a:gd name="connsiteX0" fmla="*/ 1695594 w 2035141"/>
                <a:gd name="connsiteY0" fmla="*/ 0 h 1314323"/>
                <a:gd name="connsiteX1" fmla="*/ 1703330 w 2035141"/>
                <a:gd name="connsiteY1" fmla="*/ 33558 h 1314323"/>
                <a:gd name="connsiteX2" fmla="*/ 43359 w 2035141"/>
                <a:gd name="connsiteY2" fmla="*/ 42750 h 1314323"/>
                <a:gd name="connsiteX3" fmla="*/ 422487 w 2035141"/>
                <a:gd name="connsiteY3" fmla="*/ 1245674 h 1314323"/>
                <a:gd name="connsiteX4" fmla="*/ 2028531 w 2035141"/>
                <a:gd name="connsiteY4" fmla="*/ 1287812 h 1314323"/>
                <a:gd name="connsiteX5" fmla="*/ 2035141 w 2035141"/>
                <a:gd name="connsiteY5" fmla="*/ 1314323 h 1314323"/>
                <a:gd name="connsiteX6" fmla="*/ 385090 w 2035141"/>
                <a:gd name="connsiteY6" fmla="*/ 1271030 h 1314323"/>
                <a:gd name="connsiteX7" fmla="*/ 0 w 2035141"/>
                <a:gd name="connsiteY7" fmla="*/ 15121 h 1314323"/>
                <a:gd name="connsiteX8" fmla="*/ 1695594 w 2035141"/>
                <a:gd name="connsiteY8" fmla="*/ 0 h 1314323"/>
                <a:gd name="connsiteX0" fmla="*/ 1695594 w 2035141"/>
                <a:gd name="connsiteY0" fmla="*/ 0 h 1314323"/>
                <a:gd name="connsiteX1" fmla="*/ 1703330 w 2035141"/>
                <a:gd name="connsiteY1" fmla="*/ 33558 h 1314323"/>
                <a:gd name="connsiteX2" fmla="*/ 50502 w 2035141"/>
                <a:gd name="connsiteY2" fmla="*/ 42750 h 1314323"/>
                <a:gd name="connsiteX3" fmla="*/ 422487 w 2035141"/>
                <a:gd name="connsiteY3" fmla="*/ 1245674 h 1314323"/>
                <a:gd name="connsiteX4" fmla="*/ 2028531 w 2035141"/>
                <a:gd name="connsiteY4" fmla="*/ 1287812 h 1314323"/>
                <a:gd name="connsiteX5" fmla="*/ 2035141 w 2035141"/>
                <a:gd name="connsiteY5" fmla="*/ 1314323 h 1314323"/>
                <a:gd name="connsiteX6" fmla="*/ 385090 w 2035141"/>
                <a:gd name="connsiteY6" fmla="*/ 1271030 h 1314323"/>
                <a:gd name="connsiteX7" fmla="*/ 0 w 2035141"/>
                <a:gd name="connsiteY7" fmla="*/ 15121 h 1314323"/>
                <a:gd name="connsiteX8" fmla="*/ 1695594 w 2035141"/>
                <a:gd name="connsiteY8" fmla="*/ 0 h 1314323"/>
                <a:gd name="connsiteX0" fmla="*/ 1695594 w 2035141"/>
                <a:gd name="connsiteY0" fmla="*/ 0 h 1314323"/>
                <a:gd name="connsiteX1" fmla="*/ 1703330 w 2035141"/>
                <a:gd name="connsiteY1" fmla="*/ 33558 h 1314323"/>
                <a:gd name="connsiteX2" fmla="*/ 43358 w 2035141"/>
                <a:gd name="connsiteY2" fmla="*/ 40369 h 1314323"/>
                <a:gd name="connsiteX3" fmla="*/ 422487 w 2035141"/>
                <a:gd name="connsiteY3" fmla="*/ 1245674 h 1314323"/>
                <a:gd name="connsiteX4" fmla="*/ 2028531 w 2035141"/>
                <a:gd name="connsiteY4" fmla="*/ 1287812 h 1314323"/>
                <a:gd name="connsiteX5" fmla="*/ 2035141 w 2035141"/>
                <a:gd name="connsiteY5" fmla="*/ 1314323 h 1314323"/>
                <a:gd name="connsiteX6" fmla="*/ 385090 w 2035141"/>
                <a:gd name="connsiteY6" fmla="*/ 1271030 h 1314323"/>
                <a:gd name="connsiteX7" fmla="*/ 0 w 2035141"/>
                <a:gd name="connsiteY7" fmla="*/ 15121 h 1314323"/>
                <a:gd name="connsiteX8" fmla="*/ 1695594 w 2035141"/>
                <a:gd name="connsiteY8" fmla="*/ 0 h 1314323"/>
                <a:gd name="connsiteX0" fmla="*/ 1695594 w 2035141"/>
                <a:gd name="connsiteY0" fmla="*/ 0 h 1314323"/>
                <a:gd name="connsiteX1" fmla="*/ 1703330 w 2035141"/>
                <a:gd name="connsiteY1" fmla="*/ 33558 h 1314323"/>
                <a:gd name="connsiteX2" fmla="*/ 45739 w 2035141"/>
                <a:gd name="connsiteY2" fmla="*/ 47512 h 1314323"/>
                <a:gd name="connsiteX3" fmla="*/ 422487 w 2035141"/>
                <a:gd name="connsiteY3" fmla="*/ 1245674 h 1314323"/>
                <a:gd name="connsiteX4" fmla="*/ 2028531 w 2035141"/>
                <a:gd name="connsiteY4" fmla="*/ 1287812 h 1314323"/>
                <a:gd name="connsiteX5" fmla="*/ 2035141 w 2035141"/>
                <a:gd name="connsiteY5" fmla="*/ 1314323 h 1314323"/>
                <a:gd name="connsiteX6" fmla="*/ 385090 w 2035141"/>
                <a:gd name="connsiteY6" fmla="*/ 1271030 h 1314323"/>
                <a:gd name="connsiteX7" fmla="*/ 0 w 2035141"/>
                <a:gd name="connsiteY7" fmla="*/ 15121 h 1314323"/>
                <a:gd name="connsiteX8" fmla="*/ 1695594 w 2035141"/>
                <a:gd name="connsiteY8" fmla="*/ 0 h 1314323"/>
                <a:gd name="connsiteX0" fmla="*/ 1695594 w 2035141"/>
                <a:gd name="connsiteY0" fmla="*/ 0 h 1314323"/>
                <a:gd name="connsiteX1" fmla="*/ 1703330 w 2035141"/>
                <a:gd name="connsiteY1" fmla="*/ 33558 h 1314323"/>
                <a:gd name="connsiteX2" fmla="*/ 45739 w 2035141"/>
                <a:gd name="connsiteY2" fmla="*/ 47512 h 1314323"/>
                <a:gd name="connsiteX3" fmla="*/ 422487 w 2035141"/>
                <a:gd name="connsiteY3" fmla="*/ 1245674 h 1314323"/>
                <a:gd name="connsiteX4" fmla="*/ 2028531 w 2035141"/>
                <a:gd name="connsiteY4" fmla="*/ 1287812 h 1314323"/>
                <a:gd name="connsiteX5" fmla="*/ 2035141 w 2035141"/>
                <a:gd name="connsiteY5" fmla="*/ 1314323 h 1314323"/>
                <a:gd name="connsiteX6" fmla="*/ 370803 w 2035141"/>
                <a:gd name="connsiteY6" fmla="*/ 1268649 h 1314323"/>
                <a:gd name="connsiteX7" fmla="*/ 0 w 2035141"/>
                <a:gd name="connsiteY7" fmla="*/ 15121 h 1314323"/>
                <a:gd name="connsiteX8" fmla="*/ 1695594 w 2035141"/>
                <a:gd name="connsiteY8" fmla="*/ 0 h 1314323"/>
                <a:gd name="connsiteX0" fmla="*/ 1695594 w 2035141"/>
                <a:gd name="connsiteY0" fmla="*/ 0 h 1314323"/>
                <a:gd name="connsiteX1" fmla="*/ 1703330 w 2035141"/>
                <a:gd name="connsiteY1" fmla="*/ 33558 h 1314323"/>
                <a:gd name="connsiteX2" fmla="*/ 45739 w 2035141"/>
                <a:gd name="connsiteY2" fmla="*/ 47512 h 1314323"/>
                <a:gd name="connsiteX3" fmla="*/ 422487 w 2035141"/>
                <a:gd name="connsiteY3" fmla="*/ 1245674 h 1314323"/>
                <a:gd name="connsiteX4" fmla="*/ 2028531 w 2035141"/>
                <a:gd name="connsiteY4" fmla="*/ 1287812 h 1314323"/>
                <a:gd name="connsiteX5" fmla="*/ 2035141 w 2035141"/>
                <a:gd name="connsiteY5" fmla="*/ 1314323 h 1314323"/>
                <a:gd name="connsiteX6" fmla="*/ 363659 w 2035141"/>
                <a:gd name="connsiteY6" fmla="*/ 1268649 h 1314323"/>
                <a:gd name="connsiteX7" fmla="*/ 0 w 2035141"/>
                <a:gd name="connsiteY7" fmla="*/ 15121 h 1314323"/>
                <a:gd name="connsiteX8" fmla="*/ 1695594 w 2035141"/>
                <a:gd name="connsiteY8" fmla="*/ 0 h 1314323"/>
                <a:gd name="connsiteX0" fmla="*/ 1695594 w 2035141"/>
                <a:gd name="connsiteY0" fmla="*/ 0 h 1314323"/>
                <a:gd name="connsiteX1" fmla="*/ 1703330 w 2035141"/>
                <a:gd name="connsiteY1" fmla="*/ 33558 h 1314323"/>
                <a:gd name="connsiteX2" fmla="*/ 45739 w 2035141"/>
                <a:gd name="connsiteY2" fmla="*/ 47512 h 1314323"/>
                <a:gd name="connsiteX3" fmla="*/ 422487 w 2035141"/>
                <a:gd name="connsiteY3" fmla="*/ 1245674 h 1314323"/>
                <a:gd name="connsiteX4" fmla="*/ 2028531 w 2035141"/>
                <a:gd name="connsiteY4" fmla="*/ 1287812 h 1314323"/>
                <a:gd name="connsiteX5" fmla="*/ 2035141 w 2035141"/>
                <a:gd name="connsiteY5" fmla="*/ 1314323 h 1314323"/>
                <a:gd name="connsiteX6" fmla="*/ 370803 w 2035141"/>
                <a:gd name="connsiteY6" fmla="*/ 1268649 h 1314323"/>
                <a:gd name="connsiteX7" fmla="*/ 0 w 2035141"/>
                <a:gd name="connsiteY7" fmla="*/ 15121 h 1314323"/>
                <a:gd name="connsiteX8" fmla="*/ 1695594 w 2035141"/>
                <a:gd name="connsiteY8" fmla="*/ 0 h 1314323"/>
                <a:gd name="connsiteX0" fmla="*/ 1695594 w 2035141"/>
                <a:gd name="connsiteY0" fmla="*/ 0 h 1314323"/>
                <a:gd name="connsiteX1" fmla="*/ 1703330 w 2035141"/>
                <a:gd name="connsiteY1" fmla="*/ 33558 h 1314323"/>
                <a:gd name="connsiteX2" fmla="*/ 45739 w 2035141"/>
                <a:gd name="connsiteY2" fmla="*/ 47512 h 1314323"/>
                <a:gd name="connsiteX3" fmla="*/ 422487 w 2035141"/>
                <a:gd name="connsiteY3" fmla="*/ 1245674 h 1314323"/>
                <a:gd name="connsiteX4" fmla="*/ 2028531 w 2035141"/>
                <a:gd name="connsiteY4" fmla="*/ 1287812 h 1314323"/>
                <a:gd name="connsiteX5" fmla="*/ 2035141 w 2035141"/>
                <a:gd name="connsiteY5" fmla="*/ 1314323 h 1314323"/>
                <a:gd name="connsiteX6" fmla="*/ 368422 w 2035141"/>
                <a:gd name="connsiteY6" fmla="*/ 1268649 h 1314323"/>
                <a:gd name="connsiteX7" fmla="*/ 0 w 2035141"/>
                <a:gd name="connsiteY7" fmla="*/ 15121 h 1314323"/>
                <a:gd name="connsiteX8" fmla="*/ 1695594 w 2035141"/>
                <a:gd name="connsiteY8" fmla="*/ 0 h 1314323"/>
                <a:gd name="connsiteX0" fmla="*/ 1695594 w 2035141"/>
                <a:gd name="connsiteY0" fmla="*/ 0 h 1314323"/>
                <a:gd name="connsiteX1" fmla="*/ 1703330 w 2035141"/>
                <a:gd name="connsiteY1" fmla="*/ 33558 h 1314323"/>
                <a:gd name="connsiteX2" fmla="*/ 45739 w 2035141"/>
                <a:gd name="connsiteY2" fmla="*/ 47512 h 1314323"/>
                <a:gd name="connsiteX3" fmla="*/ 393912 w 2035141"/>
                <a:gd name="connsiteY3" fmla="*/ 1248055 h 1314323"/>
                <a:gd name="connsiteX4" fmla="*/ 2028531 w 2035141"/>
                <a:gd name="connsiteY4" fmla="*/ 1287812 h 1314323"/>
                <a:gd name="connsiteX5" fmla="*/ 2035141 w 2035141"/>
                <a:gd name="connsiteY5" fmla="*/ 1314323 h 1314323"/>
                <a:gd name="connsiteX6" fmla="*/ 368422 w 2035141"/>
                <a:gd name="connsiteY6" fmla="*/ 1268649 h 1314323"/>
                <a:gd name="connsiteX7" fmla="*/ 0 w 2035141"/>
                <a:gd name="connsiteY7" fmla="*/ 15121 h 1314323"/>
                <a:gd name="connsiteX8" fmla="*/ 1695594 w 2035141"/>
                <a:gd name="connsiteY8" fmla="*/ 0 h 1314323"/>
                <a:gd name="connsiteX0" fmla="*/ 1695594 w 2035141"/>
                <a:gd name="connsiteY0" fmla="*/ 0 h 1314323"/>
                <a:gd name="connsiteX1" fmla="*/ 1703330 w 2035141"/>
                <a:gd name="connsiteY1" fmla="*/ 33558 h 1314323"/>
                <a:gd name="connsiteX2" fmla="*/ 45739 w 2035141"/>
                <a:gd name="connsiteY2" fmla="*/ 47512 h 1314323"/>
                <a:gd name="connsiteX3" fmla="*/ 393912 w 2035141"/>
                <a:gd name="connsiteY3" fmla="*/ 1248055 h 1314323"/>
                <a:gd name="connsiteX4" fmla="*/ 2028531 w 2035141"/>
                <a:gd name="connsiteY4" fmla="*/ 1287812 h 1314323"/>
                <a:gd name="connsiteX5" fmla="*/ 2035141 w 2035141"/>
                <a:gd name="connsiteY5" fmla="*/ 1314323 h 1314323"/>
                <a:gd name="connsiteX6" fmla="*/ 368422 w 2035141"/>
                <a:gd name="connsiteY6" fmla="*/ 1273411 h 1314323"/>
                <a:gd name="connsiteX7" fmla="*/ 0 w 2035141"/>
                <a:gd name="connsiteY7" fmla="*/ 15121 h 1314323"/>
                <a:gd name="connsiteX8" fmla="*/ 1695594 w 2035141"/>
                <a:gd name="connsiteY8" fmla="*/ 0 h 1314323"/>
                <a:gd name="connsiteX0" fmla="*/ 1695594 w 2035141"/>
                <a:gd name="connsiteY0" fmla="*/ 0 h 1314323"/>
                <a:gd name="connsiteX1" fmla="*/ 1703330 w 2035141"/>
                <a:gd name="connsiteY1" fmla="*/ 33558 h 1314323"/>
                <a:gd name="connsiteX2" fmla="*/ 45739 w 2035141"/>
                <a:gd name="connsiteY2" fmla="*/ 47512 h 1314323"/>
                <a:gd name="connsiteX3" fmla="*/ 384387 w 2035141"/>
                <a:gd name="connsiteY3" fmla="*/ 1240912 h 1314323"/>
                <a:gd name="connsiteX4" fmla="*/ 2028531 w 2035141"/>
                <a:gd name="connsiteY4" fmla="*/ 1287812 h 1314323"/>
                <a:gd name="connsiteX5" fmla="*/ 2035141 w 2035141"/>
                <a:gd name="connsiteY5" fmla="*/ 1314323 h 1314323"/>
                <a:gd name="connsiteX6" fmla="*/ 368422 w 2035141"/>
                <a:gd name="connsiteY6" fmla="*/ 1273411 h 1314323"/>
                <a:gd name="connsiteX7" fmla="*/ 0 w 2035141"/>
                <a:gd name="connsiteY7" fmla="*/ 15121 h 1314323"/>
                <a:gd name="connsiteX8" fmla="*/ 1695594 w 2035141"/>
                <a:gd name="connsiteY8" fmla="*/ 0 h 1314323"/>
                <a:gd name="connsiteX0" fmla="*/ 1695594 w 2035141"/>
                <a:gd name="connsiteY0" fmla="*/ 0 h 1314323"/>
                <a:gd name="connsiteX1" fmla="*/ 1703330 w 2035141"/>
                <a:gd name="connsiteY1" fmla="*/ 33558 h 1314323"/>
                <a:gd name="connsiteX2" fmla="*/ 45739 w 2035141"/>
                <a:gd name="connsiteY2" fmla="*/ 47512 h 1314323"/>
                <a:gd name="connsiteX3" fmla="*/ 389150 w 2035141"/>
                <a:gd name="connsiteY3" fmla="*/ 1236149 h 1314323"/>
                <a:gd name="connsiteX4" fmla="*/ 2028531 w 2035141"/>
                <a:gd name="connsiteY4" fmla="*/ 1287812 h 1314323"/>
                <a:gd name="connsiteX5" fmla="*/ 2035141 w 2035141"/>
                <a:gd name="connsiteY5" fmla="*/ 1314323 h 1314323"/>
                <a:gd name="connsiteX6" fmla="*/ 368422 w 2035141"/>
                <a:gd name="connsiteY6" fmla="*/ 1273411 h 1314323"/>
                <a:gd name="connsiteX7" fmla="*/ 0 w 2035141"/>
                <a:gd name="connsiteY7" fmla="*/ 15121 h 1314323"/>
                <a:gd name="connsiteX8" fmla="*/ 1695594 w 2035141"/>
                <a:gd name="connsiteY8" fmla="*/ 0 h 1314323"/>
                <a:gd name="connsiteX0" fmla="*/ 1695594 w 2035141"/>
                <a:gd name="connsiteY0" fmla="*/ 0 h 1314323"/>
                <a:gd name="connsiteX1" fmla="*/ 1703330 w 2035141"/>
                <a:gd name="connsiteY1" fmla="*/ 33558 h 1314323"/>
                <a:gd name="connsiteX2" fmla="*/ 45739 w 2035141"/>
                <a:gd name="connsiteY2" fmla="*/ 47512 h 1314323"/>
                <a:gd name="connsiteX3" fmla="*/ 396294 w 2035141"/>
                <a:gd name="connsiteY3" fmla="*/ 1245674 h 1314323"/>
                <a:gd name="connsiteX4" fmla="*/ 2028531 w 2035141"/>
                <a:gd name="connsiteY4" fmla="*/ 1287812 h 1314323"/>
                <a:gd name="connsiteX5" fmla="*/ 2035141 w 2035141"/>
                <a:gd name="connsiteY5" fmla="*/ 1314323 h 1314323"/>
                <a:gd name="connsiteX6" fmla="*/ 368422 w 2035141"/>
                <a:gd name="connsiteY6" fmla="*/ 1273411 h 1314323"/>
                <a:gd name="connsiteX7" fmla="*/ 0 w 2035141"/>
                <a:gd name="connsiteY7" fmla="*/ 15121 h 1314323"/>
                <a:gd name="connsiteX8" fmla="*/ 1695594 w 2035141"/>
                <a:gd name="connsiteY8" fmla="*/ 0 h 1314323"/>
                <a:gd name="connsiteX0" fmla="*/ 1695594 w 2035141"/>
                <a:gd name="connsiteY0" fmla="*/ 0 h 1314323"/>
                <a:gd name="connsiteX1" fmla="*/ 1703330 w 2035141"/>
                <a:gd name="connsiteY1" fmla="*/ 33558 h 1314323"/>
                <a:gd name="connsiteX2" fmla="*/ 45739 w 2035141"/>
                <a:gd name="connsiteY2" fmla="*/ 47512 h 1314323"/>
                <a:gd name="connsiteX3" fmla="*/ 396294 w 2035141"/>
                <a:gd name="connsiteY3" fmla="*/ 1245674 h 1314323"/>
                <a:gd name="connsiteX4" fmla="*/ 2026150 w 2035141"/>
                <a:gd name="connsiteY4" fmla="*/ 1280668 h 1314323"/>
                <a:gd name="connsiteX5" fmla="*/ 2035141 w 2035141"/>
                <a:gd name="connsiteY5" fmla="*/ 1314323 h 1314323"/>
                <a:gd name="connsiteX6" fmla="*/ 368422 w 2035141"/>
                <a:gd name="connsiteY6" fmla="*/ 1273411 h 1314323"/>
                <a:gd name="connsiteX7" fmla="*/ 0 w 2035141"/>
                <a:gd name="connsiteY7" fmla="*/ 15121 h 1314323"/>
                <a:gd name="connsiteX8" fmla="*/ 1695594 w 2035141"/>
                <a:gd name="connsiteY8" fmla="*/ 0 h 1314323"/>
                <a:gd name="connsiteX0" fmla="*/ 1695594 w 2035141"/>
                <a:gd name="connsiteY0" fmla="*/ 0 h 1309560"/>
                <a:gd name="connsiteX1" fmla="*/ 1703330 w 2035141"/>
                <a:gd name="connsiteY1" fmla="*/ 33558 h 1309560"/>
                <a:gd name="connsiteX2" fmla="*/ 45739 w 2035141"/>
                <a:gd name="connsiteY2" fmla="*/ 47512 h 1309560"/>
                <a:gd name="connsiteX3" fmla="*/ 396294 w 2035141"/>
                <a:gd name="connsiteY3" fmla="*/ 1245674 h 1309560"/>
                <a:gd name="connsiteX4" fmla="*/ 2026150 w 2035141"/>
                <a:gd name="connsiteY4" fmla="*/ 1280668 h 1309560"/>
                <a:gd name="connsiteX5" fmla="*/ 2035141 w 2035141"/>
                <a:gd name="connsiteY5" fmla="*/ 1309560 h 1309560"/>
                <a:gd name="connsiteX6" fmla="*/ 368422 w 2035141"/>
                <a:gd name="connsiteY6" fmla="*/ 1273411 h 1309560"/>
                <a:gd name="connsiteX7" fmla="*/ 0 w 2035141"/>
                <a:gd name="connsiteY7" fmla="*/ 15121 h 1309560"/>
                <a:gd name="connsiteX8" fmla="*/ 1695594 w 2035141"/>
                <a:gd name="connsiteY8" fmla="*/ 0 h 1309560"/>
                <a:gd name="connsiteX0" fmla="*/ 1695594 w 2035141"/>
                <a:gd name="connsiteY0" fmla="*/ 0 h 1309560"/>
                <a:gd name="connsiteX1" fmla="*/ 1703330 w 2035141"/>
                <a:gd name="connsiteY1" fmla="*/ 33558 h 1309560"/>
                <a:gd name="connsiteX2" fmla="*/ 45739 w 2035141"/>
                <a:gd name="connsiteY2" fmla="*/ 47512 h 1309560"/>
                <a:gd name="connsiteX3" fmla="*/ 398676 w 2035141"/>
                <a:gd name="connsiteY3" fmla="*/ 1238530 h 1309560"/>
                <a:gd name="connsiteX4" fmla="*/ 2026150 w 2035141"/>
                <a:gd name="connsiteY4" fmla="*/ 1280668 h 1309560"/>
                <a:gd name="connsiteX5" fmla="*/ 2035141 w 2035141"/>
                <a:gd name="connsiteY5" fmla="*/ 1309560 h 1309560"/>
                <a:gd name="connsiteX6" fmla="*/ 368422 w 2035141"/>
                <a:gd name="connsiteY6" fmla="*/ 1273411 h 1309560"/>
                <a:gd name="connsiteX7" fmla="*/ 0 w 2035141"/>
                <a:gd name="connsiteY7" fmla="*/ 15121 h 1309560"/>
                <a:gd name="connsiteX8" fmla="*/ 1695594 w 2035141"/>
                <a:gd name="connsiteY8" fmla="*/ 0 h 1309560"/>
                <a:gd name="connsiteX0" fmla="*/ 1695594 w 2035141"/>
                <a:gd name="connsiteY0" fmla="*/ 0 h 1309560"/>
                <a:gd name="connsiteX1" fmla="*/ 1703330 w 2035141"/>
                <a:gd name="connsiteY1" fmla="*/ 33558 h 1309560"/>
                <a:gd name="connsiteX2" fmla="*/ 45739 w 2035141"/>
                <a:gd name="connsiteY2" fmla="*/ 47512 h 1309560"/>
                <a:gd name="connsiteX3" fmla="*/ 398676 w 2035141"/>
                <a:gd name="connsiteY3" fmla="*/ 1238530 h 1309560"/>
                <a:gd name="connsiteX4" fmla="*/ 2026150 w 2035141"/>
                <a:gd name="connsiteY4" fmla="*/ 1280668 h 1309560"/>
                <a:gd name="connsiteX5" fmla="*/ 2035141 w 2035141"/>
                <a:gd name="connsiteY5" fmla="*/ 1309560 h 1309560"/>
                <a:gd name="connsiteX6" fmla="*/ 375566 w 2035141"/>
                <a:gd name="connsiteY6" fmla="*/ 1271029 h 1309560"/>
                <a:gd name="connsiteX7" fmla="*/ 0 w 2035141"/>
                <a:gd name="connsiteY7" fmla="*/ 15121 h 1309560"/>
                <a:gd name="connsiteX8" fmla="*/ 1695594 w 2035141"/>
                <a:gd name="connsiteY8" fmla="*/ 0 h 1309560"/>
                <a:gd name="connsiteX0" fmla="*/ 1695594 w 2035141"/>
                <a:gd name="connsiteY0" fmla="*/ 0 h 1309560"/>
                <a:gd name="connsiteX1" fmla="*/ 1703330 w 2035141"/>
                <a:gd name="connsiteY1" fmla="*/ 33558 h 1309560"/>
                <a:gd name="connsiteX2" fmla="*/ 45739 w 2035141"/>
                <a:gd name="connsiteY2" fmla="*/ 47512 h 1309560"/>
                <a:gd name="connsiteX3" fmla="*/ 401057 w 2035141"/>
                <a:gd name="connsiteY3" fmla="*/ 1229005 h 1309560"/>
                <a:gd name="connsiteX4" fmla="*/ 2026150 w 2035141"/>
                <a:gd name="connsiteY4" fmla="*/ 1280668 h 1309560"/>
                <a:gd name="connsiteX5" fmla="*/ 2035141 w 2035141"/>
                <a:gd name="connsiteY5" fmla="*/ 1309560 h 1309560"/>
                <a:gd name="connsiteX6" fmla="*/ 375566 w 2035141"/>
                <a:gd name="connsiteY6" fmla="*/ 1271029 h 1309560"/>
                <a:gd name="connsiteX7" fmla="*/ 0 w 2035141"/>
                <a:gd name="connsiteY7" fmla="*/ 15121 h 1309560"/>
                <a:gd name="connsiteX8" fmla="*/ 1695594 w 2035141"/>
                <a:gd name="connsiteY8" fmla="*/ 0 h 1309560"/>
                <a:gd name="connsiteX0" fmla="*/ 1695594 w 2035141"/>
                <a:gd name="connsiteY0" fmla="*/ 0 h 1309560"/>
                <a:gd name="connsiteX1" fmla="*/ 1703330 w 2035141"/>
                <a:gd name="connsiteY1" fmla="*/ 33558 h 1309560"/>
                <a:gd name="connsiteX2" fmla="*/ 45739 w 2035141"/>
                <a:gd name="connsiteY2" fmla="*/ 47512 h 1309560"/>
                <a:gd name="connsiteX3" fmla="*/ 401057 w 2035141"/>
                <a:gd name="connsiteY3" fmla="*/ 1229005 h 1309560"/>
                <a:gd name="connsiteX4" fmla="*/ 2021387 w 2035141"/>
                <a:gd name="connsiteY4" fmla="*/ 1273525 h 1309560"/>
                <a:gd name="connsiteX5" fmla="*/ 2035141 w 2035141"/>
                <a:gd name="connsiteY5" fmla="*/ 1309560 h 1309560"/>
                <a:gd name="connsiteX6" fmla="*/ 375566 w 2035141"/>
                <a:gd name="connsiteY6" fmla="*/ 1271029 h 1309560"/>
                <a:gd name="connsiteX7" fmla="*/ 0 w 2035141"/>
                <a:gd name="connsiteY7" fmla="*/ 15121 h 1309560"/>
                <a:gd name="connsiteX8" fmla="*/ 1695594 w 2035141"/>
                <a:gd name="connsiteY8" fmla="*/ 0 h 1309560"/>
                <a:gd name="connsiteX0" fmla="*/ 1695594 w 2035141"/>
                <a:gd name="connsiteY0" fmla="*/ 0 h 1309560"/>
                <a:gd name="connsiteX1" fmla="*/ 1703330 w 2035141"/>
                <a:gd name="connsiteY1" fmla="*/ 33558 h 1309560"/>
                <a:gd name="connsiteX2" fmla="*/ 45739 w 2035141"/>
                <a:gd name="connsiteY2" fmla="*/ 47512 h 1309560"/>
                <a:gd name="connsiteX3" fmla="*/ 401057 w 2035141"/>
                <a:gd name="connsiteY3" fmla="*/ 1229005 h 1309560"/>
                <a:gd name="connsiteX4" fmla="*/ 2023768 w 2035141"/>
                <a:gd name="connsiteY4" fmla="*/ 1271144 h 1309560"/>
                <a:gd name="connsiteX5" fmla="*/ 2035141 w 2035141"/>
                <a:gd name="connsiteY5" fmla="*/ 1309560 h 1309560"/>
                <a:gd name="connsiteX6" fmla="*/ 375566 w 2035141"/>
                <a:gd name="connsiteY6" fmla="*/ 1271029 h 1309560"/>
                <a:gd name="connsiteX7" fmla="*/ 0 w 2035141"/>
                <a:gd name="connsiteY7" fmla="*/ 15121 h 1309560"/>
                <a:gd name="connsiteX8" fmla="*/ 1695594 w 2035141"/>
                <a:gd name="connsiteY8" fmla="*/ 0 h 1309560"/>
                <a:gd name="connsiteX0" fmla="*/ 1695594 w 2035141"/>
                <a:gd name="connsiteY0" fmla="*/ 0 h 1309560"/>
                <a:gd name="connsiteX1" fmla="*/ 1703330 w 2035141"/>
                <a:gd name="connsiteY1" fmla="*/ 33558 h 1309560"/>
                <a:gd name="connsiteX2" fmla="*/ 45739 w 2035141"/>
                <a:gd name="connsiteY2" fmla="*/ 47512 h 1309560"/>
                <a:gd name="connsiteX3" fmla="*/ 398676 w 2035141"/>
                <a:gd name="connsiteY3" fmla="*/ 1233767 h 1309560"/>
                <a:gd name="connsiteX4" fmla="*/ 2023768 w 2035141"/>
                <a:gd name="connsiteY4" fmla="*/ 1271144 h 1309560"/>
                <a:gd name="connsiteX5" fmla="*/ 2035141 w 2035141"/>
                <a:gd name="connsiteY5" fmla="*/ 1309560 h 1309560"/>
                <a:gd name="connsiteX6" fmla="*/ 375566 w 2035141"/>
                <a:gd name="connsiteY6" fmla="*/ 1271029 h 1309560"/>
                <a:gd name="connsiteX7" fmla="*/ 0 w 2035141"/>
                <a:gd name="connsiteY7" fmla="*/ 15121 h 1309560"/>
                <a:gd name="connsiteX8" fmla="*/ 1695594 w 2035141"/>
                <a:gd name="connsiteY8" fmla="*/ 0 h 1309560"/>
                <a:gd name="connsiteX0" fmla="*/ 1695594 w 2035141"/>
                <a:gd name="connsiteY0" fmla="*/ 0 h 1309560"/>
                <a:gd name="connsiteX1" fmla="*/ 1703330 w 2035141"/>
                <a:gd name="connsiteY1" fmla="*/ 33558 h 1309560"/>
                <a:gd name="connsiteX2" fmla="*/ 45739 w 2035141"/>
                <a:gd name="connsiteY2" fmla="*/ 47512 h 1309560"/>
                <a:gd name="connsiteX3" fmla="*/ 405820 w 2035141"/>
                <a:gd name="connsiteY3" fmla="*/ 1233767 h 1309560"/>
                <a:gd name="connsiteX4" fmla="*/ 2023768 w 2035141"/>
                <a:gd name="connsiteY4" fmla="*/ 1271144 h 1309560"/>
                <a:gd name="connsiteX5" fmla="*/ 2035141 w 2035141"/>
                <a:gd name="connsiteY5" fmla="*/ 1309560 h 1309560"/>
                <a:gd name="connsiteX6" fmla="*/ 375566 w 2035141"/>
                <a:gd name="connsiteY6" fmla="*/ 1271029 h 1309560"/>
                <a:gd name="connsiteX7" fmla="*/ 0 w 2035141"/>
                <a:gd name="connsiteY7" fmla="*/ 15121 h 1309560"/>
                <a:gd name="connsiteX8" fmla="*/ 1695594 w 2035141"/>
                <a:gd name="connsiteY8" fmla="*/ 0 h 1309560"/>
                <a:gd name="connsiteX0" fmla="*/ 1695594 w 2035141"/>
                <a:gd name="connsiteY0" fmla="*/ 0 h 1309560"/>
                <a:gd name="connsiteX1" fmla="*/ 1703330 w 2035141"/>
                <a:gd name="connsiteY1" fmla="*/ 33558 h 1309560"/>
                <a:gd name="connsiteX2" fmla="*/ 50502 w 2035141"/>
                <a:gd name="connsiteY2" fmla="*/ 47512 h 1309560"/>
                <a:gd name="connsiteX3" fmla="*/ 405820 w 2035141"/>
                <a:gd name="connsiteY3" fmla="*/ 1233767 h 1309560"/>
                <a:gd name="connsiteX4" fmla="*/ 2023768 w 2035141"/>
                <a:gd name="connsiteY4" fmla="*/ 1271144 h 1309560"/>
                <a:gd name="connsiteX5" fmla="*/ 2035141 w 2035141"/>
                <a:gd name="connsiteY5" fmla="*/ 1309560 h 1309560"/>
                <a:gd name="connsiteX6" fmla="*/ 375566 w 2035141"/>
                <a:gd name="connsiteY6" fmla="*/ 1271029 h 1309560"/>
                <a:gd name="connsiteX7" fmla="*/ 0 w 2035141"/>
                <a:gd name="connsiteY7" fmla="*/ 15121 h 1309560"/>
                <a:gd name="connsiteX8" fmla="*/ 1695594 w 2035141"/>
                <a:gd name="connsiteY8" fmla="*/ 0 h 1309560"/>
                <a:gd name="connsiteX0" fmla="*/ 1695594 w 2035141"/>
                <a:gd name="connsiteY0" fmla="*/ 0 h 1309560"/>
                <a:gd name="connsiteX1" fmla="*/ 1708093 w 2035141"/>
                <a:gd name="connsiteY1" fmla="*/ 35939 h 1309560"/>
                <a:gd name="connsiteX2" fmla="*/ 50502 w 2035141"/>
                <a:gd name="connsiteY2" fmla="*/ 47512 h 1309560"/>
                <a:gd name="connsiteX3" fmla="*/ 405820 w 2035141"/>
                <a:gd name="connsiteY3" fmla="*/ 1233767 h 1309560"/>
                <a:gd name="connsiteX4" fmla="*/ 2023768 w 2035141"/>
                <a:gd name="connsiteY4" fmla="*/ 1271144 h 1309560"/>
                <a:gd name="connsiteX5" fmla="*/ 2035141 w 2035141"/>
                <a:gd name="connsiteY5" fmla="*/ 1309560 h 1309560"/>
                <a:gd name="connsiteX6" fmla="*/ 375566 w 2035141"/>
                <a:gd name="connsiteY6" fmla="*/ 1271029 h 1309560"/>
                <a:gd name="connsiteX7" fmla="*/ 0 w 2035141"/>
                <a:gd name="connsiteY7" fmla="*/ 15121 h 1309560"/>
                <a:gd name="connsiteX8" fmla="*/ 1695594 w 2035141"/>
                <a:gd name="connsiteY8" fmla="*/ 0 h 1309560"/>
                <a:gd name="connsiteX0" fmla="*/ 1695594 w 2035141"/>
                <a:gd name="connsiteY0" fmla="*/ 0 h 1309560"/>
                <a:gd name="connsiteX1" fmla="*/ 1700950 w 2035141"/>
                <a:gd name="connsiteY1" fmla="*/ 35939 h 1309560"/>
                <a:gd name="connsiteX2" fmla="*/ 50502 w 2035141"/>
                <a:gd name="connsiteY2" fmla="*/ 47512 h 1309560"/>
                <a:gd name="connsiteX3" fmla="*/ 405820 w 2035141"/>
                <a:gd name="connsiteY3" fmla="*/ 1233767 h 1309560"/>
                <a:gd name="connsiteX4" fmla="*/ 2023768 w 2035141"/>
                <a:gd name="connsiteY4" fmla="*/ 1271144 h 1309560"/>
                <a:gd name="connsiteX5" fmla="*/ 2035141 w 2035141"/>
                <a:gd name="connsiteY5" fmla="*/ 1309560 h 1309560"/>
                <a:gd name="connsiteX6" fmla="*/ 375566 w 2035141"/>
                <a:gd name="connsiteY6" fmla="*/ 1271029 h 1309560"/>
                <a:gd name="connsiteX7" fmla="*/ 0 w 2035141"/>
                <a:gd name="connsiteY7" fmla="*/ 15121 h 1309560"/>
                <a:gd name="connsiteX8" fmla="*/ 1695594 w 2035141"/>
                <a:gd name="connsiteY8" fmla="*/ 0 h 1309560"/>
                <a:gd name="connsiteX0" fmla="*/ 1695594 w 2035141"/>
                <a:gd name="connsiteY0" fmla="*/ 0 h 1309560"/>
                <a:gd name="connsiteX1" fmla="*/ 1700950 w 2035141"/>
                <a:gd name="connsiteY1" fmla="*/ 35939 h 1309560"/>
                <a:gd name="connsiteX2" fmla="*/ 50502 w 2035141"/>
                <a:gd name="connsiteY2" fmla="*/ 47512 h 1309560"/>
                <a:gd name="connsiteX3" fmla="*/ 405820 w 2035141"/>
                <a:gd name="connsiteY3" fmla="*/ 1233767 h 1309560"/>
                <a:gd name="connsiteX4" fmla="*/ 2023768 w 2035141"/>
                <a:gd name="connsiteY4" fmla="*/ 1275907 h 1309560"/>
                <a:gd name="connsiteX5" fmla="*/ 2035141 w 2035141"/>
                <a:gd name="connsiteY5" fmla="*/ 1309560 h 1309560"/>
                <a:gd name="connsiteX6" fmla="*/ 375566 w 2035141"/>
                <a:gd name="connsiteY6" fmla="*/ 1271029 h 1309560"/>
                <a:gd name="connsiteX7" fmla="*/ 0 w 2035141"/>
                <a:gd name="connsiteY7" fmla="*/ 15121 h 1309560"/>
                <a:gd name="connsiteX8" fmla="*/ 1695594 w 2035141"/>
                <a:gd name="connsiteY8" fmla="*/ 0 h 1309560"/>
                <a:gd name="connsiteX0" fmla="*/ 1695594 w 2035141"/>
                <a:gd name="connsiteY0" fmla="*/ 0 h 1309560"/>
                <a:gd name="connsiteX1" fmla="*/ 1700950 w 2035141"/>
                <a:gd name="connsiteY1" fmla="*/ 35939 h 1309560"/>
                <a:gd name="connsiteX2" fmla="*/ 50502 w 2035141"/>
                <a:gd name="connsiteY2" fmla="*/ 47512 h 1309560"/>
                <a:gd name="connsiteX3" fmla="*/ 408201 w 2035141"/>
                <a:gd name="connsiteY3" fmla="*/ 1240911 h 1309560"/>
                <a:gd name="connsiteX4" fmla="*/ 2023768 w 2035141"/>
                <a:gd name="connsiteY4" fmla="*/ 1275907 h 1309560"/>
                <a:gd name="connsiteX5" fmla="*/ 2035141 w 2035141"/>
                <a:gd name="connsiteY5" fmla="*/ 1309560 h 1309560"/>
                <a:gd name="connsiteX6" fmla="*/ 375566 w 2035141"/>
                <a:gd name="connsiteY6" fmla="*/ 1271029 h 1309560"/>
                <a:gd name="connsiteX7" fmla="*/ 0 w 2035141"/>
                <a:gd name="connsiteY7" fmla="*/ 15121 h 1309560"/>
                <a:gd name="connsiteX8" fmla="*/ 1695594 w 2035141"/>
                <a:gd name="connsiteY8" fmla="*/ 0 h 1309560"/>
                <a:gd name="connsiteX0" fmla="*/ 1695594 w 2035141"/>
                <a:gd name="connsiteY0" fmla="*/ 0 h 1309560"/>
                <a:gd name="connsiteX1" fmla="*/ 1700950 w 2035141"/>
                <a:gd name="connsiteY1" fmla="*/ 35939 h 1309560"/>
                <a:gd name="connsiteX2" fmla="*/ 50502 w 2035141"/>
                <a:gd name="connsiteY2" fmla="*/ 47512 h 1309560"/>
                <a:gd name="connsiteX3" fmla="*/ 408201 w 2035141"/>
                <a:gd name="connsiteY3" fmla="*/ 1240911 h 1309560"/>
                <a:gd name="connsiteX4" fmla="*/ 2023768 w 2035141"/>
                <a:gd name="connsiteY4" fmla="*/ 1275907 h 1309560"/>
                <a:gd name="connsiteX5" fmla="*/ 2035141 w 2035141"/>
                <a:gd name="connsiteY5" fmla="*/ 1309560 h 1309560"/>
                <a:gd name="connsiteX6" fmla="*/ 375566 w 2035141"/>
                <a:gd name="connsiteY6" fmla="*/ 1271029 h 1309560"/>
                <a:gd name="connsiteX7" fmla="*/ 0 w 2035141"/>
                <a:gd name="connsiteY7" fmla="*/ 15121 h 1309560"/>
                <a:gd name="connsiteX8" fmla="*/ 1695594 w 2035141"/>
                <a:gd name="connsiteY8" fmla="*/ 0 h 1309560"/>
                <a:gd name="connsiteX0" fmla="*/ 1695594 w 2035141"/>
                <a:gd name="connsiteY0" fmla="*/ 0 h 1309560"/>
                <a:gd name="connsiteX1" fmla="*/ 1700950 w 2035141"/>
                <a:gd name="connsiteY1" fmla="*/ 35939 h 1309560"/>
                <a:gd name="connsiteX2" fmla="*/ 43358 w 2035141"/>
                <a:gd name="connsiteY2" fmla="*/ 42750 h 1309560"/>
                <a:gd name="connsiteX3" fmla="*/ 408201 w 2035141"/>
                <a:gd name="connsiteY3" fmla="*/ 1240911 h 1309560"/>
                <a:gd name="connsiteX4" fmla="*/ 2023768 w 2035141"/>
                <a:gd name="connsiteY4" fmla="*/ 1275907 h 1309560"/>
                <a:gd name="connsiteX5" fmla="*/ 2035141 w 2035141"/>
                <a:gd name="connsiteY5" fmla="*/ 1309560 h 1309560"/>
                <a:gd name="connsiteX6" fmla="*/ 375566 w 2035141"/>
                <a:gd name="connsiteY6" fmla="*/ 1271029 h 1309560"/>
                <a:gd name="connsiteX7" fmla="*/ 0 w 2035141"/>
                <a:gd name="connsiteY7" fmla="*/ 15121 h 1309560"/>
                <a:gd name="connsiteX8" fmla="*/ 1695594 w 2035141"/>
                <a:gd name="connsiteY8" fmla="*/ 0 h 1309560"/>
                <a:gd name="connsiteX0" fmla="*/ 1695594 w 2035141"/>
                <a:gd name="connsiteY0" fmla="*/ 0 h 1309560"/>
                <a:gd name="connsiteX1" fmla="*/ 1703331 w 2035141"/>
                <a:gd name="connsiteY1" fmla="*/ 33558 h 1309560"/>
                <a:gd name="connsiteX2" fmla="*/ 43358 w 2035141"/>
                <a:gd name="connsiteY2" fmla="*/ 42750 h 1309560"/>
                <a:gd name="connsiteX3" fmla="*/ 408201 w 2035141"/>
                <a:gd name="connsiteY3" fmla="*/ 1240911 h 1309560"/>
                <a:gd name="connsiteX4" fmla="*/ 2023768 w 2035141"/>
                <a:gd name="connsiteY4" fmla="*/ 1275907 h 1309560"/>
                <a:gd name="connsiteX5" fmla="*/ 2035141 w 2035141"/>
                <a:gd name="connsiteY5" fmla="*/ 1309560 h 1309560"/>
                <a:gd name="connsiteX6" fmla="*/ 375566 w 2035141"/>
                <a:gd name="connsiteY6" fmla="*/ 1271029 h 1309560"/>
                <a:gd name="connsiteX7" fmla="*/ 0 w 2035141"/>
                <a:gd name="connsiteY7" fmla="*/ 15121 h 1309560"/>
                <a:gd name="connsiteX8" fmla="*/ 1695594 w 2035141"/>
                <a:gd name="connsiteY8" fmla="*/ 0 h 1309560"/>
                <a:gd name="connsiteX0" fmla="*/ 1697976 w 2037523"/>
                <a:gd name="connsiteY0" fmla="*/ 0 h 1309560"/>
                <a:gd name="connsiteX1" fmla="*/ 1705713 w 2037523"/>
                <a:gd name="connsiteY1" fmla="*/ 33558 h 1309560"/>
                <a:gd name="connsiteX2" fmla="*/ 45740 w 2037523"/>
                <a:gd name="connsiteY2" fmla="*/ 42750 h 1309560"/>
                <a:gd name="connsiteX3" fmla="*/ 410583 w 2037523"/>
                <a:gd name="connsiteY3" fmla="*/ 1240911 h 1309560"/>
                <a:gd name="connsiteX4" fmla="*/ 2026150 w 2037523"/>
                <a:gd name="connsiteY4" fmla="*/ 1275907 h 1309560"/>
                <a:gd name="connsiteX5" fmla="*/ 2037523 w 2037523"/>
                <a:gd name="connsiteY5" fmla="*/ 1309560 h 1309560"/>
                <a:gd name="connsiteX6" fmla="*/ 377948 w 2037523"/>
                <a:gd name="connsiteY6" fmla="*/ 1271029 h 1309560"/>
                <a:gd name="connsiteX7" fmla="*/ 0 w 2037523"/>
                <a:gd name="connsiteY7" fmla="*/ 833 h 1309560"/>
                <a:gd name="connsiteX8" fmla="*/ 1697976 w 2037523"/>
                <a:gd name="connsiteY8" fmla="*/ 0 h 1309560"/>
                <a:gd name="connsiteX0" fmla="*/ 1697976 w 2037523"/>
                <a:gd name="connsiteY0" fmla="*/ 0 h 1309560"/>
                <a:gd name="connsiteX1" fmla="*/ 1705713 w 2037523"/>
                <a:gd name="connsiteY1" fmla="*/ 33558 h 1309560"/>
                <a:gd name="connsiteX2" fmla="*/ 55265 w 2037523"/>
                <a:gd name="connsiteY2" fmla="*/ 30843 h 1309560"/>
                <a:gd name="connsiteX3" fmla="*/ 410583 w 2037523"/>
                <a:gd name="connsiteY3" fmla="*/ 1240911 h 1309560"/>
                <a:gd name="connsiteX4" fmla="*/ 2026150 w 2037523"/>
                <a:gd name="connsiteY4" fmla="*/ 1275907 h 1309560"/>
                <a:gd name="connsiteX5" fmla="*/ 2037523 w 2037523"/>
                <a:gd name="connsiteY5" fmla="*/ 1309560 h 1309560"/>
                <a:gd name="connsiteX6" fmla="*/ 377948 w 2037523"/>
                <a:gd name="connsiteY6" fmla="*/ 1271029 h 1309560"/>
                <a:gd name="connsiteX7" fmla="*/ 0 w 2037523"/>
                <a:gd name="connsiteY7" fmla="*/ 833 h 1309560"/>
                <a:gd name="connsiteX8" fmla="*/ 1697976 w 2037523"/>
                <a:gd name="connsiteY8" fmla="*/ 0 h 1309560"/>
                <a:gd name="connsiteX0" fmla="*/ 1697976 w 2037523"/>
                <a:gd name="connsiteY0" fmla="*/ 0 h 1309560"/>
                <a:gd name="connsiteX1" fmla="*/ 1705713 w 2037523"/>
                <a:gd name="connsiteY1" fmla="*/ 33558 h 1309560"/>
                <a:gd name="connsiteX2" fmla="*/ 48121 w 2037523"/>
                <a:gd name="connsiteY2" fmla="*/ 30843 h 1309560"/>
                <a:gd name="connsiteX3" fmla="*/ 410583 w 2037523"/>
                <a:gd name="connsiteY3" fmla="*/ 1240911 h 1309560"/>
                <a:gd name="connsiteX4" fmla="*/ 2026150 w 2037523"/>
                <a:gd name="connsiteY4" fmla="*/ 1275907 h 1309560"/>
                <a:gd name="connsiteX5" fmla="*/ 2037523 w 2037523"/>
                <a:gd name="connsiteY5" fmla="*/ 1309560 h 1309560"/>
                <a:gd name="connsiteX6" fmla="*/ 377948 w 2037523"/>
                <a:gd name="connsiteY6" fmla="*/ 1271029 h 1309560"/>
                <a:gd name="connsiteX7" fmla="*/ 0 w 2037523"/>
                <a:gd name="connsiteY7" fmla="*/ 833 h 1309560"/>
                <a:gd name="connsiteX8" fmla="*/ 1697976 w 2037523"/>
                <a:gd name="connsiteY8" fmla="*/ 0 h 1309560"/>
                <a:gd name="connsiteX0" fmla="*/ 1697976 w 2037523"/>
                <a:gd name="connsiteY0" fmla="*/ 0 h 1309560"/>
                <a:gd name="connsiteX1" fmla="*/ 1705713 w 2037523"/>
                <a:gd name="connsiteY1" fmla="*/ 33558 h 1309560"/>
                <a:gd name="connsiteX2" fmla="*/ 52883 w 2037523"/>
                <a:gd name="connsiteY2" fmla="*/ 30843 h 1309560"/>
                <a:gd name="connsiteX3" fmla="*/ 410583 w 2037523"/>
                <a:gd name="connsiteY3" fmla="*/ 1240911 h 1309560"/>
                <a:gd name="connsiteX4" fmla="*/ 2026150 w 2037523"/>
                <a:gd name="connsiteY4" fmla="*/ 1275907 h 1309560"/>
                <a:gd name="connsiteX5" fmla="*/ 2037523 w 2037523"/>
                <a:gd name="connsiteY5" fmla="*/ 1309560 h 1309560"/>
                <a:gd name="connsiteX6" fmla="*/ 377948 w 2037523"/>
                <a:gd name="connsiteY6" fmla="*/ 1271029 h 1309560"/>
                <a:gd name="connsiteX7" fmla="*/ 0 w 2037523"/>
                <a:gd name="connsiteY7" fmla="*/ 833 h 1309560"/>
                <a:gd name="connsiteX8" fmla="*/ 1697976 w 2037523"/>
                <a:gd name="connsiteY8" fmla="*/ 0 h 1309560"/>
                <a:gd name="connsiteX0" fmla="*/ 1697976 w 2037523"/>
                <a:gd name="connsiteY0" fmla="*/ 0 h 1313892"/>
                <a:gd name="connsiteX1" fmla="*/ 1705713 w 2037523"/>
                <a:gd name="connsiteY1" fmla="*/ 33558 h 1313892"/>
                <a:gd name="connsiteX2" fmla="*/ 52883 w 2037523"/>
                <a:gd name="connsiteY2" fmla="*/ 30843 h 1313892"/>
                <a:gd name="connsiteX3" fmla="*/ 410583 w 2037523"/>
                <a:gd name="connsiteY3" fmla="*/ 1240911 h 1313892"/>
                <a:gd name="connsiteX4" fmla="*/ 2026150 w 2037523"/>
                <a:gd name="connsiteY4" fmla="*/ 1275907 h 1313892"/>
                <a:gd name="connsiteX5" fmla="*/ 2037523 w 2037523"/>
                <a:gd name="connsiteY5" fmla="*/ 1309560 h 1313892"/>
                <a:gd name="connsiteX6" fmla="*/ 377948 w 2037523"/>
                <a:gd name="connsiteY6" fmla="*/ 1313892 h 1313892"/>
                <a:gd name="connsiteX7" fmla="*/ 0 w 2037523"/>
                <a:gd name="connsiteY7" fmla="*/ 833 h 1313892"/>
                <a:gd name="connsiteX8" fmla="*/ 1697976 w 2037523"/>
                <a:gd name="connsiteY8" fmla="*/ 0 h 1313892"/>
                <a:gd name="connsiteX0" fmla="*/ 1697976 w 2037523"/>
                <a:gd name="connsiteY0" fmla="*/ 0 h 1313892"/>
                <a:gd name="connsiteX1" fmla="*/ 1705713 w 2037523"/>
                <a:gd name="connsiteY1" fmla="*/ 33558 h 1313892"/>
                <a:gd name="connsiteX2" fmla="*/ 52883 w 2037523"/>
                <a:gd name="connsiteY2" fmla="*/ 30843 h 1313892"/>
                <a:gd name="connsiteX3" fmla="*/ 410583 w 2037523"/>
                <a:gd name="connsiteY3" fmla="*/ 1279011 h 1313892"/>
                <a:gd name="connsiteX4" fmla="*/ 2026150 w 2037523"/>
                <a:gd name="connsiteY4" fmla="*/ 1275907 h 1313892"/>
                <a:gd name="connsiteX5" fmla="*/ 2037523 w 2037523"/>
                <a:gd name="connsiteY5" fmla="*/ 1309560 h 1313892"/>
                <a:gd name="connsiteX6" fmla="*/ 377948 w 2037523"/>
                <a:gd name="connsiteY6" fmla="*/ 1313892 h 1313892"/>
                <a:gd name="connsiteX7" fmla="*/ 0 w 2037523"/>
                <a:gd name="connsiteY7" fmla="*/ 833 h 1313892"/>
                <a:gd name="connsiteX8" fmla="*/ 1697976 w 2037523"/>
                <a:gd name="connsiteY8" fmla="*/ 0 h 131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7523" h="1313892">
                  <a:moveTo>
                    <a:pt x="1697976" y="0"/>
                  </a:moveTo>
                  <a:lnTo>
                    <a:pt x="1705713" y="33558"/>
                  </a:lnTo>
                  <a:lnTo>
                    <a:pt x="52883" y="30843"/>
                  </a:lnTo>
                  <a:lnTo>
                    <a:pt x="410583" y="1279011"/>
                  </a:lnTo>
                  <a:lnTo>
                    <a:pt x="2026150" y="1275907"/>
                  </a:lnTo>
                  <a:lnTo>
                    <a:pt x="2037523" y="1309560"/>
                  </a:lnTo>
                  <a:lnTo>
                    <a:pt x="377948" y="1313892"/>
                  </a:lnTo>
                  <a:cubicBezTo>
                    <a:pt x="232755" y="828978"/>
                    <a:pt x="128363" y="421057"/>
                    <a:pt x="0" y="833"/>
                  </a:cubicBezTo>
                  <a:lnTo>
                    <a:pt x="1697976" y="0"/>
                  </a:lnTo>
                  <a:close/>
                </a:path>
              </a:pathLst>
            </a:custGeom>
            <a:solidFill>
              <a:srgbClr val="00B0F0">
                <a:lumMod val="60000"/>
                <a:lumOff val="40000"/>
              </a:srgbClr>
            </a:solidFill>
            <a:ln w="25400" cap="flat" cmpd="sng" algn="ctr">
              <a:noFill/>
              <a:prstDash val="solid"/>
            </a:ln>
            <a:effectLst/>
            <a:scene3d>
              <a:camera prst="orthographicFront"/>
              <a:lightRig rig="threePt" dir="t"/>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70" name="Parallelogram 20"/>
            <p:cNvSpPr/>
            <p:nvPr/>
          </p:nvSpPr>
          <p:spPr>
            <a:xfrm flipV="1">
              <a:off x="1861655" y="2548630"/>
              <a:ext cx="2097609" cy="1279516"/>
            </a:xfrm>
            <a:custGeom>
              <a:avLst/>
              <a:gdLst>
                <a:gd name="connsiteX0" fmla="*/ 512061 w 1997003"/>
                <a:gd name="connsiteY0" fmla="*/ 1383833 h 1383833"/>
                <a:gd name="connsiteX1" fmla="*/ 1997003 w 1997003"/>
                <a:gd name="connsiteY1" fmla="*/ 1383833 h 1383833"/>
                <a:gd name="connsiteX2" fmla="*/ 1621467 w 1997003"/>
                <a:gd name="connsiteY2" fmla="*/ 0 h 1383833"/>
                <a:gd name="connsiteX3" fmla="*/ 0 w 1997003"/>
                <a:gd name="connsiteY3" fmla="*/ 14287 h 1383833"/>
                <a:gd name="connsiteX4" fmla="*/ 512061 w 1997003"/>
                <a:gd name="connsiteY4" fmla="*/ 1383833 h 1383833"/>
                <a:gd name="connsiteX0" fmla="*/ 454911 w 1997003"/>
                <a:gd name="connsiteY0" fmla="*/ 1398121 h 1398121"/>
                <a:gd name="connsiteX1" fmla="*/ 1997003 w 1997003"/>
                <a:gd name="connsiteY1" fmla="*/ 1383833 h 1398121"/>
                <a:gd name="connsiteX2" fmla="*/ 1621467 w 1997003"/>
                <a:gd name="connsiteY2" fmla="*/ 0 h 1398121"/>
                <a:gd name="connsiteX3" fmla="*/ 0 w 1997003"/>
                <a:gd name="connsiteY3" fmla="*/ 14287 h 1398121"/>
                <a:gd name="connsiteX4" fmla="*/ 454911 w 1997003"/>
                <a:gd name="connsiteY4" fmla="*/ 1398121 h 1398121"/>
                <a:gd name="connsiteX0" fmla="*/ 490081 w 2032173"/>
                <a:gd name="connsiteY0" fmla="*/ 1398121 h 1398121"/>
                <a:gd name="connsiteX1" fmla="*/ 2032173 w 2032173"/>
                <a:gd name="connsiteY1" fmla="*/ 1383833 h 1398121"/>
                <a:gd name="connsiteX2" fmla="*/ 1656637 w 2032173"/>
                <a:gd name="connsiteY2" fmla="*/ 0 h 1398121"/>
                <a:gd name="connsiteX3" fmla="*/ 0 w 2032173"/>
                <a:gd name="connsiteY3" fmla="*/ 4239 h 1398121"/>
                <a:gd name="connsiteX4" fmla="*/ 490081 w 2032173"/>
                <a:gd name="connsiteY4" fmla="*/ 1398121 h 1398121"/>
                <a:gd name="connsiteX0" fmla="*/ 485057 w 2032173"/>
                <a:gd name="connsiteY0" fmla="*/ 1438315 h 1438315"/>
                <a:gd name="connsiteX1" fmla="*/ 2032173 w 2032173"/>
                <a:gd name="connsiteY1" fmla="*/ 1383833 h 1438315"/>
                <a:gd name="connsiteX2" fmla="*/ 1656637 w 2032173"/>
                <a:gd name="connsiteY2" fmla="*/ 0 h 1438315"/>
                <a:gd name="connsiteX3" fmla="*/ 0 w 2032173"/>
                <a:gd name="connsiteY3" fmla="*/ 4239 h 1438315"/>
                <a:gd name="connsiteX4" fmla="*/ 485057 w 2032173"/>
                <a:gd name="connsiteY4" fmla="*/ 1438315 h 1438315"/>
                <a:gd name="connsiteX0" fmla="*/ 485057 w 2032173"/>
                <a:gd name="connsiteY0" fmla="*/ 1438315 h 1438315"/>
                <a:gd name="connsiteX1" fmla="*/ 2032173 w 2032173"/>
                <a:gd name="connsiteY1" fmla="*/ 1383833 h 1438315"/>
                <a:gd name="connsiteX2" fmla="*/ 1656637 w 2032173"/>
                <a:gd name="connsiteY2" fmla="*/ 0 h 1438315"/>
                <a:gd name="connsiteX3" fmla="*/ 0 w 2032173"/>
                <a:gd name="connsiteY3" fmla="*/ 4239 h 1438315"/>
                <a:gd name="connsiteX4" fmla="*/ 485057 w 2032173"/>
                <a:gd name="connsiteY4" fmla="*/ 1438315 h 1438315"/>
                <a:gd name="connsiteX0" fmla="*/ 485057 w 1971883"/>
                <a:gd name="connsiteY0" fmla="*/ 1438315 h 1438315"/>
                <a:gd name="connsiteX1" fmla="*/ 1971883 w 1971883"/>
                <a:gd name="connsiteY1" fmla="*/ 1408954 h 1438315"/>
                <a:gd name="connsiteX2" fmla="*/ 1656637 w 1971883"/>
                <a:gd name="connsiteY2" fmla="*/ 0 h 1438315"/>
                <a:gd name="connsiteX3" fmla="*/ 0 w 1971883"/>
                <a:gd name="connsiteY3" fmla="*/ 4239 h 1438315"/>
                <a:gd name="connsiteX4" fmla="*/ 485057 w 1971883"/>
                <a:gd name="connsiteY4" fmla="*/ 1438315 h 1438315"/>
                <a:gd name="connsiteX0" fmla="*/ 485057 w 1971883"/>
                <a:gd name="connsiteY0" fmla="*/ 1438315 h 1438315"/>
                <a:gd name="connsiteX1" fmla="*/ 1971883 w 1971883"/>
                <a:gd name="connsiteY1" fmla="*/ 1408954 h 1438315"/>
                <a:gd name="connsiteX2" fmla="*/ 1656637 w 1971883"/>
                <a:gd name="connsiteY2" fmla="*/ 0 h 1438315"/>
                <a:gd name="connsiteX3" fmla="*/ 0 w 1971883"/>
                <a:gd name="connsiteY3" fmla="*/ 14287 h 1438315"/>
                <a:gd name="connsiteX4" fmla="*/ 485057 w 1971883"/>
                <a:gd name="connsiteY4" fmla="*/ 1438315 h 1438315"/>
                <a:gd name="connsiteX0" fmla="*/ 485057 w 1971883"/>
                <a:gd name="connsiteY0" fmla="*/ 1448364 h 1448364"/>
                <a:gd name="connsiteX1" fmla="*/ 1971883 w 1971883"/>
                <a:gd name="connsiteY1" fmla="*/ 1419003 h 1448364"/>
                <a:gd name="connsiteX2" fmla="*/ 1656637 w 1971883"/>
                <a:gd name="connsiteY2" fmla="*/ 0 h 1448364"/>
                <a:gd name="connsiteX3" fmla="*/ 0 w 1971883"/>
                <a:gd name="connsiteY3" fmla="*/ 24336 h 1448364"/>
                <a:gd name="connsiteX4" fmla="*/ 485057 w 1971883"/>
                <a:gd name="connsiteY4" fmla="*/ 1448364 h 1448364"/>
                <a:gd name="connsiteX0" fmla="*/ 495106 w 1981932"/>
                <a:gd name="connsiteY0" fmla="*/ 1448364 h 1448364"/>
                <a:gd name="connsiteX1" fmla="*/ 1981932 w 1981932"/>
                <a:gd name="connsiteY1" fmla="*/ 1419003 h 1448364"/>
                <a:gd name="connsiteX2" fmla="*/ 1666686 w 1981932"/>
                <a:gd name="connsiteY2" fmla="*/ 0 h 1448364"/>
                <a:gd name="connsiteX3" fmla="*/ 0 w 1981932"/>
                <a:gd name="connsiteY3" fmla="*/ 4240 h 1448364"/>
                <a:gd name="connsiteX4" fmla="*/ 495106 w 1981932"/>
                <a:gd name="connsiteY4" fmla="*/ 1448364 h 1448364"/>
                <a:gd name="connsiteX0" fmla="*/ 500130 w 1986956"/>
                <a:gd name="connsiteY0" fmla="*/ 1448364 h 1448364"/>
                <a:gd name="connsiteX1" fmla="*/ 1986956 w 1986956"/>
                <a:gd name="connsiteY1" fmla="*/ 1419003 h 1448364"/>
                <a:gd name="connsiteX2" fmla="*/ 1671710 w 1986956"/>
                <a:gd name="connsiteY2" fmla="*/ 0 h 1448364"/>
                <a:gd name="connsiteX3" fmla="*/ 0 w 1986956"/>
                <a:gd name="connsiteY3" fmla="*/ 9264 h 1448364"/>
                <a:gd name="connsiteX4" fmla="*/ 500130 w 1986956"/>
                <a:gd name="connsiteY4" fmla="*/ 1448364 h 1448364"/>
                <a:gd name="connsiteX0" fmla="*/ 485057 w 1971883"/>
                <a:gd name="connsiteY0" fmla="*/ 1448364 h 1448364"/>
                <a:gd name="connsiteX1" fmla="*/ 1971883 w 1971883"/>
                <a:gd name="connsiteY1" fmla="*/ 1419003 h 1448364"/>
                <a:gd name="connsiteX2" fmla="*/ 1656637 w 1971883"/>
                <a:gd name="connsiteY2" fmla="*/ 0 h 1448364"/>
                <a:gd name="connsiteX3" fmla="*/ 0 w 1971883"/>
                <a:gd name="connsiteY3" fmla="*/ 4240 h 1448364"/>
                <a:gd name="connsiteX4" fmla="*/ 485057 w 1971883"/>
                <a:gd name="connsiteY4" fmla="*/ 1448364 h 1448364"/>
                <a:gd name="connsiteX0" fmla="*/ 485057 w 1971883"/>
                <a:gd name="connsiteY0" fmla="*/ 1448364 h 1448364"/>
                <a:gd name="connsiteX1" fmla="*/ 1971883 w 1971883"/>
                <a:gd name="connsiteY1" fmla="*/ 1419003 h 1448364"/>
                <a:gd name="connsiteX2" fmla="*/ 1656637 w 1971883"/>
                <a:gd name="connsiteY2" fmla="*/ 0 h 1448364"/>
                <a:gd name="connsiteX3" fmla="*/ 0 w 1971883"/>
                <a:gd name="connsiteY3" fmla="*/ 4240 h 1448364"/>
                <a:gd name="connsiteX4" fmla="*/ 485057 w 1971883"/>
                <a:gd name="connsiteY4" fmla="*/ 1448364 h 1448364"/>
                <a:gd name="connsiteX0" fmla="*/ 554506 w 2041332"/>
                <a:gd name="connsiteY0" fmla="*/ 1455698 h 1455698"/>
                <a:gd name="connsiteX1" fmla="*/ 2041332 w 2041332"/>
                <a:gd name="connsiteY1" fmla="*/ 1426337 h 1455698"/>
                <a:gd name="connsiteX2" fmla="*/ 1726086 w 2041332"/>
                <a:gd name="connsiteY2" fmla="*/ 7334 h 1455698"/>
                <a:gd name="connsiteX3" fmla="*/ 0 w 2041332"/>
                <a:gd name="connsiteY3" fmla="*/ 0 h 1455698"/>
                <a:gd name="connsiteX4" fmla="*/ 554506 w 2041332"/>
                <a:gd name="connsiteY4" fmla="*/ 1455698 h 1455698"/>
                <a:gd name="connsiteX0" fmla="*/ 380602 w 2041332"/>
                <a:gd name="connsiteY0" fmla="*/ 1461308 h 1461308"/>
                <a:gd name="connsiteX1" fmla="*/ 2041332 w 2041332"/>
                <a:gd name="connsiteY1" fmla="*/ 1426337 h 1461308"/>
                <a:gd name="connsiteX2" fmla="*/ 1726086 w 2041332"/>
                <a:gd name="connsiteY2" fmla="*/ 7334 h 1461308"/>
                <a:gd name="connsiteX3" fmla="*/ 0 w 2041332"/>
                <a:gd name="connsiteY3" fmla="*/ 0 h 1461308"/>
                <a:gd name="connsiteX4" fmla="*/ 380602 w 2041332"/>
                <a:gd name="connsiteY4" fmla="*/ 1461308 h 1461308"/>
                <a:gd name="connsiteX0" fmla="*/ 380602 w 2041332"/>
                <a:gd name="connsiteY0" fmla="*/ 1461308 h 1461308"/>
                <a:gd name="connsiteX1" fmla="*/ 2041332 w 2041332"/>
                <a:gd name="connsiteY1" fmla="*/ 1426337 h 1461308"/>
                <a:gd name="connsiteX2" fmla="*/ 1726086 w 2041332"/>
                <a:gd name="connsiteY2" fmla="*/ 7334 h 1461308"/>
                <a:gd name="connsiteX3" fmla="*/ 0 w 2041332"/>
                <a:gd name="connsiteY3" fmla="*/ 0 h 1461308"/>
                <a:gd name="connsiteX4" fmla="*/ 380602 w 2041332"/>
                <a:gd name="connsiteY4" fmla="*/ 1461308 h 1461308"/>
                <a:gd name="connsiteX0" fmla="*/ 380602 w 2041332"/>
                <a:gd name="connsiteY0" fmla="*/ 1461308 h 1461308"/>
                <a:gd name="connsiteX1" fmla="*/ 2041332 w 2041332"/>
                <a:gd name="connsiteY1" fmla="*/ 1426337 h 1461308"/>
                <a:gd name="connsiteX2" fmla="*/ 1726086 w 2041332"/>
                <a:gd name="connsiteY2" fmla="*/ 7334 h 1461308"/>
                <a:gd name="connsiteX3" fmla="*/ 0 w 2041332"/>
                <a:gd name="connsiteY3" fmla="*/ 0 h 1461308"/>
                <a:gd name="connsiteX4" fmla="*/ 380602 w 2041332"/>
                <a:gd name="connsiteY4" fmla="*/ 1461308 h 1461308"/>
                <a:gd name="connsiteX0" fmla="*/ 380602 w 2070295"/>
                <a:gd name="connsiteY0" fmla="*/ 1461308 h 1461308"/>
                <a:gd name="connsiteX1" fmla="*/ 2070295 w 2070295"/>
                <a:gd name="connsiteY1" fmla="*/ 1430475 h 1461308"/>
                <a:gd name="connsiteX2" fmla="*/ 1726086 w 2070295"/>
                <a:gd name="connsiteY2" fmla="*/ 7334 h 1461308"/>
                <a:gd name="connsiteX3" fmla="*/ 0 w 2070295"/>
                <a:gd name="connsiteY3" fmla="*/ 0 h 1461308"/>
                <a:gd name="connsiteX4" fmla="*/ 380602 w 2070295"/>
                <a:gd name="connsiteY4" fmla="*/ 1461308 h 1461308"/>
                <a:gd name="connsiteX0" fmla="*/ 380602 w 2070295"/>
                <a:gd name="connsiteY0" fmla="*/ 1461308 h 1461308"/>
                <a:gd name="connsiteX1" fmla="*/ 2070295 w 2070295"/>
                <a:gd name="connsiteY1" fmla="*/ 1430475 h 1461308"/>
                <a:gd name="connsiteX2" fmla="*/ 1755049 w 2070295"/>
                <a:gd name="connsiteY2" fmla="*/ 11471 h 1461308"/>
                <a:gd name="connsiteX3" fmla="*/ 0 w 2070295"/>
                <a:gd name="connsiteY3" fmla="*/ 0 h 1461308"/>
                <a:gd name="connsiteX4" fmla="*/ 380602 w 2070295"/>
                <a:gd name="connsiteY4" fmla="*/ 1461308 h 1461308"/>
                <a:gd name="connsiteX0" fmla="*/ 380602 w 2070295"/>
                <a:gd name="connsiteY0" fmla="*/ 1461308 h 1461308"/>
                <a:gd name="connsiteX1" fmla="*/ 2070295 w 2070295"/>
                <a:gd name="connsiteY1" fmla="*/ 1430475 h 1461308"/>
                <a:gd name="connsiteX2" fmla="*/ 1757430 w 2070295"/>
                <a:gd name="connsiteY2" fmla="*/ 13852 h 1461308"/>
                <a:gd name="connsiteX3" fmla="*/ 0 w 2070295"/>
                <a:gd name="connsiteY3" fmla="*/ 0 h 1461308"/>
                <a:gd name="connsiteX4" fmla="*/ 380602 w 2070295"/>
                <a:gd name="connsiteY4" fmla="*/ 1461308 h 1461308"/>
                <a:gd name="connsiteX0" fmla="*/ 375839 w 2065532"/>
                <a:gd name="connsiteY0" fmla="*/ 1449402 h 1449402"/>
                <a:gd name="connsiteX1" fmla="*/ 2065532 w 2065532"/>
                <a:gd name="connsiteY1" fmla="*/ 1418569 h 1449402"/>
                <a:gd name="connsiteX2" fmla="*/ 1752667 w 2065532"/>
                <a:gd name="connsiteY2" fmla="*/ 1946 h 1449402"/>
                <a:gd name="connsiteX3" fmla="*/ 0 w 2065532"/>
                <a:gd name="connsiteY3" fmla="*/ 0 h 1449402"/>
                <a:gd name="connsiteX4" fmla="*/ 375839 w 2065532"/>
                <a:gd name="connsiteY4" fmla="*/ 1449402 h 1449402"/>
                <a:gd name="connsiteX0" fmla="*/ 366314 w 2065532"/>
                <a:gd name="connsiteY0" fmla="*/ 1416065 h 1418569"/>
                <a:gd name="connsiteX1" fmla="*/ 2065532 w 2065532"/>
                <a:gd name="connsiteY1" fmla="*/ 1418569 h 1418569"/>
                <a:gd name="connsiteX2" fmla="*/ 1752667 w 2065532"/>
                <a:gd name="connsiteY2" fmla="*/ 1946 h 1418569"/>
                <a:gd name="connsiteX3" fmla="*/ 0 w 2065532"/>
                <a:gd name="connsiteY3" fmla="*/ 0 h 1418569"/>
                <a:gd name="connsiteX4" fmla="*/ 366314 w 2065532"/>
                <a:gd name="connsiteY4" fmla="*/ 1416065 h 14185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5532" h="1418569">
                  <a:moveTo>
                    <a:pt x="366314" y="1416065"/>
                  </a:moveTo>
                  <a:lnTo>
                    <a:pt x="2065532" y="1418569"/>
                  </a:lnTo>
                  <a:lnTo>
                    <a:pt x="1752667" y="1946"/>
                  </a:lnTo>
                  <a:lnTo>
                    <a:pt x="0" y="0"/>
                  </a:lnTo>
                  <a:cubicBezTo>
                    <a:pt x="125809" y="444449"/>
                    <a:pt x="252898" y="855814"/>
                    <a:pt x="366314" y="1416065"/>
                  </a:cubicBezTo>
                  <a:close/>
                </a:path>
              </a:pathLst>
            </a:custGeom>
            <a:solidFill>
              <a:srgbClr val="00B0F0"/>
            </a:solidFill>
            <a:ln w="25400" cap="flat" cmpd="sng" algn="ctr">
              <a:noFill/>
              <a:prstDash val="solid"/>
            </a:ln>
            <a:effectLst/>
            <a:scene3d>
              <a:camera prst="orthographicFront"/>
              <a:lightRig rig="threePt" dir="t"/>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71" name="Parallelogram 20"/>
            <p:cNvSpPr/>
            <p:nvPr/>
          </p:nvSpPr>
          <p:spPr>
            <a:xfrm flipV="1">
              <a:off x="1908502" y="2576432"/>
              <a:ext cx="2045970" cy="1223146"/>
            </a:xfrm>
            <a:custGeom>
              <a:avLst/>
              <a:gdLst>
                <a:gd name="connsiteX0" fmla="*/ 380602 w 2000395"/>
                <a:gd name="connsiteY0" fmla="*/ 1390385 h 1390385"/>
                <a:gd name="connsiteX1" fmla="*/ 2000395 w 2000395"/>
                <a:gd name="connsiteY1" fmla="*/ 1362262 h 1390385"/>
                <a:gd name="connsiteX2" fmla="*/ 1988005 w 2000395"/>
                <a:gd name="connsiteY2" fmla="*/ 1308596 h 1390385"/>
                <a:gd name="connsiteX3" fmla="*/ 456429 w 2000395"/>
                <a:gd name="connsiteY3" fmla="*/ 1335187 h 1390385"/>
                <a:gd name="connsiteX4" fmla="*/ 110339 w 2000395"/>
                <a:gd name="connsiteY4" fmla="*/ 70881 h 1390385"/>
                <a:gd name="connsiteX5" fmla="*/ 1698936 w 2000395"/>
                <a:gd name="connsiteY5" fmla="*/ 58356 h 1390385"/>
                <a:gd name="connsiteX6" fmla="*/ 1688316 w 2000395"/>
                <a:gd name="connsiteY6" fmla="*/ 10500 h 1390385"/>
                <a:gd name="connsiteX7" fmla="*/ 0 w 2000395"/>
                <a:gd name="connsiteY7" fmla="*/ 0 h 1390385"/>
                <a:gd name="connsiteX8" fmla="*/ 380602 w 2000395"/>
                <a:gd name="connsiteY8" fmla="*/ 1390385 h 1390385"/>
                <a:gd name="connsiteX0" fmla="*/ 380602 w 2000395"/>
                <a:gd name="connsiteY0" fmla="*/ 1390385 h 1390385"/>
                <a:gd name="connsiteX1" fmla="*/ 2000395 w 2000395"/>
                <a:gd name="connsiteY1" fmla="*/ 1362262 h 1390385"/>
                <a:gd name="connsiteX2" fmla="*/ 1988005 w 2000395"/>
                <a:gd name="connsiteY2" fmla="*/ 1308596 h 1390385"/>
                <a:gd name="connsiteX3" fmla="*/ 456429 w 2000395"/>
                <a:gd name="connsiteY3" fmla="*/ 1335187 h 1390385"/>
                <a:gd name="connsiteX4" fmla="*/ 104730 w 2000395"/>
                <a:gd name="connsiteY4" fmla="*/ 37222 h 1390385"/>
                <a:gd name="connsiteX5" fmla="*/ 1698936 w 2000395"/>
                <a:gd name="connsiteY5" fmla="*/ 58356 h 1390385"/>
                <a:gd name="connsiteX6" fmla="*/ 1688316 w 2000395"/>
                <a:gd name="connsiteY6" fmla="*/ 10500 h 1390385"/>
                <a:gd name="connsiteX7" fmla="*/ 0 w 2000395"/>
                <a:gd name="connsiteY7" fmla="*/ 0 h 1390385"/>
                <a:gd name="connsiteX8" fmla="*/ 380602 w 2000395"/>
                <a:gd name="connsiteY8" fmla="*/ 1390385 h 1390385"/>
                <a:gd name="connsiteX0" fmla="*/ 380602 w 2000395"/>
                <a:gd name="connsiteY0" fmla="*/ 1390385 h 1390385"/>
                <a:gd name="connsiteX1" fmla="*/ 2000395 w 2000395"/>
                <a:gd name="connsiteY1" fmla="*/ 1362262 h 1390385"/>
                <a:gd name="connsiteX2" fmla="*/ 1988005 w 2000395"/>
                <a:gd name="connsiteY2" fmla="*/ 1308596 h 1390385"/>
                <a:gd name="connsiteX3" fmla="*/ 456429 w 2000395"/>
                <a:gd name="connsiteY3" fmla="*/ 1335187 h 1390385"/>
                <a:gd name="connsiteX4" fmla="*/ 104730 w 2000395"/>
                <a:gd name="connsiteY4" fmla="*/ 37222 h 1390385"/>
                <a:gd name="connsiteX5" fmla="*/ 1698936 w 2000395"/>
                <a:gd name="connsiteY5" fmla="*/ 58356 h 1390385"/>
                <a:gd name="connsiteX6" fmla="*/ 1688316 w 2000395"/>
                <a:gd name="connsiteY6" fmla="*/ 10500 h 1390385"/>
                <a:gd name="connsiteX7" fmla="*/ 0 w 2000395"/>
                <a:gd name="connsiteY7" fmla="*/ 0 h 1390385"/>
                <a:gd name="connsiteX8" fmla="*/ 380602 w 2000395"/>
                <a:gd name="connsiteY8" fmla="*/ 1390385 h 1390385"/>
                <a:gd name="connsiteX0" fmla="*/ 380602 w 2000395"/>
                <a:gd name="connsiteY0" fmla="*/ 1390385 h 1390385"/>
                <a:gd name="connsiteX1" fmla="*/ 2000395 w 2000395"/>
                <a:gd name="connsiteY1" fmla="*/ 1362262 h 1390385"/>
                <a:gd name="connsiteX2" fmla="*/ 1988005 w 2000395"/>
                <a:gd name="connsiteY2" fmla="*/ 1308596 h 1390385"/>
                <a:gd name="connsiteX3" fmla="*/ 433990 w 2000395"/>
                <a:gd name="connsiteY3" fmla="*/ 1346406 h 1390385"/>
                <a:gd name="connsiteX4" fmla="*/ 104730 w 2000395"/>
                <a:gd name="connsiteY4" fmla="*/ 37222 h 1390385"/>
                <a:gd name="connsiteX5" fmla="*/ 1698936 w 2000395"/>
                <a:gd name="connsiteY5" fmla="*/ 58356 h 1390385"/>
                <a:gd name="connsiteX6" fmla="*/ 1688316 w 2000395"/>
                <a:gd name="connsiteY6" fmla="*/ 10500 h 1390385"/>
                <a:gd name="connsiteX7" fmla="*/ 0 w 2000395"/>
                <a:gd name="connsiteY7" fmla="*/ 0 h 1390385"/>
                <a:gd name="connsiteX8" fmla="*/ 380602 w 2000395"/>
                <a:gd name="connsiteY8" fmla="*/ 1390385 h 1390385"/>
                <a:gd name="connsiteX0" fmla="*/ 380602 w 2000395"/>
                <a:gd name="connsiteY0" fmla="*/ 1390385 h 1390385"/>
                <a:gd name="connsiteX1" fmla="*/ 2000395 w 2000395"/>
                <a:gd name="connsiteY1" fmla="*/ 1362262 h 1390385"/>
                <a:gd name="connsiteX2" fmla="*/ 1982395 w 2000395"/>
                <a:gd name="connsiteY2" fmla="*/ 1319816 h 1390385"/>
                <a:gd name="connsiteX3" fmla="*/ 433990 w 2000395"/>
                <a:gd name="connsiteY3" fmla="*/ 1346406 h 1390385"/>
                <a:gd name="connsiteX4" fmla="*/ 104730 w 2000395"/>
                <a:gd name="connsiteY4" fmla="*/ 37222 h 1390385"/>
                <a:gd name="connsiteX5" fmla="*/ 1698936 w 2000395"/>
                <a:gd name="connsiteY5" fmla="*/ 58356 h 1390385"/>
                <a:gd name="connsiteX6" fmla="*/ 1688316 w 2000395"/>
                <a:gd name="connsiteY6" fmla="*/ 10500 h 1390385"/>
                <a:gd name="connsiteX7" fmla="*/ 0 w 2000395"/>
                <a:gd name="connsiteY7" fmla="*/ 0 h 1390385"/>
                <a:gd name="connsiteX8" fmla="*/ 380602 w 2000395"/>
                <a:gd name="connsiteY8" fmla="*/ 1390385 h 1390385"/>
                <a:gd name="connsiteX0" fmla="*/ 380602 w 2000395"/>
                <a:gd name="connsiteY0" fmla="*/ 1390385 h 1390385"/>
                <a:gd name="connsiteX1" fmla="*/ 2000395 w 2000395"/>
                <a:gd name="connsiteY1" fmla="*/ 1362262 h 1390385"/>
                <a:gd name="connsiteX2" fmla="*/ 1982395 w 2000395"/>
                <a:gd name="connsiteY2" fmla="*/ 1319816 h 1390385"/>
                <a:gd name="connsiteX3" fmla="*/ 433990 w 2000395"/>
                <a:gd name="connsiteY3" fmla="*/ 1346406 h 1390385"/>
                <a:gd name="connsiteX4" fmla="*/ 76681 w 2000395"/>
                <a:gd name="connsiteY4" fmla="*/ 48441 h 1390385"/>
                <a:gd name="connsiteX5" fmla="*/ 1698936 w 2000395"/>
                <a:gd name="connsiteY5" fmla="*/ 58356 h 1390385"/>
                <a:gd name="connsiteX6" fmla="*/ 1688316 w 2000395"/>
                <a:gd name="connsiteY6" fmla="*/ 10500 h 1390385"/>
                <a:gd name="connsiteX7" fmla="*/ 0 w 2000395"/>
                <a:gd name="connsiteY7" fmla="*/ 0 h 1390385"/>
                <a:gd name="connsiteX8" fmla="*/ 380602 w 2000395"/>
                <a:gd name="connsiteY8" fmla="*/ 1390385 h 1390385"/>
                <a:gd name="connsiteX0" fmla="*/ 380602 w 2000395"/>
                <a:gd name="connsiteY0" fmla="*/ 1390385 h 1390385"/>
                <a:gd name="connsiteX1" fmla="*/ 2000395 w 2000395"/>
                <a:gd name="connsiteY1" fmla="*/ 1362262 h 1390385"/>
                <a:gd name="connsiteX2" fmla="*/ 1982395 w 2000395"/>
                <a:gd name="connsiteY2" fmla="*/ 1319816 h 1390385"/>
                <a:gd name="connsiteX3" fmla="*/ 433990 w 2000395"/>
                <a:gd name="connsiteY3" fmla="*/ 1346406 h 1390385"/>
                <a:gd name="connsiteX4" fmla="*/ 76681 w 2000395"/>
                <a:gd name="connsiteY4" fmla="*/ 48441 h 1390385"/>
                <a:gd name="connsiteX5" fmla="*/ 1698936 w 2000395"/>
                <a:gd name="connsiteY5" fmla="*/ 58356 h 1390385"/>
                <a:gd name="connsiteX6" fmla="*/ 1688316 w 2000395"/>
                <a:gd name="connsiteY6" fmla="*/ 10500 h 1390385"/>
                <a:gd name="connsiteX7" fmla="*/ 0 w 2000395"/>
                <a:gd name="connsiteY7" fmla="*/ 0 h 1390385"/>
                <a:gd name="connsiteX8" fmla="*/ 380602 w 2000395"/>
                <a:gd name="connsiteY8" fmla="*/ 1390385 h 1390385"/>
                <a:gd name="connsiteX0" fmla="*/ 380602 w 2000395"/>
                <a:gd name="connsiteY0" fmla="*/ 1390385 h 1390385"/>
                <a:gd name="connsiteX1" fmla="*/ 2000395 w 2000395"/>
                <a:gd name="connsiteY1" fmla="*/ 1362262 h 1390385"/>
                <a:gd name="connsiteX2" fmla="*/ 1982395 w 2000395"/>
                <a:gd name="connsiteY2" fmla="*/ 1319816 h 1390385"/>
                <a:gd name="connsiteX3" fmla="*/ 433990 w 2000395"/>
                <a:gd name="connsiteY3" fmla="*/ 1346406 h 1390385"/>
                <a:gd name="connsiteX4" fmla="*/ 48632 w 2000395"/>
                <a:gd name="connsiteY4" fmla="*/ 31612 h 1390385"/>
                <a:gd name="connsiteX5" fmla="*/ 1698936 w 2000395"/>
                <a:gd name="connsiteY5" fmla="*/ 58356 h 1390385"/>
                <a:gd name="connsiteX6" fmla="*/ 1688316 w 2000395"/>
                <a:gd name="connsiteY6" fmla="*/ 10500 h 1390385"/>
                <a:gd name="connsiteX7" fmla="*/ 0 w 2000395"/>
                <a:gd name="connsiteY7" fmla="*/ 0 h 1390385"/>
                <a:gd name="connsiteX8" fmla="*/ 380602 w 2000395"/>
                <a:gd name="connsiteY8" fmla="*/ 1390385 h 1390385"/>
                <a:gd name="connsiteX0" fmla="*/ 380602 w 2000395"/>
                <a:gd name="connsiteY0" fmla="*/ 1390385 h 1390385"/>
                <a:gd name="connsiteX1" fmla="*/ 2000395 w 2000395"/>
                <a:gd name="connsiteY1" fmla="*/ 1362262 h 1390385"/>
                <a:gd name="connsiteX2" fmla="*/ 1982395 w 2000395"/>
                <a:gd name="connsiteY2" fmla="*/ 1319816 h 1390385"/>
                <a:gd name="connsiteX3" fmla="*/ 417160 w 2000395"/>
                <a:gd name="connsiteY3" fmla="*/ 1357626 h 1390385"/>
                <a:gd name="connsiteX4" fmla="*/ 48632 w 2000395"/>
                <a:gd name="connsiteY4" fmla="*/ 31612 h 1390385"/>
                <a:gd name="connsiteX5" fmla="*/ 1698936 w 2000395"/>
                <a:gd name="connsiteY5" fmla="*/ 58356 h 1390385"/>
                <a:gd name="connsiteX6" fmla="*/ 1688316 w 2000395"/>
                <a:gd name="connsiteY6" fmla="*/ 10500 h 1390385"/>
                <a:gd name="connsiteX7" fmla="*/ 0 w 2000395"/>
                <a:gd name="connsiteY7" fmla="*/ 0 h 1390385"/>
                <a:gd name="connsiteX8" fmla="*/ 380602 w 2000395"/>
                <a:gd name="connsiteY8" fmla="*/ 1390385 h 1390385"/>
                <a:gd name="connsiteX0" fmla="*/ 380602 w 2000395"/>
                <a:gd name="connsiteY0" fmla="*/ 1390385 h 1390385"/>
                <a:gd name="connsiteX1" fmla="*/ 2000395 w 2000395"/>
                <a:gd name="connsiteY1" fmla="*/ 1362262 h 1390385"/>
                <a:gd name="connsiteX2" fmla="*/ 1982395 w 2000395"/>
                <a:gd name="connsiteY2" fmla="*/ 1319816 h 1390385"/>
                <a:gd name="connsiteX3" fmla="*/ 417160 w 2000395"/>
                <a:gd name="connsiteY3" fmla="*/ 1357626 h 1390385"/>
                <a:gd name="connsiteX4" fmla="*/ 48632 w 2000395"/>
                <a:gd name="connsiteY4" fmla="*/ 31612 h 1390385"/>
                <a:gd name="connsiteX5" fmla="*/ 1698936 w 2000395"/>
                <a:gd name="connsiteY5" fmla="*/ 35917 h 1390385"/>
                <a:gd name="connsiteX6" fmla="*/ 1688316 w 2000395"/>
                <a:gd name="connsiteY6" fmla="*/ 10500 h 1390385"/>
                <a:gd name="connsiteX7" fmla="*/ 0 w 2000395"/>
                <a:gd name="connsiteY7" fmla="*/ 0 h 1390385"/>
                <a:gd name="connsiteX8" fmla="*/ 380602 w 2000395"/>
                <a:gd name="connsiteY8" fmla="*/ 1390385 h 1390385"/>
                <a:gd name="connsiteX0" fmla="*/ 380602 w 2000395"/>
                <a:gd name="connsiteY0" fmla="*/ 1390385 h 1390385"/>
                <a:gd name="connsiteX1" fmla="*/ 2000395 w 2000395"/>
                <a:gd name="connsiteY1" fmla="*/ 1362262 h 1390385"/>
                <a:gd name="connsiteX2" fmla="*/ 1993615 w 2000395"/>
                <a:gd name="connsiteY2" fmla="*/ 1331036 h 1390385"/>
                <a:gd name="connsiteX3" fmla="*/ 417160 w 2000395"/>
                <a:gd name="connsiteY3" fmla="*/ 1357626 h 1390385"/>
                <a:gd name="connsiteX4" fmla="*/ 48632 w 2000395"/>
                <a:gd name="connsiteY4" fmla="*/ 31612 h 1390385"/>
                <a:gd name="connsiteX5" fmla="*/ 1698936 w 2000395"/>
                <a:gd name="connsiteY5" fmla="*/ 35917 h 1390385"/>
                <a:gd name="connsiteX6" fmla="*/ 1688316 w 2000395"/>
                <a:gd name="connsiteY6" fmla="*/ 10500 h 1390385"/>
                <a:gd name="connsiteX7" fmla="*/ 0 w 2000395"/>
                <a:gd name="connsiteY7" fmla="*/ 0 h 1390385"/>
                <a:gd name="connsiteX8" fmla="*/ 380602 w 2000395"/>
                <a:gd name="connsiteY8" fmla="*/ 1390385 h 1390385"/>
                <a:gd name="connsiteX0" fmla="*/ 380602 w 2000395"/>
                <a:gd name="connsiteY0" fmla="*/ 1390385 h 1390385"/>
                <a:gd name="connsiteX1" fmla="*/ 2000395 w 2000395"/>
                <a:gd name="connsiteY1" fmla="*/ 1362262 h 1390385"/>
                <a:gd name="connsiteX2" fmla="*/ 1993615 w 2000395"/>
                <a:gd name="connsiteY2" fmla="*/ 1331036 h 1390385"/>
                <a:gd name="connsiteX3" fmla="*/ 417160 w 2000395"/>
                <a:gd name="connsiteY3" fmla="*/ 1357626 h 1390385"/>
                <a:gd name="connsiteX4" fmla="*/ 31298 w 2000395"/>
                <a:gd name="connsiteY4" fmla="*/ 22944 h 1390385"/>
                <a:gd name="connsiteX5" fmla="*/ 1698936 w 2000395"/>
                <a:gd name="connsiteY5" fmla="*/ 35917 h 1390385"/>
                <a:gd name="connsiteX6" fmla="*/ 1688316 w 2000395"/>
                <a:gd name="connsiteY6" fmla="*/ 10500 h 1390385"/>
                <a:gd name="connsiteX7" fmla="*/ 0 w 2000395"/>
                <a:gd name="connsiteY7" fmla="*/ 0 h 1390385"/>
                <a:gd name="connsiteX8" fmla="*/ 380602 w 2000395"/>
                <a:gd name="connsiteY8" fmla="*/ 1390385 h 1390385"/>
                <a:gd name="connsiteX0" fmla="*/ 380602 w 2000395"/>
                <a:gd name="connsiteY0" fmla="*/ 1390385 h 1390385"/>
                <a:gd name="connsiteX1" fmla="*/ 2000395 w 2000395"/>
                <a:gd name="connsiteY1" fmla="*/ 1362262 h 1390385"/>
                <a:gd name="connsiteX2" fmla="*/ 1993615 w 2000395"/>
                <a:gd name="connsiteY2" fmla="*/ 1331036 h 1390385"/>
                <a:gd name="connsiteX3" fmla="*/ 404159 w 2000395"/>
                <a:gd name="connsiteY3" fmla="*/ 1361959 h 1390385"/>
                <a:gd name="connsiteX4" fmla="*/ 31298 w 2000395"/>
                <a:gd name="connsiteY4" fmla="*/ 22944 h 1390385"/>
                <a:gd name="connsiteX5" fmla="*/ 1698936 w 2000395"/>
                <a:gd name="connsiteY5" fmla="*/ 35917 h 1390385"/>
                <a:gd name="connsiteX6" fmla="*/ 1688316 w 2000395"/>
                <a:gd name="connsiteY6" fmla="*/ 10500 h 1390385"/>
                <a:gd name="connsiteX7" fmla="*/ 0 w 2000395"/>
                <a:gd name="connsiteY7" fmla="*/ 0 h 1390385"/>
                <a:gd name="connsiteX8" fmla="*/ 380602 w 2000395"/>
                <a:gd name="connsiteY8" fmla="*/ 1390385 h 1390385"/>
                <a:gd name="connsiteX0" fmla="*/ 380602 w 2000395"/>
                <a:gd name="connsiteY0" fmla="*/ 1390385 h 1390385"/>
                <a:gd name="connsiteX1" fmla="*/ 2000395 w 2000395"/>
                <a:gd name="connsiteY1" fmla="*/ 1362262 h 1390385"/>
                <a:gd name="connsiteX2" fmla="*/ 1997949 w 2000395"/>
                <a:gd name="connsiteY2" fmla="*/ 1339703 h 1390385"/>
                <a:gd name="connsiteX3" fmla="*/ 404159 w 2000395"/>
                <a:gd name="connsiteY3" fmla="*/ 1361959 h 1390385"/>
                <a:gd name="connsiteX4" fmla="*/ 31298 w 2000395"/>
                <a:gd name="connsiteY4" fmla="*/ 22944 h 1390385"/>
                <a:gd name="connsiteX5" fmla="*/ 1698936 w 2000395"/>
                <a:gd name="connsiteY5" fmla="*/ 35917 h 1390385"/>
                <a:gd name="connsiteX6" fmla="*/ 1688316 w 2000395"/>
                <a:gd name="connsiteY6" fmla="*/ 10500 h 1390385"/>
                <a:gd name="connsiteX7" fmla="*/ 0 w 2000395"/>
                <a:gd name="connsiteY7" fmla="*/ 0 h 1390385"/>
                <a:gd name="connsiteX8" fmla="*/ 380602 w 2000395"/>
                <a:gd name="connsiteY8" fmla="*/ 1390385 h 1390385"/>
                <a:gd name="connsiteX0" fmla="*/ 380602 w 2009920"/>
                <a:gd name="connsiteY0" fmla="*/ 1390385 h 1390385"/>
                <a:gd name="connsiteX1" fmla="*/ 2009920 w 2009920"/>
                <a:gd name="connsiteY1" fmla="*/ 1362262 h 1390385"/>
                <a:gd name="connsiteX2" fmla="*/ 1997949 w 2009920"/>
                <a:gd name="connsiteY2" fmla="*/ 1339703 h 1390385"/>
                <a:gd name="connsiteX3" fmla="*/ 404159 w 2009920"/>
                <a:gd name="connsiteY3" fmla="*/ 1361959 h 1390385"/>
                <a:gd name="connsiteX4" fmla="*/ 31298 w 2009920"/>
                <a:gd name="connsiteY4" fmla="*/ 22944 h 1390385"/>
                <a:gd name="connsiteX5" fmla="*/ 1698936 w 2009920"/>
                <a:gd name="connsiteY5" fmla="*/ 35917 h 1390385"/>
                <a:gd name="connsiteX6" fmla="*/ 1688316 w 2009920"/>
                <a:gd name="connsiteY6" fmla="*/ 10500 h 1390385"/>
                <a:gd name="connsiteX7" fmla="*/ 0 w 2009920"/>
                <a:gd name="connsiteY7" fmla="*/ 0 h 1390385"/>
                <a:gd name="connsiteX8" fmla="*/ 380602 w 2009920"/>
                <a:gd name="connsiteY8" fmla="*/ 1390385 h 1390385"/>
                <a:gd name="connsiteX0" fmla="*/ 354409 w 2009920"/>
                <a:gd name="connsiteY0" fmla="*/ 1395147 h 1395147"/>
                <a:gd name="connsiteX1" fmla="*/ 2009920 w 2009920"/>
                <a:gd name="connsiteY1" fmla="*/ 1362262 h 1395147"/>
                <a:gd name="connsiteX2" fmla="*/ 1997949 w 2009920"/>
                <a:gd name="connsiteY2" fmla="*/ 1339703 h 1395147"/>
                <a:gd name="connsiteX3" fmla="*/ 404159 w 2009920"/>
                <a:gd name="connsiteY3" fmla="*/ 1361959 h 1395147"/>
                <a:gd name="connsiteX4" fmla="*/ 31298 w 2009920"/>
                <a:gd name="connsiteY4" fmla="*/ 22944 h 1395147"/>
                <a:gd name="connsiteX5" fmla="*/ 1698936 w 2009920"/>
                <a:gd name="connsiteY5" fmla="*/ 35917 h 1395147"/>
                <a:gd name="connsiteX6" fmla="*/ 1688316 w 2009920"/>
                <a:gd name="connsiteY6" fmla="*/ 10500 h 1395147"/>
                <a:gd name="connsiteX7" fmla="*/ 0 w 2009920"/>
                <a:gd name="connsiteY7" fmla="*/ 0 h 1395147"/>
                <a:gd name="connsiteX8" fmla="*/ 354409 w 2009920"/>
                <a:gd name="connsiteY8" fmla="*/ 1395147 h 1395147"/>
                <a:gd name="connsiteX0" fmla="*/ 354409 w 2009920"/>
                <a:gd name="connsiteY0" fmla="*/ 1395147 h 1395147"/>
                <a:gd name="connsiteX1" fmla="*/ 2009920 w 2009920"/>
                <a:gd name="connsiteY1" fmla="*/ 1362262 h 1395147"/>
                <a:gd name="connsiteX2" fmla="*/ 1995568 w 2009920"/>
                <a:gd name="connsiteY2" fmla="*/ 1332559 h 1395147"/>
                <a:gd name="connsiteX3" fmla="*/ 404159 w 2009920"/>
                <a:gd name="connsiteY3" fmla="*/ 1361959 h 1395147"/>
                <a:gd name="connsiteX4" fmla="*/ 31298 w 2009920"/>
                <a:gd name="connsiteY4" fmla="*/ 22944 h 1395147"/>
                <a:gd name="connsiteX5" fmla="*/ 1698936 w 2009920"/>
                <a:gd name="connsiteY5" fmla="*/ 35917 h 1395147"/>
                <a:gd name="connsiteX6" fmla="*/ 1688316 w 2009920"/>
                <a:gd name="connsiteY6" fmla="*/ 10500 h 1395147"/>
                <a:gd name="connsiteX7" fmla="*/ 0 w 2009920"/>
                <a:gd name="connsiteY7" fmla="*/ 0 h 1395147"/>
                <a:gd name="connsiteX8" fmla="*/ 354409 w 2009920"/>
                <a:gd name="connsiteY8" fmla="*/ 1395147 h 1395147"/>
                <a:gd name="connsiteX0" fmla="*/ 354409 w 2009920"/>
                <a:gd name="connsiteY0" fmla="*/ 1395147 h 1395147"/>
                <a:gd name="connsiteX1" fmla="*/ 2009920 w 2009920"/>
                <a:gd name="connsiteY1" fmla="*/ 1362262 h 1395147"/>
                <a:gd name="connsiteX2" fmla="*/ 2000330 w 2009920"/>
                <a:gd name="connsiteY2" fmla="*/ 1330178 h 1395147"/>
                <a:gd name="connsiteX3" fmla="*/ 404159 w 2009920"/>
                <a:gd name="connsiteY3" fmla="*/ 1361959 h 1395147"/>
                <a:gd name="connsiteX4" fmla="*/ 31298 w 2009920"/>
                <a:gd name="connsiteY4" fmla="*/ 22944 h 1395147"/>
                <a:gd name="connsiteX5" fmla="*/ 1698936 w 2009920"/>
                <a:gd name="connsiteY5" fmla="*/ 35917 h 1395147"/>
                <a:gd name="connsiteX6" fmla="*/ 1688316 w 2009920"/>
                <a:gd name="connsiteY6" fmla="*/ 10500 h 1395147"/>
                <a:gd name="connsiteX7" fmla="*/ 0 w 2009920"/>
                <a:gd name="connsiteY7" fmla="*/ 0 h 1395147"/>
                <a:gd name="connsiteX8" fmla="*/ 354409 w 2009920"/>
                <a:gd name="connsiteY8" fmla="*/ 1395147 h 1395147"/>
                <a:gd name="connsiteX0" fmla="*/ 354409 w 2009920"/>
                <a:gd name="connsiteY0" fmla="*/ 1395147 h 1395147"/>
                <a:gd name="connsiteX1" fmla="*/ 2009920 w 2009920"/>
                <a:gd name="connsiteY1" fmla="*/ 1362262 h 1395147"/>
                <a:gd name="connsiteX2" fmla="*/ 2000330 w 2009920"/>
                <a:gd name="connsiteY2" fmla="*/ 1330178 h 1395147"/>
                <a:gd name="connsiteX3" fmla="*/ 385109 w 2009920"/>
                <a:gd name="connsiteY3" fmla="*/ 1359578 h 1395147"/>
                <a:gd name="connsiteX4" fmla="*/ 31298 w 2009920"/>
                <a:gd name="connsiteY4" fmla="*/ 22944 h 1395147"/>
                <a:gd name="connsiteX5" fmla="*/ 1698936 w 2009920"/>
                <a:gd name="connsiteY5" fmla="*/ 35917 h 1395147"/>
                <a:gd name="connsiteX6" fmla="*/ 1688316 w 2009920"/>
                <a:gd name="connsiteY6" fmla="*/ 10500 h 1395147"/>
                <a:gd name="connsiteX7" fmla="*/ 0 w 2009920"/>
                <a:gd name="connsiteY7" fmla="*/ 0 h 1395147"/>
                <a:gd name="connsiteX8" fmla="*/ 354409 w 2009920"/>
                <a:gd name="connsiteY8" fmla="*/ 1395147 h 1395147"/>
                <a:gd name="connsiteX0" fmla="*/ 366315 w 2021826"/>
                <a:gd name="connsiteY0" fmla="*/ 1395147 h 1395147"/>
                <a:gd name="connsiteX1" fmla="*/ 2021826 w 2021826"/>
                <a:gd name="connsiteY1" fmla="*/ 1362262 h 1395147"/>
                <a:gd name="connsiteX2" fmla="*/ 2012236 w 2021826"/>
                <a:gd name="connsiteY2" fmla="*/ 1330178 h 1395147"/>
                <a:gd name="connsiteX3" fmla="*/ 397015 w 2021826"/>
                <a:gd name="connsiteY3" fmla="*/ 1359578 h 1395147"/>
                <a:gd name="connsiteX4" fmla="*/ 43204 w 2021826"/>
                <a:gd name="connsiteY4" fmla="*/ 22944 h 1395147"/>
                <a:gd name="connsiteX5" fmla="*/ 1710842 w 2021826"/>
                <a:gd name="connsiteY5" fmla="*/ 35917 h 1395147"/>
                <a:gd name="connsiteX6" fmla="*/ 1700222 w 2021826"/>
                <a:gd name="connsiteY6" fmla="*/ 10500 h 1395147"/>
                <a:gd name="connsiteX7" fmla="*/ 0 w 2021826"/>
                <a:gd name="connsiteY7" fmla="*/ 0 h 1395147"/>
                <a:gd name="connsiteX8" fmla="*/ 366315 w 2021826"/>
                <a:gd name="connsiteY8" fmla="*/ 1395147 h 1395147"/>
                <a:gd name="connsiteX0" fmla="*/ 366315 w 2021826"/>
                <a:gd name="connsiteY0" fmla="*/ 1395147 h 1395147"/>
                <a:gd name="connsiteX1" fmla="*/ 2021826 w 2021826"/>
                <a:gd name="connsiteY1" fmla="*/ 1362262 h 1395147"/>
                <a:gd name="connsiteX2" fmla="*/ 2012236 w 2021826"/>
                <a:gd name="connsiteY2" fmla="*/ 1330178 h 1395147"/>
                <a:gd name="connsiteX3" fmla="*/ 397015 w 2021826"/>
                <a:gd name="connsiteY3" fmla="*/ 1359578 h 1395147"/>
                <a:gd name="connsiteX4" fmla="*/ 47967 w 2021826"/>
                <a:gd name="connsiteY4" fmla="*/ 30088 h 1395147"/>
                <a:gd name="connsiteX5" fmla="*/ 1710842 w 2021826"/>
                <a:gd name="connsiteY5" fmla="*/ 35917 h 1395147"/>
                <a:gd name="connsiteX6" fmla="*/ 1700222 w 2021826"/>
                <a:gd name="connsiteY6" fmla="*/ 10500 h 1395147"/>
                <a:gd name="connsiteX7" fmla="*/ 0 w 2021826"/>
                <a:gd name="connsiteY7" fmla="*/ 0 h 1395147"/>
                <a:gd name="connsiteX8" fmla="*/ 366315 w 2021826"/>
                <a:gd name="connsiteY8" fmla="*/ 1395147 h 1395147"/>
                <a:gd name="connsiteX0" fmla="*/ 366315 w 2021826"/>
                <a:gd name="connsiteY0" fmla="*/ 1395147 h 1395147"/>
                <a:gd name="connsiteX1" fmla="*/ 2021826 w 2021826"/>
                <a:gd name="connsiteY1" fmla="*/ 1362262 h 1395147"/>
                <a:gd name="connsiteX2" fmla="*/ 2012236 w 2021826"/>
                <a:gd name="connsiteY2" fmla="*/ 1330178 h 1395147"/>
                <a:gd name="connsiteX3" fmla="*/ 397015 w 2021826"/>
                <a:gd name="connsiteY3" fmla="*/ 1359578 h 1395147"/>
                <a:gd name="connsiteX4" fmla="*/ 47967 w 2021826"/>
                <a:gd name="connsiteY4" fmla="*/ 30088 h 1395147"/>
                <a:gd name="connsiteX5" fmla="*/ 1732273 w 2021826"/>
                <a:gd name="connsiteY5" fmla="*/ 43061 h 1395147"/>
                <a:gd name="connsiteX6" fmla="*/ 1700222 w 2021826"/>
                <a:gd name="connsiteY6" fmla="*/ 10500 h 1395147"/>
                <a:gd name="connsiteX7" fmla="*/ 0 w 2021826"/>
                <a:gd name="connsiteY7" fmla="*/ 0 h 1395147"/>
                <a:gd name="connsiteX8" fmla="*/ 366315 w 2021826"/>
                <a:gd name="connsiteY8" fmla="*/ 1395147 h 1395147"/>
                <a:gd name="connsiteX0" fmla="*/ 366315 w 2021826"/>
                <a:gd name="connsiteY0" fmla="*/ 1395147 h 1395147"/>
                <a:gd name="connsiteX1" fmla="*/ 2021826 w 2021826"/>
                <a:gd name="connsiteY1" fmla="*/ 1362262 h 1395147"/>
                <a:gd name="connsiteX2" fmla="*/ 2012236 w 2021826"/>
                <a:gd name="connsiteY2" fmla="*/ 1330178 h 1395147"/>
                <a:gd name="connsiteX3" fmla="*/ 397015 w 2021826"/>
                <a:gd name="connsiteY3" fmla="*/ 1359578 h 1395147"/>
                <a:gd name="connsiteX4" fmla="*/ 47967 w 2021826"/>
                <a:gd name="connsiteY4" fmla="*/ 30088 h 1395147"/>
                <a:gd name="connsiteX5" fmla="*/ 1732273 w 2021826"/>
                <a:gd name="connsiteY5" fmla="*/ 43061 h 1395147"/>
                <a:gd name="connsiteX6" fmla="*/ 1716890 w 2021826"/>
                <a:gd name="connsiteY6" fmla="*/ 10500 h 1395147"/>
                <a:gd name="connsiteX7" fmla="*/ 0 w 2021826"/>
                <a:gd name="connsiteY7" fmla="*/ 0 h 1395147"/>
                <a:gd name="connsiteX8" fmla="*/ 366315 w 2021826"/>
                <a:gd name="connsiteY8" fmla="*/ 1395147 h 1395147"/>
                <a:gd name="connsiteX0" fmla="*/ 366315 w 2021826"/>
                <a:gd name="connsiteY0" fmla="*/ 1395147 h 1395147"/>
                <a:gd name="connsiteX1" fmla="*/ 2021826 w 2021826"/>
                <a:gd name="connsiteY1" fmla="*/ 1362262 h 1395147"/>
                <a:gd name="connsiteX2" fmla="*/ 2012236 w 2021826"/>
                <a:gd name="connsiteY2" fmla="*/ 1330178 h 1395147"/>
                <a:gd name="connsiteX3" fmla="*/ 397015 w 2021826"/>
                <a:gd name="connsiteY3" fmla="*/ 1359578 h 1395147"/>
                <a:gd name="connsiteX4" fmla="*/ 47967 w 2021826"/>
                <a:gd name="connsiteY4" fmla="*/ 30088 h 1395147"/>
                <a:gd name="connsiteX5" fmla="*/ 1732273 w 2021826"/>
                <a:gd name="connsiteY5" fmla="*/ 43061 h 1395147"/>
                <a:gd name="connsiteX6" fmla="*/ 1716890 w 2021826"/>
                <a:gd name="connsiteY6" fmla="*/ 3356 h 1395147"/>
                <a:gd name="connsiteX7" fmla="*/ 0 w 2021826"/>
                <a:gd name="connsiteY7" fmla="*/ 0 h 1395147"/>
                <a:gd name="connsiteX8" fmla="*/ 366315 w 2021826"/>
                <a:gd name="connsiteY8" fmla="*/ 1395147 h 1395147"/>
                <a:gd name="connsiteX0" fmla="*/ 366315 w 2021826"/>
                <a:gd name="connsiteY0" fmla="*/ 1395147 h 1395147"/>
                <a:gd name="connsiteX1" fmla="*/ 2021826 w 2021826"/>
                <a:gd name="connsiteY1" fmla="*/ 1362262 h 1395147"/>
                <a:gd name="connsiteX2" fmla="*/ 2012236 w 2021826"/>
                <a:gd name="connsiteY2" fmla="*/ 1330178 h 1395147"/>
                <a:gd name="connsiteX3" fmla="*/ 397015 w 2021826"/>
                <a:gd name="connsiteY3" fmla="*/ 1359578 h 1395147"/>
                <a:gd name="connsiteX4" fmla="*/ 47967 w 2021826"/>
                <a:gd name="connsiteY4" fmla="*/ 30088 h 1395147"/>
                <a:gd name="connsiteX5" fmla="*/ 1725129 w 2021826"/>
                <a:gd name="connsiteY5" fmla="*/ 40679 h 1395147"/>
                <a:gd name="connsiteX6" fmla="*/ 1716890 w 2021826"/>
                <a:gd name="connsiteY6" fmla="*/ 3356 h 1395147"/>
                <a:gd name="connsiteX7" fmla="*/ 0 w 2021826"/>
                <a:gd name="connsiteY7" fmla="*/ 0 h 1395147"/>
                <a:gd name="connsiteX8" fmla="*/ 366315 w 2021826"/>
                <a:gd name="connsiteY8" fmla="*/ 1395147 h 1395147"/>
                <a:gd name="connsiteX0" fmla="*/ 366315 w 2021826"/>
                <a:gd name="connsiteY0" fmla="*/ 1395147 h 1395147"/>
                <a:gd name="connsiteX1" fmla="*/ 2021826 w 2021826"/>
                <a:gd name="connsiteY1" fmla="*/ 1362262 h 1395147"/>
                <a:gd name="connsiteX2" fmla="*/ 2012236 w 2021826"/>
                <a:gd name="connsiteY2" fmla="*/ 1330178 h 1395147"/>
                <a:gd name="connsiteX3" fmla="*/ 397015 w 2021826"/>
                <a:gd name="connsiteY3" fmla="*/ 1359578 h 1395147"/>
                <a:gd name="connsiteX4" fmla="*/ 47967 w 2021826"/>
                <a:gd name="connsiteY4" fmla="*/ 30088 h 1395147"/>
                <a:gd name="connsiteX5" fmla="*/ 1725129 w 2021826"/>
                <a:gd name="connsiteY5" fmla="*/ 40679 h 1395147"/>
                <a:gd name="connsiteX6" fmla="*/ 1719272 w 2021826"/>
                <a:gd name="connsiteY6" fmla="*/ 8118 h 1395147"/>
                <a:gd name="connsiteX7" fmla="*/ 0 w 2021826"/>
                <a:gd name="connsiteY7" fmla="*/ 0 h 1395147"/>
                <a:gd name="connsiteX8" fmla="*/ 366315 w 2021826"/>
                <a:gd name="connsiteY8" fmla="*/ 1395147 h 1395147"/>
                <a:gd name="connsiteX0" fmla="*/ 359172 w 2014683"/>
                <a:gd name="connsiteY0" fmla="*/ 1387029 h 1387029"/>
                <a:gd name="connsiteX1" fmla="*/ 2014683 w 2014683"/>
                <a:gd name="connsiteY1" fmla="*/ 1354144 h 1387029"/>
                <a:gd name="connsiteX2" fmla="*/ 2005093 w 2014683"/>
                <a:gd name="connsiteY2" fmla="*/ 1322060 h 1387029"/>
                <a:gd name="connsiteX3" fmla="*/ 389872 w 2014683"/>
                <a:gd name="connsiteY3" fmla="*/ 1351460 h 1387029"/>
                <a:gd name="connsiteX4" fmla="*/ 40824 w 2014683"/>
                <a:gd name="connsiteY4" fmla="*/ 21970 h 1387029"/>
                <a:gd name="connsiteX5" fmla="*/ 1717986 w 2014683"/>
                <a:gd name="connsiteY5" fmla="*/ 32561 h 1387029"/>
                <a:gd name="connsiteX6" fmla="*/ 1712129 w 2014683"/>
                <a:gd name="connsiteY6" fmla="*/ 0 h 1387029"/>
                <a:gd name="connsiteX7" fmla="*/ 0 w 2014683"/>
                <a:gd name="connsiteY7" fmla="*/ 1407 h 1387029"/>
                <a:gd name="connsiteX8" fmla="*/ 359172 w 2014683"/>
                <a:gd name="connsiteY8" fmla="*/ 1387029 h 1387029"/>
                <a:gd name="connsiteX0" fmla="*/ 359172 w 2014683"/>
                <a:gd name="connsiteY0" fmla="*/ 1387029 h 1387029"/>
                <a:gd name="connsiteX1" fmla="*/ 2014683 w 2014683"/>
                <a:gd name="connsiteY1" fmla="*/ 1354144 h 1387029"/>
                <a:gd name="connsiteX2" fmla="*/ 2005093 w 2014683"/>
                <a:gd name="connsiteY2" fmla="*/ 1322060 h 1387029"/>
                <a:gd name="connsiteX3" fmla="*/ 389872 w 2014683"/>
                <a:gd name="connsiteY3" fmla="*/ 1351460 h 1387029"/>
                <a:gd name="connsiteX4" fmla="*/ 40824 w 2014683"/>
                <a:gd name="connsiteY4" fmla="*/ 21970 h 1387029"/>
                <a:gd name="connsiteX5" fmla="*/ 1715604 w 2014683"/>
                <a:gd name="connsiteY5" fmla="*/ 32561 h 1387029"/>
                <a:gd name="connsiteX6" fmla="*/ 1712129 w 2014683"/>
                <a:gd name="connsiteY6" fmla="*/ 0 h 1387029"/>
                <a:gd name="connsiteX7" fmla="*/ 0 w 2014683"/>
                <a:gd name="connsiteY7" fmla="*/ 1407 h 1387029"/>
                <a:gd name="connsiteX8" fmla="*/ 359172 w 2014683"/>
                <a:gd name="connsiteY8" fmla="*/ 1387029 h 1387029"/>
                <a:gd name="connsiteX0" fmla="*/ 359172 w 2014683"/>
                <a:gd name="connsiteY0" fmla="*/ 1387029 h 1387029"/>
                <a:gd name="connsiteX1" fmla="*/ 2014683 w 2014683"/>
                <a:gd name="connsiteY1" fmla="*/ 1354144 h 1387029"/>
                <a:gd name="connsiteX2" fmla="*/ 2005093 w 2014683"/>
                <a:gd name="connsiteY2" fmla="*/ 1322060 h 1387029"/>
                <a:gd name="connsiteX3" fmla="*/ 389872 w 2014683"/>
                <a:gd name="connsiteY3" fmla="*/ 1351460 h 1387029"/>
                <a:gd name="connsiteX4" fmla="*/ 50349 w 2014683"/>
                <a:gd name="connsiteY4" fmla="*/ 31495 h 1387029"/>
                <a:gd name="connsiteX5" fmla="*/ 1715604 w 2014683"/>
                <a:gd name="connsiteY5" fmla="*/ 32561 h 1387029"/>
                <a:gd name="connsiteX6" fmla="*/ 1712129 w 2014683"/>
                <a:gd name="connsiteY6" fmla="*/ 0 h 1387029"/>
                <a:gd name="connsiteX7" fmla="*/ 0 w 2014683"/>
                <a:gd name="connsiteY7" fmla="*/ 1407 h 1387029"/>
                <a:gd name="connsiteX8" fmla="*/ 359172 w 2014683"/>
                <a:gd name="connsiteY8" fmla="*/ 1387029 h 1387029"/>
                <a:gd name="connsiteX0" fmla="*/ 359172 w 2014683"/>
                <a:gd name="connsiteY0" fmla="*/ 1387029 h 1387029"/>
                <a:gd name="connsiteX1" fmla="*/ 2014683 w 2014683"/>
                <a:gd name="connsiteY1" fmla="*/ 1354144 h 1387029"/>
                <a:gd name="connsiteX2" fmla="*/ 2005093 w 2014683"/>
                <a:gd name="connsiteY2" fmla="*/ 1322060 h 1387029"/>
                <a:gd name="connsiteX3" fmla="*/ 389872 w 2014683"/>
                <a:gd name="connsiteY3" fmla="*/ 1351460 h 1387029"/>
                <a:gd name="connsiteX4" fmla="*/ 50349 w 2014683"/>
                <a:gd name="connsiteY4" fmla="*/ 36258 h 1387029"/>
                <a:gd name="connsiteX5" fmla="*/ 1715604 w 2014683"/>
                <a:gd name="connsiteY5" fmla="*/ 32561 h 1387029"/>
                <a:gd name="connsiteX6" fmla="*/ 1712129 w 2014683"/>
                <a:gd name="connsiteY6" fmla="*/ 0 h 1387029"/>
                <a:gd name="connsiteX7" fmla="*/ 0 w 2014683"/>
                <a:gd name="connsiteY7" fmla="*/ 1407 h 1387029"/>
                <a:gd name="connsiteX8" fmla="*/ 359172 w 2014683"/>
                <a:gd name="connsiteY8" fmla="*/ 1387029 h 1387029"/>
                <a:gd name="connsiteX0" fmla="*/ 352028 w 2014683"/>
                <a:gd name="connsiteY0" fmla="*/ 1356073 h 1356073"/>
                <a:gd name="connsiteX1" fmla="*/ 2014683 w 2014683"/>
                <a:gd name="connsiteY1" fmla="*/ 1354144 h 1356073"/>
                <a:gd name="connsiteX2" fmla="*/ 2005093 w 2014683"/>
                <a:gd name="connsiteY2" fmla="*/ 1322060 h 1356073"/>
                <a:gd name="connsiteX3" fmla="*/ 389872 w 2014683"/>
                <a:gd name="connsiteY3" fmla="*/ 1351460 h 1356073"/>
                <a:gd name="connsiteX4" fmla="*/ 50349 w 2014683"/>
                <a:gd name="connsiteY4" fmla="*/ 36258 h 1356073"/>
                <a:gd name="connsiteX5" fmla="*/ 1715604 w 2014683"/>
                <a:gd name="connsiteY5" fmla="*/ 32561 h 1356073"/>
                <a:gd name="connsiteX6" fmla="*/ 1712129 w 2014683"/>
                <a:gd name="connsiteY6" fmla="*/ 0 h 1356073"/>
                <a:gd name="connsiteX7" fmla="*/ 0 w 2014683"/>
                <a:gd name="connsiteY7" fmla="*/ 1407 h 1356073"/>
                <a:gd name="connsiteX8" fmla="*/ 352028 w 2014683"/>
                <a:gd name="connsiteY8" fmla="*/ 1356073 h 1356073"/>
                <a:gd name="connsiteX0" fmla="*/ 352028 w 2014683"/>
                <a:gd name="connsiteY0" fmla="*/ 1356073 h 1356073"/>
                <a:gd name="connsiteX1" fmla="*/ 2014683 w 2014683"/>
                <a:gd name="connsiteY1" fmla="*/ 1354144 h 1356073"/>
                <a:gd name="connsiteX2" fmla="*/ 2005093 w 2014683"/>
                <a:gd name="connsiteY2" fmla="*/ 1322060 h 1356073"/>
                <a:gd name="connsiteX3" fmla="*/ 380347 w 2014683"/>
                <a:gd name="connsiteY3" fmla="*/ 1322885 h 1356073"/>
                <a:gd name="connsiteX4" fmla="*/ 50349 w 2014683"/>
                <a:gd name="connsiteY4" fmla="*/ 36258 h 1356073"/>
                <a:gd name="connsiteX5" fmla="*/ 1715604 w 2014683"/>
                <a:gd name="connsiteY5" fmla="*/ 32561 h 1356073"/>
                <a:gd name="connsiteX6" fmla="*/ 1712129 w 2014683"/>
                <a:gd name="connsiteY6" fmla="*/ 0 h 1356073"/>
                <a:gd name="connsiteX7" fmla="*/ 0 w 2014683"/>
                <a:gd name="connsiteY7" fmla="*/ 1407 h 1356073"/>
                <a:gd name="connsiteX8" fmla="*/ 352028 w 2014683"/>
                <a:gd name="connsiteY8" fmla="*/ 1356073 h 1356073"/>
                <a:gd name="connsiteX0" fmla="*/ 352028 w 2014683"/>
                <a:gd name="connsiteY0" fmla="*/ 1356073 h 1356073"/>
                <a:gd name="connsiteX1" fmla="*/ 2014683 w 2014683"/>
                <a:gd name="connsiteY1" fmla="*/ 1354144 h 1356073"/>
                <a:gd name="connsiteX2" fmla="*/ 2005093 w 2014683"/>
                <a:gd name="connsiteY2" fmla="*/ 1322060 h 1356073"/>
                <a:gd name="connsiteX3" fmla="*/ 387491 w 2014683"/>
                <a:gd name="connsiteY3" fmla="*/ 1322885 h 1356073"/>
                <a:gd name="connsiteX4" fmla="*/ 50349 w 2014683"/>
                <a:gd name="connsiteY4" fmla="*/ 36258 h 1356073"/>
                <a:gd name="connsiteX5" fmla="*/ 1715604 w 2014683"/>
                <a:gd name="connsiteY5" fmla="*/ 32561 h 1356073"/>
                <a:gd name="connsiteX6" fmla="*/ 1712129 w 2014683"/>
                <a:gd name="connsiteY6" fmla="*/ 0 h 1356073"/>
                <a:gd name="connsiteX7" fmla="*/ 0 w 2014683"/>
                <a:gd name="connsiteY7" fmla="*/ 1407 h 1356073"/>
                <a:gd name="connsiteX8" fmla="*/ 352028 w 2014683"/>
                <a:gd name="connsiteY8" fmla="*/ 1356073 h 1356073"/>
                <a:gd name="connsiteX0" fmla="*/ 352028 w 2014683"/>
                <a:gd name="connsiteY0" fmla="*/ 1356073 h 1356073"/>
                <a:gd name="connsiteX1" fmla="*/ 2014683 w 2014683"/>
                <a:gd name="connsiteY1" fmla="*/ 1354144 h 1356073"/>
                <a:gd name="connsiteX2" fmla="*/ 2005093 w 2014683"/>
                <a:gd name="connsiteY2" fmla="*/ 1322060 h 1356073"/>
                <a:gd name="connsiteX3" fmla="*/ 387491 w 2014683"/>
                <a:gd name="connsiteY3" fmla="*/ 1322885 h 1356073"/>
                <a:gd name="connsiteX4" fmla="*/ 50349 w 2014683"/>
                <a:gd name="connsiteY4" fmla="*/ 36258 h 1356073"/>
                <a:gd name="connsiteX5" fmla="*/ 1715604 w 2014683"/>
                <a:gd name="connsiteY5" fmla="*/ 32561 h 1356073"/>
                <a:gd name="connsiteX6" fmla="*/ 1712129 w 2014683"/>
                <a:gd name="connsiteY6" fmla="*/ 0 h 1356073"/>
                <a:gd name="connsiteX7" fmla="*/ 0 w 2014683"/>
                <a:gd name="connsiteY7" fmla="*/ 1407 h 1356073"/>
                <a:gd name="connsiteX8" fmla="*/ 352028 w 2014683"/>
                <a:gd name="connsiteY8" fmla="*/ 1356073 h 1356073"/>
                <a:gd name="connsiteX0" fmla="*/ 352028 w 2014683"/>
                <a:gd name="connsiteY0" fmla="*/ 1356073 h 1356073"/>
                <a:gd name="connsiteX1" fmla="*/ 2014683 w 2014683"/>
                <a:gd name="connsiteY1" fmla="*/ 1354144 h 1356073"/>
                <a:gd name="connsiteX2" fmla="*/ 2005093 w 2014683"/>
                <a:gd name="connsiteY2" fmla="*/ 1322060 h 1356073"/>
                <a:gd name="connsiteX3" fmla="*/ 387491 w 2014683"/>
                <a:gd name="connsiteY3" fmla="*/ 1322885 h 1356073"/>
                <a:gd name="connsiteX4" fmla="*/ 50349 w 2014683"/>
                <a:gd name="connsiteY4" fmla="*/ 36258 h 1356073"/>
                <a:gd name="connsiteX5" fmla="*/ 1715604 w 2014683"/>
                <a:gd name="connsiteY5" fmla="*/ 32561 h 1356073"/>
                <a:gd name="connsiteX6" fmla="*/ 1712129 w 2014683"/>
                <a:gd name="connsiteY6" fmla="*/ 0 h 1356073"/>
                <a:gd name="connsiteX7" fmla="*/ 0 w 2014683"/>
                <a:gd name="connsiteY7" fmla="*/ 1407 h 1356073"/>
                <a:gd name="connsiteX8" fmla="*/ 352028 w 2014683"/>
                <a:gd name="connsiteY8" fmla="*/ 1356073 h 1356073"/>
                <a:gd name="connsiteX0" fmla="*/ 352028 w 2014683"/>
                <a:gd name="connsiteY0" fmla="*/ 1356073 h 1356073"/>
                <a:gd name="connsiteX1" fmla="*/ 2014683 w 2014683"/>
                <a:gd name="connsiteY1" fmla="*/ 1354144 h 1356073"/>
                <a:gd name="connsiteX2" fmla="*/ 2005093 w 2014683"/>
                <a:gd name="connsiteY2" fmla="*/ 1322060 h 1356073"/>
                <a:gd name="connsiteX3" fmla="*/ 387491 w 2014683"/>
                <a:gd name="connsiteY3" fmla="*/ 1322885 h 1356073"/>
                <a:gd name="connsiteX4" fmla="*/ 50349 w 2014683"/>
                <a:gd name="connsiteY4" fmla="*/ 36258 h 1356073"/>
                <a:gd name="connsiteX5" fmla="*/ 1715604 w 2014683"/>
                <a:gd name="connsiteY5" fmla="*/ 32561 h 1356073"/>
                <a:gd name="connsiteX6" fmla="*/ 1712129 w 2014683"/>
                <a:gd name="connsiteY6" fmla="*/ 0 h 1356073"/>
                <a:gd name="connsiteX7" fmla="*/ 0 w 2014683"/>
                <a:gd name="connsiteY7" fmla="*/ 1407 h 1356073"/>
                <a:gd name="connsiteX8" fmla="*/ 352028 w 2014683"/>
                <a:gd name="connsiteY8" fmla="*/ 1356073 h 1356073"/>
                <a:gd name="connsiteX0" fmla="*/ 352028 w 2014683"/>
                <a:gd name="connsiteY0" fmla="*/ 1356073 h 1356073"/>
                <a:gd name="connsiteX1" fmla="*/ 2014683 w 2014683"/>
                <a:gd name="connsiteY1" fmla="*/ 1354144 h 1356073"/>
                <a:gd name="connsiteX2" fmla="*/ 2005093 w 2014683"/>
                <a:gd name="connsiteY2" fmla="*/ 1322060 h 1356073"/>
                <a:gd name="connsiteX3" fmla="*/ 387491 w 2014683"/>
                <a:gd name="connsiteY3" fmla="*/ 1322885 h 1356073"/>
                <a:gd name="connsiteX4" fmla="*/ 50349 w 2014683"/>
                <a:gd name="connsiteY4" fmla="*/ 36258 h 1356073"/>
                <a:gd name="connsiteX5" fmla="*/ 1715604 w 2014683"/>
                <a:gd name="connsiteY5" fmla="*/ 32561 h 1356073"/>
                <a:gd name="connsiteX6" fmla="*/ 1712129 w 2014683"/>
                <a:gd name="connsiteY6" fmla="*/ 0 h 1356073"/>
                <a:gd name="connsiteX7" fmla="*/ 0 w 2014683"/>
                <a:gd name="connsiteY7" fmla="*/ 1407 h 1356073"/>
                <a:gd name="connsiteX8" fmla="*/ 352028 w 2014683"/>
                <a:gd name="connsiteY8" fmla="*/ 1356073 h 1356073"/>
                <a:gd name="connsiteX0" fmla="*/ 352028 w 2014683"/>
                <a:gd name="connsiteY0" fmla="*/ 1356073 h 1356073"/>
                <a:gd name="connsiteX1" fmla="*/ 2014683 w 2014683"/>
                <a:gd name="connsiteY1" fmla="*/ 1354144 h 1356073"/>
                <a:gd name="connsiteX2" fmla="*/ 2005093 w 2014683"/>
                <a:gd name="connsiteY2" fmla="*/ 1322060 h 1356073"/>
                <a:gd name="connsiteX3" fmla="*/ 387491 w 2014683"/>
                <a:gd name="connsiteY3" fmla="*/ 1322885 h 1356073"/>
                <a:gd name="connsiteX4" fmla="*/ 50349 w 2014683"/>
                <a:gd name="connsiteY4" fmla="*/ 36258 h 1356073"/>
                <a:gd name="connsiteX5" fmla="*/ 1715604 w 2014683"/>
                <a:gd name="connsiteY5" fmla="*/ 32561 h 1356073"/>
                <a:gd name="connsiteX6" fmla="*/ 1712129 w 2014683"/>
                <a:gd name="connsiteY6" fmla="*/ 0 h 1356073"/>
                <a:gd name="connsiteX7" fmla="*/ 0 w 2014683"/>
                <a:gd name="connsiteY7" fmla="*/ 1407 h 1356073"/>
                <a:gd name="connsiteX8" fmla="*/ 352028 w 2014683"/>
                <a:gd name="connsiteY8" fmla="*/ 1356073 h 1356073"/>
                <a:gd name="connsiteX0" fmla="*/ 352028 w 2014683"/>
                <a:gd name="connsiteY0" fmla="*/ 1356073 h 1356073"/>
                <a:gd name="connsiteX1" fmla="*/ 2014683 w 2014683"/>
                <a:gd name="connsiteY1" fmla="*/ 1354144 h 1356073"/>
                <a:gd name="connsiteX2" fmla="*/ 2005093 w 2014683"/>
                <a:gd name="connsiteY2" fmla="*/ 1322060 h 1356073"/>
                <a:gd name="connsiteX3" fmla="*/ 387491 w 2014683"/>
                <a:gd name="connsiteY3" fmla="*/ 1322885 h 1356073"/>
                <a:gd name="connsiteX4" fmla="*/ 50349 w 2014683"/>
                <a:gd name="connsiteY4" fmla="*/ 36258 h 1356073"/>
                <a:gd name="connsiteX5" fmla="*/ 1715604 w 2014683"/>
                <a:gd name="connsiteY5" fmla="*/ 32561 h 1356073"/>
                <a:gd name="connsiteX6" fmla="*/ 1712129 w 2014683"/>
                <a:gd name="connsiteY6" fmla="*/ 0 h 1356073"/>
                <a:gd name="connsiteX7" fmla="*/ 0 w 2014683"/>
                <a:gd name="connsiteY7" fmla="*/ 1407 h 1356073"/>
                <a:gd name="connsiteX8" fmla="*/ 352028 w 2014683"/>
                <a:gd name="connsiteY8" fmla="*/ 1356073 h 1356073"/>
                <a:gd name="connsiteX0" fmla="*/ 352028 w 2014683"/>
                <a:gd name="connsiteY0" fmla="*/ 1356073 h 1356073"/>
                <a:gd name="connsiteX1" fmla="*/ 2014683 w 2014683"/>
                <a:gd name="connsiteY1" fmla="*/ 1354144 h 1356073"/>
                <a:gd name="connsiteX2" fmla="*/ 2005093 w 2014683"/>
                <a:gd name="connsiteY2" fmla="*/ 1322060 h 1356073"/>
                <a:gd name="connsiteX3" fmla="*/ 387491 w 2014683"/>
                <a:gd name="connsiteY3" fmla="*/ 1322885 h 1356073"/>
                <a:gd name="connsiteX4" fmla="*/ 50349 w 2014683"/>
                <a:gd name="connsiteY4" fmla="*/ 36258 h 1356073"/>
                <a:gd name="connsiteX5" fmla="*/ 1715604 w 2014683"/>
                <a:gd name="connsiteY5" fmla="*/ 32561 h 1356073"/>
                <a:gd name="connsiteX6" fmla="*/ 1712129 w 2014683"/>
                <a:gd name="connsiteY6" fmla="*/ 0 h 1356073"/>
                <a:gd name="connsiteX7" fmla="*/ 0 w 2014683"/>
                <a:gd name="connsiteY7" fmla="*/ 1407 h 1356073"/>
                <a:gd name="connsiteX8" fmla="*/ 352028 w 2014683"/>
                <a:gd name="connsiteY8" fmla="*/ 1356073 h 1356073"/>
                <a:gd name="connsiteX0" fmla="*/ 352028 w 2014683"/>
                <a:gd name="connsiteY0" fmla="*/ 1356073 h 1356073"/>
                <a:gd name="connsiteX1" fmla="*/ 2014683 w 2014683"/>
                <a:gd name="connsiteY1" fmla="*/ 1354144 h 1356073"/>
                <a:gd name="connsiteX2" fmla="*/ 2005093 w 2014683"/>
                <a:gd name="connsiteY2" fmla="*/ 1322060 h 1356073"/>
                <a:gd name="connsiteX3" fmla="*/ 387491 w 2014683"/>
                <a:gd name="connsiteY3" fmla="*/ 1322885 h 1356073"/>
                <a:gd name="connsiteX4" fmla="*/ 50349 w 2014683"/>
                <a:gd name="connsiteY4" fmla="*/ 36258 h 1356073"/>
                <a:gd name="connsiteX5" fmla="*/ 1715604 w 2014683"/>
                <a:gd name="connsiteY5" fmla="*/ 32561 h 1356073"/>
                <a:gd name="connsiteX6" fmla="*/ 1712129 w 2014683"/>
                <a:gd name="connsiteY6" fmla="*/ 0 h 1356073"/>
                <a:gd name="connsiteX7" fmla="*/ 0 w 2014683"/>
                <a:gd name="connsiteY7" fmla="*/ 1407 h 1356073"/>
                <a:gd name="connsiteX8" fmla="*/ 352028 w 2014683"/>
                <a:gd name="connsiteY8" fmla="*/ 1356073 h 1356073"/>
                <a:gd name="connsiteX0" fmla="*/ 352028 w 2014683"/>
                <a:gd name="connsiteY0" fmla="*/ 1356073 h 1356073"/>
                <a:gd name="connsiteX1" fmla="*/ 2014683 w 2014683"/>
                <a:gd name="connsiteY1" fmla="*/ 1354144 h 1356073"/>
                <a:gd name="connsiteX2" fmla="*/ 2005093 w 2014683"/>
                <a:gd name="connsiteY2" fmla="*/ 1322060 h 1356073"/>
                <a:gd name="connsiteX3" fmla="*/ 387491 w 2014683"/>
                <a:gd name="connsiteY3" fmla="*/ 1322885 h 1356073"/>
                <a:gd name="connsiteX4" fmla="*/ 50349 w 2014683"/>
                <a:gd name="connsiteY4" fmla="*/ 36258 h 1356073"/>
                <a:gd name="connsiteX5" fmla="*/ 1715604 w 2014683"/>
                <a:gd name="connsiteY5" fmla="*/ 32561 h 1356073"/>
                <a:gd name="connsiteX6" fmla="*/ 1712129 w 2014683"/>
                <a:gd name="connsiteY6" fmla="*/ 0 h 1356073"/>
                <a:gd name="connsiteX7" fmla="*/ 0 w 2014683"/>
                <a:gd name="connsiteY7" fmla="*/ 1407 h 1356073"/>
                <a:gd name="connsiteX8" fmla="*/ 352028 w 2014683"/>
                <a:gd name="connsiteY8" fmla="*/ 1356073 h 1356073"/>
                <a:gd name="connsiteX0" fmla="*/ 352028 w 2014683"/>
                <a:gd name="connsiteY0" fmla="*/ 1356073 h 1356073"/>
                <a:gd name="connsiteX1" fmla="*/ 2014683 w 2014683"/>
                <a:gd name="connsiteY1" fmla="*/ 1354144 h 1356073"/>
                <a:gd name="connsiteX2" fmla="*/ 2005093 w 2014683"/>
                <a:gd name="connsiteY2" fmla="*/ 1322060 h 1356073"/>
                <a:gd name="connsiteX3" fmla="*/ 387491 w 2014683"/>
                <a:gd name="connsiteY3" fmla="*/ 1322885 h 1356073"/>
                <a:gd name="connsiteX4" fmla="*/ 50349 w 2014683"/>
                <a:gd name="connsiteY4" fmla="*/ 36258 h 1356073"/>
                <a:gd name="connsiteX5" fmla="*/ 1715604 w 2014683"/>
                <a:gd name="connsiteY5" fmla="*/ 32561 h 1356073"/>
                <a:gd name="connsiteX6" fmla="*/ 1712129 w 2014683"/>
                <a:gd name="connsiteY6" fmla="*/ 0 h 1356073"/>
                <a:gd name="connsiteX7" fmla="*/ 0 w 2014683"/>
                <a:gd name="connsiteY7" fmla="*/ 1407 h 1356073"/>
                <a:gd name="connsiteX8" fmla="*/ 352028 w 2014683"/>
                <a:gd name="connsiteY8" fmla="*/ 1356073 h 1356073"/>
                <a:gd name="connsiteX0" fmla="*/ 352028 w 2014683"/>
                <a:gd name="connsiteY0" fmla="*/ 1356073 h 1356073"/>
                <a:gd name="connsiteX1" fmla="*/ 2014683 w 2014683"/>
                <a:gd name="connsiteY1" fmla="*/ 1354144 h 1356073"/>
                <a:gd name="connsiteX2" fmla="*/ 2005093 w 2014683"/>
                <a:gd name="connsiteY2" fmla="*/ 1322060 h 1356073"/>
                <a:gd name="connsiteX3" fmla="*/ 387491 w 2014683"/>
                <a:gd name="connsiteY3" fmla="*/ 1322885 h 1356073"/>
                <a:gd name="connsiteX4" fmla="*/ 50349 w 2014683"/>
                <a:gd name="connsiteY4" fmla="*/ 36258 h 1356073"/>
                <a:gd name="connsiteX5" fmla="*/ 1715604 w 2014683"/>
                <a:gd name="connsiteY5" fmla="*/ 32561 h 1356073"/>
                <a:gd name="connsiteX6" fmla="*/ 1712129 w 2014683"/>
                <a:gd name="connsiteY6" fmla="*/ 0 h 1356073"/>
                <a:gd name="connsiteX7" fmla="*/ 0 w 2014683"/>
                <a:gd name="connsiteY7" fmla="*/ 1407 h 1356073"/>
                <a:gd name="connsiteX8" fmla="*/ 352028 w 2014683"/>
                <a:gd name="connsiteY8" fmla="*/ 1356073 h 1356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4683" h="1356073">
                  <a:moveTo>
                    <a:pt x="352028" y="1356073"/>
                  </a:moveTo>
                  <a:lnTo>
                    <a:pt x="2014683" y="1354144"/>
                  </a:lnTo>
                  <a:lnTo>
                    <a:pt x="2005093" y="1322060"/>
                  </a:lnTo>
                  <a:lnTo>
                    <a:pt x="387491" y="1322885"/>
                  </a:lnTo>
                  <a:cubicBezTo>
                    <a:pt x="253928" y="764869"/>
                    <a:pt x="179038" y="468415"/>
                    <a:pt x="50349" y="36258"/>
                  </a:cubicBezTo>
                  <a:lnTo>
                    <a:pt x="1715604" y="32561"/>
                  </a:lnTo>
                  <a:lnTo>
                    <a:pt x="1712129" y="0"/>
                  </a:lnTo>
                  <a:lnTo>
                    <a:pt x="0" y="1407"/>
                  </a:lnTo>
                  <a:cubicBezTo>
                    <a:pt x="137716" y="464765"/>
                    <a:pt x="226705" y="808726"/>
                    <a:pt x="352028" y="1356073"/>
                  </a:cubicBezTo>
                  <a:close/>
                </a:path>
              </a:pathLst>
            </a:custGeom>
            <a:solidFill>
              <a:srgbClr val="00B0F0">
                <a:lumMod val="60000"/>
                <a:lumOff val="40000"/>
              </a:srgbClr>
            </a:solidFill>
            <a:ln w="25400" cap="flat" cmpd="sng" algn="ctr">
              <a:noFill/>
              <a:prstDash val="solid"/>
            </a:ln>
            <a:effectLst/>
            <a:scene3d>
              <a:camera prst="orthographicFront"/>
              <a:lightRig rig="threePt" dir="t"/>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TextBox 45"/>
            <p:cNvSpPr txBox="1"/>
            <p:nvPr/>
          </p:nvSpPr>
          <p:spPr>
            <a:xfrm>
              <a:off x="2107782" y="1497832"/>
              <a:ext cx="1605274" cy="66625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sysClr val="window" lastClr="FFFFFF"/>
                  </a:solidFill>
                  <a:effectLst>
                    <a:outerShdw blurRad="38100" dist="38100" dir="2700000" algn="tl">
                      <a:srgbClr val="000000">
                        <a:alpha val="43137"/>
                      </a:srgbClr>
                    </a:outerShdw>
                  </a:effectLst>
                  <a:uLnTx/>
                  <a:uFillTx/>
                </a:rPr>
                <a:t>Develop benchmarking framework </a:t>
              </a:r>
              <a:endParaRPr kumimoji="0" lang="en-US" sz="1400" b="1"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endParaRPr>
            </a:p>
          </p:txBody>
        </p:sp>
        <p:sp>
          <p:nvSpPr>
            <p:cNvPr id="78" name="TextBox 77"/>
            <p:cNvSpPr txBox="1"/>
            <p:nvPr/>
          </p:nvSpPr>
          <p:spPr>
            <a:xfrm>
              <a:off x="2123363" y="2774766"/>
              <a:ext cx="1605274" cy="66625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sysClr val="window" lastClr="FFFFFF"/>
                  </a:solidFill>
                  <a:effectLst>
                    <a:outerShdw blurRad="38100" dist="38100" dir="2700000" algn="tl">
                      <a:srgbClr val="000000">
                        <a:alpha val="43137"/>
                      </a:srgbClr>
                    </a:outerShdw>
                  </a:effectLst>
                  <a:uLnTx/>
                  <a:uFillTx/>
                </a:rPr>
                <a:t>Initiate internal and external benchmarking</a:t>
              </a:r>
              <a:endParaRPr kumimoji="0" lang="en-US" sz="1400" b="1"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endParaRPr>
            </a:p>
          </p:txBody>
        </p:sp>
      </p:grpSp>
      <p:sp>
        <p:nvSpPr>
          <p:cNvPr id="80" name="Rectangle 79"/>
          <p:cNvSpPr/>
          <p:nvPr/>
        </p:nvSpPr>
        <p:spPr>
          <a:xfrm>
            <a:off x="904578" y="3816635"/>
            <a:ext cx="2978711" cy="2997744"/>
          </a:xfrm>
          <a:prstGeom prst="rect">
            <a:avLst/>
          </a:prstGeom>
        </p:spPr>
        <p:txBody>
          <a:bodyPr wrap="square">
            <a:spAutoFit/>
          </a:bodyPr>
          <a:lstStyle/>
          <a:p>
            <a:r>
              <a:rPr lang="en-US" sz="800" dirty="0" smtClean="0">
                <a:solidFill>
                  <a:srgbClr val="212165"/>
                </a:solidFill>
              </a:rPr>
              <a:t>Benchmark </a:t>
            </a:r>
            <a:r>
              <a:rPr lang="en-US" sz="800" dirty="0">
                <a:solidFill>
                  <a:srgbClr val="212165"/>
                </a:solidFill>
              </a:rPr>
              <a:t>“with intent.</a:t>
            </a:r>
            <a:r>
              <a:rPr lang="en-US" sz="800" dirty="0" smtClean="0">
                <a:solidFill>
                  <a:srgbClr val="212165"/>
                </a:solidFill>
              </a:rPr>
              <a:t>” The </a:t>
            </a:r>
            <a:r>
              <a:rPr lang="en-US" sz="800" dirty="0">
                <a:solidFill>
                  <a:srgbClr val="212165"/>
                </a:solidFill>
              </a:rPr>
              <a:t>structure and expected results </a:t>
            </a:r>
            <a:r>
              <a:rPr lang="en-US" sz="800" dirty="0" smtClean="0">
                <a:solidFill>
                  <a:srgbClr val="212165"/>
                </a:solidFill>
              </a:rPr>
              <a:t>anticipate </a:t>
            </a:r>
            <a:r>
              <a:rPr lang="en-US" sz="800" dirty="0">
                <a:solidFill>
                  <a:srgbClr val="212165"/>
                </a:solidFill>
              </a:rPr>
              <a:t>and help support a range of options that may include:</a:t>
            </a:r>
          </a:p>
          <a:p>
            <a:pPr marL="171450" indent="-171450">
              <a:buFont typeface="Arial"/>
              <a:buChar char="•"/>
            </a:pPr>
            <a:r>
              <a:rPr lang="en-US" sz="800" dirty="0">
                <a:solidFill>
                  <a:srgbClr val="990000"/>
                </a:solidFill>
              </a:rPr>
              <a:t>Shared enterprise services for distributed (end-user) computer services</a:t>
            </a:r>
          </a:p>
          <a:p>
            <a:pPr marL="171450" indent="-171450">
              <a:buFont typeface="Arial"/>
              <a:buChar char="•"/>
            </a:pPr>
            <a:r>
              <a:rPr lang="en-US" sz="800" dirty="0">
                <a:solidFill>
                  <a:srgbClr val="990000"/>
                </a:solidFill>
              </a:rPr>
              <a:t>Centralized procurement of end-user devices (hardware and software)</a:t>
            </a:r>
          </a:p>
          <a:p>
            <a:pPr marL="171450" indent="-171450">
              <a:buFont typeface="Arial"/>
              <a:buChar char="•"/>
            </a:pPr>
            <a:r>
              <a:rPr lang="en-US" sz="800" dirty="0">
                <a:solidFill>
                  <a:srgbClr val="990000"/>
                </a:solidFill>
              </a:rPr>
              <a:t>Shared enterprise services for central computing services, through consolidation of data centres, servers and networks, and migration to cloud computing</a:t>
            </a:r>
          </a:p>
          <a:p>
            <a:pPr marL="171450" indent="-171450">
              <a:buFont typeface="Arial"/>
              <a:buChar char="•"/>
            </a:pPr>
            <a:r>
              <a:rPr lang="en-US" sz="800" dirty="0">
                <a:solidFill>
                  <a:srgbClr val="990000"/>
                </a:solidFill>
              </a:rPr>
              <a:t>Shared enterprise services for enterprise identity, credential and access management services (a key digital public services enabler) </a:t>
            </a:r>
          </a:p>
          <a:p>
            <a:pPr marL="171450" indent="-171450">
              <a:buFont typeface="Arial"/>
              <a:buChar char="•"/>
            </a:pPr>
            <a:r>
              <a:rPr lang="en-US" sz="800" dirty="0">
                <a:solidFill>
                  <a:srgbClr val="990000"/>
                </a:solidFill>
              </a:rPr>
              <a:t>Shared enterprise services for all telecommunications services (data, voice, video)</a:t>
            </a:r>
          </a:p>
          <a:p>
            <a:pPr marL="171450" indent="-171450">
              <a:buFont typeface="Arial"/>
              <a:buChar char="•"/>
            </a:pPr>
            <a:r>
              <a:rPr lang="en-US" sz="800" dirty="0">
                <a:solidFill>
                  <a:srgbClr val="990000"/>
                </a:solidFill>
              </a:rPr>
              <a:t>Shared enterprise approach to at least HR and Finance systems to reduce diversity and realize economies of scale</a:t>
            </a:r>
          </a:p>
          <a:p>
            <a:pPr marL="171450" indent="-171450">
              <a:buFont typeface="Arial"/>
              <a:buChar char="•"/>
            </a:pPr>
            <a:r>
              <a:rPr lang="en-US" sz="800" dirty="0">
                <a:solidFill>
                  <a:srgbClr val="990000"/>
                </a:solidFill>
              </a:rPr>
              <a:t>Migration of externally facing websites to a single presence</a:t>
            </a:r>
          </a:p>
          <a:p>
            <a:pPr marL="171450" indent="-171450">
              <a:buFont typeface="Arial"/>
              <a:buChar char="•"/>
            </a:pPr>
            <a:r>
              <a:rPr lang="en-US" sz="800" dirty="0">
                <a:solidFill>
                  <a:srgbClr val="990000"/>
                </a:solidFill>
              </a:rPr>
              <a:t>Migration to a single e-mail system.</a:t>
            </a:r>
          </a:p>
        </p:txBody>
      </p:sp>
      <p:sp>
        <p:nvSpPr>
          <p:cNvPr id="83" name="Rectangle 82"/>
          <p:cNvSpPr/>
          <p:nvPr/>
        </p:nvSpPr>
        <p:spPr>
          <a:xfrm>
            <a:off x="3673133" y="3828145"/>
            <a:ext cx="1681235" cy="1594282"/>
          </a:xfrm>
          <a:prstGeom prst="rect">
            <a:avLst/>
          </a:prstGeom>
        </p:spPr>
        <p:txBody>
          <a:bodyPr wrap="square">
            <a:spAutoFit/>
          </a:bodyPr>
          <a:lstStyle/>
          <a:p>
            <a:pPr marL="171450" indent="-171450">
              <a:buFont typeface="Arial"/>
              <a:buChar char="•"/>
            </a:pPr>
            <a:r>
              <a:rPr lang="en-US" sz="800" dirty="0">
                <a:solidFill>
                  <a:srgbClr val="990000"/>
                </a:solidFill>
              </a:rPr>
              <a:t>Focus first on the big spending ministries </a:t>
            </a:r>
            <a:endParaRPr lang="en-US" sz="800" dirty="0" smtClean="0">
              <a:solidFill>
                <a:srgbClr val="990000"/>
              </a:solidFill>
            </a:endParaRPr>
          </a:p>
          <a:p>
            <a:pPr marL="171450" indent="-171450">
              <a:buFont typeface="Arial"/>
              <a:buChar char="•"/>
            </a:pPr>
            <a:r>
              <a:rPr lang="en-US" sz="800" dirty="0" smtClean="0">
                <a:solidFill>
                  <a:srgbClr val="990000"/>
                </a:solidFill>
              </a:rPr>
              <a:t>Formulate </a:t>
            </a:r>
            <a:r>
              <a:rPr lang="en-US" sz="800" dirty="0">
                <a:solidFill>
                  <a:srgbClr val="990000"/>
                </a:solidFill>
              </a:rPr>
              <a:t>options that “work” and are testable in the big spending ministries.  If they work there, chances are they will work everywhere.  Set realistic targets, with a few “stretch” targets in areas where progress is most urgently needed</a:t>
            </a:r>
            <a:r>
              <a:rPr lang="en-US" sz="800" dirty="0" smtClean="0">
                <a:solidFill>
                  <a:srgbClr val="990000"/>
                </a:solidFill>
              </a:rPr>
              <a:t>.</a:t>
            </a:r>
            <a:endParaRPr lang="en-US" sz="800" dirty="0">
              <a:solidFill>
                <a:srgbClr val="990000"/>
              </a:solidFill>
            </a:endParaRPr>
          </a:p>
        </p:txBody>
      </p:sp>
      <p:sp>
        <p:nvSpPr>
          <p:cNvPr id="84" name="Rectangle 83"/>
          <p:cNvSpPr/>
          <p:nvPr/>
        </p:nvSpPr>
        <p:spPr>
          <a:xfrm>
            <a:off x="5290408" y="3816271"/>
            <a:ext cx="3088355" cy="3046988"/>
          </a:xfrm>
          <a:prstGeom prst="rect">
            <a:avLst/>
          </a:prstGeom>
        </p:spPr>
        <p:txBody>
          <a:bodyPr wrap="square">
            <a:spAutoFit/>
          </a:bodyPr>
          <a:lstStyle/>
          <a:p>
            <a:pPr marL="171450" indent="-171450">
              <a:buFont typeface="Arial"/>
              <a:buChar char="•"/>
            </a:pPr>
            <a:r>
              <a:rPr lang="en-US" sz="800" dirty="0">
                <a:solidFill>
                  <a:srgbClr val="990000"/>
                </a:solidFill>
              </a:rPr>
              <a:t>In positioning the implementation roadmap, </a:t>
            </a:r>
            <a:r>
              <a:rPr lang="en-US" sz="800" dirty="0" smtClean="0">
                <a:solidFill>
                  <a:srgbClr val="990000"/>
                </a:solidFill>
              </a:rPr>
              <a:t>it is worth considering whether </a:t>
            </a:r>
            <a:r>
              <a:rPr lang="en-US" sz="800" dirty="0">
                <a:solidFill>
                  <a:srgbClr val="990000"/>
                </a:solidFill>
              </a:rPr>
              <a:t>the climate is right for:</a:t>
            </a:r>
          </a:p>
          <a:p>
            <a:pPr marL="800100" lvl="1" indent="-342900">
              <a:buFont typeface="Wingdings" charset="2"/>
              <a:buChar char="ü"/>
            </a:pPr>
            <a:r>
              <a:rPr lang="en-US" sz="800" dirty="0">
                <a:solidFill>
                  <a:srgbClr val="990000"/>
                </a:solidFill>
              </a:rPr>
              <a:t>Starting with those options that can be implemented incrementally, and leave the others for later; or </a:t>
            </a:r>
          </a:p>
          <a:p>
            <a:pPr marL="800100" lvl="1" indent="-342900">
              <a:buFont typeface="Wingdings" charset="2"/>
              <a:buChar char="ü"/>
            </a:pPr>
            <a:r>
              <a:rPr lang="en-US" sz="800" dirty="0">
                <a:solidFill>
                  <a:srgbClr val="990000"/>
                </a:solidFill>
              </a:rPr>
              <a:t>Starting with the more “transformational options” right off-the-bat (e.g., this may be the only time when there is enough political support and momentum for serious structural changes in the service management and delivery models)</a:t>
            </a:r>
          </a:p>
          <a:p>
            <a:pPr marL="342900" indent="-342900">
              <a:buFont typeface="Arial"/>
              <a:buChar char="•"/>
            </a:pPr>
            <a:r>
              <a:rPr lang="en-US" sz="800" dirty="0">
                <a:solidFill>
                  <a:srgbClr val="990000"/>
                </a:solidFill>
              </a:rPr>
              <a:t>Either way, </a:t>
            </a:r>
            <a:r>
              <a:rPr lang="en-US" sz="800" dirty="0" smtClean="0">
                <a:solidFill>
                  <a:srgbClr val="990000"/>
                </a:solidFill>
              </a:rPr>
              <a:t>early successes, demonstrable achievements, </a:t>
            </a:r>
            <a:r>
              <a:rPr lang="en-US" sz="800" dirty="0">
                <a:solidFill>
                  <a:srgbClr val="990000"/>
                </a:solidFill>
              </a:rPr>
              <a:t>and political </a:t>
            </a:r>
            <a:r>
              <a:rPr lang="en-US" sz="800" dirty="0" err="1">
                <a:solidFill>
                  <a:srgbClr val="990000"/>
                </a:solidFill>
              </a:rPr>
              <a:t>announceables</a:t>
            </a:r>
            <a:r>
              <a:rPr lang="en-US" sz="800" dirty="0">
                <a:solidFill>
                  <a:srgbClr val="990000"/>
                </a:solidFill>
              </a:rPr>
              <a:t> (e.g., first 100 days, first six months, first year, etc.</a:t>
            </a:r>
            <a:r>
              <a:rPr lang="en-US" sz="800" dirty="0" smtClean="0">
                <a:solidFill>
                  <a:srgbClr val="990000"/>
                </a:solidFill>
              </a:rPr>
              <a:t>) will be required</a:t>
            </a:r>
            <a:endParaRPr lang="en-US" sz="800" dirty="0">
              <a:solidFill>
                <a:srgbClr val="990000"/>
              </a:solidFill>
            </a:endParaRPr>
          </a:p>
          <a:p>
            <a:pPr marL="342900" indent="-342900">
              <a:buFont typeface="Arial"/>
              <a:buChar char="•"/>
            </a:pPr>
            <a:r>
              <a:rPr lang="en-US" sz="800" dirty="0" smtClean="0">
                <a:solidFill>
                  <a:srgbClr val="990000"/>
                </a:solidFill>
              </a:rPr>
              <a:t>A set </a:t>
            </a:r>
            <a:r>
              <a:rPr lang="en-US" sz="800" dirty="0">
                <a:solidFill>
                  <a:srgbClr val="990000"/>
                </a:solidFill>
              </a:rPr>
              <a:t>of tools </a:t>
            </a:r>
            <a:r>
              <a:rPr lang="en-US" sz="800" dirty="0" smtClean="0">
                <a:solidFill>
                  <a:srgbClr val="990000"/>
                </a:solidFill>
              </a:rPr>
              <a:t>will be needed to </a:t>
            </a:r>
            <a:r>
              <a:rPr lang="en-US" sz="800" dirty="0">
                <a:solidFill>
                  <a:srgbClr val="990000"/>
                </a:solidFill>
              </a:rPr>
              <a:t>compel compliance, exercise oversight, measure and report progress, and sustain the </a:t>
            </a:r>
            <a:r>
              <a:rPr lang="en-US" sz="800" dirty="0" smtClean="0">
                <a:solidFill>
                  <a:srgbClr val="990000"/>
                </a:solidFill>
              </a:rPr>
              <a:t>momentum</a:t>
            </a:r>
          </a:p>
          <a:p>
            <a:pPr marL="342900" indent="-342900">
              <a:buFont typeface="Arial"/>
              <a:buChar char="•"/>
            </a:pPr>
            <a:r>
              <a:rPr lang="en-US" sz="800" dirty="0" smtClean="0">
                <a:solidFill>
                  <a:srgbClr val="990000"/>
                </a:solidFill>
              </a:rPr>
              <a:t>Finally, the proposal should include the governance structure and processes needed to lead and manage the implementation process.  A solid governance with recognized leadership is a critical success factor.</a:t>
            </a:r>
            <a:endParaRPr lang="en-US" sz="800" dirty="0">
              <a:solidFill>
                <a:srgbClr val="990000"/>
              </a:solidFill>
            </a:endParaRPr>
          </a:p>
        </p:txBody>
      </p:sp>
    </p:spTree>
    <p:extLst>
      <p:ext uri="{BB962C8B-B14F-4D97-AF65-F5344CB8AC3E}">
        <p14:creationId xmlns:p14="http://schemas.microsoft.com/office/powerpoint/2010/main" val="18784242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society and IT</a:t>
            </a:r>
            <a:br>
              <a:rPr lang="en-US" dirty="0" smtClean="0"/>
            </a:br>
            <a:r>
              <a:rPr lang="en-US" sz="2000" dirty="0" smtClean="0">
                <a:solidFill>
                  <a:srgbClr val="212165"/>
                </a:solidFill>
              </a:rPr>
              <a:t>A Governance Structure</a:t>
            </a:r>
            <a:endParaRPr lang="en-US" dirty="0">
              <a:solidFill>
                <a:srgbClr val="212165"/>
              </a:solidFill>
            </a:endParaRPr>
          </a:p>
        </p:txBody>
      </p:sp>
      <p:sp>
        <p:nvSpPr>
          <p:cNvPr id="3" name="Slide Number Placeholder 2"/>
          <p:cNvSpPr>
            <a:spLocks noGrp="1"/>
          </p:cNvSpPr>
          <p:nvPr>
            <p:ph type="sldNum" sz="quarter" idx="12"/>
          </p:nvPr>
        </p:nvSpPr>
        <p:spPr/>
        <p:txBody>
          <a:bodyPr/>
          <a:lstStyle/>
          <a:p>
            <a:fld id="{60B17803-2800-4867-BEDA-65382B359458}" type="slidenum">
              <a:rPr lang="en-US" smtClean="0"/>
              <a:pPr/>
              <a:t>9</a:t>
            </a:fld>
            <a:endParaRPr lang="en-US"/>
          </a:p>
        </p:txBody>
      </p:sp>
      <p:sp>
        <p:nvSpPr>
          <p:cNvPr id="4" name="Oval 3"/>
          <p:cNvSpPr/>
          <p:nvPr/>
        </p:nvSpPr>
        <p:spPr bwMode="auto">
          <a:xfrm>
            <a:off x="3827294" y="5091873"/>
            <a:ext cx="1462139" cy="1401381"/>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1"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212165"/>
                </a:solidFill>
                <a:effectLst/>
                <a:latin typeface="Arial" charset="0"/>
                <a:cs typeface="Arial" charset="0"/>
              </a:rPr>
              <a:t>“SERVICING”</a:t>
            </a:r>
            <a:br>
              <a:rPr kumimoji="0" lang="en-US" sz="1200" b="0" i="0" u="none" strike="noStrike" cap="none" normalizeH="0" baseline="0" dirty="0" smtClean="0">
                <a:ln>
                  <a:noFill/>
                </a:ln>
                <a:solidFill>
                  <a:srgbClr val="212165"/>
                </a:solidFill>
                <a:effectLst/>
                <a:latin typeface="Arial" charset="0"/>
                <a:cs typeface="Arial" charset="0"/>
              </a:rPr>
            </a:br>
            <a:r>
              <a:rPr kumimoji="0" lang="en-US" sz="1200" b="0" i="0" u="none" strike="noStrike" cap="none" normalizeH="0" baseline="0" dirty="0" smtClean="0">
                <a:ln>
                  <a:noFill/>
                </a:ln>
                <a:solidFill>
                  <a:srgbClr val="212165"/>
                </a:solidFill>
                <a:effectLst/>
                <a:latin typeface="Arial" charset="0"/>
                <a:cs typeface="Arial" charset="0"/>
              </a:rPr>
              <a:t>Shared </a:t>
            </a:r>
            <a:br>
              <a:rPr kumimoji="0" lang="en-US" sz="1200" b="0" i="0" u="none" strike="noStrike" cap="none" normalizeH="0" baseline="0" dirty="0" smtClean="0">
                <a:ln>
                  <a:noFill/>
                </a:ln>
                <a:solidFill>
                  <a:srgbClr val="212165"/>
                </a:solidFill>
                <a:effectLst/>
                <a:latin typeface="Arial" charset="0"/>
                <a:cs typeface="Arial" charset="0"/>
              </a:rPr>
            </a:br>
            <a:r>
              <a:rPr kumimoji="0" lang="en-US" sz="1200" b="0" i="0" u="none" strike="noStrike" cap="none" normalizeH="0" baseline="0" dirty="0" smtClean="0">
                <a:ln>
                  <a:noFill/>
                </a:ln>
                <a:solidFill>
                  <a:srgbClr val="212165"/>
                </a:solidFill>
                <a:effectLst/>
                <a:latin typeface="Arial" charset="0"/>
                <a:cs typeface="Arial" charset="0"/>
              </a:rPr>
              <a:t>Services </a:t>
            </a:r>
            <a:br>
              <a:rPr kumimoji="0" lang="en-US" sz="1200" b="0" i="0" u="none" strike="noStrike" cap="none" normalizeH="0" baseline="0" dirty="0" smtClean="0">
                <a:ln>
                  <a:noFill/>
                </a:ln>
                <a:solidFill>
                  <a:srgbClr val="212165"/>
                </a:solidFill>
                <a:effectLst/>
                <a:latin typeface="Arial" charset="0"/>
                <a:cs typeface="Arial" charset="0"/>
              </a:rPr>
            </a:br>
            <a:r>
              <a:rPr kumimoji="0" lang="en-US" sz="1200" b="0" i="0" u="none" strike="noStrike" cap="none" normalizeH="0" baseline="0" dirty="0" smtClean="0">
                <a:ln>
                  <a:noFill/>
                </a:ln>
                <a:solidFill>
                  <a:srgbClr val="212165"/>
                </a:solidFill>
                <a:effectLst/>
                <a:latin typeface="Arial" charset="0"/>
                <a:cs typeface="Arial" charset="0"/>
              </a:rPr>
              <a:t>Capability</a:t>
            </a:r>
            <a:endParaRPr kumimoji="0" lang="en-US" sz="1200" b="0" i="0" u="none" strike="noStrike" cap="none" normalizeH="0" baseline="0" dirty="0" smtClean="0">
              <a:ln>
                <a:noFill/>
              </a:ln>
              <a:solidFill>
                <a:srgbClr val="212165"/>
              </a:solidFill>
              <a:effectLst/>
              <a:latin typeface="Arial" charset="0"/>
              <a:cs typeface="Arial" charset="0"/>
            </a:endParaRPr>
          </a:p>
        </p:txBody>
      </p:sp>
      <p:sp>
        <p:nvSpPr>
          <p:cNvPr id="5" name="Oval 4"/>
          <p:cNvSpPr/>
          <p:nvPr/>
        </p:nvSpPr>
        <p:spPr bwMode="auto">
          <a:xfrm>
            <a:off x="5977103" y="3246977"/>
            <a:ext cx="1445365" cy="1401381"/>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1"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1200" b="0" dirty="0" smtClean="0">
                <a:solidFill>
                  <a:srgbClr val="212165"/>
                </a:solidFill>
              </a:rPr>
              <a:t>“EXECUTION”</a:t>
            </a:r>
            <a:br>
              <a:rPr lang="en-US" sz="1200" b="0" dirty="0" smtClean="0">
                <a:solidFill>
                  <a:srgbClr val="212165"/>
                </a:solidFill>
              </a:rPr>
            </a:br>
            <a:r>
              <a:rPr lang="en-US" sz="1200" b="0" dirty="0" smtClean="0">
                <a:solidFill>
                  <a:srgbClr val="212165"/>
                </a:solidFill>
              </a:rPr>
              <a:t>Investment</a:t>
            </a:r>
          </a:p>
          <a:p>
            <a:pPr marL="0" marR="0" indent="0" algn="ctr" defTabSz="914400" rtl="0" eaLnBrk="1" fontAlgn="base" latinLnBrk="0" hangingPunct="1">
              <a:lnSpc>
                <a:spcPct val="100000"/>
              </a:lnSpc>
              <a:spcBef>
                <a:spcPct val="0"/>
              </a:spcBef>
              <a:spcAft>
                <a:spcPct val="0"/>
              </a:spcAft>
              <a:buClrTx/>
              <a:buSzTx/>
              <a:buFontTx/>
              <a:buNone/>
              <a:tabLst/>
            </a:pPr>
            <a:r>
              <a:rPr lang="en-US" sz="1200" b="0" dirty="0" smtClean="0">
                <a:solidFill>
                  <a:srgbClr val="212165"/>
                </a:solidFill>
              </a:rPr>
              <a:t>Selection, </a:t>
            </a:r>
            <a:br>
              <a:rPr lang="en-US" sz="1200" b="0" dirty="0" smtClean="0">
                <a:solidFill>
                  <a:srgbClr val="212165"/>
                </a:solidFill>
              </a:rPr>
            </a:br>
            <a:r>
              <a:rPr lang="en-US" sz="1200" b="0" dirty="0" smtClean="0">
                <a:solidFill>
                  <a:srgbClr val="212165"/>
                </a:solidFill>
              </a:rPr>
              <a:t>Resourcing and </a:t>
            </a:r>
            <a:br>
              <a:rPr lang="en-US" sz="1200" b="0" dirty="0" smtClean="0">
                <a:solidFill>
                  <a:srgbClr val="212165"/>
                </a:solidFill>
              </a:rPr>
            </a:br>
            <a:r>
              <a:rPr lang="en-US" sz="1200" b="0" dirty="0" smtClean="0">
                <a:solidFill>
                  <a:srgbClr val="212165"/>
                </a:solidFill>
              </a:rPr>
              <a:t>Implementation </a:t>
            </a:r>
            <a:endParaRPr kumimoji="0" lang="en-US" sz="1200" b="0" i="0" u="none" strike="noStrike" cap="none" normalizeH="0" baseline="0" dirty="0" smtClean="0">
              <a:ln>
                <a:noFill/>
              </a:ln>
              <a:solidFill>
                <a:srgbClr val="212165"/>
              </a:solidFill>
              <a:effectLst/>
            </a:endParaRPr>
          </a:p>
        </p:txBody>
      </p:sp>
      <p:sp>
        <p:nvSpPr>
          <p:cNvPr id="6" name="Oval 5"/>
          <p:cNvSpPr/>
          <p:nvPr/>
        </p:nvSpPr>
        <p:spPr bwMode="auto">
          <a:xfrm>
            <a:off x="1528879" y="3263758"/>
            <a:ext cx="1463791" cy="1401381"/>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1"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1200" b="0" dirty="0" smtClean="0">
                <a:solidFill>
                  <a:srgbClr val="212165"/>
                </a:solidFill>
              </a:rPr>
              <a:t>“RULES”</a:t>
            </a:r>
            <a:br>
              <a:rPr lang="en-US" sz="1200" b="0" dirty="0" smtClean="0">
                <a:solidFill>
                  <a:srgbClr val="212165"/>
                </a:solidFill>
              </a:rPr>
            </a:br>
            <a:r>
              <a:rPr lang="en-US" sz="1200" b="0" dirty="0" smtClean="0">
                <a:solidFill>
                  <a:srgbClr val="212165"/>
                </a:solidFill>
              </a:rPr>
              <a:t>Policies, </a:t>
            </a:r>
            <a:br>
              <a:rPr lang="en-US" sz="1200" b="0" dirty="0" smtClean="0">
                <a:solidFill>
                  <a:srgbClr val="212165"/>
                </a:solidFill>
              </a:rPr>
            </a:br>
            <a:r>
              <a:rPr lang="en-US" sz="1200" b="0" dirty="0" smtClean="0">
                <a:solidFill>
                  <a:srgbClr val="212165"/>
                </a:solidFill>
              </a:rPr>
              <a:t>Standards, </a:t>
            </a:r>
            <a:br>
              <a:rPr lang="en-US" sz="1200" b="0" dirty="0" smtClean="0">
                <a:solidFill>
                  <a:srgbClr val="212165"/>
                </a:solidFill>
              </a:rPr>
            </a:br>
            <a:r>
              <a:rPr lang="en-US" sz="1200" b="0" dirty="0" smtClean="0">
                <a:solidFill>
                  <a:srgbClr val="212165"/>
                </a:solidFill>
              </a:rPr>
              <a:t>Guidelines, </a:t>
            </a:r>
            <a:br>
              <a:rPr lang="en-US" sz="1200" b="0" dirty="0" smtClean="0">
                <a:solidFill>
                  <a:srgbClr val="212165"/>
                </a:solidFill>
              </a:rPr>
            </a:br>
            <a:r>
              <a:rPr lang="en-US" sz="1200" b="0" dirty="0" smtClean="0">
                <a:solidFill>
                  <a:srgbClr val="212165"/>
                </a:solidFill>
              </a:rPr>
              <a:t>Templates</a:t>
            </a:r>
            <a:endParaRPr kumimoji="0" lang="en-US" sz="1200" b="0" i="0" u="none" strike="noStrike" cap="none" normalizeH="0" baseline="0" dirty="0" smtClean="0">
              <a:ln>
                <a:noFill/>
              </a:ln>
              <a:solidFill>
                <a:srgbClr val="212165"/>
              </a:solidFill>
              <a:effectLst/>
            </a:endParaRPr>
          </a:p>
        </p:txBody>
      </p:sp>
      <p:sp>
        <p:nvSpPr>
          <p:cNvPr id="8" name="Rounded Rectangle 7"/>
          <p:cNvSpPr/>
          <p:nvPr/>
        </p:nvSpPr>
        <p:spPr bwMode="auto">
          <a:xfrm>
            <a:off x="2996113" y="2835667"/>
            <a:ext cx="2971454" cy="2256205"/>
          </a:xfrm>
          <a:prstGeom prst="roundRect">
            <a:avLst/>
          </a:prstGeom>
          <a:no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1"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1400" b="0" dirty="0" smtClean="0">
                <a:solidFill>
                  <a:srgbClr val="212165"/>
                </a:solidFill>
              </a:rPr>
              <a:t>GOVERNANCE</a:t>
            </a:r>
            <a:br>
              <a:rPr lang="en-US" sz="1400" b="0" dirty="0" smtClean="0">
                <a:solidFill>
                  <a:srgbClr val="212165"/>
                </a:solidFill>
              </a:rPr>
            </a:br>
            <a:r>
              <a:rPr lang="en-US" sz="1400" b="0" dirty="0" smtClean="0">
                <a:solidFill>
                  <a:srgbClr val="212165"/>
                </a:solidFill>
              </a:rPr>
              <a:t>Digital society, </a:t>
            </a:r>
            <a:br>
              <a:rPr lang="en-US" sz="1400" b="0" dirty="0" smtClean="0">
                <a:solidFill>
                  <a:srgbClr val="212165"/>
                </a:solidFill>
              </a:rPr>
            </a:br>
            <a:r>
              <a:rPr lang="en-US" sz="1400" b="0" dirty="0" smtClean="0">
                <a:solidFill>
                  <a:srgbClr val="212165"/>
                </a:solidFill>
              </a:rPr>
              <a:t>e-government and </a:t>
            </a:r>
            <a:br>
              <a:rPr lang="en-US" sz="1400" b="0" dirty="0" smtClean="0">
                <a:solidFill>
                  <a:srgbClr val="212165"/>
                </a:solidFill>
              </a:rPr>
            </a:br>
            <a:r>
              <a:rPr lang="en-US" sz="1400" b="0" dirty="0" smtClean="0">
                <a:solidFill>
                  <a:srgbClr val="212165"/>
                </a:solidFill>
              </a:rPr>
              <a:t>IT stewardship</a:t>
            </a:r>
            <a:endParaRPr kumimoji="0" lang="en-US" sz="1400" b="0" i="0" u="none" strike="noStrike" cap="none" normalizeH="0" baseline="0" dirty="0" smtClean="0">
              <a:ln>
                <a:noFill/>
              </a:ln>
              <a:solidFill>
                <a:srgbClr val="212165"/>
              </a:solidFill>
              <a:effectLst/>
              <a:latin typeface="Arial" charset="0"/>
              <a:cs typeface="Arial" charset="0"/>
            </a:endParaRPr>
          </a:p>
        </p:txBody>
      </p:sp>
      <p:sp>
        <p:nvSpPr>
          <p:cNvPr id="7" name="Oval 6"/>
          <p:cNvSpPr/>
          <p:nvPr/>
        </p:nvSpPr>
        <p:spPr bwMode="auto">
          <a:xfrm>
            <a:off x="3663566" y="1615098"/>
            <a:ext cx="1675186" cy="1565779"/>
          </a:xfrm>
          <a:prstGeom prst="ellipse">
            <a:avLst/>
          </a:prstGeom>
          <a:solidFill>
            <a:srgbClr val="CCFF99"/>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1"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1200" b="0" dirty="0" smtClean="0">
                <a:solidFill>
                  <a:srgbClr val="212165"/>
                </a:solidFill>
              </a:rPr>
              <a:t>“E-LEARDSHIP”</a:t>
            </a:r>
            <a:br>
              <a:rPr lang="en-US" sz="1200" b="0" dirty="0" smtClean="0">
                <a:solidFill>
                  <a:srgbClr val="212165"/>
                </a:solidFill>
              </a:rPr>
            </a:br>
            <a:r>
              <a:rPr lang="en-US" sz="1200" b="0" dirty="0" smtClean="0">
                <a:solidFill>
                  <a:srgbClr val="212165"/>
                </a:solidFill>
              </a:rPr>
              <a:t>Leading and </a:t>
            </a:r>
            <a:br>
              <a:rPr lang="en-US" sz="1200" b="0" dirty="0" smtClean="0">
                <a:solidFill>
                  <a:srgbClr val="212165"/>
                </a:solidFill>
              </a:rPr>
            </a:br>
            <a:r>
              <a:rPr lang="en-US" sz="1200" b="0" dirty="0" smtClean="0">
                <a:solidFill>
                  <a:srgbClr val="212165"/>
                </a:solidFill>
              </a:rPr>
              <a:t>championing</a:t>
            </a:r>
            <a:br>
              <a:rPr lang="en-US" sz="1200" b="0" dirty="0" smtClean="0">
                <a:solidFill>
                  <a:srgbClr val="212165"/>
                </a:solidFill>
              </a:rPr>
            </a:br>
            <a:r>
              <a:rPr lang="en-US" sz="1200" b="0" dirty="0" smtClean="0">
                <a:solidFill>
                  <a:srgbClr val="212165"/>
                </a:solidFill>
              </a:rPr>
              <a:t>digital society, </a:t>
            </a:r>
            <a:br>
              <a:rPr lang="en-US" sz="1200" b="0" dirty="0" smtClean="0">
                <a:solidFill>
                  <a:srgbClr val="212165"/>
                </a:solidFill>
              </a:rPr>
            </a:br>
            <a:r>
              <a:rPr lang="en-US" sz="1200" b="0" dirty="0" smtClean="0">
                <a:solidFill>
                  <a:srgbClr val="212165"/>
                </a:solidFill>
              </a:rPr>
              <a:t>e-government</a:t>
            </a:r>
            <a:br>
              <a:rPr lang="en-US" sz="1200" b="0" dirty="0" smtClean="0">
                <a:solidFill>
                  <a:srgbClr val="212165"/>
                </a:solidFill>
              </a:rPr>
            </a:br>
            <a:r>
              <a:rPr lang="en-US" sz="1200" b="0" dirty="0" smtClean="0">
                <a:solidFill>
                  <a:srgbClr val="212165"/>
                </a:solidFill>
              </a:rPr>
              <a:t>and IT</a:t>
            </a:r>
            <a:endParaRPr kumimoji="0" lang="en-US" sz="1200" b="0" i="0" u="none" strike="noStrike" cap="none" normalizeH="0" baseline="0" dirty="0" smtClean="0">
              <a:ln>
                <a:noFill/>
              </a:ln>
              <a:solidFill>
                <a:srgbClr val="212165"/>
              </a:solidFill>
              <a:effectLst/>
            </a:endParaRPr>
          </a:p>
        </p:txBody>
      </p:sp>
    </p:spTree>
    <p:extLst>
      <p:ext uri="{BB962C8B-B14F-4D97-AF65-F5344CB8AC3E}">
        <p14:creationId xmlns:p14="http://schemas.microsoft.com/office/powerpoint/2010/main" val="337688311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Design">
  <a:themeElements>
    <a:clrScheme name="Custom 1">
      <a:dk1>
        <a:srgbClr val="16218E"/>
      </a:dk1>
      <a:lt1>
        <a:srgbClr val="FFFFFF"/>
      </a:lt1>
      <a:dk2>
        <a:srgbClr val="002060"/>
      </a:dk2>
      <a:lt2>
        <a:srgbClr val="808080"/>
      </a:lt2>
      <a:accent1>
        <a:srgbClr val="920000"/>
      </a:accent1>
      <a:accent2>
        <a:srgbClr val="212165"/>
      </a:accent2>
      <a:accent3>
        <a:srgbClr val="D2AA00"/>
      </a:accent3>
      <a:accent4>
        <a:srgbClr val="F2F2F2"/>
      </a:accent4>
      <a:accent5>
        <a:srgbClr val="A5A5A5"/>
      </a:accent5>
      <a:accent6>
        <a:srgbClr val="2D2D8A"/>
      </a:accent6>
      <a:hlink>
        <a:srgbClr val="009999"/>
      </a:hlink>
      <a:folHlink>
        <a:srgbClr val="333399"/>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212165"/>
        </a:solidFill>
      </a:spPr>
      <a:bodyPr rtlCol="0" anchor="ctr">
        <a:noAutofit/>
      </a:bodyPr>
      <a:lstStyle>
        <a:defPPr algn="ctr">
          <a:defRPr dirty="0">
            <a:solidFill>
              <a:srgbClr val="212165"/>
            </a:solidFill>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FF"/>
            </a:solidFill>
            <a:effectLst/>
            <a:latin typeface="Arial" charset="0"/>
            <a:cs typeface="Arial" charset="0"/>
          </a:defRPr>
        </a:defPPr>
      </a:lstStyle>
    </a:lnDef>
    <a:txDef>
      <a:spPr>
        <a:noFill/>
      </a:spPr>
      <a:bodyPr wrap="none" rtlCol="0">
        <a:spAutoFit/>
      </a:bodyPr>
      <a:lstStyle>
        <a:defPPr>
          <a:defRPr dirty="0" smtClean="0">
            <a:solidFill>
              <a:srgbClr val="212165"/>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50346</TotalTime>
  <Words>12860</Words>
  <Application>Microsoft Macintosh PowerPoint</Application>
  <PresentationFormat>On-screen Show (4:3)</PresentationFormat>
  <Paragraphs>1156</Paragraphs>
  <Slides>81</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81</vt:i4>
      </vt:variant>
    </vt:vector>
  </HeadingPairs>
  <TitlesOfParts>
    <vt:vector size="83" baseType="lpstr">
      <vt:lpstr>Default Design</vt:lpstr>
      <vt:lpstr>Document</vt:lpstr>
      <vt:lpstr> IT Spending Effectiveness (Spending Review): Applicable Lessons from the Canadian Experience</vt:lpstr>
      <vt:lpstr>National Reform Program of the Slovak Republic 2016  E-Government</vt:lpstr>
      <vt:lpstr>Spending effectiveness (spending review)</vt:lpstr>
      <vt:lpstr>IT Spending Effectiveness Review  Problem definition</vt:lpstr>
      <vt:lpstr>A few principles going forward for the spending effectiveness review</vt:lpstr>
      <vt:lpstr>Prioritizing possible opportunities (1)</vt:lpstr>
      <vt:lpstr>Prioritizing possible opportunities (2)</vt:lpstr>
      <vt:lpstr>IT Spending Effectiveness Report Table of Contents</vt:lpstr>
      <vt:lpstr>Digital society and IT A Governance Structure</vt:lpstr>
      <vt:lpstr>Example: The “machinery” for generating value </vt:lpstr>
      <vt:lpstr>Example: Value Chain</vt:lpstr>
      <vt:lpstr>Example: Logic Model</vt:lpstr>
      <vt:lpstr>IT Spending Review Report Short-term Opportunities – Performance Tracking and Reporting Framework (example only)</vt:lpstr>
      <vt:lpstr>Achieving economies through IT Canadian lessons learned</vt:lpstr>
      <vt:lpstr>Achieving economies through IT Canadian lessons learned</vt:lpstr>
      <vt:lpstr>Achieving economies through IT IT cost optimization strategies used in Canada</vt:lpstr>
      <vt:lpstr>Achieving economies through IT Strategic and Operating Review, Back Office Services and Systems (Deloitte), 2012</vt:lpstr>
      <vt:lpstr>Achieving economies through IT Blueprint/Destination 2020 (2013-2014)</vt:lpstr>
      <vt:lpstr>Achieving economies through IT Modernization, common systems and shared services </vt:lpstr>
      <vt:lpstr>Achieving economies through IT Government On-Line (1999)</vt:lpstr>
      <vt:lpstr>Achieving economies through IT Taming the back office “beast”…</vt:lpstr>
      <vt:lpstr>Achieving economies through IT …and get an integrated enterprise perspective</vt:lpstr>
      <vt:lpstr>Financial Management Transformation Problem and opportunity definition</vt:lpstr>
      <vt:lpstr>Financial Management Transformation Analysis of Efficiency Gains, Gartner Inc. </vt:lpstr>
      <vt:lpstr>Financial Management Transformation Potential Improvements in Financial Management Cost Metrics </vt:lpstr>
      <vt:lpstr>Financial Management Transformation Potential Efficiency Gain from Financial Management Services </vt:lpstr>
      <vt:lpstr>Financial Management Transformation The problem</vt:lpstr>
      <vt:lpstr>Financial Management Transformation The opportunity </vt:lpstr>
      <vt:lpstr>Financial Management Transformation Financial Management Service Delivery Model</vt:lpstr>
      <vt:lpstr>Financial Management Transformation Single GC Solution Model</vt:lpstr>
      <vt:lpstr>Financial Management Transformation Options assessment and cost-benefit picture</vt:lpstr>
      <vt:lpstr>Financial Management Transformation  The critical role of Functional Policy Centres</vt:lpstr>
      <vt:lpstr>Financial Management Transformation Financial Management Policy Framework </vt:lpstr>
      <vt:lpstr>Financial Management Transformation How is the FMT solution constructed?</vt:lpstr>
      <vt:lpstr>Financial Management Transformation FMT build-and-implement strategy</vt:lpstr>
      <vt:lpstr>Outline of this Background</vt:lpstr>
      <vt:lpstr>A few lessons from the Canadian experience in managing the government’s fiscal health</vt:lpstr>
      <vt:lpstr>Managing the government’s fiscal health The principal actors on the Canadian federal scene</vt:lpstr>
      <vt:lpstr>Managing the government’s fiscal health The main Government of Canada (GC) tools </vt:lpstr>
      <vt:lpstr>Managing the government’s fiscal health An ongoing search for good public service and fiscal sustainability</vt:lpstr>
      <vt:lpstr>Managing the government’s fiscal health  Spending reviews (strategic, operational and administrative)</vt:lpstr>
      <vt:lpstr>Managing the government’s fiscal health Lessons learned from Canadian spending reviews</vt:lpstr>
      <vt:lpstr>Managing the government’s fiscal health Lessons learned after a thematic IT spending review</vt:lpstr>
      <vt:lpstr>A few notes on the Canadian experience in managing and transforming the government’s IT function</vt:lpstr>
      <vt:lpstr>Managing IT  Sources of management evil (McKinsey survey of IT executives)</vt:lpstr>
      <vt:lpstr>Managing IT in government The management model in the Government of Canada (GC)</vt:lpstr>
      <vt:lpstr>Managing IT in government The IT enterprise governance model in the GC</vt:lpstr>
      <vt:lpstr>Managing IT in government GC IT modernization priorities</vt:lpstr>
      <vt:lpstr>Managing IT in government Prioritizing IT investments – typical GC criteria used</vt:lpstr>
      <vt:lpstr>Managing IT in government Disciplining IT investments – the full GC gating model</vt:lpstr>
      <vt:lpstr>Managing IT in government Disciplining GC IT investments – streamlined and light gating</vt:lpstr>
      <vt:lpstr>Managing IT in government Lessons learned on benchmarking opportunistically</vt:lpstr>
      <vt:lpstr>Managing IT in government A possible framework for benchmarking “with intent”</vt:lpstr>
      <vt:lpstr>Annex A: Measuring and improving IT management across government – the Canadian Government's Management Accountability Framework (MAF)</vt:lpstr>
      <vt:lpstr>Management Accountability Framework (MAF) A tool for sound public sector management </vt:lpstr>
      <vt:lpstr>MAF Area of Management: Management of IT*</vt:lpstr>
      <vt:lpstr>MAF Area of Management: IT Line of Evidence: IT Leadership</vt:lpstr>
      <vt:lpstr>MAF Area of Management: IT Line of Evidence: IT Planning</vt:lpstr>
      <vt:lpstr>MAF Area of Management: IT Line of Evidence: IT Value</vt:lpstr>
      <vt:lpstr>Annex B: Establishing shared IT infrastructure services in the Canadian Government – Shared Services Canada</vt:lpstr>
      <vt:lpstr>Shared Services Canada Dedicated, separate entity with a national presence</vt:lpstr>
      <vt:lpstr>Shared Services Canada Program architecture</vt:lpstr>
      <vt:lpstr>Shared Services Canada Overall program results</vt:lpstr>
      <vt:lpstr>Shared Services Canada Line of business: Distributed Computing Services </vt:lpstr>
      <vt:lpstr>Shared Services Canada Line of business: Distributed Computing Services</vt:lpstr>
      <vt:lpstr>Shared Services Canada Line of business: Production and Operations Computing Services (Data Centre Services) </vt:lpstr>
      <vt:lpstr>Shared Services Canada Line of business: Production and Operations Computing Services (Data Centre Services) </vt:lpstr>
      <vt:lpstr>Shared Services Canada Line of business: Telecommunications (Data, Voice and Video) Services </vt:lpstr>
      <vt:lpstr>Shared Services Canada Line of business: Telecommunications (Data, Voice and Video) Services </vt:lpstr>
      <vt:lpstr>Shared Services Canada Line of business: Cyber and IT Security Services </vt:lpstr>
      <vt:lpstr>Shared Services Canada Line of business: Cyber and IT Security Services </vt:lpstr>
      <vt:lpstr>Annex C: An example of citizen-centric e-Government in Canada – Service Canada</vt:lpstr>
      <vt:lpstr>E-Government: Service Canada A Service Network Supporting Government Departments</vt:lpstr>
      <vt:lpstr>e-Government: Service Canada Key component elements</vt:lpstr>
      <vt:lpstr>e-Government: Service Canada Critical Success Factors</vt:lpstr>
      <vt:lpstr>e-Government: Service Canada Key statistics on providing services to citizens</vt:lpstr>
      <vt:lpstr>Annex D: Measuring citizen satisfaction with e-Government – Ideas from the Canadian Institute for Citizen-Centred Service (ICCS)</vt:lpstr>
      <vt:lpstr>e-Government:  Improving citizen experience with public services What drives citizen satisfaction?</vt:lpstr>
      <vt:lpstr>e-Government:  Improving citizen experience with public services How do we measure and improve citizen satisfaction?</vt:lpstr>
      <vt:lpstr>Annex E: – Applying the Canadian experience to structuring the thematic IT review process</vt:lpstr>
      <vt:lpstr>Thematic IT Review A possible roadmap based on the Canadian experience</vt:lpstr>
    </vt:vector>
  </TitlesOfParts>
  <Company>International Monetary Fund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FAD is implementing the MTS - Presentation for Mr. Lipsky's visit to FAD</dc:title>
  <dc:creator>Ter-Minassian, Teresa</dc:creator>
  <cp:keywords>2007-04-19</cp:keywords>
  <cp:lastModifiedBy>Peter Brandon</cp:lastModifiedBy>
  <cp:revision>1847</cp:revision>
  <dcterms:created xsi:type="dcterms:W3CDTF">2005-10-27T19:06:44Z</dcterms:created>
  <dcterms:modified xsi:type="dcterms:W3CDTF">2016-06-03T13:31:08Z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431693199</vt:i4>
  </property>
  <property fmtid="{D5CDD505-2E9C-101B-9397-08002B2CF9AE}" pid="3" name="_NewReviewCycle">
    <vt:lpwstr/>
  </property>
  <property fmtid="{D5CDD505-2E9C-101B-9397-08002B2CF9AE}" pid="4" name="_EmailSubject">
    <vt:lpwstr>IMF powerpoint template</vt:lpwstr>
  </property>
  <property fmtid="{D5CDD505-2E9C-101B-9397-08002B2CF9AE}" pid="5" name="_AuthorEmail">
    <vt:lpwstr>RHughes@imf.org</vt:lpwstr>
  </property>
  <property fmtid="{D5CDD505-2E9C-101B-9397-08002B2CF9AE}" pid="6" name="_AuthorEmailDisplayName">
    <vt:lpwstr>Hughes, Richard</vt:lpwstr>
  </property>
</Properties>
</file>