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notesSlides/notesSlide5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6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761" r:id="rId2"/>
    <p:sldId id="817" r:id="rId3"/>
    <p:sldId id="816" r:id="rId4"/>
    <p:sldId id="818" r:id="rId5"/>
    <p:sldId id="825" r:id="rId6"/>
    <p:sldId id="821" r:id="rId7"/>
    <p:sldId id="828" r:id="rId8"/>
    <p:sldId id="794" r:id="rId9"/>
    <p:sldId id="796" r:id="rId10"/>
    <p:sldId id="792" r:id="rId11"/>
    <p:sldId id="826" r:id="rId12"/>
    <p:sldId id="799" r:id="rId13"/>
    <p:sldId id="800" r:id="rId14"/>
    <p:sldId id="809" r:id="rId15"/>
    <p:sldId id="804" r:id="rId16"/>
    <p:sldId id="829" r:id="rId17"/>
  </p:sldIdLst>
  <p:sldSz cx="9144000" cy="6858000" type="screen4x3"/>
  <p:notesSz cx="7026275" cy="9312275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20000"/>
      </a:spcBef>
      <a:spcAft>
        <a:spcPct val="0"/>
      </a:spcAft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b="1" kern="1200">
        <a:solidFill>
          <a:srgbClr val="FFFFCC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33">
          <p15:clr>
            <a:srgbClr val="A4A3A4"/>
          </p15:clr>
        </p15:guide>
        <p15:guide id="2" pos="221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ichard Hughes" initials="R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00"/>
    <a:srgbClr val="003366"/>
    <a:srgbClr val="003300"/>
    <a:srgbClr val="CCFF99"/>
    <a:srgbClr val="008000"/>
    <a:srgbClr val="CCFF66"/>
    <a:srgbClr val="000000"/>
    <a:srgbClr val="DCCBCB"/>
    <a:srgbClr val="00006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085" autoAdjust="0"/>
    <p:restoredTop sz="95000" autoAdjust="0"/>
  </p:normalViewPr>
  <p:slideViewPr>
    <p:cSldViewPr>
      <p:cViewPr>
        <p:scale>
          <a:sx n="70" d="100"/>
          <a:sy n="70" d="100"/>
        </p:scale>
        <p:origin x="-2078" y="-302"/>
      </p:cViewPr>
      <p:guideLst>
        <p:guide orient="horz" pos="2160"/>
        <p:guide pos="2880"/>
      </p:guideLst>
    </p:cSldViewPr>
  </p:slid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5" d="100"/>
          <a:sy n="75" d="100"/>
        </p:scale>
        <p:origin x="-2028" y="-72"/>
      </p:cViewPr>
      <p:guideLst>
        <p:guide orient="horz" pos="2933"/>
        <p:guide pos="221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t" anchorCtr="0" compatLnSpc="1">
            <a:prstTxWarp prst="textNoShape">
              <a:avLst/>
            </a:prstTxWarp>
          </a:bodyPr>
          <a:lstStyle>
            <a:lvl1pPr algn="l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9776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t" anchorCtr="0" compatLnSpc="1">
            <a:prstTxWarp prst="textNoShape">
              <a:avLst/>
            </a:prstTxWarp>
          </a:bodyPr>
          <a:lstStyle>
            <a:lvl1pPr algn="r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b" anchorCtr="0" compatLnSpc="1">
            <a:prstTxWarp prst="textNoShape">
              <a:avLst/>
            </a:prstTxWarp>
          </a:bodyPr>
          <a:lstStyle>
            <a:lvl1pPr algn="l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9776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572" tIns="45787" rIns="91572" bIns="45787" numCol="1" anchor="b" anchorCtr="0" compatLnSpc="1">
            <a:prstTxWarp prst="textNoShape">
              <a:avLst/>
            </a:prstTxWarp>
          </a:bodyPr>
          <a:lstStyle>
            <a:lvl1pPr algn="r" defTabSz="914963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68024AD-0859-4334-97C1-F4D52B28F1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320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9776" y="0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5863" y="698500"/>
            <a:ext cx="4654550" cy="34925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314" y="4423331"/>
            <a:ext cx="5621648" cy="419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b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9776" y="8845089"/>
            <a:ext cx="3044929" cy="465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0534" tIns="45268" rIns="90534" bIns="45268" numCol="1" anchor="b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A0D58CA-9F49-4A27-A831-D9FED8A7D3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8563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2739" y="4429623"/>
            <a:ext cx="5621648" cy="4190524"/>
          </a:xfrm>
          <a:noFill/>
          <a:ln/>
        </p:spPr>
        <p:txBody>
          <a:bodyPr/>
          <a:lstStyle/>
          <a:p>
            <a:pPr marL="226383" indent="-226383"/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8482414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F665EA-7217-4CDA-8958-66CD9BC234C9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72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2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DFEC51-6F2F-4EEC-B956-8B41A0749625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73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3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3858BD-1788-4694-BAA9-D29135294150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79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9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667D8E3-8195-4B8A-B6DD-CBEAB2A91227}" type="slidenum">
              <a:rPr lang="en-GB" altLang="en-US"/>
              <a:pPr/>
              <a:t>12</a:t>
            </a:fld>
            <a:endParaRPr lang="en-GB" altLang="en-US"/>
          </a:p>
        </p:txBody>
      </p:sp>
      <p:sp>
        <p:nvSpPr>
          <p:cNvPr id="78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8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DE21F0-5949-4404-8953-81877BD7D14B}" type="slidenum">
              <a:rPr lang="en-GB" altLang="en-US"/>
              <a:pPr/>
              <a:t>13</a:t>
            </a:fld>
            <a:endParaRPr lang="en-GB" altLang="en-US"/>
          </a:p>
        </p:txBody>
      </p:sp>
      <p:sp>
        <p:nvSpPr>
          <p:cNvPr id="73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3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756830B-EB28-4CEA-94EC-ACF138FB20D1}" type="slidenum">
              <a:rPr lang="en-GB" altLang="en-US"/>
              <a:pPr/>
              <a:t>14</a:t>
            </a:fld>
            <a:endParaRPr lang="en-GB" altLang="en-US"/>
          </a:p>
        </p:txBody>
      </p:sp>
      <p:sp>
        <p:nvSpPr>
          <p:cNvPr id="76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6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>
            <a:spLocks noGrp="1" noChangeArrowheads="1"/>
          </p:cNvSpPr>
          <p:nvPr>
            <p:ph type="dt" idx="1"/>
          </p:nvPr>
        </p:nvSpPr>
        <p:spPr>
          <a:ln/>
        </p:spPr>
        <p:txBody>
          <a:bodyPr/>
          <a:lstStyle/>
          <a:p>
            <a:r>
              <a:rPr lang="en-GB" altLang="en-US"/>
              <a:t>Date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5C2B83-16DE-4694-AF5F-8A0CD8B25FF0}" type="slidenum">
              <a:rPr lang="en-GB" altLang="en-US"/>
              <a:pPr/>
              <a:t>15</a:t>
            </a:fld>
            <a:endParaRPr lang="en-GB" altLang="en-US"/>
          </a:p>
        </p:txBody>
      </p:sp>
      <p:sp>
        <p:nvSpPr>
          <p:cNvPr id="78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5863" y="698500"/>
            <a:ext cx="4654550" cy="3490913"/>
          </a:xfrm>
          <a:ln/>
        </p:spPr>
      </p:sp>
      <p:sp>
        <p:nvSpPr>
          <p:cNvPr id="78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10"/>
          <p:cNvSpPr>
            <a:spLocks noChangeShapeType="1"/>
          </p:cNvSpPr>
          <p:nvPr userDrawn="1"/>
        </p:nvSpPr>
        <p:spPr bwMode="auto">
          <a:xfrm>
            <a:off x="0" y="1612900"/>
            <a:ext cx="91440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 algn="r" eaLnBrk="1" hangingPunct="1">
              <a:spcBef>
                <a:spcPct val="0"/>
              </a:spcBef>
              <a:defRPr/>
            </a:pPr>
            <a:endParaRPr lang="en-US" b="0">
              <a:solidFill>
                <a:srgbClr val="0000FF"/>
              </a:solidFill>
            </a:endParaRPr>
          </a:p>
        </p:txBody>
      </p:sp>
      <p:pic>
        <p:nvPicPr>
          <p:cNvPr id="5" name="Picture 9" descr="webpic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5613" y="5738291"/>
            <a:ext cx="1315553" cy="88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600200"/>
            <a:ext cx="7772400" cy="1470025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CC66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B717C-996E-4190-B55D-12A35DF5A163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E2D164-5F29-469B-8861-D62A45D36345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2F35A6-39C6-4B23-BE02-D3F3183FFD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76200"/>
            <a:ext cx="2057400" cy="6049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76200"/>
            <a:ext cx="6019800" cy="6049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55482-C772-471F-888F-D17740B4266D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BDE2409-82F5-4F6B-8709-73BBA561B3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D4DE6-D746-4D10-A3E2-5656338BBD73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31C322-26C0-4973-B24B-58450906D3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4038600" cy="2300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371600"/>
            <a:ext cx="4038600" cy="2300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824288"/>
            <a:ext cx="4038600" cy="230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824288"/>
            <a:ext cx="4038600" cy="230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40547-E12F-4C00-A1A5-B3355315D668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56E41F-D730-4460-A095-8E441A0F5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76200"/>
            <a:ext cx="8229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EFD2F-88D2-48AC-BB55-67DB362D0289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8A27A8-29AF-4DFD-9EE8-0FECFA2F62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FD15ED6-5813-4013-A1F9-8A95C644CA1A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05600" y="6381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0AE2223-78B1-442A-9FF9-89E91986AB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338" y="608013"/>
            <a:ext cx="8805862" cy="7556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0338" y="1752600"/>
            <a:ext cx="4333875" cy="2090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6613" y="1752600"/>
            <a:ext cx="4335462" cy="2090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160338" y="3995738"/>
            <a:ext cx="8821737" cy="20923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6810375" y="6550025"/>
            <a:ext cx="2159000" cy="161925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/>
              <a:t>Slide </a:t>
            </a:r>
            <a:fld id="{30506C0C-C572-4A11-96B7-709AD75D5C54}" type="slidenum">
              <a:rPr lang="en-GB" altLang="en-US"/>
              <a:pPr/>
              <a:t>‹#›</a:t>
            </a:fld>
            <a:endParaRPr lang="en-GB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168275" y="6367463"/>
            <a:ext cx="5399088" cy="161925"/>
          </a:xfrm>
        </p:spPr>
        <p:txBody>
          <a:bodyPr/>
          <a:lstStyle>
            <a:lvl1pPr>
              <a:defRPr/>
            </a:lvl1pPr>
          </a:lstStyle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12116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844DB-2407-428D-9B61-4812B7C6EDC9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99FE57-B04B-4B7C-816D-A15AF53620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EC1CD8-054F-444D-98CA-E1827D9039A5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ED890B0-7E9D-4D94-9CDC-887F82336E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40386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77F04-2CE7-4E5C-932A-6FDB1B93FDC3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48A304A-2A52-4088-8CAF-2E75BA7CCC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A02329-849D-47EC-A156-2F474824BEBA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DEE71F4-BD95-4845-9E24-D67667EF0E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2DD503-961D-4233-91FF-3D72F8A5134C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B17803-2800-4867-BEDA-65382B3594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3B3DBD-0EFC-42BD-ADD1-FADAC954BEF2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83155D-84CD-48C0-9F06-F0DF4E61AB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61E31F-9BAC-4F06-958A-AAC24D557A3F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58960-875C-4DF9-BBA4-AFD8153C16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F0F6BF-F85B-4650-83B6-A555BA4C70C8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191687-06A5-4701-B6D2-8EBA4AB424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7467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2296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1A744E7-BC6A-4FCA-AA0B-CD8052C98A82}" type="datetime1">
              <a:rPr lang="en-US"/>
              <a:pPr>
                <a:defRPr/>
              </a:pPr>
              <a:t>01-Jun-16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817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defRPr sz="1600">
                <a:solidFill>
                  <a:schemeClr val="bg1"/>
                </a:solidFill>
              </a:defRPr>
            </a:lvl1pPr>
          </a:lstStyle>
          <a:p>
            <a:fld id="{93240BDF-807B-469F-AA9A-587A43BB6CE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31" name="Picture 8" descr="fadlogo2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001000" y="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0" y="1143000"/>
            <a:ext cx="9144000" cy="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  <a:effectLst/>
        </p:spPr>
        <p:txBody>
          <a:bodyPr/>
          <a:lstStyle/>
          <a:p>
            <a:pPr algn="r" eaLnBrk="1" hangingPunct="1">
              <a:spcBef>
                <a:spcPct val="0"/>
              </a:spcBef>
              <a:defRPr/>
            </a:pPr>
            <a:endParaRPr lang="en-US" b="0">
              <a:solidFill>
                <a:srgbClr val="0000FF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20" r:id="rId2"/>
    <p:sldLayoutId id="2147483721" r:id="rId3"/>
    <p:sldLayoutId id="2147483722" r:id="rId4"/>
    <p:sldLayoutId id="2147483723" r:id="rId5"/>
    <p:sldLayoutId id="2147483724" r:id="rId6"/>
    <p:sldLayoutId id="2147483725" r:id="rId7"/>
    <p:sldLayoutId id="2147483726" r:id="rId8"/>
    <p:sldLayoutId id="2147483727" r:id="rId9"/>
    <p:sldLayoutId id="2147483728" r:id="rId10"/>
    <p:sldLayoutId id="2147483729" r:id="rId11"/>
    <p:sldLayoutId id="2147483730" r:id="rId12"/>
    <p:sldLayoutId id="2147483731" r:id="rId13"/>
    <p:sldLayoutId id="2147483732" r:id="rId14"/>
    <p:sldLayoutId id="2147483733" r:id="rId15"/>
    <p:sldLayoutId id="2147483735" r:id="rId1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990000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rgbClr val="990000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990000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accent2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CC6600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accent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4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4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10.wmf"/><Relationship Id="rId4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6.w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057400"/>
            <a:ext cx="7772400" cy="1470025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anchor="ctr">
            <a:scene3d>
              <a:camera prst="obliqueTopLeft"/>
              <a:lightRig rig="threePt" dir="t"/>
            </a:scene3d>
            <a:sp3d extrusionH="57150">
              <a:bevelT w="38100" h="38100"/>
            </a:sp3d>
          </a:bodyPr>
          <a:lstStyle/>
          <a:p>
            <a:pPr algn="ctr" eaLnBrk="1" hangingPunct="1"/>
            <a:r>
              <a:rPr lang="en-US" dirty="0" smtClean="0">
                <a:solidFill>
                  <a:srgbClr val="800000"/>
                </a:solidFill>
              </a:rPr>
              <a:t/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Transport Spending – some thoughts</a:t>
            </a:r>
            <a:endParaRPr lang="en-US" b="0" dirty="0" smtClean="0">
              <a:solidFill>
                <a:srgbClr val="800000"/>
              </a:solidFill>
            </a:endParaRPr>
          </a:p>
        </p:txBody>
      </p:sp>
      <p:sp>
        <p:nvSpPr>
          <p:cNvPr id="4099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10000"/>
            <a:ext cx="6400800" cy="1676400"/>
          </a:xfrm>
          <a:effectLst/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66"/>
                </a:solidFill>
              </a:rPr>
              <a:t>Catherine Adams, Expert Advisor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dirty="0" smtClean="0">
                <a:solidFill>
                  <a:srgbClr val="000066"/>
                </a:solidFill>
              </a:rPr>
              <a:t>Public Financial Management Division</a:t>
            </a:r>
          </a:p>
          <a:p>
            <a:pPr eaLnBrk="1" hangingPunct="1">
              <a:lnSpc>
                <a:spcPct val="90000"/>
              </a:lnSpc>
            </a:pPr>
            <a:endParaRPr lang="en-US" sz="2000" b="0" dirty="0" smtClean="0">
              <a:solidFill>
                <a:srgbClr val="000066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000" b="0" dirty="0">
                <a:solidFill>
                  <a:srgbClr val="996600"/>
                </a:solidFill>
              </a:rPr>
              <a:t>Slovakia: Spending Review Management</a:t>
            </a:r>
          </a:p>
          <a:p>
            <a:pPr eaLnBrk="1" hangingPunct="1">
              <a:lnSpc>
                <a:spcPct val="90000"/>
              </a:lnSpc>
            </a:pPr>
            <a:r>
              <a:rPr lang="en-US" sz="2000" b="0" dirty="0">
                <a:solidFill>
                  <a:srgbClr val="996600"/>
                </a:solidFill>
              </a:rPr>
              <a:t>Bratislava, </a:t>
            </a:r>
            <a:r>
              <a:rPr lang="en-US" sz="2000" b="0" dirty="0" smtClean="0">
                <a:solidFill>
                  <a:srgbClr val="996600"/>
                </a:solidFill>
              </a:rPr>
              <a:t>29 May to 6 June 2016</a:t>
            </a:r>
            <a:endParaRPr lang="en-US" sz="2000" b="0" dirty="0">
              <a:solidFill>
                <a:srgbClr val="99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24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627" name="Rectangle 3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altLang="en-US" dirty="0"/>
              <a:t>Transport and economic success</a:t>
            </a:r>
            <a:br>
              <a:rPr lang="en-GB" altLang="en-US" dirty="0"/>
            </a:br>
            <a:r>
              <a:rPr lang="en-GB" altLang="en-US" sz="2000" dirty="0">
                <a:solidFill>
                  <a:schemeClr val="bg2"/>
                </a:solidFill>
              </a:rPr>
              <a:t>Understanding the “how” helps to drive strategy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05600" y="6078537"/>
            <a:ext cx="2133600" cy="476250"/>
          </a:xfrm>
        </p:spPr>
        <p:txBody>
          <a:bodyPr/>
          <a:lstStyle/>
          <a:p>
            <a:r>
              <a:rPr lang="en-GB" altLang="en-US"/>
              <a:t>Slide </a:t>
            </a:r>
            <a:fld id="{B2732101-9D5C-4AAF-8876-6DDD96D73173}" type="slidenum">
              <a:rPr lang="en-GB" altLang="en-US"/>
              <a:pPr/>
              <a:t>10</a:t>
            </a:fld>
            <a:endParaRPr lang="en-GB" altLang="en-US"/>
          </a:p>
        </p:txBody>
      </p:sp>
      <p:sp>
        <p:nvSpPr>
          <p:cNvPr id="794628" name="SECHEAD~38114.6369907407~86877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275" y="174625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>
              <a:spcBef>
                <a:spcPct val="0"/>
              </a:spcBef>
            </a:pPr>
            <a:r>
              <a:rPr lang="en-GB" altLang="en-US" sz="1600" dirty="0">
                <a:solidFill>
                  <a:schemeClr val="tx1"/>
                </a:solidFill>
              </a:rPr>
              <a:t>Understand the contribution that transport investment actually makes</a:t>
            </a:r>
          </a:p>
        </p:txBody>
      </p:sp>
      <p:sp>
        <p:nvSpPr>
          <p:cNvPr id="794630" name="AutoShape 6"/>
          <p:cNvSpPr>
            <a:spLocks noChangeArrowheads="1"/>
          </p:cNvSpPr>
          <p:nvPr/>
        </p:nvSpPr>
        <p:spPr bwMode="auto">
          <a:xfrm>
            <a:off x="141288" y="1635125"/>
            <a:ext cx="1706562" cy="233521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600"/>
              <a:t>Transport</a:t>
            </a:r>
          </a:p>
          <a:p>
            <a:pPr algn="ctr"/>
            <a:r>
              <a:rPr lang="en-GB" altLang="en-US" sz="1600"/>
              <a:t> intervention</a:t>
            </a:r>
          </a:p>
        </p:txBody>
      </p:sp>
      <p:sp>
        <p:nvSpPr>
          <p:cNvPr id="794631" name="Rectangle 7"/>
          <p:cNvSpPr>
            <a:spLocks noChangeArrowheads="1"/>
          </p:cNvSpPr>
          <p:nvPr/>
        </p:nvSpPr>
        <p:spPr bwMode="auto">
          <a:xfrm>
            <a:off x="1952625" y="1647825"/>
            <a:ext cx="2198688" cy="2401887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2000" dirty="0">
                <a:solidFill>
                  <a:schemeClr val="bg1"/>
                </a:solidFill>
              </a:rPr>
              <a:t>DIRECT IMPACT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Cost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Time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Reliability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Quality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Comfort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Safety</a:t>
            </a:r>
          </a:p>
        </p:txBody>
      </p:sp>
      <p:sp>
        <p:nvSpPr>
          <p:cNvPr id="794632" name="Rectangle 8"/>
          <p:cNvSpPr>
            <a:spLocks noChangeArrowheads="1"/>
          </p:cNvSpPr>
          <p:nvPr/>
        </p:nvSpPr>
        <p:spPr bwMode="auto">
          <a:xfrm>
            <a:off x="5969000" y="1600200"/>
            <a:ext cx="3054350" cy="2403475"/>
          </a:xfrm>
          <a:prstGeom prst="rect">
            <a:avLst/>
          </a:prstGeom>
          <a:solidFill>
            <a:schemeClr val="accent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2000" dirty="0">
                <a:solidFill>
                  <a:schemeClr val="bg1"/>
                </a:solidFill>
              </a:rPr>
              <a:t>INDIRECT IMPACT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Business efficiency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Business investment, innovation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Clusters/agglomeration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Labour market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Competition and trade</a:t>
            </a:r>
          </a:p>
          <a:p>
            <a:r>
              <a:rPr lang="en-GB" altLang="en-US" sz="1600" b="0" dirty="0">
                <a:solidFill>
                  <a:schemeClr val="bg1"/>
                </a:solidFill>
              </a:rPr>
              <a:t>Globally mobile activity</a:t>
            </a:r>
            <a:endParaRPr lang="en-GB" altLang="en-US" b="0" dirty="0">
              <a:solidFill>
                <a:schemeClr val="bg1"/>
              </a:solidFill>
            </a:endParaRPr>
          </a:p>
        </p:txBody>
      </p:sp>
      <p:sp>
        <p:nvSpPr>
          <p:cNvPr id="794633" name="AutoShape 9"/>
          <p:cNvSpPr>
            <a:spLocks noChangeArrowheads="1"/>
          </p:cNvSpPr>
          <p:nvPr/>
        </p:nvSpPr>
        <p:spPr bwMode="auto">
          <a:xfrm>
            <a:off x="4276725" y="1625600"/>
            <a:ext cx="1652588" cy="2335212"/>
          </a:xfrm>
          <a:prstGeom prst="right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altLang="en-US" sz="1600"/>
              <a:t>User </a:t>
            </a:r>
          </a:p>
          <a:p>
            <a:pPr algn="ctr"/>
            <a:r>
              <a:rPr lang="en-GB" altLang="en-US" sz="1600"/>
              <a:t>response</a:t>
            </a:r>
          </a:p>
        </p:txBody>
      </p:sp>
      <p:sp>
        <p:nvSpPr>
          <p:cNvPr id="794634" name="AutoShape 10"/>
          <p:cNvSpPr>
            <a:spLocks noChangeArrowheads="1"/>
          </p:cNvSpPr>
          <p:nvPr/>
        </p:nvSpPr>
        <p:spPr bwMode="auto">
          <a:xfrm rot="16200000">
            <a:off x="2189957" y="4002881"/>
            <a:ext cx="1733550" cy="2128837"/>
          </a:xfrm>
          <a:prstGeom prst="homePlate">
            <a:avLst>
              <a:gd name="adj" fmla="val 25000"/>
            </a:avLst>
          </a:prstGeom>
          <a:noFill/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400" dirty="0">
                <a:solidFill>
                  <a:schemeClr val="accent2"/>
                </a:solidFill>
              </a:rPr>
              <a:t>Well understood and </a:t>
            </a:r>
            <a:r>
              <a:rPr lang="en-GB" altLang="en-US" sz="1400" dirty="0" smtClean="0">
                <a:solidFill>
                  <a:schemeClr val="accent2"/>
                </a:solidFill>
              </a:rPr>
              <a:t>measured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chemeClr val="accent2"/>
                </a:solidFill>
              </a:rPr>
              <a:t>Traditionally, </a:t>
            </a:r>
            <a:r>
              <a:rPr lang="en-GB" altLang="en-US" sz="1400" dirty="0">
                <a:solidFill>
                  <a:schemeClr val="accent2"/>
                </a:solidFill>
              </a:rPr>
              <a:t>the bedrock of cost- benefit analysis.</a:t>
            </a:r>
          </a:p>
        </p:txBody>
      </p:sp>
      <p:sp>
        <p:nvSpPr>
          <p:cNvPr id="794635" name="AutoShape 11"/>
          <p:cNvSpPr>
            <a:spLocks noChangeArrowheads="1"/>
          </p:cNvSpPr>
          <p:nvPr/>
        </p:nvSpPr>
        <p:spPr bwMode="auto">
          <a:xfrm rot="16200000">
            <a:off x="6609557" y="3577430"/>
            <a:ext cx="1733550" cy="2989263"/>
          </a:xfrm>
          <a:prstGeom prst="homePlate">
            <a:avLst>
              <a:gd name="adj" fmla="val 25000"/>
            </a:avLst>
          </a:prstGeom>
          <a:noFill/>
          <a:ln w="19050" algn="ctr">
            <a:solidFill>
              <a:srgbClr val="C40815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eaVert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chemeClr val="accent2"/>
                </a:solidFill>
              </a:rPr>
              <a:t>Increasingly well </a:t>
            </a:r>
            <a:r>
              <a:rPr lang="en-GB" altLang="en-US" sz="1400" dirty="0">
                <a:solidFill>
                  <a:schemeClr val="accent2"/>
                </a:solidFill>
              </a:rPr>
              <a:t>understood</a:t>
            </a:r>
            <a:r>
              <a:rPr lang="en-GB" altLang="en-US" sz="1400" dirty="0" smtClean="0">
                <a:solidFill>
                  <a:schemeClr val="accent2"/>
                </a:solidFill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chemeClr val="accent2"/>
                </a:solidFill>
              </a:rPr>
              <a:t>Very </a:t>
            </a:r>
            <a:r>
              <a:rPr lang="en-GB" altLang="en-US" sz="1400" dirty="0">
                <a:solidFill>
                  <a:schemeClr val="accent2"/>
                </a:solidFill>
              </a:rPr>
              <a:t>significant in </a:t>
            </a:r>
            <a:r>
              <a:rPr lang="en-GB" altLang="en-US" sz="1400" i="1" dirty="0">
                <a:solidFill>
                  <a:schemeClr val="accent2"/>
                </a:solidFill>
              </a:rPr>
              <a:t>some</a:t>
            </a:r>
            <a:r>
              <a:rPr lang="en-GB" altLang="en-US" sz="1400" dirty="0">
                <a:solidFill>
                  <a:schemeClr val="accent2"/>
                </a:solidFill>
              </a:rPr>
              <a:t> places and </a:t>
            </a:r>
            <a:r>
              <a:rPr lang="en-GB" altLang="en-US" sz="1400" i="1" dirty="0">
                <a:solidFill>
                  <a:schemeClr val="accent2"/>
                </a:solidFill>
              </a:rPr>
              <a:t>some</a:t>
            </a:r>
            <a:r>
              <a:rPr lang="en-GB" altLang="en-US" sz="1400" dirty="0">
                <a:solidFill>
                  <a:schemeClr val="accent2"/>
                </a:solidFill>
              </a:rPr>
              <a:t> </a:t>
            </a:r>
            <a:r>
              <a:rPr lang="en-GB" altLang="en-US" sz="1400" dirty="0" smtClean="0">
                <a:solidFill>
                  <a:schemeClr val="accent2"/>
                </a:solidFill>
              </a:rPr>
              <a:t>economies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sz="1400" dirty="0" smtClean="0">
                <a:solidFill>
                  <a:schemeClr val="accent2"/>
                </a:solidFill>
              </a:rPr>
              <a:t>Makes </a:t>
            </a:r>
            <a:r>
              <a:rPr lang="en-GB" altLang="en-US" sz="1400" dirty="0">
                <a:solidFill>
                  <a:schemeClr val="accent2"/>
                </a:solidFill>
              </a:rPr>
              <a:t>some projects much more worthwhile than others.</a:t>
            </a:r>
          </a:p>
        </p:txBody>
      </p:sp>
      <p:sp>
        <p:nvSpPr>
          <p:cNvPr id="794636" name="Text Box 12"/>
          <p:cNvSpPr txBox="1">
            <a:spLocks noChangeArrowheads="1"/>
          </p:cNvSpPr>
          <p:nvPr/>
        </p:nvSpPr>
        <p:spPr bwMode="auto">
          <a:xfrm>
            <a:off x="5978525" y="6062662"/>
            <a:ext cx="3003550" cy="336550"/>
          </a:xfrm>
          <a:prstGeom prst="rect">
            <a:avLst/>
          </a:prstGeom>
          <a:solidFill>
            <a:srgbClr val="C40815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>
                <a:solidFill>
                  <a:schemeClr val="bg1"/>
                </a:solidFill>
              </a:rPr>
              <a:t>This is why strategy matters</a:t>
            </a:r>
          </a:p>
        </p:txBody>
      </p:sp>
    </p:spTree>
    <p:extLst>
      <p:ext uri="{BB962C8B-B14F-4D97-AF65-F5344CB8AC3E}">
        <p14:creationId xmlns:p14="http://schemas.microsoft.com/office/powerpoint/2010/main" val="19956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7803-2800-4867-BEDA-65382B359458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Investment selection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Improving the effectiveness of investment and intervention</a:t>
            </a:r>
          </a:p>
        </p:txBody>
      </p:sp>
    </p:spTree>
    <p:extLst>
      <p:ext uri="{BB962C8B-B14F-4D97-AF65-F5344CB8AC3E}">
        <p14:creationId xmlns:p14="http://schemas.microsoft.com/office/powerpoint/2010/main" val="25013754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the Challenge</a:t>
            </a:r>
            <a:br>
              <a:rPr lang="en-US" dirty="0" smtClean="0"/>
            </a:br>
            <a:r>
              <a:rPr lang="en-US" sz="1800" dirty="0">
                <a:solidFill>
                  <a:schemeClr val="bg2"/>
                </a:solidFill>
              </a:rPr>
              <a:t>Implement a new and rigorous policymaking process</a:t>
            </a: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27CD6A47-9BD2-4B50-A87E-5A1909A2A395}" type="slidenum">
              <a:rPr lang="en-GB" altLang="en-US"/>
              <a:pPr/>
              <a:t>12</a:t>
            </a:fld>
            <a:endParaRPr lang="en-GB" altLang="en-US"/>
          </a:p>
        </p:txBody>
      </p:sp>
      <p:sp>
        <p:nvSpPr>
          <p:cNvPr id="782338" name="AutoShape 2"/>
          <p:cNvSpPr>
            <a:spLocks noChangeArrowheads="1"/>
          </p:cNvSpPr>
          <p:nvPr/>
        </p:nvSpPr>
        <p:spPr bwMode="blackWhite">
          <a:xfrm rot="5400000">
            <a:off x="4477544" y="-2235994"/>
            <a:ext cx="820738" cy="7927975"/>
          </a:xfrm>
          <a:prstGeom prst="homePlate">
            <a:avLst>
              <a:gd name="adj" fmla="val 25000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3500" tIns="0" rIns="64800" bIns="0" anchor="ctr" anchorCtr="1"/>
          <a:lstStyle/>
          <a:p>
            <a:pPr>
              <a:buFont typeface="Arial" charset="0"/>
              <a:buNone/>
            </a:pPr>
            <a:r>
              <a:rPr lang="en-GB" altLang="en-US" sz="1400" dirty="0" smtClean="0">
                <a:solidFill>
                  <a:schemeClr val="accent2"/>
                </a:solidFill>
              </a:rPr>
              <a:t>			DEFINE </a:t>
            </a:r>
            <a:r>
              <a:rPr lang="en-GB" altLang="en-US" sz="1400" dirty="0">
                <a:solidFill>
                  <a:schemeClr val="accent2"/>
                </a:solidFill>
              </a:rPr>
              <a:t>TRUE GOALS</a:t>
            </a:r>
          </a:p>
          <a:p>
            <a:pPr>
              <a:buFont typeface="Arial" charset="0"/>
              <a:buNone/>
            </a:pPr>
            <a:r>
              <a:rPr lang="en-GB" altLang="en-US" sz="1400" b="0" dirty="0">
                <a:solidFill>
                  <a:schemeClr val="accent1"/>
                </a:solidFill>
              </a:rPr>
              <a:t>What are the nation’s economic, environmental and social goals – not infrastructure outcomes</a:t>
            </a:r>
          </a:p>
        </p:txBody>
      </p:sp>
      <p:sp>
        <p:nvSpPr>
          <p:cNvPr id="782339" name="AutoShape 3"/>
          <p:cNvSpPr>
            <a:spLocks noChangeArrowheads="1"/>
          </p:cNvSpPr>
          <p:nvPr/>
        </p:nvSpPr>
        <p:spPr bwMode="blackWhite">
          <a:xfrm rot="5400000">
            <a:off x="4477544" y="-1264444"/>
            <a:ext cx="820738" cy="7927975"/>
          </a:xfrm>
          <a:prstGeom prst="homePlate">
            <a:avLst>
              <a:gd name="adj" fmla="val 25000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3500" tIns="0" rIns="64800" bIns="0" anchor="ctr" anchorCtr="1"/>
          <a:lstStyle/>
          <a:p>
            <a:pPr>
              <a:buFont typeface="Arial" charset="0"/>
              <a:buNone/>
            </a:pPr>
            <a:r>
              <a:rPr lang="en-GB" altLang="en-US" sz="1400" dirty="0" smtClean="0">
                <a:solidFill>
                  <a:schemeClr val="accent2"/>
                </a:solidFill>
              </a:rPr>
              <a:t>	ASSESS </a:t>
            </a:r>
            <a:r>
              <a:rPr lang="en-GB" altLang="en-US" sz="1400" dirty="0">
                <a:solidFill>
                  <a:schemeClr val="accent2"/>
                </a:solidFill>
              </a:rPr>
              <a:t>THE MOST PRESSING PROBLEMS</a:t>
            </a:r>
          </a:p>
          <a:p>
            <a:pPr>
              <a:buFont typeface="Arial" charset="0"/>
              <a:buNone/>
            </a:pPr>
            <a:r>
              <a:rPr lang="en-GB" altLang="en-US" sz="1400" b="0" dirty="0">
                <a:solidFill>
                  <a:schemeClr val="accent1"/>
                </a:solidFill>
              </a:rPr>
              <a:t>Quantify the extent to which different infrastructure problems hinder those goals</a:t>
            </a:r>
          </a:p>
        </p:txBody>
      </p:sp>
      <p:sp>
        <p:nvSpPr>
          <p:cNvPr id="782340" name="AutoShape 4"/>
          <p:cNvSpPr>
            <a:spLocks noChangeArrowheads="1"/>
          </p:cNvSpPr>
          <p:nvPr/>
        </p:nvSpPr>
        <p:spPr bwMode="blackWhite">
          <a:xfrm rot="5400000">
            <a:off x="4477544" y="-281781"/>
            <a:ext cx="820737" cy="7927975"/>
          </a:xfrm>
          <a:prstGeom prst="homePlate">
            <a:avLst>
              <a:gd name="adj" fmla="val 25000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3500" tIns="0" rIns="64800" bIns="0" anchor="ctr" anchorCtr="1"/>
          <a:lstStyle/>
          <a:p>
            <a:pPr>
              <a:buFont typeface="Arial" charset="0"/>
              <a:buNone/>
            </a:pPr>
            <a:r>
              <a:rPr lang="en-GB" altLang="en-US" sz="1400" dirty="0">
                <a:solidFill>
                  <a:schemeClr val="accent2"/>
                </a:solidFill>
              </a:rPr>
              <a:t> </a:t>
            </a:r>
            <a:r>
              <a:rPr lang="en-GB" altLang="en-US" sz="1400" dirty="0" smtClean="0">
                <a:solidFill>
                  <a:schemeClr val="accent2"/>
                </a:solidFill>
              </a:rPr>
              <a:t>   FOCUS </a:t>
            </a:r>
            <a:r>
              <a:rPr lang="en-GB" altLang="en-US" sz="1400" dirty="0">
                <a:solidFill>
                  <a:schemeClr val="accent2"/>
                </a:solidFill>
              </a:rPr>
              <a:t>OPTION GENERATION ON THE MOST PRESSING PROBLEMS</a:t>
            </a:r>
          </a:p>
          <a:p>
            <a:pPr>
              <a:buFont typeface="Arial" charset="0"/>
              <a:buNone/>
            </a:pPr>
            <a:r>
              <a:rPr lang="en-GB" altLang="en-US" sz="1400" b="0" dirty="0">
                <a:solidFill>
                  <a:schemeClr val="accent1"/>
                </a:solidFill>
              </a:rPr>
              <a:t>Focus limited resources on identifying solutions to the most pressing problems</a:t>
            </a:r>
          </a:p>
        </p:txBody>
      </p:sp>
      <p:sp>
        <p:nvSpPr>
          <p:cNvPr id="782341" name="AutoShape 5"/>
          <p:cNvSpPr>
            <a:spLocks noChangeArrowheads="1"/>
          </p:cNvSpPr>
          <p:nvPr/>
        </p:nvSpPr>
        <p:spPr bwMode="blackWhite">
          <a:xfrm rot="5400000">
            <a:off x="4477544" y="727869"/>
            <a:ext cx="820737" cy="7927975"/>
          </a:xfrm>
          <a:prstGeom prst="homePlate">
            <a:avLst>
              <a:gd name="adj" fmla="val 25000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3500" tIns="0" rIns="64800" bIns="0" anchor="ctr" anchorCtr="1"/>
          <a:lstStyle/>
          <a:p>
            <a:pPr>
              <a:buFont typeface="Arial" charset="0"/>
              <a:buNone/>
            </a:pPr>
            <a:r>
              <a:rPr lang="en-GB" altLang="en-US" sz="1400" dirty="0" smtClean="0">
                <a:solidFill>
                  <a:schemeClr val="accent2"/>
                </a:solidFill>
              </a:rPr>
              <a:t>		LOOK </a:t>
            </a:r>
            <a:r>
              <a:rPr lang="en-GB" altLang="en-US" sz="1400" dirty="0">
                <a:solidFill>
                  <a:schemeClr val="accent2"/>
                </a:solidFill>
              </a:rPr>
              <a:t>AT THE FULL RANGE OF POSSIBLE SOLUTIONS</a:t>
            </a:r>
          </a:p>
          <a:p>
            <a:pPr>
              <a:buFont typeface="Arial" charset="0"/>
              <a:buNone/>
            </a:pPr>
            <a:r>
              <a:rPr lang="en-GB" altLang="en-US" sz="1400" b="0" dirty="0">
                <a:solidFill>
                  <a:schemeClr val="accent1"/>
                </a:solidFill>
              </a:rPr>
              <a:t>Don’t jump to a favoured project or type of solution, e.g. modal preference or large capital projects</a:t>
            </a:r>
          </a:p>
        </p:txBody>
      </p:sp>
      <p:sp>
        <p:nvSpPr>
          <p:cNvPr id="782342" name="AutoShape 6"/>
          <p:cNvSpPr>
            <a:spLocks noChangeArrowheads="1"/>
          </p:cNvSpPr>
          <p:nvPr/>
        </p:nvSpPr>
        <p:spPr bwMode="blackWhite">
          <a:xfrm rot="5400000">
            <a:off x="4477544" y="2255043"/>
            <a:ext cx="820738" cy="7927975"/>
          </a:xfrm>
          <a:prstGeom prst="homePlate">
            <a:avLst>
              <a:gd name="adj" fmla="val 25000"/>
            </a:avLst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 vert="eaVert" wrap="none" lIns="63500" tIns="0" rIns="64800" bIns="0" anchor="ctr" anchorCtr="1"/>
          <a:lstStyle/>
          <a:p>
            <a:pPr>
              <a:buFont typeface="Arial" charset="0"/>
              <a:buNone/>
            </a:pPr>
            <a:r>
              <a:rPr lang="en-GB" altLang="en-US" sz="1400" dirty="0">
                <a:solidFill>
                  <a:schemeClr val="accent2"/>
                </a:solidFill>
              </a:rPr>
              <a:t>USE COST-BENEFIT ANALYSIS TO DRIVE DECISIONS</a:t>
            </a:r>
          </a:p>
          <a:p>
            <a:pPr>
              <a:buFont typeface="Arial" charset="0"/>
              <a:buNone/>
            </a:pPr>
            <a:r>
              <a:rPr lang="en-GB" altLang="en-US" sz="1400" b="0" dirty="0">
                <a:solidFill>
                  <a:schemeClr val="accent1"/>
                </a:solidFill>
              </a:rPr>
              <a:t>Develop </a:t>
            </a:r>
            <a:r>
              <a:rPr lang="en-GB" altLang="en-US" sz="1400" b="0" dirty="0" smtClean="0">
                <a:solidFill>
                  <a:schemeClr val="accent1"/>
                </a:solidFill>
              </a:rPr>
              <a:t>a consistent </a:t>
            </a:r>
            <a:r>
              <a:rPr lang="en-GB" altLang="en-US" sz="1400" b="0" dirty="0">
                <a:solidFill>
                  <a:schemeClr val="accent1"/>
                </a:solidFill>
              </a:rPr>
              <a:t>BCR for all options, and use the data to drive decisions</a:t>
            </a:r>
          </a:p>
        </p:txBody>
      </p:sp>
      <p:sp>
        <p:nvSpPr>
          <p:cNvPr id="782343" name="Oval 7"/>
          <p:cNvSpPr>
            <a:spLocks noChangeArrowheads="1"/>
          </p:cNvSpPr>
          <p:nvPr/>
        </p:nvSpPr>
        <p:spPr bwMode="blackWhite">
          <a:xfrm>
            <a:off x="160338" y="1363663"/>
            <a:ext cx="582612" cy="538162"/>
          </a:xfrm>
          <a:prstGeom prst="ellipse">
            <a:avLst/>
          </a:prstGeom>
          <a:noFill/>
          <a:ln w="9525" algn="ctr">
            <a:solidFill>
              <a:srgbClr val="C5300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r>
              <a:rPr lang="en-GB" altLang="en-US">
                <a:solidFill>
                  <a:srgbClr val="C53007"/>
                </a:solidFill>
              </a:rPr>
              <a:t>1</a:t>
            </a:r>
          </a:p>
        </p:txBody>
      </p:sp>
      <p:sp>
        <p:nvSpPr>
          <p:cNvPr id="782344" name="Oval 8"/>
          <p:cNvSpPr>
            <a:spLocks noChangeArrowheads="1"/>
          </p:cNvSpPr>
          <p:nvPr/>
        </p:nvSpPr>
        <p:spPr bwMode="blackWhite">
          <a:xfrm>
            <a:off x="160338" y="2289175"/>
            <a:ext cx="582612" cy="538163"/>
          </a:xfrm>
          <a:prstGeom prst="ellipse">
            <a:avLst/>
          </a:prstGeom>
          <a:noFill/>
          <a:ln w="9525" algn="ctr">
            <a:solidFill>
              <a:srgbClr val="C5300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r>
              <a:rPr lang="en-GB" altLang="en-US">
                <a:solidFill>
                  <a:srgbClr val="C53007"/>
                </a:solidFill>
              </a:rPr>
              <a:t>2</a:t>
            </a:r>
          </a:p>
        </p:txBody>
      </p:sp>
      <p:sp>
        <p:nvSpPr>
          <p:cNvPr id="782345" name="Oval 9"/>
          <p:cNvSpPr>
            <a:spLocks noChangeArrowheads="1"/>
          </p:cNvSpPr>
          <p:nvPr/>
        </p:nvSpPr>
        <p:spPr bwMode="blackWhite">
          <a:xfrm>
            <a:off x="160338" y="3271838"/>
            <a:ext cx="582612" cy="538162"/>
          </a:xfrm>
          <a:prstGeom prst="ellipse">
            <a:avLst/>
          </a:prstGeom>
          <a:noFill/>
          <a:ln w="9525" algn="ctr">
            <a:solidFill>
              <a:srgbClr val="C5300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r>
              <a:rPr lang="en-GB" altLang="en-US">
                <a:solidFill>
                  <a:srgbClr val="C53007"/>
                </a:solidFill>
              </a:rPr>
              <a:t>3</a:t>
            </a:r>
          </a:p>
        </p:txBody>
      </p:sp>
      <p:sp>
        <p:nvSpPr>
          <p:cNvPr id="782346" name="Oval 10"/>
          <p:cNvSpPr>
            <a:spLocks noChangeArrowheads="1"/>
          </p:cNvSpPr>
          <p:nvPr/>
        </p:nvSpPr>
        <p:spPr bwMode="blackWhite">
          <a:xfrm>
            <a:off x="160338" y="4281488"/>
            <a:ext cx="582612" cy="538162"/>
          </a:xfrm>
          <a:prstGeom prst="ellipse">
            <a:avLst/>
          </a:prstGeom>
          <a:noFill/>
          <a:ln w="9525" algn="ctr">
            <a:solidFill>
              <a:srgbClr val="C5300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r>
              <a:rPr lang="en-GB" altLang="en-US">
                <a:solidFill>
                  <a:srgbClr val="C53007"/>
                </a:solidFill>
              </a:rPr>
              <a:t>4</a:t>
            </a:r>
          </a:p>
        </p:txBody>
      </p:sp>
      <p:sp>
        <p:nvSpPr>
          <p:cNvPr id="782347" name="Oval 11"/>
          <p:cNvSpPr>
            <a:spLocks noChangeArrowheads="1"/>
          </p:cNvSpPr>
          <p:nvPr/>
        </p:nvSpPr>
        <p:spPr bwMode="blackWhite">
          <a:xfrm>
            <a:off x="160338" y="5808662"/>
            <a:ext cx="582612" cy="538163"/>
          </a:xfrm>
          <a:prstGeom prst="ellipse">
            <a:avLst/>
          </a:prstGeom>
          <a:noFill/>
          <a:ln w="9525" algn="ctr">
            <a:solidFill>
              <a:srgbClr val="C53007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r>
              <a:rPr lang="en-GB" altLang="en-US">
                <a:solidFill>
                  <a:srgbClr val="C53007"/>
                </a:solidFill>
              </a:rPr>
              <a:t>5</a:t>
            </a:r>
          </a:p>
        </p:txBody>
      </p:sp>
      <p:sp>
        <p:nvSpPr>
          <p:cNvPr id="782349" name="SECHEAD~38114.6369907407~86877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68275" y="174625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>
              <a:spcBef>
                <a:spcPct val="0"/>
              </a:spcBef>
              <a:spcAft>
                <a:spcPct val="0"/>
              </a:spcAft>
              <a:buSzTx/>
            </a:pPr>
            <a:r>
              <a:rPr lang="en-GB" altLang="en-US" sz="1600" dirty="0" smtClean="0">
                <a:solidFill>
                  <a:schemeClr val="tx1"/>
                </a:solidFill>
              </a:rPr>
              <a:t>Investment selection</a:t>
            </a:r>
            <a:endParaRPr lang="en-GB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83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en-GB" altLang="en-US"/>
              <a:t>Meeting the Challenge</a:t>
            </a:r>
            <a:br>
              <a:rPr lang="en-GB" altLang="en-US"/>
            </a:br>
            <a:r>
              <a:rPr lang="en-GB" altLang="en-US" sz="2000">
                <a:solidFill>
                  <a:schemeClr val="bg2"/>
                </a:solidFill>
              </a:rPr>
              <a:t>What types of interventions offer the best returns?</a:t>
            </a:r>
            <a:endParaRPr lang="en-GB" altLang="en-US">
              <a:solidFill>
                <a:schemeClr val="bg2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sz="1600" dirty="0"/>
              <a:t>Targeted transport policies offer the prospect of very high returns, </a:t>
            </a:r>
            <a:r>
              <a:rPr lang="en-US" altLang="en-US" sz="1600" i="1" dirty="0"/>
              <a:t>even after accounting for environmental and wider welfare impacts</a:t>
            </a:r>
          </a:p>
          <a:p>
            <a:pPr>
              <a:lnSpc>
                <a:spcPct val="90000"/>
              </a:lnSpc>
            </a:pPr>
            <a:endParaRPr lang="en-US" altLang="en-US" sz="1600" i="1" dirty="0"/>
          </a:p>
          <a:p>
            <a:pPr>
              <a:lnSpc>
                <a:spcPct val="90000"/>
              </a:lnSpc>
            </a:pPr>
            <a:r>
              <a:rPr lang="en-GB" altLang="en-US" sz="1600" dirty="0"/>
              <a:t>But adopt a sophisticated policy mix:</a:t>
            </a:r>
          </a:p>
          <a:p>
            <a:pPr>
              <a:lnSpc>
                <a:spcPct val="90000"/>
              </a:lnSpc>
            </a:pPr>
            <a:endParaRPr lang="en-US" altLang="en-US" sz="1600" dirty="0"/>
          </a:p>
          <a:p>
            <a:pPr lvl="1">
              <a:lnSpc>
                <a:spcPct val="90000"/>
              </a:lnSpc>
              <a:buClr>
                <a:schemeClr val="tx2"/>
              </a:buClr>
            </a:pPr>
            <a:r>
              <a:rPr lang="en-GB" altLang="en-US" sz="1600" dirty="0"/>
              <a:t>Get the prices right across modes – fundamental economic principle, as well as critical for combating emissions (</a:t>
            </a:r>
            <a:r>
              <a:rPr lang="en-US" altLang="en-US" sz="1600" dirty="0"/>
              <a:t>NRP = £25bn/</a:t>
            </a:r>
            <a:r>
              <a:rPr lang="en-US" altLang="en-US" sz="1600" dirty="0" err="1"/>
              <a:t>yr</a:t>
            </a:r>
            <a:r>
              <a:rPr lang="en-US" altLang="en-US" sz="1600" dirty="0"/>
              <a:t> by 2025, 80% fewer roads)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endParaRPr lang="en-US" altLang="en-US" sz="1600" dirty="0"/>
          </a:p>
          <a:p>
            <a:pPr lvl="1">
              <a:lnSpc>
                <a:spcPct val="90000"/>
              </a:lnSpc>
              <a:buClr>
                <a:schemeClr val="tx2"/>
              </a:buClr>
            </a:pPr>
            <a:r>
              <a:rPr lang="en-GB" altLang="en-US" sz="1600" dirty="0" smtClean="0"/>
              <a:t>Look </a:t>
            </a:r>
            <a:r>
              <a:rPr lang="en-GB" altLang="en-US" sz="1600" dirty="0"/>
              <a:t>at “better use” measures: </a:t>
            </a:r>
            <a:r>
              <a:rPr lang="en-US" altLang="en-US" sz="1600" dirty="0"/>
              <a:t>longer trains, junctions improvements </a:t>
            </a:r>
          </a:p>
          <a:p>
            <a:pPr>
              <a:lnSpc>
                <a:spcPct val="90000"/>
              </a:lnSpc>
              <a:buClr>
                <a:schemeClr val="tx2"/>
              </a:buClr>
            </a:pPr>
            <a:endParaRPr lang="en-GB" altLang="en-US" sz="1600" dirty="0"/>
          </a:p>
          <a:p>
            <a:pPr lvl="1">
              <a:lnSpc>
                <a:spcPct val="90000"/>
              </a:lnSpc>
              <a:buClr>
                <a:schemeClr val="tx2"/>
              </a:buClr>
            </a:pPr>
            <a:r>
              <a:rPr lang="en-GB" altLang="en-US" sz="1600" dirty="0" smtClean="0"/>
              <a:t>Small </a:t>
            </a:r>
            <a:r>
              <a:rPr lang="en-GB" altLang="en-US" sz="1600" dirty="0"/>
              <a:t>is beautiful, and s</a:t>
            </a:r>
            <a:r>
              <a:rPr lang="en-US" altLang="en-US" sz="1600" dirty="0" err="1"/>
              <a:t>peculative</a:t>
            </a:r>
            <a:r>
              <a:rPr lang="en-US" altLang="en-US" sz="1600" dirty="0"/>
              <a:t> step change measures unlikely to offer good VFM</a:t>
            </a:r>
          </a:p>
          <a:p>
            <a:pPr lvl="1">
              <a:lnSpc>
                <a:spcPct val="90000"/>
              </a:lnSpc>
              <a:buClr>
                <a:schemeClr val="tx2"/>
              </a:buClr>
              <a:buSzTx/>
            </a:pPr>
            <a:endParaRPr lang="en-US" altLang="en-US" sz="1600" dirty="0"/>
          </a:p>
          <a:p>
            <a:pPr lvl="1">
              <a:lnSpc>
                <a:spcPct val="90000"/>
              </a:lnSpc>
              <a:buClr>
                <a:schemeClr val="tx2"/>
              </a:buClr>
              <a:buSzTx/>
            </a:pPr>
            <a:endParaRPr lang="en-US" altLang="en-US" sz="1600" dirty="0"/>
          </a:p>
          <a:p>
            <a:pPr lvl="1">
              <a:lnSpc>
                <a:spcPct val="90000"/>
              </a:lnSpc>
              <a:buClr>
                <a:schemeClr val="tx2"/>
              </a:buClr>
              <a:buSzTx/>
              <a:buFontTx/>
              <a:buNone/>
            </a:pPr>
            <a:r>
              <a:rPr lang="en-US" altLang="en-US" sz="2000" b="1" dirty="0"/>
              <a:t>Measuring all impacts means making different decisions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59F011B6-276B-43AA-A2E9-9E395DE8FC8B}" type="slidenum">
              <a:rPr lang="en-GB" altLang="en-US"/>
              <a:pPr/>
              <a:t>13</a:t>
            </a:fld>
            <a:endParaRPr lang="en-GB" altLang="en-US"/>
          </a:p>
        </p:txBody>
      </p:sp>
      <p:sp>
        <p:nvSpPr>
          <p:cNvPr id="735235" name="SECHEAD~38114.6369907407~86877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275" y="174625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>
              <a:spcBef>
                <a:spcPct val="0"/>
              </a:spcBef>
              <a:spcAft>
                <a:spcPct val="0"/>
              </a:spcAft>
              <a:buSzTx/>
            </a:pPr>
            <a:r>
              <a:rPr lang="en-GB" altLang="en-US" sz="1600" dirty="0" smtClean="0">
                <a:solidFill>
                  <a:schemeClr val="tx1"/>
                </a:solidFill>
              </a:rPr>
              <a:t>Investment selection</a:t>
            </a:r>
            <a:endParaRPr lang="en-GB" alt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96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95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pPr>
              <a:tabLst>
                <a:tab pos="295275" algn="l"/>
              </a:tabLst>
            </a:pPr>
            <a:r>
              <a:rPr lang="en-GB" altLang="en-US" dirty="0"/>
              <a:t>The impact</a:t>
            </a:r>
            <a:br>
              <a:rPr lang="en-GB" altLang="en-US" dirty="0"/>
            </a:br>
            <a:r>
              <a:rPr lang="en-GB" altLang="en-US" sz="2000" dirty="0">
                <a:solidFill>
                  <a:schemeClr val="bg2"/>
                </a:solidFill>
              </a:rPr>
              <a:t>Establishing the primacy of economic appraisal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>
                <a:solidFill>
                  <a:schemeClr val="tx2"/>
                </a:solidFill>
              </a:rPr>
              <a:t>Slide </a:t>
            </a:r>
            <a:fld id="{264B9BB6-476C-4960-ADBD-D7A1172EEAE7}" type="slidenum">
              <a:rPr lang="en-GB" altLang="en-US">
                <a:solidFill>
                  <a:schemeClr val="tx2"/>
                </a:solidFill>
              </a:rPr>
              <a:pPr/>
              <a:t>14</a:t>
            </a:fld>
            <a:endParaRPr lang="en-GB" altLang="en-US">
              <a:solidFill>
                <a:schemeClr val="tx2"/>
              </a:solidFill>
            </a:endParaRPr>
          </a:p>
        </p:txBody>
      </p:sp>
      <p:sp>
        <p:nvSpPr>
          <p:cNvPr id="765955" name="SECHEAD~38114.6369907407~86877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275" y="174625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>
              <a:spcBef>
                <a:spcPct val="0"/>
              </a:spcBef>
              <a:spcAft>
                <a:spcPct val="0"/>
              </a:spcAft>
              <a:buSzTx/>
            </a:pPr>
            <a:r>
              <a:rPr lang="en-GB" altLang="en-US" sz="1600" dirty="0" smtClean="0">
                <a:solidFill>
                  <a:schemeClr val="tx1"/>
                </a:solidFill>
              </a:rPr>
              <a:t>Investment selection</a:t>
            </a:r>
            <a:endParaRPr lang="en-GB" altLang="en-US" sz="1600" dirty="0">
              <a:solidFill>
                <a:schemeClr val="tx1"/>
              </a:solidFill>
            </a:endParaRPr>
          </a:p>
        </p:txBody>
      </p:sp>
      <p:sp>
        <p:nvSpPr>
          <p:cNvPr id="765958" name="Text Box 6"/>
          <p:cNvSpPr txBox="1">
            <a:spLocks noChangeArrowheads="1"/>
          </p:cNvSpPr>
          <p:nvPr/>
        </p:nvSpPr>
        <p:spPr bwMode="auto">
          <a:xfrm>
            <a:off x="182563" y="5486400"/>
            <a:ext cx="8428037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marL="342900" indent="-342900" algn="l">
              <a:spcBef>
                <a:spcPct val="50000"/>
              </a:spcBef>
              <a:spcAft>
                <a:spcPct val="0"/>
              </a:spcAft>
              <a:buSzTx/>
              <a:buFont typeface="Wingdings" panose="05000000000000000000" pitchFamily="2" charset="2"/>
              <a:buChar char="q"/>
            </a:pPr>
            <a:r>
              <a:rPr lang="en-GB" altLang="en-US" dirty="0" smtClean="0">
                <a:solidFill>
                  <a:schemeClr val="tx2"/>
                </a:solidFill>
              </a:rPr>
              <a:t>Wider </a:t>
            </a:r>
            <a:r>
              <a:rPr lang="en-GB" altLang="en-US" dirty="0">
                <a:solidFill>
                  <a:schemeClr val="tx2"/>
                </a:solidFill>
              </a:rPr>
              <a:t>Economic Benefits (WEBs) can have a major impact – 	especially in cities</a:t>
            </a:r>
          </a:p>
        </p:txBody>
      </p:sp>
      <p:pic>
        <p:nvPicPr>
          <p:cNvPr id="765961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1354138"/>
            <a:ext cx="5241925" cy="391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5962" name="Rectangle 10"/>
          <p:cNvSpPr>
            <a:spLocks noChangeArrowheads="1"/>
          </p:cNvSpPr>
          <p:nvPr/>
        </p:nvSpPr>
        <p:spPr bwMode="blackWhite">
          <a:xfrm>
            <a:off x="1838325" y="1295400"/>
            <a:ext cx="5235575" cy="4051300"/>
          </a:xfrm>
          <a:prstGeom prst="rect">
            <a:avLst/>
          </a:prstGeom>
          <a:noFill/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02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168274" y="36922"/>
            <a:ext cx="8213725" cy="1066800"/>
          </a:xfrm>
        </p:spPr>
        <p:txBody>
          <a:bodyPr/>
          <a:lstStyle/>
          <a:p>
            <a:r>
              <a:rPr lang="en-GB" altLang="en-US" dirty="0"/>
              <a:t>Meeting the Challenge</a:t>
            </a:r>
            <a:br>
              <a:rPr lang="en-GB" altLang="en-US" dirty="0"/>
            </a:br>
            <a:r>
              <a:rPr lang="en-GB" altLang="en-US" sz="2000" dirty="0">
                <a:solidFill>
                  <a:schemeClr val="bg2"/>
                </a:solidFill>
              </a:rPr>
              <a:t>Environmental and social effects are highly location specific: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40B0A08E-E642-4127-87AB-08ECED594ED0}" type="slidenum">
              <a:rPr lang="en-GB" altLang="en-US"/>
              <a:pPr/>
              <a:t>15</a:t>
            </a:fld>
            <a:endParaRPr lang="en-GB" altLang="en-US"/>
          </a:p>
        </p:txBody>
      </p:sp>
      <p:sp>
        <p:nvSpPr>
          <p:cNvPr id="780291" name="SECHEAD~38114.6369907407~86877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275" y="174625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>
              <a:spcBef>
                <a:spcPct val="0"/>
              </a:spcBef>
              <a:spcAft>
                <a:spcPct val="0"/>
              </a:spcAft>
              <a:buSzTx/>
            </a:pPr>
            <a:r>
              <a:rPr lang="en-GB" altLang="en-US" sz="1600" dirty="0">
                <a:solidFill>
                  <a:schemeClr val="tx1"/>
                </a:solidFill>
              </a:rPr>
              <a:t>The Study’s key findings and recommendations</a:t>
            </a:r>
          </a:p>
        </p:txBody>
      </p:sp>
      <p:sp>
        <p:nvSpPr>
          <p:cNvPr id="780292" name="Text Box 4"/>
          <p:cNvSpPr txBox="1">
            <a:spLocks noChangeArrowheads="1"/>
          </p:cNvSpPr>
          <p:nvPr/>
        </p:nvSpPr>
        <p:spPr bwMode="auto">
          <a:xfrm>
            <a:off x="5995988" y="163513"/>
            <a:ext cx="291623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altLang="en-US" sz="1200" i="1">
                <a:solidFill>
                  <a:schemeClr val="tx2"/>
                </a:solidFill>
              </a:rPr>
              <a:t>Source: Eddington Transport Study</a:t>
            </a:r>
          </a:p>
        </p:txBody>
      </p:sp>
      <p:pic>
        <p:nvPicPr>
          <p:cNvPr id="78029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3513" y="1503363"/>
            <a:ext cx="6346825" cy="4657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accent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80296" name="Text Box 8"/>
          <p:cNvSpPr txBox="1">
            <a:spLocks noChangeArrowheads="1"/>
          </p:cNvSpPr>
          <p:nvPr/>
        </p:nvSpPr>
        <p:spPr bwMode="auto">
          <a:xfrm>
            <a:off x="4859338" y="6121400"/>
            <a:ext cx="29162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altLang="en-US" sz="1200" i="1">
                <a:solidFill>
                  <a:schemeClr val="tx2"/>
                </a:solidFill>
              </a:rPr>
              <a:t>Source: Eddington Transport Study</a:t>
            </a:r>
          </a:p>
        </p:txBody>
      </p:sp>
    </p:spTree>
    <p:extLst>
      <p:ext uri="{BB962C8B-B14F-4D97-AF65-F5344CB8AC3E}">
        <p14:creationId xmlns:p14="http://schemas.microsoft.com/office/powerpoint/2010/main" val="1135253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17AEE945-BDC8-462A-A205-AC8096014B35}" type="slidenum">
              <a:rPr lang="en-GB" altLang="en-US"/>
              <a:pPr/>
              <a:t>16</a:t>
            </a:fld>
            <a:endParaRPr lang="en-GB" altLang="en-US"/>
          </a:p>
        </p:txBody>
      </p:sp>
      <p:sp>
        <p:nvSpPr>
          <p:cNvPr id="79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Implications for </a:t>
            </a:r>
            <a:r>
              <a:rPr lang="en-GB" altLang="en-US" dirty="0" smtClean="0"/>
              <a:t>Slovakian policymakers </a:t>
            </a:r>
            <a:r>
              <a:rPr lang="en-GB" altLang="en-US" dirty="0"/>
              <a:t>- summary:</a:t>
            </a:r>
          </a:p>
        </p:txBody>
      </p:sp>
      <p:sp>
        <p:nvSpPr>
          <p:cNvPr id="79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1495425"/>
            <a:ext cx="8820150" cy="4649788"/>
          </a:xfrm>
        </p:spPr>
        <p:txBody>
          <a:bodyPr/>
          <a:lstStyle/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r>
              <a:rPr lang="en-GB" altLang="en-US" sz="1800" dirty="0"/>
              <a:t>Could transport policy be better focused on achieving economic, environmental or social goals – not transport for transport’s sake?</a:t>
            </a:r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endParaRPr lang="en-GB" altLang="en-US" sz="1800" dirty="0"/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r>
              <a:rPr lang="en-GB" altLang="en-US" sz="1800" dirty="0" smtClean="0"/>
              <a:t>Is </a:t>
            </a:r>
            <a:r>
              <a:rPr lang="en-GB" altLang="en-US" sz="1800" dirty="0"/>
              <a:t>there a clear strategy and a rigorous policy process, or are things </a:t>
            </a:r>
            <a:r>
              <a:rPr lang="en-GB" altLang="en-US" sz="1800" dirty="0" smtClean="0"/>
              <a:t>politically driven or project-led?</a:t>
            </a:r>
            <a:endParaRPr lang="en-GB" altLang="en-US" sz="1800" dirty="0"/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endParaRPr lang="en-GB" altLang="en-US" sz="1800" dirty="0"/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r>
              <a:rPr lang="en-GB" altLang="en-US" sz="1800" dirty="0" smtClean="0"/>
              <a:t>A need for consistent and reliable data to feed into a consistent CBA approach. </a:t>
            </a:r>
            <a:endParaRPr lang="en-GB" altLang="en-US" sz="1800" dirty="0"/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endParaRPr lang="en-GB" altLang="en-US" sz="1800" dirty="0"/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r>
              <a:rPr lang="en-GB" altLang="en-US" sz="1800" dirty="0" smtClean="0"/>
              <a:t>Is </a:t>
            </a:r>
            <a:r>
              <a:rPr lang="en-GB" altLang="en-US" sz="1800" dirty="0"/>
              <a:t>policy too focused on large capital projects at the expense of pricing, regulatory and better use measures?</a:t>
            </a:r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endParaRPr lang="en-GB" altLang="en-US" sz="1800" dirty="0"/>
          </a:p>
          <a:p>
            <a:pPr marL="382588" lvl="1" indent="-381000">
              <a:lnSpc>
                <a:spcPct val="90000"/>
              </a:lnSpc>
              <a:buClr>
                <a:schemeClr val="tx2"/>
              </a:buClr>
              <a:buFontTx/>
              <a:buAutoNum type="arabicPeriod"/>
            </a:pPr>
            <a:r>
              <a:rPr lang="en-GB" altLang="en-US" sz="1800" dirty="0"/>
              <a:t>Does policy seek to drive up the returns from investment?</a:t>
            </a:r>
          </a:p>
        </p:txBody>
      </p:sp>
    </p:spTree>
    <p:extLst>
      <p:ext uri="{BB962C8B-B14F-4D97-AF65-F5344CB8AC3E}">
        <p14:creationId xmlns:p14="http://schemas.microsoft.com/office/powerpoint/2010/main" val="385610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Spending Review mandate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/>
              <a:t>Improving effectiveness of investment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/>
              <a:t>Strategy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/>
              <a:t>Investment selection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sz="1600" dirty="0" smtClean="0"/>
              <a:t>Governance and decision-making</a:t>
            </a:r>
          </a:p>
          <a:p>
            <a:pPr marL="400050" lvl="1" indent="0"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517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Spending Review 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Outcomes:</a:t>
            </a:r>
            <a:r>
              <a:rPr lang="en-US" sz="2000" dirty="0" smtClean="0"/>
              <a:t> Make spending more </a:t>
            </a:r>
            <a:r>
              <a:rPr lang="en-US" sz="2000" u="sng" dirty="0" smtClean="0"/>
              <a:t>efficient</a:t>
            </a:r>
            <a:r>
              <a:rPr lang="en-US" sz="2000" dirty="0" smtClean="0"/>
              <a:t> – maintain envelope’s current size	</a:t>
            </a:r>
            <a:endParaRPr lang="en-US" sz="2000" dirty="0" smtClean="0">
              <a:solidFill>
                <a:schemeClr val="accent1"/>
              </a:solidFill>
            </a:endParaRPr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2000" dirty="0" smtClean="0">
                <a:solidFill>
                  <a:schemeClr val="accent1"/>
                </a:solidFill>
              </a:rPr>
              <a:t>Input costs:</a:t>
            </a:r>
            <a:r>
              <a:rPr lang="en-US" sz="2000" dirty="0" smtClean="0"/>
              <a:t> 20% savings in operational unit expenditures – more </a:t>
            </a:r>
            <a:r>
              <a:rPr lang="en-US" sz="2000" u="sng" dirty="0" smtClean="0"/>
              <a:t>efficient</a:t>
            </a:r>
            <a:r>
              <a:rPr lang="en-US" sz="2000" dirty="0" smtClean="0"/>
              <a:t> performance	</a:t>
            </a:r>
            <a:endParaRPr lang="en-US" sz="2000" i="1" dirty="0" smtClean="0">
              <a:solidFill>
                <a:schemeClr val="accent1"/>
              </a:solidFill>
            </a:endParaRPr>
          </a:p>
          <a:p>
            <a:pPr marL="857250" lvl="1" indent="-457200"/>
            <a:r>
              <a:rPr lang="en-US" sz="1600" dirty="0" smtClean="0">
                <a:solidFill>
                  <a:schemeClr val="accent1"/>
                </a:solidFill>
              </a:rPr>
              <a:t>Expenditures on maintenance and rehabilitation of roads and motorways</a:t>
            </a:r>
          </a:p>
          <a:p>
            <a:pPr marL="857250" lvl="1" indent="-457200"/>
            <a:r>
              <a:rPr lang="en-US" sz="1600" dirty="0" smtClean="0">
                <a:solidFill>
                  <a:schemeClr val="accent1"/>
                </a:solidFill>
              </a:rPr>
              <a:t>Subsidizing rail transport</a:t>
            </a:r>
          </a:p>
          <a:p>
            <a:pPr marL="857250" lvl="1" indent="-457200">
              <a:buFont typeface="+mj-lt"/>
              <a:buAutoNum type="arabicPeriod"/>
            </a:pPr>
            <a:endParaRPr lang="en-US" sz="1600" dirty="0" smtClean="0"/>
          </a:p>
          <a:p>
            <a:pPr marL="457200" indent="-457200">
              <a:buFont typeface="+mj-lt"/>
              <a:buAutoNum type="arabicPeriod"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44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Improving effectiveness of spending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Spending Review Priorities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90B0-7E9D-4D94-9CDC-887F82336EC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997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B17803-2800-4867-BEDA-65382B35945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4294967295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>
                <a:solidFill>
                  <a:schemeClr val="accent1"/>
                </a:solidFill>
              </a:rPr>
              <a:t>Strategy</a:t>
            </a:r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 smtClean="0"/>
              <a:t>Why is Government investing in transport?</a:t>
            </a:r>
          </a:p>
        </p:txBody>
      </p:sp>
    </p:spTree>
    <p:extLst>
      <p:ext uri="{BB962C8B-B14F-4D97-AF65-F5344CB8AC3E}">
        <p14:creationId xmlns:p14="http://schemas.microsoft.com/office/powerpoint/2010/main" val="2754080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76200"/>
            <a:ext cx="7924800" cy="1066800"/>
          </a:xfrm>
        </p:spPr>
        <p:txBody>
          <a:bodyPr/>
          <a:lstStyle/>
          <a:p>
            <a:r>
              <a:rPr lang="en-US" sz="2400" dirty="0"/>
              <a:t>Getting the Strategy right – by asking the right questions in the right context – is the first step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65113" lvl="1" indent="-263525">
              <a:lnSpc>
                <a:spcPct val="120000"/>
              </a:lnSpc>
              <a:buClr>
                <a:srgbClr val="C40815"/>
              </a:buClr>
              <a:buFont typeface="Wingdings" pitchFamily="2" charset="2"/>
              <a:buChar char="Ø"/>
            </a:pPr>
            <a:r>
              <a:rPr lang="en-GB" altLang="en-US" sz="1800" b="1" dirty="0" smtClean="0"/>
              <a:t>UK Approach: A </a:t>
            </a:r>
            <a:r>
              <a:rPr lang="en-GB" altLang="en-US" sz="1800" b="1" dirty="0"/>
              <a:t>new “paradigm” - an economic policy report, not a transport policy report</a:t>
            </a:r>
          </a:p>
          <a:p>
            <a:pPr marL="265113" lvl="1" indent="-263525">
              <a:lnSpc>
                <a:spcPct val="120000"/>
              </a:lnSpc>
              <a:buClr>
                <a:schemeClr val="tx2"/>
              </a:buClr>
            </a:pPr>
            <a:r>
              <a:rPr lang="en-GB" altLang="en-US" sz="1800" dirty="0">
                <a:solidFill>
                  <a:schemeClr val="accent2"/>
                </a:solidFill>
              </a:rPr>
              <a:t>Focused on fundamental goals, not transport outcomes or inputs (not modes, projects, providers…)</a:t>
            </a:r>
          </a:p>
          <a:p>
            <a:pPr marL="265113" lvl="1" indent="-263525">
              <a:lnSpc>
                <a:spcPct val="120000"/>
              </a:lnSpc>
              <a:buClr>
                <a:schemeClr val="tx2"/>
              </a:buClr>
            </a:pPr>
            <a:r>
              <a:rPr lang="en-GB" altLang="en-US" sz="1800" dirty="0">
                <a:solidFill>
                  <a:schemeClr val="accent2"/>
                </a:solidFill>
              </a:rPr>
              <a:t>No modal chapters and not a wish list of schemes</a:t>
            </a:r>
          </a:p>
          <a:p>
            <a:pPr marL="265113" lvl="1" indent="-263525">
              <a:lnSpc>
                <a:spcPct val="120000"/>
              </a:lnSpc>
              <a:buClr>
                <a:schemeClr val="tx2"/>
              </a:buClr>
            </a:pPr>
            <a:r>
              <a:rPr lang="en-US" altLang="en-US" sz="1800" dirty="0">
                <a:solidFill>
                  <a:schemeClr val="accent2"/>
                </a:solidFill>
              </a:rPr>
              <a:t>Instead strategic geographic priorities and strategic intervention </a:t>
            </a:r>
            <a:r>
              <a:rPr lang="en-US" altLang="en-US" sz="1800" dirty="0" smtClean="0">
                <a:solidFill>
                  <a:schemeClr val="accent2"/>
                </a:solidFill>
              </a:rPr>
              <a:t>advice</a:t>
            </a:r>
          </a:p>
          <a:p>
            <a:pPr marL="1588" lvl="1" indent="0">
              <a:lnSpc>
                <a:spcPct val="120000"/>
              </a:lnSpc>
              <a:buClr>
                <a:schemeClr val="tx2"/>
              </a:buClr>
              <a:buNone/>
            </a:pPr>
            <a:endParaRPr lang="en-US" altLang="en-US" sz="1800" dirty="0"/>
          </a:p>
          <a:p>
            <a:pPr marL="265113" lvl="1" indent="-263525">
              <a:lnSpc>
                <a:spcPct val="120000"/>
              </a:lnSpc>
              <a:buClr>
                <a:schemeClr val="tx2"/>
              </a:buClr>
            </a:pPr>
            <a:r>
              <a:rPr lang="en-US" altLang="en-US" sz="1800" b="1" dirty="0"/>
              <a:t>A new blue print</a:t>
            </a:r>
            <a:r>
              <a:rPr lang="en-US" altLang="en-US" sz="1800" dirty="0"/>
              <a:t> </a:t>
            </a:r>
            <a:r>
              <a:rPr lang="en-US" altLang="en-US" sz="1800" b="1" dirty="0"/>
              <a:t>for transport decision-making</a:t>
            </a:r>
            <a:r>
              <a:rPr lang="en-GB" altLang="en-US" sz="1800" b="1" dirty="0"/>
              <a:t>.</a:t>
            </a:r>
          </a:p>
          <a:p>
            <a:pPr marL="457200" lvl="1" indent="0"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890B0-7E9D-4D94-9CDC-887F82336EC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1835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we developed the strategy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9FE57-B04B-4B7C-816D-A15AF53620B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 bwMode="auto">
          <a:xfrm>
            <a:off x="740229" y="1393372"/>
            <a:ext cx="2133600" cy="89262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Geography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 and Economy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ounded Rectangle 5"/>
          <p:cNvSpPr/>
          <p:nvPr/>
        </p:nvSpPr>
        <p:spPr bwMode="auto">
          <a:xfrm>
            <a:off x="3380014" y="1393371"/>
            <a:ext cx="2133600" cy="89262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Current network: performance and usage patterns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7" name="Rounded Rectangle 6"/>
          <p:cNvSpPr/>
          <p:nvPr/>
        </p:nvSpPr>
        <p:spPr bwMode="auto">
          <a:xfrm>
            <a:off x="6019800" y="1371600"/>
            <a:ext cx="2133600" cy="89262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Future trends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3390900" y="3657601"/>
            <a:ext cx="2133600" cy="892629"/>
          </a:xfrm>
          <a:prstGeom prst="roundRect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Key challenges and strategic</a:t>
            </a:r>
            <a:r>
              <a:rPr kumimoji="0" lang="en-US" sz="1800" b="0" i="0" u="none" strike="noStrike" cap="none" normalizeH="0" dirty="0" smtClean="0">
                <a:ln>
                  <a:noFill/>
                </a:ln>
                <a:solidFill>
                  <a:srgbClr val="0000FF"/>
                </a:solidFill>
                <a:effectLst/>
                <a:latin typeface="Arial" charset="0"/>
                <a:cs typeface="Arial" charset="0"/>
              </a:rPr>
              <a:t> priorities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9" name="Right Arrow 8"/>
          <p:cNvSpPr/>
          <p:nvPr/>
        </p:nvSpPr>
        <p:spPr bwMode="auto">
          <a:xfrm rot="2355820">
            <a:off x="2161877" y="2678093"/>
            <a:ext cx="636814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 rot="7147059">
            <a:off x="6222938" y="2650672"/>
            <a:ext cx="636814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 rot="5400000">
            <a:off x="4031927" y="2655846"/>
            <a:ext cx="636814" cy="533400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rgbClr val="0000FF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9600" y="4953000"/>
            <a:ext cx="7620000" cy="12741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</a:rPr>
              <a:t>Don’t focus on modal solutions or specific projects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altLang="en-US" dirty="0" smtClean="0">
                <a:solidFill>
                  <a:schemeClr val="tx1"/>
                </a:solidFill>
              </a:rPr>
              <a:t>and </a:t>
            </a:r>
            <a:r>
              <a:rPr lang="en-GB" altLang="en-US" i="1" dirty="0">
                <a:solidFill>
                  <a:schemeClr val="tx1"/>
                </a:solidFill>
              </a:rPr>
              <a:t>not</a:t>
            </a:r>
            <a:r>
              <a:rPr lang="en-GB" altLang="en-US" dirty="0">
                <a:solidFill>
                  <a:schemeClr val="tx1"/>
                </a:solidFill>
              </a:rPr>
              <a:t> with “we should have one of those too”</a:t>
            </a: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420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994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457200" y="76200"/>
            <a:ext cx="7467600" cy="1066800"/>
          </a:xfrm>
        </p:spPr>
        <p:txBody>
          <a:bodyPr/>
          <a:lstStyle/>
          <a:p>
            <a:r>
              <a:rPr lang="en-GB" altLang="en-US" dirty="0" smtClean="0">
                <a:solidFill>
                  <a:schemeClr val="tx2"/>
                </a:solidFill>
              </a:rPr>
              <a:t>Issues: Density and concentration of journeys</a:t>
            </a:r>
            <a:endParaRPr lang="en-GB" altLang="en-US" dirty="0">
              <a:solidFill>
                <a:schemeClr val="tx2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09327854-D7C7-41C1-86E7-30ACC7417CE1}" type="slidenum">
              <a:rPr lang="en-GB" altLang="en-US"/>
              <a:pPr/>
              <a:t>8</a:t>
            </a:fld>
            <a:endParaRPr lang="en-GB" altLang="en-US"/>
          </a:p>
        </p:txBody>
      </p:sp>
      <p:sp>
        <p:nvSpPr>
          <p:cNvPr id="724995" name="SECHEAD~38114.6369907407~86877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275" y="174625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>
              <a:spcBef>
                <a:spcPct val="0"/>
              </a:spcBef>
              <a:spcAft>
                <a:spcPct val="0"/>
              </a:spcAft>
              <a:buSzTx/>
            </a:pPr>
            <a:r>
              <a:rPr lang="en-GB" altLang="en-US" sz="1600" dirty="0" smtClean="0">
                <a:solidFill>
                  <a:schemeClr val="tx1"/>
                </a:solidFill>
              </a:rPr>
              <a:t>Defining the challenge</a:t>
            </a:r>
            <a:endParaRPr lang="en-GB" altLang="en-US" sz="1600" dirty="0">
              <a:solidFill>
                <a:schemeClr val="tx1"/>
              </a:solidFill>
            </a:endParaRPr>
          </a:p>
        </p:txBody>
      </p:sp>
      <p:sp>
        <p:nvSpPr>
          <p:cNvPr id="724997" name="Text Box 5"/>
          <p:cNvSpPr txBox="1">
            <a:spLocks noChangeArrowheads="1"/>
          </p:cNvSpPr>
          <p:nvPr/>
        </p:nvSpPr>
        <p:spPr bwMode="auto">
          <a:xfrm>
            <a:off x="848795" y="6456883"/>
            <a:ext cx="2916238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l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altLang="en-US" sz="1200" i="1" dirty="0">
                <a:solidFill>
                  <a:schemeClr val="tx2"/>
                </a:solidFill>
              </a:rPr>
              <a:t>Source: </a:t>
            </a:r>
            <a:r>
              <a:rPr lang="en-GB" altLang="en-US" sz="1200" i="1" dirty="0" err="1">
                <a:solidFill>
                  <a:schemeClr val="tx2"/>
                </a:solidFill>
              </a:rPr>
              <a:t>Eddington</a:t>
            </a:r>
            <a:r>
              <a:rPr lang="en-GB" altLang="en-US" sz="1200" i="1" dirty="0">
                <a:solidFill>
                  <a:schemeClr val="tx2"/>
                </a:solidFill>
              </a:rPr>
              <a:t> Transport Study</a:t>
            </a:r>
          </a:p>
        </p:txBody>
      </p:sp>
      <p:pic>
        <p:nvPicPr>
          <p:cNvPr id="7249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95400"/>
            <a:ext cx="4309028" cy="50228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17730" y="1143000"/>
            <a:ext cx="4038600" cy="3130970"/>
          </a:xfrm>
          <a:prstGeom prst="rect">
            <a:avLst/>
          </a:prstGeom>
          <a:noFill/>
          <a:ln w="9525" cap="flat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0" t="1659" r="1340" b="1375"/>
          <a:stretch>
            <a:fillRect/>
          </a:stretch>
        </p:blipFill>
        <p:spPr bwMode="auto">
          <a:xfrm>
            <a:off x="4860925" y="4156141"/>
            <a:ext cx="3286125" cy="232886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4"/>
          <p:cNvGrpSpPr>
            <a:grpSpLocks/>
          </p:cNvGrpSpPr>
          <p:nvPr/>
        </p:nvGrpSpPr>
        <p:grpSpPr bwMode="auto">
          <a:xfrm>
            <a:off x="5103351" y="1583578"/>
            <a:ext cx="590550" cy="531812"/>
            <a:chOff x="4633" y="1223"/>
            <a:chExt cx="376" cy="340"/>
          </a:xfrm>
        </p:grpSpPr>
        <p:pic>
          <p:nvPicPr>
            <p:cNvPr id="13" name="Picture 10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9" t="81398" r="53621" b="13591"/>
            <a:stretch>
              <a:fillRect/>
            </a:stretch>
          </p:blipFill>
          <p:spPr bwMode="auto">
            <a:xfrm>
              <a:off x="4633" y="1223"/>
              <a:ext cx="306" cy="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11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5909" t="81245" r="38435" b="8807"/>
            <a:stretch>
              <a:fillRect/>
            </a:stretch>
          </p:blipFill>
          <p:spPr bwMode="auto">
            <a:xfrm>
              <a:off x="4633" y="1361"/>
              <a:ext cx="266" cy="1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1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330" t="81549" r="17010" b="13818"/>
            <a:stretch>
              <a:fillRect/>
            </a:stretch>
          </p:blipFill>
          <p:spPr bwMode="auto">
            <a:xfrm>
              <a:off x="4641" y="1502"/>
              <a:ext cx="368" cy="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369" t="86485" r="53621" b="8504"/>
            <a:stretch>
              <a:fillRect/>
            </a:stretch>
          </p:blipFill>
          <p:spPr bwMode="auto">
            <a:xfrm>
              <a:off x="4637" y="1291"/>
              <a:ext cx="306" cy="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28588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9090" name="Rectangle 2"/>
          <p:cNvSpPr>
            <a:spLocks noGrp="1" noChangeArrowheads="1"/>
          </p:cNvSpPr>
          <p:nvPr>
            <p:ph type="title"/>
            <p:custDataLst>
              <p:tags r:id="rId1"/>
            </p:custDataLst>
          </p:nvPr>
        </p:nvSpPr>
        <p:spPr>
          <a:xfrm>
            <a:off x="0" y="106248"/>
            <a:ext cx="8518526" cy="1066800"/>
          </a:xfrm>
        </p:spPr>
        <p:txBody>
          <a:bodyPr/>
          <a:lstStyle/>
          <a:p>
            <a:r>
              <a:rPr lang="en-GB" altLang="en-US" dirty="0" smtClean="0"/>
              <a:t>Understand how </a:t>
            </a:r>
            <a:r>
              <a:rPr lang="en-GB" altLang="en-US" dirty="0" smtClean="0"/>
              <a:t>today’s </a:t>
            </a:r>
            <a:r>
              <a:rPr lang="en-GB" altLang="en-US" dirty="0" smtClean="0"/>
              <a:t>patterns </a:t>
            </a:r>
            <a:r>
              <a:rPr lang="en-GB" altLang="en-US" dirty="0" smtClean="0"/>
              <a:t>play out over </a:t>
            </a:r>
            <a:r>
              <a:rPr lang="en-GB" altLang="en-US" dirty="0" smtClean="0"/>
              <a:t>time</a:t>
            </a:r>
            <a:endParaRPr lang="en-GB" altLang="en-US" sz="1800" dirty="0">
              <a:solidFill>
                <a:schemeClr val="bg2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altLang="en-US"/>
              <a:t>Slide </a:t>
            </a:r>
            <a:fld id="{E084E46C-A527-4009-9B39-3144F2D34E31}" type="slidenum">
              <a:rPr lang="en-GB" altLang="en-US"/>
              <a:pPr/>
              <a:t>9</a:t>
            </a:fld>
            <a:endParaRPr lang="en-GB" altLang="en-US"/>
          </a:p>
        </p:txBody>
      </p:sp>
      <p:sp>
        <p:nvSpPr>
          <p:cNvPr id="729091" name="SECHEAD~38114.6369907407~86877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68275" y="106248"/>
            <a:ext cx="5038725" cy="20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tx2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/>
          <a:lstStyle/>
          <a:p>
            <a:pPr algn="l">
              <a:spcBef>
                <a:spcPct val="0"/>
              </a:spcBef>
              <a:spcAft>
                <a:spcPct val="0"/>
              </a:spcAft>
              <a:buSzTx/>
            </a:pPr>
            <a:r>
              <a:rPr lang="en-GB" altLang="en-US" sz="1600" dirty="0" smtClean="0">
                <a:solidFill>
                  <a:schemeClr val="tx1"/>
                </a:solidFill>
              </a:rPr>
              <a:t>Defining the challenge</a:t>
            </a:r>
            <a:endParaRPr lang="en-GB" altLang="en-US" sz="1600" dirty="0">
              <a:solidFill>
                <a:schemeClr val="tx1"/>
              </a:solidFill>
            </a:endParaRPr>
          </a:p>
        </p:txBody>
      </p:sp>
      <p:sp>
        <p:nvSpPr>
          <p:cNvPr id="729093" name="Text Box 5"/>
          <p:cNvSpPr txBox="1">
            <a:spLocks noChangeArrowheads="1"/>
          </p:cNvSpPr>
          <p:nvPr/>
        </p:nvSpPr>
        <p:spPr bwMode="auto">
          <a:xfrm>
            <a:off x="5172075" y="4894263"/>
            <a:ext cx="2916238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>
            <a:spAutoFit/>
          </a:bodyPr>
          <a:lstStyle/>
          <a:p>
            <a:pPr algn="r">
              <a:spcBef>
                <a:spcPct val="50000"/>
              </a:spcBef>
              <a:spcAft>
                <a:spcPct val="0"/>
              </a:spcAft>
              <a:buSzTx/>
            </a:pPr>
            <a:r>
              <a:rPr lang="en-GB" altLang="en-US" sz="1200" i="1">
                <a:solidFill>
                  <a:schemeClr val="tx2"/>
                </a:solidFill>
              </a:rPr>
              <a:t>Source: Eddington Transport Study</a:t>
            </a:r>
          </a:p>
        </p:txBody>
      </p:sp>
      <p:sp>
        <p:nvSpPr>
          <p:cNvPr id="729106" name="Rectangle 18"/>
          <p:cNvSpPr>
            <a:spLocks noChangeArrowheads="1"/>
          </p:cNvSpPr>
          <p:nvPr/>
        </p:nvSpPr>
        <p:spPr bwMode="auto">
          <a:xfrm>
            <a:off x="469900" y="5295900"/>
            <a:ext cx="7037388" cy="757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484188" indent="-484188" algn="l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85775" algn="l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40815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chemeClr val="accent2"/>
                </a:solidFill>
              </a:rPr>
              <a:t>Improve network capacity and performance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Clr>
                <a:srgbClr val="C40815"/>
              </a:buClr>
              <a:buSzPct val="120000"/>
              <a:buFont typeface="Wingdings" panose="05000000000000000000" pitchFamily="2" charset="2"/>
              <a:buChar char="Ø"/>
            </a:pPr>
            <a:r>
              <a:rPr lang="en-GB" altLang="en-US" dirty="0">
                <a:solidFill>
                  <a:schemeClr val="accent2"/>
                </a:solidFill>
              </a:rPr>
              <a:t>Focus on cities and international gateways</a:t>
            </a:r>
          </a:p>
        </p:txBody>
      </p:sp>
      <p:pic>
        <p:nvPicPr>
          <p:cNvPr id="729107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388" y="1447800"/>
            <a:ext cx="3011487" cy="337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29109" name="Rectangle 21"/>
          <p:cNvSpPr>
            <a:spLocks noChangeArrowheads="1"/>
          </p:cNvSpPr>
          <p:nvPr/>
        </p:nvSpPr>
        <p:spPr bwMode="blackWhite">
          <a:xfrm>
            <a:off x="1077913" y="1473200"/>
            <a:ext cx="2954337" cy="3409950"/>
          </a:xfrm>
          <a:prstGeom prst="rect">
            <a:avLst/>
          </a:prstGeom>
          <a:noFill/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endParaRPr lang="en-US"/>
          </a:p>
        </p:txBody>
      </p:sp>
      <p:pic>
        <p:nvPicPr>
          <p:cNvPr id="729108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"/>
          <a:stretch>
            <a:fillRect/>
          </a:stretch>
        </p:blipFill>
        <p:spPr bwMode="auto">
          <a:xfrm>
            <a:off x="5510213" y="1474788"/>
            <a:ext cx="2601912" cy="338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29110" name="Rectangle 22"/>
          <p:cNvSpPr>
            <a:spLocks noChangeArrowheads="1"/>
          </p:cNvSpPr>
          <p:nvPr/>
        </p:nvSpPr>
        <p:spPr bwMode="blackWhite">
          <a:xfrm>
            <a:off x="5510213" y="1473200"/>
            <a:ext cx="2601912" cy="3409950"/>
          </a:xfrm>
          <a:prstGeom prst="rect">
            <a:avLst/>
          </a:prstGeom>
          <a:noFill/>
          <a:ln w="19050" algn="ctr">
            <a:solidFill>
              <a:schemeClr val="accent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3500" tIns="0" rIns="64800" bIns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968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9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29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910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Default Design">
  <a:themeElements>
    <a:clrScheme name="Custom 1">
      <a:dk1>
        <a:srgbClr val="16218E"/>
      </a:dk1>
      <a:lt1>
        <a:srgbClr val="FFFFFF"/>
      </a:lt1>
      <a:dk2>
        <a:srgbClr val="002060"/>
      </a:dk2>
      <a:lt2>
        <a:srgbClr val="808080"/>
      </a:lt2>
      <a:accent1>
        <a:srgbClr val="920000"/>
      </a:accent1>
      <a:accent2>
        <a:srgbClr val="212165"/>
      </a:accent2>
      <a:accent3>
        <a:srgbClr val="D2AA00"/>
      </a:accent3>
      <a:accent4>
        <a:srgbClr val="F2F2F2"/>
      </a:accent4>
      <a:accent5>
        <a:srgbClr val="A5A5A5"/>
      </a:accent5>
      <a:accent6>
        <a:srgbClr val="2D2D8A"/>
      </a:accent6>
      <a:hlink>
        <a:srgbClr val="009999"/>
      </a:hlink>
      <a:folHlink>
        <a:srgbClr val="333399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CustomMKOP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KProdID">
    <vt:lpwstr>ZMOutlook</vt:lpwstr>
  </property>
  <property fmtid="{D5CDD505-2E9C-101B-9397-08002B2CF9AE}" pid="3" name="SizeBefore">
    <vt:lpwstr>693332</vt:lpwstr>
  </property>
  <property fmtid="{D5CDD505-2E9C-101B-9397-08002B2CF9AE}" pid="4" name="OptimizationTime">
    <vt:lpwstr>20160601_1204</vt:lpwstr>
  </property>
</Properties>
</file>

<file path=docProps/app.xml><?xml version="1.0" encoding="utf-8"?>
<Properties xmlns="http://schemas.openxmlformats.org/officeDocument/2006/extended-properties" xmlns:vt="http://schemas.openxmlformats.org/officeDocument/2006/docPropsVTypes">
  <TotalTime>46762</TotalTime>
  <Words>635</Words>
  <Application>Microsoft Office PowerPoint</Application>
  <PresentationFormat>On-screen Show (4:3)</PresentationFormat>
  <Paragraphs>153</Paragraphs>
  <Slides>16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Default Design</vt:lpstr>
      <vt:lpstr> Transport Spending – some thoughts</vt:lpstr>
      <vt:lpstr>Contents</vt:lpstr>
      <vt:lpstr>Spending Review mandate</vt:lpstr>
      <vt:lpstr>Improving effectiveness of spending</vt:lpstr>
      <vt:lpstr>PowerPoint Presentation</vt:lpstr>
      <vt:lpstr>Getting the Strategy right – by asking the right questions in the right context – is the first step</vt:lpstr>
      <vt:lpstr>How we developed the strategy</vt:lpstr>
      <vt:lpstr>Issues: Density and concentration of journeys</vt:lpstr>
      <vt:lpstr>Understand how today’s patterns play out over time</vt:lpstr>
      <vt:lpstr>Transport and economic success Understanding the “how” helps to drive strategy</vt:lpstr>
      <vt:lpstr>PowerPoint Presentation</vt:lpstr>
      <vt:lpstr>Meeting the Challenge Implement a new and rigorous policymaking process</vt:lpstr>
      <vt:lpstr>Meeting the Challenge What types of interventions offer the best returns?</vt:lpstr>
      <vt:lpstr>The impact Establishing the primacy of economic appraisal</vt:lpstr>
      <vt:lpstr>Meeting the Challenge Environmental and social effects are highly location specific:</vt:lpstr>
      <vt:lpstr>Implications for Slovakian policymakers - summary:</vt:lpstr>
    </vt:vector>
  </TitlesOfParts>
  <Company>International Monetary Fund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FAD is implementing the MTS - Presentation for Mr. Lipsky's visit to FAD</dc:title>
  <dc:creator>Ter-Minassian, Teresa</dc:creator>
  <cp:keywords>2007-04-19</cp:keywords>
  <cp:lastModifiedBy>Catherine Adams</cp:lastModifiedBy>
  <cp:revision>1412</cp:revision>
  <dcterms:created xsi:type="dcterms:W3CDTF">2005-10-27T19:06:44Z</dcterms:created>
  <dcterms:modified xsi:type="dcterms:W3CDTF">2016-06-01T06:23:27Z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3" name="_NewReviewCycle">
    <vt:lpwstr/>
  </property>
</Properties>
</file>